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69" r:id="rId3"/>
    <p:sldId id="270" r:id="rId4"/>
    <p:sldId id="271" r:id="rId5"/>
    <p:sldId id="273" r:id="rId6"/>
    <p:sldId id="274" r:id="rId7"/>
    <p:sldId id="275" r:id="rId8"/>
    <p:sldId id="276" r:id="rId9"/>
    <p:sldId id="277"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Lst>
  <p:sldSz cx="12192000" cy="75596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2" userDrawn="1">
          <p15:clr>
            <a:srgbClr val="A4A3A4"/>
          </p15:clr>
        </p15:guide>
        <p15:guide id="2" orient="horz" pos="4314" userDrawn="1">
          <p15:clr>
            <a:srgbClr val="A4A3A4"/>
          </p15:clr>
        </p15:guide>
        <p15:guide id="3" pos="7296" userDrawn="1">
          <p15:clr>
            <a:srgbClr val="A4A3A4"/>
          </p15:clr>
        </p15:guide>
        <p15:guide id="4" pos="36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94" autoAdjust="0"/>
    <p:restoredTop sz="94660"/>
  </p:normalViewPr>
  <p:slideViewPr>
    <p:cSldViewPr snapToGrid="0" snapToObjects="1" showGuides="1">
      <p:cViewPr varScale="1">
        <p:scale>
          <a:sx n="101" d="100"/>
          <a:sy n="101" d="100"/>
        </p:scale>
        <p:origin x="536" y="68"/>
      </p:cViewPr>
      <p:guideLst>
        <p:guide orient="horz" pos="952"/>
        <p:guide orient="horz" pos="4314"/>
        <p:guide pos="7296"/>
        <p:guide pos="367"/>
      </p:guideLst>
    </p:cSldViewPr>
  </p:slideViewPr>
  <p:notesTextViewPr>
    <p:cViewPr>
      <p:scale>
        <a:sx n="1" d="1"/>
        <a:sy n="1" d="1"/>
      </p:scale>
      <p:origin x="0" y="0"/>
    </p:cViewPr>
  </p:notesTextViewPr>
  <p:notesViewPr>
    <p:cSldViewPr snapToGrid="0" snapToObjects="1" showGuides="1">
      <p:cViewPr varScale="1">
        <p:scale>
          <a:sx n="56" d="100"/>
          <a:sy n="56" d="100"/>
        </p:scale>
        <p:origin x="-186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6536EFF-23D8-472B-B191-58FA56E476FC}" type="datetimeFigureOut">
              <a:rPr lang="en-US" smtClean="0"/>
              <a:pPr/>
              <a:t>3/1/2017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262A8D6-E810-4890-9A7C-28B939B708B0}" type="slidenum">
              <a:rPr lang="en-US" smtClean="0"/>
              <a:pPr/>
              <a:t>‹#›</a:t>
            </a:fld>
            <a:endParaRPr lang="en-US"/>
          </a:p>
        </p:txBody>
      </p:sp>
    </p:spTree>
    <p:extLst>
      <p:ext uri="{BB962C8B-B14F-4D97-AF65-F5344CB8AC3E}">
        <p14:creationId xmlns:p14="http://schemas.microsoft.com/office/powerpoint/2010/main" val="22450625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2D6F5A-534E-4B56-8985-274FBDA17046}" type="datetimeFigureOut">
              <a:rPr lang="en-SG" smtClean="0"/>
              <a:t>1/3/2017</a:t>
            </a:fld>
            <a:endParaRPr lang="en-SG"/>
          </a:p>
        </p:txBody>
      </p:sp>
      <p:sp>
        <p:nvSpPr>
          <p:cNvPr id="4" name="Slide Image Placeholder 3"/>
          <p:cNvSpPr>
            <a:spLocks noGrp="1" noRot="1" noChangeAspect="1"/>
          </p:cNvSpPr>
          <p:nvPr>
            <p:ph type="sldImg" idx="2"/>
          </p:nvPr>
        </p:nvSpPr>
        <p:spPr>
          <a:xfrm>
            <a:off x="939800" y="1143000"/>
            <a:ext cx="4978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C62343-4DB6-49BF-B3B6-9DB48C709022}" type="slidenum">
              <a:rPr lang="en-SG" smtClean="0"/>
              <a:t>‹#›</a:t>
            </a:fld>
            <a:endParaRPr lang="en-SG"/>
          </a:p>
        </p:txBody>
      </p:sp>
    </p:spTree>
    <p:extLst>
      <p:ext uri="{BB962C8B-B14F-4D97-AF65-F5344CB8AC3E}">
        <p14:creationId xmlns:p14="http://schemas.microsoft.com/office/powerpoint/2010/main" val="847693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31</a:t>
            </a:r>
            <a:endParaRPr lang="en-SG" dirty="0"/>
          </a:p>
        </p:txBody>
      </p:sp>
      <p:sp>
        <p:nvSpPr>
          <p:cNvPr id="4" name="Slide Number Placeholder 3"/>
          <p:cNvSpPr>
            <a:spLocks noGrp="1"/>
          </p:cNvSpPr>
          <p:nvPr>
            <p:ph type="sldNum" sz="quarter" idx="10"/>
          </p:nvPr>
        </p:nvSpPr>
        <p:spPr/>
        <p:txBody>
          <a:bodyPr/>
          <a:lstStyle/>
          <a:p>
            <a:fld id="{79C62343-4DB6-49BF-B3B6-9DB48C709022}" type="slidenum">
              <a:rPr lang="en-SG" smtClean="0"/>
              <a:t>13</a:t>
            </a:fld>
            <a:endParaRPr lang="en-SG"/>
          </a:p>
        </p:txBody>
      </p:sp>
    </p:spTree>
    <p:extLst>
      <p:ext uri="{BB962C8B-B14F-4D97-AF65-F5344CB8AC3E}">
        <p14:creationId xmlns:p14="http://schemas.microsoft.com/office/powerpoint/2010/main" val="18848197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91500" y="198352"/>
            <a:ext cx="10363200" cy="843464"/>
          </a:xfrm>
        </p:spPr>
        <p:txBody>
          <a:bodyPr/>
          <a:lstStyle>
            <a:lvl1pPr algn="r">
              <a:defRPr b="1">
                <a:solidFill>
                  <a:schemeClr val="tx1"/>
                </a:solidFill>
                <a:effectLst/>
                <a:latin typeface="Arial" pitchFamily="34" charset="0"/>
                <a:cs typeface="Arial"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3020300" y="957818"/>
            <a:ext cx="8534400" cy="755968"/>
          </a:xfrm>
        </p:spPr>
        <p:txBody>
          <a:bodyPr>
            <a:normAutofit/>
          </a:bodyPr>
          <a:lstStyle>
            <a:lvl1pPr marL="0" indent="0" algn="r">
              <a:buNone/>
              <a:defRPr sz="3086">
                <a:solidFill>
                  <a:schemeClr val="tx1"/>
                </a:solidFill>
                <a:effectLst/>
                <a:latin typeface="Arial" pitchFamily="34" charset="0"/>
                <a:cs typeface="Arial" pitchFamily="34" charset="0"/>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09600" y="7139693"/>
            <a:ext cx="2844800" cy="335986"/>
          </a:xfrm>
        </p:spPr>
        <p:txBody>
          <a:bodyPr/>
          <a:lstStyle>
            <a:lvl1pPr>
              <a:defRPr sz="1543">
                <a:solidFill>
                  <a:schemeClr val="tx1"/>
                </a:solidFill>
                <a:latin typeface="Arial" pitchFamily="34" charset="0"/>
                <a:cs typeface="Arial" pitchFamily="34" charset="0"/>
              </a:defRPr>
            </a:lvl1pPr>
          </a:lstStyle>
          <a:p>
            <a:fld id="{F7FE6F07-0A2B-4DAF-8E31-127FEEDC73D3}" type="datetimeFigureOut">
              <a:rPr lang="en-US" smtClean="0"/>
              <a:pPr/>
              <a:t>3/1/2017</a:t>
            </a:fld>
            <a:endParaRPr lang="en-US"/>
          </a:p>
        </p:txBody>
      </p:sp>
      <p:sp>
        <p:nvSpPr>
          <p:cNvPr id="5" name="Footer Placeholder 4"/>
          <p:cNvSpPr>
            <a:spLocks noGrp="1"/>
          </p:cNvSpPr>
          <p:nvPr>
            <p:ph type="ftr" sz="quarter" idx="11"/>
          </p:nvPr>
        </p:nvSpPr>
        <p:spPr>
          <a:xfrm>
            <a:off x="4165600" y="7139693"/>
            <a:ext cx="3860800" cy="335986"/>
          </a:xfrm>
        </p:spPr>
        <p:txBody>
          <a:bodyPr/>
          <a:lstStyle>
            <a:lvl1pPr>
              <a:defRPr sz="1543">
                <a:solidFill>
                  <a:schemeClr val="tx1"/>
                </a:solidFill>
                <a:latin typeface="Arial" pitchFamily="34" charset="0"/>
                <a:cs typeface="Arial" pitchFamily="34" charset="0"/>
              </a:defRPr>
            </a:lvl1pPr>
          </a:lstStyle>
          <a:p>
            <a:endParaRPr lang="en-US"/>
          </a:p>
        </p:txBody>
      </p:sp>
      <p:sp>
        <p:nvSpPr>
          <p:cNvPr id="6" name="Slide Number Placeholder 5"/>
          <p:cNvSpPr>
            <a:spLocks noGrp="1"/>
          </p:cNvSpPr>
          <p:nvPr>
            <p:ph type="sldNum" sz="quarter" idx="12"/>
          </p:nvPr>
        </p:nvSpPr>
        <p:spPr>
          <a:xfrm>
            <a:off x="8737600" y="7139693"/>
            <a:ext cx="2844800" cy="335986"/>
          </a:xfrm>
        </p:spPr>
        <p:txBody>
          <a:bodyPr/>
          <a:lstStyle>
            <a:lvl1pPr>
              <a:defRPr sz="1543">
                <a:solidFill>
                  <a:schemeClr val="tx1"/>
                </a:solidFill>
                <a:latin typeface="Arial" pitchFamily="34" charset="0"/>
                <a:cs typeface="Arial" pitchFamily="34" charset="0"/>
              </a:defRPr>
            </a:lvl1pPr>
          </a:lstStyle>
          <a:p>
            <a:fld id="{1CF70687-DC35-4CA7-8330-47543B5FBC7E}" type="slidenum">
              <a:rPr lang="en-US" smtClean="0"/>
              <a:pPr/>
              <a:t>‹#›</a:t>
            </a:fld>
            <a:endParaRPr lang="en-US"/>
          </a:p>
        </p:txBody>
      </p:sp>
    </p:spTree>
    <p:extLst>
      <p:ext uri="{BB962C8B-B14F-4D97-AF65-F5344CB8AC3E}">
        <p14:creationId xmlns:p14="http://schemas.microsoft.com/office/powerpoint/2010/main" val="2131812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FE6F07-0A2B-4DAF-8E31-127FEEDC73D3}" type="datetimeFigureOut">
              <a:rPr lang="en-US" smtClean="0"/>
              <a:pPr/>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70687-DC35-4CA7-8330-47543B5FBC7E}" type="slidenum">
              <a:rPr lang="en-US" smtClean="0"/>
              <a:pPr/>
              <a:t>‹#›</a:t>
            </a:fld>
            <a:endParaRPr lang="en-US"/>
          </a:p>
        </p:txBody>
      </p:sp>
    </p:spTree>
    <p:extLst>
      <p:ext uri="{BB962C8B-B14F-4D97-AF65-F5344CB8AC3E}">
        <p14:creationId xmlns:p14="http://schemas.microsoft.com/office/powerpoint/2010/main" val="833299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302738"/>
            <a:ext cx="2743200" cy="6500970"/>
          </a:xfrm>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1930400" y="302738"/>
            <a:ext cx="6705600" cy="650097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FE6F07-0A2B-4DAF-8E31-127FEEDC73D3}" type="datetimeFigureOut">
              <a:rPr lang="en-US" smtClean="0"/>
              <a:pPr/>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70687-DC35-4CA7-8330-47543B5FBC7E}" type="slidenum">
              <a:rPr lang="en-US" smtClean="0"/>
              <a:pPr/>
              <a:t>‹#›</a:t>
            </a:fld>
            <a:endParaRPr lang="en-US"/>
          </a:p>
        </p:txBody>
      </p:sp>
    </p:spTree>
    <p:extLst>
      <p:ext uri="{BB962C8B-B14F-4D97-AF65-F5344CB8AC3E}">
        <p14:creationId xmlns:p14="http://schemas.microsoft.com/office/powerpoint/2010/main" val="2551404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tx1"/>
                </a:solidFill>
              </a:defRPr>
            </a:lvl1pPr>
          </a:lstStyle>
          <a:p>
            <a:fld id="{F7FE6F07-0A2B-4DAF-8E31-127FEEDC73D3}" type="datetimeFigureOut">
              <a:rPr lang="en-US" smtClean="0"/>
              <a:pPr/>
              <a:t>3/1/2017</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CF70687-DC35-4CA7-8330-47543B5FBC7E}" type="slidenum">
              <a:rPr lang="en-US" smtClean="0"/>
              <a:pPr/>
              <a:t>‹#›</a:t>
            </a:fld>
            <a:endParaRPr lang="en-US"/>
          </a:p>
        </p:txBody>
      </p:sp>
    </p:spTree>
    <p:extLst>
      <p:ext uri="{BB962C8B-B14F-4D97-AF65-F5344CB8AC3E}">
        <p14:creationId xmlns:p14="http://schemas.microsoft.com/office/powerpoint/2010/main" val="343995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30400" y="3779839"/>
            <a:ext cx="9652000" cy="1501435"/>
          </a:xfrm>
        </p:spPr>
        <p:txBody>
          <a:bodyPr anchor="t"/>
          <a:lstStyle>
            <a:lvl1pPr algn="l">
              <a:defRPr sz="4409" b="1" cap="all"/>
            </a:lvl1pPr>
          </a:lstStyle>
          <a:p>
            <a:r>
              <a:rPr lang="en-US" smtClean="0"/>
              <a:t>Click to edit Master title style</a:t>
            </a:r>
            <a:endParaRPr lang="en-US"/>
          </a:p>
        </p:txBody>
      </p:sp>
      <p:sp>
        <p:nvSpPr>
          <p:cNvPr id="3" name="Text Placeholder 2"/>
          <p:cNvSpPr>
            <a:spLocks noGrp="1"/>
          </p:cNvSpPr>
          <p:nvPr>
            <p:ph type="body" idx="1"/>
          </p:nvPr>
        </p:nvSpPr>
        <p:spPr>
          <a:xfrm>
            <a:off x="1930400" y="2126161"/>
            <a:ext cx="9652000" cy="1653678"/>
          </a:xfrm>
        </p:spPr>
        <p:txBody>
          <a:bodyPr anchor="b"/>
          <a:lstStyle>
            <a:lvl1pPr marL="0" indent="0" algn="l">
              <a:buNone/>
              <a:defRPr sz="2205">
                <a:solidFill>
                  <a:schemeClr val="tx1"/>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FE6F07-0A2B-4DAF-8E31-127FEEDC73D3}" type="datetimeFigureOut">
              <a:rPr lang="en-US" smtClean="0"/>
              <a:pPr/>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70687-DC35-4CA7-8330-47543B5FBC7E}" type="slidenum">
              <a:rPr lang="en-US" smtClean="0"/>
              <a:pPr/>
              <a:t>‹#›</a:t>
            </a:fld>
            <a:endParaRPr lang="en-US"/>
          </a:p>
        </p:txBody>
      </p:sp>
    </p:spTree>
    <p:extLst>
      <p:ext uri="{BB962C8B-B14F-4D97-AF65-F5344CB8AC3E}">
        <p14:creationId xmlns:p14="http://schemas.microsoft.com/office/powerpoint/2010/main" val="208296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30400" y="1511935"/>
            <a:ext cx="4775200" cy="5291773"/>
          </a:xfrm>
        </p:spPr>
        <p:txBody>
          <a:bodyPr/>
          <a:lstStyle>
            <a:lvl1pPr>
              <a:defRPr sz="3086"/>
            </a:lvl1pPr>
            <a:lvl2pPr>
              <a:defRPr sz="2646"/>
            </a:lvl2pPr>
            <a:lvl3pPr>
              <a:defRPr sz="2205"/>
            </a:lvl3pPr>
            <a:lvl4pPr>
              <a:defRPr sz="1984"/>
            </a:lvl4pPr>
            <a:lvl5pPr>
              <a:defRPr sz="1984"/>
            </a:lvl5pPr>
            <a:lvl6pPr>
              <a:defRPr sz="1984"/>
            </a:lvl6pPr>
            <a:lvl7pPr>
              <a:defRPr sz="1984"/>
            </a:lvl7pPr>
            <a:lvl8pPr>
              <a:defRPr sz="1984"/>
            </a:lvl8pPr>
            <a:lvl9pPr>
              <a:defRPr sz="198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908800" y="1511935"/>
            <a:ext cx="4673600" cy="5291773"/>
          </a:xfrm>
        </p:spPr>
        <p:txBody>
          <a:bodyPr/>
          <a:lstStyle>
            <a:lvl1pPr>
              <a:defRPr sz="3086"/>
            </a:lvl1pPr>
            <a:lvl2pPr>
              <a:defRPr sz="2646"/>
            </a:lvl2pPr>
            <a:lvl3pPr>
              <a:defRPr sz="2205"/>
            </a:lvl3pPr>
            <a:lvl4pPr>
              <a:defRPr sz="1984"/>
            </a:lvl4pPr>
            <a:lvl5pPr>
              <a:defRPr sz="1984"/>
            </a:lvl5pPr>
            <a:lvl6pPr>
              <a:defRPr sz="1984"/>
            </a:lvl6pPr>
            <a:lvl7pPr>
              <a:defRPr sz="1984"/>
            </a:lvl7pPr>
            <a:lvl8pPr>
              <a:defRPr sz="1984"/>
            </a:lvl8pPr>
            <a:lvl9pPr>
              <a:defRPr sz="198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FE6F07-0A2B-4DAF-8E31-127FEEDC73D3}" type="datetimeFigureOut">
              <a:rPr lang="en-US" smtClean="0"/>
              <a:pPr/>
              <a:t>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70687-DC35-4CA7-8330-47543B5FBC7E}" type="slidenum">
              <a:rPr lang="en-US" smtClean="0"/>
              <a:pPr/>
              <a:t>‹#›</a:t>
            </a:fld>
            <a:endParaRPr lang="en-US"/>
          </a:p>
        </p:txBody>
      </p:sp>
    </p:spTree>
    <p:extLst>
      <p:ext uri="{BB962C8B-B14F-4D97-AF65-F5344CB8AC3E}">
        <p14:creationId xmlns:p14="http://schemas.microsoft.com/office/powerpoint/2010/main" val="2964548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30401" y="1511935"/>
            <a:ext cx="4777317" cy="705219"/>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4" name="Content Placeholder 3"/>
          <p:cNvSpPr>
            <a:spLocks noGrp="1"/>
          </p:cNvSpPr>
          <p:nvPr>
            <p:ph sz="half" idx="2"/>
          </p:nvPr>
        </p:nvSpPr>
        <p:spPr>
          <a:xfrm>
            <a:off x="1930401" y="2217154"/>
            <a:ext cx="4777317" cy="4586553"/>
          </a:xfrm>
        </p:spPr>
        <p:txBody>
          <a:bodyPr/>
          <a:lstStyle>
            <a:lvl1pPr>
              <a:defRPr sz="2646"/>
            </a:lvl1pPr>
            <a:lvl2pPr>
              <a:defRPr sz="2205"/>
            </a:lvl2pPr>
            <a:lvl3pPr>
              <a:defRPr sz="1984"/>
            </a:lvl3pPr>
            <a:lvl4pPr>
              <a:defRPr sz="1764"/>
            </a:lvl4pPr>
            <a:lvl5pPr>
              <a:defRPr sz="1764"/>
            </a:lvl5pPr>
            <a:lvl6pPr>
              <a:defRPr sz="1764"/>
            </a:lvl6pPr>
            <a:lvl7pPr>
              <a:defRPr sz="1764"/>
            </a:lvl7pPr>
            <a:lvl8pPr>
              <a:defRPr sz="1764"/>
            </a:lvl8pPr>
            <a:lvl9pPr>
              <a:defRPr sz="176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908800" y="1511935"/>
            <a:ext cx="4673600" cy="705219"/>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6" name="Content Placeholder 5"/>
          <p:cNvSpPr>
            <a:spLocks noGrp="1"/>
          </p:cNvSpPr>
          <p:nvPr>
            <p:ph sz="quarter" idx="4"/>
          </p:nvPr>
        </p:nvSpPr>
        <p:spPr>
          <a:xfrm>
            <a:off x="6908800" y="2217154"/>
            <a:ext cx="4673600" cy="4586553"/>
          </a:xfrm>
        </p:spPr>
        <p:txBody>
          <a:bodyPr/>
          <a:lstStyle>
            <a:lvl1pPr>
              <a:defRPr sz="2646"/>
            </a:lvl1pPr>
            <a:lvl2pPr>
              <a:defRPr sz="2205"/>
            </a:lvl2pPr>
            <a:lvl3pPr>
              <a:defRPr sz="1984"/>
            </a:lvl3pPr>
            <a:lvl4pPr>
              <a:defRPr sz="1764"/>
            </a:lvl4pPr>
            <a:lvl5pPr>
              <a:defRPr sz="1764"/>
            </a:lvl5pPr>
            <a:lvl6pPr>
              <a:defRPr sz="1764"/>
            </a:lvl6pPr>
            <a:lvl7pPr>
              <a:defRPr sz="1764"/>
            </a:lvl7pPr>
            <a:lvl8pPr>
              <a:defRPr sz="1764"/>
            </a:lvl8pPr>
            <a:lvl9pPr>
              <a:defRPr sz="176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FE6F07-0A2B-4DAF-8E31-127FEEDC73D3}" type="datetimeFigureOut">
              <a:rPr lang="en-US" smtClean="0"/>
              <a:pPr/>
              <a:t>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F70687-DC35-4CA7-8330-47543B5FBC7E}" type="slidenum">
              <a:rPr lang="en-US" smtClean="0"/>
              <a:pPr/>
              <a:t>‹#›</a:t>
            </a:fld>
            <a:endParaRPr lang="en-US"/>
          </a:p>
        </p:txBody>
      </p:sp>
    </p:spTree>
    <p:extLst>
      <p:ext uri="{BB962C8B-B14F-4D97-AF65-F5344CB8AC3E}">
        <p14:creationId xmlns:p14="http://schemas.microsoft.com/office/powerpoint/2010/main" val="3401805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FE6F07-0A2B-4DAF-8E31-127FEEDC73D3}" type="datetimeFigureOut">
              <a:rPr lang="en-US" smtClean="0"/>
              <a:pPr/>
              <a:t>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F70687-DC35-4CA7-8330-47543B5FBC7E}" type="slidenum">
              <a:rPr lang="en-US" smtClean="0"/>
              <a:pPr/>
              <a:t>‹#›</a:t>
            </a:fld>
            <a:endParaRPr lang="en-US"/>
          </a:p>
        </p:txBody>
      </p:sp>
    </p:spTree>
    <p:extLst>
      <p:ext uri="{BB962C8B-B14F-4D97-AF65-F5344CB8AC3E}">
        <p14:creationId xmlns:p14="http://schemas.microsoft.com/office/powerpoint/2010/main" val="2939411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FE6F07-0A2B-4DAF-8E31-127FEEDC73D3}" type="datetimeFigureOut">
              <a:rPr lang="en-US" smtClean="0"/>
              <a:pPr/>
              <a:t>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F70687-DC35-4CA7-8330-47543B5FBC7E}" type="slidenum">
              <a:rPr lang="en-US" smtClean="0"/>
              <a:pPr/>
              <a:t>‹#›</a:t>
            </a:fld>
            <a:endParaRPr lang="en-US"/>
          </a:p>
        </p:txBody>
      </p:sp>
    </p:spTree>
    <p:extLst>
      <p:ext uri="{BB962C8B-B14F-4D97-AF65-F5344CB8AC3E}">
        <p14:creationId xmlns:p14="http://schemas.microsoft.com/office/powerpoint/2010/main" val="2162970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30401" y="300987"/>
            <a:ext cx="4011084" cy="1280945"/>
          </a:xfrm>
        </p:spPr>
        <p:txBody>
          <a:bodyPr anchor="b"/>
          <a:lstStyle>
            <a:lvl1pPr algn="l">
              <a:defRPr sz="2205" b="1"/>
            </a:lvl1pPr>
          </a:lstStyle>
          <a:p>
            <a:r>
              <a:rPr lang="en-US" smtClean="0"/>
              <a:t>Click to edit Master title style</a:t>
            </a:r>
            <a:endParaRPr lang="en-US"/>
          </a:p>
        </p:txBody>
      </p:sp>
      <p:sp>
        <p:nvSpPr>
          <p:cNvPr id="3" name="Content Placeholder 2"/>
          <p:cNvSpPr>
            <a:spLocks noGrp="1"/>
          </p:cNvSpPr>
          <p:nvPr>
            <p:ph idx="1"/>
          </p:nvPr>
        </p:nvSpPr>
        <p:spPr>
          <a:xfrm>
            <a:off x="6087534" y="300987"/>
            <a:ext cx="5494867" cy="6502720"/>
          </a:xfrm>
        </p:spPr>
        <p:txBody>
          <a:bodyPr/>
          <a:lstStyle>
            <a:lvl1pPr>
              <a:defRPr sz="3527"/>
            </a:lvl1pPr>
            <a:lvl2pPr>
              <a:defRPr sz="3086"/>
            </a:lvl2pPr>
            <a:lvl3pPr>
              <a:defRPr sz="2646"/>
            </a:lvl3pPr>
            <a:lvl4pPr>
              <a:defRPr sz="2205"/>
            </a:lvl4pPr>
            <a:lvl5pPr>
              <a:defRPr sz="2205"/>
            </a:lvl5pPr>
            <a:lvl6pPr>
              <a:defRPr sz="2205"/>
            </a:lvl6pPr>
            <a:lvl7pPr>
              <a:defRPr sz="2205"/>
            </a:lvl7pPr>
            <a:lvl8pPr>
              <a:defRPr sz="2205"/>
            </a:lvl8pPr>
            <a:lvl9pPr>
              <a:defRPr sz="220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30401" y="1581932"/>
            <a:ext cx="4011084" cy="5221776"/>
          </a:xfrm>
        </p:spPr>
        <p:txBody>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FE6F07-0A2B-4DAF-8E31-127FEEDC73D3}" type="datetimeFigureOut">
              <a:rPr lang="en-US" smtClean="0"/>
              <a:pPr/>
              <a:t>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70687-DC35-4CA7-8330-47543B5FBC7E}" type="slidenum">
              <a:rPr lang="en-US" smtClean="0"/>
              <a:pPr/>
              <a:t>‹#›</a:t>
            </a:fld>
            <a:endParaRPr lang="en-US"/>
          </a:p>
        </p:txBody>
      </p:sp>
    </p:spTree>
    <p:extLst>
      <p:ext uri="{BB962C8B-B14F-4D97-AF65-F5344CB8AC3E}">
        <p14:creationId xmlns:p14="http://schemas.microsoft.com/office/powerpoint/2010/main" val="2301518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49600" y="5291772"/>
            <a:ext cx="7315200" cy="624724"/>
          </a:xfrm>
        </p:spPr>
        <p:txBody>
          <a:bodyPr anchor="b"/>
          <a:lstStyle>
            <a:lvl1pPr algn="l">
              <a:defRPr sz="2205" b="1"/>
            </a:lvl1pPr>
          </a:lstStyle>
          <a:p>
            <a:r>
              <a:rPr lang="en-US" smtClean="0"/>
              <a:t>Click to edit Master title style</a:t>
            </a:r>
            <a:endParaRPr lang="en-US"/>
          </a:p>
        </p:txBody>
      </p:sp>
      <p:sp>
        <p:nvSpPr>
          <p:cNvPr id="3" name="Picture Placeholder 2"/>
          <p:cNvSpPr>
            <a:spLocks noGrp="1"/>
          </p:cNvSpPr>
          <p:nvPr>
            <p:ph type="pic" idx="1" hasCustomPrompt="1"/>
          </p:nvPr>
        </p:nvSpPr>
        <p:spPr>
          <a:xfrm>
            <a:off x="3149600" y="503980"/>
            <a:ext cx="7315200" cy="4707298"/>
          </a:xfrm>
        </p:spPr>
        <p:txBody>
          <a:bodyPr/>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r>
              <a:rPr lang="en-US" dirty="0" smtClean="0"/>
              <a:t>Picture</a:t>
            </a:r>
            <a:endParaRPr lang="en-US" dirty="0"/>
          </a:p>
        </p:txBody>
      </p:sp>
      <p:sp>
        <p:nvSpPr>
          <p:cNvPr id="4" name="Text Placeholder 3"/>
          <p:cNvSpPr>
            <a:spLocks noGrp="1"/>
          </p:cNvSpPr>
          <p:nvPr>
            <p:ph type="body" sz="half" idx="2"/>
          </p:nvPr>
        </p:nvSpPr>
        <p:spPr>
          <a:xfrm>
            <a:off x="3149600" y="5916496"/>
            <a:ext cx="7315200" cy="887211"/>
          </a:xfrm>
        </p:spPr>
        <p:txBody>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FE6F07-0A2B-4DAF-8E31-127FEEDC73D3}" type="datetimeFigureOut">
              <a:rPr lang="en-US" smtClean="0"/>
              <a:pPr/>
              <a:t>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70687-DC35-4CA7-8330-47543B5FBC7E}" type="slidenum">
              <a:rPr lang="en-US" smtClean="0"/>
              <a:pPr/>
              <a:t>‹#›</a:t>
            </a:fld>
            <a:endParaRPr lang="en-US"/>
          </a:p>
        </p:txBody>
      </p:sp>
    </p:spTree>
    <p:extLst>
      <p:ext uri="{BB962C8B-B14F-4D97-AF65-F5344CB8AC3E}">
        <p14:creationId xmlns:p14="http://schemas.microsoft.com/office/powerpoint/2010/main" val="3193570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30400" y="83996"/>
            <a:ext cx="9652000" cy="125994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30400" y="1511935"/>
            <a:ext cx="9652000" cy="5291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939627" y="7006700"/>
            <a:ext cx="2844800" cy="402483"/>
          </a:xfrm>
          <a:prstGeom prst="rect">
            <a:avLst/>
          </a:prstGeom>
        </p:spPr>
        <p:txBody>
          <a:bodyPr vert="horz" lIns="91440" tIns="45720" rIns="91440" bIns="45720" rtlCol="0" anchor="ctr"/>
          <a:lstStyle>
            <a:lvl1pPr algn="l">
              <a:defRPr sz="1543">
                <a:solidFill>
                  <a:schemeClr val="tx1"/>
                </a:solidFill>
                <a:latin typeface="Arial" pitchFamily="34" charset="0"/>
                <a:cs typeface="Arial" pitchFamily="34" charset="0"/>
              </a:defRPr>
            </a:lvl1pPr>
          </a:lstStyle>
          <a:p>
            <a:fld id="{F7FE6F07-0A2B-4DAF-8E31-127FEEDC73D3}" type="datetimeFigureOut">
              <a:rPr lang="en-US" smtClean="0"/>
              <a:pPr/>
              <a:t>3/1/2017</a:t>
            </a:fld>
            <a:endParaRPr lang="en-US"/>
          </a:p>
        </p:txBody>
      </p:sp>
      <p:sp>
        <p:nvSpPr>
          <p:cNvPr id="5" name="Footer Placeholder 4"/>
          <p:cNvSpPr>
            <a:spLocks noGrp="1"/>
          </p:cNvSpPr>
          <p:nvPr>
            <p:ph type="ftr" sz="quarter" idx="3"/>
          </p:nvPr>
        </p:nvSpPr>
        <p:spPr>
          <a:xfrm>
            <a:off x="5237013" y="7006700"/>
            <a:ext cx="3860800" cy="402483"/>
          </a:xfrm>
          <a:prstGeom prst="rect">
            <a:avLst/>
          </a:prstGeom>
        </p:spPr>
        <p:txBody>
          <a:bodyPr vert="horz" lIns="91440" tIns="45720" rIns="91440" bIns="45720" rtlCol="0" anchor="ctr"/>
          <a:lstStyle>
            <a:lvl1pPr algn="ctr">
              <a:defRPr sz="1543">
                <a:solidFill>
                  <a:schemeClr val="tx1"/>
                </a:solidFill>
                <a:latin typeface="Arial" pitchFamily="34" charset="0"/>
                <a:cs typeface="Arial" pitchFamily="34" charset="0"/>
              </a:defRPr>
            </a:lvl1pPr>
          </a:lstStyle>
          <a:p>
            <a:endParaRPr lang="en-US"/>
          </a:p>
        </p:txBody>
      </p:sp>
      <p:sp>
        <p:nvSpPr>
          <p:cNvPr id="6" name="Slide Number Placeholder 5"/>
          <p:cNvSpPr>
            <a:spLocks noGrp="1"/>
          </p:cNvSpPr>
          <p:nvPr>
            <p:ph type="sldNum" sz="quarter" idx="4"/>
          </p:nvPr>
        </p:nvSpPr>
        <p:spPr>
          <a:xfrm>
            <a:off x="9550400" y="7006700"/>
            <a:ext cx="2032000" cy="402483"/>
          </a:xfrm>
          <a:prstGeom prst="rect">
            <a:avLst/>
          </a:prstGeom>
        </p:spPr>
        <p:txBody>
          <a:bodyPr vert="horz" lIns="91440" tIns="45720" rIns="91440" bIns="45720" rtlCol="0" anchor="ctr"/>
          <a:lstStyle>
            <a:lvl1pPr algn="r">
              <a:defRPr sz="1543">
                <a:solidFill>
                  <a:schemeClr val="tx1"/>
                </a:solidFill>
                <a:latin typeface="Arial" pitchFamily="34" charset="0"/>
                <a:cs typeface="Arial" pitchFamily="34" charset="0"/>
              </a:defRPr>
            </a:lvl1pPr>
          </a:lstStyle>
          <a:p>
            <a:fld id="{1CF70687-DC35-4CA7-8330-47543B5FBC7E}" type="slidenum">
              <a:rPr lang="en-US" smtClean="0"/>
              <a:pPr/>
              <a:t>‹#›</a:t>
            </a:fld>
            <a:endParaRPr lang="en-US"/>
          </a:p>
        </p:txBody>
      </p:sp>
    </p:spTree>
    <p:extLst>
      <p:ext uri="{BB962C8B-B14F-4D97-AF65-F5344CB8AC3E}">
        <p14:creationId xmlns:p14="http://schemas.microsoft.com/office/powerpoint/2010/main" val="2689724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007943" rtl="0" eaLnBrk="1" latinLnBrk="0" hangingPunct="1">
        <a:spcBef>
          <a:spcPct val="0"/>
        </a:spcBef>
        <a:buNone/>
        <a:defRPr sz="4850" b="1" kern="1200">
          <a:solidFill>
            <a:schemeClr val="tx1"/>
          </a:solidFill>
          <a:latin typeface="Arial" pitchFamily="34" charset="0"/>
          <a:ea typeface="+mj-ea"/>
          <a:cs typeface="Arial" pitchFamily="34" charset="0"/>
        </a:defRPr>
      </a:lvl1pPr>
    </p:titleStyle>
    <p:bodyStyle>
      <a:lvl1pPr marL="377979" indent="-377979" algn="l" defTabSz="1007943" rtl="0" eaLnBrk="1" latinLnBrk="0" hangingPunct="1">
        <a:spcBef>
          <a:spcPct val="20000"/>
        </a:spcBef>
        <a:buFont typeface="Arial" pitchFamily="34" charset="0"/>
        <a:buChar char="•"/>
        <a:defRPr sz="3527" kern="1200">
          <a:solidFill>
            <a:schemeClr val="tx1"/>
          </a:solidFill>
          <a:latin typeface="Arial" pitchFamily="34" charset="0"/>
          <a:ea typeface="+mn-ea"/>
          <a:cs typeface="Arial" pitchFamily="34" charset="0"/>
        </a:defRPr>
      </a:lvl1pPr>
      <a:lvl2pPr marL="818954" indent="-314982" algn="l" defTabSz="1007943" rtl="0" eaLnBrk="1" latinLnBrk="0" hangingPunct="1">
        <a:spcBef>
          <a:spcPct val="20000"/>
        </a:spcBef>
        <a:buFont typeface="Arial" pitchFamily="34" charset="0"/>
        <a:buChar char="–"/>
        <a:defRPr sz="3086" kern="1200">
          <a:solidFill>
            <a:schemeClr val="tx1"/>
          </a:solidFill>
          <a:latin typeface="Arial" pitchFamily="34" charset="0"/>
          <a:ea typeface="+mn-ea"/>
          <a:cs typeface="Arial" pitchFamily="34" charset="0"/>
        </a:defRPr>
      </a:lvl2pPr>
      <a:lvl3pPr marL="1259929" indent="-251986" algn="l" defTabSz="1007943" rtl="0" eaLnBrk="1" latinLnBrk="0" hangingPunct="1">
        <a:spcBef>
          <a:spcPct val="20000"/>
        </a:spcBef>
        <a:buFont typeface="Arial" pitchFamily="34" charset="0"/>
        <a:buChar char="•"/>
        <a:defRPr sz="2646" kern="1200">
          <a:solidFill>
            <a:schemeClr val="tx1"/>
          </a:solidFill>
          <a:latin typeface="Arial" pitchFamily="34" charset="0"/>
          <a:ea typeface="+mn-ea"/>
          <a:cs typeface="Arial" pitchFamily="34" charset="0"/>
        </a:defRPr>
      </a:lvl3pPr>
      <a:lvl4pPr marL="1763900" indent="-251986" algn="l" defTabSz="1007943" rtl="0" eaLnBrk="1" latinLnBrk="0" hangingPunct="1">
        <a:spcBef>
          <a:spcPct val="20000"/>
        </a:spcBef>
        <a:buFont typeface="Arial" pitchFamily="34" charset="0"/>
        <a:buChar char="–"/>
        <a:defRPr sz="2205" kern="1200">
          <a:solidFill>
            <a:schemeClr val="tx1"/>
          </a:solidFill>
          <a:latin typeface="Arial" pitchFamily="34" charset="0"/>
          <a:ea typeface="+mn-ea"/>
          <a:cs typeface="Arial" pitchFamily="34" charset="0"/>
        </a:defRPr>
      </a:lvl4pPr>
      <a:lvl5pPr marL="2267872" indent="-251986" algn="l" defTabSz="1007943" rtl="0" eaLnBrk="1" latinLnBrk="0" hangingPunct="1">
        <a:spcBef>
          <a:spcPct val="20000"/>
        </a:spcBef>
        <a:buFont typeface="Arial" pitchFamily="34" charset="0"/>
        <a:buChar char="»"/>
        <a:defRPr sz="2205" kern="1200">
          <a:solidFill>
            <a:schemeClr val="tx1"/>
          </a:solidFill>
          <a:latin typeface="Arial" pitchFamily="34" charset="0"/>
          <a:ea typeface="+mn-ea"/>
          <a:cs typeface="Arial" pitchFamily="34" charset="0"/>
        </a:defRPr>
      </a:lvl5pPr>
      <a:lvl6pPr marL="2771844"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6pPr>
      <a:lvl7pPr marL="3275815"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7pPr>
      <a:lvl8pPr marL="3779787"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8pPr>
      <a:lvl9pPr marL="4283758"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ctrTitle"/>
          </p:nvPr>
        </p:nvSpPr>
        <p:spPr/>
        <p:txBody>
          <a:bodyPr>
            <a:normAutofit/>
          </a:bodyPr>
          <a:lstStyle/>
          <a:p>
            <a:r>
              <a:rPr lang="en-US" dirty="0" smtClean="0"/>
              <a:t>Flipped Classroom Discussion</a:t>
            </a:r>
            <a:endParaRPr lang="en-US" dirty="0"/>
          </a:p>
        </p:txBody>
      </p:sp>
      <p:sp>
        <p:nvSpPr>
          <p:cNvPr id="19" name="Subtitle 18"/>
          <p:cNvSpPr>
            <a:spLocks noGrp="1"/>
          </p:cNvSpPr>
          <p:nvPr>
            <p:ph type="subTitle" idx="1"/>
          </p:nvPr>
        </p:nvSpPr>
        <p:spPr/>
        <p:txBody>
          <a:bodyPr/>
          <a:lstStyle/>
          <a:p>
            <a:r>
              <a:rPr lang="en-US" dirty="0" smtClean="0"/>
              <a:t>Simulation with R</a:t>
            </a:r>
            <a:endParaRPr lang="en-US" dirty="0"/>
          </a:p>
        </p:txBody>
      </p:sp>
    </p:spTree>
    <p:extLst>
      <p:ext uri="{BB962C8B-B14F-4D97-AF65-F5344CB8AC3E}">
        <p14:creationId xmlns:p14="http://schemas.microsoft.com/office/powerpoint/2010/main" val="38579208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52149" y="3779839"/>
            <a:ext cx="8420242" cy="1501435"/>
          </a:xfrm>
        </p:spPr>
        <p:txBody>
          <a:bodyPr/>
          <a:lstStyle/>
          <a:p>
            <a:r>
              <a:rPr lang="en-SG" dirty="0" smtClean="0"/>
              <a:t>Airline Discounted Seats</a:t>
            </a:r>
            <a:endParaRPr lang="en-SG" dirty="0"/>
          </a:p>
        </p:txBody>
      </p:sp>
      <p:sp>
        <p:nvSpPr>
          <p:cNvPr id="5" name="Text Placeholder 4"/>
          <p:cNvSpPr>
            <a:spLocks noGrp="1"/>
          </p:cNvSpPr>
          <p:nvPr>
            <p:ph type="body" idx="1"/>
          </p:nvPr>
        </p:nvSpPr>
        <p:spPr/>
        <p:txBody>
          <a:bodyPr/>
          <a:lstStyle/>
          <a:p>
            <a:r>
              <a:rPr lang="en-SG" dirty="0" smtClean="0"/>
              <a:t>Case 2</a:t>
            </a:r>
            <a:endParaRPr lang="en-SG" dirty="0"/>
          </a:p>
        </p:txBody>
      </p:sp>
    </p:spTree>
    <p:extLst>
      <p:ext uri="{BB962C8B-B14F-4D97-AF65-F5344CB8AC3E}">
        <p14:creationId xmlns:p14="http://schemas.microsoft.com/office/powerpoint/2010/main" val="36201253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SG" dirty="0" smtClean="0"/>
              <a:t>Background</a:t>
            </a:r>
            <a:endParaRPr lang="en-SG" dirty="0"/>
          </a:p>
        </p:txBody>
      </p:sp>
      <p:sp>
        <p:nvSpPr>
          <p:cNvPr id="5" name="Content Placeholder 4"/>
          <p:cNvSpPr>
            <a:spLocks noGrp="1"/>
          </p:cNvSpPr>
          <p:nvPr>
            <p:ph idx="1"/>
          </p:nvPr>
        </p:nvSpPr>
        <p:spPr/>
        <p:txBody>
          <a:bodyPr/>
          <a:lstStyle/>
          <a:p>
            <a:r>
              <a:rPr lang="en-SG" dirty="0"/>
              <a:t>ABC Airlines has 100 economic class seats available in its flight from Singapore to Shanghai</a:t>
            </a:r>
            <a:r>
              <a:rPr lang="en-SG" dirty="0" smtClean="0"/>
              <a:t>.</a:t>
            </a:r>
          </a:p>
          <a:p>
            <a:r>
              <a:rPr lang="en-SG" dirty="0"/>
              <a:t>Full price fare is $590. ABC is considering selling some seats at a discounted price of $450</a:t>
            </a:r>
            <a:r>
              <a:rPr lang="en-SG" dirty="0" smtClean="0"/>
              <a:t>.</a:t>
            </a:r>
          </a:p>
          <a:p>
            <a:r>
              <a:rPr lang="en-SG" dirty="0"/>
              <a:t>T</a:t>
            </a:r>
            <a:r>
              <a:rPr lang="en-SG" dirty="0" smtClean="0"/>
              <a:t>he </a:t>
            </a:r>
            <a:r>
              <a:rPr lang="en-SG" dirty="0"/>
              <a:t>demand of the flight follows normal distribution with mean </a:t>
            </a:r>
            <a:r>
              <a:rPr lang="en-SG" dirty="0" smtClean="0"/>
              <a:t>110 </a:t>
            </a:r>
            <a:r>
              <a:rPr lang="en-SG" dirty="0"/>
              <a:t>and standard deviation 30.</a:t>
            </a:r>
          </a:p>
        </p:txBody>
      </p:sp>
    </p:spTree>
    <p:extLst>
      <p:ext uri="{BB962C8B-B14F-4D97-AF65-F5344CB8AC3E}">
        <p14:creationId xmlns:p14="http://schemas.microsoft.com/office/powerpoint/2010/main" val="21469890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Background</a:t>
            </a:r>
            <a:endParaRPr lang="en-SG" dirty="0"/>
          </a:p>
        </p:txBody>
      </p:sp>
      <p:sp>
        <p:nvSpPr>
          <p:cNvPr id="3" name="Content Placeholder 2"/>
          <p:cNvSpPr>
            <a:spLocks noGrp="1"/>
          </p:cNvSpPr>
          <p:nvPr>
            <p:ph idx="1"/>
          </p:nvPr>
        </p:nvSpPr>
        <p:spPr/>
        <p:txBody>
          <a:bodyPr/>
          <a:lstStyle/>
          <a:p>
            <a:r>
              <a:rPr lang="en-SG" dirty="0"/>
              <a:t>Based on past experience, ABC is able to sell all discounted tickets as long as there is demand</a:t>
            </a:r>
            <a:r>
              <a:rPr lang="en-SG" dirty="0" smtClean="0"/>
              <a:t>.</a:t>
            </a:r>
          </a:p>
          <a:p>
            <a:r>
              <a:rPr lang="en-SG" dirty="0" smtClean="0"/>
              <a:t>However, only 60% of the customers will buy </a:t>
            </a:r>
            <a:r>
              <a:rPr lang="en-SG" dirty="0"/>
              <a:t>full fare ticket when no more discounted tickets available.</a:t>
            </a:r>
          </a:p>
        </p:txBody>
      </p:sp>
    </p:spTree>
    <p:extLst>
      <p:ext uri="{BB962C8B-B14F-4D97-AF65-F5344CB8AC3E}">
        <p14:creationId xmlns:p14="http://schemas.microsoft.com/office/powerpoint/2010/main" val="16393763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Question 1</a:t>
            </a:r>
            <a:endParaRPr lang="en-SG" dirty="0"/>
          </a:p>
        </p:txBody>
      </p:sp>
      <p:sp>
        <p:nvSpPr>
          <p:cNvPr id="3" name="Content Placeholder 2"/>
          <p:cNvSpPr>
            <a:spLocks noGrp="1"/>
          </p:cNvSpPr>
          <p:nvPr>
            <p:ph idx="1"/>
          </p:nvPr>
        </p:nvSpPr>
        <p:spPr/>
        <p:txBody>
          <a:bodyPr/>
          <a:lstStyle/>
          <a:p>
            <a:r>
              <a:rPr lang="en-SG" dirty="0"/>
              <a:t>Build a simulation model to decide the optimal number of seats to be reserved as full fare </a:t>
            </a:r>
            <a:r>
              <a:rPr lang="en-SG" dirty="0" smtClean="0"/>
              <a:t>seats</a:t>
            </a:r>
            <a:r>
              <a:rPr lang="en-SG" dirty="0" smtClean="0"/>
              <a:t>.</a:t>
            </a:r>
          </a:p>
          <a:p>
            <a:r>
              <a:rPr lang="en-SG" dirty="0" smtClean="0"/>
              <a:t>Answer: 31</a:t>
            </a:r>
            <a:endParaRPr lang="en-SG" dirty="0"/>
          </a:p>
        </p:txBody>
      </p:sp>
    </p:spTree>
    <p:extLst>
      <p:ext uri="{BB962C8B-B14F-4D97-AF65-F5344CB8AC3E}">
        <p14:creationId xmlns:p14="http://schemas.microsoft.com/office/powerpoint/2010/main" val="31877866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Question 2</a:t>
            </a:r>
            <a:endParaRPr lang="en-SG" dirty="0"/>
          </a:p>
        </p:txBody>
      </p:sp>
      <p:sp>
        <p:nvSpPr>
          <p:cNvPr id="3" name="Content Placeholder 2"/>
          <p:cNvSpPr>
            <a:spLocks noGrp="1"/>
          </p:cNvSpPr>
          <p:nvPr>
            <p:ph idx="1"/>
          </p:nvPr>
        </p:nvSpPr>
        <p:spPr/>
        <p:txBody>
          <a:bodyPr/>
          <a:lstStyle/>
          <a:p>
            <a:r>
              <a:rPr lang="en-SG" dirty="0"/>
              <a:t>What if the mean </a:t>
            </a:r>
            <a:r>
              <a:rPr lang="en-SG" dirty="0" smtClean="0"/>
              <a:t>demand </a:t>
            </a:r>
            <a:r>
              <a:rPr lang="en-SG" dirty="0"/>
              <a:t>change? How will it affect the full fare seats allocation?</a:t>
            </a:r>
          </a:p>
        </p:txBody>
      </p:sp>
      <p:pic>
        <p:nvPicPr>
          <p:cNvPr id="4" name="Picture 3"/>
          <p:cNvPicPr>
            <a:picLocks noChangeAspect="1"/>
          </p:cNvPicPr>
          <p:nvPr/>
        </p:nvPicPr>
        <p:blipFill>
          <a:blip r:embed="rId2"/>
          <a:stretch>
            <a:fillRect/>
          </a:stretch>
        </p:blipFill>
        <p:spPr>
          <a:xfrm>
            <a:off x="3954411" y="2888242"/>
            <a:ext cx="5901123" cy="4204004"/>
          </a:xfrm>
          <a:prstGeom prst="rect">
            <a:avLst/>
          </a:prstGeom>
        </p:spPr>
      </p:pic>
    </p:spTree>
    <p:extLst>
      <p:ext uri="{BB962C8B-B14F-4D97-AF65-F5344CB8AC3E}">
        <p14:creationId xmlns:p14="http://schemas.microsoft.com/office/powerpoint/2010/main" val="32011428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Question 3</a:t>
            </a:r>
            <a:endParaRPr lang="en-SG" dirty="0"/>
          </a:p>
        </p:txBody>
      </p:sp>
      <p:sp>
        <p:nvSpPr>
          <p:cNvPr id="3" name="Content Placeholder 2"/>
          <p:cNvSpPr>
            <a:spLocks noGrp="1"/>
          </p:cNvSpPr>
          <p:nvPr>
            <p:ph idx="1"/>
          </p:nvPr>
        </p:nvSpPr>
        <p:spPr/>
        <p:txBody>
          <a:bodyPr/>
          <a:lstStyle/>
          <a:p>
            <a:r>
              <a:rPr lang="en-SG" dirty="0"/>
              <a:t>What if discount percentage change? How will it affect the full fare seats allocation?</a:t>
            </a:r>
          </a:p>
        </p:txBody>
      </p:sp>
      <p:pic>
        <p:nvPicPr>
          <p:cNvPr id="4" name="Picture 3"/>
          <p:cNvPicPr>
            <a:picLocks noChangeAspect="1"/>
          </p:cNvPicPr>
          <p:nvPr/>
        </p:nvPicPr>
        <p:blipFill>
          <a:blip r:embed="rId2"/>
          <a:stretch>
            <a:fillRect/>
          </a:stretch>
        </p:blipFill>
        <p:spPr>
          <a:xfrm>
            <a:off x="3865391" y="2906739"/>
            <a:ext cx="5782017" cy="4064962"/>
          </a:xfrm>
          <a:prstGeom prst="rect">
            <a:avLst/>
          </a:prstGeom>
        </p:spPr>
      </p:pic>
    </p:spTree>
    <p:extLst>
      <p:ext uri="{BB962C8B-B14F-4D97-AF65-F5344CB8AC3E}">
        <p14:creationId xmlns:p14="http://schemas.microsoft.com/office/powerpoint/2010/main" val="38946673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Question 4</a:t>
            </a:r>
            <a:endParaRPr lang="en-SG" dirty="0"/>
          </a:p>
        </p:txBody>
      </p:sp>
      <p:sp>
        <p:nvSpPr>
          <p:cNvPr id="3" name="Content Placeholder 2"/>
          <p:cNvSpPr>
            <a:spLocks noGrp="1"/>
          </p:cNvSpPr>
          <p:nvPr>
            <p:ph idx="1"/>
          </p:nvPr>
        </p:nvSpPr>
        <p:spPr/>
        <p:txBody>
          <a:bodyPr/>
          <a:lstStyle/>
          <a:p>
            <a:r>
              <a:rPr lang="en-SG" dirty="0"/>
              <a:t>What is the best combination of seat allocation and discount percentage with respect to a particular demand?</a:t>
            </a:r>
          </a:p>
        </p:txBody>
      </p:sp>
    </p:spTree>
    <p:extLst>
      <p:ext uri="{BB962C8B-B14F-4D97-AF65-F5344CB8AC3E}">
        <p14:creationId xmlns:p14="http://schemas.microsoft.com/office/powerpoint/2010/main" val="16862760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SG" dirty="0" smtClean="0"/>
              <a:t>Machine Replacement</a:t>
            </a:r>
            <a:endParaRPr lang="en-SG" dirty="0"/>
          </a:p>
        </p:txBody>
      </p:sp>
      <p:sp>
        <p:nvSpPr>
          <p:cNvPr id="5" name="Text Placeholder 4"/>
          <p:cNvSpPr>
            <a:spLocks noGrp="1"/>
          </p:cNvSpPr>
          <p:nvPr>
            <p:ph type="body" idx="1"/>
          </p:nvPr>
        </p:nvSpPr>
        <p:spPr/>
        <p:txBody>
          <a:bodyPr/>
          <a:lstStyle/>
          <a:p>
            <a:r>
              <a:rPr lang="en-SG" dirty="0" smtClean="0"/>
              <a:t>Case 3</a:t>
            </a:r>
            <a:endParaRPr lang="en-SG" dirty="0"/>
          </a:p>
        </p:txBody>
      </p:sp>
    </p:spTree>
    <p:extLst>
      <p:ext uri="{BB962C8B-B14F-4D97-AF65-F5344CB8AC3E}">
        <p14:creationId xmlns:p14="http://schemas.microsoft.com/office/powerpoint/2010/main" val="42153122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SG" dirty="0" smtClean="0"/>
              <a:t>Background</a:t>
            </a:r>
            <a:endParaRPr lang="en-SG" dirty="0"/>
          </a:p>
        </p:txBody>
      </p:sp>
      <p:sp>
        <p:nvSpPr>
          <p:cNvPr id="5" name="Content Placeholder 4"/>
          <p:cNvSpPr>
            <a:spLocks noGrp="1"/>
          </p:cNvSpPr>
          <p:nvPr>
            <p:ph idx="1"/>
          </p:nvPr>
        </p:nvSpPr>
        <p:spPr/>
        <p:txBody>
          <a:bodyPr/>
          <a:lstStyle/>
          <a:p>
            <a:r>
              <a:rPr lang="en-SG" dirty="0" smtClean="0"/>
              <a:t>At the beginning of each week, a machine is in one of four conditions:</a:t>
            </a:r>
          </a:p>
          <a:p>
            <a:pPr lvl="1"/>
            <a:r>
              <a:rPr lang="en-SG" dirty="0"/>
              <a:t>1 = excellent</a:t>
            </a:r>
          </a:p>
          <a:p>
            <a:pPr lvl="1"/>
            <a:r>
              <a:rPr lang="en-SG" dirty="0"/>
              <a:t>2 = good</a:t>
            </a:r>
          </a:p>
          <a:p>
            <a:pPr lvl="1"/>
            <a:r>
              <a:rPr lang="en-SG" dirty="0"/>
              <a:t>3 = average</a:t>
            </a:r>
          </a:p>
          <a:p>
            <a:pPr lvl="1"/>
            <a:r>
              <a:rPr lang="en-SG" dirty="0"/>
              <a:t>4 = bad</a:t>
            </a:r>
            <a:endParaRPr lang="en-SG" dirty="0" smtClean="0"/>
          </a:p>
          <a:p>
            <a:r>
              <a:rPr lang="en-SG" dirty="0" smtClean="0"/>
              <a:t>The weekly revenue earned by a machine in state 1, 2, 3, or 4 is $100, $90, $50, or $10, respectively.</a:t>
            </a:r>
          </a:p>
          <a:p>
            <a:pPr lvl="1"/>
            <a:endParaRPr lang="en-SG" dirty="0"/>
          </a:p>
        </p:txBody>
      </p:sp>
    </p:spTree>
    <p:extLst>
      <p:ext uri="{BB962C8B-B14F-4D97-AF65-F5344CB8AC3E}">
        <p14:creationId xmlns:p14="http://schemas.microsoft.com/office/powerpoint/2010/main" val="13568288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Background</a:t>
            </a:r>
            <a:endParaRPr lang="en-SG" dirty="0"/>
          </a:p>
        </p:txBody>
      </p:sp>
      <p:sp>
        <p:nvSpPr>
          <p:cNvPr id="3" name="Content Placeholder 2"/>
          <p:cNvSpPr>
            <a:spLocks noGrp="1"/>
          </p:cNvSpPr>
          <p:nvPr>
            <p:ph idx="1"/>
          </p:nvPr>
        </p:nvSpPr>
        <p:spPr/>
        <p:txBody>
          <a:bodyPr/>
          <a:lstStyle/>
          <a:p>
            <a:r>
              <a:rPr lang="en-SG" dirty="0" smtClean="0"/>
              <a:t>The quality of the machine deteriorates over time.</a:t>
            </a:r>
            <a:endParaRPr lang="en-SG" dirty="0"/>
          </a:p>
        </p:txBody>
      </p:sp>
      <p:graphicFrame>
        <p:nvGraphicFramePr>
          <p:cNvPr id="4" name="Table 3"/>
          <p:cNvGraphicFramePr>
            <a:graphicFrameLocks noGrp="1"/>
          </p:cNvGraphicFramePr>
          <p:nvPr>
            <p:extLst>
              <p:ext uri="{D42A27DB-BD31-4B8C-83A1-F6EECF244321}">
                <p14:modId xmlns:p14="http://schemas.microsoft.com/office/powerpoint/2010/main" val="2161153884"/>
              </p:ext>
            </p:extLst>
          </p:nvPr>
        </p:nvGraphicFramePr>
        <p:xfrm>
          <a:off x="3408116" y="3170863"/>
          <a:ext cx="6288636" cy="2128830"/>
        </p:xfrm>
        <a:graphic>
          <a:graphicData uri="http://schemas.openxmlformats.org/drawingml/2006/table">
            <a:tbl>
              <a:tblPr>
                <a:tableStyleId>{5C22544A-7EE6-4342-B048-85BDC9FD1C3A}</a:tableStyleId>
              </a:tblPr>
              <a:tblGrid>
                <a:gridCol w="1962695"/>
                <a:gridCol w="1200641"/>
                <a:gridCol w="1112534"/>
                <a:gridCol w="670922"/>
                <a:gridCol w="670922"/>
                <a:gridCol w="670922"/>
              </a:tblGrid>
              <a:tr h="354805">
                <a:tc>
                  <a:txBody>
                    <a:bodyPr/>
                    <a:lstStyle/>
                    <a:p>
                      <a:pPr algn="l" fontAlgn="b"/>
                      <a:endParaRPr lang="en-SG" sz="1200" b="0" i="0" u="none" strike="noStrike" dirty="0">
                        <a:effectLst/>
                        <a:latin typeface="Calibri" panose="020F0502020204030204" pitchFamily="34" charset="0"/>
                      </a:endParaRPr>
                    </a:p>
                  </a:txBody>
                  <a:tcPr marL="7000" marR="7000" marT="7000" marB="0" anchor="b"/>
                </a:tc>
                <a:tc>
                  <a:txBody>
                    <a:bodyPr/>
                    <a:lstStyle/>
                    <a:p>
                      <a:pPr algn="l" fontAlgn="b"/>
                      <a:endParaRPr lang="en-SG" sz="1200" b="0" i="0" u="none" strike="noStrike">
                        <a:effectLst/>
                        <a:latin typeface="Calibri" panose="020F0502020204030204" pitchFamily="34" charset="0"/>
                      </a:endParaRPr>
                    </a:p>
                  </a:txBody>
                  <a:tcPr marL="7000" marR="7000" marT="7000" marB="0" anchor="b"/>
                </a:tc>
                <a:tc gridSpan="4">
                  <a:txBody>
                    <a:bodyPr/>
                    <a:lstStyle/>
                    <a:p>
                      <a:pPr algn="ctr" fontAlgn="b"/>
                      <a:r>
                        <a:rPr lang="en-SG" sz="1200" u="none" strike="noStrike">
                          <a:effectLst/>
                        </a:rPr>
                        <a:t>State at beginning of next week</a:t>
                      </a:r>
                      <a:endParaRPr lang="en-SG" sz="1200" b="0" i="0" u="none" strike="noStrike">
                        <a:effectLst/>
                        <a:latin typeface="Calibri" panose="020F0502020204030204" pitchFamily="34" charset="0"/>
                      </a:endParaRPr>
                    </a:p>
                  </a:txBody>
                  <a:tcPr marL="7000" marR="7000" marT="7000" marB="0" anchor="b"/>
                </a:tc>
                <a:tc hMerge="1">
                  <a:txBody>
                    <a:bodyPr/>
                    <a:lstStyle/>
                    <a:p>
                      <a:endParaRPr lang="en-SG"/>
                    </a:p>
                  </a:txBody>
                  <a:tcPr/>
                </a:tc>
                <a:tc hMerge="1">
                  <a:txBody>
                    <a:bodyPr/>
                    <a:lstStyle/>
                    <a:p>
                      <a:endParaRPr lang="en-SG"/>
                    </a:p>
                  </a:txBody>
                  <a:tcPr/>
                </a:tc>
                <a:tc hMerge="1">
                  <a:txBody>
                    <a:bodyPr/>
                    <a:lstStyle/>
                    <a:p>
                      <a:endParaRPr lang="en-SG"/>
                    </a:p>
                  </a:txBody>
                  <a:tcPr/>
                </a:tc>
              </a:tr>
              <a:tr h="354805">
                <a:tc>
                  <a:txBody>
                    <a:bodyPr/>
                    <a:lstStyle/>
                    <a:p>
                      <a:pPr algn="l" fontAlgn="b"/>
                      <a:endParaRPr lang="en-SG" sz="1200" b="0" i="0" u="none" strike="noStrike">
                        <a:effectLst/>
                        <a:latin typeface="Calibri" panose="020F0502020204030204" pitchFamily="34" charset="0"/>
                      </a:endParaRPr>
                    </a:p>
                  </a:txBody>
                  <a:tcPr marL="7000" marR="7000" marT="7000" marB="0" anchor="b"/>
                </a:tc>
                <a:tc>
                  <a:txBody>
                    <a:bodyPr/>
                    <a:lstStyle/>
                    <a:p>
                      <a:pPr algn="l" fontAlgn="b"/>
                      <a:endParaRPr lang="en-SG" sz="1200" b="0" i="0" u="none" strike="noStrike">
                        <a:effectLst/>
                        <a:latin typeface="Calibri" panose="020F0502020204030204" pitchFamily="34" charset="0"/>
                      </a:endParaRPr>
                    </a:p>
                  </a:txBody>
                  <a:tcPr marL="7000" marR="7000" marT="7000" marB="0" anchor="b"/>
                </a:tc>
                <a:tc>
                  <a:txBody>
                    <a:bodyPr/>
                    <a:lstStyle/>
                    <a:p>
                      <a:pPr algn="r" fontAlgn="b"/>
                      <a:r>
                        <a:rPr lang="en-SG" sz="1200" u="none" strike="noStrike">
                          <a:effectLst/>
                        </a:rPr>
                        <a:t>1</a:t>
                      </a:r>
                      <a:endParaRPr lang="en-SG" sz="1200" b="0" i="0" u="none" strike="noStrike">
                        <a:effectLst/>
                        <a:latin typeface="Calibri" panose="020F0502020204030204" pitchFamily="34" charset="0"/>
                      </a:endParaRPr>
                    </a:p>
                  </a:txBody>
                  <a:tcPr marL="7000" marR="7000" marT="7000" marB="0" anchor="b"/>
                </a:tc>
                <a:tc>
                  <a:txBody>
                    <a:bodyPr/>
                    <a:lstStyle/>
                    <a:p>
                      <a:pPr algn="r" fontAlgn="b"/>
                      <a:r>
                        <a:rPr lang="en-SG" sz="1200" u="none" strike="noStrike">
                          <a:effectLst/>
                        </a:rPr>
                        <a:t>2</a:t>
                      </a:r>
                      <a:endParaRPr lang="en-SG" sz="1200" b="0" i="0" u="none" strike="noStrike">
                        <a:effectLst/>
                        <a:latin typeface="Calibri" panose="020F0502020204030204" pitchFamily="34" charset="0"/>
                      </a:endParaRPr>
                    </a:p>
                  </a:txBody>
                  <a:tcPr marL="7000" marR="7000" marT="7000" marB="0" anchor="b"/>
                </a:tc>
                <a:tc>
                  <a:txBody>
                    <a:bodyPr/>
                    <a:lstStyle/>
                    <a:p>
                      <a:pPr algn="r" fontAlgn="b"/>
                      <a:r>
                        <a:rPr lang="en-SG" sz="1200" u="none" strike="noStrike">
                          <a:effectLst/>
                        </a:rPr>
                        <a:t>3</a:t>
                      </a:r>
                      <a:endParaRPr lang="en-SG" sz="1200" b="0" i="0" u="none" strike="noStrike">
                        <a:effectLst/>
                        <a:latin typeface="Calibri" panose="020F0502020204030204" pitchFamily="34" charset="0"/>
                      </a:endParaRPr>
                    </a:p>
                  </a:txBody>
                  <a:tcPr marL="7000" marR="7000" marT="7000" marB="0" anchor="b"/>
                </a:tc>
                <a:tc>
                  <a:txBody>
                    <a:bodyPr/>
                    <a:lstStyle/>
                    <a:p>
                      <a:pPr algn="r" fontAlgn="b"/>
                      <a:r>
                        <a:rPr lang="en-SG" sz="1200" u="none" strike="noStrike">
                          <a:effectLst/>
                        </a:rPr>
                        <a:t>4</a:t>
                      </a:r>
                      <a:endParaRPr lang="en-SG" sz="1200" b="0" i="0" u="none" strike="noStrike">
                        <a:effectLst/>
                        <a:latin typeface="Calibri" panose="020F0502020204030204" pitchFamily="34" charset="0"/>
                      </a:endParaRPr>
                    </a:p>
                  </a:txBody>
                  <a:tcPr marL="7000" marR="7000" marT="7000" marB="0" anchor="b"/>
                </a:tc>
              </a:tr>
              <a:tr h="354805">
                <a:tc>
                  <a:txBody>
                    <a:bodyPr/>
                    <a:lstStyle/>
                    <a:p>
                      <a:pPr algn="l" fontAlgn="b"/>
                      <a:r>
                        <a:rPr lang="en-SG" sz="1200" u="none" strike="noStrike">
                          <a:effectLst/>
                        </a:rPr>
                        <a:t>State at beginning</a:t>
                      </a:r>
                      <a:endParaRPr lang="en-SG" sz="1200" b="0" i="0" u="none" strike="noStrike">
                        <a:effectLst/>
                        <a:latin typeface="Calibri" panose="020F0502020204030204" pitchFamily="34" charset="0"/>
                      </a:endParaRPr>
                    </a:p>
                  </a:txBody>
                  <a:tcPr marL="7000" marR="7000" marT="7000" marB="0" anchor="b"/>
                </a:tc>
                <a:tc>
                  <a:txBody>
                    <a:bodyPr/>
                    <a:lstStyle/>
                    <a:p>
                      <a:pPr algn="r" fontAlgn="b"/>
                      <a:r>
                        <a:rPr lang="en-SG" sz="1200" u="none" strike="noStrike">
                          <a:effectLst/>
                        </a:rPr>
                        <a:t>1</a:t>
                      </a:r>
                      <a:endParaRPr lang="en-SG" sz="1200" b="0" i="0" u="none" strike="noStrike">
                        <a:effectLst/>
                        <a:latin typeface="Calibri" panose="020F0502020204030204" pitchFamily="34" charset="0"/>
                      </a:endParaRPr>
                    </a:p>
                  </a:txBody>
                  <a:tcPr marL="7000" marR="7000" marT="7000" marB="0" anchor="b"/>
                </a:tc>
                <a:tc>
                  <a:txBody>
                    <a:bodyPr/>
                    <a:lstStyle/>
                    <a:p>
                      <a:pPr algn="r" fontAlgn="b"/>
                      <a:r>
                        <a:rPr lang="en-SG" sz="1200" u="none" strike="noStrike">
                          <a:effectLst/>
                        </a:rPr>
                        <a:t>0.7</a:t>
                      </a:r>
                      <a:endParaRPr lang="en-SG" sz="1200" b="0" i="0" u="none" strike="noStrike">
                        <a:effectLst/>
                        <a:latin typeface="Calibri" panose="020F0502020204030204" pitchFamily="34" charset="0"/>
                      </a:endParaRPr>
                    </a:p>
                  </a:txBody>
                  <a:tcPr marL="7000" marR="7000" marT="7000" marB="0" anchor="b"/>
                </a:tc>
                <a:tc>
                  <a:txBody>
                    <a:bodyPr/>
                    <a:lstStyle/>
                    <a:p>
                      <a:pPr algn="r" fontAlgn="b"/>
                      <a:r>
                        <a:rPr lang="en-SG" sz="1200" u="none" strike="noStrike">
                          <a:effectLst/>
                        </a:rPr>
                        <a:t>0.3</a:t>
                      </a:r>
                      <a:endParaRPr lang="en-SG" sz="1200" b="0" i="0" u="none" strike="noStrike">
                        <a:effectLst/>
                        <a:latin typeface="Calibri" panose="020F0502020204030204" pitchFamily="34" charset="0"/>
                      </a:endParaRPr>
                    </a:p>
                  </a:txBody>
                  <a:tcPr marL="7000" marR="7000" marT="7000" marB="0" anchor="b"/>
                </a:tc>
                <a:tc>
                  <a:txBody>
                    <a:bodyPr/>
                    <a:lstStyle/>
                    <a:p>
                      <a:pPr algn="r" fontAlgn="b"/>
                      <a:r>
                        <a:rPr lang="en-SG" sz="1200" u="none" strike="noStrike">
                          <a:effectLst/>
                        </a:rPr>
                        <a:t>0</a:t>
                      </a:r>
                      <a:endParaRPr lang="en-SG" sz="1200" b="0" i="0" u="none" strike="noStrike">
                        <a:effectLst/>
                        <a:latin typeface="Calibri" panose="020F0502020204030204" pitchFamily="34" charset="0"/>
                      </a:endParaRPr>
                    </a:p>
                  </a:txBody>
                  <a:tcPr marL="7000" marR="7000" marT="7000" marB="0" anchor="b"/>
                </a:tc>
                <a:tc>
                  <a:txBody>
                    <a:bodyPr/>
                    <a:lstStyle/>
                    <a:p>
                      <a:pPr algn="r" fontAlgn="b"/>
                      <a:r>
                        <a:rPr lang="en-SG" sz="1200" u="none" strike="noStrike">
                          <a:effectLst/>
                        </a:rPr>
                        <a:t>0</a:t>
                      </a:r>
                      <a:endParaRPr lang="en-SG" sz="1200" b="0" i="0" u="none" strike="noStrike">
                        <a:effectLst/>
                        <a:latin typeface="Calibri" panose="020F0502020204030204" pitchFamily="34" charset="0"/>
                      </a:endParaRPr>
                    </a:p>
                  </a:txBody>
                  <a:tcPr marL="7000" marR="7000" marT="7000" marB="0" anchor="b"/>
                </a:tc>
              </a:tr>
              <a:tr h="354805">
                <a:tc>
                  <a:txBody>
                    <a:bodyPr/>
                    <a:lstStyle/>
                    <a:p>
                      <a:pPr algn="l" fontAlgn="b"/>
                      <a:r>
                        <a:rPr lang="en-SG" sz="1200" u="none" strike="noStrike">
                          <a:effectLst/>
                        </a:rPr>
                        <a:t>of this week</a:t>
                      </a:r>
                      <a:endParaRPr lang="en-SG" sz="1200" b="0" i="0" u="none" strike="noStrike">
                        <a:effectLst/>
                        <a:latin typeface="Calibri" panose="020F0502020204030204" pitchFamily="34" charset="0"/>
                      </a:endParaRPr>
                    </a:p>
                  </a:txBody>
                  <a:tcPr marL="7000" marR="7000" marT="7000" marB="0" anchor="b"/>
                </a:tc>
                <a:tc>
                  <a:txBody>
                    <a:bodyPr/>
                    <a:lstStyle/>
                    <a:p>
                      <a:pPr algn="r" fontAlgn="b"/>
                      <a:r>
                        <a:rPr lang="en-SG" sz="1200" u="none" strike="noStrike">
                          <a:effectLst/>
                        </a:rPr>
                        <a:t>2</a:t>
                      </a:r>
                      <a:endParaRPr lang="en-SG" sz="1200" b="0" i="0" u="none" strike="noStrike">
                        <a:effectLst/>
                        <a:latin typeface="Calibri" panose="020F0502020204030204" pitchFamily="34" charset="0"/>
                      </a:endParaRPr>
                    </a:p>
                  </a:txBody>
                  <a:tcPr marL="7000" marR="7000" marT="7000" marB="0" anchor="b"/>
                </a:tc>
                <a:tc>
                  <a:txBody>
                    <a:bodyPr/>
                    <a:lstStyle/>
                    <a:p>
                      <a:pPr algn="r" fontAlgn="b"/>
                      <a:r>
                        <a:rPr lang="en-SG" sz="1200" u="none" strike="noStrike">
                          <a:effectLst/>
                        </a:rPr>
                        <a:t>0</a:t>
                      </a:r>
                      <a:endParaRPr lang="en-SG" sz="1200" b="0" i="0" u="none" strike="noStrike">
                        <a:effectLst/>
                        <a:latin typeface="Calibri" panose="020F0502020204030204" pitchFamily="34" charset="0"/>
                      </a:endParaRPr>
                    </a:p>
                  </a:txBody>
                  <a:tcPr marL="7000" marR="7000" marT="7000" marB="0" anchor="b"/>
                </a:tc>
                <a:tc>
                  <a:txBody>
                    <a:bodyPr/>
                    <a:lstStyle/>
                    <a:p>
                      <a:pPr algn="r" fontAlgn="b"/>
                      <a:r>
                        <a:rPr lang="en-SG" sz="1200" u="none" strike="noStrike">
                          <a:effectLst/>
                        </a:rPr>
                        <a:t>0.7</a:t>
                      </a:r>
                      <a:endParaRPr lang="en-SG" sz="1200" b="0" i="0" u="none" strike="noStrike">
                        <a:effectLst/>
                        <a:latin typeface="Calibri" panose="020F0502020204030204" pitchFamily="34" charset="0"/>
                      </a:endParaRPr>
                    </a:p>
                  </a:txBody>
                  <a:tcPr marL="7000" marR="7000" marT="7000" marB="0" anchor="b"/>
                </a:tc>
                <a:tc>
                  <a:txBody>
                    <a:bodyPr/>
                    <a:lstStyle/>
                    <a:p>
                      <a:pPr algn="r" fontAlgn="b"/>
                      <a:r>
                        <a:rPr lang="en-SG" sz="1200" u="none" strike="noStrike">
                          <a:effectLst/>
                        </a:rPr>
                        <a:t>0.3</a:t>
                      </a:r>
                      <a:endParaRPr lang="en-SG" sz="1200" b="0" i="0" u="none" strike="noStrike">
                        <a:effectLst/>
                        <a:latin typeface="Calibri" panose="020F0502020204030204" pitchFamily="34" charset="0"/>
                      </a:endParaRPr>
                    </a:p>
                  </a:txBody>
                  <a:tcPr marL="7000" marR="7000" marT="7000" marB="0" anchor="b"/>
                </a:tc>
                <a:tc>
                  <a:txBody>
                    <a:bodyPr/>
                    <a:lstStyle/>
                    <a:p>
                      <a:pPr algn="r" fontAlgn="b"/>
                      <a:r>
                        <a:rPr lang="en-SG" sz="1200" u="none" strike="noStrike">
                          <a:effectLst/>
                        </a:rPr>
                        <a:t>0</a:t>
                      </a:r>
                      <a:endParaRPr lang="en-SG" sz="1200" b="0" i="0" u="none" strike="noStrike">
                        <a:effectLst/>
                        <a:latin typeface="Calibri" panose="020F0502020204030204" pitchFamily="34" charset="0"/>
                      </a:endParaRPr>
                    </a:p>
                  </a:txBody>
                  <a:tcPr marL="7000" marR="7000" marT="7000" marB="0" anchor="b"/>
                </a:tc>
              </a:tr>
              <a:tr h="354805">
                <a:tc>
                  <a:txBody>
                    <a:bodyPr/>
                    <a:lstStyle/>
                    <a:p>
                      <a:pPr algn="l" fontAlgn="b"/>
                      <a:endParaRPr lang="en-SG" sz="1200" b="0" i="0" u="none" strike="noStrike">
                        <a:effectLst/>
                        <a:latin typeface="Calibri" panose="020F0502020204030204" pitchFamily="34" charset="0"/>
                      </a:endParaRPr>
                    </a:p>
                  </a:txBody>
                  <a:tcPr marL="7000" marR="7000" marT="7000" marB="0" anchor="b"/>
                </a:tc>
                <a:tc>
                  <a:txBody>
                    <a:bodyPr/>
                    <a:lstStyle/>
                    <a:p>
                      <a:pPr algn="r" fontAlgn="b"/>
                      <a:r>
                        <a:rPr lang="en-SG" sz="1200" u="none" strike="noStrike">
                          <a:effectLst/>
                        </a:rPr>
                        <a:t>3</a:t>
                      </a:r>
                      <a:endParaRPr lang="en-SG" sz="1200" b="0" i="0" u="none" strike="noStrike">
                        <a:effectLst/>
                        <a:latin typeface="Calibri" panose="020F0502020204030204" pitchFamily="34" charset="0"/>
                      </a:endParaRPr>
                    </a:p>
                  </a:txBody>
                  <a:tcPr marL="7000" marR="7000" marT="7000" marB="0" anchor="b"/>
                </a:tc>
                <a:tc>
                  <a:txBody>
                    <a:bodyPr/>
                    <a:lstStyle/>
                    <a:p>
                      <a:pPr algn="r" fontAlgn="b"/>
                      <a:r>
                        <a:rPr lang="en-SG" sz="1200" u="none" strike="noStrike">
                          <a:effectLst/>
                        </a:rPr>
                        <a:t>0</a:t>
                      </a:r>
                      <a:endParaRPr lang="en-SG" sz="1200" b="0" i="0" u="none" strike="noStrike">
                        <a:effectLst/>
                        <a:latin typeface="Calibri" panose="020F0502020204030204" pitchFamily="34" charset="0"/>
                      </a:endParaRPr>
                    </a:p>
                  </a:txBody>
                  <a:tcPr marL="7000" marR="7000" marT="7000" marB="0" anchor="b"/>
                </a:tc>
                <a:tc>
                  <a:txBody>
                    <a:bodyPr/>
                    <a:lstStyle/>
                    <a:p>
                      <a:pPr algn="r" fontAlgn="b"/>
                      <a:r>
                        <a:rPr lang="en-SG" sz="1200" u="none" strike="noStrike">
                          <a:effectLst/>
                        </a:rPr>
                        <a:t>0</a:t>
                      </a:r>
                      <a:endParaRPr lang="en-SG" sz="1200" b="0" i="0" u="none" strike="noStrike">
                        <a:effectLst/>
                        <a:latin typeface="Calibri" panose="020F0502020204030204" pitchFamily="34" charset="0"/>
                      </a:endParaRPr>
                    </a:p>
                  </a:txBody>
                  <a:tcPr marL="7000" marR="7000" marT="7000" marB="0" anchor="b"/>
                </a:tc>
                <a:tc>
                  <a:txBody>
                    <a:bodyPr/>
                    <a:lstStyle/>
                    <a:p>
                      <a:pPr algn="r" fontAlgn="b"/>
                      <a:r>
                        <a:rPr lang="en-SG" sz="1200" u="none" strike="noStrike">
                          <a:effectLst/>
                        </a:rPr>
                        <a:t>0.6</a:t>
                      </a:r>
                      <a:endParaRPr lang="en-SG" sz="1200" b="0" i="0" u="none" strike="noStrike">
                        <a:effectLst/>
                        <a:latin typeface="Calibri" panose="020F0502020204030204" pitchFamily="34" charset="0"/>
                      </a:endParaRPr>
                    </a:p>
                  </a:txBody>
                  <a:tcPr marL="7000" marR="7000" marT="7000" marB="0" anchor="b"/>
                </a:tc>
                <a:tc>
                  <a:txBody>
                    <a:bodyPr/>
                    <a:lstStyle/>
                    <a:p>
                      <a:pPr algn="r" fontAlgn="b"/>
                      <a:r>
                        <a:rPr lang="en-SG" sz="1200" u="none" strike="noStrike">
                          <a:effectLst/>
                        </a:rPr>
                        <a:t>0.4</a:t>
                      </a:r>
                      <a:endParaRPr lang="en-SG" sz="1200" b="0" i="0" u="none" strike="noStrike">
                        <a:effectLst/>
                        <a:latin typeface="Calibri" panose="020F0502020204030204" pitchFamily="34" charset="0"/>
                      </a:endParaRPr>
                    </a:p>
                  </a:txBody>
                  <a:tcPr marL="7000" marR="7000" marT="7000" marB="0" anchor="b"/>
                </a:tc>
              </a:tr>
              <a:tr h="354805">
                <a:tc>
                  <a:txBody>
                    <a:bodyPr/>
                    <a:lstStyle/>
                    <a:p>
                      <a:pPr algn="l" fontAlgn="b"/>
                      <a:endParaRPr lang="en-SG" sz="1200" b="0" i="0" u="none" strike="noStrike">
                        <a:effectLst/>
                        <a:latin typeface="Calibri" panose="020F0502020204030204" pitchFamily="34" charset="0"/>
                      </a:endParaRPr>
                    </a:p>
                  </a:txBody>
                  <a:tcPr marL="7000" marR="7000" marT="7000" marB="0" anchor="b"/>
                </a:tc>
                <a:tc>
                  <a:txBody>
                    <a:bodyPr/>
                    <a:lstStyle/>
                    <a:p>
                      <a:pPr algn="r" fontAlgn="b"/>
                      <a:r>
                        <a:rPr lang="en-SG" sz="1200" u="none" strike="noStrike">
                          <a:effectLst/>
                        </a:rPr>
                        <a:t>4</a:t>
                      </a:r>
                      <a:endParaRPr lang="en-SG" sz="1200" b="0" i="0" u="none" strike="noStrike">
                        <a:effectLst/>
                        <a:latin typeface="Calibri" panose="020F0502020204030204" pitchFamily="34" charset="0"/>
                      </a:endParaRPr>
                    </a:p>
                  </a:txBody>
                  <a:tcPr marL="7000" marR="7000" marT="7000" marB="0" anchor="b"/>
                </a:tc>
                <a:tc>
                  <a:txBody>
                    <a:bodyPr/>
                    <a:lstStyle/>
                    <a:p>
                      <a:pPr algn="r" fontAlgn="b"/>
                      <a:r>
                        <a:rPr lang="en-SG" sz="1200" u="none" strike="noStrike">
                          <a:effectLst/>
                        </a:rPr>
                        <a:t>0</a:t>
                      </a:r>
                      <a:endParaRPr lang="en-SG" sz="1200" b="0" i="0" u="none" strike="noStrike">
                        <a:effectLst/>
                        <a:latin typeface="Calibri" panose="020F0502020204030204" pitchFamily="34" charset="0"/>
                      </a:endParaRPr>
                    </a:p>
                  </a:txBody>
                  <a:tcPr marL="7000" marR="7000" marT="7000" marB="0" anchor="b"/>
                </a:tc>
                <a:tc>
                  <a:txBody>
                    <a:bodyPr/>
                    <a:lstStyle/>
                    <a:p>
                      <a:pPr algn="r" fontAlgn="b"/>
                      <a:r>
                        <a:rPr lang="en-SG" sz="1200" u="none" strike="noStrike">
                          <a:effectLst/>
                        </a:rPr>
                        <a:t>0</a:t>
                      </a:r>
                      <a:endParaRPr lang="en-SG" sz="1200" b="0" i="0" u="none" strike="noStrike">
                        <a:effectLst/>
                        <a:latin typeface="Calibri" panose="020F0502020204030204" pitchFamily="34" charset="0"/>
                      </a:endParaRPr>
                    </a:p>
                  </a:txBody>
                  <a:tcPr marL="7000" marR="7000" marT="7000" marB="0" anchor="b"/>
                </a:tc>
                <a:tc>
                  <a:txBody>
                    <a:bodyPr/>
                    <a:lstStyle/>
                    <a:p>
                      <a:pPr algn="r" fontAlgn="b"/>
                      <a:r>
                        <a:rPr lang="en-SG" sz="1200" u="none" strike="noStrike">
                          <a:effectLst/>
                        </a:rPr>
                        <a:t>0</a:t>
                      </a:r>
                      <a:endParaRPr lang="en-SG" sz="1200" b="0" i="0" u="none" strike="noStrike">
                        <a:effectLst/>
                        <a:latin typeface="Calibri" panose="020F0502020204030204" pitchFamily="34" charset="0"/>
                      </a:endParaRPr>
                    </a:p>
                  </a:txBody>
                  <a:tcPr marL="7000" marR="7000" marT="7000" marB="0" anchor="b"/>
                </a:tc>
                <a:tc>
                  <a:txBody>
                    <a:bodyPr/>
                    <a:lstStyle/>
                    <a:p>
                      <a:pPr algn="r" fontAlgn="b"/>
                      <a:r>
                        <a:rPr lang="en-SG" sz="1200" u="none" strike="noStrike" dirty="0">
                          <a:effectLst/>
                        </a:rPr>
                        <a:t>1</a:t>
                      </a:r>
                      <a:endParaRPr lang="en-SG" sz="1200" b="0" i="0" u="none" strike="noStrike" dirty="0">
                        <a:effectLst/>
                        <a:latin typeface="Calibri" panose="020F0502020204030204" pitchFamily="34" charset="0"/>
                      </a:endParaRPr>
                    </a:p>
                  </a:txBody>
                  <a:tcPr marL="7000" marR="7000" marT="7000" marB="0" anchor="b"/>
                </a:tc>
              </a:tr>
            </a:tbl>
          </a:graphicData>
        </a:graphic>
      </p:graphicFrame>
    </p:spTree>
    <p:extLst>
      <p:ext uri="{BB962C8B-B14F-4D97-AF65-F5344CB8AC3E}">
        <p14:creationId xmlns:p14="http://schemas.microsoft.com/office/powerpoint/2010/main" val="32913649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SG" dirty="0" smtClean="0"/>
              <a:t>When to stop?</a:t>
            </a:r>
            <a:endParaRPr lang="en-SG" dirty="0"/>
          </a:p>
        </p:txBody>
      </p:sp>
      <p:sp>
        <p:nvSpPr>
          <p:cNvPr id="5" name="Text Placeholder 4"/>
          <p:cNvSpPr>
            <a:spLocks noGrp="1"/>
          </p:cNvSpPr>
          <p:nvPr>
            <p:ph type="body" idx="1"/>
          </p:nvPr>
        </p:nvSpPr>
        <p:spPr/>
        <p:txBody>
          <a:bodyPr/>
          <a:lstStyle/>
          <a:p>
            <a:r>
              <a:rPr lang="en-SG" dirty="0" smtClean="0"/>
              <a:t>Case 1</a:t>
            </a:r>
            <a:endParaRPr lang="en-SG" dirty="0"/>
          </a:p>
        </p:txBody>
      </p:sp>
    </p:spTree>
    <p:extLst>
      <p:ext uri="{BB962C8B-B14F-4D97-AF65-F5344CB8AC3E}">
        <p14:creationId xmlns:p14="http://schemas.microsoft.com/office/powerpoint/2010/main" val="1985075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Background</a:t>
            </a:r>
            <a:endParaRPr lang="en-SG" dirty="0"/>
          </a:p>
        </p:txBody>
      </p:sp>
      <p:sp>
        <p:nvSpPr>
          <p:cNvPr id="3" name="Content Placeholder 2"/>
          <p:cNvSpPr>
            <a:spLocks noGrp="1"/>
          </p:cNvSpPr>
          <p:nvPr>
            <p:ph idx="1"/>
          </p:nvPr>
        </p:nvSpPr>
        <p:spPr/>
        <p:txBody>
          <a:bodyPr/>
          <a:lstStyle/>
          <a:p>
            <a:r>
              <a:rPr lang="en-SG" dirty="0" smtClean="0"/>
              <a:t>After observing the condition of the machine at the beginning of the week, the company has the option, for a cost of $200, of instantaneously replacing the machine with a machine at excellent state.</a:t>
            </a:r>
            <a:endParaRPr lang="en-SG" dirty="0"/>
          </a:p>
        </p:txBody>
      </p:sp>
    </p:spTree>
    <p:extLst>
      <p:ext uri="{BB962C8B-B14F-4D97-AF65-F5344CB8AC3E}">
        <p14:creationId xmlns:p14="http://schemas.microsoft.com/office/powerpoint/2010/main" val="15091537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Decision Problem</a:t>
            </a:r>
            <a:endParaRPr lang="en-SG" dirty="0"/>
          </a:p>
        </p:txBody>
      </p:sp>
      <p:sp>
        <p:nvSpPr>
          <p:cNvPr id="3" name="Content Placeholder 2"/>
          <p:cNvSpPr>
            <a:spLocks noGrp="1"/>
          </p:cNvSpPr>
          <p:nvPr>
            <p:ph idx="1"/>
          </p:nvPr>
        </p:nvSpPr>
        <p:spPr/>
        <p:txBody>
          <a:bodyPr>
            <a:normAutofit/>
          </a:bodyPr>
          <a:lstStyle/>
          <a:p>
            <a:r>
              <a:rPr lang="en-SG" dirty="0" smtClean="0"/>
              <a:t>The company needs to decide which of the following replacement policies to apply:</a:t>
            </a:r>
          </a:p>
          <a:p>
            <a:pPr lvl="1"/>
            <a:r>
              <a:rPr lang="en-SG" dirty="0" smtClean="0"/>
              <a:t>Policy 1: Never replace a machine</a:t>
            </a:r>
          </a:p>
          <a:p>
            <a:pPr lvl="1"/>
            <a:r>
              <a:rPr lang="en-SG" dirty="0" smtClean="0"/>
              <a:t>Policy 2: Immediately replace a bad machine</a:t>
            </a:r>
          </a:p>
          <a:p>
            <a:pPr lvl="1"/>
            <a:r>
              <a:rPr lang="en-SG" dirty="0" smtClean="0"/>
              <a:t>Policy 3: Immediately replace a bad or average machine</a:t>
            </a:r>
          </a:p>
          <a:p>
            <a:pPr lvl="1"/>
            <a:r>
              <a:rPr lang="en-SG" dirty="0" smtClean="0"/>
              <a:t>Policy 4: Immediately replace a bad, average, or good machine</a:t>
            </a:r>
            <a:endParaRPr lang="en-SG" dirty="0"/>
          </a:p>
        </p:txBody>
      </p:sp>
    </p:spTree>
    <p:extLst>
      <p:ext uri="{BB962C8B-B14F-4D97-AF65-F5344CB8AC3E}">
        <p14:creationId xmlns:p14="http://schemas.microsoft.com/office/powerpoint/2010/main" val="6130746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smtClean="0"/>
              <a:t>Mathematics &amp; Marriage</a:t>
            </a:r>
            <a:endParaRPr lang="en-GB" altLang="en-US" smtClean="0"/>
          </a:p>
        </p:txBody>
      </p:sp>
      <p:sp>
        <p:nvSpPr>
          <p:cNvPr id="3" name="Content Placeholder 2"/>
          <p:cNvSpPr>
            <a:spLocks noGrp="1"/>
          </p:cNvSpPr>
          <p:nvPr>
            <p:ph sz="quarter" idx="1"/>
          </p:nvPr>
        </p:nvSpPr>
        <p:spPr>
          <a:xfrm>
            <a:off x="1842113" y="1488266"/>
            <a:ext cx="7680259" cy="5053688"/>
          </a:xfrm>
        </p:spPr>
        <p:txBody>
          <a:bodyPr/>
          <a:lstStyle/>
          <a:p>
            <a:r>
              <a:rPr lang="en-US" altLang="en-US" sz="2646" dirty="0"/>
              <a:t>You make a succession of friendships.</a:t>
            </a:r>
          </a:p>
          <a:p>
            <a:r>
              <a:rPr lang="en-US" altLang="en-US" sz="2646" dirty="0"/>
              <a:t>A friendship comes to an end when you decide that the current </a:t>
            </a:r>
            <a:r>
              <a:rPr lang="en-GB" altLang="en-US" sz="2646" dirty="0"/>
              <a:t>friend is not suitable to be your partner.</a:t>
            </a:r>
          </a:p>
          <a:p>
            <a:r>
              <a:rPr lang="en-GB" altLang="en-US" sz="2646" dirty="0"/>
              <a:t>Eventually you find "Mr Right" or "Miss Right" </a:t>
            </a:r>
            <a:br>
              <a:rPr lang="en-GB" altLang="en-US" sz="2646" dirty="0"/>
            </a:br>
            <a:r>
              <a:rPr lang="en-GB" altLang="en-US" sz="2646" dirty="0"/>
              <a:t>and then you make the decision not to go on </a:t>
            </a:r>
            <a:br>
              <a:rPr lang="en-GB" altLang="en-US" sz="2646" dirty="0"/>
            </a:br>
            <a:r>
              <a:rPr lang="en-GB" altLang="en-US" sz="2646" dirty="0"/>
              <a:t>looking any more.</a:t>
            </a:r>
          </a:p>
          <a:p>
            <a:r>
              <a:rPr lang="en-US" altLang="en-US" sz="2646" dirty="0"/>
              <a:t>Game rule</a:t>
            </a:r>
          </a:p>
          <a:p>
            <a:pPr lvl="1"/>
            <a:r>
              <a:rPr lang="en-GB" altLang="en-US" sz="2000" dirty="0" smtClean="0"/>
              <a:t>you can't go back to one of the people that you have rejected earlier</a:t>
            </a:r>
          </a:p>
          <a:p>
            <a:pPr lvl="1"/>
            <a:r>
              <a:rPr lang="en-GB" altLang="en-US" sz="2000" dirty="0" smtClean="0"/>
              <a:t>you can't find out much about anyone who might come along later</a:t>
            </a:r>
          </a:p>
        </p:txBody>
      </p:sp>
      <p:pic>
        <p:nvPicPr>
          <p:cNvPr id="14343" name="Picture 2" descr="C:\Documents and Settings\s40712\Local Settings\Temporary Internet Files\Content.IE5\2WZT1TQU\MPj0438713000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2372" y="2097375"/>
            <a:ext cx="2309901" cy="3464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93463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smtClean="0"/>
              <a:t>Employment Problem</a:t>
            </a:r>
            <a:endParaRPr lang="en-GB" altLang="en-US" smtClean="0"/>
          </a:p>
        </p:txBody>
      </p:sp>
      <p:pic>
        <p:nvPicPr>
          <p:cNvPr id="15366" name="Picture 2" descr="Carto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602" y="2441145"/>
            <a:ext cx="4346813" cy="3149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8522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smtClean="0"/>
              <a:t>House Searching</a:t>
            </a:r>
            <a:endParaRPr lang="en-GB" altLang="en-US" smtClean="0"/>
          </a:p>
        </p:txBody>
      </p:sp>
      <p:pic>
        <p:nvPicPr>
          <p:cNvPr id="17414" name="Picture 2" descr="Carto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4830" y="1889918"/>
            <a:ext cx="3979329" cy="4199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97692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smtClean="0"/>
              <a:t>Optimal Stopping</a:t>
            </a:r>
            <a:endParaRPr lang="en-GB" altLang="en-US" smtClean="0"/>
          </a:p>
        </p:txBody>
      </p:sp>
      <p:sp>
        <p:nvSpPr>
          <p:cNvPr id="18435" name="Content Placeholder 2"/>
          <p:cNvSpPr>
            <a:spLocks noGrp="1"/>
          </p:cNvSpPr>
          <p:nvPr>
            <p:ph sz="quarter" idx="1"/>
          </p:nvPr>
        </p:nvSpPr>
        <p:spPr>
          <a:xfrm>
            <a:off x="1930400" y="1350969"/>
            <a:ext cx="9071610" cy="5442266"/>
          </a:xfrm>
        </p:spPr>
        <p:txBody>
          <a:bodyPr>
            <a:normAutofit lnSpcReduction="10000"/>
          </a:bodyPr>
          <a:lstStyle/>
          <a:p>
            <a:r>
              <a:rPr lang="en-GB" altLang="en-US" dirty="0" smtClean="0"/>
              <a:t>We will assume that if you looked at all the potential partners (or sums of money), you could put them into order without making any two equal. But if you can't look at all of the partners, you must be able to work out the order for those that you have seen, and be able to tell if you meet someone who is better than any of them. We will assume that there are </a:t>
            </a:r>
            <a:r>
              <a:rPr lang="en-GB" altLang="en-US" i="1" dirty="0" smtClean="0"/>
              <a:t>N</a:t>
            </a:r>
            <a:r>
              <a:rPr lang="en-GB" altLang="en-US" dirty="0" smtClean="0"/>
              <a:t> potential partners, who could be ranked 1 (the worst) to </a:t>
            </a:r>
            <a:r>
              <a:rPr lang="en-GB" altLang="en-US" i="1" dirty="0" smtClean="0"/>
              <a:t>N</a:t>
            </a:r>
            <a:r>
              <a:rPr lang="en-GB" altLang="en-US" dirty="0" smtClean="0"/>
              <a:t> (the best). </a:t>
            </a:r>
          </a:p>
        </p:txBody>
      </p:sp>
    </p:spTree>
    <p:extLst>
      <p:ext uri="{BB962C8B-B14F-4D97-AF65-F5344CB8AC3E}">
        <p14:creationId xmlns:p14="http://schemas.microsoft.com/office/powerpoint/2010/main" val="21894001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smtClean="0"/>
              <a:t>Optimal Stopping</a:t>
            </a:r>
            <a:endParaRPr lang="en-GB" altLang="en-US" smtClean="0"/>
          </a:p>
        </p:txBody>
      </p:sp>
      <p:sp>
        <p:nvSpPr>
          <p:cNvPr id="19459" name="Content Placeholder 2"/>
          <p:cNvSpPr>
            <a:spLocks noGrp="1"/>
          </p:cNvSpPr>
          <p:nvPr>
            <p:ph sz="quarter" idx="1"/>
          </p:nvPr>
        </p:nvSpPr>
        <p:spPr>
          <a:xfrm>
            <a:off x="1755685" y="1343943"/>
            <a:ext cx="9071610" cy="5442266"/>
          </a:xfrm>
        </p:spPr>
        <p:txBody>
          <a:bodyPr/>
          <a:lstStyle/>
          <a:p>
            <a:r>
              <a:rPr lang="en-US" altLang="en-US" dirty="0" smtClean="0"/>
              <a:t>Assuming N = 4.</a:t>
            </a:r>
          </a:p>
          <a:p>
            <a:r>
              <a:rPr lang="en-US" altLang="en-US" dirty="0" smtClean="0"/>
              <a:t>There are 24 possible orders:</a:t>
            </a:r>
            <a:endParaRPr lang="en-GB" altLang="en-US" dirty="0" smtClean="0"/>
          </a:p>
        </p:txBody>
      </p:sp>
      <p:pic>
        <p:nvPicPr>
          <p:cNvPr id="19463" name="Picture 2" descr="Tabl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2825" y="3228613"/>
            <a:ext cx="4282065" cy="2283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26645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smtClean="0"/>
              <a:t>Optimal Stopping</a:t>
            </a:r>
            <a:endParaRPr lang="en-GB" altLang="en-US" smtClean="0"/>
          </a:p>
        </p:txBody>
      </p:sp>
      <p:sp>
        <p:nvSpPr>
          <p:cNvPr id="20483" name="Content Placeholder 2"/>
          <p:cNvSpPr>
            <a:spLocks noGrp="1"/>
          </p:cNvSpPr>
          <p:nvPr>
            <p:ph sz="quarter" idx="1"/>
          </p:nvPr>
        </p:nvSpPr>
        <p:spPr>
          <a:xfrm>
            <a:off x="1730462" y="1343943"/>
            <a:ext cx="9071610" cy="5442266"/>
          </a:xfrm>
        </p:spPr>
        <p:txBody>
          <a:bodyPr/>
          <a:lstStyle/>
          <a:p>
            <a:r>
              <a:rPr lang="en-US" altLang="en-US" dirty="0" smtClean="0"/>
              <a:t>Optimal policy</a:t>
            </a:r>
          </a:p>
          <a:p>
            <a:pPr lvl="1"/>
            <a:r>
              <a:rPr lang="en-GB" altLang="en-US" dirty="0" smtClean="0"/>
              <a:t>Look at </a:t>
            </a:r>
            <a:r>
              <a:rPr lang="en-GB" altLang="en-US" i="1" dirty="0" smtClean="0"/>
              <a:t>M</a:t>
            </a:r>
            <a:r>
              <a:rPr lang="en-GB" altLang="en-US" dirty="0" smtClean="0"/>
              <a:t>-1 of the potential partners (where </a:t>
            </a:r>
            <a:r>
              <a:rPr lang="en-GB" altLang="en-US" i="1" dirty="0" smtClean="0"/>
              <a:t>M</a:t>
            </a:r>
            <a:r>
              <a:rPr lang="en-GB" altLang="en-US" dirty="0" smtClean="0"/>
              <a:t> ranges from 1 to </a:t>
            </a:r>
            <a:r>
              <a:rPr lang="en-GB" altLang="en-US" i="1" dirty="0" smtClean="0"/>
              <a:t>N</a:t>
            </a:r>
            <a:r>
              <a:rPr lang="en-GB" altLang="en-US" dirty="0" smtClean="0"/>
              <a:t>) and then choose the first one who comes along afterwards who is better than the best that you have seen among those </a:t>
            </a:r>
            <a:r>
              <a:rPr lang="en-GB" altLang="en-US" i="1" dirty="0" smtClean="0"/>
              <a:t>M</a:t>
            </a:r>
            <a:r>
              <a:rPr lang="en-GB" altLang="en-US" dirty="0" smtClean="0"/>
              <a:t>-1.</a:t>
            </a:r>
          </a:p>
        </p:txBody>
      </p:sp>
      <p:pic>
        <p:nvPicPr>
          <p:cNvPr id="45058" name="Picture 2" descr="Tabl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3765" y="4488557"/>
            <a:ext cx="2913624" cy="286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val 9"/>
          <p:cNvSpPr/>
          <p:nvPr/>
        </p:nvSpPr>
        <p:spPr>
          <a:xfrm>
            <a:off x="7373736" y="3937331"/>
            <a:ext cx="944959" cy="36223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984">
              <a:solidFill>
                <a:srgbClr val="FFFFFF"/>
              </a:solidFill>
            </a:endParaRPr>
          </a:p>
        </p:txBody>
      </p:sp>
    </p:spTree>
    <p:extLst>
      <p:ext uri="{BB962C8B-B14F-4D97-AF65-F5344CB8AC3E}">
        <p14:creationId xmlns:p14="http://schemas.microsoft.com/office/powerpoint/2010/main" val="22739230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058"/>
                                        </p:tgtEl>
                                        <p:attrNameLst>
                                          <p:attrName>style.visibility</p:attrName>
                                        </p:attrNameLst>
                                      </p:cBhvr>
                                      <p:to>
                                        <p:strVal val="visible"/>
                                      </p:to>
                                    </p:set>
                                    <p:animEffect transition="in" filter="blinds(horizontal)">
                                      <p:cBhvr>
                                        <p:cTn id="7" dur="500"/>
                                        <p:tgtEl>
                                          <p:spTgt spid="450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Task</a:t>
            </a:r>
            <a:endParaRPr lang="en-SG" dirty="0"/>
          </a:p>
        </p:txBody>
      </p:sp>
      <p:sp>
        <p:nvSpPr>
          <p:cNvPr id="3" name="Content Placeholder 2"/>
          <p:cNvSpPr>
            <a:spLocks noGrp="1"/>
          </p:cNvSpPr>
          <p:nvPr>
            <p:ph idx="1"/>
          </p:nvPr>
        </p:nvSpPr>
        <p:spPr/>
        <p:txBody>
          <a:bodyPr/>
          <a:lstStyle/>
          <a:p>
            <a:r>
              <a:rPr lang="en-SG" dirty="0" smtClean="0"/>
              <a:t>If you target at “interviewing” 30 potential partners, what is the optimal stopping M?</a:t>
            </a:r>
          </a:p>
          <a:p>
            <a:r>
              <a:rPr lang="en-SG" dirty="0" smtClean="0"/>
              <a:t>If N is extremely large, what is the percentage of N to be set as stopping M?</a:t>
            </a:r>
            <a:endParaRPr lang="en-SG" dirty="0"/>
          </a:p>
        </p:txBody>
      </p:sp>
    </p:spTree>
    <p:extLst>
      <p:ext uri="{BB962C8B-B14F-4D97-AF65-F5344CB8AC3E}">
        <p14:creationId xmlns:p14="http://schemas.microsoft.com/office/powerpoint/2010/main" val="3469316899"/>
      </p:ext>
    </p:extLst>
  </p:cSld>
  <p:clrMapOvr>
    <a:masterClrMapping/>
  </p:clrMapOvr>
</p:sld>
</file>

<file path=ppt/theme/theme1.xml><?xml version="1.0" encoding="utf-8"?>
<a:theme xmlns:a="http://schemas.openxmlformats.org/drawingml/2006/main" name="Discussion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Discussion 2.potx</Template>
  <TotalTime>923</TotalTime>
  <Words>640</Words>
  <Application>Microsoft Office PowerPoint</Application>
  <PresentationFormat>Custom</PresentationFormat>
  <Paragraphs>90</Paragraphs>
  <Slides>21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Discussion 2</vt:lpstr>
      <vt:lpstr>Flipped Classroom Discussion</vt:lpstr>
      <vt:lpstr>When to stop?</vt:lpstr>
      <vt:lpstr>Mathematics &amp; Marriage</vt:lpstr>
      <vt:lpstr>Employment Problem</vt:lpstr>
      <vt:lpstr>House Searching</vt:lpstr>
      <vt:lpstr>Optimal Stopping</vt:lpstr>
      <vt:lpstr>Optimal Stopping</vt:lpstr>
      <vt:lpstr>Optimal Stopping</vt:lpstr>
      <vt:lpstr>Task</vt:lpstr>
      <vt:lpstr>Airline Discounted Seats</vt:lpstr>
      <vt:lpstr>Background</vt:lpstr>
      <vt:lpstr>Background</vt:lpstr>
      <vt:lpstr>Question 1</vt:lpstr>
      <vt:lpstr>Question 2</vt:lpstr>
      <vt:lpstr>Question 3</vt:lpstr>
      <vt:lpstr>Question 4</vt:lpstr>
      <vt:lpstr>Machine Replacement</vt:lpstr>
      <vt:lpstr>Background</vt:lpstr>
      <vt:lpstr>Background</vt:lpstr>
      <vt:lpstr>Background</vt:lpstr>
      <vt:lpstr>Decision Problem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QIZHANG LIU</cp:lastModifiedBy>
  <cp:revision>62</cp:revision>
  <dcterms:created xsi:type="dcterms:W3CDTF">2012-12-11T05:35:37Z</dcterms:created>
  <dcterms:modified xsi:type="dcterms:W3CDTF">2017-03-01T23:44:45Z</dcterms:modified>
</cp:coreProperties>
</file>