
<file path=[Content_Types].xml><?xml version="1.0" encoding="utf-8"?>
<Types xmlns="http://schemas.openxmlformats.org/package/2006/content-types"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autoCompressPictures="0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7" r:id="rId3"/>
    <p:sldId id="365" r:id="rId5"/>
    <p:sldId id="364" r:id="rId6"/>
    <p:sldId id="357" r:id="rId7"/>
    <p:sldId id="356" r:id="rId8"/>
    <p:sldId id="361" r:id="rId9"/>
    <p:sldId id="363" r:id="rId10"/>
  </p:sldIdLst>
  <p:sldSz cx="12192000" cy="6858000"/>
  <p:notesSz cx="6858000" cy="9144000"/>
  <p:defaultTextStyle>
    <a:defPPr>
      <a:defRPr lang="zh-CN"/>
    </a:defPPr>
    <a:lvl1pPr algn="l" rtl="0" fontAlgn="base" hangingPunct="0">
      <a:spcBef>
        <a:spcPct val="0"/>
      </a:spcBef>
      <a:spcAft>
        <a:spcPct val="0"/>
      </a:spcAft>
      <a:buClr>
        <a:srgbClr val="000000"/>
      </a:buClr>
      <a:defRPr kern="1200">
        <a:solidFill>
          <a:srgbClr val="000000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1pPr>
    <a:lvl2pPr marL="457200" indent="-114300" algn="l" rtl="0" fontAlgn="base" hangingPunct="0">
      <a:spcBef>
        <a:spcPct val="0"/>
      </a:spcBef>
      <a:spcAft>
        <a:spcPct val="0"/>
      </a:spcAft>
      <a:buClr>
        <a:srgbClr val="000000"/>
      </a:buClr>
      <a:defRPr kern="1200">
        <a:solidFill>
          <a:srgbClr val="000000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2pPr>
    <a:lvl3pPr marL="914400" indent="-228600" algn="l" rtl="0" fontAlgn="base" hangingPunct="0">
      <a:spcBef>
        <a:spcPct val="0"/>
      </a:spcBef>
      <a:spcAft>
        <a:spcPct val="0"/>
      </a:spcAft>
      <a:buClr>
        <a:srgbClr val="000000"/>
      </a:buClr>
      <a:defRPr kern="1200">
        <a:solidFill>
          <a:srgbClr val="000000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3pPr>
    <a:lvl4pPr marL="1371600" indent="-342900" algn="l" rtl="0" fontAlgn="base" hangingPunct="0">
      <a:spcBef>
        <a:spcPct val="0"/>
      </a:spcBef>
      <a:spcAft>
        <a:spcPct val="0"/>
      </a:spcAft>
      <a:buClr>
        <a:srgbClr val="000000"/>
      </a:buClr>
      <a:defRPr kern="1200">
        <a:solidFill>
          <a:srgbClr val="000000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4pPr>
    <a:lvl5pPr marL="1828800" indent="-457200" algn="l" rtl="0" fontAlgn="base" hangingPunct="0">
      <a:spcBef>
        <a:spcPct val="0"/>
      </a:spcBef>
      <a:spcAft>
        <a:spcPct val="0"/>
      </a:spcAft>
      <a:buClr>
        <a:srgbClr val="000000"/>
      </a:buClr>
      <a:defRPr kern="1200">
        <a:solidFill>
          <a:srgbClr val="000000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37FF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9"/>
    <p:restoredTop sz="85619"/>
  </p:normalViewPr>
  <p:slideViewPr>
    <p:cSldViewPr>
      <p:cViewPr varScale="1">
        <p:scale>
          <a:sx n="111" d="100"/>
          <a:sy n="111" d="100"/>
        </p:scale>
        <p:origin x="1008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248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A057B-792F-D44C-B143-24806CD611CF}" type="datetimeFigureOut">
              <a:rPr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5B34D-BA5C-F545-96AA-FF535AD7691B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4098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>
                <a:sym typeface="Lucida Grande" charset="0"/>
              </a:rPr>
              <a:t>Click to edit Master text styles</a:t>
            </a:r>
            <a:endParaRPr lang="en-US" altLang="zh-CN" noProof="0">
              <a:sym typeface="Lucida Grande" charset="0"/>
            </a:endParaRPr>
          </a:p>
          <a:p>
            <a:pPr lvl="1"/>
            <a:r>
              <a:rPr lang="en-US" altLang="zh-CN" noProof="0">
                <a:sym typeface="Lucida Grande" charset="0"/>
              </a:rPr>
              <a:t>Second level</a:t>
            </a:r>
            <a:endParaRPr lang="en-US" altLang="zh-CN" noProof="0">
              <a:sym typeface="Lucida Grande" charset="0"/>
            </a:endParaRPr>
          </a:p>
          <a:p>
            <a:pPr lvl="2"/>
            <a:r>
              <a:rPr lang="en-US" altLang="zh-CN" noProof="0">
                <a:sym typeface="Lucida Grande" charset="0"/>
              </a:rPr>
              <a:t>Third level</a:t>
            </a:r>
            <a:endParaRPr lang="en-US" altLang="zh-CN" noProof="0">
              <a:sym typeface="Lucida Grande" charset="0"/>
            </a:endParaRPr>
          </a:p>
          <a:p>
            <a:pPr lvl="3"/>
            <a:r>
              <a:rPr lang="en-US" altLang="zh-CN" noProof="0">
                <a:sym typeface="Lucida Grande" charset="0"/>
              </a:rPr>
              <a:t>Fourth level</a:t>
            </a:r>
            <a:endParaRPr lang="en-US" altLang="zh-CN" noProof="0">
              <a:sym typeface="Lucida Grande" charset="0"/>
            </a:endParaRPr>
          </a:p>
          <a:p>
            <a:pPr lvl="4"/>
            <a:r>
              <a:rPr lang="en-US" altLang="zh-CN" noProof="0">
                <a:sym typeface="Lucida Grande" charset="0"/>
              </a:rPr>
              <a:t>Fifth level</a:t>
            </a:r>
            <a:endParaRPr lang="en-US" altLang="zh-CN" noProof="0">
              <a:sym typeface="Lucida Grande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584200" rtl="0" fontAlgn="base" hangingPunct="0">
      <a:spcBef>
        <a:spcPct val="0"/>
      </a:spcBef>
      <a:spcAft>
        <a:spcPct val="0"/>
      </a:spcAft>
      <a:defRPr kumimoji="1" sz="2200" b="0" i="0" kern="1200">
        <a:solidFill>
          <a:srgbClr val="000000"/>
        </a:solidFill>
        <a:latin typeface="Lucida Grande" charset="0"/>
        <a:ea typeface="Microsoft YaHei Regular" charset="-122"/>
        <a:cs typeface="Lucida Grande" charset="0"/>
        <a:sym typeface="Lucida Grande" charset="0"/>
      </a:defRPr>
    </a:lvl1pPr>
    <a:lvl2pPr indent="228600" algn="l" defTabSz="584200" rtl="0" fontAlgn="base" hangingPunct="0">
      <a:spcBef>
        <a:spcPct val="0"/>
      </a:spcBef>
      <a:spcAft>
        <a:spcPct val="0"/>
      </a:spcAft>
      <a:defRPr kumimoji="1"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2pPr>
    <a:lvl3pPr indent="457200" algn="l" defTabSz="584200" rtl="0" fontAlgn="base" hangingPunct="0">
      <a:spcBef>
        <a:spcPct val="0"/>
      </a:spcBef>
      <a:spcAft>
        <a:spcPct val="0"/>
      </a:spcAft>
      <a:defRPr kumimoji="1"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3pPr>
    <a:lvl4pPr indent="685800" algn="l" defTabSz="584200" rtl="0" fontAlgn="base" hangingPunct="0">
      <a:spcBef>
        <a:spcPct val="0"/>
      </a:spcBef>
      <a:spcAft>
        <a:spcPct val="0"/>
      </a:spcAft>
      <a:defRPr kumimoji="1"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4pPr>
    <a:lvl5pPr indent="914400" algn="l" defTabSz="584200" rtl="0" fontAlgn="base" hangingPunct="0">
      <a:spcBef>
        <a:spcPct val="0"/>
      </a:spcBef>
      <a:spcAft>
        <a:spcPct val="0"/>
      </a:spcAft>
      <a:defRPr kumimoji="1"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E5AB66-0BAA-3149-A94B-A697D858287B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73A49-D137-6C49-8843-672E3BB2554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文本"/>
          <p:cNvSpPr>
            <a:spLocks noGrp="1"/>
          </p:cNvSpPr>
          <p:nvPr>
            <p:ph type="title" hasCustomPrompt="1"/>
          </p:nvPr>
        </p:nvSpPr>
        <p:spPr>
          <a:xfrm>
            <a:off x="535172" y="116832"/>
            <a:ext cx="10972800" cy="6340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rgbClr val="13A1F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dirty="0"/>
              <a:t>标题文本</a:t>
            </a:r>
            <a:endParaRPr dirty="0"/>
          </a:p>
        </p:txBody>
      </p:sp>
      <p:sp>
        <p:nvSpPr>
          <p:cNvPr id="66" name="正文级别 1…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535172" y="833881"/>
            <a:ext cx="10972800" cy="0"/>
          </a:xfrm>
          <a:prstGeom prst="line">
            <a:avLst/>
          </a:prstGeom>
          <a:noFill/>
          <a:ln w="25400" cap="flat">
            <a:solidFill>
              <a:srgbClr val="13A1FE"/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5669" y="649897"/>
            <a:ext cx="336000" cy="179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浅底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40" y="173629"/>
            <a:ext cx="11397200" cy="807635"/>
          </a:xfrm>
        </p:spPr>
        <p:txBody>
          <a:bodyPr>
            <a:normAutofit/>
          </a:bodyPr>
          <a:lstStyle>
            <a:lvl1pPr algn="l">
              <a:defRPr kumimoji="1" lang="zh-CN" altLang="en-US" sz="3200" b="1" i="0" u="none" strike="noStrike" cap="none" spc="0" baseline="0" dirty="0" smtClean="0">
                <a:ln>
                  <a:noFill/>
                </a:ln>
                <a:solidFill>
                  <a:srgbClr val="00B0F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icrosoft Sans Serif" panose="020B0604020202020204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cxnSp>
        <p:nvCxnSpPr>
          <p:cNvPr id="9" name="直线连接符 8"/>
          <p:cNvCxnSpPr/>
          <p:nvPr userDrawn="1"/>
        </p:nvCxnSpPr>
        <p:spPr>
          <a:xfrm>
            <a:off x="512617" y="1111145"/>
            <a:ext cx="11231999" cy="0"/>
          </a:xfrm>
          <a:prstGeom prst="line">
            <a:avLst/>
          </a:prstGeom>
          <a:ln>
            <a:solidFill>
              <a:srgbClr val="009EE7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8838"/>
            <a:ext cx="12192000" cy="3391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311" y="920835"/>
            <a:ext cx="273600" cy="1954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765B2-A83F-4F42-9B8E-E6D95BBF3C49}" type="slidenum">
              <a:rPr lang="en-US" altLang="zh-CN"/>
            </a:fld>
            <a:endParaRPr lang="en-US" altLang="zh-CN"/>
          </a:p>
        </p:txBody>
      </p:sp>
      <p:pic>
        <p:nvPicPr>
          <p:cNvPr id="7" name="图片 2" descr="图片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518836"/>
            <a:ext cx="12192000" cy="33916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/>
          <p:nvPr/>
        </p:nvSpPr>
        <p:spPr bwMode="auto">
          <a:xfrm>
            <a:off x="-1588" y="-6350"/>
            <a:ext cx="12195176" cy="6845300"/>
          </a:xfrm>
          <a:prstGeom prst="rect">
            <a:avLst/>
          </a:prstGeom>
          <a:solidFill>
            <a:srgbClr val="00A0E9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defRPr kumimoji="1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146" name="Rectangle 2"/>
          <p:cNvSpPr/>
          <p:nvPr/>
        </p:nvSpPr>
        <p:spPr bwMode="auto">
          <a:xfrm>
            <a:off x="0" y="5773738"/>
            <a:ext cx="12192000" cy="1084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defRPr kumimoji="1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9pPr>
          </a:lstStyle>
          <a:p>
            <a:endParaRPr kumimoji="0" lang="zh-CN" altLang="en-US" sz="1800"/>
          </a:p>
        </p:txBody>
      </p:sp>
      <p:pic>
        <p:nvPicPr>
          <p:cNvPr id="6147" name="Picture 3" descr="pasted-image.pd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075" y="5610225"/>
            <a:ext cx="215900" cy="16351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9943" name="图片 9" descr="未标题-6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5867400"/>
            <a:ext cx="2138363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"/>
          <p:cNvSpPr/>
          <p:nvPr/>
        </p:nvSpPr>
        <p:spPr bwMode="auto">
          <a:xfrm>
            <a:off x="10252075" y="6194529"/>
            <a:ext cx="989053" cy="24109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50800" tIns="50800" rIns="50800" bIns="50800" anchor="ctr">
            <a:spAutoFit/>
          </a:bodyPr>
          <a:lstStyle/>
          <a:p>
            <a:pPr>
              <a:defRPr/>
            </a:pPr>
            <a:r>
              <a:rPr lang="en-US" altLang="zh-CN" sz="900" dirty="0" err="1">
                <a:solidFill>
                  <a:srgbClr val="53585F"/>
                </a:solidFill>
                <a:latin typeface="微软雅黑" panose="020B0503020204020204" charset="-122"/>
                <a:ea typeface="Microsoft YaHei Regular" charset="-122"/>
                <a:cs typeface="微软雅黑" panose="020B0503020204020204" charset="-122"/>
                <a:sym typeface="微软雅黑" panose="020B0503020204020204" charset="-122"/>
              </a:rPr>
              <a:t>www.antfin.com</a:t>
            </a:r>
            <a:endParaRPr lang="en-US" altLang="zh-CN" sz="900" dirty="0">
              <a:solidFill>
                <a:srgbClr val="53585F"/>
              </a:solidFill>
              <a:latin typeface="微软雅黑" panose="020B0503020204020204" charset="-122"/>
              <a:ea typeface="Microsoft YaHei Regular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Rectangle 7"/>
          <p:cNvSpPr/>
          <p:nvPr/>
        </p:nvSpPr>
        <p:spPr bwMode="auto">
          <a:xfrm>
            <a:off x="0" y="1844824"/>
            <a:ext cx="12192000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9pPr>
          </a:lstStyle>
          <a:p>
            <a:pPr algn="ctr">
              <a:buClr>
                <a:srgbClr val="F5F5F5"/>
              </a:buClr>
              <a:buFont typeface="Microsoft Sans Serif" panose="020B0604020202020204" charset="0"/>
              <a:buNone/>
            </a:pPr>
            <a:r>
              <a:rPr kumimoji="0" lang="zh-CN" altLang="en-US" sz="66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三选一</a:t>
            </a:r>
            <a:r>
              <a:rPr kumimoji="0" lang="en-US" altLang="zh-CN" sz="66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MMOF</a:t>
            </a:r>
            <a:r>
              <a:rPr kumimoji="0" lang="zh-CN" altLang="en-US" sz="66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模型优化总结</a:t>
            </a:r>
            <a:endParaRPr kumimoji="0" lang="en-US" altLang="zh-CN" sz="20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43872" y="3504582"/>
            <a:ext cx="6096000" cy="9325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30000"/>
              </a:lnSpc>
              <a:buClr>
                <a:srgbClr val="F5F5F5"/>
              </a:buClr>
              <a:buFont typeface="Microsoft Sans Serif" panose="020B0604020202020204" charset="0"/>
              <a:buNone/>
            </a:pPr>
            <a:r>
              <a:rPr lang="zh-CN" altLang="en-US" sz="2400" dirty="0">
                <a:solidFill>
                  <a:srgbClr val="F5F5F5"/>
                </a:solidFill>
                <a:latin typeface="微软雅黑" panose="020B0503020204020204" charset="-122"/>
                <a:ea typeface="微软雅黑" panose="020B0503020204020204" charset="-122"/>
              </a:rPr>
              <a:t>堂剑</a:t>
            </a:r>
            <a:endParaRPr lang="en-US" altLang="zh-CN" sz="2400" dirty="0">
              <a:solidFill>
                <a:srgbClr val="F5F5F5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lnSpc>
                <a:spcPct val="130000"/>
              </a:lnSpc>
              <a:buClr>
                <a:srgbClr val="F5F5F5"/>
              </a:buClr>
              <a:buFont typeface="Microsoft Sans Serif" panose="020B0604020202020204" charset="0"/>
              <a:buNone/>
            </a:pPr>
            <a:r>
              <a:rPr lang="en-US" altLang="zh-CN" dirty="0">
                <a:solidFill>
                  <a:srgbClr val="F5F5F5"/>
                </a:solidFill>
                <a:latin typeface="微软雅黑" panose="020B0503020204020204" charset="-122"/>
                <a:ea typeface="微软雅黑" panose="020B0503020204020204" charset="-122"/>
              </a:rPr>
              <a:t>2020.10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 advTm="15703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Rectangle 1"/>
          <p:cNvSpPr/>
          <p:nvPr/>
        </p:nvSpPr>
        <p:spPr bwMode="auto">
          <a:xfrm>
            <a:off x="0" y="0"/>
            <a:ext cx="12193588" cy="6838950"/>
          </a:xfrm>
          <a:prstGeom prst="rect">
            <a:avLst/>
          </a:prstGeom>
          <a:solidFill>
            <a:srgbClr val="00A0E9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>
              <a:defRPr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Rectangle 2"/>
          <p:cNvSpPr/>
          <p:nvPr/>
        </p:nvSpPr>
        <p:spPr bwMode="auto">
          <a:xfrm>
            <a:off x="0" y="5773738"/>
            <a:ext cx="12192000" cy="1084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6" name="Picture 3" descr="pasted-image.pd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075" y="5610225"/>
            <a:ext cx="215900" cy="16351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Rectangle 6"/>
          <p:cNvSpPr/>
          <p:nvPr/>
        </p:nvSpPr>
        <p:spPr bwMode="auto">
          <a:xfrm>
            <a:off x="1093788" y="1287463"/>
            <a:ext cx="2132012" cy="1221809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9pPr>
          </a:lstStyle>
          <a:p>
            <a:pPr>
              <a:lnSpc>
                <a:spcPct val="150000"/>
              </a:lnSpc>
              <a:buClr>
                <a:srgbClr val="636362"/>
              </a:buClr>
              <a:buFont typeface="Microsoft Sans Serif" panose="020B0604020202020204" charset="0"/>
              <a:buNone/>
            </a:pPr>
            <a:r>
              <a:rPr kumimoji="0" lang="zh-CN" altLang="en-US" sz="6000" b="1" dirty="0">
                <a:solidFill>
                  <a:srgbClr val="FFFFFF"/>
                </a:solidFill>
              </a:rPr>
              <a:t>目录</a:t>
            </a:r>
            <a:endParaRPr kumimoji="0" lang="zh-CN" altLang="en-US" sz="6000" b="1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440113" y="1327285"/>
            <a:ext cx="5527675" cy="1596719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>
            <a:lvl1pPr marL="457200" indent="-457200">
              <a:defRPr kumimoji="1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  <a:lvl2pPr marL="742950" indent="-285750">
              <a:defRPr kumimoji="1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2pPr>
            <a:lvl3pPr marL="1143000">
              <a:defRPr kumimoji="1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3pPr>
            <a:lvl4pPr marL="1600200" indent="-228600">
              <a:defRPr kumimoji="1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4pPr>
            <a:lvl5pPr marL="2057400" indent="-228600">
              <a:defRPr kumimoji="1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5pPr>
            <a:lvl6pPr marL="25146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6pPr>
            <a:lvl7pPr marL="29718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7pPr>
            <a:lvl8pPr marL="34290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8pPr>
            <a:lvl9pPr marL="3886200" indent="-2286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kumimoji="1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9pPr>
          </a:lstStyle>
          <a:p>
            <a:pPr marL="0" indent="0">
              <a:lnSpc>
                <a:spcPct val="150000"/>
              </a:lnSpc>
              <a:buClrTx/>
              <a:buSzPct val="100000"/>
            </a:pPr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 一个中心</a:t>
            </a:r>
            <a:endParaRPr lang="zh-CN" altLang="en-US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SzPct val="100000"/>
            </a:pPr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 两个基本点</a:t>
            </a:r>
            <a:endParaRPr lang="zh-CN" altLang="en-US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SzPct val="100000"/>
            </a:pPr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en-US" dirty="0">
                <a:solidFill>
                  <a:schemeClr val="bg1"/>
                </a:solidFill>
              </a:rPr>
              <a:t> 讨论与延伸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3025775" y="1492250"/>
            <a:ext cx="0" cy="2262188"/>
          </a:xfrm>
          <a:prstGeom prst="line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10" name="图片 9" descr="未标题-6-0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5867400"/>
            <a:ext cx="2138363" cy="10175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4"/>
          <p:cNvSpPr/>
          <p:nvPr/>
        </p:nvSpPr>
        <p:spPr bwMode="auto">
          <a:xfrm>
            <a:off x="10252075" y="6194529"/>
            <a:ext cx="989053" cy="24109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50800" tIns="50800" rIns="50800" bIns="50800" anchor="ctr">
            <a:spAutoFit/>
          </a:bodyPr>
          <a:lstStyle/>
          <a:p>
            <a:pPr>
              <a:defRPr/>
            </a:pPr>
            <a:r>
              <a:rPr lang="en-US" altLang="zh-CN" sz="900" dirty="0" err="1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www.antfin.com</a:t>
            </a:r>
            <a:endParaRPr lang="en-US" altLang="zh-CN" sz="900" dirty="0">
              <a:solidFill>
                <a:srgbClr val="53585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0" dirty="0"/>
              <a:t>一个中心</a:t>
            </a:r>
            <a:endParaRPr kumimoji="1" lang="zh-CN" altLang="en-US" b="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326" y="3068961"/>
            <a:ext cx="1872000" cy="33618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465" y="3071501"/>
            <a:ext cx="1872000" cy="312528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730456" y="6123543"/>
            <a:ext cx="178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一跳曝光</a:t>
            </a:r>
            <a:r>
              <a:rPr kumimoji="1" lang="en-US" altLang="zh-CN" dirty="0"/>
              <a:t>/</a:t>
            </a:r>
            <a:r>
              <a:rPr kumimoji="1" lang="zh-CN" altLang="en-US" dirty="0"/>
              <a:t>点击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514782" y="6196835"/>
            <a:ext cx="178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权益核销</a:t>
            </a:r>
            <a:r>
              <a:rPr kumimoji="1" lang="en-US" altLang="zh-CN" dirty="0"/>
              <a:t>/</a:t>
            </a:r>
            <a:r>
              <a:rPr kumimoji="1" lang="zh-CN" altLang="en-US" dirty="0"/>
              <a:t>转化</a:t>
            </a:r>
            <a:endParaRPr kumimoji="1"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2518326" y="4293096"/>
            <a:ext cx="769362" cy="28803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+mj-ea"/>
              <a:ea typeface="+mj-ea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496919" y="4293096"/>
            <a:ext cx="769362" cy="28803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6258" y="817135"/>
            <a:ext cx="8728142" cy="244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motivation:</a:t>
            </a:r>
            <a:r>
              <a:rPr kumimoji="1" lang="zh-CN" altLang="en-US" dirty="0"/>
              <a:t>我们希望提升转化率。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sz="1400" dirty="0"/>
              <a:t>假设一：如果点击率高，转化率高，那么，直接预测点击率即可，但大家可以发现，</a:t>
            </a:r>
            <a:r>
              <a:rPr kumimoji="1" lang="en-US" altLang="zh-CN" sz="1400" dirty="0"/>
              <a:t>CT</a:t>
            </a:r>
            <a:r>
              <a:rPr kumimoji="1" lang="en-US" altLang="zh-CN" sz="1400" dirty="0"/>
              <a:t>CVR</a:t>
            </a:r>
            <a:r>
              <a:rPr kumimoji="1" lang="zh-CN" altLang="en-US" sz="1400" dirty="0"/>
              <a:t>模型一版都会降低点击率。因此这个假设是不成立的。</a:t>
            </a:r>
            <a:endParaRPr kumimoji="1" lang="en-US" altLang="zh-CN" sz="1400" dirty="0"/>
          </a:p>
          <a:p>
            <a:pPr>
              <a:lnSpc>
                <a:spcPct val="150000"/>
              </a:lnSpc>
            </a:pPr>
            <a:r>
              <a:rPr kumimoji="1" lang="zh-CN" altLang="en-US" sz="1400" dirty="0"/>
              <a:t>二：</a:t>
            </a:r>
            <a:r>
              <a:rPr kumimoji="1" lang="en-US" altLang="zh-CN" sz="1400" dirty="0"/>
              <a:t>ESSM</a:t>
            </a:r>
            <a:r>
              <a:rPr kumimoji="1" lang="zh-CN" altLang="en-US" sz="1400" dirty="0"/>
              <a:t>预测真实</a:t>
            </a:r>
            <a:r>
              <a:rPr kumimoji="1" lang="en-US" altLang="zh-CN" sz="1400" dirty="0"/>
              <a:t>CT</a:t>
            </a:r>
            <a:r>
              <a:rPr kumimoji="1" lang="en-US" altLang="zh-CN" sz="1400" dirty="0"/>
              <a:t>CVR=CTR</a:t>
            </a:r>
            <a:r>
              <a:rPr kumimoji="1" lang="zh-CN" altLang="en-US" sz="1400" dirty="0"/>
              <a:t>*条件概率</a:t>
            </a:r>
            <a:r>
              <a:rPr kumimoji="1" lang="en-US" altLang="zh-CN" sz="1400" dirty="0"/>
              <a:t>CVR</a:t>
            </a:r>
            <a:r>
              <a:rPr kumimoji="1" lang="zh-CN" altLang="en-US" sz="1400" dirty="0"/>
              <a:t>（点击然后转化的概率）。样本</a:t>
            </a:r>
            <a:r>
              <a:rPr kumimoji="1" lang="en-US" altLang="zh-CN" sz="1400" dirty="0"/>
              <a:t>A</a:t>
            </a:r>
            <a:r>
              <a:rPr kumimoji="1" lang="zh-CN" altLang="en-US" sz="1400" dirty="0"/>
              <a:t>：</a:t>
            </a:r>
            <a:r>
              <a:rPr kumimoji="1" lang="en-US" altLang="zh-CN" sz="1400" dirty="0"/>
              <a:t>CTR=0.5</a:t>
            </a:r>
            <a:r>
              <a:rPr kumimoji="1" lang="zh-CN" altLang="en-US" sz="1400" dirty="0"/>
              <a:t>，</a:t>
            </a:r>
            <a:r>
              <a:rPr kumimoji="1" lang="en-US" altLang="zh-CN" sz="1400" dirty="0"/>
              <a:t>CVR=0.1</a:t>
            </a:r>
            <a:r>
              <a:rPr kumimoji="1" lang="zh-CN" altLang="en-US" sz="1400" dirty="0"/>
              <a:t>，样本</a:t>
            </a:r>
            <a:r>
              <a:rPr kumimoji="1" lang="en-US" altLang="zh-CN" sz="1400" dirty="0"/>
              <a:t>B</a:t>
            </a:r>
            <a:r>
              <a:rPr kumimoji="1" lang="zh-CN" altLang="en-US" sz="1400" dirty="0"/>
              <a:t>：</a:t>
            </a:r>
            <a:r>
              <a:rPr kumimoji="1" lang="en-US" altLang="zh-CN" sz="1400" dirty="0"/>
              <a:t>CTR</a:t>
            </a:r>
            <a:r>
              <a:rPr kumimoji="1" lang="zh-CN" altLang="en-US" sz="1400" dirty="0"/>
              <a:t>：</a:t>
            </a:r>
            <a:r>
              <a:rPr kumimoji="1" lang="en-US" altLang="zh-CN" sz="1400" dirty="0"/>
              <a:t>0.2</a:t>
            </a:r>
            <a:r>
              <a:rPr kumimoji="1" lang="zh-CN" altLang="en-US" sz="1400" dirty="0"/>
              <a:t>，</a:t>
            </a:r>
            <a:r>
              <a:rPr kumimoji="1" lang="en-US" altLang="zh-CN" sz="1400" dirty="0"/>
              <a:t>CVR0.2</a:t>
            </a:r>
            <a:r>
              <a:rPr kumimoji="1" lang="zh-CN" altLang="en-US" sz="1400" dirty="0"/>
              <a:t>，转化率</a:t>
            </a:r>
            <a:r>
              <a:rPr kumimoji="1" lang="en-US" altLang="zh-CN" sz="1400" dirty="0"/>
              <a:t>B</a:t>
            </a:r>
            <a:r>
              <a:rPr kumimoji="1" lang="zh-CN" altLang="en-US" sz="1400" dirty="0"/>
              <a:t>是</a:t>
            </a:r>
            <a:r>
              <a:rPr kumimoji="1" lang="en-US" altLang="zh-CN" sz="1400" dirty="0"/>
              <a:t>A</a:t>
            </a:r>
            <a:r>
              <a:rPr kumimoji="1" lang="zh-CN" altLang="en-US" sz="1400" dirty="0"/>
              <a:t>的两倍，但排序会低于</a:t>
            </a:r>
            <a:r>
              <a:rPr kumimoji="1" lang="en-US" altLang="zh-CN" sz="1400" dirty="0"/>
              <a:t>A</a:t>
            </a:r>
            <a:r>
              <a:rPr kumimoji="1" lang="zh-CN" altLang="en-US" sz="1400" dirty="0"/>
              <a:t>。</a:t>
            </a:r>
            <a:endParaRPr kumimoji="1" lang="en-US" altLang="zh-CN" sz="1400" dirty="0"/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highlight>
                  <a:srgbClr val="FF0000"/>
                </a:highlight>
              </a:rPr>
              <a:t>一个中心</a:t>
            </a:r>
            <a:r>
              <a:rPr kumimoji="1" lang="en-US" altLang="zh-CN" sz="1400" dirty="0">
                <a:highlight>
                  <a:srgbClr val="FF0000"/>
                </a:highlight>
              </a:rPr>
              <a:t>:</a:t>
            </a:r>
            <a:r>
              <a:rPr kumimoji="1" lang="zh-CN" altLang="en-US" sz="1400" dirty="0">
                <a:highlight>
                  <a:srgbClr val="FF0000"/>
                </a:highlight>
              </a:rPr>
              <a:t>我们希望提升低点击高转化的曝光量。</a:t>
            </a:r>
            <a:endParaRPr kumimoji="1" lang="en-US" altLang="zh-CN" sz="1400" dirty="0">
              <a:highlight>
                <a:srgbClr val="FF0000"/>
              </a:highlight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highlight>
                <a:srgbClr val="FF0000"/>
              </a:highlight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325632" y="3831283"/>
            <a:ext cx="2014150" cy="13979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>
                  <a:lumMod val="20000"/>
                  <a:lumOff val="8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59146" y="3986518"/>
            <a:ext cx="1780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高点击高转化</a:t>
            </a:r>
            <a:r>
              <a:rPr kumimoji="1" lang="en-US" altLang="zh-CN" sz="1400" dirty="0"/>
              <a:t>40%</a:t>
            </a:r>
            <a:endParaRPr kumimoji="1"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3523907" y="4617011"/>
            <a:ext cx="1780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低点击高转化</a:t>
            </a:r>
            <a:r>
              <a:rPr kumimoji="1" lang="en-US" altLang="zh-CN" sz="1400" dirty="0"/>
              <a:t>60%</a:t>
            </a:r>
            <a:endParaRPr kumimoji="1" lang="zh-CN" alt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231"/>
    </mc:Choice>
    <mc:Fallback>
      <p:transition spd="slow" advTm="6023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0" dirty="0">
                <a:solidFill>
                  <a:srgbClr val="00B0F0"/>
                </a:solidFill>
              </a:rPr>
              <a:t>两个基本点一：辅助</a:t>
            </a:r>
            <a:r>
              <a:rPr kumimoji="1" lang="en-US" altLang="zh-CN" b="0" dirty="0">
                <a:solidFill>
                  <a:srgbClr val="00B0F0"/>
                </a:solidFill>
              </a:rPr>
              <a:t>loss</a:t>
            </a:r>
            <a:endParaRPr kumimoji="1" lang="zh-CN" altLang="en-US" b="0" dirty="0"/>
          </a:p>
        </p:txBody>
      </p:sp>
      <p:sp>
        <p:nvSpPr>
          <p:cNvPr id="17" name="文本框 16"/>
          <p:cNvSpPr txBox="1"/>
          <p:nvPr/>
        </p:nvSpPr>
        <p:spPr>
          <a:xfrm>
            <a:off x="407368" y="1124744"/>
            <a:ext cx="99428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直接对低点击高转化建模？</a:t>
            </a:r>
            <a:endParaRPr lang="en-US" altLang="zh-CN" sz="2400" dirty="0"/>
          </a:p>
          <a:p>
            <a:r>
              <a:rPr lang="en-US" altLang="zh-CN" dirty="0"/>
              <a:t>	</a:t>
            </a:r>
            <a:r>
              <a:rPr lang="zh-CN" altLang="en-US" dirty="0"/>
              <a:t>转化数据稀疏，直接用曝转数据训练模型，模型会欠拟合；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低点击高转化两者没法统一建模；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0000"/>
                </a:solidFill>
              </a:rPr>
              <a:t>正难则反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dirty="0"/>
              <a:t>	</a:t>
            </a:r>
            <a:r>
              <a:rPr lang="zh-CN" altLang="en-US" dirty="0"/>
              <a:t>降低高点击低转化的数据曝光量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（点击</a:t>
            </a:r>
            <a:r>
              <a:rPr lang="en-US" altLang="zh-CN" dirty="0"/>
              <a:t>&amp;</a:t>
            </a:r>
            <a:r>
              <a:rPr lang="zh-CN" altLang="en-US" dirty="0"/>
              <a:t>未转化</a:t>
            </a:r>
            <a:r>
              <a:rPr lang="en-US" altLang="zh-CN" dirty="0"/>
              <a:t>=1</a:t>
            </a:r>
            <a:r>
              <a:rPr lang="zh-CN" altLang="en-GB" dirty="0"/>
              <a:t>；</a:t>
            </a:r>
            <a:r>
              <a:rPr lang="zh-CN" altLang="en-US" dirty="0"/>
              <a:t>点击且转化</a:t>
            </a:r>
            <a:r>
              <a:rPr lang="en-US" altLang="zh-CN" dirty="0"/>
              <a:t>=0</a:t>
            </a:r>
            <a:r>
              <a:rPr lang="en-GB" altLang="zh-CN" dirty="0"/>
              <a:t>; </a:t>
            </a:r>
            <a:r>
              <a:rPr lang="zh-CN" altLang="en-US" dirty="0"/>
              <a:t>不点击</a:t>
            </a:r>
            <a:r>
              <a:rPr lang="en-US" altLang="zh-CN" dirty="0"/>
              <a:t>=0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辅助</a:t>
            </a:r>
            <a:r>
              <a:rPr lang="en-US" altLang="zh-CN" sz="2400" dirty="0"/>
              <a:t>loss</a:t>
            </a:r>
            <a:endParaRPr lang="en-US" altLang="zh-CN" sz="2400" dirty="0"/>
          </a:p>
          <a:p>
            <a:r>
              <a:rPr lang="zh-CN" altLang="en-US" dirty="0"/>
              <a:t>      高点击低转化</a:t>
            </a:r>
            <a:r>
              <a:rPr lang="en-US" altLang="zh-CN" dirty="0"/>
              <a:t>loss</a:t>
            </a:r>
            <a:r>
              <a:rPr lang="zh-CN" altLang="en-US" dirty="0"/>
              <a:t>的目标函数不是转化，因此它只是主体逻辑转化目标函数的辅助</a:t>
            </a:r>
            <a:r>
              <a:rPr lang="en-US" altLang="zh-CN" dirty="0"/>
              <a:t>Loss</a:t>
            </a:r>
            <a:r>
              <a:rPr lang="zh-CN" altLang="en-US" dirty="0"/>
              <a:t>函数，意在降低高点击低转化的排序权重。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35172" y="4818944"/>
            <a:ext cx="901721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Train:</a:t>
            </a:r>
            <a:r>
              <a:rPr kumimoji="1" lang="zh-CN" altLang="en-US" dirty="0"/>
              <a:t> 主</a:t>
            </a:r>
            <a:r>
              <a:rPr kumimoji="1" lang="en-US" altLang="zh-CN" dirty="0"/>
              <a:t>loss+</a:t>
            </a:r>
            <a:r>
              <a:rPr kumimoji="1" lang="zh-CN" altLang="en-US" dirty="0"/>
              <a:t>辅助</a:t>
            </a:r>
            <a:r>
              <a:rPr kumimoji="1" lang="en-US" altLang="zh-CN" dirty="0"/>
              <a:t>loss</a:t>
            </a:r>
            <a:endParaRPr kumimoji="1" lang="en-US" altLang="zh-CN" dirty="0"/>
          </a:p>
          <a:p>
            <a:r>
              <a:rPr lang="en-US" altLang="zh-CN" dirty="0" err="1"/>
              <a:t>Inference:CT</a:t>
            </a:r>
            <a:r>
              <a:rPr lang="en-US" altLang="zh-CN" dirty="0" err="1"/>
              <a:t>CVR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高点击低转化预测值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231"/>
    </mc:Choice>
    <mc:Fallback>
      <p:transition spd="slow" advTm="6023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0" dirty="0">
                <a:solidFill>
                  <a:srgbClr val="00B0F0"/>
                </a:solidFill>
              </a:rPr>
              <a:t>两个基本点一：异构专家网络</a:t>
            </a:r>
            <a:endParaRPr kumimoji="1" lang="zh-CN" altLang="en-US" b="0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94131" y="1556792"/>
            <a:ext cx="6001869" cy="41044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70000"/>
              </a:lnSpc>
              <a:spcAft>
                <a:spcPts val="0"/>
              </a:spcAft>
              <a:buClrTx/>
              <a:buFont typeface="Wingdings" panose="05000000000000000000" pitchFamily="2" charset="2"/>
              <a:buChar char="ü"/>
            </a:pPr>
            <a:r>
              <a:rPr lang="zh-CN" altLang="en-US" dirty="0"/>
              <a:t>预测点击、转化（</a:t>
            </a:r>
            <a:r>
              <a:rPr lang="en-US" altLang="zh-CN" dirty="0" err="1"/>
              <a:t>TowerA</a:t>
            </a:r>
            <a:r>
              <a:rPr lang="zh-CN" altLang="en-US" dirty="0"/>
              <a:t>）任务</a:t>
            </a:r>
            <a:r>
              <a:rPr lang="en-US" altLang="zh-CN" dirty="0"/>
              <a:t>A</a:t>
            </a:r>
            <a:endParaRPr lang="en-US" altLang="zh-CN" dirty="0"/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ClrTx/>
              <a:buFont typeface="Arial" panose="020B0604020202020204"/>
              <a:buNone/>
            </a:pPr>
            <a:endParaRPr lang="en-US" altLang="zh-CN" sz="1900" dirty="0"/>
          </a:p>
          <a:p>
            <a:pPr fontAlgn="auto">
              <a:lnSpc>
                <a:spcPct val="170000"/>
              </a:lnSpc>
              <a:spcAft>
                <a:spcPts val="0"/>
              </a:spcAft>
              <a:buClrTx/>
              <a:buFont typeface="Wingdings" panose="05000000000000000000" pitchFamily="2" charset="2"/>
              <a:buChar char="ü"/>
            </a:pPr>
            <a:r>
              <a:rPr lang="zh-CN" altLang="en-US" dirty="0"/>
              <a:t>预测高点击低转化（</a:t>
            </a:r>
            <a:r>
              <a:rPr lang="en-US" altLang="zh-CN" dirty="0" err="1"/>
              <a:t>TowerB</a:t>
            </a:r>
            <a:r>
              <a:rPr lang="zh-CN" altLang="en-US" dirty="0"/>
              <a:t>）任务</a:t>
            </a:r>
            <a:r>
              <a:rPr lang="en-US" altLang="zh-CN" dirty="0"/>
              <a:t>B</a:t>
            </a:r>
            <a:endParaRPr lang="en-US" altLang="zh-CN" sz="2000" dirty="0"/>
          </a:p>
          <a:p>
            <a:pPr fontAlgn="auto">
              <a:lnSpc>
                <a:spcPct val="170000"/>
              </a:lnSpc>
              <a:spcAft>
                <a:spcPts val="0"/>
              </a:spcAft>
              <a:buClrTx/>
              <a:buFont typeface="Wingdings" panose="05000000000000000000" pitchFamily="2" charset="2"/>
              <a:buChar char="ü"/>
            </a:pPr>
            <a:r>
              <a:rPr lang="zh-CN" altLang="en-US" dirty="0"/>
              <a:t>两个任务线性不相关</a:t>
            </a:r>
            <a:endParaRPr lang="en-US" altLang="zh-CN" dirty="0"/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ClrTx/>
              <a:buFont typeface="Arial" panose="020B0604020202020204"/>
              <a:buNone/>
            </a:pPr>
            <a:r>
              <a:rPr lang="zh-CN" altLang="en-US" sz="2100" dirty="0"/>
              <a:t>  异构专家网络能提取多样特征信号，提升</a:t>
            </a:r>
            <a:r>
              <a:rPr lang="en-US" altLang="zh-CN" sz="2100" dirty="0"/>
              <a:t>AUC1.5%</a:t>
            </a:r>
            <a:r>
              <a:rPr lang="zh-CN" altLang="en-US" sz="2100" dirty="0"/>
              <a:t>左右。</a:t>
            </a:r>
            <a:endParaRPr lang="zh-CN" altLang="en-US" sz="2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082" y="1699456"/>
            <a:ext cx="5254890" cy="374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231"/>
    </mc:Choice>
    <mc:Fallback>
      <p:transition spd="slow" advTm="6023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讨论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67408" y="2083806"/>
            <a:ext cx="8640960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B0F0"/>
                </a:solidFill>
              </a:rPr>
              <a:t>1</a:t>
            </a:r>
            <a:r>
              <a:rPr lang="zh-CN" altLang="en-US" dirty="0">
                <a:solidFill>
                  <a:srgbClr val="00B0F0"/>
                </a:solidFill>
              </a:rPr>
              <a:t>、异构网络的作用</a:t>
            </a:r>
            <a:endParaRPr lang="en-US" altLang="zh-CN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如果是同构网络，</a:t>
            </a:r>
            <a:r>
              <a:rPr lang="en-US" altLang="zh-CN" dirty="0"/>
              <a:t>8</a:t>
            </a:r>
            <a:r>
              <a:rPr lang="zh-CN" altLang="en-US" dirty="0"/>
              <a:t>个专家网络，训练后</a:t>
            </a:r>
            <a:r>
              <a:rPr lang="en-US" altLang="zh-CN" dirty="0"/>
              <a:t>8</a:t>
            </a:r>
            <a:r>
              <a:rPr lang="zh-CN" altLang="en-US" dirty="0"/>
              <a:t>个网络对应的门控网络参数值由的趋近</a:t>
            </a:r>
            <a:r>
              <a:rPr lang="en-US" altLang="zh-CN" dirty="0"/>
              <a:t>0</a:t>
            </a:r>
            <a:r>
              <a:rPr lang="zh-CN" altLang="en-US" dirty="0"/>
              <a:t>，有的趋近</a:t>
            </a:r>
            <a:r>
              <a:rPr lang="en-US" altLang="zh-CN" dirty="0"/>
              <a:t>1</a:t>
            </a:r>
            <a:r>
              <a:rPr lang="zh-CN" altLang="en-US" dirty="0"/>
              <a:t>，因此可知，起作用的专家网络基本只有</a:t>
            </a:r>
            <a:r>
              <a:rPr lang="en-US" altLang="zh-CN" dirty="0"/>
              <a:t>2-4</a:t>
            </a:r>
            <a:r>
              <a:rPr lang="zh-CN" altLang="en-US" dirty="0"/>
              <a:t>个。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如果是异构网络：门控网络的参数值均会大于</a:t>
            </a:r>
            <a:r>
              <a:rPr lang="en-US" altLang="zh-CN" dirty="0"/>
              <a:t>0</a:t>
            </a:r>
            <a:r>
              <a:rPr lang="zh-CN" altLang="en-US" dirty="0"/>
              <a:t>，起作用的专家网络接近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67408" y="4027853"/>
            <a:ext cx="8640960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B0F0"/>
                </a:solidFill>
              </a:rPr>
              <a:t>2</a:t>
            </a:r>
            <a:r>
              <a:rPr lang="zh-CN" altLang="en-US" dirty="0">
                <a:solidFill>
                  <a:srgbClr val="00B0F0"/>
                </a:solidFill>
              </a:rPr>
              <a:t>、辅助</a:t>
            </a:r>
            <a:r>
              <a:rPr lang="en-US" altLang="zh-CN" dirty="0">
                <a:solidFill>
                  <a:srgbClr val="00B0F0"/>
                </a:solidFill>
              </a:rPr>
              <a:t>loss</a:t>
            </a:r>
            <a:r>
              <a:rPr lang="zh-CN" altLang="en-US" dirty="0">
                <a:solidFill>
                  <a:srgbClr val="00B0F0"/>
                </a:solidFill>
              </a:rPr>
              <a:t>的作用</a:t>
            </a:r>
            <a:endParaRPr lang="en-US" altLang="zh-CN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网络结构是灶台，辅助</a:t>
            </a:r>
            <a:r>
              <a:rPr lang="en-US" altLang="zh-CN" dirty="0"/>
              <a:t>loss</a:t>
            </a:r>
            <a:r>
              <a:rPr lang="zh-CN" altLang="en-US" dirty="0"/>
              <a:t>才是盛宴。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网络结构是模型的表达力，</a:t>
            </a:r>
            <a:r>
              <a:rPr lang="en-US" altLang="zh-CN" dirty="0"/>
              <a:t>loss</a:t>
            </a:r>
            <a:r>
              <a:rPr lang="zh-CN" altLang="en-US" dirty="0"/>
              <a:t>是模型学习的指挥棒。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有了辅助</a:t>
            </a:r>
            <a:r>
              <a:rPr lang="en-US" altLang="zh-CN" dirty="0"/>
              <a:t>loss</a:t>
            </a:r>
            <a:r>
              <a:rPr lang="zh-CN" altLang="en-US" dirty="0"/>
              <a:t>，算法精度才得到跃升。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实验效果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5172" y="1052736"/>
            <a:ext cx="157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最终线上效果</a:t>
            </a:r>
            <a:endParaRPr kumimoji="1"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20" y="692696"/>
            <a:ext cx="10968526" cy="658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900.9763779527557,&quot;width&quot;:8275.4173228346463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B0F0"/>
        </a:solidFill>
        <a:ln>
          <a:noFill/>
        </a:ln>
      </a:spPr>
      <a:bodyPr rtlCol="0" anchor="ctr"/>
      <a:lstStyle>
        <a:defPPr algn="ctr">
          <a:defRPr kumimoji="1">
            <a:latin typeface="+mj-ea"/>
            <a:ea typeface="+mj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833</Words>
  <Application>WPS 演示</Application>
  <PresentationFormat>宽屏</PresentationFormat>
  <Paragraphs>70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</vt:lpstr>
      <vt:lpstr>Microsoft Sans Serif</vt:lpstr>
      <vt:lpstr>Lucida Grande</vt:lpstr>
      <vt:lpstr>Microsoft YaHei Regular</vt:lpstr>
      <vt:lpstr>Microsoft Sans Serif</vt:lpstr>
      <vt:lpstr>Arial Unicode MS</vt:lpstr>
      <vt:lpstr>Arial Black</vt:lpstr>
      <vt:lpstr>黑体</vt:lpstr>
      <vt:lpstr>Montserrat Black</vt:lpstr>
      <vt:lpstr>Segoe Print</vt:lpstr>
      <vt:lpstr>Wingdings</vt:lpstr>
      <vt:lpstr>Office 主题</vt:lpstr>
      <vt:lpstr>PowerPoint 演示文稿</vt:lpstr>
      <vt:lpstr>PowerPoint 演示文稿</vt:lpstr>
      <vt:lpstr>一个中心</vt:lpstr>
      <vt:lpstr>两个基本点一：辅助loss</vt:lpstr>
      <vt:lpstr>两个基本点一：异构专家网络</vt:lpstr>
      <vt:lpstr>讨论</vt:lpstr>
      <vt:lpstr>实验效果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叶正</cp:lastModifiedBy>
  <cp:revision>1489</cp:revision>
  <dcterms:created xsi:type="dcterms:W3CDTF">2020-12-02T15:52:00Z</dcterms:created>
  <dcterms:modified xsi:type="dcterms:W3CDTF">2021-02-21T06:41:58Z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