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6" r:id="rId7"/>
    <p:sldId id="273" r:id="rId8"/>
    <p:sldId id="268" r:id="rId9"/>
    <p:sldId id="274" r:id="rId10"/>
    <p:sldId id="257" r:id="rId11"/>
    <p:sldId id="275" r:id="rId12"/>
    <p:sldId id="259" r:id="rId13"/>
    <p:sldId id="260" r:id="rId14"/>
    <p:sldId id="276" r:id="rId15"/>
    <p:sldId id="258" r:id="rId16"/>
    <p:sldId id="277" r:id="rId17"/>
  </p:sldIdLst>
  <p:sldSz cx="5715000" cy="9144000" type="screen16x1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2558" y="43"/>
      </p:cViewPr>
      <p:guideLst>
        <p:guide orient="horz" pos="2872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21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20.png"/><Relationship Id="rId17" Type="http://schemas.openxmlformats.org/officeDocument/2006/relationships/image" Target="../media/image1.png"/><Relationship Id="rId2" Type="http://schemas.openxmlformats.org/officeDocument/2006/relationships/tags" Target="../tags/tag92.xml"/><Relationship Id="rId16" Type="http://schemas.openxmlformats.org/officeDocument/2006/relationships/image" Target="../media/image24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19.png"/><Relationship Id="rId5" Type="http://schemas.openxmlformats.org/officeDocument/2006/relationships/tags" Target="../tags/tag95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9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9.png"/><Relationship Id="rId4" Type="http://schemas.openxmlformats.org/officeDocument/2006/relationships/tags" Target="../tags/tag102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21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20.png"/><Relationship Id="rId17" Type="http://schemas.openxmlformats.org/officeDocument/2006/relationships/image" Target="../media/image1.png"/><Relationship Id="rId2" Type="http://schemas.openxmlformats.org/officeDocument/2006/relationships/tags" Target="../tags/tag107.xml"/><Relationship Id="rId16" Type="http://schemas.openxmlformats.org/officeDocument/2006/relationships/image" Target="../media/image24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19.png"/><Relationship Id="rId5" Type="http://schemas.openxmlformats.org/officeDocument/2006/relationships/tags" Target="../tags/tag110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10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image" Target="../media/image1.png"/><Relationship Id="rId4" Type="http://schemas.openxmlformats.org/officeDocument/2006/relationships/tags" Target="../tags/tag117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1.png"/><Relationship Id="rId4" Type="http://schemas.openxmlformats.org/officeDocument/2006/relationships/tags" Target="../tags/tag124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10" Type="http://schemas.openxmlformats.org/officeDocument/2006/relationships/image" Target="../media/image1.png"/><Relationship Id="rId4" Type="http://schemas.openxmlformats.org/officeDocument/2006/relationships/tags" Target="../tags/tag131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13.jpeg"/><Relationship Id="rId5" Type="http://schemas.openxmlformats.org/officeDocument/2006/relationships/tags" Target="../tags/tag140.xml"/><Relationship Id="rId10" Type="http://schemas.openxmlformats.org/officeDocument/2006/relationships/image" Target="../media/image12.png"/><Relationship Id="rId4" Type="http://schemas.openxmlformats.org/officeDocument/2006/relationships/tags" Target="../tags/tag139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1.pn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1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1.png"/><Relationship Id="rId2" Type="http://schemas.openxmlformats.org/officeDocument/2006/relationships/tags" Target="../tags/tag49.xml"/><Relationship Id="rId16" Type="http://schemas.openxmlformats.org/officeDocument/2006/relationships/image" Target="../media/image4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3.png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.png"/><Relationship Id="rId5" Type="http://schemas.openxmlformats.org/officeDocument/2006/relationships/tags" Target="../tags/tag65.xml"/><Relationship Id="rId10" Type="http://schemas.openxmlformats.org/officeDocument/2006/relationships/image" Target="../media/image5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6.jpeg"/><Relationship Id="rId4" Type="http://schemas.openxmlformats.org/officeDocument/2006/relationships/tags" Target="../tags/tag72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1.png"/><Relationship Id="rId5" Type="http://schemas.openxmlformats.org/officeDocument/2006/relationships/tags" Target="../tags/tag80.xml"/><Relationship Id="rId10" Type="http://schemas.openxmlformats.org/officeDocument/2006/relationships/image" Target="../media/image7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image" Target="../media/image8.jpeg"/><Relationship Id="rId4" Type="http://schemas.openxmlformats.org/officeDocument/2006/relationships/tags" Target="../tags/tag8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数字逻辑设计</a:t>
            </a:r>
            <a:br>
              <a:rPr lang="en-US" altLang="zh-CN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</a:b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作业二 参考答案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4195" y="371287"/>
            <a:ext cx="4572000" cy="327850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7. </a:t>
            </a:r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用同步十进制加法计数器</a:t>
            </a:r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74LS160</a:t>
            </a:r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设计</a:t>
            </a:r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28</a:t>
            </a:r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进制计数器。</a:t>
            </a:r>
            <a:endParaRPr lang="en-US" altLang="zh-CN" sz="2800" kern="1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要求：采用清零法，其功能表如图所示。</a:t>
            </a: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16A94463-1392-4155-BD0D-B3DF83DC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526" y="6110473"/>
            <a:ext cx="3055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74LS161/160</a:t>
            </a:r>
            <a:r>
              <a:rPr kumimoji="1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A65E73-0338-4220-82D1-10456ABF110F}"/>
              </a:ext>
            </a:extLst>
          </p:cNvPr>
          <p:cNvGrpSpPr/>
          <p:nvPr/>
        </p:nvGrpSpPr>
        <p:grpSpPr>
          <a:xfrm>
            <a:off x="1034428" y="3360288"/>
            <a:ext cx="3391718" cy="2006351"/>
            <a:chOff x="2267106" y="4341031"/>
            <a:chExt cx="2919045" cy="171263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0BAB60-1945-45DF-B2EB-34AB4A274421}"/>
                </a:ext>
              </a:extLst>
            </p:cNvPr>
            <p:cNvGrpSpPr/>
            <p:nvPr/>
          </p:nvGrpSpPr>
          <p:grpSpPr>
            <a:xfrm>
              <a:off x="2267106" y="4348683"/>
              <a:ext cx="2919045" cy="1704980"/>
              <a:chOff x="2267106" y="4348683"/>
              <a:chExt cx="2919045" cy="170498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507B3D1-E00B-4407-AFCF-86A5F7257323}"/>
                  </a:ext>
                </a:extLst>
              </p:cNvPr>
              <p:cNvGrpSpPr/>
              <p:nvPr/>
            </p:nvGrpSpPr>
            <p:grpSpPr>
              <a:xfrm>
                <a:off x="2267106" y="4348683"/>
                <a:ext cx="2919045" cy="1704980"/>
                <a:chOff x="2267106" y="4348683"/>
                <a:chExt cx="2919045" cy="1704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7B93B14-5E93-4C69-9323-B18D894084B4}"/>
                    </a:ext>
                  </a:extLst>
                </p:cNvPr>
                <p:cNvSpPr/>
                <p:nvPr/>
              </p:nvSpPr>
              <p:spPr>
                <a:xfrm rot="5400000">
                  <a:off x="3198472" y="4180998"/>
                  <a:ext cx="1071372" cy="197906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9D17178-40A1-494A-AC3A-565BADFE0247}"/>
                    </a:ext>
                  </a:extLst>
                </p:cNvPr>
                <p:cNvSpPr txBox="1"/>
                <p:nvPr/>
              </p:nvSpPr>
              <p:spPr>
                <a:xfrm>
                  <a:off x="3303506" y="5031629"/>
                  <a:ext cx="994312" cy="288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74LS160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D9A6F04F-B34A-454B-84CA-26CB124AF9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4290" y="4632064"/>
                      <a:ext cx="399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290" y="4632064"/>
                      <a:ext cx="399216" cy="338554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E8FDBDE8-D23E-42AD-92E4-B106FC8B1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9300" y="4638456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300" y="4638456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05E33889-08C9-4036-8595-47A3A980C3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434" y="4635822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434" y="4635822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B8FA7E2-669C-4CED-841C-7BE8E6F501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9672" y="4644826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9672" y="4644826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18913947-CD9F-415C-B75E-D9DC06E33C14}"/>
                    </a:ext>
                  </a:extLst>
                </p:cNvPr>
                <p:cNvCxnSpPr/>
                <p:nvPr/>
              </p:nvCxnSpPr>
              <p:spPr>
                <a:xfrm>
                  <a:off x="4389773" y="4348683"/>
                  <a:ext cx="0" cy="291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4C12B24-30F9-4D9F-ABDF-C087F4B137F0}"/>
                    </a:ext>
                  </a:extLst>
                </p:cNvPr>
                <p:cNvCxnSpPr/>
                <p:nvPr/>
              </p:nvCxnSpPr>
              <p:spPr>
                <a:xfrm flipH="1">
                  <a:off x="4712969" y="5200906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B365B89-B58D-400F-B464-0A8A601DC735}"/>
                    </a:ext>
                  </a:extLst>
                </p:cNvPr>
                <p:cNvSpPr txBox="1"/>
                <p:nvPr/>
              </p:nvSpPr>
              <p:spPr>
                <a:xfrm>
                  <a:off x="2808249" y="5401513"/>
                  <a:ext cx="3992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5E1B36CD-62CC-4B8B-87C4-44DA0D3E46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243" y="5409758"/>
                      <a:ext cx="27506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243" y="5409758"/>
                      <a:ext cx="275069" cy="307777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14F48799-E08A-4296-9361-BABDA9EC54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9660" y="5409758"/>
                      <a:ext cx="27506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660" y="5409758"/>
                      <a:ext cx="275069" cy="307777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DC97D5BA-D4AD-452D-9183-F35B7C7E0B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444" y="5411038"/>
                      <a:ext cx="3616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6444" y="5411038"/>
                      <a:ext cx="361601" cy="307777"/>
                    </a:xfrm>
                    <a:prstGeom prst="rect">
                      <a:avLst/>
                    </a:prstGeom>
                    <a:blipFill rotWithShape="1">
                      <a:blip r:embed="rId1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D06984D1-1D87-4353-9894-1E4752ACEF85}"/>
                    </a:ext>
                  </a:extLst>
                </p:cNvPr>
                <p:cNvCxnSpPr/>
                <p:nvPr/>
              </p:nvCxnSpPr>
              <p:spPr>
                <a:xfrm>
                  <a:off x="2969757" y="5706216"/>
                  <a:ext cx="0" cy="3135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604ED3B-8E8E-4E7C-AC79-D6F95F8B08D3}"/>
                    </a:ext>
                  </a:extLst>
                </p:cNvPr>
                <p:cNvCxnSpPr/>
                <p:nvPr/>
              </p:nvCxnSpPr>
              <p:spPr>
                <a:xfrm>
                  <a:off x="3418223" y="5704465"/>
                  <a:ext cx="0" cy="3153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F575FF8B-B682-489E-9431-DDEC433E58FA}"/>
                    </a:ext>
                  </a:extLst>
                </p:cNvPr>
                <p:cNvCxnSpPr/>
                <p:nvPr/>
              </p:nvCxnSpPr>
              <p:spPr>
                <a:xfrm>
                  <a:off x="3656348" y="5694940"/>
                  <a:ext cx="0" cy="324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E945FE8C-A494-467B-B22A-62A28420B6DE}"/>
                    </a:ext>
                  </a:extLst>
                </p:cNvPr>
                <p:cNvCxnSpPr/>
                <p:nvPr/>
              </p:nvCxnSpPr>
              <p:spPr>
                <a:xfrm>
                  <a:off x="4086909" y="5762630"/>
                  <a:ext cx="0" cy="291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68C261A-8E4E-4834-AAB7-32220106F602}"/>
                    </a:ext>
                  </a:extLst>
                </p:cNvPr>
                <p:cNvCxnSpPr/>
                <p:nvPr/>
              </p:nvCxnSpPr>
              <p:spPr>
                <a:xfrm>
                  <a:off x="4310198" y="5818806"/>
                  <a:ext cx="0" cy="2302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DC794F3B-E237-4D34-ABD4-78F9D4F067D4}"/>
                    </a:ext>
                  </a:extLst>
                </p:cNvPr>
                <p:cNvSpPr txBox="1"/>
                <p:nvPr/>
              </p:nvSpPr>
              <p:spPr>
                <a:xfrm>
                  <a:off x="3846092" y="5409758"/>
                  <a:ext cx="5228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387147B-DA72-47F5-8C09-9F39B8F0764A}"/>
                    </a:ext>
                  </a:extLst>
                </p:cNvPr>
                <p:cNvSpPr txBox="1"/>
                <p:nvPr/>
              </p:nvSpPr>
              <p:spPr>
                <a:xfrm>
                  <a:off x="4152375" y="5409758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5ED14A1-0237-4324-905E-790E31536EF4}"/>
                    </a:ext>
                  </a:extLst>
                </p:cNvPr>
                <p:cNvSpPr txBox="1"/>
                <p:nvPr/>
              </p:nvSpPr>
              <p:spPr>
                <a:xfrm>
                  <a:off x="4150412" y="5409758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278726D-337D-458E-B5F3-217C8141CC81}"/>
                    </a:ext>
                  </a:extLst>
                </p:cNvPr>
                <p:cNvSpPr txBox="1"/>
                <p:nvPr/>
              </p:nvSpPr>
              <p:spPr>
                <a:xfrm>
                  <a:off x="4256913" y="5056886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RCO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流程图: 摘录 39">
                  <a:extLst>
                    <a:ext uri="{FF2B5EF4-FFF2-40B4-BE49-F238E27FC236}">
                      <a16:creationId xmlns:a16="http://schemas.microsoft.com/office/drawing/2014/main" id="{F7C67F5D-E185-4888-9B31-F899DBB376B3}"/>
                    </a:ext>
                  </a:extLst>
                </p:cNvPr>
                <p:cNvSpPr/>
                <p:nvPr/>
              </p:nvSpPr>
              <p:spPr>
                <a:xfrm rot="5400000">
                  <a:off x="2699595" y="5241600"/>
                  <a:ext cx="235383" cy="153996"/>
                </a:xfrm>
                <a:prstGeom prst="flowChartExtra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4E41859-0E3D-4643-ABA4-08CC30137575}"/>
                    </a:ext>
                  </a:extLst>
                </p:cNvPr>
                <p:cNvSpPr txBox="1"/>
                <p:nvPr/>
              </p:nvSpPr>
              <p:spPr>
                <a:xfrm>
                  <a:off x="2860927" y="5177320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1420A6D-91F5-49BF-B4BF-C5F9F2380344}"/>
                    </a:ext>
                  </a:extLst>
                </p:cNvPr>
                <p:cNvSpPr txBox="1"/>
                <p:nvPr/>
              </p:nvSpPr>
              <p:spPr>
                <a:xfrm>
                  <a:off x="2674425" y="4745438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ET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BF9036E-E56A-4037-A5FB-9D01D990BC5E}"/>
                    </a:ext>
                  </a:extLst>
                </p:cNvPr>
                <p:cNvSpPr txBox="1"/>
                <p:nvPr/>
              </p:nvSpPr>
              <p:spPr>
                <a:xfrm>
                  <a:off x="2682071" y="4931643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463078A5-D2E5-4BA6-A292-10782E35CAB3}"/>
                    </a:ext>
                  </a:extLst>
                </p:cNvPr>
                <p:cNvCxnSpPr/>
                <p:nvPr/>
              </p:nvCxnSpPr>
              <p:spPr>
                <a:xfrm flipH="1">
                  <a:off x="2267106" y="4924267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86F1BC7-3967-4026-A9D0-412152D7DCD4}"/>
                    </a:ext>
                  </a:extLst>
                </p:cNvPr>
                <p:cNvCxnSpPr/>
                <p:nvPr/>
              </p:nvCxnSpPr>
              <p:spPr>
                <a:xfrm flipH="1">
                  <a:off x="2267106" y="5085531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5762D-C2F8-49FD-AEAF-FC18B761E2E0}"/>
                    </a:ext>
                  </a:extLst>
                </p:cNvPr>
                <p:cNvCxnSpPr/>
                <p:nvPr/>
              </p:nvCxnSpPr>
              <p:spPr>
                <a:xfrm flipH="1">
                  <a:off x="2267106" y="5318598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A065FF19-2B41-4651-ACA5-C53FBBC516F3}"/>
                    </a:ext>
                  </a:extLst>
                </p:cNvPr>
                <p:cNvSpPr/>
                <p:nvPr/>
              </p:nvSpPr>
              <p:spPr>
                <a:xfrm>
                  <a:off x="4270992" y="5725564"/>
                  <a:ext cx="88160" cy="9096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E588BC6-A362-428A-A941-0E4301B69080}"/>
                    </a:ext>
                  </a:extLst>
                </p:cNvPr>
                <p:cNvSpPr/>
                <p:nvPr/>
              </p:nvSpPr>
              <p:spPr>
                <a:xfrm>
                  <a:off x="4045148" y="5721484"/>
                  <a:ext cx="88160" cy="90968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8D3BB088-002A-48BE-AD94-2A4C89995D83}"/>
                  </a:ext>
                </a:extLst>
              </p:cNvPr>
              <p:cNvCxnSpPr/>
              <p:nvPr/>
            </p:nvCxnSpPr>
            <p:spPr>
              <a:xfrm>
                <a:off x="3198092" y="5712938"/>
                <a:ext cx="0" cy="3153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C82B96D-416E-43F7-AAC4-44886D137C76}"/>
                </a:ext>
              </a:extLst>
            </p:cNvPr>
            <p:cNvCxnSpPr/>
            <p:nvPr/>
          </p:nvCxnSpPr>
          <p:spPr>
            <a:xfrm>
              <a:off x="3970675" y="4348685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0F6E670-010B-4477-B7B8-7C669290CC8D}"/>
                </a:ext>
              </a:extLst>
            </p:cNvPr>
            <p:cNvCxnSpPr/>
            <p:nvPr/>
          </p:nvCxnSpPr>
          <p:spPr>
            <a:xfrm>
              <a:off x="3538876" y="4348689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9DDEAC8-EE57-4175-892C-DC5466B29F0C}"/>
                </a:ext>
              </a:extLst>
            </p:cNvPr>
            <p:cNvCxnSpPr/>
            <p:nvPr/>
          </p:nvCxnSpPr>
          <p:spPr>
            <a:xfrm>
              <a:off x="3085909" y="4341031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916E7D58-12E7-4A71-AF3F-4E4C00BF90FB}"/>
              </a:ext>
            </a:extLst>
          </p:cNvPr>
          <p:cNvGraphicFramePr>
            <a:graphicFrameLocks noGrp="1"/>
          </p:cNvGraphicFramePr>
          <p:nvPr/>
        </p:nvGraphicFramePr>
        <p:xfrm>
          <a:off x="714772" y="6689022"/>
          <a:ext cx="4016788" cy="1896517"/>
        </p:xfrm>
        <a:graphic>
          <a:graphicData uri="http://schemas.openxmlformats.org/drawingml/2006/table">
            <a:tbl>
              <a:tblPr firstRow="1" bandRow="1"/>
              <a:tblGrid>
                <a:gridCol w="41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5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9051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输出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CR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baseline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LD</a:t>
                      </a:r>
                      <a:endParaRPr lang="zh-CN" altLang="en-US" sz="1000" b="1" baseline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ET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EP 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1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zh-CN" altLang="en-US" sz="11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保持</a:t>
                      </a: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保持</a:t>
                      </a: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计数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计满时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RCO=1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FEDA2-F30B-E5A4-E896-156050B22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1884286-8994-AE5C-A1CD-E3417B6E73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89401936-DA39-D554-A687-993A308BD8C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D56D97CE-CB27-3DA5-460C-C946399A48C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C47A2D9-712A-F12E-5406-8EDD5EE97BA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D783DA02-9B3C-D81C-B7DF-CF5F2B785838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E53D2BD-F54F-E0C4-D8B3-6F5BA470724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256FFC-C98E-DEBC-4CE5-B842CC5DB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244272"/>
            <a:ext cx="5715000" cy="2655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9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47266" y="1284182"/>
            <a:ext cx="4572000" cy="169481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8. 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用同步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位二进制加法计数器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74LS161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和八选一数据选择器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74LS151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设计一个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01100011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序列信号发生器（数据选择器功能表在下面一页）。</a:t>
            </a:r>
            <a:endParaRPr lang="zh-CN" altLang="zh-CN" sz="2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" name="Text Box 63"/>
          <p:cNvSpPr txBox="1">
            <a:spLocks noChangeArrowheads="1"/>
          </p:cNvSpPr>
          <p:nvPr/>
        </p:nvSpPr>
        <p:spPr bwMode="auto">
          <a:xfrm>
            <a:off x="1303020" y="5539740"/>
            <a:ext cx="3055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74LS161/160</a:t>
            </a:r>
            <a:r>
              <a:rPr kumimoji="1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A877E8-F401-45E1-9B7B-850101896B56}"/>
              </a:ext>
            </a:extLst>
          </p:cNvPr>
          <p:cNvGrpSpPr/>
          <p:nvPr/>
        </p:nvGrpSpPr>
        <p:grpSpPr>
          <a:xfrm>
            <a:off x="1161641" y="3415215"/>
            <a:ext cx="3391718" cy="2006351"/>
            <a:chOff x="2267106" y="4341031"/>
            <a:chExt cx="2919045" cy="171263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90D3424-76F6-442F-8456-98F1C38B9FB3}"/>
                </a:ext>
              </a:extLst>
            </p:cNvPr>
            <p:cNvGrpSpPr/>
            <p:nvPr/>
          </p:nvGrpSpPr>
          <p:grpSpPr>
            <a:xfrm>
              <a:off x="2267106" y="4348683"/>
              <a:ext cx="2919045" cy="1704980"/>
              <a:chOff x="2267106" y="4348683"/>
              <a:chExt cx="2919045" cy="170498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D82FEAF-11E7-46B8-AC6B-B2FE454E078C}"/>
                  </a:ext>
                </a:extLst>
              </p:cNvPr>
              <p:cNvGrpSpPr/>
              <p:nvPr/>
            </p:nvGrpSpPr>
            <p:grpSpPr>
              <a:xfrm>
                <a:off x="2267106" y="4348683"/>
                <a:ext cx="2919045" cy="1704980"/>
                <a:chOff x="2267106" y="4348683"/>
                <a:chExt cx="2919045" cy="1704980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C173A-BAC1-4C82-BF44-A046BF951281}"/>
                    </a:ext>
                  </a:extLst>
                </p:cNvPr>
                <p:cNvSpPr/>
                <p:nvPr/>
              </p:nvSpPr>
              <p:spPr>
                <a:xfrm rot="5400000">
                  <a:off x="3198472" y="4180998"/>
                  <a:ext cx="1071372" cy="197906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940C854-5BCC-42EE-999E-5E655B7D49AA}"/>
                    </a:ext>
                  </a:extLst>
                </p:cNvPr>
                <p:cNvSpPr txBox="1"/>
                <p:nvPr/>
              </p:nvSpPr>
              <p:spPr>
                <a:xfrm>
                  <a:off x="3303506" y="5031629"/>
                  <a:ext cx="994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74LS161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F356E9C3-FC80-4AB5-B044-B2EAFC5627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4290" y="4632064"/>
                      <a:ext cx="3992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290" y="4632064"/>
                      <a:ext cx="399216" cy="338554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55426786-154F-4029-843B-28ECA4E00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9300" y="4638456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300" y="4638456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EC2A4ABA-72EF-4215-B6B2-D1803E021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434" y="4635822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434" y="4635822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2F519AC9-5381-476A-A125-7ACBA08170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9672" y="4644826"/>
                      <a:ext cx="2750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9672" y="4644826"/>
                      <a:ext cx="275069" cy="338554"/>
                    </a:xfrm>
                    <a:prstGeom prst="rect">
                      <a:avLst/>
                    </a:prstGeom>
                    <a:blipFill rotWithShape="1">
                      <a:blip r:embed="rId1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A55CDCEF-9588-431D-8CF1-4D9ABD48BB15}"/>
                    </a:ext>
                  </a:extLst>
                </p:cNvPr>
                <p:cNvCxnSpPr/>
                <p:nvPr/>
              </p:nvCxnSpPr>
              <p:spPr>
                <a:xfrm>
                  <a:off x="4389773" y="4348683"/>
                  <a:ext cx="0" cy="291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8867A5F1-28D7-4F3F-B346-F1C306A8D63F}"/>
                    </a:ext>
                  </a:extLst>
                </p:cNvPr>
                <p:cNvCxnSpPr/>
                <p:nvPr/>
              </p:nvCxnSpPr>
              <p:spPr>
                <a:xfrm flipH="1">
                  <a:off x="4712969" y="5200906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242210-0891-4D14-9AD2-5EA865E4B160}"/>
                    </a:ext>
                  </a:extLst>
                </p:cNvPr>
                <p:cNvSpPr txBox="1"/>
                <p:nvPr/>
              </p:nvSpPr>
              <p:spPr>
                <a:xfrm>
                  <a:off x="2808249" y="5401513"/>
                  <a:ext cx="3992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3EB26C4-0601-4818-8AF8-3347C8314D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243" y="5409758"/>
                      <a:ext cx="27506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243" y="5409758"/>
                      <a:ext cx="275069" cy="307777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DEB94580-B68E-47BF-A07B-B92FFE4EE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9660" y="5409758"/>
                      <a:ext cx="27506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660" y="5409758"/>
                      <a:ext cx="275069" cy="307777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AC77B897-16DC-4DAF-9FB2-61FB50CF61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444" y="5411038"/>
                      <a:ext cx="3616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6444" y="5411038"/>
                      <a:ext cx="361601" cy="307777"/>
                    </a:xfrm>
                    <a:prstGeom prst="rect">
                      <a:avLst/>
                    </a:prstGeom>
                    <a:blipFill rotWithShape="1">
                      <a:blip r:embed="rId1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7DF45219-6AF7-4789-9914-E11598D4C99D}"/>
                    </a:ext>
                  </a:extLst>
                </p:cNvPr>
                <p:cNvCxnSpPr/>
                <p:nvPr/>
              </p:nvCxnSpPr>
              <p:spPr>
                <a:xfrm>
                  <a:off x="2969757" y="5706216"/>
                  <a:ext cx="0" cy="3135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62920047-4A11-4E80-8A28-7AA0A072B250}"/>
                    </a:ext>
                  </a:extLst>
                </p:cNvPr>
                <p:cNvCxnSpPr/>
                <p:nvPr/>
              </p:nvCxnSpPr>
              <p:spPr>
                <a:xfrm>
                  <a:off x="3418223" y="5704465"/>
                  <a:ext cx="0" cy="3153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470AF435-9BCF-465E-BC9E-9A8FCA1AEA2D}"/>
                    </a:ext>
                  </a:extLst>
                </p:cNvPr>
                <p:cNvCxnSpPr/>
                <p:nvPr/>
              </p:nvCxnSpPr>
              <p:spPr>
                <a:xfrm>
                  <a:off x="3656348" y="5694940"/>
                  <a:ext cx="0" cy="324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ECD12785-49D8-4D00-B068-7AEA4E4E63BF}"/>
                    </a:ext>
                  </a:extLst>
                </p:cNvPr>
                <p:cNvCxnSpPr/>
                <p:nvPr/>
              </p:nvCxnSpPr>
              <p:spPr>
                <a:xfrm>
                  <a:off x="4086909" y="5762630"/>
                  <a:ext cx="0" cy="291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062AC425-03A6-4A53-99E5-D4F4ED85FA5F}"/>
                    </a:ext>
                  </a:extLst>
                </p:cNvPr>
                <p:cNvCxnSpPr/>
                <p:nvPr/>
              </p:nvCxnSpPr>
              <p:spPr>
                <a:xfrm>
                  <a:off x="4310198" y="5818806"/>
                  <a:ext cx="0" cy="2302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4B7C88F-070C-491E-875D-FE79E293FA90}"/>
                    </a:ext>
                  </a:extLst>
                </p:cNvPr>
                <p:cNvSpPr txBox="1"/>
                <p:nvPr/>
              </p:nvSpPr>
              <p:spPr>
                <a:xfrm>
                  <a:off x="3846092" y="5409758"/>
                  <a:ext cx="5228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C556F1B3-A147-4BA5-987D-D6843904695F}"/>
                    </a:ext>
                  </a:extLst>
                </p:cNvPr>
                <p:cNvSpPr txBox="1"/>
                <p:nvPr/>
              </p:nvSpPr>
              <p:spPr>
                <a:xfrm>
                  <a:off x="4152375" y="5409758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A24468D-CD62-4EF2-AFF5-EFE23A1416DE}"/>
                    </a:ext>
                  </a:extLst>
                </p:cNvPr>
                <p:cNvSpPr txBox="1"/>
                <p:nvPr/>
              </p:nvSpPr>
              <p:spPr>
                <a:xfrm>
                  <a:off x="4150412" y="5409758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6B5AE0A-8110-4921-B80A-E9D474FCF5DC}"/>
                    </a:ext>
                  </a:extLst>
                </p:cNvPr>
                <p:cNvSpPr txBox="1"/>
                <p:nvPr/>
              </p:nvSpPr>
              <p:spPr>
                <a:xfrm>
                  <a:off x="4256913" y="5056886"/>
                  <a:ext cx="6247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RCO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流程图: 摘录 38">
                  <a:extLst>
                    <a:ext uri="{FF2B5EF4-FFF2-40B4-BE49-F238E27FC236}">
                      <a16:creationId xmlns:a16="http://schemas.microsoft.com/office/drawing/2014/main" id="{BADCF02F-D497-4B2D-A079-58AF418266E6}"/>
                    </a:ext>
                  </a:extLst>
                </p:cNvPr>
                <p:cNvSpPr/>
                <p:nvPr/>
              </p:nvSpPr>
              <p:spPr>
                <a:xfrm rot="5400000">
                  <a:off x="2699595" y="5241600"/>
                  <a:ext cx="235383" cy="153996"/>
                </a:xfrm>
                <a:prstGeom prst="flowChartExtra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2725F6-5C23-4D2D-BA51-02897975D307}"/>
                    </a:ext>
                  </a:extLst>
                </p:cNvPr>
                <p:cNvSpPr txBox="1"/>
                <p:nvPr/>
              </p:nvSpPr>
              <p:spPr>
                <a:xfrm>
                  <a:off x="2860927" y="5177320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9F009CE-4605-4D47-BC39-CD36087FDC3F}"/>
                    </a:ext>
                  </a:extLst>
                </p:cNvPr>
                <p:cNvSpPr txBox="1"/>
                <p:nvPr/>
              </p:nvSpPr>
              <p:spPr>
                <a:xfrm>
                  <a:off x="2674425" y="4745438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ET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C82C790-119C-41A7-9796-71FFAEA16BC4}"/>
                    </a:ext>
                  </a:extLst>
                </p:cNvPr>
                <p:cNvSpPr txBox="1"/>
                <p:nvPr/>
              </p:nvSpPr>
              <p:spPr>
                <a:xfrm>
                  <a:off x="2682071" y="4931643"/>
                  <a:ext cx="5492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0EA0DE13-4549-43A9-8860-2D4A8694C116}"/>
                    </a:ext>
                  </a:extLst>
                </p:cNvPr>
                <p:cNvCxnSpPr/>
                <p:nvPr/>
              </p:nvCxnSpPr>
              <p:spPr>
                <a:xfrm flipH="1">
                  <a:off x="2267106" y="4924267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48CAF25-9D65-49D7-BCDC-538FEA3C8C7D}"/>
                    </a:ext>
                  </a:extLst>
                </p:cNvPr>
                <p:cNvCxnSpPr/>
                <p:nvPr/>
              </p:nvCxnSpPr>
              <p:spPr>
                <a:xfrm flipH="1">
                  <a:off x="2267106" y="5085531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28CD0A75-F4A4-474A-BCC7-EB7B417028C3}"/>
                    </a:ext>
                  </a:extLst>
                </p:cNvPr>
                <p:cNvCxnSpPr/>
                <p:nvPr/>
              </p:nvCxnSpPr>
              <p:spPr>
                <a:xfrm flipH="1">
                  <a:off x="2267106" y="5318598"/>
                  <a:ext cx="4731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7FD60E-DBD6-4D59-9D3B-8FE18C510627}"/>
                    </a:ext>
                  </a:extLst>
                </p:cNvPr>
                <p:cNvSpPr/>
                <p:nvPr/>
              </p:nvSpPr>
              <p:spPr>
                <a:xfrm>
                  <a:off x="4270992" y="5725564"/>
                  <a:ext cx="88160" cy="9096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12F2333-765D-4D7A-9F98-14BC0185BAEB}"/>
                    </a:ext>
                  </a:extLst>
                </p:cNvPr>
                <p:cNvSpPr/>
                <p:nvPr/>
              </p:nvSpPr>
              <p:spPr>
                <a:xfrm>
                  <a:off x="4045148" y="5721484"/>
                  <a:ext cx="88160" cy="90968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87DB56D-D542-4899-9F9A-6972BE0E90F6}"/>
                  </a:ext>
                </a:extLst>
              </p:cNvPr>
              <p:cNvCxnSpPr/>
              <p:nvPr/>
            </p:nvCxnSpPr>
            <p:spPr>
              <a:xfrm>
                <a:off x="3198092" y="5712938"/>
                <a:ext cx="0" cy="3153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D75121E-A99C-4871-ADEF-66F563858B02}"/>
                </a:ext>
              </a:extLst>
            </p:cNvPr>
            <p:cNvCxnSpPr/>
            <p:nvPr/>
          </p:nvCxnSpPr>
          <p:spPr>
            <a:xfrm>
              <a:off x="3970675" y="4348685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D66CACA-1EAD-4178-9178-44FEB7AF98DC}"/>
                </a:ext>
              </a:extLst>
            </p:cNvPr>
            <p:cNvCxnSpPr/>
            <p:nvPr/>
          </p:nvCxnSpPr>
          <p:spPr>
            <a:xfrm>
              <a:off x="3538876" y="4348689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68ADB5-165D-45EE-B8F1-A04857B18F9D}"/>
                </a:ext>
              </a:extLst>
            </p:cNvPr>
            <p:cNvCxnSpPr/>
            <p:nvPr/>
          </p:nvCxnSpPr>
          <p:spPr>
            <a:xfrm>
              <a:off x="3085909" y="4341031"/>
              <a:ext cx="0" cy="291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F2D49194-B4C0-48D3-87FF-F70DECA77811}"/>
              </a:ext>
            </a:extLst>
          </p:cNvPr>
          <p:cNvGraphicFramePr>
            <a:graphicFrameLocks noGrp="1"/>
          </p:cNvGraphicFramePr>
          <p:nvPr/>
        </p:nvGraphicFramePr>
        <p:xfrm>
          <a:off x="647266" y="6118289"/>
          <a:ext cx="4016788" cy="1896517"/>
        </p:xfrm>
        <a:graphic>
          <a:graphicData uri="http://schemas.openxmlformats.org/drawingml/2006/table">
            <a:tbl>
              <a:tblPr firstRow="1" bandRow="1"/>
              <a:tblGrid>
                <a:gridCol w="41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5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9051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输入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kern="1200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输出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CR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baseline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LD</a:t>
                      </a:r>
                      <a:endParaRPr lang="zh-CN" altLang="en-US" sz="1000" b="1" baseline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ET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EP 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0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zh-CN" altLang="en-US" sz="10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r>
                        <a:rPr lang="en-US" altLang="zh-CN" sz="1100" b="1" baseline="-25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zh-CN" altLang="en-US" sz="1100" b="1" baseline="-25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保持</a:t>
                      </a: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保持</a:t>
                      </a: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↑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计数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计满时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RCO=1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3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3E52-E859-444E-81EA-7FB77ED1450C}"/>
              </a:ext>
            </a:extLst>
          </p:cNvPr>
          <p:cNvGraphicFramePr>
            <a:graphicFrameLocks noGrp="1"/>
          </p:cNvGraphicFramePr>
          <p:nvPr/>
        </p:nvGraphicFramePr>
        <p:xfrm>
          <a:off x="1432107" y="4517625"/>
          <a:ext cx="2850785" cy="3658000"/>
        </p:xfrm>
        <a:graphic>
          <a:graphicData uri="http://schemas.openxmlformats.org/drawingml/2006/table">
            <a:tbl>
              <a:tblPr firstRow="1" bandRow="1"/>
              <a:tblGrid>
                <a:gridCol w="545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0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3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D814D0-EBC1-43AA-9B58-0272378D9317}"/>
              </a:ext>
            </a:extLst>
          </p:cNvPr>
          <p:cNvGrpSpPr/>
          <p:nvPr/>
        </p:nvGrpSpPr>
        <p:grpSpPr>
          <a:xfrm>
            <a:off x="746443" y="968375"/>
            <a:ext cx="3750940" cy="2994025"/>
            <a:chOff x="746443" y="968375"/>
            <a:chExt cx="3750940" cy="2994025"/>
          </a:xfrm>
        </p:grpSpPr>
        <p:pic>
          <p:nvPicPr>
            <p:cNvPr id="12" name="图片 4">
              <a:extLst>
                <a:ext uri="{FF2B5EF4-FFF2-40B4-BE49-F238E27FC236}">
                  <a16:creationId xmlns:a16="http://schemas.microsoft.com/office/drawing/2014/main" id="{24244B66-AD52-423D-846D-0CDDAA5B2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43" y="968375"/>
              <a:ext cx="3750940" cy="299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6EE4E1-520E-49D0-8E59-51286473E142}"/>
                </a:ext>
              </a:extLst>
            </p:cNvPr>
            <p:cNvSpPr/>
            <p:nvPr/>
          </p:nvSpPr>
          <p:spPr>
            <a:xfrm>
              <a:off x="1159823" y="3068320"/>
              <a:ext cx="3286760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65CCA3-89EB-4C0A-B83B-C63EBDCAA07F}"/>
                </a:ext>
              </a:extLst>
            </p:cNvPr>
            <p:cNvSpPr/>
            <p:nvPr/>
          </p:nvSpPr>
          <p:spPr>
            <a:xfrm>
              <a:off x="746443" y="1615440"/>
              <a:ext cx="467677" cy="894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E88B38-FBFA-43E8-89F9-D626AD40DC12}"/>
                </a:ext>
              </a:extLst>
            </p:cNvPr>
            <p:cNvSpPr txBox="1"/>
            <p:nvPr/>
          </p:nvSpPr>
          <p:spPr>
            <a:xfrm>
              <a:off x="2087880" y="3007360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05C8BE-7366-4B77-9DBE-4EF6642ABF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AAA28BD-1F5F-4386-A297-25FE6C5FBCA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01A56B8C-4883-459E-A92B-BC7322D6E4F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3BB0E977-048F-427A-B940-5C98A4645AB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EA36414B-66A8-4E76-A085-F74C28CA8C7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79859EC-D994-4BC1-87B1-FBEEBE61031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0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1ECD8-22A9-3929-3FCC-B122985F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E86C3B7-7A86-65E0-0DF9-D0A4ECE5FA6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DDBDD096-4CF9-27B2-C1A3-257183F0777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E821614-1A46-925C-4CA7-A4CDAD1411D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293BAC3B-55A1-C4C0-C9B6-C9A2EFA7E73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67B11948-4829-9BE9-62EB-9B7B609F3EAC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8824A6-7AEA-FC4A-DE8A-68B816F1EEE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7C5451-3842-F522-58F1-1022B954F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077586"/>
            <a:ext cx="5715000" cy="2988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7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13335" y="3228788"/>
            <a:ext cx="4572000" cy="169481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9. 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用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JK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触发器设计完成一个串行数据检测器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对它的要求 是：连续输入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个或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个以上的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时输出为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，其他情况下输出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endParaRPr lang="en-US" altLang="zh-CN" sz="2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endParaRPr lang="en-US" altLang="zh-CN" sz="2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【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注意：状态分配可以按照二进制数自然升序给定，例如：假设设计状态总数为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个，用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…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S4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表示，则状态分配可以按照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000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001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010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011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100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直接分配。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】</a:t>
            </a:r>
          </a:p>
          <a:p>
            <a:endParaRPr lang="en-US" altLang="zh-CN" sz="2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3EC6-E016-5B50-08D1-0B9E81CF4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7197EF-07E1-3A92-E117-626C37B1CDD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86A136AD-4C84-53FD-1A38-1F3D8E7CF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3ABE78E-6B3F-1747-EA8E-0F1464747AA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43876CF-3DD5-4313-D3BD-29FEA8CB659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41C526F-F36C-8EC0-0535-EDB74F08775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8405BD4-B398-3E6B-ECDB-B9F5C6FEF9D8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7DCE7F-2CC5-F2C7-C7F3-5C9507E320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5"/>
          <a:stretch/>
        </p:blipFill>
        <p:spPr>
          <a:xfrm>
            <a:off x="839584" y="617219"/>
            <a:ext cx="3585102" cy="45407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9F2046-C2D1-4502-D722-4F2CE82673D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b="11297"/>
          <a:stretch/>
        </p:blipFill>
        <p:spPr>
          <a:xfrm>
            <a:off x="839584" y="5221429"/>
            <a:ext cx="3579189" cy="3870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194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触发器的空翻现象是指</a:t>
            </a: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</a:t>
            </a:r>
            <a:r>
              <a:rPr 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一个时钟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周期内</a:t>
            </a: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触发器没有翻转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一个时钟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周期内</a:t>
            </a: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触发器只翻转一次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一个时钟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周期内</a:t>
            </a: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触发器发生多次翻转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每来2个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时钟周期</a:t>
            </a:r>
            <a:r>
              <a:rPr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，触发器才翻转一次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3" name="图片 2" descr="tmpE2C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03505" y="4246880"/>
            <a:ext cx="5922010" cy="34537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欲得到D触发器的功能，以下诸图中唯有图 () 是正确的。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124960" y="401256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78840" y="573659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165600" y="578358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32180" y="401256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E2C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对于JK触发器，若希望其状态由0转变为1，则所加激励信号是(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JK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0X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JK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X0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X1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JK=1X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E2C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5380" y="2353945"/>
            <a:ext cx="3681730" cy="25527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060" y="4457065"/>
            <a:ext cx="4582160" cy="39782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电路如图所示，D 触发器初态为 0，则输出波形为( 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87755" y="728599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55930" y="539496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5930" y="617220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55930" y="694944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5930" y="787400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E2C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分析图中时序电路的逻辑功能，写出电路的驱动方程、状态方程和输出方程，画出电路的状态转换图，说明电路能否自启动。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" y="3379470"/>
            <a:ext cx="5673090" cy="18611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E3FF6C-AA4E-4E24-B87A-BD0ECDB9CA9E}"/>
              </a:ext>
            </a:extLst>
          </p:cNvPr>
          <p:cNvSpPr/>
          <p:nvPr/>
        </p:nvSpPr>
        <p:spPr>
          <a:xfrm>
            <a:off x="1108710" y="3649980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DB4A2E-AF09-4593-9779-145B70CD4C56}"/>
              </a:ext>
            </a:extLst>
          </p:cNvPr>
          <p:cNvSpPr/>
          <p:nvPr/>
        </p:nvSpPr>
        <p:spPr>
          <a:xfrm>
            <a:off x="1108710" y="4220527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K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2A52F2-D2A8-4894-8139-8FF4464D4733}"/>
              </a:ext>
            </a:extLst>
          </p:cNvPr>
          <p:cNvSpPr/>
          <p:nvPr/>
        </p:nvSpPr>
        <p:spPr>
          <a:xfrm>
            <a:off x="2598420" y="4220527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K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F5AAA6-D3F3-4706-848C-856152560CEA}"/>
              </a:ext>
            </a:extLst>
          </p:cNvPr>
          <p:cNvSpPr/>
          <p:nvPr/>
        </p:nvSpPr>
        <p:spPr>
          <a:xfrm>
            <a:off x="4088130" y="4220527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K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A95AE5-0DE0-45A5-8EAA-B90E764E2E18}"/>
              </a:ext>
            </a:extLst>
          </p:cNvPr>
          <p:cNvSpPr/>
          <p:nvPr/>
        </p:nvSpPr>
        <p:spPr>
          <a:xfrm>
            <a:off x="2575560" y="3677443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2E10EA-2CC3-48D2-B29E-82E38BD180F1}"/>
              </a:ext>
            </a:extLst>
          </p:cNvPr>
          <p:cNvSpPr/>
          <p:nvPr/>
        </p:nvSpPr>
        <p:spPr>
          <a:xfrm>
            <a:off x="4053205" y="3650932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5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5054-06C0-172E-0FD7-50A82711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7FA18B1-D631-CD43-5309-E5889A53633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F92F954-22C0-ED3F-913B-40728BCBB04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473A6FD-F20A-C92C-4AC2-DC1A8642CCB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06840A6-F1FD-C956-DD74-B9FCF6288C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262E028F-CA7E-A5BE-8878-4F54D22A181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544">
            <a:extLst>
              <a:ext uri="{FF2B5EF4-FFF2-40B4-BE49-F238E27FC236}">
                <a16:creationId xmlns:a16="http://schemas.microsoft.com/office/drawing/2014/main" id="{C26E6E16-3689-E780-150A-16F4FB0EE6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DADC9C-A864-B930-C794-34456F41CC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/>
          <a:stretch/>
        </p:blipFill>
        <p:spPr>
          <a:xfrm>
            <a:off x="0" y="1481559"/>
            <a:ext cx="5715000" cy="68903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13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9570" y="17145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分析如下电路的逻辑功能，写出电路的驱动方程、状态方程和输出方程，画出电路的状态转换图，说明电路能否自启动。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75" y="4492625"/>
            <a:ext cx="5354955" cy="19259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FEF02A6-21C4-49F7-82B9-8221251F430C}"/>
              </a:ext>
            </a:extLst>
          </p:cNvPr>
          <p:cNvSpPr/>
          <p:nvPr/>
        </p:nvSpPr>
        <p:spPr>
          <a:xfrm>
            <a:off x="1055370" y="5162550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9A39A-91FB-4C9A-A9A9-B3D7D3BBEC67}"/>
              </a:ext>
            </a:extLst>
          </p:cNvPr>
          <p:cNvSpPr/>
          <p:nvPr/>
        </p:nvSpPr>
        <p:spPr>
          <a:xfrm>
            <a:off x="2570162" y="5162550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37C758-6464-43C4-8823-9879A09486C4}"/>
              </a:ext>
            </a:extLst>
          </p:cNvPr>
          <p:cNvSpPr/>
          <p:nvPr/>
        </p:nvSpPr>
        <p:spPr>
          <a:xfrm>
            <a:off x="3908901" y="5162550"/>
            <a:ext cx="224790" cy="17907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5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C4392-1200-6A57-26CE-D9D99A6E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A0A35AC-0465-7735-9E5A-64BB7B7A1B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032C00C-81AF-581F-EF9C-CE220B88687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AA950B6-13EC-469A-8890-966253D52A2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FDD13E6E-B3A4-CBE8-9D7F-F09AFA445CDB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6E33911-FE7B-A40A-92CC-593B62F949D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544">
            <a:extLst>
              <a:ext uri="{FF2B5EF4-FFF2-40B4-BE49-F238E27FC236}">
                <a16:creationId xmlns:a16="http://schemas.microsoft.com/office/drawing/2014/main" id="{669471E5-E46F-83CF-6653-67A0CC3CD5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C61D60-E4B8-70ED-8BF1-AB5ADECA5F3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4" b="5832"/>
          <a:stretch/>
        </p:blipFill>
        <p:spPr>
          <a:xfrm>
            <a:off x="0" y="1869666"/>
            <a:ext cx="5715000" cy="48056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490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mYTZjY2M3ZmQwOTMzODIwOTliMGE4MWE0Yjg0ODgifQ=="/>
  <p:tag name="KSO_WPP_MARK_KEY" val="56746f2f-563f-423f-886b-84b4310a2df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1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0"/>
  <p:tag name="PROBLEMVOICEALLOWED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0"/>
  <p:tag name="PROBLEMVOICEALLOWED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5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5.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615</Words>
  <Application>Microsoft Office PowerPoint</Application>
  <PresentationFormat>全屏显示(16:10)</PresentationFormat>
  <Paragraphs>255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 Light</vt:lpstr>
      <vt:lpstr>微软雅黑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数字逻辑设计 作业二 参考答案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96167</dc:creator>
  <cp:lastModifiedBy>1623574093@qq.com</cp:lastModifiedBy>
  <cp:revision>189</cp:revision>
  <dcterms:created xsi:type="dcterms:W3CDTF">2019-06-19T02:08:00Z</dcterms:created>
  <dcterms:modified xsi:type="dcterms:W3CDTF">2024-11-19T08:09:42Z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E35CFD94668D43568209F4D975B546AF</vt:lpwstr>
  </property>
</Properties>
</file>