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26.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 id="2147483675" r:id="rId2"/>
    <p:sldMasterId id="2147483689" r:id="rId3"/>
  </p:sldMasterIdLst>
  <p:notesMasterIdLst>
    <p:notesMasterId r:id="rId41"/>
  </p:notesMasterIdLst>
  <p:handoutMasterIdLst>
    <p:handoutMasterId r:id="rId42"/>
  </p:handoutMasterIdLst>
  <p:sldIdLst>
    <p:sldId id="266" r:id="rId4"/>
    <p:sldId id="781" r:id="rId5"/>
    <p:sldId id="669" r:id="rId6"/>
    <p:sldId id="760" r:id="rId7"/>
    <p:sldId id="577" r:id="rId8"/>
    <p:sldId id="548" r:id="rId9"/>
    <p:sldId id="578" r:id="rId10"/>
    <p:sldId id="438" r:id="rId11"/>
    <p:sldId id="550" r:id="rId12"/>
    <p:sldId id="507" r:id="rId13"/>
    <p:sldId id="510" r:id="rId14"/>
    <p:sldId id="552" r:id="rId15"/>
    <p:sldId id="553" r:id="rId16"/>
    <p:sldId id="778" r:id="rId17"/>
    <p:sldId id="554" r:id="rId18"/>
    <p:sldId id="609" r:id="rId19"/>
    <p:sldId id="511" r:id="rId20"/>
    <p:sldId id="773" r:id="rId21"/>
    <p:sldId id="774" r:id="rId22"/>
    <p:sldId id="775" r:id="rId23"/>
    <p:sldId id="776" r:id="rId24"/>
    <p:sldId id="766" r:id="rId25"/>
    <p:sldId id="672" r:id="rId26"/>
    <p:sldId id="653" r:id="rId27"/>
    <p:sldId id="654" r:id="rId28"/>
    <p:sldId id="772" r:id="rId29"/>
    <p:sldId id="655" r:id="rId30"/>
    <p:sldId id="656" r:id="rId31"/>
    <p:sldId id="515" r:id="rId32"/>
    <p:sldId id="779" r:id="rId33"/>
    <p:sldId id="658" r:id="rId34"/>
    <p:sldId id="769" r:id="rId35"/>
    <p:sldId id="777" r:id="rId36"/>
    <p:sldId id="659" r:id="rId37"/>
    <p:sldId id="516" r:id="rId38"/>
    <p:sldId id="780" r:id="rId39"/>
    <p:sldId id="267" r:id="rId40"/>
  </p:sldIdLst>
  <p:sldSz cx="9144000" cy="6858000" type="screen4x3"/>
  <p:notesSz cx="6858000" cy="9190038"/>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9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66"/>
    <a:srgbClr val="CC0000"/>
    <a:srgbClr val="FBF5C9"/>
    <a:srgbClr val="FAEFB6"/>
    <a:srgbClr val="ECECEC"/>
    <a:srgbClr val="EAD5C0"/>
    <a:srgbClr val="D7AE85"/>
    <a:srgbClr val="FFCC66"/>
    <a:srgbClr val="FFCC99"/>
    <a:srgbClr val="C0FF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8C9A80-263C-6A43-98BB-5AE664D17564}" v="280" dt="2024-09-03T09:42:04.8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6" autoAdjust="0"/>
    <p:restoredTop sz="80054" autoAdjust="0"/>
  </p:normalViewPr>
  <p:slideViewPr>
    <p:cSldViewPr>
      <p:cViewPr varScale="1">
        <p:scale>
          <a:sx n="130" d="100"/>
          <a:sy n="130" d="100"/>
        </p:scale>
        <p:origin x="2520" y="1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Lst>
  </p:outlineViewPr>
  <p:notesTextViewPr>
    <p:cViewPr>
      <p:scale>
        <a:sx n="100" d="100"/>
        <a:sy n="100" d="100"/>
      </p:scale>
      <p:origin x="0" y="0"/>
    </p:cViewPr>
  </p:notesTextViewPr>
  <p:sorterViewPr>
    <p:cViewPr varScale="1">
      <p:scale>
        <a:sx n="1" d="1"/>
        <a:sy n="1" d="1"/>
      </p:scale>
      <p:origin x="0" y="-9778"/>
    </p:cViewPr>
  </p:sorterViewPr>
  <p:notesViewPr>
    <p:cSldViewPr>
      <p:cViewPr>
        <p:scale>
          <a:sx n="75" d="100"/>
          <a:sy n="75" d="100"/>
        </p:scale>
        <p:origin x="7360" y="3192"/>
      </p:cViewPr>
      <p:guideLst>
        <p:guide orient="horz" pos="2894"/>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47" Type="http://schemas.microsoft.com/office/2015/10/relationships/revisionInfo" Target="revisionInfo.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6.xml"/><Relationship Id="rId18" Type="http://schemas.openxmlformats.org/officeDocument/2006/relationships/slide" Target="slides/slide27.xml"/><Relationship Id="rId3" Type="http://schemas.openxmlformats.org/officeDocument/2006/relationships/slide" Target="slides/slide6.xml"/><Relationship Id="rId21" Type="http://schemas.openxmlformats.org/officeDocument/2006/relationships/slide" Target="slides/slide30.xml"/><Relationship Id="rId7" Type="http://schemas.openxmlformats.org/officeDocument/2006/relationships/slide" Target="slides/slide10.xml"/><Relationship Id="rId12" Type="http://schemas.openxmlformats.org/officeDocument/2006/relationships/slide" Target="slides/slide15.xml"/><Relationship Id="rId17" Type="http://schemas.openxmlformats.org/officeDocument/2006/relationships/slide" Target="slides/slide25.xml"/><Relationship Id="rId25" Type="http://schemas.openxmlformats.org/officeDocument/2006/relationships/slide" Target="slides/slide36.xml"/><Relationship Id="rId2" Type="http://schemas.openxmlformats.org/officeDocument/2006/relationships/slide" Target="slides/slide5.xml"/><Relationship Id="rId16" Type="http://schemas.openxmlformats.org/officeDocument/2006/relationships/slide" Target="slides/slide24.xml"/><Relationship Id="rId20" Type="http://schemas.openxmlformats.org/officeDocument/2006/relationships/slide" Target="slides/slide29.xml"/><Relationship Id="rId1" Type="http://schemas.openxmlformats.org/officeDocument/2006/relationships/slide" Target="slides/slide3.xml"/><Relationship Id="rId6" Type="http://schemas.openxmlformats.org/officeDocument/2006/relationships/slide" Target="slides/slide9.xml"/><Relationship Id="rId11" Type="http://schemas.openxmlformats.org/officeDocument/2006/relationships/slide" Target="slides/slide14.xml"/><Relationship Id="rId24" Type="http://schemas.openxmlformats.org/officeDocument/2006/relationships/slide" Target="slides/slide35.xml"/><Relationship Id="rId5" Type="http://schemas.openxmlformats.org/officeDocument/2006/relationships/slide" Target="slides/slide8.xml"/><Relationship Id="rId15" Type="http://schemas.openxmlformats.org/officeDocument/2006/relationships/slide" Target="slides/slide23.xml"/><Relationship Id="rId23" Type="http://schemas.openxmlformats.org/officeDocument/2006/relationships/slide" Target="slides/slide34.xml"/><Relationship Id="rId10" Type="http://schemas.openxmlformats.org/officeDocument/2006/relationships/slide" Target="slides/slide13.xml"/><Relationship Id="rId19" Type="http://schemas.openxmlformats.org/officeDocument/2006/relationships/slide" Target="slides/slide28.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3622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381000" y="4365625"/>
            <a:ext cx="6172200" cy="4135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683" name="Rectangle 3"/>
          <p:cNvSpPr>
            <a:spLocks noGrp="1" noRot="1" noChangeAspect="1" noChangeArrowheads="1" noTextEdit="1"/>
          </p:cNvSpPr>
          <p:nvPr>
            <p:ph type="sldImg" idx="2"/>
          </p:nvPr>
        </p:nvSpPr>
        <p:spPr bwMode="auto">
          <a:xfrm>
            <a:off x="1139825" y="695325"/>
            <a:ext cx="4578350" cy="34337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6562460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400" kern="1200">
        <a:solidFill>
          <a:schemeClr val="tx1"/>
        </a:solidFill>
        <a:latin typeface="Arial" charset="0"/>
        <a:ea typeface="+mn-ea"/>
        <a:cs typeface="+mn-cs"/>
      </a:defRPr>
    </a:lvl1pPr>
    <a:lvl2pPr marL="457200" algn="l" rtl="0" eaLnBrk="0" fontAlgn="base" hangingPunct="0">
      <a:spcBef>
        <a:spcPct val="30000"/>
      </a:spcBef>
      <a:spcAft>
        <a:spcPct val="0"/>
      </a:spcAft>
      <a:defRPr sz="1400" kern="1200">
        <a:solidFill>
          <a:schemeClr val="tx1"/>
        </a:solidFill>
        <a:latin typeface="Arial" charset="0"/>
        <a:ea typeface="+mn-ea"/>
        <a:cs typeface="+mn-cs"/>
      </a:defRPr>
    </a:lvl2pPr>
    <a:lvl3pPr marL="914400" algn="l" rtl="0" eaLnBrk="0" fontAlgn="base" hangingPunct="0">
      <a:spcBef>
        <a:spcPct val="30000"/>
      </a:spcBef>
      <a:spcAft>
        <a:spcPct val="0"/>
      </a:spcAft>
      <a:defRPr sz="1400" kern="1200">
        <a:solidFill>
          <a:schemeClr val="tx1"/>
        </a:solidFill>
        <a:latin typeface="Arial" charset="0"/>
        <a:ea typeface="+mn-ea"/>
        <a:cs typeface="+mn-cs"/>
      </a:defRPr>
    </a:lvl3pPr>
    <a:lvl4pPr marL="1371600" algn="l" rtl="0" eaLnBrk="0" fontAlgn="base" hangingPunct="0">
      <a:spcBef>
        <a:spcPct val="30000"/>
      </a:spcBef>
      <a:spcAft>
        <a:spcPct val="0"/>
      </a:spcAft>
      <a:defRPr sz="1400" kern="1200">
        <a:solidFill>
          <a:schemeClr val="tx1"/>
        </a:solidFill>
        <a:latin typeface="Arial" charset="0"/>
        <a:ea typeface="+mn-ea"/>
        <a:cs typeface="+mn-cs"/>
      </a:defRPr>
    </a:lvl4pPr>
    <a:lvl5pPr marL="1828800" algn="l" rtl="0" eaLnBrk="0" fontAlgn="base" hangingPunct="0">
      <a:spcBef>
        <a:spcPct val="30000"/>
      </a:spcBef>
      <a:spcAft>
        <a:spcPct val="0"/>
      </a:spcAft>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Tree>
    <p:extLst>
      <p:ext uri="{BB962C8B-B14F-4D97-AF65-F5344CB8AC3E}">
        <p14:creationId xmlns:p14="http://schemas.microsoft.com/office/powerpoint/2010/main" val="2944167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p:spPr>
        <p:txBody>
          <a:bodyPr/>
          <a:lstStyle/>
          <a:p>
            <a:pPr marL="347345" marR="0" indent="-347345" algn="just">
              <a:lnSpc>
                <a:spcPts val="1400"/>
              </a:lnSpc>
              <a:spcBef>
                <a:spcPts val="0"/>
              </a:spcBef>
              <a:spcAft>
                <a:spcPts val="0"/>
              </a:spcAft>
              <a:tabLst>
                <a:tab pos="228600" algn="r"/>
                <a:tab pos="342900" algn="l"/>
              </a:tabLst>
            </a:pPr>
            <a:r>
              <a:rPr lang="en-US" sz="2000" baseline="0" dirty="0">
                <a:effectLst/>
                <a:latin typeface="Liberation Sans" panose="020B0604020202020204"/>
                <a:ea typeface="Times New Roman" panose="02020603050405020304" pitchFamily="18" charset="0"/>
                <a:cs typeface="Times New Roman" panose="02020603050405020304" pitchFamily="18" charset="0"/>
              </a:rPr>
              <a:t>Under a periodic inventory system, a company determines the quantity of inventory on hand only periodically, as the name implies. </a:t>
            </a:r>
          </a:p>
          <a:p>
            <a:pPr marL="347345" marR="0" indent="-347345" algn="just">
              <a:lnSpc>
                <a:spcPts val="1400"/>
              </a:lnSpc>
              <a:spcBef>
                <a:spcPts val="0"/>
              </a:spcBef>
              <a:spcAft>
                <a:spcPts val="0"/>
              </a:spcAft>
              <a:tabLst>
                <a:tab pos="228600" algn="r"/>
                <a:tab pos="342900" algn="l"/>
              </a:tabLst>
            </a:pPr>
            <a:r>
              <a:rPr lang="en-US" sz="2000" baseline="0" dirty="0">
                <a:effectLst/>
                <a:latin typeface="Liberation Sans" panose="020B0604020202020204"/>
                <a:ea typeface="Times New Roman" panose="02020603050405020304" pitchFamily="18" charset="0"/>
                <a:cs typeface="Times New Roman" panose="02020603050405020304" pitchFamily="18" charset="0"/>
              </a:rPr>
              <a:t>When the inventory is accounted for on a </a:t>
            </a:r>
            <a:r>
              <a:rPr lang="en-US" sz="2000" b="1" baseline="0" dirty="0">
                <a:effectLst/>
                <a:latin typeface="Liberation Sans" panose="020B0604020202020204"/>
                <a:ea typeface="Times New Roman" panose="02020603050405020304" pitchFamily="18" charset="0"/>
                <a:cs typeface="Times New Roman" panose="02020603050405020304" pitchFamily="18" charset="0"/>
              </a:rPr>
              <a:t>periodic inventory system,</a:t>
            </a:r>
            <a:r>
              <a:rPr lang="en-US" sz="2000" baseline="0" dirty="0">
                <a:effectLst/>
                <a:latin typeface="Liberation Sans" panose="020B0604020202020204"/>
                <a:ea typeface="Times New Roman" panose="02020603050405020304" pitchFamily="18" charset="0"/>
                <a:cs typeface="Times New Roman" panose="02020603050405020304" pitchFamily="18" charset="0"/>
              </a:rPr>
              <a:t> the acquisition of inventory is debited to a Purchases account. The cost of goods sold must be calculated when a periodic inventory system is in use. The computation of cost of goods sold is made by adding beginning inventory to net purchases and then subtracting ending inventory. Ending inventory is determined by a physical count at the end of the year under a periodic inventory system. </a:t>
            </a:r>
          </a:p>
          <a:p>
            <a:pPr marL="347345" marR="0" indent="-347345" algn="just">
              <a:lnSpc>
                <a:spcPts val="1400"/>
              </a:lnSpc>
              <a:spcBef>
                <a:spcPts val="0"/>
              </a:spcBef>
              <a:spcAft>
                <a:spcPts val="0"/>
              </a:spcAft>
              <a:tabLst>
                <a:tab pos="228600" algn="r"/>
                <a:tab pos="342900" algn="l"/>
              </a:tabLst>
            </a:pPr>
            <a:endParaRPr lang="en-US" sz="2000" baseline="0" dirty="0">
              <a:effectLst/>
              <a:latin typeface="Liberation Sans" panose="020B0604020202020204"/>
              <a:ea typeface="Times New Roman" panose="02020603050405020304" pitchFamily="18" charset="0"/>
              <a:cs typeface="Times New Roman" panose="02020603050405020304" pitchFamily="18" charset="0"/>
            </a:endParaRPr>
          </a:p>
          <a:p>
            <a:pPr marL="347345" marR="0" indent="-347345" algn="just">
              <a:lnSpc>
                <a:spcPts val="1400"/>
              </a:lnSpc>
              <a:spcBef>
                <a:spcPts val="0"/>
              </a:spcBef>
              <a:spcAft>
                <a:spcPts val="0"/>
              </a:spcAft>
              <a:tabLst>
                <a:tab pos="228600" algn="r"/>
                <a:tab pos="342900" algn="l"/>
              </a:tabLst>
            </a:pPr>
            <a:r>
              <a:rPr lang="en-US" sz="2000" b="1" baseline="0" dirty="0">
                <a:effectLst/>
                <a:latin typeface="Liberation Sans" panose="020B0604020202020204"/>
                <a:ea typeface="Times New Roman" panose="02020603050405020304" pitchFamily="18" charset="0"/>
                <a:cs typeface="Times New Roman" panose="02020603050405020304" pitchFamily="18" charset="0"/>
              </a:rPr>
              <a:t>Even in a perpetual inventory system, a physical inventory count at year-end is normally taken due to the potential for loss, error, or shrinkage of inventory during the year.</a:t>
            </a:r>
          </a:p>
          <a:p>
            <a:pPr marL="347345" marR="0" indent="-347345" algn="just">
              <a:lnSpc>
                <a:spcPts val="1400"/>
              </a:lnSpc>
              <a:spcBef>
                <a:spcPts val="0"/>
              </a:spcBef>
              <a:spcAft>
                <a:spcPts val="0"/>
              </a:spcAft>
              <a:tabLst>
                <a:tab pos="228600" algn="r"/>
                <a:tab pos="342900" algn="l"/>
              </a:tabLst>
            </a:pPr>
            <a:endParaRPr lang="en-US" sz="2000" baseline="0" dirty="0">
              <a:effectLst/>
              <a:latin typeface="Liberation Sans" panose="020B0604020202020204"/>
              <a:ea typeface="Times New Roman" panose="02020603050405020304" pitchFamily="18" charset="0"/>
              <a:cs typeface="Times New Roman" panose="02020603050405020304" pitchFamily="18" charset="0"/>
            </a:endParaRPr>
          </a:p>
          <a:p>
            <a:pPr marL="347345" marR="0" indent="-347345" algn="just">
              <a:lnSpc>
                <a:spcPts val="1400"/>
              </a:lnSpc>
              <a:spcBef>
                <a:spcPts val="0"/>
              </a:spcBef>
              <a:spcAft>
                <a:spcPts val="0"/>
              </a:spcAft>
              <a:tabLst>
                <a:tab pos="228600" algn="r"/>
                <a:tab pos="342900" algn="l"/>
              </a:tabLst>
            </a:pPr>
            <a:r>
              <a:rPr lang="en-US" sz="2000" baseline="0" dirty="0">
                <a:effectLst/>
                <a:latin typeface="Helvetica" panose="020B0604020202020204" pitchFamily="34" charset="0"/>
                <a:ea typeface="Times New Roman" panose="02020603050405020304" pitchFamily="18" charset="0"/>
                <a:cs typeface="Times New Roman" panose="02020603050405020304" pitchFamily="18" charset="0"/>
              </a:rPr>
              <a:t>Note that under a periodic inventory system, the cost of goods sold is a residual amount that depends on a physical count of ending inventory. </a:t>
            </a:r>
          </a:p>
          <a:p>
            <a:endParaRPr lang="en-US" altLang="en-US" dirty="0"/>
          </a:p>
        </p:txBody>
      </p:sp>
    </p:spTree>
    <p:extLst>
      <p:ext uri="{BB962C8B-B14F-4D97-AF65-F5344CB8AC3E}">
        <p14:creationId xmlns:p14="http://schemas.microsoft.com/office/powerpoint/2010/main" val="1601221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3990528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4"/>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10993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4"/>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606521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p:spPr>
        <p:txBody>
          <a:bodyPr/>
          <a:lstStyle/>
          <a:p>
            <a:r>
              <a:rPr lang="en-US" altLang="en-US" sz="2000" dirty="0"/>
              <a:t>When a company uses a perpetual inventory system and a difference exists between the perpetual inventory balance and the physical inventory count, it needs a separate entry to </a:t>
            </a:r>
            <a:r>
              <a:rPr lang="en-US" altLang="en-US" sz="2000" b="1" dirty="0"/>
              <a:t>adjust the perpetual inventory account.</a:t>
            </a:r>
          </a:p>
          <a:p>
            <a:endParaRPr lang="en-US" altLang="en-US" sz="2000" dirty="0"/>
          </a:p>
          <a:p>
            <a:r>
              <a:rPr lang="en-US" altLang="en-US" sz="2000" dirty="0"/>
              <a:t>Perpetual inventory overages and shortages generally represent a misstatement of cost of goods sold. The difference results from normal and expected shrinkage, breakage, shoplifting, incorrect recordkeeping, and the like. </a:t>
            </a:r>
          </a:p>
          <a:p>
            <a:endParaRPr lang="en-US" altLang="en-US" sz="2000" dirty="0"/>
          </a:p>
          <a:p>
            <a:r>
              <a:rPr lang="en-US" altLang="en-US" sz="2000" dirty="0"/>
              <a:t>Note that a company using the periodic inventory system does not report the account Inventory Over and Short. The reason: The periodic method does not have accounting records against which to compare the physical count. As a result, a company buries inventory overages and shortages in cost of goods sold.</a:t>
            </a:r>
          </a:p>
          <a:p>
            <a:endParaRPr lang="en-US" altLang="en-US" sz="2000" dirty="0"/>
          </a:p>
          <a:p>
            <a:r>
              <a:rPr lang="en-US" altLang="en-US" sz="2000" b="1" dirty="0">
                <a:latin typeface="Liberation Sans" panose="020B0604020202020204" pitchFamily="34" charset="0"/>
              </a:rPr>
              <a:t>Inventory Over and Short</a:t>
            </a:r>
            <a:r>
              <a:rPr lang="en-US" altLang="en-US" sz="2000" dirty="0">
                <a:latin typeface="Liberation Sans" panose="020B0604020202020204" pitchFamily="34" charset="0"/>
              </a:rPr>
              <a:t>  </a:t>
            </a:r>
            <a:r>
              <a:rPr lang="zh-CN" altLang="en-US" sz="2000" dirty="0">
                <a:latin typeface="Liberation Sans" panose="020B0604020202020204" pitchFamily="34" charset="0"/>
              </a:rPr>
              <a:t>待处理财产损益</a:t>
            </a:r>
            <a:endParaRPr lang="en-US" altLang="en-US" sz="2000" dirty="0"/>
          </a:p>
          <a:p>
            <a:endParaRPr lang="en-US" altLang="en-US" dirty="0"/>
          </a:p>
        </p:txBody>
      </p:sp>
    </p:spTree>
    <p:extLst>
      <p:ext uri="{BB962C8B-B14F-4D97-AF65-F5344CB8AC3E}">
        <p14:creationId xmlns:p14="http://schemas.microsoft.com/office/powerpoint/2010/main" val="1313823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p:spPr>
        <p:txBody>
          <a:bodyPr/>
          <a:lstStyle/>
          <a:p>
            <a:pPr marL="347345" marR="0" indent="-347345" algn="just">
              <a:lnSpc>
                <a:spcPts val="1400"/>
              </a:lnSpc>
              <a:spcBef>
                <a:spcPts val="0"/>
              </a:spcBef>
              <a:spcAft>
                <a:spcPts val="0"/>
              </a:spcAft>
              <a:tabLst>
                <a:tab pos="228600" algn="r"/>
                <a:tab pos="342900" algn="l"/>
              </a:tabLst>
            </a:pPr>
            <a:r>
              <a:rPr lang="en-US" sz="2000" dirty="0">
                <a:effectLst/>
                <a:latin typeface="Liberation Sans" panose="020B0604020202020204"/>
                <a:ea typeface="Times New Roman" panose="02020603050405020304" pitchFamily="18" charset="0"/>
                <a:cs typeface="Times New Roman" panose="02020603050405020304" pitchFamily="18" charset="0"/>
              </a:rPr>
              <a:t>Inventory </a:t>
            </a:r>
            <a:r>
              <a:rPr lang="en-US" sz="2000" b="1" dirty="0">
                <a:effectLst/>
                <a:latin typeface="Liberation Sans" panose="020B0604020202020204"/>
                <a:ea typeface="Times New Roman" panose="02020603050405020304" pitchFamily="18" charset="0"/>
                <a:cs typeface="Times New Roman" panose="02020603050405020304" pitchFamily="18" charset="0"/>
              </a:rPr>
              <a:t>planning </a:t>
            </a:r>
            <a:r>
              <a:rPr lang="en-US" sz="2000" dirty="0">
                <a:effectLst/>
                <a:latin typeface="Liberation Sans" panose="020B0604020202020204"/>
                <a:ea typeface="Times New Roman" panose="02020603050405020304" pitchFamily="18" charset="0"/>
                <a:cs typeface="Times New Roman" panose="02020603050405020304" pitchFamily="18" charset="0"/>
              </a:rPr>
              <a:t>and </a:t>
            </a:r>
            <a:r>
              <a:rPr lang="en-US" sz="2000" b="1" dirty="0">
                <a:effectLst/>
                <a:latin typeface="Liberation Sans" panose="020B0604020202020204"/>
                <a:ea typeface="Times New Roman" panose="02020603050405020304" pitchFamily="18" charset="0"/>
                <a:cs typeface="Times New Roman" panose="02020603050405020304" pitchFamily="18" charset="0"/>
              </a:rPr>
              <a:t>control </a:t>
            </a:r>
            <a:r>
              <a:rPr lang="en-US" sz="2000" dirty="0">
                <a:effectLst/>
                <a:latin typeface="Liberation Sans" panose="020B0604020202020204"/>
                <a:ea typeface="Times New Roman" panose="02020603050405020304" pitchFamily="18" charset="0"/>
                <a:cs typeface="Times New Roman" panose="02020603050405020304" pitchFamily="18" charset="0"/>
              </a:rPr>
              <a:t>is of vital importance to the success of a merchandising or manufacturing concern. If an excessive amount of inventory is accumulated, there is the danger of loss owing to obsolescence. If the supply of inventory is inadequate, the potential for lost sales exists. This dilemma makes inventory an asset to which manage­ment must devote a great deal of attention.</a:t>
            </a:r>
          </a:p>
          <a:p>
            <a:pPr marL="347345" marR="0" indent="-347345" algn="just">
              <a:lnSpc>
                <a:spcPts val="1400"/>
              </a:lnSpc>
              <a:spcBef>
                <a:spcPts val="0"/>
              </a:spcBef>
              <a:spcAft>
                <a:spcPts val="0"/>
              </a:spcAft>
              <a:tabLst>
                <a:tab pos="228600" algn="r"/>
                <a:tab pos="342900" algn="l"/>
              </a:tabLst>
            </a:pPr>
            <a:endParaRPr lang="en-US" sz="2000" dirty="0">
              <a:effectLst/>
              <a:latin typeface="Liberation Sans" panose="020B0604020202020204"/>
              <a:ea typeface="Times New Roman" panose="02020603050405020304" pitchFamily="18" charset="0"/>
              <a:cs typeface="Times New Roman" panose="02020603050405020304" pitchFamily="18" charset="0"/>
            </a:endParaRPr>
          </a:p>
          <a:p>
            <a:pPr marL="347345" marR="0" indent="-347345" algn="just">
              <a:lnSpc>
                <a:spcPts val="1400"/>
              </a:lnSpc>
              <a:spcBef>
                <a:spcPts val="0"/>
              </a:spcBef>
              <a:spcAft>
                <a:spcPts val="0"/>
              </a:spcAft>
              <a:tabLst>
                <a:tab pos="228600" algn="r"/>
                <a:tab pos="342900" algn="l"/>
              </a:tabLst>
            </a:pPr>
            <a:r>
              <a:rPr lang="en-US" sz="2000" dirty="0">
                <a:effectLst/>
                <a:latin typeface="Liberation Sans" panose="020B0604020202020204"/>
                <a:ea typeface="Times New Roman" panose="02020603050405020304" pitchFamily="18" charset="0"/>
                <a:cs typeface="Times New Roman" panose="02020603050405020304" pitchFamily="18" charset="0"/>
              </a:rPr>
              <a:t>In a perfect world, companies would like a continuous record of both their inventory levels and their cost of goods sold. The popularity and affordability of accounting software make the perpetual system cost-effective for many kinds of businesses. </a:t>
            </a:r>
          </a:p>
          <a:p>
            <a:pPr marL="347345" marR="0" indent="-347345" algn="just">
              <a:lnSpc>
                <a:spcPts val="1400"/>
              </a:lnSpc>
              <a:spcBef>
                <a:spcPts val="0"/>
              </a:spcBef>
              <a:spcAft>
                <a:spcPts val="0"/>
              </a:spcAft>
              <a:tabLst>
                <a:tab pos="228600" algn="r"/>
                <a:tab pos="342900" algn="l"/>
              </a:tabLst>
            </a:pPr>
            <a:r>
              <a:rPr lang="en-US" sz="2000" b="1" dirty="0">
                <a:effectLst/>
                <a:latin typeface="Liberation Sans" panose="020B0604020202020204"/>
                <a:ea typeface="Times New Roman" panose="02020603050405020304" pitchFamily="18" charset="0"/>
                <a:cs typeface="Times New Roman" panose="02020603050405020304" pitchFamily="18" charset="0"/>
              </a:rPr>
              <a:t>No matter what type of inventory records companies use, they all face the danger of loss and error. Waste, breakage, theft, improper entry, failure to prepare or record requisitions, and other similar possibilities may cause the inventory records to differ from the actual inventory on hand. </a:t>
            </a:r>
          </a:p>
          <a:p>
            <a:pPr marL="347345" marR="0" indent="-347345" algn="just">
              <a:lnSpc>
                <a:spcPts val="1400"/>
              </a:lnSpc>
              <a:spcBef>
                <a:spcPts val="0"/>
              </a:spcBef>
              <a:spcAft>
                <a:spcPts val="0"/>
              </a:spcAft>
              <a:tabLst>
                <a:tab pos="228600" algn="r"/>
                <a:tab pos="342900" algn="l"/>
              </a:tabLst>
            </a:pPr>
            <a:r>
              <a:rPr lang="en-US" sz="2000" dirty="0">
                <a:effectLst/>
                <a:latin typeface="Liberation Sans" panose="020B0604020202020204"/>
                <a:ea typeface="Times New Roman" panose="02020603050405020304" pitchFamily="18" charset="0"/>
                <a:cs typeface="Times New Roman" panose="02020603050405020304" pitchFamily="18" charset="0"/>
              </a:rPr>
              <a:t> Thus, all companies need periodic verification of the inventory records by actual count, weight, or measurement, with the counts compared with the detailed inventory records. </a:t>
            </a:r>
          </a:p>
          <a:p>
            <a:pPr marL="347345" marR="0" indent="-347345" algn="just">
              <a:lnSpc>
                <a:spcPts val="1400"/>
              </a:lnSpc>
              <a:spcBef>
                <a:spcPts val="0"/>
              </a:spcBef>
              <a:spcAft>
                <a:spcPts val="0"/>
              </a:spcAft>
              <a:tabLst>
                <a:tab pos="228600" algn="r"/>
                <a:tab pos="342900" algn="l"/>
              </a:tabLst>
            </a:pPr>
            <a:endParaRPr lang="en-US" sz="2000" dirty="0">
              <a:effectLst/>
              <a:latin typeface="Liberation Sans" panose="020B0604020202020204"/>
              <a:ea typeface="Times New Roman" panose="02020603050405020304" pitchFamily="18" charset="0"/>
              <a:cs typeface="Times New Roman" panose="02020603050405020304" pitchFamily="18" charset="0"/>
            </a:endParaRPr>
          </a:p>
          <a:p>
            <a:pPr marL="347345" marR="0" lvl="0" indent="-347345" algn="just" defTabSz="914400" rtl="0" eaLnBrk="0" fontAlgn="base" latinLnBrk="0" hangingPunct="0">
              <a:lnSpc>
                <a:spcPts val="1400"/>
              </a:lnSpc>
              <a:spcBef>
                <a:spcPts val="0"/>
              </a:spcBef>
              <a:spcAft>
                <a:spcPts val="0"/>
              </a:spcAft>
              <a:buClrTx/>
              <a:buSzTx/>
              <a:buFontTx/>
              <a:buNone/>
              <a:tabLst>
                <a:tab pos="228600" algn="r"/>
                <a:tab pos="342900" algn="l"/>
              </a:tabLst>
              <a:defRPr/>
            </a:pPr>
            <a:r>
              <a:rPr lang="en-US" sz="2000" dirty="0">
                <a:effectLst/>
                <a:latin typeface="Liberation Sans" panose="020B0604020202020204"/>
                <a:ea typeface="Times New Roman" panose="02020603050405020304" pitchFamily="18" charset="0"/>
                <a:cs typeface="Times New Roman" panose="02020603050405020304" pitchFamily="18" charset="0"/>
              </a:rPr>
              <a:t>Reconciliation between the recorded inventory amount and the actual amount of inventory on hand is normally performed </a:t>
            </a:r>
            <a:r>
              <a:rPr lang="en-US" sz="2000" b="1" dirty="0">
                <a:effectLst/>
                <a:latin typeface="Liberation Sans" panose="020B0604020202020204"/>
                <a:ea typeface="Times New Roman" panose="02020603050405020304" pitchFamily="18" charset="0"/>
                <a:cs typeface="Times New Roman" panose="02020603050405020304" pitchFamily="18" charset="0"/>
              </a:rPr>
              <a:t>at least once a year. </a:t>
            </a:r>
            <a:r>
              <a:rPr lang="en-US" sz="2000" dirty="0">
                <a:effectLst/>
                <a:latin typeface="Liberation Sans" panose="020B0604020202020204"/>
                <a:ea typeface="Times New Roman" panose="02020603050405020304" pitchFamily="18" charset="0"/>
                <a:cs typeface="Times New Roman" panose="02020603050405020304" pitchFamily="18" charset="0"/>
              </a:rPr>
              <a:t>This is called a </a:t>
            </a:r>
            <a:r>
              <a:rPr lang="en-US" sz="2000" b="1" dirty="0">
                <a:effectLst/>
                <a:latin typeface="Liberation Sans" panose="020B0604020202020204"/>
                <a:ea typeface="Times New Roman" panose="02020603050405020304" pitchFamily="18" charset="0"/>
                <a:cs typeface="Times New Roman" panose="02020603050405020304" pitchFamily="18" charset="0"/>
              </a:rPr>
              <a:t>physical inventory </a:t>
            </a:r>
            <a:r>
              <a:rPr lang="en-US" sz="2000" dirty="0">
                <a:effectLst/>
                <a:latin typeface="Liberation Sans" panose="020B0604020202020204"/>
                <a:ea typeface="Times New Roman" panose="02020603050405020304" pitchFamily="18" charset="0"/>
                <a:cs typeface="Times New Roman" panose="02020603050405020304" pitchFamily="18" charset="0"/>
              </a:rPr>
              <a:t>and involves counting all inventory items and comparing the amount counted with the amount shown in the detailed inventory records. Any errors in the records are corrected to agree with the physical count.</a:t>
            </a:r>
            <a:endParaRPr lang="en-US" sz="20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7345" marR="0" indent="-347345" algn="just">
              <a:lnSpc>
                <a:spcPts val="1400"/>
              </a:lnSpc>
              <a:spcBef>
                <a:spcPts val="0"/>
              </a:spcBef>
              <a:spcAft>
                <a:spcPts val="0"/>
              </a:spcAft>
              <a:tabLst>
                <a:tab pos="228600" algn="r"/>
                <a:tab pos="342900" algn="l"/>
              </a:tabLst>
            </a:pPr>
            <a:endParaRPr lang="en-US" sz="2000" dirty="0">
              <a:effectLst/>
              <a:latin typeface="Helvetica" panose="020B0604020202020204" pitchFamily="34" charset="0"/>
              <a:ea typeface="Times New Roman" panose="02020603050405020304" pitchFamily="18" charset="0"/>
              <a:cs typeface="Times New Roman" panose="02020603050405020304" pitchFamily="18" charset="0"/>
            </a:endParaRPr>
          </a:p>
          <a:p>
            <a:endParaRPr lang="en-US" altLang="en-US" dirty="0"/>
          </a:p>
        </p:txBody>
      </p:sp>
    </p:spTree>
    <p:extLst>
      <p:ext uri="{BB962C8B-B14F-4D97-AF65-F5344CB8AC3E}">
        <p14:creationId xmlns:p14="http://schemas.microsoft.com/office/powerpoint/2010/main" val="37993182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p:spPr>
        <p:txBody>
          <a:bodyPr/>
          <a:lstStyle/>
          <a:p>
            <a:pPr marL="347345" marR="0" indent="-347345" algn="just">
              <a:lnSpc>
                <a:spcPts val="1400"/>
              </a:lnSpc>
              <a:spcBef>
                <a:spcPts val="0"/>
              </a:spcBef>
              <a:spcAft>
                <a:spcPts val="0"/>
              </a:spcAft>
              <a:tabLst>
                <a:tab pos="228600" algn="r"/>
                <a:tab pos="342900" algn="l"/>
              </a:tabLst>
            </a:pPr>
            <a:r>
              <a:rPr lang="en-US" sz="2000" dirty="0">
                <a:effectLst/>
                <a:latin typeface="Liberation Sans" panose="020B0604020202020204"/>
                <a:ea typeface="Times New Roman" panose="02020603050405020304" pitchFamily="18" charset="0"/>
                <a:cs typeface="Times New Roman" panose="02020603050405020304" pitchFamily="18" charset="0"/>
              </a:rPr>
              <a:t>The </a:t>
            </a:r>
            <a:r>
              <a:rPr lang="en-US" sz="2000" b="1" dirty="0">
                <a:effectLst/>
                <a:latin typeface="Liberation Sans" panose="020B0604020202020204"/>
                <a:ea typeface="Times New Roman" panose="02020603050405020304" pitchFamily="18" charset="0"/>
                <a:cs typeface="Times New Roman" panose="02020603050405020304" pitchFamily="18" charset="0"/>
              </a:rPr>
              <a:t>cost of goods sold </a:t>
            </a:r>
            <a:r>
              <a:rPr lang="en-US" sz="2000" dirty="0">
                <a:effectLst/>
                <a:latin typeface="Liberation Sans" panose="020B0604020202020204"/>
                <a:ea typeface="Times New Roman" panose="02020603050405020304" pitchFamily="18" charset="0"/>
                <a:cs typeface="Times New Roman" panose="02020603050405020304" pitchFamily="18" charset="0"/>
              </a:rPr>
              <a:t>during any accounting period is defined as all the </a:t>
            </a:r>
            <a:r>
              <a:rPr lang="en-US" sz="2000" b="1" dirty="0">
                <a:effectLst/>
                <a:latin typeface="Liberation Sans" panose="020B0604020202020204"/>
                <a:ea typeface="Times New Roman" panose="02020603050405020304" pitchFamily="18" charset="0"/>
                <a:cs typeface="Times New Roman" panose="02020603050405020304" pitchFamily="18" charset="0"/>
              </a:rPr>
              <a:t>goods available for sale </a:t>
            </a:r>
            <a:r>
              <a:rPr lang="en-US" sz="2000" dirty="0">
                <a:effectLst/>
                <a:latin typeface="Liberation Sans" panose="020B0604020202020204"/>
                <a:ea typeface="Times New Roman" panose="02020603050405020304" pitchFamily="18" charset="0"/>
                <a:cs typeface="Times New Roman" panose="02020603050405020304" pitchFamily="18" charset="0"/>
              </a:rPr>
              <a:t>during the period less any unsold goods on hand at the end of the period </a:t>
            </a:r>
            <a:r>
              <a:rPr lang="en-US" sz="2000" b="1" dirty="0">
                <a:effectLst/>
                <a:latin typeface="Liberation Sans" panose="020B0604020202020204"/>
                <a:ea typeface="Times New Roman" panose="02020603050405020304" pitchFamily="18" charset="0"/>
                <a:cs typeface="Times New Roman" panose="02020603050405020304" pitchFamily="18" charset="0"/>
              </a:rPr>
              <a:t>(ending inventory).</a:t>
            </a:r>
            <a:r>
              <a:rPr lang="en-US" sz="2000" dirty="0">
                <a:effectLst/>
                <a:latin typeface="Liberation Sans" panose="020B0604020202020204"/>
                <a:ea typeface="Times New Roman" panose="02020603050405020304" pitchFamily="18" charset="0"/>
                <a:cs typeface="Times New Roman" panose="02020603050405020304" pitchFamily="18" charset="0"/>
              </a:rPr>
              <a:t> The process of computing cost of goods sold is complicated by the determination of (a) the physical goods to be included in inventory, (b) the costs to be included in inventory, and (c) the cost flow assumption to be used.</a:t>
            </a:r>
            <a:endParaRPr lang="en-US" sz="2000" dirty="0">
              <a:effectLst/>
              <a:latin typeface="Helvetica" panose="020B0604020202020204" pitchFamily="34" charset="0"/>
              <a:ea typeface="Times New Roman" panose="02020603050405020304" pitchFamily="18" charset="0"/>
              <a:cs typeface="Times New Roman" panose="02020603050405020304" pitchFamily="18" charset="0"/>
            </a:endParaRPr>
          </a:p>
          <a:p>
            <a:endParaRPr lang="en-US" altLang="en-US" dirty="0"/>
          </a:p>
        </p:txBody>
      </p:sp>
    </p:spTree>
    <p:extLst>
      <p:ext uri="{BB962C8B-B14F-4D97-AF65-F5344CB8AC3E}">
        <p14:creationId xmlns:p14="http://schemas.microsoft.com/office/powerpoint/2010/main" val="3215521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p:spPr>
        <p:txBody>
          <a:bodyPr/>
          <a:lstStyle/>
          <a:p>
            <a:r>
              <a:rPr lang="en-US" sz="2000" dirty="0">
                <a:effectLst/>
                <a:latin typeface="Liberation Sans" panose="020B0604020202020204"/>
                <a:ea typeface="Times New Roman" panose="02020603050405020304" pitchFamily="18" charset="0"/>
              </a:rPr>
              <a:t>Normally, goods are included in inventory when they are received from the supplier. However, at the end of the period, proper accounting requires that all goods to which the company has legal title be included in ending inventory. </a:t>
            </a:r>
          </a:p>
          <a:p>
            <a:endParaRPr lang="en-US" altLang="en-US" sz="2000" dirty="0">
              <a:effectLst/>
              <a:latin typeface="Liberation Sans" panose="020B0604020202020204"/>
            </a:endParaRPr>
          </a:p>
          <a:p>
            <a:r>
              <a:rPr lang="en-US" altLang="en-US" sz="2000" dirty="0">
                <a:latin typeface="Arial" panose="020B0604020202020204" pitchFamily="34" charset="0"/>
              </a:rPr>
              <a:t>A company recognizes inventory and accounts payable at the time it controls the asset. </a:t>
            </a:r>
            <a:endParaRPr lang="en-US" altLang="en-US" sz="2000" dirty="0">
              <a:effectLst/>
              <a:latin typeface="Liberation Sans" panose="020B0604020202020204"/>
            </a:endParaRPr>
          </a:p>
          <a:p>
            <a:r>
              <a:rPr lang="en-US" altLang="en-US" sz="2000" dirty="0">
                <a:latin typeface="Arial" panose="020B0604020202020204" pitchFamily="34" charset="0"/>
              </a:rPr>
              <a:t>Control is therefore the key factor in determining when purchases and sales of a product are recognized.</a:t>
            </a:r>
          </a:p>
        </p:txBody>
      </p:sp>
    </p:spTree>
    <p:extLst>
      <p:ext uri="{BB962C8B-B14F-4D97-AF65-F5344CB8AC3E}">
        <p14:creationId xmlns:p14="http://schemas.microsoft.com/office/powerpoint/2010/main" val="980381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p:spPr>
        <p:txBody>
          <a:bodyPr/>
          <a:lstStyle/>
          <a:p>
            <a:r>
              <a:rPr lang="en-US" sz="2000" dirty="0">
                <a:effectLst/>
                <a:latin typeface="Liberation Sans" panose="020B0604020202020204"/>
                <a:ea typeface="Times New Roman" panose="02020603050405020304" pitchFamily="18" charset="0"/>
              </a:rPr>
              <a:t>Goods in transit at the end of the period, shipped </a:t>
            </a:r>
            <a:r>
              <a:rPr lang="en-US" sz="2000" b="1" dirty="0">
                <a:effectLst/>
                <a:latin typeface="Liberation Sans" panose="020B0604020202020204"/>
                <a:ea typeface="Times New Roman" panose="02020603050405020304" pitchFamily="18" charset="0"/>
              </a:rPr>
              <a:t>f.o.b. shipping point,</a:t>
            </a:r>
            <a:r>
              <a:rPr lang="en-US" sz="2000" dirty="0">
                <a:effectLst/>
                <a:latin typeface="Liberation Sans" panose="020B0604020202020204"/>
                <a:ea typeface="Times New Roman" panose="02020603050405020304" pitchFamily="18" charset="0"/>
              </a:rPr>
              <a:t> should be included in the buyer’s ending inventory. If goods are shipped </a:t>
            </a:r>
            <a:r>
              <a:rPr lang="en-US" sz="2000" b="1" dirty="0">
                <a:effectLst/>
                <a:latin typeface="Liberation Sans" panose="020B0604020202020204"/>
                <a:ea typeface="Times New Roman" panose="02020603050405020304" pitchFamily="18" charset="0"/>
              </a:rPr>
              <a:t>f.o.b. destination,</a:t>
            </a:r>
            <a:r>
              <a:rPr lang="en-US" sz="2000" dirty="0">
                <a:effectLst/>
                <a:latin typeface="Liberation Sans" panose="020B0604020202020204"/>
                <a:ea typeface="Times New Roman" panose="02020603050405020304" pitchFamily="18" charset="0"/>
              </a:rPr>
              <a:t> they belong to the seller until received by the buyer.</a:t>
            </a:r>
          </a:p>
          <a:p>
            <a:endParaRPr lang="en-US" altLang="en-US" sz="2000" dirty="0">
              <a:effectLst/>
              <a:latin typeface="Liberation Sans" panose="020B0604020202020204"/>
            </a:endParaRPr>
          </a:p>
          <a:p>
            <a:r>
              <a:rPr lang="en-US" altLang="en-US" sz="2000" dirty="0"/>
              <a:t>When LG obtains legal title to goods, it must record them as purchases in that fiscal period, assuming a periodic inventory system. Thus, goods shipped to LG f.o.b. shipping point, but in transit at the end of the period, belong to LG. It should show the purchase in its records because legal title to these goods passed to LG upon shipment of the goods.</a:t>
            </a:r>
          </a:p>
        </p:txBody>
      </p:sp>
    </p:spTree>
    <p:extLst>
      <p:ext uri="{BB962C8B-B14F-4D97-AF65-F5344CB8AC3E}">
        <p14:creationId xmlns:p14="http://schemas.microsoft.com/office/powerpoint/2010/main" val="2253239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800" dirty="0">
                <a:effectLst/>
                <a:latin typeface="Liberation Sans" panose="020B0604020202020204"/>
                <a:ea typeface="Times New Roman" panose="02020603050405020304" pitchFamily="18" charset="0"/>
                <a:cs typeface="Times New Roman" panose="02020603050405020304" pitchFamily="18" charset="0"/>
              </a:rPr>
              <a:t>Inventory out on </a:t>
            </a:r>
            <a:r>
              <a:rPr lang="en-US" sz="1800" b="1" dirty="0">
                <a:effectLst/>
                <a:latin typeface="Liberation Sans" panose="020B0604020202020204"/>
                <a:ea typeface="Times New Roman" panose="02020603050405020304" pitchFamily="18" charset="0"/>
                <a:cs typeface="Times New Roman" panose="02020603050405020304" pitchFamily="18" charset="0"/>
              </a:rPr>
              <a:t>consignment</a:t>
            </a:r>
            <a:r>
              <a:rPr lang="en-US" sz="1800" dirty="0">
                <a:effectLst/>
                <a:latin typeface="Liberation Sans" panose="020B0604020202020204"/>
                <a:ea typeface="Times New Roman" panose="02020603050405020304" pitchFamily="18" charset="0"/>
                <a:cs typeface="Times New Roman" panose="02020603050405020304" pitchFamily="18" charset="0"/>
              </a:rPr>
              <a:t> belongs to the consignor’s inventory.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2400" b="1" i="0" dirty="0" err="1">
                <a:solidFill>
                  <a:srgbClr val="FF0000"/>
                </a:solidFill>
                <a:effectLst/>
                <a:latin typeface="arial" panose="020B0604020202020204" pitchFamily="34" charset="0"/>
              </a:rPr>
              <a:t>Soth‧e‧by's</a:t>
            </a:r>
            <a:r>
              <a:rPr lang="en-US" sz="2400" b="0" i="0" dirty="0">
                <a:solidFill>
                  <a:srgbClr val="000000"/>
                </a:solidFill>
                <a:effectLst/>
                <a:latin typeface="arial" panose="020B0604020202020204" pitchFamily="34" charset="0"/>
              </a:rPr>
              <a:t> /</a:t>
            </a:r>
            <a:r>
              <a:rPr lang="en-US" sz="2400" b="0" i="0" dirty="0">
                <a:solidFill>
                  <a:srgbClr val="333333"/>
                </a:solidFill>
                <a:effectLst/>
                <a:latin typeface="arial" panose="020B0604020202020204" pitchFamily="34" charset="0"/>
              </a:rPr>
              <a:t>ˈ</a:t>
            </a:r>
            <a:r>
              <a:rPr lang="en-US" sz="2400" b="0" i="0" dirty="0" err="1">
                <a:solidFill>
                  <a:srgbClr val="333333"/>
                </a:solidFill>
                <a:effectLst/>
                <a:latin typeface="arial" panose="020B0604020202020204" pitchFamily="34" charset="0"/>
              </a:rPr>
              <a:t>sʌðəbiz</a:t>
            </a:r>
            <a:r>
              <a:rPr lang="en-US" sz="2400" b="0" i="0" dirty="0">
                <a:solidFill>
                  <a:srgbClr val="000000"/>
                </a:solidFill>
                <a:effectLst/>
                <a:latin typeface="arial" panose="020B0604020202020204" pitchFamily="34" charset="0"/>
              </a:rPr>
              <a:t>/</a:t>
            </a:r>
            <a:r>
              <a:rPr lang="en-US" sz="2400" b="0" i="1" dirty="0">
                <a:solidFill>
                  <a:srgbClr val="800080"/>
                </a:solidFill>
                <a:effectLst/>
                <a:latin typeface="arial" panose="020B0604020202020204" pitchFamily="34" charset="0"/>
              </a:rPr>
              <a:t> </a:t>
            </a:r>
            <a:endParaRPr lang="en-US" sz="1800" dirty="0">
              <a:effectLst/>
              <a:latin typeface="Helvetica" panose="020B0604020202020204" pitchFamily="34" charset="0"/>
              <a:ea typeface="Times New Roman" panose="02020603050405020304" pitchFamily="18" charset="0"/>
              <a:cs typeface="Times New Roman" panose="02020603050405020304" pitchFamily="18" charset="0"/>
            </a:endParaRPr>
          </a:p>
          <a:p>
            <a:endParaRPr lang="en-US" altLang="en-US" dirty="0"/>
          </a:p>
          <a:p>
            <a:r>
              <a:rPr lang="en-US" altLang="en-US" dirty="0"/>
              <a:t>Although Sotheby’s has physical possession of the goods, it does not have control because legal title and the risks and rewards of ownership remain with Williams. </a:t>
            </a:r>
          </a:p>
          <a:p>
            <a:endParaRPr lang="en-US" altLang="en-US" dirty="0"/>
          </a:p>
          <a:p>
            <a:r>
              <a:rPr lang="en-US" altLang="en-US" dirty="0"/>
              <a:t>The consignee makes no entry to the inventory account for goods received. Remember, these goods remain the property of the consignor until sold</a:t>
            </a:r>
          </a:p>
        </p:txBody>
      </p:sp>
    </p:spTree>
    <p:extLst>
      <p:ext uri="{BB962C8B-B14F-4D97-AF65-F5344CB8AC3E}">
        <p14:creationId xmlns:p14="http://schemas.microsoft.com/office/powerpoint/2010/main" val="4006179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Cryptocurrency—despite its name—is not accounted for as currency and is not included in cash and cash equivalents.</a:t>
            </a:r>
          </a:p>
        </p:txBody>
      </p:sp>
    </p:spTree>
    <p:extLst>
      <p:ext uri="{BB962C8B-B14F-4D97-AF65-F5344CB8AC3E}">
        <p14:creationId xmlns:p14="http://schemas.microsoft.com/office/powerpoint/2010/main" val="39740960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Occasionally, and only for a significant amount, the consignor shows the inventory out on consignment as a separate item. Sometimes a consignor reports the inventory on consignment in the notes to the financial statements. </a:t>
            </a:r>
          </a:p>
        </p:txBody>
      </p:sp>
    </p:spTree>
    <p:extLst>
      <p:ext uri="{BB962C8B-B14F-4D97-AF65-F5344CB8AC3E}">
        <p14:creationId xmlns:p14="http://schemas.microsoft.com/office/powerpoint/2010/main" val="2106915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p:spPr>
        <p:txBody>
          <a:bodyPr/>
          <a:lstStyle/>
          <a:p>
            <a:pPr marL="347345" marR="0" indent="-347345" algn="just">
              <a:lnSpc>
                <a:spcPts val="1400"/>
              </a:lnSpc>
              <a:spcBef>
                <a:spcPts val="0"/>
              </a:spcBef>
              <a:spcAft>
                <a:spcPts val="0"/>
              </a:spcAft>
              <a:tabLst>
                <a:tab pos="228600" algn="r"/>
                <a:tab pos="342900" algn="l"/>
              </a:tabLst>
            </a:pPr>
            <a:r>
              <a:rPr lang="en-US" sz="2000" spc="-15" dirty="0">
                <a:effectLst/>
                <a:latin typeface="Liberation Sans" panose="020B0604020202020204"/>
                <a:ea typeface="Times New Roman" panose="02020603050405020304" pitchFamily="18" charset="0"/>
                <a:cs typeface="Times New Roman" panose="02020603050405020304" pitchFamily="18" charset="0"/>
              </a:rPr>
              <a:t>As we indicated earlier, </a:t>
            </a:r>
            <a:r>
              <a:rPr lang="en-US" sz="2000" b="1" spc="-15" dirty="0">
                <a:effectLst/>
                <a:latin typeface="Liberation Sans" panose="020B0604020202020204"/>
                <a:ea typeface="Times New Roman" panose="02020603050405020304" pitchFamily="18" charset="0"/>
                <a:cs typeface="Times New Roman" panose="02020603050405020304" pitchFamily="18" charset="0"/>
              </a:rPr>
              <a:t>transfer of legal title </a:t>
            </a:r>
            <a:r>
              <a:rPr lang="en-US" sz="2000" spc="-15" dirty="0">
                <a:effectLst/>
                <a:latin typeface="Liberation Sans" panose="020B0604020202020204"/>
                <a:ea typeface="Times New Roman" panose="02020603050405020304" pitchFamily="18" charset="0"/>
                <a:cs typeface="Times New Roman" panose="02020603050405020304" pitchFamily="18" charset="0"/>
              </a:rPr>
              <a:t>is the general guideline used to determine whether a company should include an item in inventory. Unfortunately, transfer of legal title and the underlying substance of the transaction sometimes do not match. For example, legal title may have passed to the purchaser, but the seller of the goods retains control of the inventory. </a:t>
            </a:r>
          </a:p>
          <a:p>
            <a:pPr marL="347345" marR="0" indent="-347345" algn="just">
              <a:lnSpc>
                <a:spcPts val="1400"/>
              </a:lnSpc>
              <a:spcBef>
                <a:spcPts val="0"/>
              </a:spcBef>
              <a:spcAft>
                <a:spcPts val="0"/>
              </a:spcAft>
              <a:tabLst>
                <a:tab pos="228600" algn="r"/>
                <a:tab pos="342900" algn="l"/>
              </a:tabLst>
            </a:pPr>
            <a:endParaRPr lang="en-US" sz="2000" spc="-15" dirty="0">
              <a:effectLst/>
              <a:latin typeface="Liberation Sans" panose="020B0604020202020204"/>
              <a:ea typeface="Times New Roman" panose="02020603050405020304" pitchFamily="18" charset="0"/>
              <a:cs typeface="Times New Roman" panose="02020603050405020304" pitchFamily="18" charset="0"/>
            </a:endParaRPr>
          </a:p>
          <a:p>
            <a:pPr marL="347345" marR="0" indent="-347345" algn="just">
              <a:lnSpc>
                <a:spcPts val="1400"/>
              </a:lnSpc>
              <a:spcBef>
                <a:spcPts val="0"/>
              </a:spcBef>
              <a:spcAft>
                <a:spcPts val="0"/>
              </a:spcAft>
              <a:tabLst>
                <a:tab pos="228600" algn="r"/>
                <a:tab pos="342900" algn="l"/>
              </a:tabLst>
            </a:pPr>
            <a:r>
              <a:rPr lang="en-US" sz="2000" spc="-15" dirty="0">
                <a:effectLst/>
                <a:latin typeface="Liberation Sans" panose="020B0604020202020204"/>
                <a:ea typeface="Times New Roman" panose="02020603050405020304" pitchFamily="18" charset="0"/>
                <a:cs typeface="Times New Roman" panose="02020603050405020304" pitchFamily="18" charset="0"/>
              </a:rPr>
              <a:t>Two special sales situations are illustrated here to indicate the types of problems companies encounter in practice:</a:t>
            </a:r>
          </a:p>
          <a:p>
            <a:pPr marL="347345" marR="0" indent="-347345" algn="just">
              <a:lnSpc>
                <a:spcPts val="1400"/>
              </a:lnSpc>
              <a:spcBef>
                <a:spcPts val="0"/>
              </a:spcBef>
              <a:spcAft>
                <a:spcPts val="0"/>
              </a:spcAft>
              <a:tabLst>
                <a:tab pos="228600" algn="r"/>
                <a:tab pos="342900" algn="l"/>
              </a:tabLst>
            </a:pPr>
            <a:r>
              <a:rPr lang="en-US" sz="2000" spc="-15" dirty="0">
                <a:effectLst/>
                <a:latin typeface="Liberation Sans" panose="020B0604020202020204"/>
                <a:ea typeface="Times New Roman" panose="02020603050405020304" pitchFamily="18" charset="0"/>
                <a:cs typeface="Times New Roman" panose="02020603050405020304" pitchFamily="18" charset="0"/>
              </a:rPr>
              <a:t>Sales with repurchase agreement.</a:t>
            </a:r>
          </a:p>
          <a:p>
            <a:pPr marL="347345" marR="0" indent="-347345" algn="just">
              <a:lnSpc>
                <a:spcPts val="1400"/>
              </a:lnSpc>
              <a:spcBef>
                <a:spcPts val="0"/>
              </a:spcBef>
              <a:spcAft>
                <a:spcPts val="0"/>
              </a:spcAft>
              <a:tabLst>
                <a:tab pos="228600" algn="r"/>
                <a:tab pos="342900" algn="l"/>
              </a:tabLst>
            </a:pPr>
            <a:r>
              <a:rPr lang="en-US" sz="2000" spc="-15" dirty="0">
                <a:effectLst/>
                <a:latin typeface="Liberation Sans" panose="020B0604020202020204"/>
                <a:ea typeface="Times New Roman" panose="02020603050405020304" pitchFamily="18" charset="0"/>
                <a:cs typeface="Times New Roman" panose="02020603050405020304" pitchFamily="18" charset="0"/>
              </a:rPr>
              <a:t>Sales with high rates of return.</a:t>
            </a:r>
          </a:p>
          <a:p>
            <a:pPr marL="347345" marR="0" indent="-347345" algn="just">
              <a:lnSpc>
                <a:spcPts val="1400"/>
              </a:lnSpc>
              <a:spcBef>
                <a:spcPts val="0"/>
              </a:spcBef>
              <a:spcAft>
                <a:spcPts val="0"/>
              </a:spcAft>
              <a:tabLst>
                <a:tab pos="228600" algn="r"/>
                <a:tab pos="342900" algn="l"/>
              </a:tabLst>
            </a:pPr>
            <a:endParaRPr lang="en-US" sz="1400" spc="-15" dirty="0">
              <a:effectLst/>
              <a:latin typeface="Liberation Sans" panose="020B0604020202020204"/>
              <a:ea typeface="Times New Roman" panose="02020603050405020304" pitchFamily="18" charset="0"/>
              <a:cs typeface="Times New Roman" panose="02020603050405020304" pitchFamily="18" charset="0"/>
            </a:endParaRPr>
          </a:p>
          <a:p>
            <a:pPr marL="347345" marR="0" indent="-347345" algn="just">
              <a:lnSpc>
                <a:spcPts val="1400"/>
              </a:lnSpc>
              <a:spcBef>
                <a:spcPts val="0"/>
              </a:spcBef>
              <a:spcAft>
                <a:spcPts val="0"/>
              </a:spcAft>
              <a:tabLst>
                <a:tab pos="228600" algn="r"/>
                <a:tab pos="342900" algn="l"/>
              </a:tabLst>
            </a:pPr>
            <a:endParaRPr lang="en-US" sz="1400" spc="-15" dirty="0">
              <a:effectLst/>
              <a:latin typeface="Liberation Sans" panose="020B0604020202020204"/>
              <a:ea typeface="Times New Roman" panose="02020603050405020304" pitchFamily="18" charset="0"/>
              <a:cs typeface="Times New Roman" panose="02020603050405020304" pitchFamily="18" charset="0"/>
            </a:endParaRPr>
          </a:p>
          <a:p>
            <a:pPr marL="347345" marR="0" indent="-347345" algn="just">
              <a:lnSpc>
                <a:spcPts val="1400"/>
              </a:lnSpc>
              <a:spcBef>
                <a:spcPts val="0"/>
              </a:spcBef>
              <a:spcAft>
                <a:spcPts val="0"/>
              </a:spcAft>
              <a:tabLst>
                <a:tab pos="228600" algn="r"/>
                <a:tab pos="342900" algn="l"/>
              </a:tabLst>
            </a:pPr>
            <a:r>
              <a:rPr lang="en-US" sz="1800" b="1" dirty="0">
                <a:effectLst/>
                <a:latin typeface="Liberation Sans" panose="020B0604020202020204"/>
                <a:ea typeface="Times New Roman" panose="02020603050405020304" pitchFamily="18" charset="0"/>
              </a:rPr>
              <a:t>Special Sale Agreements</a:t>
            </a:r>
            <a:r>
              <a:rPr lang="en-US" sz="1800" dirty="0">
                <a:effectLst/>
                <a:latin typeface="Liberation Sans" panose="020B0604020202020204"/>
                <a:ea typeface="Times New Roman" panose="02020603050405020304" pitchFamily="18" charset="0"/>
              </a:rPr>
              <a:t> in which the transfer of legal title may not be accompanied by a transfer of the risks of ownership.</a:t>
            </a:r>
          </a:p>
          <a:p>
            <a:pPr marL="1137285" marR="0" indent="-280035" algn="just">
              <a:lnSpc>
                <a:spcPts val="1400"/>
              </a:lnSpc>
              <a:spcBef>
                <a:spcPts val="0"/>
              </a:spcBef>
              <a:spcAft>
                <a:spcPts val="0"/>
              </a:spcAft>
              <a:tabLst>
                <a:tab pos="538480" algn="l"/>
                <a:tab pos="1461770" algn="l"/>
                <a:tab pos="1706880" algn="l"/>
              </a:tabLst>
            </a:pPr>
            <a:r>
              <a:rPr lang="en-US" sz="1800" dirty="0">
                <a:effectLst/>
                <a:latin typeface="Liberation Sans" panose="020B0604020202020204"/>
                <a:ea typeface="Times New Roman" panose="02020603050405020304" pitchFamily="18" charset="0"/>
                <a:cs typeface="Times New Roman" panose="02020603050405020304" pitchFamily="18" charset="0"/>
              </a:rPr>
              <a:t>(1)	In essence, the “seller” finances the cost of the inventory by transferring legal title to a third party and receiving “payment.” The “seller” then agrees to “buy” the inventory back at a specified price over a specified future period.</a:t>
            </a:r>
            <a:endParaRPr lang="en-US"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228600" marR="0" indent="-228600" algn="just">
              <a:lnSpc>
                <a:spcPts val="1100"/>
              </a:lnSpc>
              <a:spcBef>
                <a:spcPts val="0"/>
              </a:spcBef>
              <a:spcAft>
                <a:spcPts val="0"/>
              </a:spcAft>
              <a:tabLst>
                <a:tab pos="538480" algn="l"/>
                <a:tab pos="1143000" algn="l"/>
                <a:tab pos="1461770" algn="l"/>
                <a:tab pos="1706880" algn="l"/>
              </a:tabLst>
            </a:pPr>
            <a:r>
              <a:rPr lang="en-US" sz="1800" dirty="0">
                <a:effectLst/>
                <a:latin typeface="Liberation Sans" panose="020B0604020202020204"/>
                <a:ea typeface="Times New Roman" panose="02020603050405020304" pitchFamily="18" charset="0"/>
                <a:cs typeface="Times New Roman" panose="02020603050405020304" pitchFamily="18" charset="0"/>
              </a:rPr>
              <a:t> </a:t>
            </a:r>
            <a:endParaRPr lang="en-US"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1137285" marR="0" indent="-280035" algn="just">
              <a:lnSpc>
                <a:spcPts val="1400"/>
              </a:lnSpc>
              <a:spcBef>
                <a:spcPts val="0"/>
              </a:spcBef>
              <a:spcAft>
                <a:spcPts val="0"/>
              </a:spcAft>
              <a:tabLst>
                <a:tab pos="538480" algn="l"/>
                <a:tab pos="1461770" algn="l"/>
                <a:tab pos="1706880" algn="l"/>
              </a:tabLst>
            </a:pPr>
            <a:r>
              <a:rPr lang="en-US" sz="1800" dirty="0">
                <a:effectLst/>
                <a:latin typeface="Liberation Sans" panose="020B0604020202020204"/>
                <a:ea typeface="Times New Roman" panose="02020603050405020304" pitchFamily="18" charset="0"/>
                <a:cs typeface="Times New Roman" panose="02020603050405020304" pitchFamily="18" charset="0"/>
              </a:rPr>
              <a:t>(2)	These transactions are often referred to as </a:t>
            </a:r>
            <a:r>
              <a:rPr lang="en-US" sz="1800" b="1" dirty="0">
                <a:effectLst/>
                <a:latin typeface="Liberation Sans" panose="020B0604020202020204"/>
                <a:ea typeface="Times New Roman" panose="02020603050405020304" pitchFamily="18" charset="0"/>
                <a:cs typeface="Times New Roman" panose="02020603050405020304" pitchFamily="18" charset="0"/>
              </a:rPr>
              <a:t>“parking transactions”</a:t>
            </a:r>
            <a:r>
              <a:rPr lang="en-US" sz="1800" dirty="0">
                <a:effectLst/>
                <a:latin typeface="Liberation Sans" panose="020B0604020202020204"/>
                <a:ea typeface="Times New Roman" panose="02020603050405020304" pitchFamily="18" charset="0"/>
                <a:cs typeface="Times New Roman" panose="02020603050405020304" pitchFamily="18" charset="0"/>
              </a:rPr>
              <a:t> because the seller simply parks the inventory on another firm’s statement of financial position and uses it as a financing device.</a:t>
            </a:r>
            <a:endParaRPr lang="en-US"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228600" marR="0" indent="-228600" algn="just">
              <a:lnSpc>
                <a:spcPts val="1100"/>
              </a:lnSpc>
              <a:spcBef>
                <a:spcPts val="0"/>
              </a:spcBef>
              <a:spcAft>
                <a:spcPts val="0"/>
              </a:spcAft>
              <a:tabLst>
                <a:tab pos="538480" algn="l"/>
                <a:tab pos="1143000" algn="l"/>
                <a:tab pos="1461770" algn="l"/>
                <a:tab pos="1706880" algn="l"/>
              </a:tabLst>
            </a:pPr>
            <a:r>
              <a:rPr lang="en-US" sz="1800" dirty="0">
                <a:effectLst/>
                <a:latin typeface="Liberation Sans" panose="020B0604020202020204"/>
                <a:ea typeface="Times New Roman" panose="02020603050405020304" pitchFamily="18" charset="0"/>
                <a:cs typeface="Times New Roman" panose="02020603050405020304" pitchFamily="18" charset="0"/>
              </a:rPr>
              <a:t> </a:t>
            </a:r>
            <a:endParaRPr lang="en-US"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1137285" marR="0" indent="-280035" algn="just">
              <a:lnSpc>
                <a:spcPts val="1400"/>
              </a:lnSpc>
              <a:spcBef>
                <a:spcPts val="0"/>
              </a:spcBef>
              <a:spcAft>
                <a:spcPts val="0"/>
              </a:spcAft>
              <a:tabLst>
                <a:tab pos="538480" algn="l"/>
                <a:tab pos="1461770" algn="l"/>
                <a:tab pos="1706880" algn="l"/>
              </a:tabLst>
            </a:pPr>
            <a:r>
              <a:rPr lang="en-US" sz="1800" dirty="0">
                <a:effectLst/>
                <a:latin typeface="Liberation Sans" panose="020B0604020202020204"/>
                <a:ea typeface="Times New Roman" panose="02020603050405020304" pitchFamily="18" charset="0"/>
                <a:cs typeface="Times New Roman" panose="02020603050405020304" pitchFamily="18" charset="0"/>
              </a:rPr>
              <a:t>(3)	In these arrangements, the inventory and related liability from the repurchase agreement should remain on the “seller’s” books. No sale should be recorded.</a:t>
            </a:r>
            <a:endParaRPr lang="en-US" sz="180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7345" marR="0" indent="-347345" algn="just">
              <a:lnSpc>
                <a:spcPts val="1400"/>
              </a:lnSpc>
              <a:spcBef>
                <a:spcPts val="0"/>
              </a:spcBef>
              <a:spcAft>
                <a:spcPts val="0"/>
              </a:spcAft>
              <a:tabLst>
                <a:tab pos="228600" algn="r"/>
                <a:tab pos="342900" algn="l"/>
              </a:tabLst>
            </a:pP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endParaRPr lang="en-US" altLang="en-US" dirty="0"/>
          </a:p>
        </p:txBody>
      </p:sp>
    </p:spTree>
    <p:extLst>
      <p:ext uri="{BB962C8B-B14F-4D97-AF65-F5344CB8AC3E}">
        <p14:creationId xmlns:p14="http://schemas.microsoft.com/office/powerpoint/2010/main" val="1165806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noFill/>
        </p:spPr>
        <p:txBody>
          <a:bodyPr/>
          <a:lstStyle/>
          <a:p>
            <a:pPr marL="0" indent="0">
              <a:buNone/>
            </a:pPr>
            <a:r>
              <a:rPr lang="en-US" altLang="en-US" sz="2000" dirty="0"/>
              <a:t>In other words, control does pass from seller to buyer for a majority of the textbooks but not all of them. Quality Publishing therefore records an estimated inventory return amount to recognize that fact.</a:t>
            </a:r>
          </a:p>
          <a:p>
            <a:pPr marL="0" indent="0">
              <a:buNone/>
            </a:pPr>
            <a:endParaRPr lang="en-US" altLang="en-US" sz="2000" dirty="0"/>
          </a:p>
          <a:p>
            <a:pPr marL="0" indent="0">
              <a:buNone/>
            </a:pPr>
            <a:r>
              <a:rPr lang="en-US" sz="2000" b="1" i="1" u="sng" dirty="0">
                <a:latin typeface="Liberation Sans" panose="020B0604020202020204" pitchFamily="34" charset="0"/>
              </a:rPr>
              <a:t>estimated inventory return  </a:t>
            </a:r>
            <a:r>
              <a:rPr lang="zh-CN" altLang="en-US" sz="2000" b="1" i="1" u="sng" dirty="0">
                <a:latin typeface="Liberation Sans" panose="020B0604020202020204" pitchFamily="34" charset="0"/>
              </a:rPr>
              <a:t>应收退货成本</a:t>
            </a:r>
            <a:endParaRPr lang="en-US" altLang="zh-CN" sz="2000" b="1" i="1" u="sng" dirty="0">
              <a:latin typeface="Liberation Sans" panose="020B0604020202020204" pitchFamily="34" charset="0"/>
            </a:endParaRPr>
          </a:p>
          <a:p>
            <a:pPr marL="0" indent="0">
              <a:buNone/>
            </a:pPr>
            <a:endParaRPr lang="en-US" altLang="en-US" sz="2000" b="1" i="1" u="sng" dirty="0">
              <a:latin typeface="Liberation Sans" panose="020B0604020202020204" pitchFamily="34" charset="0"/>
            </a:endParaRPr>
          </a:p>
          <a:p>
            <a:pPr marL="0" indent="0">
              <a:buNone/>
            </a:pPr>
            <a:r>
              <a:rPr lang="en-US" altLang="zh-CN" sz="2000" b="1" i="1" u="sng" dirty="0">
                <a:latin typeface="Liberation Sans" panose="020B0604020202020204" pitchFamily="34" charset="0"/>
              </a:rPr>
              <a:t>Estimated return</a:t>
            </a:r>
            <a:r>
              <a:rPr lang="zh-CN" altLang="en-US" sz="2000" b="1" i="1" u="sng" dirty="0">
                <a:latin typeface="Liberation Sans" panose="020B0604020202020204" pitchFamily="34" charset="0"/>
              </a:rPr>
              <a:t> 预计负债</a:t>
            </a:r>
            <a:r>
              <a:rPr lang="en-US" altLang="zh-CN" sz="2000" b="1" i="1" u="sng" dirty="0">
                <a:latin typeface="Liberation Sans" panose="020B0604020202020204" pitchFamily="34" charset="0"/>
              </a:rPr>
              <a:t>——</a:t>
            </a:r>
            <a:r>
              <a:rPr lang="zh-CN" altLang="en-CN" sz="2000" b="1" i="1" u="sng" dirty="0">
                <a:latin typeface="Liberation Sans" panose="020B0604020202020204" pitchFamily="34" charset="0"/>
              </a:rPr>
              <a:t>应</a:t>
            </a:r>
            <a:r>
              <a:rPr lang="zh-CN" altLang="en-US" sz="2000" b="1" i="1" u="sng" dirty="0">
                <a:latin typeface="Liberation Sans" panose="020B0604020202020204" pitchFamily="34" charset="0"/>
              </a:rPr>
              <a:t>付</a:t>
            </a:r>
            <a:r>
              <a:rPr lang="zh-CN" altLang="en-CN" sz="2000" b="1" i="1" u="sng" dirty="0">
                <a:latin typeface="Liberation Sans" panose="020B0604020202020204" pitchFamily="34" charset="0"/>
              </a:rPr>
              <a:t>退货</a:t>
            </a:r>
            <a:r>
              <a:rPr lang="zh-CN" altLang="en-US" sz="2000" b="1" i="1" u="sng" dirty="0">
                <a:latin typeface="Liberation Sans" panose="020B0604020202020204" pitchFamily="34" charset="0"/>
              </a:rPr>
              <a:t>款</a:t>
            </a:r>
            <a:endParaRPr lang="en-US" altLang="en-US" sz="2000" dirty="0"/>
          </a:p>
        </p:txBody>
      </p:sp>
    </p:spTree>
    <p:extLst>
      <p:ext uri="{BB962C8B-B14F-4D97-AF65-F5344CB8AC3E}">
        <p14:creationId xmlns:p14="http://schemas.microsoft.com/office/powerpoint/2010/main" val="2719576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r>
              <a:rPr lang="en-US" altLang="en-US" dirty="0"/>
              <a:t> Companies generally account for the acquisition of inventories, like other assets, on a cost basis.</a:t>
            </a:r>
          </a:p>
          <a:p>
            <a:endParaRPr lang="en-US" altLang="en-US" dirty="0"/>
          </a:p>
          <a:p>
            <a:r>
              <a:rPr lang="en-US" altLang="en-US" dirty="0"/>
              <a:t>These costs are directly connected with bringing the goods to the buyer’s place of business and converting such goods to a salable condition. Such charges generally include (1) costs of purchase, (2) costs of conversion, and (3) “other costs” incurred in bringing the inventories to the point of sale and in salable condition.</a:t>
            </a:r>
          </a:p>
          <a:p>
            <a:endParaRPr lang="en-US" altLang="en-US" dirty="0"/>
          </a:p>
          <a:p>
            <a:r>
              <a:rPr lang="en-US" altLang="en-US" dirty="0"/>
              <a:t>Conversion costs for a manufacturing company include direct materials, direct labor, and manufacturing overhead costs. Manufacturing overhead costs include indirect materials, indirect labor, and various costs, such as depreciation, taxes, insurance, and utilities</a:t>
            </a:r>
          </a:p>
          <a:p>
            <a:endParaRPr lang="en-US" altLang="en-US" dirty="0"/>
          </a:p>
          <a:p>
            <a:r>
              <a:rPr lang="en-US" altLang="en-US" dirty="0"/>
              <a:t>“Other costs” include those incurred to bring the inventory to its present location and condition ready to sell, such as the cost to design a product for specific customer needs. </a:t>
            </a:r>
          </a:p>
        </p:txBody>
      </p:sp>
    </p:spTree>
    <p:extLst>
      <p:ext uri="{BB962C8B-B14F-4D97-AF65-F5344CB8AC3E}">
        <p14:creationId xmlns:p14="http://schemas.microsoft.com/office/powerpoint/2010/main" val="2181146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r>
              <a:rPr lang="en-US" altLang="en-US" dirty="0"/>
              <a:t>These costs are directly connected with bringing the goods to the buyer’s place of business and converting such goods to a salable condition. Such charges generally include (1) costs of purchase, (2) costs of conversion, and (3) “other costs” incurred in bringing the inventories to the point of sale and in salable condition.</a:t>
            </a:r>
          </a:p>
          <a:p>
            <a:endParaRPr lang="en-US" altLang="en-US" dirty="0"/>
          </a:p>
          <a:p>
            <a:r>
              <a:rPr lang="en-US" altLang="en-US" dirty="0"/>
              <a:t>Conversion costs for a manufacturing company include direct materials, direct labor, and manufacturing overhead costs. Manufacturing overhead costs include indirect materials, indirect labor, and various costs, such as depreciation, taxes, insurance, and utilities</a:t>
            </a:r>
          </a:p>
          <a:p>
            <a:endParaRPr lang="en-US" altLang="en-US" dirty="0"/>
          </a:p>
          <a:p>
            <a:r>
              <a:rPr lang="en-US" altLang="en-US" dirty="0"/>
              <a:t>“Other costs” include those incurred to bring the inventory to its present location and condition ready to sell, such as the cost to design a product for specific customer needs. </a:t>
            </a:r>
          </a:p>
        </p:txBody>
      </p:sp>
    </p:spTree>
    <p:extLst>
      <p:ext uri="{BB962C8B-B14F-4D97-AF65-F5344CB8AC3E}">
        <p14:creationId xmlns:p14="http://schemas.microsoft.com/office/powerpoint/2010/main" val="1445421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r>
              <a:rPr lang="en-US" altLang="en-US" dirty="0"/>
              <a:t>Because companies generally consider selling expenses as more directly related to the cost of goods sold than to the unsold inventory. </a:t>
            </a:r>
          </a:p>
          <a:p>
            <a:endParaRPr lang="en-US" altLang="en-US" dirty="0"/>
          </a:p>
          <a:p>
            <a:r>
              <a:rPr lang="en-US" altLang="en-US" dirty="0"/>
              <a:t>In addition, period costs, especially administrative expenses, are so unrelated or indirectly related to the immediate production process that any allocation is purely arbitrary</a:t>
            </a:r>
          </a:p>
        </p:txBody>
      </p:sp>
    </p:spTree>
    <p:extLst>
      <p:ext uri="{BB962C8B-B14F-4D97-AF65-F5344CB8AC3E}">
        <p14:creationId xmlns:p14="http://schemas.microsoft.com/office/powerpoint/2010/main" val="31250708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Interest is another period cost. Companies usually expense interest costs associated with getting inventories ready for sale.</a:t>
            </a:r>
          </a:p>
          <a:p>
            <a:endParaRPr lang="en-US" dirty="0"/>
          </a:p>
          <a:p>
            <a:r>
              <a:rPr lang="en-US" dirty="0"/>
              <a:t>The IASB ruled that companies should capitalize interest costs related to assets constructed for internal use or assets produced as discrete projects (such as ships or real estate projects) for sale or lease. The IASB emphasized that these discrete projects should take considerable time, entail substantial expenditures, and be likely to involve significant amounts of interest cost</a:t>
            </a:r>
          </a:p>
          <a:p>
            <a:endParaRPr lang="en-US" dirty="0"/>
          </a:p>
          <a:p>
            <a:r>
              <a:rPr lang="en-US" dirty="0"/>
              <a:t>Thus, a company should not capitalize interest costs for inventories that it routinely manufactures or otherwise produces in large quantities on a repetitive basis.</a:t>
            </a:r>
          </a:p>
        </p:txBody>
      </p:sp>
    </p:spTree>
    <p:extLst>
      <p:ext uri="{BB962C8B-B14F-4D97-AF65-F5344CB8AC3E}">
        <p14:creationId xmlns:p14="http://schemas.microsoft.com/office/powerpoint/2010/main" val="17198490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4066391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4"/>
          <p:cNvSpPr>
            <a:spLocks noGrp="1" noChangeArrowheads="1"/>
          </p:cNvSpPr>
          <p:nvPr>
            <p:ph type="body" idx="1"/>
          </p:nvPr>
        </p:nvSpPr>
        <p:spPr>
          <a:noFill/>
        </p:spPr>
        <p:txBody>
          <a:bodyPr/>
          <a:lstStyle/>
          <a:p>
            <a:pPr marL="347345" marR="0" indent="-347345" algn="just">
              <a:lnSpc>
                <a:spcPts val="1400"/>
              </a:lnSpc>
              <a:spcBef>
                <a:spcPts val="0"/>
              </a:spcBef>
              <a:spcAft>
                <a:spcPts val="0"/>
              </a:spcAft>
              <a:tabLst>
                <a:tab pos="228600" algn="r"/>
                <a:tab pos="342900" algn="l"/>
              </a:tabLst>
            </a:pPr>
            <a:r>
              <a:rPr lang="en-US" sz="1400" b="1" u="sng" dirty="0">
                <a:effectLst/>
                <a:latin typeface="Liberation Sans" panose="020B0604020202020204"/>
                <a:ea typeface="Times New Roman" panose="02020603050405020304" pitchFamily="18" charset="0"/>
                <a:cs typeface="Times New Roman" panose="02020603050405020304" pitchFamily="18" charset="0"/>
              </a:rPr>
              <a:t>Periodic inventory system</a:t>
            </a:r>
          </a:p>
          <a:p>
            <a:pPr marL="347345" marR="0" indent="-347345" algn="just">
              <a:lnSpc>
                <a:spcPts val="1400"/>
              </a:lnSpc>
              <a:spcBef>
                <a:spcPts val="0"/>
              </a:spcBef>
              <a:spcAft>
                <a:spcPts val="0"/>
              </a:spcAft>
              <a:tabLst>
                <a:tab pos="228600" algn="r"/>
                <a:tab pos="342900" algn="l"/>
              </a:tabLst>
            </a:pPr>
            <a:r>
              <a:rPr lang="en-US" sz="1400" dirty="0">
                <a:effectLst/>
                <a:latin typeface="Liberation Sans" panose="020B0604020202020204"/>
                <a:ea typeface="Times New Roman" panose="02020603050405020304" pitchFamily="18" charset="0"/>
                <a:cs typeface="Times New Roman" panose="02020603050405020304" pitchFamily="18" charset="0"/>
              </a:rPr>
              <a:t>When purchases are recorded net of discounts, failure to pay within the discount period results in the treatment of lost discounts as a financial expense. If the </a:t>
            </a:r>
            <a:r>
              <a:rPr lang="en-US" sz="1400" b="1" dirty="0">
                <a:effectLst/>
                <a:latin typeface="Liberation Sans" panose="020B0604020202020204"/>
                <a:ea typeface="Times New Roman" panose="02020603050405020304" pitchFamily="18" charset="0"/>
                <a:cs typeface="Times New Roman" panose="02020603050405020304" pitchFamily="18" charset="0"/>
              </a:rPr>
              <a:t>gross method </a:t>
            </a:r>
            <a:r>
              <a:rPr lang="en-US" sz="1400" dirty="0">
                <a:effectLst/>
                <a:latin typeface="Liberation Sans" panose="020B0604020202020204"/>
                <a:ea typeface="Times New Roman" panose="02020603050405020304" pitchFamily="18" charset="0"/>
                <a:cs typeface="Times New Roman" panose="02020603050405020304" pitchFamily="18" charset="0"/>
              </a:rPr>
              <a:t>is used, </a:t>
            </a:r>
            <a:r>
              <a:rPr lang="en-US" sz="1400" b="1" dirty="0">
                <a:effectLst/>
                <a:latin typeface="Liberation Sans" panose="020B0604020202020204"/>
                <a:ea typeface="Times New Roman" panose="02020603050405020304" pitchFamily="18" charset="0"/>
                <a:cs typeface="Times New Roman" panose="02020603050405020304" pitchFamily="18" charset="0"/>
              </a:rPr>
              <a:t>purchase discounts</a:t>
            </a:r>
            <a:r>
              <a:rPr lang="en-US" sz="1400" dirty="0">
                <a:effectLst/>
                <a:latin typeface="Liberation Sans" panose="020B0604020202020204"/>
                <a:ea typeface="Times New Roman" panose="02020603050405020304" pitchFamily="18" charset="0"/>
                <a:cs typeface="Times New Roman" panose="02020603050405020304" pitchFamily="18" charset="0"/>
              </a:rPr>
              <a:t> should be reported as a deduction from purchases on the income statement. If the </a:t>
            </a:r>
            <a:r>
              <a:rPr lang="en-US" sz="1400" b="1" dirty="0">
                <a:effectLst/>
                <a:latin typeface="Liberation Sans" panose="020B0604020202020204"/>
                <a:ea typeface="Times New Roman" panose="02020603050405020304" pitchFamily="18" charset="0"/>
                <a:cs typeface="Times New Roman" panose="02020603050405020304" pitchFamily="18" charset="0"/>
              </a:rPr>
              <a:t>net method </a:t>
            </a:r>
            <a:r>
              <a:rPr lang="en-US" sz="1400" dirty="0">
                <a:effectLst/>
                <a:latin typeface="Liberation Sans" panose="020B0604020202020204"/>
                <a:ea typeface="Times New Roman" panose="02020603050405020304" pitchFamily="18" charset="0"/>
                <a:cs typeface="Times New Roman" panose="02020603050405020304" pitchFamily="18" charset="0"/>
              </a:rPr>
              <a:t>is used, purchase discounts lost should be con­sidered a financial expense and reported in the “other income and expense” section of the income statement.</a:t>
            </a:r>
          </a:p>
          <a:p>
            <a:pPr marL="347345" marR="0" indent="-347345" algn="just">
              <a:lnSpc>
                <a:spcPts val="1400"/>
              </a:lnSpc>
              <a:spcBef>
                <a:spcPts val="0"/>
              </a:spcBef>
              <a:spcAft>
                <a:spcPts val="0"/>
              </a:spcAft>
              <a:tabLst>
                <a:tab pos="228600" algn="r"/>
                <a:tab pos="342900" algn="l"/>
              </a:tabLst>
            </a:pPr>
            <a:endParaRPr lang="en-US" sz="1400" dirty="0">
              <a:effectLst/>
              <a:latin typeface="Liberation Sans" panose="020B0604020202020204"/>
              <a:ea typeface="Times New Roman" panose="02020603050405020304" pitchFamily="18" charset="0"/>
              <a:cs typeface="Times New Roman" panose="02020603050405020304" pitchFamily="18" charset="0"/>
            </a:endParaRPr>
          </a:p>
          <a:p>
            <a:pPr marL="347345" marR="0" indent="-347345" algn="just">
              <a:lnSpc>
                <a:spcPts val="1400"/>
              </a:lnSpc>
              <a:spcBef>
                <a:spcPts val="0"/>
              </a:spcBef>
              <a:spcAft>
                <a:spcPts val="0"/>
              </a:spcAft>
              <a:tabLst>
                <a:tab pos="228600" algn="r"/>
                <a:tab pos="342900" algn="l"/>
              </a:tabLst>
            </a:pPr>
            <a:r>
              <a:rPr lang="en-US" sz="1400" dirty="0">
                <a:effectLst/>
                <a:latin typeface="Helvetica" panose="020B0604020202020204" pitchFamily="34" charset="0"/>
                <a:ea typeface="Times New Roman" panose="02020603050405020304" pitchFamily="18" charset="0"/>
                <a:cs typeface="Times New Roman" panose="02020603050405020304" pitchFamily="18" charset="0"/>
              </a:rPr>
              <a:t>If a company uses this net method, it considers purchase discounts lost as a financial expense and reports it in the “Other income and expense” section of the income statement. This treatment is considered better for two reasons. (1) It provides a correct reporting of the cost of the asset and related liability and (2) It can measure management inefficiency by holding management responsible for discounts not taken.</a:t>
            </a:r>
          </a:p>
          <a:p>
            <a:endParaRPr lang="en-US" altLang="en-US" dirty="0"/>
          </a:p>
        </p:txBody>
      </p:sp>
    </p:spTree>
    <p:extLst>
      <p:ext uri="{BB962C8B-B14F-4D97-AF65-F5344CB8AC3E}">
        <p14:creationId xmlns:p14="http://schemas.microsoft.com/office/powerpoint/2010/main" val="3748277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4"/>
          <p:cNvSpPr>
            <a:spLocks noGrp="1" noChangeArrowheads="1"/>
          </p:cNvSpPr>
          <p:nvPr>
            <p:ph type="body" idx="1"/>
          </p:nvPr>
        </p:nvSpPr>
        <p:spPr>
          <a:noFill/>
        </p:spPr>
        <p:txBody>
          <a:bodyPr/>
          <a:lstStyle/>
          <a:p>
            <a:pPr marL="347345" marR="0" indent="-347345" algn="just">
              <a:lnSpc>
                <a:spcPts val="1400"/>
              </a:lnSpc>
              <a:spcBef>
                <a:spcPts val="0"/>
              </a:spcBef>
              <a:spcAft>
                <a:spcPts val="0"/>
              </a:spcAft>
              <a:tabLst>
                <a:tab pos="228600" algn="r"/>
                <a:tab pos="342900" algn="l"/>
              </a:tabLst>
            </a:pPr>
            <a:r>
              <a:rPr lang="en-US" sz="2000" dirty="0">
                <a:effectLst/>
                <a:latin typeface="Liberation Sans" panose="020B0604020202020204"/>
                <a:ea typeface="Times New Roman" panose="02020603050405020304" pitchFamily="18" charset="0"/>
                <a:cs typeface="Times New Roman" panose="02020603050405020304" pitchFamily="18" charset="0"/>
              </a:rPr>
              <a:t>Periodic inventory system</a:t>
            </a:r>
          </a:p>
          <a:p>
            <a:pPr marL="347345" marR="0" indent="-347345" algn="just">
              <a:lnSpc>
                <a:spcPts val="1400"/>
              </a:lnSpc>
              <a:spcBef>
                <a:spcPts val="0"/>
              </a:spcBef>
              <a:spcAft>
                <a:spcPts val="0"/>
              </a:spcAft>
              <a:tabLst>
                <a:tab pos="228600" algn="r"/>
                <a:tab pos="342900" algn="l"/>
              </a:tabLst>
            </a:pPr>
            <a:r>
              <a:rPr lang="en-US" sz="2000" dirty="0">
                <a:effectLst/>
                <a:latin typeface="Liberation Sans" panose="020B0604020202020204"/>
                <a:ea typeface="Times New Roman" panose="02020603050405020304" pitchFamily="18" charset="0"/>
                <a:cs typeface="Times New Roman" panose="02020603050405020304" pitchFamily="18" charset="0"/>
              </a:rPr>
              <a:t>When purchases are recorded net of discounts, failure to pay within the discount period results in the treatment of lost discounts as a financial expense. If the </a:t>
            </a:r>
            <a:r>
              <a:rPr lang="en-US" sz="2000" b="1" dirty="0">
                <a:effectLst/>
                <a:latin typeface="Liberation Sans" panose="020B0604020202020204"/>
                <a:ea typeface="Times New Roman" panose="02020603050405020304" pitchFamily="18" charset="0"/>
                <a:cs typeface="Times New Roman" panose="02020603050405020304" pitchFamily="18" charset="0"/>
              </a:rPr>
              <a:t>gross method </a:t>
            </a:r>
            <a:r>
              <a:rPr lang="en-US" sz="2000" dirty="0">
                <a:effectLst/>
                <a:latin typeface="Liberation Sans" panose="020B0604020202020204"/>
                <a:ea typeface="Times New Roman" panose="02020603050405020304" pitchFamily="18" charset="0"/>
                <a:cs typeface="Times New Roman" panose="02020603050405020304" pitchFamily="18" charset="0"/>
              </a:rPr>
              <a:t>is used, </a:t>
            </a:r>
            <a:r>
              <a:rPr lang="en-US" sz="2000" b="1" dirty="0">
                <a:effectLst/>
                <a:latin typeface="Liberation Sans" panose="020B0604020202020204"/>
                <a:ea typeface="Times New Roman" panose="02020603050405020304" pitchFamily="18" charset="0"/>
                <a:cs typeface="Times New Roman" panose="02020603050405020304" pitchFamily="18" charset="0"/>
              </a:rPr>
              <a:t>purchase discounts</a:t>
            </a:r>
            <a:r>
              <a:rPr lang="en-US" sz="2000" dirty="0">
                <a:effectLst/>
                <a:latin typeface="Liberation Sans" panose="020B0604020202020204"/>
                <a:ea typeface="Times New Roman" panose="02020603050405020304" pitchFamily="18" charset="0"/>
                <a:cs typeface="Times New Roman" panose="02020603050405020304" pitchFamily="18" charset="0"/>
              </a:rPr>
              <a:t> should be reported as a deduction from purchases on the income statement. If the </a:t>
            </a:r>
            <a:r>
              <a:rPr lang="en-US" sz="2000" b="1" dirty="0">
                <a:effectLst/>
                <a:latin typeface="Liberation Sans" panose="020B0604020202020204"/>
                <a:ea typeface="Times New Roman" panose="02020603050405020304" pitchFamily="18" charset="0"/>
                <a:cs typeface="Times New Roman" panose="02020603050405020304" pitchFamily="18" charset="0"/>
              </a:rPr>
              <a:t>net method </a:t>
            </a:r>
            <a:r>
              <a:rPr lang="en-US" sz="2000" dirty="0">
                <a:effectLst/>
                <a:latin typeface="Liberation Sans" panose="020B0604020202020204"/>
                <a:ea typeface="Times New Roman" panose="02020603050405020304" pitchFamily="18" charset="0"/>
                <a:cs typeface="Times New Roman" panose="02020603050405020304" pitchFamily="18" charset="0"/>
              </a:rPr>
              <a:t>is used, purchase discounts lost should be con­sidered a financial expense and reported in the “other income and expense” section of the income statement.</a:t>
            </a:r>
          </a:p>
          <a:p>
            <a:pPr marL="347345" marR="0" indent="-347345" algn="just">
              <a:lnSpc>
                <a:spcPts val="1400"/>
              </a:lnSpc>
              <a:spcBef>
                <a:spcPts val="0"/>
              </a:spcBef>
              <a:spcAft>
                <a:spcPts val="0"/>
              </a:spcAft>
              <a:tabLst>
                <a:tab pos="228600" algn="r"/>
                <a:tab pos="342900" algn="l"/>
              </a:tabLst>
            </a:pPr>
            <a:endParaRPr lang="en-US" sz="2000" dirty="0">
              <a:effectLst/>
              <a:latin typeface="Liberation Sans" panose="020B0604020202020204"/>
              <a:ea typeface="Times New Roman" panose="02020603050405020304" pitchFamily="18" charset="0"/>
              <a:cs typeface="Times New Roman" panose="02020603050405020304" pitchFamily="18" charset="0"/>
            </a:endParaRPr>
          </a:p>
          <a:p>
            <a:pPr marL="347345" marR="0" indent="-347345" algn="just">
              <a:lnSpc>
                <a:spcPts val="1400"/>
              </a:lnSpc>
              <a:spcBef>
                <a:spcPts val="0"/>
              </a:spcBef>
              <a:spcAft>
                <a:spcPts val="0"/>
              </a:spcAft>
              <a:tabLst>
                <a:tab pos="228600" algn="r"/>
                <a:tab pos="342900" algn="l"/>
              </a:tabLst>
            </a:pPr>
            <a:r>
              <a:rPr lang="en-US" sz="2000" dirty="0">
                <a:effectLst/>
                <a:latin typeface="Helvetica" panose="020B0604020202020204" pitchFamily="34" charset="0"/>
                <a:ea typeface="Times New Roman" panose="02020603050405020304" pitchFamily="18" charset="0"/>
                <a:cs typeface="Times New Roman" panose="02020603050405020304" pitchFamily="18" charset="0"/>
              </a:rPr>
              <a:t>If a company uses this net method, it considers purchase discounts lost as a financial expense and reports it in the “Other income and expense” section of the income statement. This treatment is considered better for two reasons. (1) It provides a correct reporting of the cost of the asset and related liability and (2) It can measure management inefficiency by holding management responsible for discounts not taken.</a:t>
            </a:r>
          </a:p>
          <a:p>
            <a:endParaRPr lang="en-US" altLang="en-US" dirty="0"/>
          </a:p>
        </p:txBody>
      </p:sp>
    </p:spTree>
    <p:extLst>
      <p:ext uri="{BB962C8B-B14F-4D97-AF65-F5344CB8AC3E}">
        <p14:creationId xmlns:p14="http://schemas.microsoft.com/office/powerpoint/2010/main" val="169031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1150938" y="692150"/>
            <a:ext cx="4556125" cy="3416300"/>
          </a:xfrm>
          <a:ln/>
        </p:spPr>
      </p:sp>
      <p:sp>
        <p:nvSpPr>
          <p:cNvPr id="68611" name="Rectangle 4"/>
          <p:cNvSpPr>
            <a:spLocks noGrp="1" noChangeArrowheads="1"/>
          </p:cNvSpPr>
          <p:nvPr>
            <p:ph type="body" idx="1"/>
          </p:nvPr>
        </p:nvSpPr>
        <p:spPr>
          <a:noFill/>
        </p:spPr>
        <p:txBody>
          <a:bodyPr/>
          <a:lstStyle/>
          <a:p>
            <a:r>
              <a:rPr lang="en-US" sz="1800" dirty="0">
                <a:effectLst/>
                <a:highlight>
                  <a:srgbClr val="FFFF00"/>
                </a:highlight>
                <a:latin typeface="Liberation Sans" panose="020B0604020202020204"/>
                <a:ea typeface="Times New Roman" panose="02020603050405020304" pitchFamily="18" charset="0"/>
              </a:rPr>
              <a:t>Inventories are of particular importance to merchandising and manufacturing companies because they represent the primary source of revenue for the organization.</a:t>
            </a:r>
            <a:r>
              <a:rPr lang="en-US" sz="1800" dirty="0">
                <a:effectLst/>
                <a:latin typeface="Liberation Sans" panose="020B0604020202020204"/>
                <a:ea typeface="Times New Roman" panose="02020603050405020304" pitchFamily="18" charset="0"/>
              </a:rPr>
              <a:t> Inventories are also significant because of their impact on both the statement of financial position and the income statement.</a:t>
            </a:r>
            <a:endParaRPr lang="en-US" altLang="en-US" dirty="0"/>
          </a:p>
        </p:txBody>
      </p:sp>
    </p:spTree>
    <p:extLst>
      <p:ext uri="{BB962C8B-B14F-4D97-AF65-F5344CB8AC3E}">
        <p14:creationId xmlns:p14="http://schemas.microsoft.com/office/powerpoint/2010/main" val="2253428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pPr marL="347345" marR="0" indent="-347345" algn="l">
              <a:lnSpc>
                <a:spcPts val="1400"/>
              </a:lnSpc>
              <a:spcBef>
                <a:spcPts val="0"/>
              </a:spcBef>
              <a:spcAft>
                <a:spcPts val="0"/>
              </a:spcAft>
              <a:tabLst>
                <a:tab pos="228600" algn="r"/>
                <a:tab pos="342900" algn="l"/>
              </a:tabLst>
            </a:pPr>
            <a:r>
              <a:rPr lang="en-US" sz="1400" dirty="0">
                <a:effectLst/>
                <a:latin typeface="Liberation Sans" panose="020B0604020202020204"/>
                <a:ea typeface="Times New Roman" panose="02020603050405020304" pitchFamily="18" charset="0"/>
                <a:cs typeface="Times New Roman" panose="02020603050405020304" pitchFamily="18" charset="0"/>
              </a:rPr>
              <a:t>(L.O. 1) Inventories are asset items that a company holds for sale in the ordinary course of business or goods that will be used or consumed in the production of goods to be sold. </a:t>
            </a:r>
            <a:r>
              <a:rPr lang="en-US" sz="1400" b="1" dirty="0">
                <a:effectLst/>
                <a:latin typeface="Liberation Sans" panose="020B0604020202020204"/>
                <a:ea typeface="Times New Roman" panose="02020603050405020304" pitchFamily="18" charset="0"/>
                <a:cs typeface="Times New Roman" panose="02020603050405020304" pitchFamily="18" charset="0"/>
              </a:rPr>
              <a:t>Merchandise inventory </a:t>
            </a:r>
            <a:r>
              <a:rPr lang="en-US" sz="1400" dirty="0">
                <a:effectLst/>
                <a:latin typeface="Liberation Sans" panose="020B0604020202020204"/>
                <a:ea typeface="Times New Roman" panose="02020603050405020304" pitchFamily="18" charset="0"/>
                <a:cs typeface="Times New Roman" panose="02020603050405020304" pitchFamily="18" charset="0"/>
              </a:rPr>
              <a:t>refers to the goods held for resale by a merchandising company. The inventory of a </a:t>
            </a:r>
            <a:r>
              <a:rPr lang="en-US" sz="1400" b="1" dirty="0">
                <a:effectLst/>
                <a:latin typeface="Liberation Sans" panose="020B0604020202020204"/>
                <a:ea typeface="Times New Roman" panose="02020603050405020304" pitchFamily="18" charset="0"/>
                <a:cs typeface="Times New Roman" panose="02020603050405020304" pitchFamily="18" charset="0"/>
              </a:rPr>
              <a:t>manufacturing firm </a:t>
            </a:r>
            <a:r>
              <a:rPr lang="en-US" sz="1400" dirty="0">
                <a:effectLst/>
                <a:latin typeface="Liberation Sans" panose="020B0604020202020204"/>
                <a:ea typeface="Times New Roman" panose="02020603050405020304" pitchFamily="18" charset="0"/>
                <a:cs typeface="Times New Roman" panose="02020603050405020304" pitchFamily="18" charset="0"/>
              </a:rPr>
              <a:t>is composed of three separate items: </a:t>
            </a:r>
            <a:r>
              <a:rPr lang="en-US" sz="1400" b="1" dirty="0">
                <a:effectLst/>
                <a:latin typeface="Liberation Sans" panose="020B0604020202020204"/>
                <a:ea typeface="Times New Roman" panose="02020603050405020304" pitchFamily="18" charset="0"/>
                <a:cs typeface="Times New Roman" panose="02020603050405020304" pitchFamily="18" charset="0"/>
              </a:rPr>
              <a:t>raw materials, work in process, and finished goods.</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353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306401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p:spPr>
        <p:txBody>
          <a:bodyPr/>
          <a:lstStyle/>
          <a:p>
            <a:r>
              <a:rPr lang="en-US" altLang="en-US" sz="2000" baseline="0" dirty="0"/>
              <a:t>A company reports the cost assigned to goods and materials on hand but not yet placed into production as raw materials inventory. These materials can be traced directly to the end product.</a:t>
            </a:r>
          </a:p>
          <a:p>
            <a:r>
              <a:rPr lang="en-US" altLang="en-US" sz="2000" baseline="0" dirty="0"/>
              <a:t>At any point in a continuous production process, some units are only partially processed. The cost of the raw material for these unfinished units, plus the direct labor cost applied specifically to this material and a ratable share of manufacturing overhead costs, constitute the work in process inventory.</a:t>
            </a:r>
          </a:p>
          <a:p>
            <a:r>
              <a:rPr lang="en-US" altLang="en-US" sz="2000" baseline="0" dirty="0"/>
              <a:t>Companies report the costs identified with the completed but unsold units on hand at the end of the fiscal period as finished goods inventory</a:t>
            </a:r>
          </a:p>
        </p:txBody>
      </p:sp>
    </p:spTree>
    <p:extLst>
      <p:ext uri="{BB962C8B-B14F-4D97-AF65-F5344CB8AC3E}">
        <p14:creationId xmlns:p14="http://schemas.microsoft.com/office/powerpoint/2010/main" val="307857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709675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p:spPr>
        <p:txBody>
          <a:bodyPr/>
          <a:lstStyle/>
          <a:p>
            <a:r>
              <a:rPr lang="en-US" altLang="en-US" sz="2000" baseline="0" dirty="0"/>
              <a:t>Companies that sell or produce goods report inventory and cost of goods sold at the end of each accounting period.</a:t>
            </a:r>
          </a:p>
          <a:p>
            <a:endParaRPr lang="en-US" altLang="en-US" sz="2000" baseline="0" dirty="0"/>
          </a:p>
          <a:p>
            <a:r>
              <a:rPr lang="en-US" altLang="en-US" sz="2000" baseline="0" dirty="0"/>
              <a:t>Companies that sell or produce goods report inventory and cost of goods sold at the end of each accounting period. The flow of costs for a company is as follows. Beginning inventory plus the cost of goods purchased is the cost of goods available for sale. As goods are sold, they are assigned to cost of goods sold. Those goods that are not sold by the end of the accounting period represent ending inventory. Illustration 8.3 shows these relationships.</a:t>
            </a:r>
          </a:p>
        </p:txBody>
      </p:sp>
    </p:spTree>
    <p:extLst>
      <p:ext uri="{BB962C8B-B14F-4D97-AF65-F5344CB8AC3E}">
        <p14:creationId xmlns:p14="http://schemas.microsoft.com/office/powerpoint/2010/main" val="3299591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p:spPr>
        <p:txBody>
          <a:bodyPr/>
          <a:lstStyle/>
          <a:p>
            <a:pPr marL="347345" marR="0" indent="-347345" algn="just">
              <a:lnSpc>
                <a:spcPts val="1400"/>
              </a:lnSpc>
              <a:spcBef>
                <a:spcPts val="0"/>
              </a:spcBef>
              <a:spcAft>
                <a:spcPts val="0"/>
              </a:spcAft>
              <a:tabLst>
                <a:tab pos="228600" algn="r"/>
                <a:tab pos="342900" algn="l"/>
              </a:tabLst>
            </a:pPr>
            <a:r>
              <a:rPr lang="en-US" sz="2800" spc="-10" baseline="0" dirty="0">
                <a:effectLst/>
                <a:latin typeface="Liberation Sans" panose="020B0604020202020204"/>
                <a:ea typeface="Times New Roman" panose="02020603050405020304" pitchFamily="18" charset="0"/>
                <a:cs typeface="Times New Roman" panose="02020603050405020304" pitchFamily="18" charset="0"/>
              </a:rPr>
              <a:t>Inventory records may be maintained on a perpetual or periodic inventory system basis. </a:t>
            </a:r>
            <a:r>
              <a:rPr lang="en-US" sz="2800" b="1" spc="-10" baseline="0" dirty="0">
                <a:effectLst/>
                <a:latin typeface="Liberation Sans" panose="020B0604020202020204"/>
                <a:ea typeface="Times New Roman" panose="02020603050405020304" pitchFamily="18" charset="0"/>
                <a:cs typeface="Times New Roman" panose="02020603050405020304" pitchFamily="18" charset="0"/>
              </a:rPr>
              <a:t>A perpetual inventory system </a:t>
            </a:r>
            <a:r>
              <a:rPr lang="en-US" sz="2800" spc="-10" baseline="0" dirty="0">
                <a:effectLst/>
                <a:latin typeface="Liberation Sans" panose="020B0604020202020204"/>
                <a:ea typeface="Times New Roman" panose="02020603050405020304" pitchFamily="18" charset="0"/>
                <a:cs typeface="Times New Roman" panose="02020603050405020304" pitchFamily="18" charset="0"/>
              </a:rPr>
              <a:t>provides a means for generating up-to-date records </a:t>
            </a:r>
            <a:r>
              <a:rPr lang="en-US" sz="2800" baseline="0" dirty="0">
                <a:effectLst/>
                <a:latin typeface="Liberation Sans" panose="020B0604020202020204"/>
                <a:ea typeface="Times New Roman" panose="02020603050405020304" pitchFamily="18" charset="0"/>
                <a:cs typeface="Times New Roman" panose="02020603050405020304" pitchFamily="18" charset="0"/>
              </a:rPr>
              <a:t>related to inventory quantities. Under this inventory system, data are available at any time </a:t>
            </a:r>
            <a:r>
              <a:rPr lang="en-US" sz="2800" spc="-10" baseline="0" dirty="0">
                <a:effectLst/>
                <a:latin typeface="Liberation Sans" panose="020B0604020202020204"/>
                <a:ea typeface="Times New Roman" panose="02020603050405020304" pitchFamily="18" charset="0"/>
                <a:cs typeface="Times New Roman" panose="02020603050405020304" pitchFamily="18" charset="0"/>
              </a:rPr>
              <a:t>relative to the quantity of material or type of merchandise on hand. In a perpetual inventory </a:t>
            </a:r>
            <a:r>
              <a:rPr lang="en-US" sz="2800" baseline="0" dirty="0">
                <a:effectLst/>
                <a:latin typeface="Liberation Sans" panose="020B0604020202020204"/>
                <a:ea typeface="Times New Roman" panose="02020603050405020304" pitchFamily="18" charset="0"/>
                <a:cs typeface="Times New Roman" panose="02020603050405020304" pitchFamily="18" charset="0"/>
              </a:rPr>
              <a:t>system, purchases and sales of goods are recorded directly in the Inventory account as they occur. A Cost of Goods Sold account is used to accumulate the issuances from inventory. The balance in the Inventory account at the end of the year should represent the ending inventory amount.</a:t>
            </a:r>
          </a:p>
          <a:p>
            <a:pPr marL="347345" marR="0" indent="-347345" algn="just">
              <a:lnSpc>
                <a:spcPts val="1400"/>
              </a:lnSpc>
              <a:spcBef>
                <a:spcPts val="0"/>
              </a:spcBef>
              <a:spcAft>
                <a:spcPts val="0"/>
              </a:spcAft>
              <a:tabLst>
                <a:tab pos="228600" algn="r"/>
                <a:tab pos="342900" algn="l"/>
              </a:tabLst>
            </a:pPr>
            <a:endParaRPr lang="en-US" sz="2800" baseline="0" dirty="0">
              <a:effectLst/>
              <a:latin typeface="Liberation Sans" panose="020B0604020202020204"/>
              <a:ea typeface="Times New Roman" panose="02020603050405020304" pitchFamily="18" charset="0"/>
              <a:cs typeface="Times New Roman" panose="02020603050405020304" pitchFamily="18" charset="0"/>
            </a:endParaRPr>
          </a:p>
          <a:p>
            <a:pPr marL="347345" marR="0" indent="-347345" algn="just">
              <a:lnSpc>
                <a:spcPts val="1400"/>
              </a:lnSpc>
              <a:spcBef>
                <a:spcPts val="0"/>
              </a:spcBef>
              <a:spcAft>
                <a:spcPts val="0"/>
              </a:spcAft>
              <a:tabLst>
                <a:tab pos="228600" algn="r"/>
                <a:tab pos="342900" algn="l"/>
              </a:tabLst>
            </a:pPr>
            <a:r>
              <a:rPr lang="en-US" sz="2800" baseline="0" dirty="0">
                <a:effectLst/>
                <a:latin typeface="Helvetica" panose="020B0604020202020204" pitchFamily="34" charset="0"/>
                <a:ea typeface="Times New Roman" panose="02020603050405020304" pitchFamily="18" charset="0"/>
                <a:cs typeface="Times New Roman" panose="02020603050405020304" pitchFamily="18" charset="0"/>
              </a:rPr>
              <a:t>A perpetual inventory system continuously tracks changes in the Inventory account.</a:t>
            </a:r>
          </a:p>
          <a:p>
            <a:pPr marL="347345" marR="0" indent="-347345" algn="just">
              <a:lnSpc>
                <a:spcPts val="1400"/>
              </a:lnSpc>
              <a:spcBef>
                <a:spcPts val="0"/>
              </a:spcBef>
              <a:spcAft>
                <a:spcPts val="0"/>
              </a:spcAft>
              <a:tabLst>
                <a:tab pos="228600" algn="r"/>
                <a:tab pos="342900" algn="l"/>
              </a:tabLst>
            </a:pPr>
            <a:endParaRPr lang="en-US" sz="2800" baseline="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7345" marR="0" indent="-347345" algn="just">
              <a:lnSpc>
                <a:spcPts val="1400"/>
              </a:lnSpc>
              <a:spcBef>
                <a:spcPts val="0"/>
              </a:spcBef>
              <a:spcAft>
                <a:spcPts val="0"/>
              </a:spcAft>
              <a:tabLst>
                <a:tab pos="228600" algn="r"/>
                <a:tab pos="342900" algn="l"/>
              </a:tabLst>
            </a:pPr>
            <a:r>
              <a:rPr lang="en-US" sz="2800" baseline="0" dirty="0">
                <a:effectLst/>
                <a:latin typeface="Helvetica" panose="020B0604020202020204" pitchFamily="34" charset="0"/>
                <a:ea typeface="Times New Roman" panose="02020603050405020304" pitchFamily="18" charset="0"/>
                <a:cs typeface="Times New Roman" panose="02020603050405020304" pitchFamily="18" charset="0"/>
              </a:rPr>
              <a:t>A perpetual inventory system continuously tracks changes in the Inventory account. That is, a company records all purchases and sales (issues) of goods directly in the Inventory account as they occur. </a:t>
            </a:r>
          </a:p>
          <a:p>
            <a:pPr marL="347345" marR="0" indent="-347345" algn="just">
              <a:lnSpc>
                <a:spcPts val="1400"/>
              </a:lnSpc>
              <a:spcBef>
                <a:spcPts val="0"/>
              </a:spcBef>
              <a:spcAft>
                <a:spcPts val="0"/>
              </a:spcAft>
              <a:tabLst>
                <a:tab pos="228600" algn="r"/>
                <a:tab pos="342900" algn="l"/>
              </a:tabLst>
            </a:pPr>
            <a:endParaRPr lang="en-US" sz="2800" baseline="0" dirty="0">
              <a:effectLst/>
              <a:latin typeface="Helvetica" panose="020B0604020202020204" pitchFamily="34" charset="0"/>
              <a:ea typeface="Times New Roman" panose="02020603050405020304" pitchFamily="18" charset="0"/>
              <a:cs typeface="Times New Roman" panose="02020603050405020304" pitchFamily="18" charset="0"/>
            </a:endParaRPr>
          </a:p>
          <a:p>
            <a:pPr marL="347345" marR="0" indent="-347345" algn="just">
              <a:lnSpc>
                <a:spcPts val="1400"/>
              </a:lnSpc>
              <a:spcBef>
                <a:spcPts val="0"/>
              </a:spcBef>
              <a:spcAft>
                <a:spcPts val="0"/>
              </a:spcAft>
              <a:tabLst>
                <a:tab pos="228600" algn="r"/>
                <a:tab pos="342900" algn="l"/>
              </a:tabLst>
            </a:pPr>
            <a:r>
              <a:rPr lang="en-US" sz="2800" baseline="0" dirty="0">
                <a:effectLst/>
                <a:latin typeface="Helvetica" panose="020B0604020202020204" pitchFamily="34" charset="0"/>
                <a:ea typeface="Times New Roman" panose="02020603050405020304" pitchFamily="18" charset="0"/>
                <a:cs typeface="Times New Roman" panose="02020603050405020304" pitchFamily="18" charset="0"/>
              </a:rPr>
              <a:t>The perpetual inventory system provides a continuous record of the balances in both the Inventory account and the Cost of Goods Sold account.</a:t>
            </a:r>
          </a:p>
          <a:p>
            <a:endParaRPr lang="en-US" altLang="en-US" dirty="0"/>
          </a:p>
        </p:txBody>
      </p:sp>
    </p:spTree>
    <p:extLst>
      <p:ext uri="{BB962C8B-B14F-4D97-AF65-F5344CB8AC3E}">
        <p14:creationId xmlns:p14="http://schemas.microsoft.com/office/powerpoint/2010/main" val="3449442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Tree>
    <p:extLst>
      <p:ext uri="{BB962C8B-B14F-4D97-AF65-F5344CB8AC3E}">
        <p14:creationId xmlns:p14="http://schemas.microsoft.com/office/powerpoint/2010/main" val="1719116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4282751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3447082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Tree>
    <p:extLst>
      <p:ext uri="{BB962C8B-B14F-4D97-AF65-F5344CB8AC3E}">
        <p14:creationId xmlns:p14="http://schemas.microsoft.com/office/powerpoint/2010/main" val="1914611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思源黑体 CN Bold" panose="020B0800000000000000" pitchFamily="34" charset="-122"/>
                <a:ea typeface="思源黑体 CN Bold" panose="020B0800000000000000" pitchFamily="34" charset="-122"/>
              </a:defRPr>
            </a:lvl1pPr>
          </a:lstStyle>
          <a:p>
            <a:r>
              <a:rPr lang="zh-CN" altLang="en-US"/>
              <a:t>单击此处编辑母版标题样式</a:t>
            </a:r>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a:t>单击此处编辑母版文本样式</a:t>
            </a:r>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zh-CN" altLang="en-US" dirty="0"/>
              <a:t>单击此处编辑母版文本样式</a:t>
            </a:r>
          </a:p>
        </p:txBody>
      </p:sp>
    </p:spTree>
    <p:extLst>
      <p:ext uri="{BB962C8B-B14F-4D97-AF65-F5344CB8AC3E}">
        <p14:creationId xmlns:p14="http://schemas.microsoft.com/office/powerpoint/2010/main" val="3619250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Tree>
    <p:extLst>
      <p:ext uri="{BB962C8B-B14F-4D97-AF65-F5344CB8AC3E}">
        <p14:creationId xmlns:p14="http://schemas.microsoft.com/office/powerpoint/2010/main" val="1249252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12153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981866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79516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pPr/>
              <a:t>‹#›</a:t>
            </a:fld>
            <a:endParaRPr lang="zh-CN" altLang="en-US"/>
          </a:p>
        </p:txBody>
      </p:sp>
    </p:spTree>
    <p:extLst>
      <p:ext uri="{BB962C8B-B14F-4D97-AF65-F5344CB8AC3E}">
        <p14:creationId xmlns:p14="http://schemas.microsoft.com/office/powerpoint/2010/main" val="17735440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8421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思源黑体 CN Bold" panose="020B0800000000000000" pitchFamily="34" charset="-122"/>
                <a:ea typeface="思源黑体 CN Bold" panose="020B0800000000000000" pitchFamily="34" charset="-122"/>
              </a:defRPr>
            </a:lvl1pPr>
          </a:lstStyle>
          <a:p>
            <a:r>
              <a:rPr lang="en-US" altLang="zh-CN"/>
              <a:t>Click to edit Master title style</a:t>
            </a:r>
            <a:endParaRPr lang="zh-CN" altLang="en-US"/>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Tree>
    <p:extLst>
      <p:ext uri="{BB962C8B-B14F-4D97-AF65-F5344CB8AC3E}">
        <p14:creationId xmlns:p14="http://schemas.microsoft.com/office/powerpoint/2010/main" val="29948254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10573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60960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367353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5867082"/>
      </p:ext>
    </p:extLst>
  </p:cSld>
  <p:clrMapOvr>
    <a:masterClrMapping/>
  </p:clrMapOvr>
  <p:transition>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1002863"/>
      </p:ext>
    </p:extLst>
  </p:cSld>
  <p:clrMapOvr>
    <a:masterClrMapping/>
  </p:clrMapOvr>
  <p:transition>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zh-CN" altLang="en-US"/>
          </a:p>
        </p:txBody>
      </p:sp>
    </p:spTree>
    <p:extLst>
      <p:ext uri="{BB962C8B-B14F-4D97-AF65-F5344CB8AC3E}">
        <p14:creationId xmlns:p14="http://schemas.microsoft.com/office/powerpoint/2010/main" val="35081510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思源黑体 CN Bold" panose="020B0800000000000000" pitchFamily="34" charset="-122"/>
                <a:ea typeface="思源黑体 CN Bold" panose="020B0800000000000000" pitchFamily="34" charset="-122"/>
              </a:defRPr>
            </a:lvl1pPr>
          </a:lstStyle>
          <a:p>
            <a:r>
              <a:rPr lang="en-US" altLang="zh-CN"/>
              <a:t>Click to edit Master title style</a:t>
            </a:r>
            <a:endParaRPr lang="zh-CN" altLang="en-US"/>
          </a:p>
        </p:txBody>
      </p:sp>
      <p:sp>
        <p:nvSpPr>
          <p:cNvPr id="3" name="内容占位符 2"/>
          <p:cNvSpPr>
            <a:spLocks noGrp="1"/>
          </p:cNvSpPr>
          <p:nvPr>
            <p:ph idx="1"/>
          </p:nvPr>
        </p:nvSpPr>
        <p:spPr>
          <a:xfrm>
            <a:off x="45720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8" name="内容占位符 7"/>
          <p:cNvSpPr>
            <a:spLocks noGrp="1"/>
          </p:cNvSpPr>
          <p:nvPr>
            <p:ph idx="13"/>
          </p:nvPr>
        </p:nvSpPr>
        <p:spPr>
          <a:xfrm>
            <a:off x="45720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9" name="内容占位符 8"/>
          <p:cNvSpPr>
            <a:spLocks noGrp="1"/>
          </p:cNvSpPr>
          <p:nvPr>
            <p:ph idx="14"/>
          </p:nvPr>
        </p:nvSpPr>
        <p:spPr>
          <a:xfrm>
            <a:off x="4601210" y="1600200"/>
            <a:ext cx="4085590" cy="374015"/>
          </a:xfrm>
        </p:spPr>
        <p:txBody>
          <a:bodyPr/>
          <a:lstStyle>
            <a:lvl1pPr marL="0" indent="0">
              <a:buNone/>
              <a:defRPr sz="1400"/>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
        <p:nvSpPr>
          <p:cNvPr id="10" name="内容占位符 9"/>
          <p:cNvSpPr>
            <a:spLocks noGrp="1"/>
          </p:cNvSpPr>
          <p:nvPr>
            <p:ph idx="15"/>
          </p:nvPr>
        </p:nvSpPr>
        <p:spPr>
          <a:xfrm>
            <a:off x="4601210" y="2025015"/>
            <a:ext cx="4085590" cy="3931285"/>
          </a:xfrm>
        </p:spPr>
        <p:txBody>
          <a:bodyPr/>
          <a:lstStyle>
            <a:lvl1pPr marL="0" indent="0">
              <a:lnSpc>
                <a:spcPct val="150000"/>
              </a:lnSpc>
              <a:buNone/>
              <a:defRPr sz="1000">
                <a:latin typeface="思源黑体 CN Light" panose="020B0300000000000000" pitchFamily="34" charset="-122"/>
                <a:ea typeface="思源黑体 CN Light" panose="020B0300000000000000" pitchFamily="34" charset="-122"/>
              </a:defRPr>
            </a:lvl1pPr>
            <a:lvl2pPr marL="457200" indent="0">
              <a:buNone/>
              <a:defRPr sz="1200">
                <a:solidFill>
                  <a:srgbClr val="002060"/>
                </a:solidFill>
                <a:latin typeface="思源黑体 CN Regular" panose="020B0500000000000000" pitchFamily="34" charset="-122"/>
                <a:ea typeface="思源黑体 CN Regular" panose="020B0500000000000000" pitchFamily="34" charset="-122"/>
              </a:defRPr>
            </a:lvl2pPr>
            <a:lvl3pPr>
              <a:defRPr sz="800">
                <a:solidFill>
                  <a:schemeClr val="bg2">
                    <a:lumMod val="50000"/>
                  </a:schemeClr>
                </a:solidFill>
                <a:latin typeface="思源黑体 CN Light" panose="020B0300000000000000" pitchFamily="34" charset="-122"/>
                <a:ea typeface="思源黑体 CN Light" panose="020B0300000000000000" pitchFamily="34" charset="-122"/>
              </a:defRPr>
            </a:lvl3pPr>
            <a:lvl4pPr marL="1371600" indent="0">
              <a:buNone/>
              <a:defRPr/>
            </a:lvl4pPr>
          </a:lstStyle>
          <a:p>
            <a:pPr lvl="0"/>
            <a:r>
              <a:rPr lang="en-US" altLang="zh-CN"/>
              <a:t>Click to edit Master text styles</a:t>
            </a:r>
          </a:p>
        </p:txBody>
      </p:sp>
    </p:spTree>
    <p:extLst>
      <p:ext uri="{BB962C8B-B14F-4D97-AF65-F5344CB8AC3E}">
        <p14:creationId xmlns:p14="http://schemas.microsoft.com/office/powerpoint/2010/main" val="38825623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Tree>
    <p:extLst>
      <p:ext uri="{BB962C8B-B14F-4D97-AF65-F5344CB8AC3E}">
        <p14:creationId xmlns:p14="http://schemas.microsoft.com/office/powerpoint/2010/main" val="36812194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4808800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549737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Tree>
    <p:extLst>
      <p:ext uri="{BB962C8B-B14F-4D97-AF65-F5344CB8AC3E}">
        <p14:creationId xmlns:p14="http://schemas.microsoft.com/office/powerpoint/2010/main" val="20514525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38924269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pPr/>
              <a:t>‹#›</a:t>
            </a:fld>
            <a:endParaRPr lang="zh-CN" altLang="en-US"/>
          </a:p>
        </p:txBody>
      </p:sp>
    </p:spTree>
    <p:extLst>
      <p:ext uri="{BB962C8B-B14F-4D97-AF65-F5344CB8AC3E}">
        <p14:creationId xmlns:p14="http://schemas.microsoft.com/office/powerpoint/2010/main" val="42882982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2454529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1121242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8643123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924573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2813261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22920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748526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3541166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p:spPr>
        <p:txBody>
          <a:bodyPr/>
          <a:lstStyle/>
          <a:p>
            <a:endParaRPr lang="zh-CN" altLang="en-US"/>
          </a:p>
        </p:txBody>
      </p:sp>
      <p:sp>
        <p:nvSpPr>
          <p:cNvPr id="3" name="页脚占位符 2"/>
          <p:cNvSpPr>
            <a:spLocks noGrp="1"/>
          </p:cNvSpPr>
          <p:nvPr>
            <p:ph type="ftr" sz="quarter" idx="11"/>
          </p:nvPr>
        </p:nvSpPr>
        <p:spPr>
          <a:xfrm>
            <a:off x="3124200" y="6356350"/>
            <a:ext cx="2895600" cy="365125"/>
          </a:xfrm>
        </p:spPr>
        <p:txBody>
          <a:bodyPr/>
          <a:lstStyle/>
          <a:p>
            <a:endParaRPr lang="zh-CN" altLang="en-US"/>
          </a:p>
        </p:txBody>
      </p:sp>
      <p:sp>
        <p:nvSpPr>
          <p:cNvPr id="4" name="灯片编号占位符 3"/>
          <p:cNvSpPr>
            <a:spLocks noGrp="1"/>
          </p:cNvSpPr>
          <p:nvPr>
            <p:ph type="sldNum" sz="quarter" idx="12"/>
          </p:nvPr>
        </p:nvSpPr>
        <p:spPr>
          <a:xfrm>
            <a:off x="6553200" y="6356350"/>
            <a:ext cx="2133600" cy="365125"/>
          </a:xfrm>
        </p:spPr>
        <p:txBody>
          <a:bodyPr/>
          <a:lstStyle/>
          <a:p>
            <a:fld id="{1A5C27E8-6C78-4FD2-80C7-0DA5228077D1}" type="slidenum">
              <a:rPr lang="zh-CN" altLang="en-US" smtClean="0"/>
              <a:pPr/>
              <a:t>‹#›</a:t>
            </a:fld>
            <a:endParaRPr lang="zh-CN" altLang="en-US"/>
          </a:p>
        </p:txBody>
      </p:sp>
    </p:spTree>
    <p:extLst>
      <p:ext uri="{BB962C8B-B14F-4D97-AF65-F5344CB8AC3E}">
        <p14:creationId xmlns:p14="http://schemas.microsoft.com/office/powerpoint/2010/main" val="403301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3113906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91641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p:nvPicPr>
        <p:blipFill>
          <a:blip r:embed="rId13"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p:nvPicPr>
        <p:blipFill>
          <a:blip r:embed="rId14" cstate="print"/>
          <a:srcRect t="-37500" b="-37500"/>
          <a:stretch>
            <a:fillRect/>
          </a:stretch>
        </p:blipFill>
        <p:spPr bwMode="auto">
          <a:xfrm flipV="1">
            <a:off x="571471" y="1273711"/>
            <a:ext cx="3960000" cy="36000"/>
          </a:xfrm>
          <a:prstGeom prst="rect">
            <a:avLst/>
          </a:prstGeom>
          <a:noFill/>
        </p:spPr>
      </p:pic>
      <p:pic>
        <p:nvPicPr>
          <p:cNvPr id="6" name="图片 6" descr="logo-VI系统0630-PPT-12.png">
            <a:extLst>
              <a:ext uri="{FF2B5EF4-FFF2-40B4-BE49-F238E27FC236}">
                <a16:creationId xmlns:a16="http://schemas.microsoft.com/office/drawing/2014/main" id="{0410846F-30ED-46E4-A2C6-A0BA0381BE29}"/>
              </a:ext>
            </a:extLst>
          </p:cNvPr>
          <p:cNvPicPr>
            <a:picLocks noChangeAspect="1"/>
          </p:cNvPicPr>
          <p:nvPr userDrawn="1"/>
        </p:nvPicPr>
        <p:blipFill>
          <a:blip r:embed="rId13" cstate="print"/>
          <a:stretch>
            <a:fillRect/>
          </a:stretch>
        </p:blipFill>
        <p:spPr>
          <a:xfrm>
            <a:off x="428836" y="6286520"/>
            <a:ext cx="1495513" cy="288536"/>
          </a:xfrm>
          <a:prstGeom prst="rect">
            <a:avLst/>
          </a:prstGeom>
        </p:spPr>
      </p:pic>
      <p:pic>
        <p:nvPicPr>
          <p:cNvPr id="8" name="Picture 2" descr="I:\BOBO Z\哈工大\JPG\2020\7月\0707-ppt\素材01\logo-VI系统0630-PPT-24.jpg">
            <a:extLst>
              <a:ext uri="{FF2B5EF4-FFF2-40B4-BE49-F238E27FC236}">
                <a16:creationId xmlns:a16="http://schemas.microsoft.com/office/drawing/2014/main" id="{522474C0-4680-4075-A18C-268F8B42ADE9}"/>
              </a:ext>
            </a:extLst>
          </p:cNvPr>
          <p:cNvPicPr>
            <a:picLocks noChangeArrowheads="1"/>
          </p:cNvPicPr>
          <p:nvPr userDrawn="1"/>
        </p:nvPicPr>
        <p:blipFill>
          <a:blip r:embed="rId14" cstate="print"/>
          <a:srcRect t="-37500" b="-37500"/>
          <a:stretch>
            <a:fillRect/>
          </a:stretch>
        </p:blipFill>
        <p:spPr bwMode="auto">
          <a:xfrm flipV="1">
            <a:off x="571471" y="1273711"/>
            <a:ext cx="3960000" cy="36000"/>
          </a:xfrm>
          <a:prstGeom prst="rect">
            <a:avLst/>
          </a:prstGeom>
          <a:noFill/>
        </p:spPr>
      </p:pic>
    </p:spTree>
    <p:extLst>
      <p:ext uri="{BB962C8B-B14F-4D97-AF65-F5344CB8AC3E}">
        <p14:creationId xmlns:p14="http://schemas.microsoft.com/office/powerpoint/2010/main" val="1107557074"/>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userDrawn="1"/>
        </p:nvPicPr>
        <p:blipFill>
          <a:blip r:embed="rId15"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userDrawn="1"/>
        </p:nvPicPr>
        <p:blipFill>
          <a:blip r:embed="rId16" cstate="print"/>
          <a:srcRect t="-37500" b="-37500"/>
          <a:stretch>
            <a:fillRect/>
          </a:stretch>
        </p:blipFill>
        <p:spPr bwMode="auto">
          <a:xfrm flipV="1">
            <a:off x="571471" y="1273711"/>
            <a:ext cx="3960000" cy="36000"/>
          </a:xfrm>
          <a:prstGeom prst="rect">
            <a:avLst/>
          </a:prstGeom>
          <a:noFill/>
        </p:spPr>
      </p:pic>
    </p:spTree>
    <p:extLst>
      <p:ext uri="{BB962C8B-B14F-4D97-AF65-F5344CB8AC3E}">
        <p14:creationId xmlns:p14="http://schemas.microsoft.com/office/powerpoint/2010/main" val="390617525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sldNum="0" hdr="0" ft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1052195"/>
          </a:xfrm>
          <a:prstGeom prst="rect">
            <a:avLst/>
          </a:prstGeom>
        </p:spPr>
        <p:txBody>
          <a:bodyPr vert="horz" lIns="91440" tIns="45720" rIns="91440" bIns="45720" rtlCol="0">
            <a:normAutofit/>
          </a:bodyPr>
          <a:lstStyle/>
          <a:p>
            <a:pPr lvl="0"/>
            <a:r>
              <a:rPr lang="zh-CN" altLang="en-US" sz="1400">
                <a:sym typeface="+mn-ea"/>
              </a:rPr>
              <a:t>单击此处编辑母版文本样式</a:t>
            </a:r>
            <a:endParaRPr lang="zh-CN" altLang="en-US" sz="1400"/>
          </a:p>
          <a:p>
            <a:pPr lvl="1"/>
            <a:r>
              <a:rPr lang="zh-CN" altLang="en-US" sz="1400">
                <a:sym typeface="+mn-ea"/>
              </a:rPr>
              <a:t>第二级</a:t>
            </a:r>
            <a:endParaRPr lang="zh-CN" altLang="en-US" sz="1400"/>
          </a:p>
          <a:p>
            <a:pPr lvl="2"/>
            <a:r>
              <a:rPr lang="zh-CN" altLang="en-US" sz="1400">
                <a:sym typeface="+mn-ea"/>
              </a:rPr>
              <a:t>第三级</a:t>
            </a:r>
            <a:endParaRPr lang="zh-CN" altLang="en-US"/>
          </a:p>
        </p:txBody>
      </p:sp>
      <p:pic>
        <p:nvPicPr>
          <p:cNvPr id="7" name="图片 6" descr="logo-VI系统0630-PPT-12.png"/>
          <p:cNvPicPr>
            <a:picLocks noChangeAspect="1"/>
          </p:cNvPicPr>
          <p:nvPr/>
        </p:nvPicPr>
        <p:blipFill>
          <a:blip r:embed="rId14" cstate="print"/>
          <a:stretch>
            <a:fillRect/>
          </a:stretch>
        </p:blipFill>
        <p:spPr>
          <a:xfrm>
            <a:off x="428836" y="6286520"/>
            <a:ext cx="1495513" cy="288536"/>
          </a:xfrm>
          <a:prstGeom prst="rect">
            <a:avLst/>
          </a:prstGeom>
        </p:spPr>
      </p:pic>
      <p:pic>
        <p:nvPicPr>
          <p:cNvPr id="2050" name="Picture 2" descr="I:\BOBO Z\哈工大\JPG\2020\7月\0707-ppt\素材01\logo-VI系统0630-PPT-24.jpg"/>
          <p:cNvPicPr>
            <a:picLocks noChangeArrowheads="1"/>
          </p:cNvPicPr>
          <p:nvPr/>
        </p:nvPicPr>
        <p:blipFill>
          <a:blip r:embed="rId15" cstate="print"/>
          <a:srcRect t="-37500" b="-37500"/>
          <a:stretch>
            <a:fillRect/>
          </a:stretch>
        </p:blipFill>
        <p:spPr bwMode="auto">
          <a:xfrm flipV="1">
            <a:off x="571471" y="1273711"/>
            <a:ext cx="3960000" cy="36000"/>
          </a:xfrm>
          <a:prstGeom prst="rect">
            <a:avLst/>
          </a:prstGeom>
          <a:noFill/>
        </p:spPr>
      </p:pic>
    </p:spTree>
    <p:extLst>
      <p:ext uri="{BB962C8B-B14F-4D97-AF65-F5344CB8AC3E}">
        <p14:creationId xmlns:p14="http://schemas.microsoft.com/office/powerpoint/2010/main" val="354197739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transition>
    <p:wipe dir="r"/>
  </p:transition>
  <p:hf sldNum="0" hdr="0" ftr="0" dt="0"/>
  <p:txStyles>
    <p:titleStyle>
      <a:lvl1pPr algn="l" defTabSz="914400" rtl="0" eaLnBrk="1" latinLnBrk="0" hangingPunct="1">
        <a:spcBef>
          <a:spcPct val="0"/>
        </a:spcBef>
        <a:buNone/>
        <a:defRPr sz="2400" kern="1200">
          <a:solidFill>
            <a:srgbClr val="002060"/>
          </a:solidFill>
          <a:latin typeface="思源黑体 CN Bold" panose="020B0800000000000000" pitchFamily="34" charset="-122"/>
          <a:ea typeface="思源黑体 CN Bold" panose="020B0800000000000000"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1600" kern="1200">
          <a:solidFill>
            <a:srgbClr val="002060"/>
          </a:solidFill>
          <a:latin typeface="思源黑体 CN Bold" panose="020B0800000000000000" pitchFamily="34" charset="-122"/>
          <a:ea typeface="思源黑体 CN Bold" panose="020B0800000000000000"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1000" kern="1200">
          <a:solidFill>
            <a:srgbClr val="002060"/>
          </a:solidFill>
          <a:latin typeface="思源黑体 CN Regular" panose="020B0500000000000000" pitchFamily="34" charset="-122"/>
          <a:ea typeface="思源黑体 CN Regular" panose="020B0500000000000000" pitchFamily="34" charset="-122"/>
          <a:cs typeface="+mn-cs"/>
        </a:defRPr>
      </a:lvl2pPr>
      <a:lvl3pPr marL="1143000" indent="-228600" algn="l" defTabSz="914400" rtl="0" eaLnBrk="1" latinLnBrk="0" hangingPunct="1">
        <a:spcBef>
          <a:spcPct val="20000"/>
        </a:spcBef>
        <a:buFont typeface="Arial" panose="020B0604020202020204" pitchFamily="34" charset="0"/>
        <a:buChar char="•"/>
        <a:defRPr sz="1000" kern="1200">
          <a:solidFill>
            <a:srgbClr val="9D7B55"/>
          </a:solidFill>
          <a:latin typeface="思源黑体 CN Light" panose="020B0300000000000000" pitchFamily="34" charset="-122"/>
          <a:ea typeface="思源黑体 CN Light" panose="020B0300000000000000" pitchFamily="34"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image" Target="../media/image6.png"/><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slideLayout" Target="../slideLayouts/slideLayout31.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19.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tags" Target="../tags/tag53.xml"/><Relationship Id="rId3" Type="http://schemas.openxmlformats.org/officeDocument/2006/relationships/tags" Target="../tags/tag38.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 Type="http://schemas.openxmlformats.org/officeDocument/2006/relationships/tags" Target="../tags/tag37.xml"/><Relationship Id="rId16" Type="http://schemas.openxmlformats.org/officeDocument/2006/relationships/tags" Target="../tags/tag51.xml"/><Relationship Id="rId20" Type="http://schemas.openxmlformats.org/officeDocument/2006/relationships/image" Target="../media/image6.png"/><Relationship Id="rId1" Type="http://schemas.openxmlformats.org/officeDocument/2006/relationships/tags" Target="../tags/tag36.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tags" Target="../tags/tag50.xml"/><Relationship Id="rId10" Type="http://schemas.openxmlformats.org/officeDocument/2006/relationships/tags" Target="../tags/tag45.xml"/><Relationship Id="rId19" Type="http://schemas.openxmlformats.org/officeDocument/2006/relationships/slideLayout" Target="../slideLayouts/slideLayout31.xml"/><Relationship Id="rId4" Type="http://schemas.openxmlformats.org/officeDocument/2006/relationships/tags" Target="../tags/tag39.xml"/><Relationship Id="rId9" Type="http://schemas.openxmlformats.org/officeDocument/2006/relationships/tags" Target="../tags/tag44.xml"/><Relationship Id="rId14" Type="http://schemas.openxmlformats.org/officeDocument/2006/relationships/tags" Target="../tags/tag49.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slideLayout" Target="../slideLayouts/slideLayout7.xml"/><Relationship Id="rId3" Type="http://schemas.openxmlformats.org/officeDocument/2006/relationships/tags" Target="../tags/tag3.xml"/><Relationship Id="rId21" Type="http://schemas.openxmlformats.org/officeDocument/2006/relationships/image" Target="../media/image6.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5.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notesSlide" Target="../notesSlides/notesSlide2.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0.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18" Type="http://schemas.openxmlformats.org/officeDocument/2006/relationships/tags" Target="../tags/tag71.xml"/><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tags" Target="../tags/tag65.xml"/><Relationship Id="rId17" Type="http://schemas.openxmlformats.org/officeDocument/2006/relationships/tags" Target="../tags/tag70.xml"/><Relationship Id="rId2" Type="http://schemas.openxmlformats.org/officeDocument/2006/relationships/tags" Target="../tags/tag55.xml"/><Relationship Id="rId16" Type="http://schemas.openxmlformats.org/officeDocument/2006/relationships/tags" Target="../tags/tag69.xml"/><Relationship Id="rId20" Type="http://schemas.openxmlformats.org/officeDocument/2006/relationships/image" Target="../media/image6.png"/><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5" Type="http://schemas.openxmlformats.org/officeDocument/2006/relationships/tags" Target="../tags/tag68.xml"/><Relationship Id="rId10" Type="http://schemas.openxmlformats.org/officeDocument/2006/relationships/tags" Target="../tags/tag63.xml"/><Relationship Id="rId19" Type="http://schemas.openxmlformats.org/officeDocument/2006/relationships/slideLayout" Target="../slideLayouts/slideLayout31.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tags" Target="../tags/tag67.xml"/></Relationships>
</file>

<file path=ppt/slides/_rels/slide21.xml.rels><?xml version="1.0" encoding="UTF-8" standalone="yes"?>
<Relationships xmlns="http://schemas.openxmlformats.org/package/2006/relationships"><Relationship Id="rId8" Type="http://schemas.openxmlformats.org/officeDocument/2006/relationships/tags" Target="../tags/tag79.xml"/><Relationship Id="rId13" Type="http://schemas.openxmlformats.org/officeDocument/2006/relationships/tags" Target="../tags/tag84.xml"/><Relationship Id="rId18" Type="http://schemas.openxmlformats.org/officeDocument/2006/relationships/tags" Target="../tags/tag89.xml"/><Relationship Id="rId3" Type="http://schemas.openxmlformats.org/officeDocument/2006/relationships/tags" Target="../tags/tag74.xml"/><Relationship Id="rId7" Type="http://schemas.openxmlformats.org/officeDocument/2006/relationships/tags" Target="../tags/tag78.xml"/><Relationship Id="rId12" Type="http://schemas.openxmlformats.org/officeDocument/2006/relationships/tags" Target="../tags/tag83.xml"/><Relationship Id="rId17" Type="http://schemas.openxmlformats.org/officeDocument/2006/relationships/tags" Target="../tags/tag88.xml"/><Relationship Id="rId2" Type="http://schemas.openxmlformats.org/officeDocument/2006/relationships/tags" Target="../tags/tag73.xml"/><Relationship Id="rId16" Type="http://schemas.openxmlformats.org/officeDocument/2006/relationships/tags" Target="../tags/tag87.xml"/><Relationship Id="rId20" Type="http://schemas.openxmlformats.org/officeDocument/2006/relationships/image" Target="../media/image6.png"/><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tags" Target="../tags/tag82.xml"/><Relationship Id="rId5" Type="http://schemas.openxmlformats.org/officeDocument/2006/relationships/tags" Target="../tags/tag76.xml"/><Relationship Id="rId15" Type="http://schemas.openxmlformats.org/officeDocument/2006/relationships/tags" Target="../tags/tag86.xml"/><Relationship Id="rId10" Type="http://schemas.openxmlformats.org/officeDocument/2006/relationships/tags" Target="../tags/tag81.xml"/><Relationship Id="rId19" Type="http://schemas.openxmlformats.org/officeDocument/2006/relationships/slideLayout" Target="../slideLayouts/slideLayout31.xml"/><Relationship Id="rId4" Type="http://schemas.openxmlformats.org/officeDocument/2006/relationships/tags" Target="../tags/tag75.xml"/><Relationship Id="rId9" Type="http://schemas.openxmlformats.org/officeDocument/2006/relationships/tags" Target="../tags/tag80.xml"/><Relationship Id="rId14" Type="http://schemas.openxmlformats.org/officeDocument/2006/relationships/tags" Target="../tags/tag85.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8" Type="http://schemas.openxmlformats.org/officeDocument/2006/relationships/tags" Target="../tags/tag97.xml"/><Relationship Id="rId13" Type="http://schemas.openxmlformats.org/officeDocument/2006/relationships/tags" Target="../tags/tag102.xml"/><Relationship Id="rId18" Type="http://schemas.openxmlformats.org/officeDocument/2006/relationships/tags" Target="../tags/tag107.xml"/><Relationship Id="rId3" Type="http://schemas.openxmlformats.org/officeDocument/2006/relationships/tags" Target="../tags/tag92.xml"/><Relationship Id="rId21" Type="http://schemas.openxmlformats.org/officeDocument/2006/relationships/image" Target="../media/image6.png"/><Relationship Id="rId7" Type="http://schemas.openxmlformats.org/officeDocument/2006/relationships/tags" Target="../tags/tag96.xml"/><Relationship Id="rId12" Type="http://schemas.openxmlformats.org/officeDocument/2006/relationships/tags" Target="../tags/tag101.xml"/><Relationship Id="rId17" Type="http://schemas.openxmlformats.org/officeDocument/2006/relationships/tags" Target="../tags/tag106.xml"/><Relationship Id="rId2" Type="http://schemas.openxmlformats.org/officeDocument/2006/relationships/tags" Target="../tags/tag91.xml"/><Relationship Id="rId16" Type="http://schemas.openxmlformats.org/officeDocument/2006/relationships/tags" Target="../tags/tag105.xml"/><Relationship Id="rId20" Type="http://schemas.openxmlformats.org/officeDocument/2006/relationships/notesSlide" Target="../notesSlides/notesSlide20.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tags" Target="../tags/tag100.xml"/><Relationship Id="rId5" Type="http://schemas.openxmlformats.org/officeDocument/2006/relationships/tags" Target="../tags/tag94.xml"/><Relationship Id="rId15" Type="http://schemas.openxmlformats.org/officeDocument/2006/relationships/tags" Target="../tags/tag104.xml"/><Relationship Id="rId10" Type="http://schemas.openxmlformats.org/officeDocument/2006/relationships/tags" Target="../tags/tag99.xml"/><Relationship Id="rId19" Type="http://schemas.openxmlformats.org/officeDocument/2006/relationships/slideLayout" Target="../slideLayouts/slideLayout31.xml"/><Relationship Id="rId4" Type="http://schemas.openxmlformats.org/officeDocument/2006/relationships/tags" Target="../tags/tag93.xml"/><Relationship Id="rId9" Type="http://schemas.openxmlformats.org/officeDocument/2006/relationships/tags" Target="../tags/tag98.xml"/><Relationship Id="rId14" Type="http://schemas.openxmlformats.org/officeDocument/2006/relationships/tags" Target="../tags/tag10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8" Type="http://schemas.openxmlformats.org/officeDocument/2006/relationships/tags" Target="../tags/tag115.xml"/><Relationship Id="rId13" Type="http://schemas.openxmlformats.org/officeDocument/2006/relationships/tags" Target="../tags/tag120.xml"/><Relationship Id="rId18" Type="http://schemas.openxmlformats.org/officeDocument/2006/relationships/tags" Target="../tags/tag125.xml"/><Relationship Id="rId3" Type="http://schemas.openxmlformats.org/officeDocument/2006/relationships/tags" Target="../tags/tag110.xml"/><Relationship Id="rId21" Type="http://schemas.openxmlformats.org/officeDocument/2006/relationships/notesSlide" Target="../notesSlides/notesSlide26.xml"/><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tags" Target="../tags/tag124.xml"/><Relationship Id="rId2" Type="http://schemas.openxmlformats.org/officeDocument/2006/relationships/tags" Target="../tags/tag109.xml"/><Relationship Id="rId16" Type="http://schemas.openxmlformats.org/officeDocument/2006/relationships/tags" Target="../tags/tag123.xml"/><Relationship Id="rId20" Type="http://schemas.openxmlformats.org/officeDocument/2006/relationships/slideLayout" Target="../slideLayouts/slideLayout31.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5" Type="http://schemas.openxmlformats.org/officeDocument/2006/relationships/tags" Target="../tags/tag112.xml"/><Relationship Id="rId15" Type="http://schemas.openxmlformats.org/officeDocument/2006/relationships/tags" Target="../tags/tag122.xml"/><Relationship Id="rId10" Type="http://schemas.openxmlformats.org/officeDocument/2006/relationships/tags" Target="../tags/tag117.xml"/><Relationship Id="rId19" Type="http://schemas.openxmlformats.org/officeDocument/2006/relationships/tags" Target="../tags/tag126.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 Id="rId22"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tags" Target="../tags/tag134.xml"/><Relationship Id="rId13" Type="http://schemas.openxmlformats.org/officeDocument/2006/relationships/tags" Target="../tags/tag139.xml"/><Relationship Id="rId18" Type="http://schemas.openxmlformats.org/officeDocument/2006/relationships/tags" Target="../tags/tag144.xml"/><Relationship Id="rId3" Type="http://schemas.openxmlformats.org/officeDocument/2006/relationships/tags" Target="../tags/tag129.xml"/><Relationship Id="rId21" Type="http://schemas.openxmlformats.org/officeDocument/2006/relationships/image" Target="../media/image6.png"/><Relationship Id="rId7" Type="http://schemas.openxmlformats.org/officeDocument/2006/relationships/tags" Target="../tags/tag133.xml"/><Relationship Id="rId12" Type="http://schemas.openxmlformats.org/officeDocument/2006/relationships/tags" Target="../tags/tag138.xml"/><Relationship Id="rId17" Type="http://schemas.openxmlformats.org/officeDocument/2006/relationships/tags" Target="../tags/tag143.xml"/><Relationship Id="rId2" Type="http://schemas.openxmlformats.org/officeDocument/2006/relationships/tags" Target="../tags/tag128.xml"/><Relationship Id="rId16" Type="http://schemas.openxmlformats.org/officeDocument/2006/relationships/tags" Target="../tags/tag142.xml"/><Relationship Id="rId20" Type="http://schemas.openxmlformats.org/officeDocument/2006/relationships/slideLayout" Target="../slideLayouts/slideLayout31.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tags" Target="../tags/tag137.xml"/><Relationship Id="rId5" Type="http://schemas.openxmlformats.org/officeDocument/2006/relationships/tags" Target="../tags/tag131.xml"/><Relationship Id="rId15" Type="http://schemas.openxmlformats.org/officeDocument/2006/relationships/tags" Target="../tags/tag141.xml"/><Relationship Id="rId10" Type="http://schemas.openxmlformats.org/officeDocument/2006/relationships/tags" Target="../tags/tag136.xml"/><Relationship Id="rId19" Type="http://schemas.openxmlformats.org/officeDocument/2006/relationships/tags" Target="../tags/tag145.xml"/><Relationship Id="rId4" Type="http://schemas.openxmlformats.org/officeDocument/2006/relationships/tags" Target="../tags/tag130.xml"/><Relationship Id="rId9" Type="http://schemas.openxmlformats.org/officeDocument/2006/relationships/tags" Target="../tags/tag135.xml"/><Relationship Id="rId14" Type="http://schemas.openxmlformats.org/officeDocument/2006/relationships/tags" Target="../tags/tag14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6.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9.jpe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6.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6.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logo-VI系统0709-PPT-24.jpg"/>
          <p:cNvPicPr>
            <a:picLocks noChangeAspect="1"/>
          </p:cNvPicPr>
          <p:nvPr/>
        </p:nvPicPr>
        <p:blipFill>
          <a:blip r:embed="rId3" cstate="print"/>
          <a:stretch>
            <a:fillRect/>
          </a:stretch>
        </p:blipFill>
        <p:spPr>
          <a:xfrm>
            <a:off x="871" y="0"/>
            <a:ext cx="9143129" cy="6858000"/>
          </a:xfrm>
          <a:prstGeom prst="rect">
            <a:avLst/>
          </a:prstGeom>
        </p:spPr>
      </p:pic>
      <p:pic>
        <p:nvPicPr>
          <p:cNvPr id="5" name="图片 4" descr="logo-VI系统0630-PPT-09.png"/>
          <p:cNvPicPr>
            <a:picLocks noChangeAspect="1"/>
          </p:cNvPicPr>
          <p:nvPr/>
        </p:nvPicPr>
        <p:blipFill>
          <a:blip r:embed="rId4" cstate="print"/>
          <a:stretch>
            <a:fillRect/>
          </a:stretch>
        </p:blipFill>
        <p:spPr>
          <a:xfrm>
            <a:off x="642910" y="571480"/>
            <a:ext cx="2714644" cy="523429"/>
          </a:xfrm>
          <a:prstGeom prst="rect">
            <a:avLst/>
          </a:prstGeom>
        </p:spPr>
      </p:pic>
      <p:sp>
        <p:nvSpPr>
          <p:cNvPr id="6" name="TextBox 5"/>
          <p:cNvSpPr txBox="1"/>
          <p:nvPr/>
        </p:nvSpPr>
        <p:spPr>
          <a:xfrm>
            <a:off x="571472" y="2039771"/>
            <a:ext cx="4500594" cy="1569660"/>
          </a:xfrm>
          <a:prstGeom prst="rect">
            <a:avLst/>
          </a:prstGeom>
          <a:noFill/>
        </p:spPr>
        <p:txBody>
          <a:bodyPr wrap="squar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ACCT 2003 </a:t>
            </a:r>
            <a:b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br>
            <a: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Intermediate Financial Accounting</a:t>
            </a:r>
            <a:br>
              <a:rPr kumimoji="0" lang="en-US" altLang="zh-CN"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br>
            <a:r>
              <a:rPr kumimoji="0" lang="zh-CN" altLang="en-US" sz="24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中级财务会计</a:t>
            </a:r>
            <a:endParaRPr kumimoji="0" lang="zh-CN" altLang="en-US" sz="3200" b="0" i="0" u="none" strike="noStrike" kern="1200" cap="none" spc="0" normalizeH="0" baseline="0" noProof="0" dirty="0">
              <a:ln>
                <a:noFill/>
              </a:ln>
              <a:solidFill>
                <a:prstClr val="white"/>
              </a:solidFill>
              <a:effectLst/>
              <a:uLnTx/>
              <a:uFillTx/>
              <a:latin typeface="思源黑体 CN Bold" panose="020B0800000000000000" pitchFamily="34" charset="-122"/>
              <a:ea typeface="思源黑体 CN Bold" panose="020B0800000000000000" pitchFamily="34" charset="-122"/>
              <a:cs typeface="+mn-cs"/>
            </a:endParaRPr>
          </a:p>
        </p:txBody>
      </p:sp>
      <p:sp>
        <p:nvSpPr>
          <p:cNvPr id="8" name="TextBox 7"/>
          <p:cNvSpPr txBox="1"/>
          <p:nvPr/>
        </p:nvSpPr>
        <p:spPr>
          <a:xfrm>
            <a:off x="633257" y="3857628"/>
            <a:ext cx="1938479" cy="646331"/>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THE HITSZ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SCHOOL OF ECONOMICS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AND MANAGEMENT</a:t>
            </a:r>
            <a:endParaRPr kumimoji="0" lang="zh-CN" altLang="en-US"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endParaRPr>
          </a:p>
        </p:txBody>
      </p:sp>
      <p:sp>
        <p:nvSpPr>
          <p:cNvPr id="9" name="TextBox 8"/>
          <p:cNvSpPr txBox="1"/>
          <p:nvPr/>
        </p:nvSpPr>
        <p:spPr>
          <a:xfrm>
            <a:off x="633257" y="4572008"/>
            <a:ext cx="1415772" cy="338554"/>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授课人：墙伟</a:t>
            </a:r>
          </a:p>
        </p:txBody>
      </p:sp>
      <p:sp>
        <p:nvSpPr>
          <p:cNvPr id="10" name="TextBox 9"/>
          <p:cNvSpPr txBox="1"/>
          <p:nvPr/>
        </p:nvSpPr>
        <p:spPr>
          <a:xfrm>
            <a:off x="642910" y="6162280"/>
            <a:ext cx="1125629" cy="338554"/>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rPr>
              <a:t>2024.9.02</a:t>
            </a:r>
            <a:endParaRPr kumimoji="0" lang="zh-CN" altLang="en-US" sz="1600" b="0" i="0" u="none" strike="noStrike" kern="1200" cap="none" spc="0" normalizeH="0" baseline="0" noProof="0" dirty="0">
              <a:ln>
                <a:noFill/>
              </a:ln>
              <a:solidFill>
                <a:prstClr val="white"/>
              </a:solidFill>
              <a:effectLst/>
              <a:uLnTx/>
              <a:uFillTx/>
              <a:latin typeface="思源黑体 CN Light" panose="020B0300000000000000" pitchFamily="34" charset="-122"/>
              <a:ea typeface="思源黑体 CN Light" panose="020B0300000000000000"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5"/>
          <p:cNvSpPr txBox="1">
            <a:spLocks noChangeArrowheads="1"/>
          </p:cNvSpPr>
          <p:nvPr/>
        </p:nvSpPr>
        <p:spPr bwMode="auto">
          <a:xfrm>
            <a:off x="609600" y="1371600"/>
            <a:ext cx="6843713" cy="48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05000"/>
              </a:lnSpc>
              <a:spcBef>
                <a:spcPct val="30000"/>
              </a:spcBef>
              <a:buSzPct val="80000"/>
            </a:pPr>
            <a:r>
              <a:rPr lang="en-US" altLang="en-US" sz="2600" b="1" dirty="0">
                <a:latin typeface="Liberation Sans" panose="020B0604020202020204" pitchFamily="34" charset="0"/>
              </a:rPr>
              <a:t>Perpetual System</a:t>
            </a:r>
            <a:r>
              <a:rPr lang="zh-CN" altLang="en-US" sz="2600" b="1" dirty="0">
                <a:latin typeface="Liberation Sans" panose="020B0604020202020204" pitchFamily="34" charset="0"/>
              </a:rPr>
              <a:t> 永续盘存制</a:t>
            </a:r>
            <a:r>
              <a:rPr lang="en-US" altLang="en-US" sz="2600" b="1" dirty="0">
                <a:latin typeface="Liberation Sans" panose="020B0604020202020204" pitchFamily="34" charset="0"/>
              </a:rPr>
              <a:t> </a:t>
            </a:r>
          </a:p>
        </p:txBody>
      </p:sp>
      <p:sp>
        <p:nvSpPr>
          <p:cNvPr id="11268" name="Text Box 6"/>
          <p:cNvSpPr txBox="1">
            <a:spLocks noChangeArrowheads="1"/>
          </p:cNvSpPr>
          <p:nvPr/>
        </p:nvSpPr>
        <p:spPr bwMode="auto">
          <a:xfrm>
            <a:off x="609600" y="1934557"/>
            <a:ext cx="7772400" cy="39787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82625" indent="-450850">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25000"/>
              </a:lnSpc>
              <a:spcBef>
                <a:spcPts val="1200"/>
              </a:spcBef>
              <a:buClr>
                <a:srgbClr val="CC0000"/>
              </a:buClr>
              <a:buFontTx/>
              <a:buAutoNum type="arabicPeriod"/>
            </a:pPr>
            <a:r>
              <a:rPr lang="en-US" altLang="en-US" sz="2000" dirty="0">
                <a:latin typeface="Liberation Sans" panose="020B0604020202020204" pitchFamily="34" charset="0"/>
              </a:rPr>
              <a:t>Purchases of merchandise/or raw materials for production are debited to </a:t>
            </a:r>
            <a:r>
              <a:rPr lang="en-US" altLang="en-US" sz="2000" u="sng" dirty="0">
                <a:latin typeface="Liberation Sans" panose="020B0604020202020204" pitchFamily="34" charset="0"/>
              </a:rPr>
              <a:t>Inventory</a:t>
            </a:r>
            <a:r>
              <a:rPr lang="zh-CN" altLang="en-US" sz="2000" u="sng" dirty="0">
                <a:latin typeface="Liberation Sans" panose="020B0604020202020204" pitchFamily="34" charset="0"/>
              </a:rPr>
              <a:t> 存货</a:t>
            </a:r>
            <a:r>
              <a:rPr lang="en-US" altLang="en-US" sz="2000" dirty="0">
                <a:latin typeface="Liberation Sans" panose="020B0604020202020204" pitchFamily="34" charset="0"/>
              </a:rPr>
              <a:t>.</a:t>
            </a:r>
          </a:p>
          <a:p>
            <a:pPr algn="l">
              <a:lnSpc>
                <a:spcPct val="125000"/>
              </a:lnSpc>
              <a:spcBef>
                <a:spcPts val="1200"/>
              </a:spcBef>
              <a:buClr>
                <a:srgbClr val="CC0000"/>
              </a:buClr>
              <a:buFontTx/>
              <a:buAutoNum type="arabicPeriod"/>
            </a:pPr>
            <a:r>
              <a:rPr lang="en-US" altLang="en-US" sz="2000" dirty="0">
                <a:latin typeface="Liberation Sans" panose="020B0604020202020204" pitchFamily="34" charset="0"/>
              </a:rPr>
              <a:t>Freight-in is debited to </a:t>
            </a:r>
            <a:r>
              <a:rPr lang="en-US" altLang="en-US" sz="2000" u="sng" dirty="0">
                <a:latin typeface="Liberation Sans" panose="020B0604020202020204" pitchFamily="34" charset="0"/>
              </a:rPr>
              <a:t>Inventory</a:t>
            </a:r>
            <a:r>
              <a:rPr lang="zh-CN" altLang="en-US" sz="2000" u="sng" dirty="0">
                <a:latin typeface="Liberation Sans" panose="020B0604020202020204" pitchFamily="34" charset="0"/>
              </a:rPr>
              <a:t> 存货</a:t>
            </a:r>
            <a:r>
              <a:rPr lang="en-US" altLang="en-US" sz="2000" dirty="0">
                <a:latin typeface="Liberation Sans" panose="020B0604020202020204" pitchFamily="34" charset="0"/>
              </a:rPr>
              <a:t>. Purchase returns and allowances and purchase discounts are credited to </a:t>
            </a:r>
            <a:r>
              <a:rPr lang="en-US" altLang="en-US" sz="2000" u="sng" dirty="0">
                <a:latin typeface="Liberation Sans" panose="020B0604020202020204" pitchFamily="34" charset="0"/>
              </a:rPr>
              <a:t>Inventory</a:t>
            </a:r>
            <a:r>
              <a:rPr lang="zh-CN" altLang="en-US" sz="2000" u="sng" dirty="0">
                <a:latin typeface="Liberation Sans" panose="020B0604020202020204" pitchFamily="34" charset="0"/>
              </a:rPr>
              <a:t> 存货</a:t>
            </a:r>
            <a:r>
              <a:rPr lang="en-US" altLang="en-US" sz="2000" u="sng" dirty="0">
                <a:latin typeface="Liberation Sans" panose="020B0604020202020204" pitchFamily="34" charset="0"/>
              </a:rPr>
              <a:t>.</a:t>
            </a:r>
          </a:p>
          <a:p>
            <a:pPr algn="l">
              <a:lnSpc>
                <a:spcPct val="125000"/>
              </a:lnSpc>
              <a:spcBef>
                <a:spcPts val="1200"/>
              </a:spcBef>
              <a:buClr>
                <a:srgbClr val="CC0000"/>
              </a:buClr>
              <a:buFontTx/>
              <a:buAutoNum type="arabicPeriod"/>
            </a:pPr>
            <a:r>
              <a:rPr lang="en-US" altLang="en-US" sz="2000" u="sng" dirty="0">
                <a:latin typeface="Liberation Sans" panose="020B0604020202020204" pitchFamily="34" charset="0"/>
              </a:rPr>
              <a:t>Cost of goods sold</a:t>
            </a:r>
            <a:r>
              <a:rPr lang="zh-CN" altLang="en-US" sz="2000" u="sng" dirty="0">
                <a:latin typeface="Liberation Sans" panose="020B0604020202020204" pitchFamily="34" charset="0"/>
              </a:rPr>
              <a:t> 主营业务成本</a:t>
            </a:r>
            <a:r>
              <a:rPr lang="en-US" altLang="en-US" sz="2000" dirty="0">
                <a:latin typeface="Liberation Sans" panose="020B0604020202020204" pitchFamily="34" charset="0"/>
              </a:rPr>
              <a:t> is debited and </a:t>
            </a:r>
            <a:r>
              <a:rPr lang="en-US" altLang="en-US" sz="2000" u="sng" dirty="0">
                <a:latin typeface="Liberation Sans" panose="020B0604020202020204" pitchFamily="34" charset="0"/>
              </a:rPr>
              <a:t>Inventory</a:t>
            </a:r>
            <a:r>
              <a:rPr lang="zh-CN" altLang="en-US" sz="2000" u="sng" dirty="0">
                <a:latin typeface="Liberation Sans" panose="020B0604020202020204" pitchFamily="34" charset="0"/>
              </a:rPr>
              <a:t> 存货</a:t>
            </a:r>
            <a:r>
              <a:rPr lang="en-US" altLang="en-US" sz="2000" u="sng" dirty="0">
                <a:latin typeface="Liberation Sans" panose="020B0604020202020204" pitchFamily="34" charset="0"/>
              </a:rPr>
              <a:t> </a:t>
            </a:r>
            <a:r>
              <a:rPr lang="en-US" altLang="en-US" sz="2000" dirty="0">
                <a:latin typeface="Liberation Sans" panose="020B0604020202020204" pitchFamily="34" charset="0"/>
              </a:rPr>
              <a:t>is credited for each sale.</a:t>
            </a:r>
          </a:p>
          <a:p>
            <a:pPr algn="l">
              <a:lnSpc>
                <a:spcPct val="125000"/>
              </a:lnSpc>
              <a:spcBef>
                <a:spcPts val="1200"/>
              </a:spcBef>
              <a:buClr>
                <a:srgbClr val="CC0000"/>
              </a:buClr>
              <a:buFontTx/>
              <a:buAutoNum type="arabicPeriod"/>
            </a:pPr>
            <a:r>
              <a:rPr lang="en-US" altLang="en-US" sz="2000" dirty="0">
                <a:latin typeface="Liberation Sans" panose="020B0604020202020204" pitchFamily="34" charset="0"/>
              </a:rPr>
              <a:t>Subsidiary records show quantity and cost of each type of inventory on hand.</a:t>
            </a:r>
          </a:p>
        </p:txBody>
      </p:sp>
      <p:sp>
        <p:nvSpPr>
          <p:cNvPr id="11269" name="Rectangle 7"/>
          <p:cNvSpPr>
            <a:spLocks noChangeArrowheads="1"/>
          </p:cNvSpPr>
          <p:nvPr/>
        </p:nvSpPr>
        <p:spPr bwMode="auto">
          <a:xfrm>
            <a:off x="762000" y="5867400"/>
            <a:ext cx="7606665" cy="849094"/>
          </a:xfrm>
          <a:prstGeom prst="rect">
            <a:avLst/>
          </a:prstGeom>
          <a:solidFill>
            <a:srgbClr val="FBF5C9"/>
          </a:solidFill>
          <a:ln w="19050" cap="sq">
            <a:solidFill>
              <a:schemeClr val="tx1"/>
            </a:solidFill>
            <a:miter lim="800000"/>
            <a:headEnd type="none" w="sm" len="sm"/>
            <a:tailEnd type="none" w="sm" len="sm"/>
          </a:ln>
          <a:effectLst/>
        </p:spPr>
        <p:txBody>
          <a:bodyPr wrap="square" anchor="ctr" anchorCtr="0">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nSpc>
                <a:spcPct val="110000"/>
              </a:lnSpc>
              <a:spcBef>
                <a:spcPct val="50000"/>
              </a:spcBef>
            </a:pPr>
            <a:r>
              <a:rPr lang="en-US" altLang="en-US" sz="1800" dirty="0">
                <a:latin typeface="Liberation Sans" panose="020B0604020202020204" pitchFamily="34" charset="0"/>
              </a:rPr>
              <a:t>The </a:t>
            </a:r>
            <a:r>
              <a:rPr lang="en-US" altLang="en-US" sz="1800" b="1" dirty="0">
                <a:latin typeface="Liberation Sans" panose="020B0604020202020204" pitchFamily="34" charset="0"/>
              </a:rPr>
              <a:t>perpetual inventory system </a:t>
            </a:r>
            <a:r>
              <a:rPr lang="en-US" altLang="en-US" sz="1800" dirty="0">
                <a:latin typeface="Liberation Sans" panose="020B0604020202020204" pitchFamily="34" charset="0"/>
              </a:rPr>
              <a:t>provides a </a:t>
            </a:r>
            <a:r>
              <a:rPr lang="en-US" altLang="en-US" sz="1800" b="1" dirty="0">
                <a:latin typeface="Liberation Sans" panose="020B0604020202020204" pitchFamily="34" charset="0"/>
              </a:rPr>
              <a:t>continuous record</a:t>
            </a:r>
            <a:r>
              <a:rPr lang="en-US" altLang="en-US" sz="1800" dirty="0">
                <a:latin typeface="Liberation Sans" panose="020B0604020202020204" pitchFamily="34" charset="0"/>
              </a:rPr>
              <a:t> of the balance in both the </a:t>
            </a:r>
            <a:r>
              <a:rPr lang="en-US" altLang="en-US" sz="1800" b="1" dirty="0">
                <a:latin typeface="Liberation Sans" panose="020B0604020202020204" pitchFamily="34" charset="0"/>
              </a:rPr>
              <a:t>Inventory</a:t>
            </a:r>
            <a:r>
              <a:rPr lang="en-US" altLang="en-US" sz="1800" dirty="0">
                <a:latin typeface="Liberation Sans" panose="020B0604020202020204" pitchFamily="34" charset="0"/>
              </a:rPr>
              <a:t> and </a:t>
            </a:r>
            <a:r>
              <a:rPr lang="en-US" altLang="en-US" sz="1800" b="1" dirty="0">
                <a:latin typeface="Liberation Sans" panose="020B0604020202020204" pitchFamily="34" charset="0"/>
              </a:rPr>
              <a:t>Cost</a:t>
            </a:r>
            <a:r>
              <a:rPr lang="en-US" altLang="en-US" sz="1800" dirty="0">
                <a:latin typeface="Liberation Sans" panose="020B0604020202020204" pitchFamily="34" charset="0"/>
              </a:rPr>
              <a:t> </a:t>
            </a:r>
            <a:r>
              <a:rPr lang="en-US" altLang="en-US" sz="1800" b="1" dirty="0">
                <a:latin typeface="Liberation Sans" panose="020B0604020202020204" pitchFamily="34" charset="0"/>
              </a:rPr>
              <a:t>of</a:t>
            </a:r>
            <a:r>
              <a:rPr lang="en-US" altLang="en-US" sz="1800" dirty="0">
                <a:latin typeface="Liberation Sans" panose="020B0604020202020204" pitchFamily="34" charset="0"/>
              </a:rPr>
              <a:t> </a:t>
            </a:r>
            <a:r>
              <a:rPr lang="en-US" altLang="en-US" sz="1800" b="1" dirty="0">
                <a:latin typeface="Liberation Sans" panose="020B0604020202020204" pitchFamily="34" charset="0"/>
              </a:rPr>
              <a:t>Goods</a:t>
            </a:r>
            <a:r>
              <a:rPr lang="en-US" altLang="en-US" sz="1800" dirty="0">
                <a:latin typeface="Liberation Sans" panose="020B0604020202020204" pitchFamily="34" charset="0"/>
              </a:rPr>
              <a:t> </a:t>
            </a:r>
            <a:r>
              <a:rPr lang="en-US" altLang="en-US" sz="1800" b="1" dirty="0">
                <a:latin typeface="Liberation Sans" panose="020B0604020202020204" pitchFamily="34" charset="0"/>
              </a:rPr>
              <a:t>Sold</a:t>
            </a:r>
            <a:r>
              <a:rPr lang="en-US" altLang="en-US" sz="1800" dirty="0">
                <a:latin typeface="Liberation Sans" panose="020B0604020202020204" pitchFamily="34" charset="0"/>
              </a:rPr>
              <a:t> accounts.</a:t>
            </a:r>
          </a:p>
        </p:txBody>
      </p:sp>
      <p:sp>
        <p:nvSpPr>
          <p:cNvPr id="8" name="Rectangle 4"/>
          <p:cNvSpPr>
            <a:spLocks noGrp="1" noChangeArrowheads="1"/>
          </p:cNvSpPr>
          <p:nvPr>
            <p:ph type="title" idx="4294967295"/>
          </p:nvPr>
        </p:nvSpPr>
        <p:spPr>
          <a:xfrm>
            <a:off x="3048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defRPr/>
            </a:pPr>
            <a:r>
              <a:rPr lang="en-US" sz="3200" i="0" kern="1200" dirty="0">
                <a:solidFill>
                  <a:srgbClr val="CC0000"/>
                </a:solidFill>
                <a:effectLst/>
                <a:latin typeface="Liberation Sans" panose="020B0604020202020204" pitchFamily="34" charset="0"/>
                <a:ea typeface="+mn-ea"/>
                <a:cs typeface="+mn-cs"/>
              </a:rPr>
              <a:t>Inventory Cost Flow</a:t>
            </a:r>
          </a:p>
        </p:txBody>
      </p:sp>
      <p:sp>
        <p:nvSpPr>
          <p:cNvPr id="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0"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5"/>
          <p:cNvSpPr txBox="1">
            <a:spLocks noChangeArrowheads="1"/>
          </p:cNvSpPr>
          <p:nvPr/>
        </p:nvSpPr>
        <p:spPr bwMode="auto">
          <a:xfrm>
            <a:off x="609600" y="1371600"/>
            <a:ext cx="6843713" cy="48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05000"/>
              </a:lnSpc>
              <a:spcBef>
                <a:spcPct val="30000"/>
              </a:spcBef>
              <a:buSzPct val="80000"/>
            </a:pPr>
            <a:r>
              <a:rPr lang="en-US" altLang="en-US" sz="2600" b="1" dirty="0">
                <a:latin typeface="Liberation Sans" panose="020B0604020202020204" pitchFamily="34" charset="0"/>
              </a:rPr>
              <a:t>Periodic System</a:t>
            </a:r>
            <a:r>
              <a:rPr lang="zh-CN" altLang="en-US" sz="2600" b="1" dirty="0">
                <a:latin typeface="Liberation Sans" panose="020B0604020202020204" pitchFamily="34" charset="0"/>
              </a:rPr>
              <a:t> 定期盘存制</a:t>
            </a:r>
            <a:r>
              <a:rPr lang="en-US" altLang="en-US" sz="2600" b="1" dirty="0">
                <a:latin typeface="Liberation Sans" panose="020B0604020202020204" pitchFamily="34" charset="0"/>
              </a:rPr>
              <a:t> </a:t>
            </a:r>
          </a:p>
        </p:txBody>
      </p:sp>
      <p:sp>
        <p:nvSpPr>
          <p:cNvPr id="12293" name="Text Box 7"/>
          <p:cNvSpPr txBox="1">
            <a:spLocks noChangeArrowheads="1"/>
          </p:cNvSpPr>
          <p:nvPr/>
        </p:nvSpPr>
        <p:spPr bwMode="auto">
          <a:xfrm>
            <a:off x="685800" y="3959350"/>
            <a:ext cx="8077200" cy="2212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tabLst>
                <a:tab pos="5832475" algn="r"/>
              </a:tabLst>
              <a:defRPr sz="2800">
                <a:solidFill>
                  <a:schemeClr val="tx1"/>
                </a:solidFill>
                <a:latin typeface="Times New Roman" pitchFamily="18" charset="0"/>
              </a:defRPr>
            </a:lvl1pPr>
            <a:lvl2pPr marL="742950" indent="-285750">
              <a:tabLst>
                <a:tab pos="5832475" algn="r"/>
              </a:tabLst>
              <a:defRPr sz="2800">
                <a:solidFill>
                  <a:schemeClr val="tx1"/>
                </a:solidFill>
                <a:latin typeface="Times New Roman" pitchFamily="18" charset="0"/>
              </a:defRPr>
            </a:lvl2pPr>
            <a:lvl3pPr marL="1143000" indent="-228600">
              <a:tabLst>
                <a:tab pos="5832475" algn="r"/>
              </a:tabLst>
              <a:defRPr sz="2800">
                <a:solidFill>
                  <a:schemeClr val="tx1"/>
                </a:solidFill>
                <a:latin typeface="Times New Roman" pitchFamily="18" charset="0"/>
              </a:defRPr>
            </a:lvl3pPr>
            <a:lvl4pPr marL="1600200" indent="-228600">
              <a:tabLst>
                <a:tab pos="5832475" algn="r"/>
              </a:tabLst>
              <a:defRPr sz="2800">
                <a:solidFill>
                  <a:schemeClr val="tx1"/>
                </a:solidFill>
                <a:latin typeface="Times New Roman" pitchFamily="18" charset="0"/>
              </a:defRPr>
            </a:lvl4pPr>
            <a:lvl5pPr marL="2057400" indent="-228600">
              <a:tabLst>
                <a:tab pos="5832475" algn="r"/>
              </a:tabLst>
              <a:defRPr sz="2800">
                <a:solidFill>
                  <a:schemeClr val="tx1"/>
                </a:solidFill>
                <a:latin typeface="Times New Roman" pitchFamily="18" charset="0"/>
              </a:defRPr>
            </a:lvl5pPr>
            <a:lvl6pPr marL="2514600" indent="-228600" algn="ctr" eaLnBrk="0" fontAlgn="base" hangingPunct="0">
              <a:spcBef>
                <a:spcPct val="0"/>
              </a:spcBef>
              <a:spcAft>
                <a:spcPct val="0"/>
              </a:spcAft>
              <a:tabLst>
                <a:tab pos="5832475" algn="r"/>
              </a:tabLst>
              <a:defRPr sz="2800">
                <a:solidFill>
                  <a:schemeClr val="tx1"/>
                </a:solidFill>
                <a:latin typeface="Times New Roman" pitchFamily="18" charset="0"/>
              </a:defRPr>
            </a:lvl6pPr>
            <a:lvl7pPr marL="2971800" indent="-228600" algn="ctr" eaLnBrk="0" fontAlgn="base" hangingPunct="0">
              <a:spcBef>
                <a:spcPct val="0"/>
              </a:spcBef>
              <a:spcAft>
                <a:spcPct val="0"/>
              </a:spcAft>
              <a:tabLst>
                <a:tab pos="5832475" algn="r"/>
              </a:tabLst>
              <a:defRPr sz="2800">
                <a:solidFill>
                  <a:schemeClr val="tx1"/>
                </a:solidFill>
                <a:latin typeface="Times New Roman" pitchFamily="18" charset="0"/>
              </a:defRPr>
            </a:lvl7pPr>
            <a:lvl8pPr marL="3429000" indent="-228600" algn="ctr" eaLnBrk="0" fontAlgn="base" hangingPunct="0">
              <a:spcBef>
                <a:spcPct val="0"/>
              </a:spcBef>
              <a:spcAft>
                <a:spcPct val="0"/>
              </a:spcAft>
              <a:tabLst>
                <a:tab pos="5832475" algn="r"/>
              </a:tabLst>
              <a:defRPr sz="2800">
                <a:solidFill>
                  <a:schemeClr val="tx1"/>
                </a:solidFill>
                <a:latin typeface="Times New Roman" pitchFamily="18" charset="0"/>
              </a:defRPr>
            </a:lvl8pPr>
            <a:lvl9pPr marL="3886200" indent="-228600" algn="ctr" eaLnBrk="0" fontAlgn="base" hangingPunct="0">
              <a:spcBef>
                <a:spcPct val="0"/>
              </a:spcBef>
              <a:spcAft>
                <a:spcPct val="0"/>
              </a:spcAft>
              <a:tabLst>
                <a:tab pos="5832475" algn="r"/>
              </a:tabLst>
              <a:defRPr sz="2800">
                <a:solidFill>
                  <a:schemeClr val="tx1"/>
                </a:solidFill>
                <a:latin typeface="Times New Roman" pitchFamily="18" charset="0"/>
              </a:defRPr>
            </a:lvl9pPr>
          </a:lstStyle>
          <a:p>
            <a:pPr algn="l">
              <a:lnSpc>
                <a:spcPct val="120000"/>
              </a:lnSpc>
              <a:spcBef>
                <a:spcPts val="600"/>
              </a:spcBef>
              <a:buClr>
                <a:srgbClr val="800000"/>
              </a:buClr>
              <a:buSzPct val="95000"/>
            </a:pPr>
            <a:r>
              <a:rPr lang="en-US" altLang="en-US" sz="2000" dirty="0">
                <a:latin typeface="Liberation Sans" panose="020B0604020202020204" pitchFamily="34" charset="0"/>
              </a:rPr>
              <a:t>Beginning inventory	$ 100,000</a:t>
            </a:r>
          </a:p>
          <a:p>
            <a:pPr algn="l">
              <a:lnSpc>
                <a:spcPct val="120000"/>
              </a:lnSpc>
              <a:spcBef>
                <a:spcPts val="600"/>
              </a:spcBef>
              <a:buClr>
                <a:srgbClr val="800000"/>
              </a:buClr>
              <a:buSzPct val="95000"/>
            </a:pPr>
            <a:r>
              <a:rPr lang="en-US" altLang="en-US" sz="2000" dirty="0">
                <a:latin typeface="Liberation Sans" panose="020B0604020202020204" pitchFamily="34" charset="0"/>
              </a:rPr>
              <a:t>Purchases, net	+ 800,000</a:t>
            </a:r>
          </a:p>
          <a:p>
            <a:pPr algn="l">
              <a:lnSpc>
                <a:spcPct val="120000"/>
              </a:lnSpc>
              <a:spcBef>
                <a:spcPts val="600"/>
              </a:spcBef>
              <a:buClr>
                <a:srgbClr val="800000"/>
              </a:buClr>
              <a:buSzPct val="95000"/>
            </a:pPr>
            <a:r>
              <a:rPr lang="en-US" altLang="en-US" sz="2000" dirty="0">
                <a:latin typeface="Liberation Sans" panose="020B0604020202020204" pitchFamily="34" charset="0"/>
              </a:rPr>
              <a:t>Goods available for sale	900,000</a:t>
            </a:r>
          </a:p>
          <a:p>
            <a:pPr algn="l">
              <a:lnSpc>
                <a:spcPct val="120000"/>
              </a:lnSpc>
              <a:spcBef>
                <a:spcPts val="600"/>
              </a:spcBef>
              <a:buClr>
                <a:srgbClr val="800000"/>
              </a:buClr>
              <a:buSzPct val="95000"/>
            </a:pPr>
            <a:r>
              <a:rPr lang="en-US" altLang="en-US" sz="2000" dirty="0">
                <a:latin typeface="Liberation Sans" panose="020B0604020202020204" pitchFamily="34" charset="0"/>
              </a:rPr>
              <a:t>Ending inventory	                                         - 125,000 </a:t>
            </a:r>
            <a:r>
              <a:rPr lang="en-US" altLang="en-US" sz="2000" dirty="0">
                <a:solidFill>
                  <a:srgbClr val="FF0000"/>
                </a:solidFill>
                <a:latin typeface="Liberation Sans" panose="020B0604020202020204" pitchFamily="34" charset="0"/>
              </a:rPr>
              <a:t>(Physical count)</a:t>
            </a:r>
          </a:p>
          <a:p>
            <a:pPr algn="l">
              <a:lnSpc>
                <a:spcPct val="120000"/>
              </a:lnSpc>
              <a:spcBef>
                <a:spcPts val="600"/>
              </a:spcBef>
              <a:buClr>
                <a:srgbClr val="800000"/>
              </a:buClr>
              <a:buSzPct val="95000"/>
            </a:pPr>
            <a:r>
              <a:rPr lang="en-US" altLang="en-US" sz="2000" dirty="0">
                <a:latin typeface="Liberation Sans" panose="020B0604020202020204" pitchFamily="34" charset="0"/>
              </a:rPr>
              <a:t>Cost of goods sold	$ 775,000</a:t>
            </a:r>
          </a:p>
        </p:txBody>
      </p:sp>
      <p:sp>
        <p:nvSpPr>
          <p:cNvPr id="12294" name="Line 8"/>
          <p:cNvSpPr>
            <a:spLocks noChangeShapeType="1"/>
          </p:cNvSpPr>
          <p:nvPr/>
        </p:nvSpPr>
        <p:spPr bwMode="auto">
          <a:xfrm>
            <a:off x="5486400" y="4498975"/>
            <a:ext cx="14478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2295" name="Line 9"/>
          <p:cNvSpPr>
            <a:spLocks noChangeShapeType="1"/>
          </p:cNvSpPr>
          <p:nvPr/>
        </p:nvSpPr>
        <p:spPr bwMode="auto">
          <a:xfrm>
            <a:off x="5486400" y="5413375"/>
            <a:ext cx="14478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2296" name="Line 10"/>
          <p:cNvSpPr>
            <a:spLocks noChangeShapeType="1"/>
          </p:cNvSpPr>
          <p:nvPr/>
        </p:nvSpPr>
        <p:spPr bwMode="auto">
          <a:xfrm>
            <a:off x="5486400" y="5791200"/>
            <a:ext cx="14478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2297" name="Line 11"/>
          <p:cNvSpPr>
            <a:spLocks noChangeShapeType="1"/>
          </p:cNvSpPr>
          <p:nvPr/>
        </p:nvSpPr>
        <p:spPr bwMode="auto">
          <a:xfrm>
            <a:off x="5486400" y="5715000"/>
            <a:ext cx="1447800" cy="0"/>
          </a:xfrm>
          <a:prstGeom prst="line">
            <a:avLst/>
          </a:prstGeom>
          <a:noFill/>
          <a:ln w="2857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2" name="Rectangle 4"/>
          <p:cNvSpPr>
            <a:spLocks noGrp="1" noChangeArrowheads="1"/>
          </p:cNvSpPr>
          <p:nvPr>
            <p:ph type="title" idx="4294967295"/>
          </p:nvPr>
        </p:nvSpPr>
        <p:spPr>
          <a:xfrm>
            <a:off x="9144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r>
              <a:rPr lang="en-US" sz="3200" i="0" kern="1200" dirty="0">
                <a:solidFill>
                  <a:srgbClr val="CC0000"/>
                </a:solidFill>
                <a:effectLst/>
                <a:latin typeface="Liberation Sans" panose="020B0604020202020204" pitchFamily="34" charset="0"/>
                <a:ea typeface="+mn-ea"/>
                <a:cs typeface="+mn-cs"/>
              </a:rPr>
              <a:t>Inventory Cost Flow</a:t>
            </a:r>
          </a:p>
        </p:txBody>
      </p:sp>
      <p:sp>
        <p:nvSpPr>
          <p:cNvPr id="13"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4"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
        <p:nvSpPr>
          <p:cNvPr id="15" name="Text Box 6"/>
          <p:cNvSpPr txBox="1">
            <a:spLocks noChangeArrowheads="1"/>
          </p:cNvSpPr>
          <p:nvPr/>
        </p:nvSpPr>
        <p:spPr bwMode="auto">
          <a:xfrm>
            <a:off x="609600" y="1934557"/>
            <a:ext cx="7772400" cy="25340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82625" indent="-450850">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25000"/>
              </a:lnSpc>
              <a:spcBef>
                <a:spcPts val="1200"/>
              </a:spcBef>
              <a:buClr>
                <a:srgbClr val="CC0000"/>
              </a:buClr>
              <a:buFontTx/>
              <a:buAutoNum type="arabicPeriod"/>
            </a:pPr>
            <a:r>
              <a:rPr lang="en-US" altLang="en-US" sz="2100" dirty="0">
                <a:latin typeface="Liberation Sans" panose="020B0604020202020204" pitchFamily="34" charset="0"/>
              </a:rPr>
              <a:t>Purchases of merchandise are debited to </a:t>
            </a:r>
            <a:r>
              <a:rPr lang="en-US" altLang="en-US" sz="2100" u="sng" dirty="0">
                <a:latin typeface="Liberation Sans" panose="020B0604020202020204" pitchFamily="34" charset="0"/>
              </a:rPr>
              <a:t>Purchases</a:t>
            </a:r>
            <a:r>
              <a:rPr lang="zh-CN" altLang="en-US" sz="2100" u="sng" dirty="0">
                <a:latin typeface="Liberation Sans" panose="020B0604020202020204" pitchFamily="34" charset="0"/>
              </a:rPr>
              <a:t> 物资采购</a:t>
            </a:r>
            <a:r>
              <a:rPr lang="en-US" altLang="en-US" sz="2100" u="sng" dirty="0">
                <a:latin typeface="Liberation Sans" panose="020B0604020202020204" pitchFamily="34" charset="0"/>
              </a:rPr>
              <a:t>.</a:t>
            </a:r>
          </a:p>
          <a:p>
            <a:pPr algn="l">
              <a:lnSpc>
                <a:spcPct val="125000"/>
              </a:lnSpc>
              <a:spcBef>
                <a:spcPts val="1200"/>
              </a:spcBef>
              <a:buClr>
                <a:srgbClr val="CC0000"/>
              </a:buClr>
              <a:buFontTx/>
              <a:buAutoNum type="arabicPeriod"/>
            </a:pPr>
            <a:r>
              <a:rPr lang="en-US" altLang="en-US" sz="2100" dirty="0">
                <a:latin typeface="Liberation Sans" panose="020B0604020202020204" pitchFamily="34" charset="0"/>
              </a:rPr>
              <a:t>Ending Inventory determined by physical count</a:t>
            </a:r>
            <a:r>
              <a:rPr lang="zh-CN" altLang="en-US" sz="2100" dirty="0">
                <a:latin typeface="Liberation Sans" panose="020B0604020202020204" pitchFamily="34" charset="0"/>
              </a:rPr>
              <a:t> 存货盘点</a:t>
            </a:r>
            <a:r>
              <a:rPr lang="en-US" altLang="en-US" sz="2100" dirty="0">
                <a:latin typeface="Liberation Sans" panose="020B0604020202020204" pitchFamily="34" charset="0"/>
              </a:rPr>
              <a:t>.</a:t>
            </a:r>
          </a:p>
          <a:p>
            <a:pPr algn="l">
              <a:lnSpc>
                <a:spcPct val="125000"/>
              </a:lnSpc>
              <a:spcBef>
                <a:spcPts val="1200"/>
              </a:spcBef>
              <a:buClr>
                <a:srgbClr val="CC0000"/>
              </a:buClr>
              <a:buFontTx/>
              <a:buAutoNum type="arabicPeriod"/>
            </a:pPr>
            <a:r>
              <a:rPr lang="en-US" altLang="en-US" sz="2100" dirty="0">
                <a:latin typeface="Liberation Sans" panose="020B0604020202020204" pitchFamily="34" charset="0"/>
              </a:rPr>
              <a:t>Calculation of Cost of Goods Sold:</a:t>
            </a:r>
          </a:p>
          <a:p>
            <a:pPr algn="l">
              <a:lnSpc>
                <a:spcPct val="125000"/>
              </a:lnSpc>
              <a:spcBef>
                <a:spcPts val="1200"/>
              </a:spcBef>
              <a:buClr>
                <a:srgbClr val="800000"/>
              </a:buClr>
              <a:buFontTx/>
              <a:buAutoNum type="arabicPeriod"/>
            </a:pPr>
            <a:endParaRPr lang="en-US" altLang="en-US" sz="2100" dirty="0">
              <a:latin typeface="Liberation Sans" panose="020B0604020202020204" pitchFamily="34" charset="0"/>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1"/>
          <p:cNvSpPr>
            <a:spLocks noChangeArrowheads="1"/>
          </p:cNvSpPr>
          <p:nvPr/>
        </p:nvSpPr>
        <p:spPr bwMode="auto">
          <a:xfrm>
            <a:off x="609600" y="1981200"/>
            <a:ext cx="8077200" cy="83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15000"/>
              </a:lnSpc>
            </a:pPr>
            <a:r>
              <a:rPr lang="en-US" altLang="en-US" sz="2100" b="1" dirty="0">
                <a:latin typeface="Liberation Sans" panose="020B0604020202020204" pitchFamily="34" charset="0"/>
              </a:rPr>
              <a:t>Illustration:</a:t>
            </a:r>
            <a:r>
              <a:rPr lang="en-US" altLang="en-US" sz="2100" dirty="0">
                <a:latin typeface="Liberation Sans" panose="020B0604020202020204" pitchFamily="34" charset="0"/>
              </a:rPr>
              <a:t> Fesmire Company had the following transactions during the current year.</a:t>
            </a:r>
          </a:p>
        </p:txBody>
      </p:sp>
      <p:sp>
        <p:nvSpPr>
          <p:cNvPr id="13316" name="Rectangle 13"/>
          <p:cNvSpPr>
            <a:spLocks noChangeArrowheads="1"/>
          </p:cNvSpPr>
          <p:nvPr/>
        </p:nvSpPr>
        <p:spPr bwMode="auto">
          <a:xfrm>
            <a:off x="609600" y="5029200"/>
            <a:ext cx="8077200"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15000"/>
              </a:lnSpc>
            </a:pPr>
            <a:r>
              <a:rPr lang="en-US" altLang="en-US" sz="2100" dirty="0">
                <a:latin typeface="Liberation Sans" panose="020B0604020202020204" pitchFamily="34" charset="0"/>
              </a:rPr>
              <a:t>Record these transactions using the </a:t>
            </a:r>
            <a:r>
              <a:rPr lang="en-US" altLang="en-US" sz="2100" b="1" dirty="0">
                <a:latin typeface="Liberation Sans" panose="020B0604020202020204" pitchFamily="34" charset="0"/>
              </a:rPr>
              <a:t>Perpetual</a:t>
            </a:r>
            <a:r>
              <a:rPr lang="en-US" altLang="en-US" sz="2100" dirty="0">
                <a:latin typeface="Liberation Sans" panose="020B0604020202020204" pitchFamily="34" charset="0"/>
              </a:rPr>
              <a:t> and </a:t>
            </a:r>
            <a:r>
              <a:rPr lang="en-US" altLang="en-US" sz="2100" b="1" dirty="0">
                <a:latin typeface="Liberation Sans" panose="020B0604020202020204" pitchFamily="34" charset="0"/>
              </a:rPr>
              <a:t>Periodic </a:t>
            </a:r>
            <a:r>
              <a:rPr lang="en-US" altLang="en-US" sz="2100" dirty="0">
                <a:latin typeface="Liberation Sans" panose="020B0604020202020204" pitchFamily="34" charset="0"/>
              </a:rPr>
              <a:t>systems.</a:t>
            </a:r>
          </a:p>
        </p:txBody>
      </p:sp>
      <p:pic>
        <p:nvPicPr>
          <p:cNvPr id="13317"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048000"/>
            <a:ext cx="7620000"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4"/>
          <p:cNvSpPr>
            <a:spLocks noGrp="1" noChangeArrowheads="1"/>
          </p:cNvSpPr>
          <p:nvPr>
            <p:ph type="title" idx="4294967295"/>
          </p:nvPr>
        </p:nvSpPr>
        <p:spPr>
          <a:xfrm>
            <a:off x="9144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r>
              <a:rPr lang="en-US" sz="3200" i="0" kern="1200" dirty="0">
                <a:solidFill>
                  <a:srgbClr val="CC0000"/>
                </a:solidFill>
                <a:effectLst/>
                <a:latin typeface="Liberation Sans" panose="020B0604020202020204" pitchFamily="34" charset="0"/>
                <a:ea typeface="+mn-ea"/>
                <a:cs typeface="+mn-cs"/>
              </a:rPr>
              <a:t>Inventory Cost Flow</a:t>
            </a:r>
          </a:p>
        </p:txBody>
      </p:sp>
      <p:sp>
        <p:nvSpPr>
          <p:cNvPr id="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3320" name="Text Box 5"/>
          <p:cNvSpPr txBox="1">
            <a:spLocks noChangeArrowheads="1"/>
          </p:cNvSpPr>
          <p:nvPr/>
        </p:nvSpPr>
        <p:spPr bwMode="auto">
          <a:xfrm>
            <a:off x="609600" y="1371600"/>
            <a:ext cx="8077200"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05000"/>
              </a:lnSpc>
              <a:spcBef>
                <a:spcPct val="30000"/>
              </a:spcBef>
              <a:buSzPct val="80000"/>
            </a:pPr>
            <a:r>
              <a:rPr lang="en-US" altLang="en-US" sz="2600" b="1" dirty="0">
                <a:latin typeface="Liberation Sans" panose="020B0604020202020204" pitchFamily="34" charset="0"/>
              </a:rPr>
              <a:t>Comparing Perpetual and Periodic Systems </a:t>
            </a:r>
          </a:p>
        </p:txBody>
      </p:sp>
      <p:sp>
        <p:nvSpPr>
          <p:cNvPr id="10"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5"/>
          <p:cNvSpPr txBox="1">
            <a:spLocks noChangeArrowheads="1"/>
          </p:cNvSpPr>
          <p:nvPr/>
        </p:nvSpPr>
        <p:spPr bwMode="auto">
          <a:xfrm>
            <a:off x="8077200" y="64770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pic>
        <p:nvPicPr>
          <p:cNvPr id="14338"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28700"/>
            <a:ext cx="800100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4"/>
          <p:cNvSpPr>
            <a:spLocks noGrp="1" noChangeArrowheads="1"/>
          </p:cNvSpPr>
          <p:nvPr>
            <p:ph type="title" idx="4294967295"/>
          </p:nvPr>
        </p:nvSpPr>
        <p:spPr>
          <a:xfrm>
            <a:off x="914400" y="2286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r>
              <a:rPr lang="en-US" sz="3200" i="0" kern="1200" dirty="0">
                <a:solidFill>
                  <a:srgbClr val="CC0000"/>
                </a:solidFill>
                <a:effectLst/>
                <a:latin typeface="Liberation Sans" panose="020B0604020202020204" pitchFamily="34" charset="0"/>
                <a:ea typeface="+mn-ea"/>
                <a:cs typeface="+mn-cs"/>
              </a:rPr>
              <a:t>Inventory Cost Flow</a:t>
            </a:r>
          </a:p>
        </p:txBody>
      </p:sp>
      <p:sp>
        <p:nvSpPr>
          <p:cNvPr id="16" name="Line 16"/>
          <p:cNvSpPr>
            <a:spLocks noChangeShapeType="1"/>
          </p:cNvSpPr>
          <p:nvPr/>
        </p:nvSpPr>
        <p:spPr bwMode="auto">
          <a:xfrm>
            <a:off x="381000" y="9144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cxnSp>
        <p:nvCxnSpPr>
          <p:cNvPr id="4" name="Straight Arrow Connector 3"/>
          <p:cNvCxnSpPr/>
          <p:nvPr/>
        </p:nvCxnSpPr>
        <p:spPr bwMode="auto">
          <a:xfrm>
            <a:off x="304800" y="2743200"/>
            <a:ext cx="0" cy="914400"/>
          </a:xfrm>
          <a:prstGeom prst="straightConnector1">
            <a:avLst/>
          </a:prstGeom>
          <a:solidFill>
            <a:schemeClr val="accent1"/>
          </a:solidFill>
          <a:ln w="38100" cap="sq" cmpd="sng" algn="ctr">
            <a:solidFill>
              <a:srgbClr val="CC000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
          <p:cNvSpPr/>
          <p:nvPr/>
        </p:nvSpPr>
        <p:spPr>
          <a:xfrm>
            <a:off x="6858000" y="344269"/>
            <a:ext cx="1752600" cy="646331"/>
          </a:xfrm>
          <a:prstGeom prst="rect">
            <a:avLst/>
          </a:prstGeom>
          <a:solidFill>
            <a:schemeClr val="bg1"/>
          </a:solidFill>
        </p:spPr>
        <p:txBody>
          <a:bodyPr wrap="square">
            <a:spAutoFit/>
          </a:bodyPr>
          <a:lstStyle/>
          <a:p>
            <a:pPr algn="l"/>
            <a:r>
              <a:rPr lang="en-US" sz="1200" b="1" dirty="0">
                <a:solidFill>
                  <a:srgbClr val="006666"/>
                </a:solidFill>
                <a:latin typeface="Liberation Sans" panose="020B0604020202020204" pitchFamily="34" charset="0"/>
              </a:rPr>
              <a:t>ILLUSTRATION 8.4</a:t>
            </a:r>
          </a:p>
          <a:p>
            <a:pPr algn="l"/>
            <a:r>
              <a:rPr lang="en-US" sz="1200" dirty="0">
                <a:latin typeface="Liberation Sans" panose="020B0604020202020204" pitchFamily="34" charset="0"/>
              </a:rPr>
              <a:t>Comparative Entries—</a:t>
            </a:r>
          </a:p>
          <a:p>
            <a:pPr algn="l"/>
            <a:r>
              <a:rPr lang="en-US" sz="1200" dirty="0">
                <a:latin typeface="Liberation Sans" panose="020B0604020202020204" pitchFamily="34" charset="0"/>
              </a:rPr>
              <a:t>Perpetual vs. Periodic</a:t>
            </a:r>
          </a:p>
        </p:txBody>
      </p:sp>
      <p:pic>
        <p:nvPicPr>
          <p:cNvPr id="18" name="Picture 17"/>
          <p:cNvPicPr preferRelativeResize="0">
            <a:picLocks/>
          </p:cNvPicPr>
          <p:nvPr/>
        </p:nvPicPr>
        <p:blipFill>
          <a:blip r:embed="rId4"/>
          <a:stretch>
            <a:fillRect/>
          </a:stretch>
        </p:blipFill>
        <p:spPr>
          <a:xfrm>
            <a:off x="667872" y="2853220"/>
            <a:ext cx="3745286" cy="551876"/>
          </a:xfrm>
          <a:prstGeom prst="rect">
            <a:avLst/>
          </a:prstGeom>
        </p:spPr>
      </p:pic>
      <p:pic>
        <p:nvPicPr>
          <p:cNvPr id="19" name="Picture 18"/>
          <p:cNvPicPr preferRelativeResize="0">
            <a:picLocks/>
          </p:cNvPicPr>
          <p:nvPr/>
        </p:nvPicPr>
        <p:blipFill>
          <a:blip r:embed="rId4"/>
          <a:stretch>
            <a:fillRect/>
          </a:stretch>
        </p:blipFill>
        <p:spPr>
          <a:xfrm>
            <a:off x="667872" y="3889468"/>
            <a:ext cx="3745286" cy="456095"/>
          </a:xfrm>
          <a:prstGeom prst="rect">
            <a:avLst/>
          </a:prstGeom>
        </p:spPr>
      </p:pic>
      <p:pic>
        <p:nvPicPr>
          <p:cNvPr id="20" name="Picture 19"/>
          <p:cNvPicPr preferRelativeResize="0">
            <a:picLocks/>
          </p:cNvPicPr>
          <p:nvPr/>
        </p:nvPicPr>
        <p:blipFill>
          <a:blip r:embed="rId4"/>
          <a:stretch>
            <a:fillRect/>
          </a:stretch>
        </p:blipFill>
        <p:spPr>
          <a:xfrm>
            <a:off x="655920" y="4352925"/>
            <a:ext cx="3745286" cy="734547"/>
          </a:xfrm>
          <a:prstGeom prst="rect">
            <a:avLst/>
          </a:prstGeom>
        </p:spPr>
      </p:pic>
      <p:pic>
        <p:nvPicPr>
          <p:cNvPr id="21" name="Picture 20"/>
          <p:cNvPicPr preferRelativeResize="0">
            <a:picLocks/>
          </p:cNvPicPr>
          <p:nvPr/>
        </p:nvPicPr>
        <p:blipFill>
          <a:blip r:embed="rId4"/>
          <a:stretch>
            <a:fillRect/>
          </a:stretch>
        </p:blipFill>
        <p:spPr>
          <a:xfrm>
            <a:off x="655920" y="5486400"/>
            <a:ext cx="3745286" cy="734547"/>
          </a:xfrm>
          <a:prstGeom prst="rect">
            <a:avLst/>
          </a:prstGeom>
        </p:spPr>
      </p:pic>
      <p:pic>
        <p:nvPicPr>
          <p:cNvPr id="22" name="Picture 21"/>
          <p:cNvPicPr preferRelativeResize="0">
            <a:picLocks/>
          </p:cNvPicPr>
          <p:nvPr/>
        </p:nvPicPr>
        <p:blipFill>
          <a:blip r:embed="rId4"/>
          <a:stretch>
            <a:fillRect/>
          </a:stretch>
        </p:blipFill>
        <p:spPr>
          <a:xfrm>
            <a:off x="4712914" y="2880673"/>
            <a:ext cx="3745286" cy="551876"/>
          </a:xfrm>
          <a:prstGeom prst="rect">
            <a:avLst/>
          </a:prstGeom>
        </p:spPr>
      </p:pic>
      <p:pic>
        <p:nvPicPr>
          <p:cNvPr id="23" name="Picture 22"/>
          <p:cNvPicPr preferRelativeResize="0">
            <a:picLocks/>
          </p:cNvPicPr>
          <p:nvPr/>
        </p:nvPicPr>
        <p:blipFill>
          <a:blip r:embed="rId4"/>
          <a:stretch>
            <a:fillRect/>
          </a:stretch>
        </p:blipFill>
        <p:spPr>
          <a:xfrm>
            <a:off x="4679110" y="3887305"/>
            <a:ext cx="3745286" cy="456095"/>
          </a:xfrm>
          <a:prstGeom prst="rect">
            <a:avLst/>
          </a:prstGeom>
        </p:spPr>
      </p:pic>
      <p:pic>
        <p:nvPicPr>
          <p:cNvPr id="24" name="Picture 23"/>
          <p:cNvPicPr preferRelativeResize="0">
            <a:picLocks/>
          </p:cNvPicPr>
          <p:nvPr/>
        </p:nvPicPr>
        <p:blipFill>
          <a:blip r:embed="rId4"/>
          <a:stretch>
            <a:fillRect/>
          </a:stretch>
        </p:blipFill>
        <p:spPr>
          <a:xfrm>
            <a:off x="4700962" y="4389720"/>
            <a:ext cx="3745286" cy="376938"/>
          </a:xfrm>
          <a:prstGeom prst="rect">
            <a:avLst/>
          </a:prstGeom>
        </p:spPr>
      </p:pic>
      <p:pic>
        <p:nvPicPr>
          <p:cNvPr id="25" name="Picture 24"/>
          <p:cNvPicPr preferRelativeResize="0">
            <a:picLocks/>
          </p:cNvPicPr>
          <p:nvPr/>
        </p:nvPicPr>
        <p:blipFill>
          <a:blip r:embed="rId4"/>
          <a:stretch>
            <a:fillRect/>
          </a:stretch>
        </p:blipFill>
        <p:spPr>
          <a:xfrm>
            <a:off x="4700962" y="5474448"/>
            <a:ext cx="3745286" cy="888802"/>
          </a:xfrm>
          <a:prstGeom prst="rect">
            <a:avLst/>
          </a:prstGeom>
        </p:spPr>
      </p:pic>
      <p:graphicFrame>
        <p:nvGraphicFramePr>
          <p:cNvPr id="3" name="Table 2">
            <a:extLst>
              <a:ext uri="{FF2B5EF4-FFF2-40B4-BE49-F238E27FC236}">
                <a16:creationId xmlns:a16="http://schemas.microsoft.com/office/drawing/2014/main" id="{62D9FFFD-088C-7FE8-6A37-41A7B1114118}"/>
              </a:ext>
            </a:extLst>
          </p:cNvPr>
          <p:cNvGraphicFramePr>
            <a:graphicFrameLocks noGrp="1"/>
          </p:cNvGraphicFramePr>
          <p:nvPr>
            <p:extLst>
              <p:ext uri="{D42A27DB-BD31-4B8C-83A1-F6EECF244321}">
                <p14:modId xmlns:p14="http://schemas.microsoft.com/office/powerpoint/2010/main" val="3753317350"/>
              </p:ext>
            </p:extLst>
          </p:nvPr>
        </p:nvGraphicFramePr>
        <p:xfrm>
          <a:off x="457200" y="1295400"/>
          <a:ext cx="4267200" cy="335280"/>
        </p:xfrm>
        <a:graphic>
          <a:graphicData uri="http://schemas.openxmlformats.org/drawingml/2006/table">
            <a:tbl>
              <a:tblPr firstRow="1" bandRow="1">
                <a:tableStyleId>{0E3FDE45-AF77-4B5C-9715-49D594BDF05E}</a:tableStyleId>
              </a:tblPr>
              <a:tblGrid>
                <a:gridCol w="2057400">
                  <a:extLst>
                    <a:ext uri="{9D8B030D-6E8A-4147-A177-3AD203B41FA5}">
                      <a16:colId xmlns:a16="http://schemas.microsoft.com/office/drawing/2014/main" val="3982055018"/>
                    </a:ext>
                  </a:extLst>
                </a:gridCol>
                <a:gridCol w="990600">
                  <a:extLst>
                    <a:ext uri="{9D8B030D-6E8A-4147-A177-3AD203B41FA5}">
                      <a16:colId xmlns:a16="http://schemas.microsoft.com/office/drawing/2014/main" val="74728706"/>
                    </a:ext>
                  </a:extLst>
                </a:gridCol>
                <a:gridCol w="1219200">
                  <a:extLst>
                    <a:ext uri="{9D8B030D-6E8A-4147-A177-3AD203B41FA5}">
                      <a16:colId xmlns:a16="http://schemas.microsoft.com/office/drawing/2014/main" val="3306678613"/>
                    </a:ext>
                  </a:extLst>
                </a:gridCol>
              </a:tblGrid>
              <a:tr h="259080">
                <a:tc>
                  <a:txBody>
                    <a:bodyPr/>
                    <a:lstStyle/>
                    <a:p>
                      <a:pPr algn="ctr"/>
                      <a:r>
                        <a:rPr lang="en-CN" sz="1600" dirty="0">
                          <a:solidFill>
                            <a:srgbClr val="FF0000"/>
                          </a:solidFill>
                        </a:rPr>
                        <a:t>账户名Account</a:t>
                      </a:r>
                    </a:p>
                  </a:txBody>
                  <a:tcPr/>
                </a:tc>
                <a:tc>
                  <a:txBody>
                    <a:bodyPr/>
                    <a:lstStyle/>
                    <a:p>
                      <a:pPr algn="ctr"/>
                      <a:r>
                        <a:rPr lang="en-CN" sz="1600" dirty="0">
                          <a:solidFill>
                            <a:srgbClr val="FF0000"/>
                          </a:solidFill>
                        </a:rPr>
                        <a:t>借 Debit</a:t>
                      </a:r>
                    </a:p>
                  </a:txBody>
                  <a:tcPr/>
                </a:tc>
                <a:tc>
                  <a:txBody>
                    <a:bodyPr/>
                    <a:lstStyle/>
                    <a:p>
                      <a:pPr algn="ctr"/>
                      <a:r>
                        <a:rPr lang="en-CN" sz="1600" dirty="0">
                          <a:solidFill>
                            <a:srgbClr val="FF0000"/>
                          </a:solidFill>
                        </a:rPr>
                        <a:t>贷 Credit</a:t>
                      </a:r>
                    </a:p>
                  </a:txBody>
                  <a:tcPr/>
                </a:tc>
                <a:extLst>
                  <a:ext uri="{0D108BD9-81ED-4DB2-BD59-A6C34878D82A}">
                    <a16:rowId xmlns:a16="http://schemas.microsoft.com/office/drawing/2014/main" val="1410281859"/>
                  </a:ext>
                </a:extLst>
              </a:tr>
            </a:tbl>
          </a:graphicData>
        </a:graphic>
      </p:graphicFrame>
      <p:graphicFrame>
        <p:nvGraphicFramePr>
          <p:cNvPr id="5" name="Table 4">
            <a:extLst>
              <a:ext uri="{FF2B5EF4-FFF2-40B4-BE49-F238E27FC236}">
                <a16:creationId xmlns:a16="http://schemas.microsoft.com/office/drawing/2014/main" id="{9345A168-0384-87FB-A42F-7F3345C070B8}"/>
              </a:ext>
            </a:extLst>
          </p:cNvPr>
          <p:cNvGraphicFramePr>
            <a:graphicFrameLocks noGrp="1"/>
          </p:cNvGraphicFramePr>
          <p:nvPr>
            <p:extLst>
              <p:ext uri="{D42A27DB-BD31-4B8C-83A1-F6EECF244321}">
                <p14:modId xmlns:p14="http://schemas.microsoft.com/office/powerpoint/2010/main" val="3890062558"/>
              </p:ext>
            </p:extLst>
          </p:nvPr>
        </p:nvGraphicFramePr>
        <p:xfrm>
          <a:off x="4343400" y="1295400"/>
          <a:ext cx="4267200" cy="335280"/>
        </p:xfrm>
        <a:graphic>
          <a:graphicData uri="http://schemas.openxmlformats.org/drawingml/2006/table">
            <a:tbl>
              <a:tblPr firstRow="1" bandRow="1">
                <a:tableStyleId>{0E3FDE45-AF77-4B5C-9715-49D594BDF05E}</a:tableStyleId>
              </a:tblPr>
              <a:tblGrid>
                <a:gridCol w="2057400">
                  <a:extLst>
                    <a:ext uri="{9D8B030D-6E8A-4147-A177-3AD203B41FA5}">
                      <a16:colId xmlns:a16="http://schemas.microsoft.com/office/drawing/2014/main" val="3982055018"/>
                    </a:ext>
                  </a:extLst>
                </a:gridCol>
                <a:gridCol w="990600">
                  <a:extLst>
                    <a:ext uri="{9D8B030D-6E8A-4147-A177-3AD203B41FA5}">
                      <a16:colId xmlns:a16="http://schemas.microsoft.com/office/drawing/2014/main" val="74728706"/>
                    </a:ext>
                  </a:extLst>
                </a:gridCol>
                <a:gridCol w="1219200">
                  <a:extLst>
                    <a:ext uri="{9D8B030D-6E8A-4147-A177-3AD203B41FA5}">
                      <a16:colId xmlns:a16="http://schemas.microsoft.com/office/drawing/2014/main" val="3306678613"/>
                    </a:ext>
                  </a:extLst>
                </a:gridCol>
              </a:tblGrid>
              <a:tr h="259080">
                <a:tc>
                  <a:txBody>
                    <a:bodyPr/>
                    <a:lstStyle/>
                    <a:p>
                      <a:pPr algn="ctr"/>
                      <a:r>
                        <a:rPr lang="en-CN" sz="1600" dirty="0">
                          <a:solidFill>
                            <a:srgbClr val="FF0000"/>
                          </a:solidFill>
                        </a:rPr>
                        <a:t>账户名Account</a:t>
                      </a:r>
                    </a:p>
                  </a:txBody>
                  <a:tcPr/>
                </a:tc>
                <a:tc>
                  <a:txBody>
                    <a:bodyPr/>
                    <a:lstStyle/>
                    <a:p>
                      <a:pPr algn="ctr"/>
                      <a:r>
                        <a:rPr lang="en-CN" sz="1600" dirty="0">
                          <a:solidFill>
                            <a:srgbClr val="FF0000"/>
                          </a:solidFill>
                        </a:rPr>
                        <a:t>借 Debit</a:t>
                      </a:r>
                    </a:p>
                  </a:txBody>
                  <a:tcPr/>
                </a:tc>
                <a:tc>
                  <a:txBody>
                    <a:bodyPr/>
                    <a:lstStyle/>
                    <a:p>
                      <a:pPr algn="ctr"/>
                      <a:r>
                        <a:rPr lang="en-CN" sz="1600" dirty="0">
                          <a:solidFill>
                            <a:srgbClr val="FF0000"/>
                          </a:solidFill>
                        </a:rPr>
                        <a:t>贷 Credit</a:t>
                      </a:r>
                    </a:p>
                  </a:txBody>
                  <a:tcPr/>
                </a:tc>
                <a:extLst>
                  <a:ext uri="{0D108BD9-81ED-4DB2-BD59-A6C34878D82A}">
                    <a16:rowId xmlns:a16="http://schemas.microsoft.com/office/drawing/2014/main" val="1410281859"/>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nodeType="clickEffect">
                                  <p:stCondLst>
                                    <p:cond delay="0"/>
                                  </p:stCondLst>
                                  <p:childTnLst>
                                    <p:animEffect transition="out" filter="wipe(left)">
                                      <p:cBhvr>
                                        <p:cTn id="16" dur="500"/>
                                        <p:tgtEl>
                                          <p:spTgt spid="20"/>
                                        </p:tgtEl>
                                      </p:cBhvr>
                                    </p:animEffect>
                                    <p:set>
                                      <p:cBhvr>
                                        <p:cTn id="17" dur="1" fill="hold">
                                          <p:stCondLst>
                                            <p:cond delay="499"/>
                                          </p:stCondLst>
                                        </p:cTn>
                                        <p:tgtEl>
                                          <p:spTgt spid="2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500"/>
                                        <p:tgtEl>
                                          <p:spTgt spid="21"/>
                                        </p:tgtEl>
                                      </p:cBhvr>
                                    </p:animEffect>
                                    <p:set>
                                      <p:cBhvr>
                                        <p:cTn id="22" dur="1" fill="hold">
                                          <p:stCondLst>
                                            <p:cond delay="499"/>
                                          </p:stCondLst>
                                        </p:cTn>
                                        <p:tgtEl>
                                          <p:spTgt spid="2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22"/>
                                        </p:tgtEl>
                                      </p:cBhvr>
                                    </p:animEffect>
                                    <p:set>
                                      <p:cBhvr>
                                        <p:cTn id="27" dur="1" fill="hold">
                                          <p:stCondLst>
                                            <p:cond delay="499"/>
                                          </p:stCondLst>
                                        </p:cTn>
                                        <p:tgtEl>
                                          <p:spTgt spid="2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2" presetClass="exit" presetSubtype="8" fill="hold" nodeType="clickEffect">
                                  <p:stCondLst>
                                    <p:cond delay="0"/>
                                  </p:stCondLst>
                                  <p:childTnLst>
                                    <p:animEffect transition="out" filter="wipe(left)">
                                      <p:cBhvr>
                                        <p:cTn id="31" dur="500"/>
                                        <p:tgtEl>
                                          <p:spTgt spid="23"/>
                                        </p:tgtEl>
                                      </p:cBhvr>
                                    </p:animEffect>
                                    <p:set>
                                      <p:cBhvr>
                                        <p:cTn id="32" dur="1" fill="hold">
                                          <p:stCondLst>
                                            <p:cond delay="499"/>
                                          </p:stCondLst>
                                        </p:cTn>
                                        <p:tgtEl>
                                          <p:spTgt spid="2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nodeType="clickEffect">
                                  <p:stCondLst>
                                    <p:cond delay="0"/>
                                  </p:stCondLst>
                                  <p:childTnLst>
                                    <p:animEffect transition="out" filter="wipe(left)">
                                      <p:cBhvr>
                                        <p:cTn id="36" dur="500"/>
                                        <p:tgtEl>
                                          <p:spTgt spid="24"/>
                                        </p:tgtEl>
                                      </p:cBhvr>
                                    </p:animEffect>
                                    <p:set>
                                      <p:cBhvr>
                                        <p:cTn id="37" dur="1" fill="hold">
                                          <p:stCondLst>
                                            <p:cond delay="499"/>
                                          </p:stCondLst>
                                        </p:cTn>
                                        <p:tgtEl>
                                          <p:spTgt spid="24"/>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xit" presetSubtype="8" fill="hold" nodeType="clickEffect">
                                  <p:stCondLst>
                                    <p:cond delay="0"/>
                                  </p:stCondLst>
                                  <p:childTnLst>
                                    <p:animEffect transition="out" filter="wipe(left)">
                                      <p:cBhvr>
                                        <p:cTn id="41" dur="500"/>
                                        <p:tgtEl>
                                          <p:spTgt spid="25"/>
                                        </p:tgtEl>
                                      </p:cBhvr>
                                    </p:animEffect>
                                    <p:set>
                                      <p:cBhvr>
                                        <p:cTn id="42"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5"/>
          <p:cNvSpPr txBox="1">
            <a:spLocks noChangeArrowheads="1"/>
          </p:cNvSpPr>
          <p:nvPr/>
        </p:nvSpPr>
        <p:spPr bwMode="auto">
          <a:xfrm>
            <a:off x="8077200" y="64770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pic>
        <p:nvPicPr>
          <p:cNvPr id="14338" name="Picture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028700"/>
            <a:ext cx="800100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4"/>
          <p:cNvSpPr>
            <a:spLocks noGrp="1" noChangeArrowheads="1"/>
          </p:cNvSpPr>
          <p:nvPr>
            <p:ph type="title" idx="4294967295"/>
          </p:nvPr>
        </p:nvSpPr>
        <p:spPr>
          <a:xfrm>
            <a:off x="914400" y="2286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r>
              <a:rPr lang="en-US" sz="3200" i="0" kern="1200" dirty="0">
                <a:solidFill>
                  <a:srgbClr val="CC0000"/>
                </a:solidFill>
                <a:effectLst/>
                <a:latin typeface="Liberation Sans" panose="020B0604020202020204" pitchFamily="34" charset="0"/>
                <a:ea typeface="+mn-ea"/>
                <a:cs typeface="+mn-cs"/>
              </a:rPr>
              <a:t>Inventory Cost Flow</a:t>
            </a:r>
          </a:p>
        </p:txBody>
      </p:sp>
      <p:sp>
        <p:nvSpPr>
          <p:cNvPr id="16" name="Line 16"/>
          <p:cNvSpPr>
            <a:spLocks noChangeShapeType="1"/>
          </p:cNvSpPr>
          <p:nvPr/>
        </p:nvSpPr>
        <p:spPr bwMode="auto">
          <a:xfrm>
            <a:off x="381000" y="9144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cxnSp>
        <p:nvCxnSpPr>
          <p:cNvPr id="4" name="Straight Arrow Connector 3"/>
          <p:cNvCxnSpPr/>
          <p:nvPr/>
        </p:nvCxnSpPr>
        <p:spPr bwMode="auto">
          <a:xfrm>
            <a:off x="304800" y="2743200"/>
            <a:ext cx="0" cy="914400"/>
          </a:xfrm>
          <a:prstGeom prst="straightConnector1">
            <a:avLst/>
          </a:prstGeom>
          <a:solidFill>
            <a:schemeClr val="accent1"/>
          </a:solidFill>
          <a:ln w="38100" cap="sq" cmpd="sng" algn="ctr">
            <a:solidFill>
              <a:srgbClr val="CC0000"/>
            </a:solidFill>
            <a:prstDash val="solid"/>
            <a:round/>
            <a:headEnd type="none" w="sm" len="sm"/>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
          <p:cNvSpPr/>
          <p:nvPr/>
        </p:nvSpPr>
        <p:spPr>
          <a:xfrm>
            <a:off x="6858000" y="344269"/>
            <a:ext cx="1752600" cy="646331"/>
          </a:xfrm>
          <a:prstGeom prst="rect">
            <a:avLst/>
          </a:prstGeom>
          <a:solidFill>
            <a:schemeClr val="bg1"/>
          </a:solidFill>
        </p:spPr>
        <p:txBody>
          <a:bodyPr wrap="square">
            <a:spAutoFit/>
          </a:bodyPr>
          <a:lstStyle/>
          <a:p>
            <a:pPr algn="l"/>
            <a:r>
              <a:rPr lang="en-US" sz="1200" b="1" dirty="0">
                <a:solidFill>
                  <a:srgbClr val="006666"/>
                </a:solidFill>
                <a:latin typeface="Liberation Sans" panose="020B0604020202020204" pitchFamily="34" charset="0"/>
              </a:rPr>
              <a:t>ILLUSTRATION 8.4</a:t>
            </a:r>
          </a:p>
          <a:p>
            <a:pPr algn="l"/>
            <a:r>
              <a:rPr lang="en-US" sz="1200" dirty="0">
                <a:latin typeface="Liberation Sans" panose="020B0604020202020204" pitchFamily="34" charset="0"/>
              </a:rPr>
              <a:t>Comparative Entries—</a:t>
            </a:r>
          </a:p>
          <a:p>
            <a:pPr algn="l"/>
            <a:r>
              <a:rPr lang="en-US" sz="1200" dirty="0">
                <a:latin typeface="Liberation Sans" panose="020B0604020202020204" pitchFamily="34" charset="0"/>
              </a:rPr>
              <a:t>Perpetual vs. Periodic</a:t>
            </a:r>
          </a:p>
        </p:txBody>
      </p:sp>
      <p:sp>
        <p:nvSpPr>
          <p:cNvPr id="3" name="TextBox 2">
            <a:extLst>
              <a:ext uri="{FF2B5EF4-FFF2-40B4-BE49-F238E27FC236}">
                <a16:creationId xmlns:a16="http://schemas.microsoft.com/office/drawing/2014/main" id="{5E4CD906-FC0B-A78F-B4D6-5E8B2839C98A}"/>
              </a:ext>
            </a:extLst>
          </p:cNvPr>
          <p:cNvSpPr txBox="1"/>
          <p:nvPr/>
        </p:nvSpPr>
        <p:spPr>
          <a:xfrm>
            <a:off x="1066800" y="2819400"/>
            <a:ext cx="1219200" cy="338554"/>
          </a:xfrm>
          <a:prstGeom prst="rect">
            <a:avLst/>
          </a:prstGeom>
          <a:noFill/>
        </p:spPr>
        <p:txBody>
          <a:bodyPr wrap="square" rtlCol="0">
            <a:spAutoFit/>
          </a:bodyPr>
          <a:lstStyle/>
          <a:p>
            <a:r>
              <a:rPr lang="en-CN" sz="1600" dirty="0"/>
              <a:t>存货</a:t>
            </a:r>
          </a:p>
        </p:txBody>
      </p:sp>
      <p:sp>
        <p:nvSpPr>
          <p:cNvPr id="5" name="TextBox 4">
            <a:extLst>
              <a:ext uri="{FF2B5EF4-FFF2-40B4-BE49-F238E27FC236}">
                <a16:creationId xmlns:a16="http://schemas.microsoft.com/office/drawing/2014/main" id="{8565EB82-897D-4D22-594D-285D88262AF8}"/>
              </a:ext>
            </a:extLst>
          </p:cNvPr>
          <p:cNvSpPr txBox="1"/>
          <p:nvPr/>
        </p:nvSpPr>
        <p:spPr>
          <a:xfrm>
            <a:off x="1905000" y="3124200"/>
            <a:ext cx="1600200" cy="338554"/>
          </a:xfrm>
          <a:prstGeom prst="rect">
            <a:avLst/>
          </a:prstGeom>
          <a:noFill/>
        </p:spPr>
        <p:txBody>
          <a:bodyPr wrap="square" rtlCol="0">
            <a:spAutoFit/>
          </a:bodyPr>
          <a:lstStyle/>
          <a:p>
            <a:r>
              <a:rPr lang="en-CN" sz="1600" dirty="0"/>
              <a:t>应付账款</a:t>
            </a:r>
          </a:p>
        </p:txBody>
      </p:sp>
      <p:sp>
        <p:nvSpPr>
          <p:cNvPr id="6" name="TextBox 5">
            <a:extLst>
              <a:ext uri="{FF2B5EF4-FFF2-40B4-BE49-F238E27FC236}">
                <a16:creationId xmlns:a16="http://schemas.microsoft.com/office/drawing/2014/main" id="{527B614D-ABF4-EA2A-A549-E09E79CA59C7}"/>
              </a:ext>
            </a:extLst>
          </p:cNvPr>
          <p:cNvSpPr txBox="1"/>
          <p:nvPr/>
        </p:nvSpPr>
        <p:spPr>
          <a:xfrm>
            <a:off x="5105400" y="2819400"/>
            <a:ext cx="1828800" cy="338554"/>
          </a:xfrm>
          <a:prstGeom prst="rect">
            <a:avLst/>
          </a:prstGeom>
          <a:noFill/>
        </p:spPr>
        <p:txBody>
          <a:bodyPr wrap="square" rtlCol="0">
            <a:spAutoFit/>
          </a:bodyPr>
          <a:lstStyle/>
          <a:p>
            <a:r>
              <a:rPr lang="en-CN" sz="1600" dirty="0"/>
              <a:t>物资采购</a:t>
            </a:r>
          </a:p>
        </p:txBody>
      </p:sp>
      <p:sp>
        <p:nvSpPr>
          <p:cNvPr id="7" name="TextBox 6">
            <a:extLst>
              <a:ext uri="{FF2B5EF4-FFF2-40B4-BE49-F238E27FC236}">
                <a16:creationId xmlns:a16="http://schemas.microsoft.com/office/drawing/2014/main" id="{28655D75-7ED3-3CEA-E5C0-7A4A80CAB7DF}"/>
              </a:ext>
            </a:extLst>
          </p:cNvPr>
          <p:cNvSpPr txBox="1"/>
          <p:nvPr/>
        </p:nvSpPr>
        <p:spPr>
          <a:xfrm>
            <a:off x="5943600" y="3124200"/>
            <a:ext cx="1600200" cy="338554"/>
          </a:xfrm>
          <a:prstGeom prst="rect">
            <a:avLst/>
          </a:prstGeom>
          <a:noFill/>
        </p:spPr>
        <p:txBody>
          <a:bodyPr wrap="square" rtlCol="0">
            <a:spAutoFit/>
          </a:bodyPr>
          <a:lstStyle/>
          <a:p>
            <a:r>
              <a:rPr lang="en-CN" sz="1600" dirty="0"/>
              <a:t>应付账款</a:t>
            </a:r>
          </a:p>
        </p:txBody>
      </p:sp>
      <p:sp>
        <p:nvSpPr>
          <p:cNvPr id="8" name="TextBox 7">
            <a:extLst>
              <a:ext uri="{FF2B5EF4-FFF2-40B4-BE49-F238E27FC236}">
                <a16:creationId xmlns:a16="http://schemas.microsoft.com/office/drawing/2014/main" id="{5634B7C6-048E-5173-01C2-DE18F8C668B9}"/>
              </a:ext>
            </a:extLst>
          </p:cNvPr>
          <p:cNvSpPr txBox="1"/>
          <p:nvPr/>
        </p:nvSpPr>
        <p:spPr>
          <a:xfrm>
            <a:off x="381000" y="3657600"/>
            <a:ext cx="1981200" cy="338554"/>
          </a:xfrm>
          <a:prstGeom prst="rect">
            <a:avLst/>
          </a:prstGeom>
          <a:noFill/>
        </p:spPr>
        <p:txBody>
          <a:bodyPr wrap="square" rtlCol="0">
            <a:spAutoFit/>
          </a:bodyPr>
          <a:lstStyle/>
          <a:p>
            <a:r>
              <a:rPr lang="en-CN" sz="1600" dirty="0"/>
              <a:t>应收帐款</a:t>
            </a:r>
          </a:p>
        </p:txBody>
      </p:sp>
      <p:sp>
        <p:nvSpPr>
          <p:cNvPr id="9" name="TextBox 8">
            <a:extLst>
              <a:ext uri="{FF2B5EF4-FFF2-40B4-BE49-F238E27FC236}">
                <a16:creationId xmlns:a16="http://schemas.microsoft.com/office/drawing/2014/main" id="{EFB2924C-1AAE-6377-8936-234BDAE0BECC}"/>
              </a:ext>
            </a:extLst>
          </p:cNvPr>
          <p:cNvSpPr txBox="1"/>
          <p:nvPr/>
        </p:nvSpPr>
        <p:spPr>
          <a:xfrm>
            <a:off x="1676400" y="4038600"/>
            <a:ext cx="2133600" cy="338554"/>
          </a:xfrm>
          <a:prstGeom prst="rect">
            <a:avLst/>
          </a:prstGeom>
          <a:noFill/>
        </p:spPr>
        <p:txBody>
          <a:bodyPr wrap="square" rtlCol="0">
            <a:spAutoFit/>
          </a:bodyPr>
          <a:lstStyle/>
          <a:p>
            <a:r>
              <a:rPr lang="en-CN" sz="1600" dirty="0"/>
              <a:t>主营业务收入</a:t>
            </a:r>
          </a:p>
        </p:txBody>
      </p:sp>
      <p:sp>
        <p:nvSpPr>
          <p:cNvPr id="10" name="TextBox 9">
            <a:extLst>
              <a:ext uri="{FF2B5EF4-FFF2-40B4-BE49-F238E27FC236}">
                <a16:creationId xmlns:a16="http://schemas.microsoft.com/office/drawing/2014/main" id="{6C0AFFB1-7311-6944-9DF4-6CCAE91A1130}"/>
              </a:ext>
            </a:extLst>
          </p:cNvPr>
          <p:cNvSpPr txBox="1"/>
          <p:nvPr/>
        </p:nvSpPr>
        <p:spPr>
          <a:xfrm>
            <a:off x="1295400" y="4495800"/>
            <a:ext cx="2362200" cy="338554"/>
          </a:xfrm>
          <a:prstGeom prst="rect">
            <a:avLst/>
          </a:prstGeom>
          <a:noFill/>
        </p:spPr>
        <p:txBody>
          <a:bodyPr wrap="square" rtlCol="0">
            <a:spAutoFit/>
          </a:bodyPr>
          <a:lstStyle/>
          <a:p>
            <a:r>
              <a:rPr lang="en-CN" sz="1600" dirty="0"/>
              <a:t>主营业务成本</a:t>
            </a:r>
          </a:p>
        </p:txBody>
      </p:sp>
      <p:sp>
        <p:nvSpPr>
          <p:cNvPr id="11" name="TextBox 10">
            <a:extLst>
              <a:ext uri="{FF2B5EF4-FFF2-40B4-BE49-F238E27FC236}">
                <a16:creationId xmlns:a16="http://schemas.microsoft.com/office/drawing/2014/main" id="{040415D0-1F77-CDFA-3C25-8EDF297BA72B}"/>
              </a:ext>
            </a:extLst>
          </p:cNvPr>
          <p:cNvSpPr txBox="1"/>
          <p:nvPr/>
        </p:nvSpPr>
        <p:spPr>
          <a:xfrm>
            <a:off x="1905000" y="4800600"/>
            <a:ext cx="1219200" cy="338554"/>
          </a:xfrm>
          <a:prstGeom prst="rect">
            <a:avLst/>
          </a:prstGeom>
          <a:noFill/>
        </p:spPr>
        <p:txBody>
          <a:bodyPr wrap="square" rtlCol="0">
            <a:spAutoFit/>
          </a:bodyPr>
          <a:lstStyle/>
          <a:p>
            <a:r>
              <a:rPr lang="en-CN" sz="1600" dirty="0"/>
              <a:t>存货</a:t>
            </a:r>
          </a:p>
        </p:txBody>
      </p:sp>
      <p:sp>
        <p:nvSpPr>
          <p:cNvPr id="12" name="TextBox 11">
            <a:extLst>
              <a:ext uri="{FF2B5EF4-FFF2-40B4-BE49-F238E27FC236}">
                <a16:creationId xmlns:a16="http://schemas.microsoft.com/office/drawing/2014/main" id="{DFDF43EC-2951-D1AC-9610-95E0E3CD5AEB}"/>
              </a:ext>
            </a:extLst>
          </p:cNvPr>
          <p:cNvSpPr txBox="1"/>
          <p:nvPr/>
        </p:nvSpPr>
        <p:spPr>
          <a:xfrm>
            <a:off x="5715000" y="3810000"/>
            <a:ext cx="1981200" cy="338554"/>
          </a:xfrm>
          <a:prstGeom prst="rect">
            <a:avLst/>
          </a:prstGeom>
          <a:noFill/>
        </p:spPr>
        <p:txBody>
          <a:bodyPr wrap="square" rtlCol="0">
            <a:spAutoFit/>
          </a:bodyPr>
          <a:lstStyle/>
          <a:p>
            <a:r>
              <a:rPr lang="en-CN" sz="1600" dirty="0"/>
              <a:t>应收帐款</a:t>
            </a:r>
          </a:p>
        </p:txBody>
      </p:sp>
      <p:sp>
        <p:nvSpPr>
          <p:cNvPr id="13" name="TextBox 12">
            <a:extLst>
              <a:ext uri="{FF2B5EF4-FFF2-40B4-BE49-F238E27FC236}">
                <a16:creationId xmlns:a16="http://schemas.microsoft.com/office/drawing/2014/main" id="{32767371-5F17-C21E-2379-03CF8BC75CBB}"/>
              </a:ext>
            </a:extLst>
          </p:cNvPr>
          <p:cNvSpPr txBox="1"/>
          <p:nvPr/>
        </p:nvSpPr>
        <p:spPr>
          <a:xfrm>
            <a:off x="6019800" y="4114800"/>
            <a:ext cx="2133600" cy="338554"/>
          </a:xfrm>
          <a:prstGeom prst="rect">
            <a:avLst/>
          </a:prstGeom>
          <a:noFill/>
        </p:spPr>
        <p:txBody>
          <a:bodyPr wrap="square" rtlCol="0">
            <a:spAutoFit/>
          </a:bodyPr>
          <a:lstStyle/>
          <a:p>
            <a:r>
              <a:rPr lang="en-CN" sz="1600" dirty="0"/>
              <a:t>主营业务收入</a:t>
            </a:r>
          </a:p>
        </p:txBody>
      </p:sp>
      <p:sp>
        <p:nvSpPr>
          <p:cNvPr id="14" name="TextBox 13">
            <a:extLst>
              <a:ext uri="{FF2B5EF4-FFF2-40B4-BE49-F238E27FC236}">
                <a16:creationId xmlns:a16="http://schemas.microsoft.com/office/drawing/2014/main" id="{782A8B36-BCC1-B380-61EF-87707008050A}"/>
              </a:ext>
            </a:extLst>
          </p:cNvPr>
          <p:cNvSpPr txBox="1"/>
          <p:nvPr/>
        </p:nvSpPr>
        <p:spPr>
          <a:xfrm>
            <a:off x="3810000" y="5486400"/>
            <a:ext cx="1219200" cy="338554"/>
          </a:xfrm>
          <a:prstGeom prst="rect">
            <a:avLst/>
          </a:prstGeom>
          <a:noFill/>
        </p:spPr>
        <p:txBody>
          <a:bodyPr wrap="square" rtlCol="0">
            <a:spAutoFit/>
          </a:bodyPr>
          <a:lstStyle/>
          <a:p>
            <a:r>
              <a:rPr lang="en-CN" sz="1600" dirty="0"/>
              <a:t>存货</a:t>
            </a:r>
          </a:p>
        </p:txBody>
      </p:sp>
      <p:sp>
        <p:nvSpPr>
          <p:cNvPr id="18" name="TextBox 17">
            <a:extLst>
              <a:ext uri="{FF2B5EF4-FFF2-40B4-BE49-F238E27FC236}">
                <a16:creationId xmlns:a16="http://schemas.microsoft.com/office/drawing/2014/main" id="{DE2B63F2-841F-55DD-A025-F2C670835A82}"/>
              </a:ext>
            </a:extLst>
          </p:cNvPr>
          <p:cNvSpPr txBox="1"/>
          <p:nvPr/>
        </p:nvSpPr>
        <p:spPr>
          <a:xfrm>
            <a:off x="2895600" y="5715000"/>
            <a:ext cx="2362200" cy="338554"/>
          </a:xfrm>
          <a:prstGeom prst="rect">
            <a:avLst/>
          </a:prstGeom>
          <a:noFill/>
        </p:spPr>
        <p:txBody>
          <a:bodyPr wrap="square" rtlCol="0">
            <a:spAutoFit/>
          </a:bodyPr>
          <a:lstStyle/>
          <a:p>
            <a:r>
              <a:rPr lang="en-CN" sz="1600" dirty="0"/>
              <a:t>主营业务成本</a:t>
            </a:r>
          </a:p>
        </p:txBody>
      </p:sp>
      <p:sp>
        <p:nvSpPr>
          <p:cNvPr id="19" name="TextBox 18">
            <a:extLst>
              <a:ext uri="{FF2B5EF4-FFF2-40B4-BE49-F238E27FC236}">
                <a16:creationId xmlns:a16="http://schemas.microsoft.com/office/drawing/2014/main" id="{376FA2BD-4E00-5D81-D109-4201CDFF8F95}"/>
              </a:ext>
            </a:extLst>
          </p:cNvPr>
          <p:cNvSpPr txBox="1"/>
          <p:nvPr/>
        </p:nvSpPr>
        <p:spPr>
          <a:xfrm>
            <a:off x="5486400" y="5867400"/>
            <a:ext cx="1828800" cy="338554"/>
          </a:xfrm>
          <a:prstGeom prst="rect">
            <a:avLst/>
          </a:prstGeom>
          <a:noFill/>
        </p:spPr>
        <p:txBody>
          <a:bodyPr wrap="square" rtlCol="0">
            <a:spAutoFit/>
          </a:bodyPr>
          <a:lstStyle/>
          <a:p>
            <a:r>
              <a:rPr lang="en-CN" sz="1600" dirty="0"/>
              <a:t>物资采购</a:t>
            </a:r>
          </a:p>
        </p:txBody>
      </p:sp>
      <p:sp>
        <p:nvSpPr>
          <p:cNvPr id="20" name="TextBox 19">
            <a:extLst>
              <a:ext uri="{FF2B5EF4-FFF2-40B4-BE49-F238E27FC236}">
                <a16:creationId xmlns:a16="http://schemas.microsoft.com/office/drawing/2014/main" id="{B113A1C7-E23D-E45F-AEDD-C7A3394BF341}"/>
              </a:ext>
            </a:extLst>
          </p:cNvPr>
          <p:cNvSpPr txBox="1"/>
          <p:nvPr/>
        </p:nvSpPr>
        <p:spPr>
          <a:xfrm>
            <a:off x="6324600" y="6096000"/>
            <a:ext cx="1219200" cy="338554"/>
          </a:xfrm>
          <a:prstGeom prst="rect">
            <a:avLst/>
          </a:prstGeom>
          <a:noFill/>
        </p:spPr>
        <p:txBody>
          <a:bodyPr wrap="square" rtlCol="0">
            <a:spAutoFit/>
          </a:bodyPr>
          <a:lstStyle/>
          <a:p>
            <a:r>
              <a:rPr lang="en-CN" sz="1600" dirty="0"/>
              <a:t>存货</a:t>
            </a:r>
          </a:p>
        </p:txBody>
      </p:sp>
      <p:graphicFrame>
        <p:nvGraphicFramePr>
          <p:cNvPr id="21" name="Table 20">
            <a:extLst>
              <a:ext uri="{FF2B5EF4-FFF2-40B4-BE49-F238E27FC236}">
                <a16:creationId xmlns:a16="http://schemas.microsoft.com/office/drawing/2014/main" id="{144E8968-F381-A795-5A88-20FAA4D8F3ED}"/>
              </a:ext>
            </a:extLst>
          </p:cNvPr>
          <p:cNvGraphicFramePr>
            <a:graphicFrameLocks noGrp="1"/>
          </p:cNvGraphicFramePr>
          <p:nvPr>
            <p:extLst>
              <p:ext uri="{D42A27DB-BD31-4B8C-83A1-F6EECF244321}">
                <p14:modId xmlns:p14="http://schemas.microsoft.com/office/powerpoint/2010/main" val="708633516"/>
              </p:ext>
            </p:extLst>
          </p:nvPr>
        </p:nvGraphicFramePr>
        <p:xfrm>
          <a:off x="457200" y="1295400"/>
          <a:ext cx="4267200" cy="335280"/>
        </p:xfrm>
        <a:graphic>
          <a:graphicData uri="http://schemas.openxmlformats.org/drawingml/2006/table">
            <a:tbl>
              <a:tblPr firstRow="1" bandRow="1">
                <a:tableStyleId>{0E3FDE45-AF77-4B5C-9715-49D594BDF05E}</a:tableStyleId>
              </a:tblPr>
              <a:tblGrid>
                <a:gridCol w="2057400">
                  <a:extLst>
                    <a:ext uri="{9D8B030D-6E8A-4147-A177-3AD203B41FA5}">
                      <a16:colId xmlns:a16="http://schemas.microsoft.com/office/drawing/2014/main" val="3982055018"/>
                    </a:ext>
                  </a:extLst>
                </a:gridCol>
                <a:gridCol w="990600">
                  <a:extLst>
                    <a:ext uri="{9D8B030D-6E8A-4147-A177-3AD203B41FA5}">
                      <a16:colId xmlns:a16="http://schemas.microsoft.com/office/drawing/2014/main" val="74728706"/>
                    </a:ext>
                  </a:extLst>
                </a:gridCol>
                <a:gridCol w="1219200">
                  <a:extLst>
                    <a:ext uri="{9D8B030D-6E8A-4147-A177-3AD203B41FA5}">
                      <a16:colId xmlns:a16="http://schemas.microsoft.com/office/drawing/2014/main" val="3306678613"/>
                    </a:ext>
                  </a:extLst>
                </a:gridCol>
              </a:tblGrid>
              <a:tr h="259080">
                <a:tc>
                  <a:txBody>
                    <a:bodyPr/>
                    <a:lstStyle/>
                    <a:p>
                      <a:pPr algn="ctr"/>
                      <a:r>
                        <a:rPr lang="en-CN" sz="1600" dirty="0">
                          <a:solidFill>
                            <a:srgbClr val="FF0000"/>
                          </a:solidFill>
                        </a:rPr>
                        <a:t>账户名Account</a:t>
                      </a:r>
                    </a:p>
                  </a:txBody>
                  <a:tcPr/>
                </a:tc>
                <a:tc>
                  <a:txBody>
                    <a:bodyPr/>
                    <a:lstStyle/>
                    <a:p>
                      <a:pPr algn="ctr"/>
                      <a:r>
                        <a:rPr lang="en-CN" sz="1600" dirty="0">
                          <a:solidFill>
                            <a:srgbClr val="FF0000"/>
                          </a:solidFill>
                        </a:rPr>
                        <a:t>借 Debit</a:t>
                      </a:r>
                    </a:p>
                  </a:txBody>
                  <a:tcPr/>
                </a:tc>
                <a:tc>
                  <a:txBody>
                    <a:bodyPr/>
                    <a:lstStyle/>
                    <a:p>
                      <a:pPr algn="ctr"/>
                      <a:r>
                        <a:rPr lang="en-CN" sz="1600" dirty="0">
                          <a:solidFill>
                            <a:srgbClr val="FF0000"/>
                          </a:solidFill>
                        </a:rPr>
                        <a:t>贷 Credit</a:t>
                      </a:r>
                    </a:p>
                  </a:txBody>
                  <a:tcPr/>
                </a:tc>
                <a:extLst>
                  <a:ext uri="{0D108BD9-81ED-4DB2-BD59-A6C34878D82A}">
                    <a16:rowId xmlns:a16="http://schemas.microsoft.com/office/drawing/2014/main" val="1410281859"/>
                  </a:ext>
                </a:extLst>
              </a:tr>
            </a:tbl>
          </a:graphicData>
        </a:graphic>
      </p:graphicFrame>
      <p:graphicFrame>
        <p:nvGraphicFramePr>
          <p:cNvPr id="22" name="Table 21">
            <a:extLst>
              <a:ext uri="{FF2B5EF4-FFF2-40B4-BE49-F238E27FC236}">
                <a16:creationId xmlns:a16="http://schemas.microsoft.com/office/drawing/2014/main" id="{05EEA4FD-66CC-0562-99D5-EDB767C22008}"/>
              </a:ext>
            </a:extLst>
          </p:cNvPr>
          <p:cNvGraphicFramePr>
            <a:graphicFrameLocks noGrp="1"/>
          </p:cNvGraphicFramePr>
          <p:nvPr>
            <p:extLst>
              <p:ext uri="{D42A27DB-BD31-4B8C-83A1-F6EECF244321}">
                <p14:modId xmlns:p14="http://schemas.microsoft.com/office/powerpoint/2010/main" val="1529234270"/>
              </p:ext>
            </p:extLst>
          </p:nvPr>
        </p:nvGraphicFramePr>
        <p:xfrm>
          <a:off x="4495800" y="1295400"/>
          <a:ext cx="4267200" cy="335280"/>
        </p:xfrm>
        <a:graphic>
          <a:graphicData uri="http://schemas.openxmlformats.org/drawingml/2006/table">
            <a:tbl>
              <a:tblPr firstRow="1" bandRow="1">
                <a:tableStyleId>{0E3FDE45-AF77-4B5C-9715-49D594BDF05E}</a:tableStyleId>
              </a:tblPr>
              <a:tblGrid>
                <a:gridCol w="2057400">
                  <a:extLst>
                    <a:ext uri="{9D8B030D-6E8A-4147-A177-3AD203B41FA5}">
                      <a16:colId xmlns:a16="http://schemas.microsoft.com/office/drawing/2014/main" val="3982055018"/>
                    </a:ext>
                  </a:extLst>
                </a:gridCol>
                <a:gridCol w="990600">
                  <a:extLst>
                    <a:ext uri="{9D8B030D-6E8A-4147-A177-3AD203B41FA5}">
                      <a16:colId xmlns:a16="http://schemas.microsoft.com/office/drawing/2014/main" val="74728706"/>
                    </a:ext>
                  </a:extLst>
                </a:gridCol>
                <a:gridCol w="1219200">
                  <a:extLst>
                    <a:ext uri="{9D8B030D-6E8A-4147-A177-3AD203B41FA5}">
                      <a16:colId xmlns:a16="http://schemas.microsoft.com/office/drawing/2014/main" val="3306678613"/>
                    </a:ext>
                  </a:extLst>
                </a:gridCol>
              </a:tblGrid>
              <a:tr h="259080">
                <a:tc>
                  <a:txBody>
                    <a:bodyPr/>
                    <a:lstStyle/>
                    <a:p>
                      <a:pPr algn="ctr"/>
                      <a:r>
                        <a:rPr lang="en-CN" sz="1600" dirty="0">
                          <a:solidFill>
                            <a:srgbClr val="FF0000"/>
                          </a:solidFill>
                        </a:rPr>
                        <a:t>账户名Account</a:t>
                      </a:r>
                    </a:p>
                  </a:txBody>
                  <a:tcPr/>
                </a:tc>
                <a:tc>
                  <a:txBody>
                    <a:bodyPr/>
                    <a:lstStyle/>
                    <a:p>
                      <a:pPr algn="ctr"/>
                      <a:r>
                        <a:rPr lang="en-CN" sz="1600" dirty="0">
                          <a:solidFill>
                            <a:srgbClr val="FF0000"/>
                          </a:solidFill>
                        </a:rPr>
                        <a:t>借 Debit</a:t>
                      </a:r>
                    </a:p>
                  </a:txBody>
                  <a:tcPr/>
                </a:tc>
                <a:tc>
                  <a:txBody>
                    <a:bodyPr/>
                    <a:lstStyle/>
                    <a:p>
                      <a:pPr algn="ctr"/>
                      <a:r>
                        <a:rPr lang="en-CN" sz="1600" dirty="0">
                          <a:solidFill>
                            <a:srgbClr val="FF0000"/>
                          </a:solidFill>
                        </a:rPr>
                        <a:t>贷 Credit</a:t>
                      </a:r>
                    </a:p>
                  </a:txBody>
                  <a:tcPr/>
                </a:tc>
                <a:extLst>
                  <a:ext uri="{0D108BD9-81ED-4DB2-BD59-A6C34878D82A}">
                    <a16:rowId xmlns:a16="http://schemas.microsoft.com/office/drawing/2014/main" val="1410281859"/>
                  </a:ext>
                </a:extLst>
              </a:tr>
            </a:tbl>
          </a:graphicData>
        </a:graphic>
      </p:graphicFrame>
    </p:spTree>
    <p:extLst>
      <p:ext uri="{BB962C8B-B14F-4D97-AF65-F5344CB8AC3E}">
        <p14:creationId xmlns:p14="http://schemas.microsoft.com/office/powerpoint/2010/main" val="2057142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ChangeArrowheads="1"/>
          </p:cNvSpPr>
          <p:nvPr/>
        </p:nvSpPr>
        <p:spPr bwMode="auto">
          <a:xfrm>
            <a:off x="609600" y="1371600"/>
            <a:ext cx="807720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20000"/>
              </a:lnSpc>
            </a:pPr>
            <a:r>
              <a:rPr lang="en-US" altLang="en-US" sz="2100" b="1" dirty="0">
                <a:latin typeface="Liberation Sans" panose="020B0604020202020204" pitchFamily="34" charset="0"/>
              </a:rPr>
              <a:t>Illustration:</a:t>
            </a:r>
            <a:r>
              <a:rPr lang="en-US" altLang="en-US" sz="2100" dirty="0">
                <a:latin typeface="Liberation Sans" panose="020B0604020202020204" pitchFamily="34" charset="0"/>
              </a:rPr>
              <a:t> Assume that at the end of the reporting period, the perpetual inventory account reported an inventory balance of $4,000.  However, a physical count indicates inventory of $3,800 is actually on hand. The entry to record the necessary write-down is as follows.</a:t>
            </a:r>
          </a:p>
        </p:txBody>
      </p:sp>
      <p:sp>
        <p:nvSpPr>
          <p:cNvPr id="866311" name="Rectangle 7"/>
          <p:cNvSpPr>
            <a:spLocks noChangeArrowheads="1"/>
          </p:cNvSpPr>
          <p:nvPr/>
        </p:nvSpPr>
        <p:spPr bwMode="auto">
          <a:xfrm>
            <a:off x="1066800" y="3565525"/>
            <a:ext cx="7086600" cy="1339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tabLst>
                <a:tab pos="5486400" algn="r"/>
                <a:tab pos="6800850" algn="r"/>
              </a:tabLst>
              <a:defRPr sz="2800">
                <a:solidFill>
                  <a:schemeClr val="tx1"/>
                </a:solidFill>
                <a:latin typeface="Times New Roman" pitchFamily="18" charset="0"/>
              </a:defRPr>
            </a:lvl1pPr>
            <a:lvl2pPr marL="742950" indent="-285750">
              <a:tabLst>
                <a:tab pos="5486400" algn="r"/>
                <a:tab pos="6800850" algn="r"/>
              </a:tabLst>
              <a:defRPr sz="2800">
                <a:solidFill>
                  <a:schemeClr val="tx1"/>
                </a:solidFill>
                <a:latin typeface="Times New Roman" pitchFamily="18" charset="0"/>
              </a:defRPr>
            </a:lvl2pPr>
            <a:lvl3pPr marL="1143000" indent="-228600">
              <a:tabLst>
                <a:tab pos="5486400" algn="r"/>
                <a:tab pos="6800850" algn="r"/>
              </a:tabLst>
              <a:defRPr sz="2800">
                <a:solidFill>
                  <a:schemeClr val="tx1"/>
                </a:solidFill>
                <a:latin typeface="Times New Roman" pitchFamily="18" charset="0"/>
              </a:defRPr>
            </a:lvl3pPr>
            <a:lvl4pPr marL="1600200" indent="-228600">
              <a:tabLst>
                <a:tab pos="5486400" algn="r"/>
                <a:tab pos="6800850" algn="r"/>
              </a:tabLst>
              <a:defRPr sz="2800">
                <a:solidFill>
                  <a:schemeClr val="tx1"/>
                </a:solidFill>
                <a:latin typeface="Times New Roman" pitchFamily="18" charset="0"/>
              </a:defRPr>
            </a:lvl4pPr>
            <a:lvl5pPr marL="2057400" indent="-228600">
              <a:tabLst>
                <a:tab pos="5486400" algn="r"/>
                <a:tab pos="6800850" algn="r"/>
              </a:tabLst>
              <a:defRPr sz="2800">
                <a:solidFill>
                  <a:schemeClr val="tx1"/>
                </a:solidFill>
                <a:latin typeface="Times New Roman" pitchFamily="18" charset="0"/>
              </a:defRPr>
            </a:lvl5pPr>
            <a:lvl6pPr marL="2514600" indent="-228600" algn="ctr" eaLnBrk="0" fontAlgn="base" hangingPunct="0">
              <a:spcBef>
                <a:spcPct val="0"/>
              </a:spcBef>
              <a:spcAft>
                <a:spcPct val="0"/>
              </a:spcAft>
              <a:tabLst>
                <a:tab pos="5486400" algn="r"/>
                <a:tab pos="6800850" algn="r"/>
              </a:tabLst>
              <a:defRPr sz="2800">
                <a:solidFill>
                  <a:schemeClr val="tx1"/>
                </a:solidFill>
                <a:latin typeface="Times New Roman" pitchFamily="18" charset="0"/>
              </a:defRPr>
            </a:lvl6pPr>
            <a:lvl7pPr marL="2971800" indent="-228600" algn="ctr" eaLnBrk="0" fontAlgn="base" hangingPunct="0">
              <a:spcBef>
                <a:spcPct val="0"/>
              </a:spcBef>
              <a:spcAft>
                <a:spcPct val="0"/>
              </a:spcAft>
              <a:tabLst>
                <a:tab pos="5486400" algn="r"/>
                <a:tab pos="6800850" algn="r"/>
              </a:tabLst>
              <a:defRPr sz="2800">
                <a:solidFill>
                  <a:schemeClr val="tx1"/>
                </a:solidFill>
                <a:latin typeface="Times New Roman" pitchFamily="18" charset="0"/>
              </a:defRPr>
            </a:lvl7pPr>
            <a:lvl8pPr marL="3429000" indent="-228600" algn="ctr" eaLnBrk="0" fontAlgn="base" hangingPunct="0">
              <a:spcBef>
                <a:spcPct val="0"/>
              </a:spcBef>
              <a:spcAft>
                <a:spcPct val="0"/>
              </a:spcAft>
              <a:tabLst>
                <a:tab pos="5486400" algn="r"/>
                <a:tab pos="6800850" algn="r"/>
              </a:tabLst>
              <a:defRPr sz="2800">
                <a:solidFill>
                  <a:schemeClr val="tx1"/>
                </a:solidFill>
                <a:latin typeface="Times New Roman" pitchFamily="18" charset="0"/>
              </a:defRPr>
            </a:lvl8pPr>
            <a:lvl9pPr marL="3886200" indent="-228600" algn="ctr" eaLnBrk="0" fontAlgn="base" hangingPunct="0">
              <a:spcBef>
                <a:spcPct val="0"/>
              </a:spcBef>
              <a:spcAft>
                <a:spcPct val="0"/>
              </a:spcAft>
              <a:tabLst>
                <a:tab pos="5486400" algn="r"/>
                <a:tab pos="6800850" algn="r"/>
              </a:tabLst>
              <a:defRPr sz="2800">
                <a:solidFill>
                  <a:schemeClr val="tx1"/>
                </a:solidFill>
                <a:latin typeface="Times New Roman" pitchFamily="18" charset="0"/>
              </a:defRPr>
            </a:lvl9pPr>
          </a:lstStyle>
          <a:p>
            <a:pPr algn="l">
              <a:lnSpc>
                <a:spcPct val="115000"/>
              </a:lnSpc>
              <a:spcBef>
                <a:spcPct val="25000"/>
              </a:spcBef>
            </a:pPr>
            <a:r>
              <a:rPr lang="en-US" altLang="en-US" sz="2100" dirty="0">
                <a:latin typeface="Liberation Sans" panose="020B0604020202020204" pitchFamily="34" charset="0"/>
              </a:rPr>
              <a:t>Inventory Over and Short 	200</a:t>
            </a:r>
          </a:p>
          <a:p>
            <a:pPr algn="l">
              <a:lnSpc>
                <a:spcPct val="115000"/>
              </a:lnSpc>
              <a:spcBef>
                <a:spcPct val="25000"/>
              </a:spcBef>
            </a:pPr>
            <a:r>
              <a:rPr lang="en-US" altLang="en-US" sz="2100" dirty="0" err="1">
                <a:latin typeface="Liberation Sans" panose="020B0604020202020204" pitchFamily="34" charset="0"/>
              </a:rPr>
              <a:t>待处理财产损溢</a:t>
            </a:r>
            <a:r>
              <a:rPr lang="en-US" altLang="zh-CN" sz="2100" dirty="0">
                <a:latin typeface="Liberation Sans" panose="020B0604020202020204" pitchFamily="34" charset="0"/>
              </a:rPr>
              <a:t>——</a:t>
            </a:r>
            <a:r>
              <a:rPr lang="zh-CN" altLang="en-US" sz="2100" dirty="0">
                <a:latin typeface="Liberation Sans" panose="020B0604020202020204" pitchFamily="34" charset="0"/>
              </a:rPr>
              <a:t>存货盘亏和盘盈</a:t>
            </a:r>
            <a:r>
              <a:rPr lang="en-US" altLang="en-US" sz="2100" dirty="0">
                <a:latin typeface="Liberation Sans" panose="020B0604020202020204" pitchFamily="34" charset="0"/>
              </a:rPr>
              <a:t>	</a:t>
            </a:r>
          </a:p>
          <a:p>
            <a:pPr algn="l">
              <a:lnSpc>
                <a:spcPct val="115000"/>
              </a:lnSpc>
              <a:spcBef>
                <a:spcPct val="25000"/>
              </a:spcBef>
            </a:pPr>
            <a:r>
              <a:rPr lang="en-US" altLang="en-US" sz="2100" dirty="0">
                <a:latin typeface="Liberation Sans" panose="020B0604020202020204" pitchFamily="34" charset="0"/>
              </a:rPr>
              <a:t>	Inventory </a:t>
            </a:r>
            <a:r>
              <a:rPr lang="en-US" altLang="en-US" sz="2100" dirty="0" err="1">
                <a:latin typeface="Liberation Sans" panose="020B0604020202020204" pitchFamily="34" charset="0"/>
              </a:rPr>
              <a:t>存货</a:t>
            </a:r>
            <a:r>
              <a:rPr lang="en-US" altLang="en-US" sz="2100" dirty="0">
                <a:latin typeface="Liberation Sans" panose="020B0604020202020204" pitchFamily="34" charset="0"/>
              </a:rPr>
              <a:t>		200</a:t>
            </a:r>
          </a:p>
        </p:txBody>
      </p:sp>
      <p:sp>
        <p:nvSpPr>
          <p:cNvPr id="866312" name="Rectangle 8"/>
          <p:cNvSpPr>
            <a:spLocks noChangeArrowheads="1"/>
          </p:cNvSpPr>
          <p:nvPr/>
        </p:nvSpPr>
        <p:spPr bwMode="auto">
          <a:xfrm>
            <a:off x="914400" y="4976801"/>
            <a:ext cx="7315200" cy="1152777"/>
          </a:xfrm>
          <a:prstGeom prst="rect">
            <a:avLst/>
          </a:prstGeom>
          <a:solidFill>
            <a:srgbClr val="FBF5C9"/>
          </a:solidFill>
          <a:ln w="19050" cap="sq" algn="ctr">
            <a:solidFill>
              <a:schemeClr val="bg2"/>
            </a:solidFill>
            <a:miter lim="800000"/>
            <a:headEnd type="none" w="sm" len="sm"/>
            <a:tailEnd type="none" w="sm" len="sm"/>
          </a:ln>
          <a:effectLst/>
        </p:spPr>
        <p:txBody>
          <a:bodyPr wrap="square" lIns="182880" rIns="182880" anchor="ctr" anchorCtr="0">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15000"/>
              </a:lnSpc>
            </a:pPr>
            <a:r>
              <a:rPr lang="en-US" altLang="en-US" sz="1800" b="1" dirty="0">
                <a:latin typeface="Liberation Sans" panose="020B0604020202020204" pitchFamily="34" charset="0"/>
              </a:rPr>
              <a:t>Note:</a:t>
            </a:r>
            <a:r>
              <a:rPr lang="en-US" altLang="en-US" sz="1800" dirty="0">
                <a:latin typeface="Liberation Sans" panose="020B0604020202020204" pitchFamily="34" charset="0"/>
              </a:rPr>
              <a:t>  </a:t>
            </a:r>
            <a:r>
              <a:rPr lang="en-US" altLang="en-US" sz="1800" b="1" dirty="0">
                <a:latin typeface="Liberation Sans" panose="020B0604020202020204" pitchFamily="34" charset="0"/>
              </a:rPr>
              <a:t>Inventory Over and Short</a:t>
            </a:r>
            <a:r>
              <a:rPr lang="en-US" altLang="en-US" sz="1800" dirty="0">
                <a:latin typeface="Liberation Sans" panose="020B0604020202020204" pitchFamily="34" charset="0"/>
              </a:rPr>
              <a:t> adjusts Cost of Goods Sold.  In practice, companies sometimes report Inventory Over and Short in the “Other income and expense” section of the income statement.</a:t>
            </a:r>
          </a:p>
        </p:txBody>
      </p:sp>
      <p:sp>
        <p:nvSpPr>
          <p:cNvPr id="8" name="Rectangle 4"/>
          <p:cNvSpPr>
            <a:spLocks noGrp="1" noChangeArrowheads="1"/>
          </p:cNvSpPr>
          <p:nvPr>
            <p:ph type="title" idx="4294967295"/>
          </p:nvPr>
        </p:nvSpPr>
        <p:spPr>
          <a:xfrm>
            <a:off x="9144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r>
              <a:rPr lang="en-US" sz="3200" i="0" kern="1200" dirty="0">
                <a:solidFill>
                  <a:srgbClr val="CC0000"/>
                </a:solidFill>
                <a:effectLst/>
                <a:latin typeface="Liberation Sans" panose="020B0604020202020204" pitchFamily="34" charset="0"/>
                <a:ea typeface="+mn-ea"/>
                <a:cs typeface="+mn-cs"/>
              </a:rPr>
              <a:t>Inventory Cost Flow</a:t>
            </a:r>
          </a:p>
        </p:txBody>
      </p:sp>
      <p:sp>
        <p:nvSpPr>
          <p:cNvPr id="9"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0"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6311">
                                            <p:txEl>
                                              <p:pRg st="0" end="0"/>
                                            </p:txEl>
                                          </p:spTgt>
                                        </p:tgtEl>
                                        <p:attrNameLst>
                                          <p:attrName>style.visibility</p:attrName>
                                        </p:attrNameLst>
                                      </p:cBhvr>
                                      <p:to>
                                        <p:strVal val="visible"/>
                                      </p:to>
                                    </p:set>
                                    <p:animEffect transition="in" filter="wipe(left)">
                                      <p:cBhvr>
                                        <p:cTn id="7" dur="500"/>
                                        <p:tgtEl>
                                          <p:spTgt spid="8663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6311">
                                            <p:txEl>
                                              <p:pRg st="1" end="1"/>
                                            </p:txEl>
                                          </p:spTgt>
                                        </p:tgtEl>
                                        <p:attrNameLst>
                                          <p:attrName>style.visibility</p:attrName>
                                        </p:attrNameLst>
                                      </p:cBhvr>
                                      <p:to>
                                        <p:strVal val="visible"/>
                                      </p:to>
                                    </p:set>
                                    <p:animEffect transition="in" filter="wipe(left)">
                                      <p:cBhvr>
                                        <p:cTn id="12" dur="500"/>
                                        <p:tgtEl>
                                          <p:spTgt spid="8663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6311">
                                            <p:txEl>
                                              <p:pRg st="2" end="2"/>
                                            </p:txEl>
                                          </p:spTgt>
                                        </p:tgtEl>
                                        <p:attrNameLst>
                                          <p:attrName>style.visibility</p:attrName>
                                        </p:attrNameLst>
                                      </p:cBhvr>
                                      <p:to>
                                        <p:strVal val="visible"/>
                                      </p:to>
                                    </p:set>
                                    <p:animEffect transition="in" filter="wipe(left)">
                                      <p:cBhvr>
                                        <p:cTn id="17" dur="500"/>
                                        <p:tgtEl>
                                          <p:spTgt spid="866311">
                                            <p:txEl>
                                              <p:pRg st="2" end="2"/>
                                            </p:txEl>
                                          </p:spTgt>
                                        </p:tgtEl>
                                      </p:cBhvr>
                                    </p:animEffect>
                                  </p:childTnLst>
                                </p:cTn>
                              </p:par>
                            </p:childTnLst>
                          </p:cTn>
                        </p:par>
                        <p:par>
                          <p:cTn id="18" fill="hold" nodeType="afterGroup">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866312"/>
                                        </p:tgtEl>
                                        <p:attrNameLst>
                                          <p:attrName>style.visibility</p:attrName>
                                        </p:attrNameLst>
                                      </p:cBhvr>
                                      <p:to>
                                        <p:strVal val="visible"/>
                                      </p:to>
                                    </p:set>
                                    <p:animEffect transition="in" filter="wipe(up)">
                                      <p:cBhvr>
                                        <p:cTn id="21" dur="500"/>
                                        <p:tgtEl>
                                          <p:spTgt spid="866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6311" grpId="0" build="p"/>
      <p:bldP spid="8663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609600" y="1365250"/>
            <a:ext cx="4267200" cy="518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05000"/>
              </a:lnSpc>
              <a:spcBef>
                <a:spcPct val="30000"/>
              </a:spcBef>
              <a:buSzPct val="80000"/>
            </a:pPr>
            <a:r>
              <a:rPr lang="en-US" altLang="en-US" b="1" dirty="0">
                <a:solidFill>
                  <a:srgbClr val="CC0000"/>
                </a:solidFill>
                <a:latin typeface="Liberation Sans" panose="020B0604020202020204" pitchFamily="34" charset="0"/>
              </a:rPr>
              <a:t>Inventory Control</a:t>
            </a:r>
          </a:p>
        </p:txBody>
      </p:sp>
      <p:sp>
        <p:nvSpPr>
          <p:cNvPr id="868361" name="Rectangle 9"/>
          <p:cNvSpPr>
            <a:spLocks noChangeArrowheads="1"/>
          </p:cNvSpPr>
          <p:nvPr/>
        </p:nvSpPr>
        <p:spPr bwMode="auto">
          <a:xfrm>
            <a:off x="609600" y="1981200"/>
            <a:ext cx="8305800" cy="3782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spcBef>
                <a:spcPts val="1200"/>
              </a:spcBef>
              <a:defRPr/>
            </a:pPr>
            <a:r>
              <a:rPr lang="en-US" sz="2200" b="1" dirty="0">
                <a:latin typeface="Liberation Sans" panose="020B0604020202020204" pitchFamily="34" charset="0"/>
              </a:rPr>
              <a:t>All companies</a:t>
            </a:r>
            <a:r>
              <a:rPr lang="en-US" sz="2200" dirty="0">
                <a:latin typeface="Liberation Sans" panose="020B0604020202020204" pitchFamily="34" charset="0"/>
              </a:rPr>
              <a:t> need periodic verification of the inventory records </a:t>
            </a:r>
          </a:p>
          <a:p>
            <a:pPr marL="627063" indent="-395288" algn="l">
              <a:lnSpc>
                <a:spcPct val="120000"/>
              </a:lnSpc>
              <a:spcBef>
                <a:spcPts val="1200"/>
              </a:spcBef>
              <a:buClr>
                <a:srgbClr val="CC0000"/>
              </a:buClr>
              <a:buSzPct val="80000"/>
              <a:buFont typeface="Wingdings" pitchFamily="2" charset="2"/>
              <a:buChar char="u"/>
              <a:defRPr/>
            </a:pPr>
            <a:r>
              <a:rPr lang="en-US" sz="2200" dirty="0">
                <a:latin typeface="Liberation Sans" panose="020B0604020202020204" pitchFamily="34" charset="0"/>
              </a:rPr>
              <a:t>by actual count, weight, or measurement, with </a:t>
            </a:r>
          </a:p>
          <a:p>
            <a:pPr marL="627063" indent="-395288" algn="l">
              <a:lnSpc>
                <a:spcPct val="120000"/>
              </a:lnSpc>
              <a:spcBef>
                <a:spcPts val="1200"/>
              </a:spcBef>
              <a:buClr>
                <a:srgbClr val="CC0000"/>
              </a:buClr>
              <a:buSzPct val="80000"/>
              <a:buFont typeface="Wingdings" pitchFamily="2" charset="2"/>
              <a:buChar char="u"/>
              <a:defRPr/>
            </a:pPr>
            <a:r>
              <a:rPr lang="en-US" sz="2200" dirty="0">
                <a:latin typeface="Liberation Sans" panose="020B0604020202020204" pitchFamily="34" charset="0"/>
              </a:rPr>
              <a:t>counts compared with detailed inventory records.</a:t>
            </a:r>
          </a:p>
          <a:p>
            <a:pPr algn="l">
              <a:lnSpc>
                <a:spcPct val="120000"/>
              </a:lnSpc>
              <a:spcBef>
                <a:spcPts val="1800"/>
              </a:spcBef>
              <a:defRPr/>
            </a:pPr>
            <a:r>
              <a:rPr lang="en-US" sz="2200" dirty="0">
                <a:latin typeface="Liberation Sans" panose="020B0604020202020204" pitchFamily="34" charset="0"/>
              </a:rPr>
              <a:t>Companies should take the </a:t>
            </a:r>
            <a:r>
              <a:rPr lang="en-US" sz="2200" b="1" dirty="0">
                <a:latin typeface="Liberation Sans" panose="020B0604020202020204" pitchFamily="34" charset="0"/>
              </a:rPr>
              <a:t>physical inventory</a:t>
            </a:r>
            <a:r>
              <a:rPr lang="en-US" sz="2200" dirty="0">
                <a:latin typeface="Liberation Sans" panose="020B0604020202020204" pitchFamily="34" charset="0"/>
              </a:rPr>
              <a:t> </a:t>
            </a:r>
          </a:p>
          <a:p>
            <a:pPr marL="682625" indent="-450850" algn="l">
              <a:lnSpc>
                <a:spcPct val="120000"/>
              </a:lnSpc>
              <a:spcBef>
                <a:spcPts val="1200"/>
              </a:spcBef>
              <a:buClr>
                <a:srgbClr val="CC0000"/>
              </a:buClr>
              <a:buSzPct val="80000"/>
              <a:buFont typeface="Wingdings" pitchFamily="2" charset="2"/>
              <a:buChar char="u"/>
              <a:defRPr/>
            </a:pPr>
            <a:r>
              <a:rPr lang="en-US" sz="2200" dirty="0">
                <a:latin typeface="Liberation Sans" panose="020B0604020202020204" pitchFamily="34" charset="0"/>
              </a:rPr>
              <a:t>near the end of their fiscal year, </a:t>
            </a:r>
          </a:p>
          <a:p>
            <a:pPr marL="682625" indent="-450850" algn="l">
              <a:lnSpc>
                <a:spcPct val="120000"/>
              </a:lnSpc>
              <a:spcBef>
                <a:spcPts val="1200"/>
              </a:spcBef>
              <a:buClr>
                <a:srgbClr val="CC0000"/>
              </a:buClr>
              <a:buSzPct val="80000"/>
              <a:buFont typeface="Wingdings" pitchFamily="2" charset="2"/>
              <a:buChar char="u"/>
              <a:defRPr/>
            </a:pPr>
            <a:r>
              <a:rPr lang="en-US" sz="2200" dirty="0">
                <a:latin typeface="Liberation Sans" panose="020B0604020202020204" pitchFamily="34" charset="0"/>
              </a:rPr>
              <a:t>to properly report inventory quantities in their annual accounting reports.</a:t>
            </a:r>
          </a:p>
        </p:txBody>
      </p:sp>
      <p:sp>
        <p:nvSpPr>
          <p:cNvPr id="7" name="Rectangle 4"/>
          <p:cNvSpPr>
            <a:spLocks noGrp="1" noChangeArrowheads="1"/>
          </p:cNvSpPr>
          <p:nvPr>
            <p:ph type="title" idx="4294967295"/>
          </p:nvPr>
        </p:nvSpPr>
        <p:spPr>
          <a:xfrm>
            <a:off x="9144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defRPr/>
            </a:pPr>
            <a:r>
              <a:rPr lang="en-US" sz="3200" i="0" kern="1200" dirty="0">
                <a:solidFill>
                  <a:schemeClr val="tx1"/>
                </a:solidFill>
                <a:effectLst/>
                <a:latin typeface="Liberation Sans" panose="020B0604020202020204" pitchFamily="34" charset="0"/>
                <a:ea typeface="+mn-ea"/>
                <a:cs typeface="+mn-cs"/>
              </a:rPr>
              <a:t>Inventory Issues</a:t>
            </a:r>
          </a:p>
        </p:txBody>
      </p:sp>
      <p:sp>
        <p:nvSpPr>
          <p:cNvPr id="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7"/>
          <p:cNvSpPr>
            <a:spLocks noChangeArrowheads="1"/>
          </p:cNvSpPr>
          <p:nvPr/>
        </p:nvSpPr>
        <p:spPr bwMode="auto">
          <a:xfrm>
            <a:off x="609600" y="1981200"/>
            <a:ext cx="7696200" cy="1304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25000"/>
              </a:lnSpc>
              <a:spcBef>
                <a:spcPct val="35000"/>
              </a:spcBef>
            </a:pPr>
            <a:r>
              <a:rPr lang="en-US" altLang="en-US" sz="2100" dirty="0">
                <a:latin typeface="Liberation Sans" panose="020B0604020202020204" pitchFamily="34" charset="0"/>
              </a:rPr>
              <a:t>Companies must allocate the cost of all the goods available for sale (or use) between the goods that were sold or used and those that are still on hand.</a:t>
            </a:r>
          </a:p>
        </p:txBody>
      </p:sp>
      <p:pic>
        <p:nvPicPr>
          <p:cNvPr id="1843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505200"/>
            <a:ext cx="7930229" cy="194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
        <p:nvSpPr>
          <p:cNvPr id="9" name="Text Box 2"/>
          <p:cNvSpPr txBox="1">
            <a:spLocks noChangeArrowheads="1"/>
          </p:cNvSpPr>
          <p:nvPr/>
        </p:nvSpPr>
        <p:spPr bwMode="auto">
          <a:xfrm>
            <a:off x="609600" y="1365250"/>
            <a:ext cx="8153400" cy="518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05000"/>
              </a:lnSpc>
              <a:spcBef>
                <a:spcPct val="30000"/>
              </a:spcBef>
              <a:buSzPct val="80000"/>
            </a:pPr>
            <a:r>
              <a:rPr lang="en-US" altLang="en-US" b="1" dirty="0">
                <a:solidFill>
                  <a:srgbClr val="CC0000"/>
                </a:solidFill>
                <a:latin typeface="Liberation Sans"/>
              </a:rPr>
              <a:t>Determining Cost of Goods Sold</a:t>
            </a:r>
          </a:p>
        </p:txBody>
      </p:sp>
      <p:sp>
        <p:nvSpPr>
          <p:cNvPr id="10" name="Rectangle 4"/>
          <p:cNvSpPr txBox="1">
            <a:spLocks noChangeArrowheads="1"/>
          </p:cNvSpPr>
          <p:nvPr/>
        </p:nvSpPr>
        <p:spPr>
          <a:xfrm>
            <a:off x="6096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indent="0" algn="l">
              <a:defRPr/>
            </a:pPr>
            <a:r>
              <a:rPr lang="en-US" sz="3200" i="0" kern="1200" dirty="0">
                <a:solidFill>
                  <a:schemeClr val="tx1"/>
                </a:solidFill>
                <a:effectLst/>
                <a:latin typeface="Liberation Sans" panose="020B0604020202020204" pitchFamily="34" charset="0"/>
                <a:ea typeface="+mn-ea"/>
                <a:cs typeface="+mn-cs"/>
              </a:rPr>
              <a:t>Inventory Issues</a:t>
            </a:r>
          </a:p>
        </p:txBody>
      </p:sp>
      <p:sp>
        <p:nvSpPr>
          <p:cNvPr id="2" name="Rectangle 1"/>
          <p:cNvSpPr/>
          <p:nvPr/>
        </p:nvSpPr>
        <p:spPr>
          <a:xfrm>
            <a:off x="533400" y="5525869"/>
            <a:ext cx="1600200" cy="646331"/>
          </a:xfrm>
          <a:prstGeom prst="rect">
            <a:avLst/>
          </a:prstGeom>
          <a:solidFill>
            <a:schemeClr val="bg1"/>
          </a:solidFill>
        </p:spPr>
        <p:txBody>
          <a:bodyPr wrap="square">
            <a:spAutoFit/>
          </a:bodyPr>
          <a:lstStyle/>
          <a:p>
            <a:pPr algn="l"/>
            <a:r>
              <a:rPr lang="en-US" sz="1200" b="1" dirty="0">
                <a:solidFill>
                  <a:srgbClr val="006666"/>
                </a:solidFill>
                <a:latin typeface="Liberation Sans" panose="020B0604020202020204" pitchFamily="34" charset="0"/>
              </a:rPr>
              <a:t>ILLUSTRATION 8.5</a:t>
            </a:r>
          </a:p>
          <a:p>
            <a:pPr algn="l"/>
            <a:r>
              <a:rPr lang="en-US" sz="1200" dirty="0">
                <a:latin typeface="Liberation Sans" panose="020B0604020202020204" pitchFamily="34" charset="0"/>
              </a:rPr>
              <a:t>Computation of Cost</a:t>
            </a:r>
          </a:p>
          <a:p>
            <a:pPr algn="l"/>
            <a:r>
              <a:rPr lang="en-US" sz="1200" dirty="0">
                <a:latin typeface="Liberation Sans" panose="020B0604020202020204" pitchFamily="34" charset="0"/>
              </a:rPr>
              <a:t>of Goods Sold</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09CEC1-A2AD-4F89-B2C5-071E0499CBC8}"/>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Quick Check #1</a:t>
            </a:r>
          </a:p>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Which of the following would not be included in a manufacturing company's balance sheet? </a:t>
            </a:r>
          </a:p>
        </p:txBody>
      </p:sp>
      <p:sp>
        <p:nvSpPr>
          <p:cNvPr id="6" name="TextBox 5">
            <a:extLst>
              <a:ext uri="{FF2B5EF4-FFF2-40B4-BE49-F238E27FC236}">
                <a16:creationId xmlns:a16="http://schemas.microsoft.com/office/drawing/2014/main" id="{EC94EE33-E4B9-468B-A592-578DA0ED17D8}"/>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Finished goods inventory</a:t>
            </a:r>
          </a:p>
        </p:txBody>
      </p:sp>
      <p:sp>
        <p:nvSpPr>
          <p:cNvPr id="7" name="TextBox 6">
            <a:extLst>
              <a:ext uri="{FF2B5EF4-FFF2-40B4-BE49-F238E27FC236}">
                <a16:creationId xmlns:a16="http://schemas.microsoft.com/office/drawing/2014/main" id="{2551BCCD-C063-4DDB-9686-C3237EC03C08}"/>
              </a:ext>
            </a:extLst>
          </p:cNvPr>
          <p:cNvSpPr txBox="1"/>
          <p:nvPr>
            <p:custDataLst>
              <p:tags r:id="rId4"/>
            </p:custDataLst>
          </p:nvPr>
        </p:nvSpPr>
        <p:spPr>
          <a:xfrm>
            <a:off x="1828800" y="34718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Merchandise inventory</a:t>
            </a:r>
          </a:p>
        </p:txBody>
      </p:sp>
      <p:sp>
        <p:nvSpPr>
          <p:cNvPr id="8" name="TextBox 7">
            <a:extLst>
              <a:ext uri="{FF2B5EF4-FFF2-40B4-BE49-F238E27FC236}">
                <a16:creationId xmlns:a16="http://schemas.microsoft.com/office/drawing/2014/main" id="{C207EE48-629C-4FED-B161-083E8097C376}"/>
              </a:ext>
            </a:extLst>
          </p:cNvPr>
          <p:cNvSpPr txBox="1"/>
          <p:nvPr>
            <p:custDataLst>
              <p:tags r:id="rId5"/>
            </p:custDataLst>
          </p:nvPr>
        </p:nvSpPr>
        <p:spPr>
          <a:xfrm>
            <a:off x="1828800" y="41576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Raw materials inventory</a:t>
            </a:r>
          </a:p>
        </p:txBody>
      </p:sp>
      <p:sp>
        <p:nvSpPr>
          <p:cNvPr id="9" name="TextBox 8">
            <a:extLst>
              <a:ext uri="{FF2B5EF4-FFF2-40B4-BE49-F238E27FC236}">
                <a16:creationId xmlns:a16="http://schemas.microsoft.com/office/drawing/2014/main" id="{A9F51A76-35AF-4226-AF78-B0D157DFDB7A}"/>
              </a:ext>
            </a:extLst>
          </p:cNvPr>
          <p:cNvSpPr txBox="1"/>
          <p:nvPr>
            <p:custDataLst>
              <p:tags r:id="rId6"/>
            </p:custDataLst>
          </p:nvPr>
        </p:nvSpPr>
        <p:spPr>
          <a:xfrm>
            <a:off x="1828800" y="48434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Work in process inventory</a:t>
            </a:r>
          </a:p>
        </p:txBody>
      </p:sp>
      <p:sp>
        <p:nvSpPr>
          <p:cNvPr id="10" name="Oval 9">
            <a:extLst>
              <a:ext uri="{FF2B5EF4-FFF2-40B4-BE49-F238E27FC236}">
                <a16:creationId xmlns:a16="http://schemas.microsoft.com/office/drawing/2014/main" id="{0D2D3BA4-3643-43C6-9466-295E480BEF6C}"/>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1" name="Oval 10">
            <a:extLst>
              <a:ext uri="{FF2B5EF4-FFF2-40B4-BE49-F238E27FC236}">
                <a16:creationId xmlns:a16="http://schemas.microsoft.com/office/drawing/2014/main" id="{C8960D30-F2C3-4566-B85C-8E9BBAED6D73}"/>
              </a:ext>
            </a:extLst>
          </p:cNvPr>
          <p:cNvSpPr>
            <a:spLocks noChangeAspect="1"/>
          </p:cNvSpPr>
          <p:nvPr>
            <p:custDataLst>
              <p:tags r:id="rId8"/>
            </p:custDataLst>
          </p:nvPr>
        </p:nvSpPr>
        <p:spPr>
          <a:xfrm>
            <a:off x="1114425" y="35361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2" name="Oval 11">
            <a:extLst>
              <a:ext uri="{FF2B5EF4-FFF2-40B4-BE49-F238E27FC236}">
                <a16:creationId xmlns:a16="http://schemas.microsoft.com/office/drawing/2014/main" id="{44CA345B-BD93-400A-8472-7081B1A3345B}"/>
              </a:ext>
            </a:extLst>
          </p:cNvPr>
          <p:cNvSpPr>
            <a:spLocks noChangeAspect="1"/>
          </p:cNvSpPr>
          <p:nvPr>
            <p:custDataLst>
              <p:tags r:id="rId9"/>
            </p:custDataLst>
          </p:nvPr>
        </p:nvSpPr>
        <p:spPr>
          <a:xfrm>
            <a:off x="1114425" y="42219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3" name="Oval 12">
            <a:extLst>
              <a:ext uri="{FF2B5EF4-FFF2-40B4-BE49-F238E27FC236}">
                <a16:creationId xmlns:a16="http://schemas.microsoft.com/office/drawing/2014/main" id="{0233BD85-40CA-4A6D-B419-C3BA469844B3}"/>
              </a:ext>
            </a:extLst>
          </p:cNvPr>
          <p:cNvSpPr>
            <a:spLocks noChangeAspect="1"/>
          </p:cNvSpPr>
          <p:nvPr>
            <p:custDataLst>
              <p:tags r:id="rId10"/>
            </p:custDataLst>
          </p:nvPr>
        </p:nvSpPr>
        <p:spPr>
          <a:xfrm>
            <a:off x="1114425" y="49077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4" name="Rectangle: Rounded Corners 13">
            <a:extLst>
              <a:ext uri="{FF2B5EF4-FFF2-40B4-BE49-F238E27FC236}">
                <a16:creationId xmlns:a16="http://schemas.microsoft.com/office/drawing/2014/main" id="{B9C90ADA-3FE7-444A-A20E-C44387F47B65}"/>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19" name="Group 18">
            <a:extLst>
              <a:ext uri="{FF2B5EF4-FFF2-40B4-BE49-F238E27FC236}">
                <a16:creationId xmlns:a16="http://schemas.microsoft.com/office/drawing/2014/main" id="{E23CDCFB-2375-46BE-B740-937157A99406}"/>
              </a:ext>
            </a:extLst>
          </p:cNvPr>
          <p:cNvGrpSpPr/>
          <p:nvPr>
            <p:custDataLst>
              <p:tags r:id="rId12"/>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B444D8A9-C475-46E6-B815-CCA17D647A58}"/>
                </a:ext>
              </a:extLst>
            </p:cNvPr>
            <p:cNvSpPr/>
            <p:nvPr>
              <p:custDataLst>
                <p:tags r:id="rId1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lorBlock">
              <a:extLst>
                <a:ext uri="{FF2B5EF4-FFF2-40B4-BE49-F238E27FC236}">
                  <a16:creationId xmlns:a16="http://schemas.microsoft.com/office/drawing/2014/main" id="{5B25D31A-9477-4FC1-8832-36526290F12B}"/>
                </a:ext>
              </a:extLst>
            </p:cNvPr>
            <p:cNvSpPr/>
            <p:nvPr>
              <p:custDataLst>
                <p:tags r:id="rId1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ypeText">
              <a:extLst>
                <a:ext uri="{FF2B5EF4-FFF2-40B4-BE49-F238E27FC236}">
                  <a16:creationId xmlns:a16="http://schemas.microsoft.com/office/drawing/2014/main" id="{4A5A82CB-71A7-4EBF-8B33-703E7B22782D}"/>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algn="l"/>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a:extLst>
                <a:ext uri="{FF2B5EF4-FFF2-40B4-BE49-F238E27FC236}">
                  <a16:creationId xmlns:a16="http://schemas.microsoft.com/office/drawing/2014/main" id="{96C7224A-6E4F-4A8E-A618-482EF543A00D}"/>
                </a:ext>
              </a:extLst>
            </p:cNvPr>
            <p:cNvSpPr txBox="1"/>
            <p:nvPr>
              <p:custDataLst>
                <p:tags r:id="rId18"/>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0" name="TextBox 19">
            <a:extLst>
              <a:ext uri="{FF2B5EF4-FFF2-40B4-BE49-F238E27FC236}">
                <a16:creationId xmlns:a16="http://schemas.microsoft.com/office/drawing/2014/main" id="{8BA2CF12-FE4E-FDB3-7BA2-6E766AF1417B}"/>
              </a:ext>
            </a:extLst>
          </p:cNvPr>
          <p:cNvSpPr txBox="1"/>
          <p:nvPr>
            <p:custDataLst>
              <p:tags r:id="rId13"/>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pPr algn="l"/>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en-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4" name="Picture 3">
            <a:extLst>
              <a:ext uri="{FF2B5EF4-FFF2-40B4-BE49-F238E27FC236}">
                <a16:creationId xmlns:a16="http://schemas.microsoft.com/office/drawing/2014/main" id="{C48291E8-7C1C-4D8E-87F9-20CA9C2B16BD}"/>
              </a:ext>
            </a:extLst>
          </p:cNvPr>
          <p:cNvPicPr>
            <a:picLocks/>
          </p:cNvPicPr>
          <p:nvPr>
            <p:custDataLst>
              <p:tags r:id="rId14"/>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322995418"/>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52F8FD-6A49-49F3-A7D6-E497FB9B2DA0}"/>
              </a:ext>
            </a:extLst>
          </p:cNvPr>
          <p:cNvSpPr txBox="1"/>
          <p:nvPr>
            <p:custDataLst>
              <p:tags r:id="rId2"/>
            </p:custDataLst>
          </p:nvPr>
        </p:nvSpPr>
        <p:spPr>
          <a:xfrm>
            <a:off x="914400" y="481237"/>
            <a:ext cx="7315200" cy="1872456"/>
          </a:xfrm>
          <a:prstGeom prst="rect">
            <a:avLst/>
          </a:prstGeom>
          <a:noFill/>
        </p:spPr>
        <p:txBody>
          <a:bodyPr vert="horz" wrap="square"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Quick Check #2</a:t>
            </a:r>
          </a:p>
          <a:p>
            <a:pPr algn="l"/>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Under a periodic inventory system,</a:t>
            </a:r>
          </a:p>
        </p:txBody>
      </p:sp>
      <p:sp>
        <p:nvSpPr>
          <p:cNvPr id="5" name="TextBox 4">
            <a:extLst>
              <a:ext uri="{FF2B5EF4-FFF2-40B4-BE49-F238E27FC236}">
                <a16:creationId xmlns:a16="http://schemas.microsoft.com/office/drawing/2014/main" id="{BEF90FB8-3D34-4B05-B178-C010C890B03D}"/>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inventory over and short is reported.</a:t>
            </a:r>
          </a:p>
        </p:txBody>
      </p:sp>
      <p:sp>
        <p:nvSpPr>
          <p:cNvPr id="6" name="TextBox 5">
            <a:extLst>
              <a:ext uri="{FF2B5EF4-FFF2-40B4-BE49-F238E27FC236}">
                <a16:creationId xmlns:a16="http://schemas.microsoft.com/office/drawing/2014/main" id="{8F345534-36C6-47E9-839F-D56333623B93}"/>
              </a:ext>
            </a:extLst>
          </p:cNvPr>
          <p:cNvSpPr txBox="1"/>
          <p:nvPr>
            <p:custDataLst>
              <p:tags r:id="rId4"/>
            </p:custDataLst>
          </p:nvPr>
        </p:nvSpPr>
        <p:spPr>
          <a:xfrm>
            <a:off x="1828800" y="34718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purchases of inventory are recorded in an inventory account.</a:t>
            </a:r>
          </a:p>
        </p:txBody>
      </p:sp>
      <p:sp>
        <p:nvSpPr>
          <p:cNvPr id="7" name="TextBox 6">
            <a:extLst>
              <a:ext uri="{FF2B5EF4-FFF2-40B4-BE49-F238E27FC236}">
                <a16:creationId xmlns:a16="http://schemas.microsoft.com/office/drawing/2014/main" id="{62952B4D-088D-4FA8-BD3E-BFDBEB4D53D6}"/>
              </a:ext>
            </a:extLst>
          </p:cNvPr>
          <p:cNvSpPr txBox="1"/>
          <p:nvPr>
            <p:custDataLst>
              <p:tags r:id="rId5"/>
            </p:custDataLst>
          </p:nvPr>
        </p:nvSpPr>
        <p:spPr>
          <a:xfrm>
            <a:off x="1828800" y="41576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cost of goods sold is determined with every sale.</a:t>
            </a:r>
          </a:p>
        </p:txBody>
      </p:sp>
      <p:sp>
        <p:nvSpPr>
          <p:cNvPr id="8" name="TextBox 7">
            <a:extLst>
              <a:ext uri="{FF2B5EF4-FFF2-40B4-BE49-F238E27FC236}">
                <a16:creationId xmlns:a16="http://schemas.microsoft.com/office/drawing/2014/main" id="{D8F98DE7-BE34-4588-8CEA-9EEB908C8B94}"/>
              </a:ext>
            </a:extLst>
          </p:cNvPr>
          <p:cNvSpPr txBox="1"/>
          <p:nvPr>
            <p:custDataLst>
              <p:tags r:id="rId6"/>
            </p:custDataLst>
          </p:nvPr>
        </p:nvSpPr>
        <p:spPr>
          <a:xfrm>
            <a:off x="1828800" y="48434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cost of goods sold is a residual amount.</a:t>
            </a:r>
          </a:p>
        </p:txBody>
      </p:sp>
      <p:sp>
        <p:nvSpPr>
          <p:cNvPr id="9" name="Oval 8">
            <a:extLst>
              <a:ext uri="{FF2B5EF4-FFF2-40B4-BE49-F238E27FC236}">
                <a16:creationId xmlns:a16="http://schemas.microsoft.com/office/drawing/2014/main" id="{35D27318-D47C-4C34-9943-315098576244}"/>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0" name="Oval 9">
            <a:extLst>
              <a:ext uri="{FF2B5EF4-FFF2-40B4-BE49-F238E27FC236}">
                <a16:creationId xmlns:a16="http://schemas.microsoft.com/office/drawing/2014/main" id="{7E3242C7-7941-4BFA-9D1E-381C43253E7E}"/>
              </a:ext>
            </a:extLst>
          </p:cNvPr>
          <p:cNvSpPr>
            <a:spLocks noChangeAspect="1"/>
          </p:cNvSpPr>
          <p:nvPr>
            <p:custDataLst>
              <p:tags r:id="rId8"/>
            </p:custDataLst>
          </p:nvPr>
        </p:nvSpPr>
        <p:spPr>
          <a:xfrm>
            <a:off x="1114425" y="35361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1" name="Oval 10">
            <a:extLst>
              <a:ext uri="{FF2B5EF4-FFF2-40B4-BE49-F238E27FC236}">
                <a16:creationId xmlns:a16="http://schemas.microsoft.com/office/drawing/2014/main" id="{CB29B269-3CAC-4F62-9FCC-4A58ED9CEEE4}"/>
              </a:ext>
            </a:extLst>
          </p:cNvPr>
          <p:cNvSpPr>
            <a:spLocks noChangeAspect="1"/>
          </p:cNvSpPr>
          <p:nvPr>
            <p:custDataLst>
              <p:tags r:id="rId9"/>
            </p:custDataLst>
          </p:nvPr>
        </p:nvSpPr>
        <p:spPr>
          <a:xfrm>
            <a:off x="1114425" y="42219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2" name="Oval 11">
            <a:extLst>
              <a:ext uri="{FF2B5EF4-FFF2-40B4-BE49-F238E27FC236}">
                <a16:creationId xmlns:a16="http://schemas.microsoft.com/office/drawing/2014/main" id="{CDF85329-9CEC-4AD4-8DEA-B864CB843C38}"/>
              </a:ext>
            </a:extLst>
          </p:cNvPr>
          <p:cNvSpPr>
            <a:spLocks noChangeAspect="1"/>
          </p:cNvSpPr>
          <p:nvPr>
            <p:custDataLst>
              <p:tags r:id="rId10"/>
            </p:custDataLst>
          </p:nvPr>
        </p:nvSpPr>
        <p:spPr>
          <a:xfrm>
            <a:off x="1114425" y="49077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3" name="Rectangle: Rounded Corners 12">
            <a:extLst>
              <a:ext uri="{FF2B5EF4-FFF2-40B4-BE49-F238E27FC236}">
                <a16:creationId xmlns:a16="http://schemas.microsoft.com/office/drawing/2014/main" id="{1800F0D9-0F98-4B01-9A88-9C37D6384720}"/>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18" name="Group 17">
            <a:extLst>
              <a:ext uri="{FF2B5EF4-FFF2-40B4-BE49-F238E27FC236}">
                <a16:creationId xmlns:a16="http://schemas.microsoft.com/office/drawing/2014/main" id="{895093E7-1E21-4D71-8D5E-EE9A3AEBAC7F}"/>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E892674B-8D27-4BD9-9EB4-4058D30DEBF6}"/>
                </a:ext>
              </a:extLst>
            </p:cNvPr>
            <p:cNvSpPr/>
            <p:nvPr>
              <p:custDataLst>
                <p:tags r:id="rId1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lorBlock">
              <a:extLst>
                <a:ext uri="{FF2B5EF4-FFF2-40B4-BE49-F238E27FC236}">
                  <a16:creationId xmlns:a16="http://schemas.microsoft.com/office/drawing/2014/main" id="{E9F60E72-BC67-4BB1-8B64-482C649FD663}"/>
                </a:ext>
              </a:extLst>
            </p:cNvPr>
            <p:cNvSpPr/>
            <p:nvPr>
              <p:custDataLst>
                <p:tags r:id="rId1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ypeText">
              <a:extLst>
                <a:ext uri="{FF2B5EF4-FFF2-40B4-BE49-F238E27FC236}">
                  <a16:creationId xmlns:a16="http://schemas.microsoft.com/office/drawing/2014/main" id="{E475ED5D-31A6-4A48-890E-BC74A71151B5}"/>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algn="l"/>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044830DB-10EA-4B1B-A683-8B8EEFE33159}"/>
                </a:ext>
              </a:extLst>
            </p:cNvPr>
            <p:cNvSpPr txBox="1"/>
            <p:nvPr>
              <p:custDataLst>
                <p:tags r:id="rId18"/>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0" name="TextBox 19">
            <a:extLst>
              <a:ext uri="{FF2B5EF4-FFF2-40B4-BE49-F238E27FC236}">
                <a16:creationId xmlns:a16="http://schemas.microsoft.com/office/drawing/2014/main" id="{67E3EC11-91F4-F339-349B-909AC0B9EDDF}"/>
              </a:ext>
            </a:extLst>
          </p:cNvPr>
          <p:cNvSpPr txBox="1"/>
          <p:nvPr>
            <p:custDataLst>
              <p:tags r:id="rId13"/>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pPr algn="l"/>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en-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3" name="Picture 2">
            <a:extLst>
              <a:ext uri="{FF2B5EF4-FFF2-40B4-BE49-F238E27FC236}">
                <a16:creationId xmlns:a16="http://schemas.microsoft.com/office/drawing/2014/main" id="{11F2244D-BD90-42CA-9567-00D1ACA3B07C}"/>
              </a:ext>
            </a:extLst>
          </p:cNvPr>
          <p:cNvPicPr>
            <a:picLocks/>
          </p:cNvPicPr>
          <p:nvPr>
            <p:custDataLst>
              <p:tags r:id="rId14"/>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29348278"/>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2D6F73-846F-4EF9-9ECA-1B7AB2CDF4B3}"/>
              </a:ext>
            </a:extLst>
          </p:cNvPr>
          <p:cNvSpPr txBox="1"/>
          <p:nvPr>
            <p:custDataLst>
              <p:tags r:id="rId2"/>
            </p:custDataLst>
          </p:nvPr>
        </p:nvSpPr>
        <p:spPr>
          <a:xfrm>
            <a:off x="533400" y="810498"/>
            <a:ext cx="7315200" cy="1498600"/>
          </a:xfrm>
          <a:prstGeom prst="rect">
            <a:avLst/>
          </a:prstGeom>
          <a:noFill/>
        </p:spPr>
        <p:txBody>
          <a:bodyPr vert="horz" wrap="square" rtlCol="0" anchor="ctr" anchorCtr="0">
            <a:noAutofit/>
          </a:bodyPr>
          <a:lstStyle/>
          <a:p>
            <a:pPr algn="l"/>
            <a:r>
              <a:rPr lang="en-US" sz="2400">
                <a:latin typeface="微软雅黑" panose="020B0503020204020204" pitchFamily="34" charset="-122"/>
                <a:ea typeface="微软雅黑" panose="020B0503020204020204" pitchFamily="34" charset="-122"/>
              </a:rPr>
              <a:t>Cryptocurrency</a:t>
            </a:r>
          </a:p>
          <a:p>
            <a:pPr algn="l"/>
            <a:endParaRPr lang="en-US" sz="2400">
              <a:latin typeface="微软雅黑" panose="020B0503020204020204" pitchFamily="34" charset="-122"/>
              <a:ea typeface="微软雅黑" panose="020B0503020204020204" pitchFamily="34" charset="-122"/>
            </a:endParaRPr>
          </a:p>
          <a:p>
            <a:pPr algn="l"/>
            <a:r>
              <a:rPr lang="en-US" sz="2400">
                <a:latin typeface="微软雅黑" panose="020B0503020204020204" pitchFamily="34" charset="-122"/>
                <a:ea typeface="微软雅黑" panose="020B0503020204020204" pitchFamily="34" charset="-122"/>
              </a:rPr>
              <a:t>What about cryptocurrencies, such as Bitcoin? </a:t>
            </a:r>
          </a:p>
          <a:p>
            <a:pPr algn="l"/>
            <a:endPar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8" name="TextBox 7">
            <a:extLst>
              <a:ext uri="{FF2B5EF4-FFF2-40B4-BE49-F238E27FC236}">
                <a16:creationId xmlns:a16="http://schemas.microsoft.com/office/drawing/2014/main" id="{DCC87119-A48E-431B-A355-E36C072F0668}"/>
              </a:ext>
            </a:extLst>
          </p:cNvPr>
          <p:cNvSpPr txBox="1"/>
          <p:nvPr>
            <p:custDataLst>
              <p:tags r:id="rId3"/>
            </p:custDataLst>
          </p:nvPr>
        </p:nvSpPr>
        <p:spPr>
          <a:xfrm>
            <a:off x="942975" y="2286000"/>
            <a:ext cx="6400800" cy="642938"/>
          </a:xfrm>
          <a:prstGeom prst="rect">
            <a:avLst/>
          </a:prstGeom>
          <a:noFill/>
        </p:spPr>
        <p:txBody>
          <a:bodyPr vert="horz" rtlCol="0" anchor="ctr" anchorCtr="0">
            <a:noAutofit/>
          </a:bodyPr>
          <a:lstStyle/>
          <a:p>
            <a:pPr algn="l"/>
            <a:r>
              <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Cash and Cash equivalent</a:t>
            </a:r>
          </a:p>
        </p:txBody>
      </p:sp>
      <p:sp>
        <p:nvSpPr>
          <p:cNvPr id="9" name="TextBox 8">
            <a:extLst>
              <a:ext uri="{FF2B5EF4-FFF2-40B4-BE49-F238E27FC236}">
                <a16:creationId xmlns:a16="http://schemas.microsoft.com/office/drawing/2014/main" id="{E55473E7-87E5-4CB8-9F73-EB5048E835A2}"/>
              </a:ext>
            </a:extLst>
          </p:cNvPr>
          <p:cNvSpPr txBox="1"/>
          <p:nvPr>
            <p:custDataLst>
              <p:tags r:id="rId4"/>
            </p:custDataLst>
          </p:nvPr>
        </p:nvSpPr>
        <p:spPr>
          <a:xfrm>
            <a:off x="942975" y="3048000"/>
            <a:ext cx="6400800" cy="642938"/>
          </a:xfrm>
          <a:prstGeom prst="rect">
            <a:avLst/>
          </a:prstGeom>
          <a:noFill/>
        </p:spPr>
        <p:txBody>
          <a:bodyPr vert="horz" rtlCol="0" anchor="ctr" anchorCtr="0">
            <a:noAutofit/>
          </a:bodyPr>
          <a:lstStyle/>
          <a:p>
            <a:pPr algn="l"/>
            <a:r>
              <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Intangible Assets</a:t>
            </a:r>
          </a:p>
        </p:txBody>
      </p:sp>
      <p:sp>
        <p:nvSpPr>
          <p:cNvPr id="10" name="TextBox 9">
            <a:extLst>
              <a:ext uri="{FF2B5EF4-FFF2-40B4-BE49-F238E27FC236}">
                <a16:creationId xmlns:a16="http://schemas.microsoft.com/office/drawing/2014/main" id="{86AC232C-9974-403C-B935-DF9AEBC3C41B}"/>
              </a:ext>
            </a:extLst>
          </p:cNvPr>
          <p:cNvSpPr txBox="1"/>
          <p:nvPr>
            <p:custDataLst>
              <p:tags r:id="rId5"/>
            </p:custDataLst>
          </p:nvPr>
        </p:nvSpPr>
        <p:spPr>
          <a:xfrm>
            <a:off x="942975" y="3905250"/>
            <a:ext cx="6400800" cy="642938"/>
          </a:xfrm>
          <a:prstGeom prst="rect">
            <a:avLst/>
          </a:prstGeom>
          <a:noFill/>
        </p:spPr>
        <p:txBody>
          <a:bodyPr vert="horz" rtlCol="0" anchor="ctr" anchorCtr="0">
            <a:noAutofit/>
          </a:bodyPr>
          <a:lstStyle/>
          <a:p>
            <a:pPr algn="l"/>
            <a:r>
              <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Inventory</a:t>
            </a:r>
          </a:p>
        </p:txBody>
      </p:sp>
      <p:sp>
        <p:nvSpPr>
          <p:cNvPr id="11" name="TextBox 10">
            <a:extLst>
              <a:ext uri="{FF2B5EF4-FFF2-40B4-BE49-F238E27FC236}">
                <a16:creationId xmlns:a16="http://schemas.microsoft.com/office/drawing/2014/main" id="{4CF3C40B-0DFF-4111-86AC-19BD1A2055EE}"/>
              </a:ext>
            </a:extLst>
          </p:cNvPr>
          <p:cNvSpPr txBox="1"/>
          <p:nvPr>
            <p:custDataLst>
              <p:tags r:id="rId6"/>
            </p:custDataLst>
          </p:nvPr>
        </p:nvSpPr>
        <p:spPr>
          <a:xfrm>
            <a:off x="942975" y="4762500"/>
            <a:ext cx="6400800" cy="642938"/>
          </a:xfrm>
          <a:prstGeom prst="rect">
            <a:avLst/>
          </a:prstGeom>
          <a:noFill/>
        </p:spPr>
        <p:txBody>
          <a:bodyPr vert="horz" rtlCol="0" anchor="ctr" anchorCtr="0">
            <a:noAutofit/>
          </a:bodyPr>
          <a:lstStyle/>
          <a:p>
            <a:pPr algn="l"/>
            <a:r>
              <a:rPr 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Investment</a:t>
            </a:r>
          </a:p>
        </p:txBody>
      </p:sp>
      <p:sp>
        <p:nvSpPr>
          <p:cNvPr id="12" name="Rectangle 11">
            <a:extLst>
              <a:ext uri="{FF2B5EF4-FFF2-40B4-BE49-F238E27FC236}">
                <a16:creationId xmlns:a16="http://schemas.microsoft.com/office/drawing/2014/main" id="{2BA337DB-A346-462C-AC46-5F8FE3203EE4}"/>
              </a:ext>
            </a:extLst>
          </p:cNvPr>
          <p:cNvSpPr>
            <a:spLocks noChangeAspect="1"/>
          </p:cNvSpPr>
          <p:nvPr>
            <p:custDataLst>
              <p:tags r:id="rId7"/>
            </p:custDataLst>
          </p:nvPr>
        </p:nvSpPr>
        <p:spPr>
          <a:xfrm>
            <a:off x="228600" y="2350293"/>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3" name="Rectangle 12">
            <a:extLst>
              <a:ext uri="{FF2B5EF4-FFF2-40B4-BE49-F238E27FC236}">
                <a16:creationId xmlns:a16="http://schemas.microsoft.com/office/drawing/2014/main" id="{FE018AA7-56AC-4E57-BF3A-1D247D47C34C}"/>
              </a:ext>
            </a:extLst>
          </p:cNvPr>
          <p:cNvSpPr>
            <a:spLocks noChangeAspect="1"/>
          </p:cNvSpPr>
          <p:nvPr>
            <p:custDataLst>
              <p:tags r:id="rId8"/>
            </p:custDataLst>
          </p:nvPr>
        </p:nvSpPr>
        <p:spPr>
          <a:xfrm>
            <a:off x="228600" y="3112293"/>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4" name="Rectangle 13">
            <a:extLst>
              <a:ext uri="{FF2B5EF4-FFF2-40B4-BE49-F238E27FC236}">
                <a16:creationId xmlns:a16="http://schemas.microsoft.com/office/drawing/2014/main" id="{73EBDA3B-0FE7-4BE3-BDAA-C3D3904948BC}"/>
              </a:ext>
            </a:extLst>
          </p:cNvPr>
          <p:cNvSpPr>
            <a:spLocks noChangeAspect="1"/>
          </p:cNvSpPr>
          <p:nvPr>
            <p:custDataLst>
              <p:tags r:id="rId9"/>
            </p:custDataLst>
          </p:nvPr>
        </p:nvSpPr>
        <p:spPr>
          <a:xfrm>
            <a:off x="228600" y="3969543"/>
            <a:ext cx="514350" cy="514350"/>
          </a:xfrm>
          <a:prstGeom prst="rect">
            <a:avLst/>
          </a:prstGeom>
          <a:solidFill>
            <a:srgbClr val="00FF00"/>
          </a:solidFill>
          <a:ln w="254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5" name="Rectangle 14">
            <a:extLst>
              <a:ext uri="{FF2B5EF4-FFF2-40B4-BE49-F238E27FC236}">
                <a16:creationId xmlns:a16="http://schemas.microsoft.com/office/drawing/2014/main" id="{EA2A0540-BBC6-49E5-B2EC-419C4754AF28}"/>
              </a:ext>
            </a:extLst>
          </p:cNvPr>
          <p:cNvSpPr>
            <a:spLocks noChangeAspect="1"/>
          </p:cNvSpPr>
          <p:nvPr>
            <p:custDataLst>
              <p:tags r:id="rId10"/>
            </p:custDataLst>
          </p:nvPr>
        </p:nvSpPr>
        <p:spPr>
          <a:xfrm>
            <a:off x="228600" y="4826793"/>
            <a:ext cx="514350" cy="514350"/>
          </a:xfrm>
          <a:prstGeom prst="rect">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6" name="Rectangle: Rounded Corners 15">
            <a:extLst>
              <a:ext uri="{FF2B5EF4-FFF2-40B4-BE49-F238E27FC236}">
                <a16:creationId xmlns:a16="http://schemas.microsoft.com/office/drawing/2014/main" id="{8BDBBEE8-7D0F-4665-AEA9-80281D276170}"/>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pic>
        <p:nvPicPr>
          <p:cNvPr id="25" name="Content Placeholder 4">
            <a:extLst>
              <a:ext uri="{FF2B5EF4-FFF2-40B4-BE49-F238E27FC236}">
                <a16:creationId xmlns:a16="http://schemas.microsoft.com/office/drawing/2014/main" id="{24A9BE8D-305D-4305-A4EF-B7B4387E29D6}"/>
              </a:ext>
            </a:extLst>
          </p:cNvPr>
          <p:cNvPicPr>
            <a:picLocks noChangeAspect="1"/>
          </p:cNvPicPr>
          <p:nvPr/>
        </p:nvPicPr>
        <p:blipFill>
          <a:blip r:embed="rId20"/>
          <a:stretch>
            <a:fillRect/>
          </a:stretch>
        </p:blipFill>
        <p:spPr>
          <a:xfrm>
            <a:off x="4038600" y="2057400"/>
            <a:ext cx="5037944" cy="3962400"/>
          </a:xfrm>
          <a:prstGeom prst="rect">
            <a:avLst/>
          </a:prstGeom>
        </p:spPr>
      </p:pic>
      <p:grpSp>
        <p:nvGrpSpPr>
          <p:cNvPr id="3" name="Group 2">
            <a:extLst>
              <a:ext uri="{FF2B5EF4-FFF2-40B4-BE49-F238E27FC236}">
                <a16:creationId xmlns:a16="http://schemas.microsoft.com/office/drawing/2014/main" id="{692B73E2-8811-47A7-88BA-7D18616BEE7A}"/>
              </a:ext>
            </a:extLst>
          </p:cNvPr>
          <p:cNvGrpSpPr/>
          <p:nvPr>
            <p:custDataLst>
              <p:tags r:id="rId12"/>
            </p:custDataLst>
          </p:nvPr>
        </p:nvGrpSpPr>
        <p:grpSpPr>
          <a:xfrm>
            <a:off x="0" y="0"/>
            <a:ext cx="9144000" cy="635000"/>
            <a:chOff x="0" y="0"/>
            <a:chExt cx="9144000" cy="635000"/>
          </a:xfrm>
        </p:grpSpPr>
        <p:sp>
          <p:nvSpPr>
            <p:cNvPr id="17" name="TitleBackground">
              <a:extLst>
                <a:ext uri="{FF2B5EF4-FFF2-40B4-BE49-F238E27FC236}">
                  <a16:creationId xmlns:a16="http://schemas.microsoft.com/office/drawing/2014/main" id="{B4D7B256-2A25-4AC4-8F31-C4395D83061E}"/>
                </a:ext>
              </a:extLst>
            </p:cNvPr>
            <p:cNvSpPr/>
            <p:nvPr>
              <p:custDataLst>
                <p:tags r:id="rId14"/>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lorBlock">
              <a:extLst>
                <a:ext uri="{FF2B5EF4-FFF2-40B4-BE49-F238E27FC236}">
                  <a16:creationId xmlns:a16="http://schemas.microsoft.com/office/drawing/2014/main" id="{82306DDE-31FC-4B09-A79A-DA593051E111}"/>
                </a:ext>
              </a:extLst>
            </p:cNvPr>
            <p:cNvSpPr/>
            <p:nvPr>
              <p:custDataLst>
                <p:tags r:id="rId15"/>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ypeText">
              <a:extLst>
                <a:ext uri="{FF2B5EF4-FFF2-40B4-BE49-F238E27FC236}">
                  <a16:creationId xmlns:a16="http://schemas.microsoft.com/office/drawing/2014/main" id="{AFC10C59-6B49-4E69-8F9A-24150BFD5A66}"/>
                </a:ext>
              </a:extLst>
            </p:cNvPr>
            <p:cNvSpPr txBox="1"/>
            <p:nvPr>
              <p:custDataLst>
                <p:tags r:id="rId16"/>
              </p:custDataLst>
            </p:nvPr>
          </p:nvSpPr>
          <p:spPr>
            <a:xfrm>
              <a:off x="254000" y="0"/>
              <a:ext cx="1905000" cy="635000"/>
            </a:xfrm>
            <a:prstGeom prst="rect">
              <a:avLst/>
            </a:prstGeom>
            <a:noFill/>
          </p:spPr>
          <p:txBody>
            <a:bodyPr vert="horz" wrap="none" rtlCol="0" anchor="ctr" anchorCtr="0">
              <a:noAutofit/>
            </a:bodyPr>
            <a:lstStyle/>
            <a:p>
              <a:pPr algn="l"/>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多选题</a:t>
              </a:r>
              <a:endParaRPr 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 name="TipText">
              <a:extLst>
                <a:ext uri="{FF2B5EF4-FFF2-40B4-BE49-F238E27FC236}">
                  <a16:creationId xmlns:a16="http://schemas.microsoft.com/office/drawing/2014/main" id="{EF412776-00ED-4B1C-9F42-E1F6971D8575}"/>
                </a:ext>
              </a:extLst>
            </p:cNvPr>
            <p:cNvSpPr txBox="1"/>
            <p:nvPr>
              <p:custDataLst>
                <p:tags r:id="rId17"/>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pic>
        <p:nvPicPr>
          <p:cNvPr id="6" name="Picture 5">
            <a:extLst>
              <a:ext uri="{FF2B5EF4-FFF2-40B4-BE49-F238E27FC236}">
                <a16:creationId xmlns:a16="http://schemas.microsoft.com/office/drawing/2014/main" id="{42F20FD1-C1C8-4CBA-8576-D962046944F6}"/>
              </a:ext>
            </a:extLst>
          </p:cNvPr>
          <p:cNvPicPr>
            <a:picLocks/>
          </p:cNvPicPr>
          <p:nvPr>
            <p:custDataLst>
              <p:tags r:id="rId13"/>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254913898"/>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198D91-BBCA-46FA-99C1-1732C99534E8}"/>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Quick Check #3</a:t>
            </a:r>
          </a:p>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Under a perpetual inventory system, which accounts are debited each time a sale on account is made? </a:t>
            </a:r>
          </a:p>
        </p:txBody>
      </p:sp>
      <p:sp>
        <p:nvSpPr>
          <p:cNvPr id="5" name="TextBox 4">
            <a:extLst>
              <a:ext uri="{FF2B5EF4-FFF2-40B4-BE49-F238E27FC236}">
                <a16:creationId xmlns:a16="http://schemas.microsoft.com/office/drawing/2014/main" id="{F6BEEFDF-6A59-4685-BAEA-7B9ED4DA9808}"/>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Accounts Payable and Purchases</a:t>
            </a:r>
          </a:p>
        </p:txBody>
      </p:sp>
      <p:sp>
        <p:nvSpPr>
          <p:cNvPr id="6" name="TextBox 5">
            <a:extLst>
              <a:ext uri="{FF2B5EF4-FFF2-40B4-BE49-F238E27FC236}">
                <a16:creationId xmlns:a16="http://schemas.microsoft.com/office/drawing/2014/main" id="{F78AAB15-1E6F-43B8-9021-96A5DC8305E6}"/>
              </a:ext>
            </a:extLst>
          </p:cNvPr>
          <p:cNvSpPr txBox="1"/>
          <p:nvPr>
            <p:custDataLst>
              <p:tags r:id="rId4"/>
            </p:custDataLst>
          </p:nvPr>
        </p:nvSpPr>
        <p:spPr>
          <a:xfrm>
            <a:off x="1828800" y="34718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Accounts Receivable and Cost of Goods Sold</a:t>
            </a:r>
          </a:p>
        </p:txBody>
      </p:sp>
      <p:sp>
        <p:nvSpPr>
          <p:cNvPr id="7" name="TextBox 6">
            <a:extLst>
              <a:ext uri="{FF2B5EF4-FFF2-40B4-BE49-F238E27FC236}">
                <a16:creationId xmlns:a16="http://schemas.microsoft.com/office/drawing/2014/main" id="{B1FB132C-DFA8-4470-BB4E-283E708C5D36}"/>
              </a:ext>
            </a:extLst>
          </p:cNvPr>
          <p:cNvSpPr txBox="1"/>
          <p:nvPr>
            <p:custDataLst>
              <p:tags r:id="rId5"/>
            </p:custDataLst>
          </p:nvPr>
        </p:nvSpPr>
        <p:spPr>
          <a:xfrm>
            <a:off x="1828800" y="41576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Inventory and Cost of Goods Sold</a:t>
            </a:r>
          </a:p>
        </p:txBody>
      </p:sp>
      <p:sp>
        <p:nvSpPr>
          <p:cNvPr id="8" name="TextBox 7">
            <a:extLst>
              <a:ext uri="{FF2B5EF4-FFF2-40B4-BE49-F238E27FC236}">
                <a16:creationId xmlns:a16="http://schemas.microsoft.com/office/drawing/2014/main" id="{43F46C6C-1BB3-422A-ACE3-FD0E0F436B9F}"/>
              </a:ext>
            </a:extLst>
          </p:cNvPr>
          <p:cNvSpPr txBox="1"/>
          <p:nvPr>
            <p:custDataLst>
              <p:tags r:id="rId6"/>
            </p:custDataLst>
          </p:nvPr>
        </p:nvSpPr>
        <p:spPr>
          <a:xfrm>
            <a:off x="1828800" y="48434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Accounts Receivable and Purchases</a:t>
            </a:r>
          </a:p>
        </p:txBody>
      </p:sp>
      <p:sp>
        <p:nvSpPr>
          <p:cNvPr id="9" name="Oval 8">
            <a:extLst>
              <a:ext uri="{FF2B5EF4-FFF2-40B4-BE49-F238E27FC236}">
                <a16:creationId xmlns:a16="http://schemas.microsoft.com/office/drawing/2014/main" id="{27C8CB5A-507A-4C4A-8008-7086F849D08D}"/>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0" name="Oval 9">
            <a:extLst>
              <a:ext uri="{FF2B5EF4-FFF2-40B4-BE49-F238E27FC236}">
                <a16:creationId xmlns:a16="http://schemas.microsoft.com/office/drawing/2014/main" id="{66E27408-E235-4A35-9877-AD2C36897F0D}"/>
              </a:ext>
            </a:extLst>
          </p:cNvPr>
          <p:cNvSpPr>
            <a:spLocks noChangeAspect="1"/>
          </p:cNvSpPr>
          <p:nvPr>
            <p:custDataLst>
              <p:tags r:id="rId8"/>
            </p:custDataLst>
          </p:nvPr>
        </p:nvSpPr>
        <p:spPr>
          <a:xfrm>
            <a:off x="1114425" y="35361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1" name="Oval 10">
            <a:extLst>
              <a:ext uri="{FF2B5EF4-FFF2-40B4-BE49-F238E27FC236}">
                <a16:creationId xmlns:a16="http://schemas.microsoft.com/office/drawing/2014/main" id="{C96DC4AD-1E3D-4B19-9437-6D37A8E336E7}"/>
              </a:ext>
            </a:extLst>
          </p:cNvPr>
          <p:cNvSpPr>
            <a:spLocks noChangeAspect="1"/>
          </p:cNvSpPr>
          <p:nvPr>
            <p:custDataLst>
              <p:tags r:id="rId9"/>
            </p:custDataLst>
          </p:nvPr>
        </p:nvSpPr>
        <p:spPr>
          <a:xfrm>
            <a:off x="1114425" y="42219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2" name="Oval 11">
            <a:extLst>
              <a:ext uri="{FF2B5EF4-FFF2-40B4-BE49-F238E27FC236}">
                <a16:creationId xmlns:a16="http://schemas.microsoft.com/office/drawing/2014/main" id="{8125A386-8FC5-4B30-A329-A596039D9618}"/>
              </a:ext>
            </a:extLst>
          </p:cNvPr>
          <p:cNvSpPr>
            <a:spLocks noChangeAspect="1"/>
          </p:cNvSpPr>
          <p:nvPr>
            <p:custDataLst>
              <p:tags r:id="rId10"/>
            </p:custDataLst>
          </p:nvPr>
        </p:nvSpPr>
        <p:spPr>
          <a:xfrm>
            <a:off x="1114425" y="49077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3" name="Rectangle: Rounded Corners 12">
            <a:extLst>
              <a:ext uri="{FF2B5EF4-FFF2-40B4-BE49-F238E27FC236}">
                <a16:creationId xmlns:a16="http://schemas.microsoft.com/office/drawing/2014/main" id="{8358D718-872B-4947-B016-C966037C7CE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18" name="Group 17">
            <a:extLst>
              <a:ext uri="{FF2B5EF4-FFF2-40B4-BE49-F238E27FC236}">
                <a16:creationId xmlns:a16="http://schemas.microsoft.com/office/drawing/2014/main" id="{285355EB-9B46-401F-B226-746344AB1647}"/>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3CE88A67-7AEB-4916-8927-41E1EF023A91}"/>
                </a:ext>
              </a:extLst>
            </p:cNvPr>
            <p:cNvSpPr/>
            <p:nvPr>
              <p:custDataLst>
                <p:tags r:id="rId1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lorBlock">
              <a:extLst>
                <a:ext uri="{FF2B5EF4-FFF2-40B4-BE49-F238E27FC236}">
                  <a16:creationId xmlns:a16="http://schemas.microsoft.com/office/drawing/2014/main" id="{6B6B43FA-5BD3-46AC-ADCA-3B716C8CD5A8}"/>
                </a:ext>
              </a:extLst>
            </p:cNvPr>
            <p:cNvSpPr/>
            <p:nvPr>
              <p:custDataLst>
                <p:tags r:id="rId1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ypeText">
              <a:extLst>
                <a:ext uri="{FF2B5EF4-FFF2-40B4-BE49-F238E27FC236}">
                  <a16:creationId xmlns:a16="http://schemas.microsoft.com/office/drawing/2014/main" id="{C8A2ED17-540B-4972-860B-8544E170E54F}"/>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algn="l"/>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ED7A0FE5-AD9F-4961-8D4C-875C8F019494}"/>
                </a:ext>
              </a:extLst>
            </p:cNvPr>
            <p:cNvSpPr txBox="1"/>
            <p:nvPr>
              <p:custDataLst>
                <p:tags r:id="rId18"/>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0" name="TextBox 19">
            <a:extLst>
              <a:ext uri="{FF2B5EF4-FFF2-40B4-BE49-F238E27FC236}">
                <a16:creationId xmlns:a16="http://schemas.microsoft.com/office/drawing/2014/main" id="{3F72A27D-32D8-876C-5322-3C19AFC60142}"/>
              </a:ext>
            </a:extLst>
          </p:cNvPr>
          <p:cNvSpPr txBox="1"/>
          <p:nvPr>
            <p:custDataLst>
              <p:tags r:id="rId13"/>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pPr algn="l"/>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en-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3" name="Picture 2">
            <a:extLst>
              <a:ext uri="{FF2B5EF4-FFF2-40B4-BE49-F238E27FC236}">
                <a16:creationId xmlns:a16="http://schemas.microsoft.com/office/drawing/2014/main" id="{17F55852-11A3-4D81-8DE8-339305AC57BD}"/>
              </a:ext>
            </a:extLst>
          </p:cNvPr>
          <p:cNvPicPr>
            <a:picLocks/>
          </p:cNvPicPr>
          <p:nvPr>
            <p:custDataLst>
              <p:tags r:id="rId14"/>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4027676339"/>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0F174E-82BB-4165-8F90-952E0B600655}"/>
              </a:ext>
            </a:extLst>
          </p:cNvPr>
          <p:cNvSpPr txBox="1"/>
          <p:nvPr>
            <p:custDataLst>
              <p:tags r:id="rId2"/>
            </p:custDataLst>
          </p:nvPr>
        </p:nvSpPr>
        <p:spPr>
          <a:xfrm>
            <a:off x="914400" y="870744"/>
            <a:ext cx="7315200" cy="3052126"/>
          </a:xfrm>
          <a:prstGeom prst="rect">
            <a:avLst/>
          </a:prstGeom>
          <a:noFill/>
        </p:spPr>
        <p:txBody>
          <a:bodyPr vert="horz" wrap="square" rtlCol="0" anchor="ctr" anchorCtr="0">
            <a:noAutofit/>
          </a:bodyPr>
          <a:lstStyle/>
          <a:p>
            <a:pPr algn="l"/>
            <a:r>
              <a:rPr 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Quick Check #4</a:t>
            </a:r>
          </a:p>
          <a:p>
            <a:pPr algn="l"/>
            <a:endParaRPr 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l"/>
            <a:r>
              <a:rPr lang="en-US" sz="24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FBS Corporation uses the perpetual inventory method and the gross method for recording purchases on account. On May 11, it purchased $44,000 of inventory, terms 2/10, n/30. On May 13, FBS returned goods that cost $4,000. On May 19, FBS paid the supplier. On May 19, the company should credit</a:t>
            </a:r>
          </a:p>
        </p:txBody>
      </p:sp>
      <p:sp>
        <p:nvSpPr>
          <p:cNvPr id="5" name="TextBox 4">
            <a:extLst>
              <a:ext uri="{FF2B5EF4-FFF2-40B4-BE49-F238E27FC236}">
                <a16:creationId xmlns:a16="http://schemas.microsoft.com/office/drawing/2014/main" id="{F52071D7-7409-4309-AA06-B8A752DD6905}"/>
              </a:ext>
            </a:extLst>
          </p:cNvPr>
          <p:cNvSpPr txBox="1"/>
          <p:nvPr>
            <p:custDataLst>
              <p:tags r:id="rId3"/>
            </p:custDataLst>
          </p:nvPr>
        </p:nvSpPr>
        <p:spPr>
          <a:xfrm>
            <a:off x="1826342" y="4025958"/>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Purchase Discounts for $880.</a:t>
            </a:r>
          </a:p>
        </p:txBody>
      </p:sp>
      <p:sp>
        <p:nvSpPr>
          <p:cNvPr id="6" name="TextBox 5">
            <a:extLst>
              <a:ext uri="{FF2B5EF4-FFF2-40B4-BE49-F238E27FC236}">
                <a16:creationId xmlns:a16="http://schemas.microsoft.com/office/drawing/2014/main" id="{931B2AFD-C610-4180-A321-ABB73789D4F5}"/>
              </a:ext>
            </a:extLst>
          </p:cNvPr>
          <p:cNvSpPr txBox="1"/>
          <p:nvPr>
            <p:custDataLst>
              <p:tags r:id="rId4"/>
            </p:custDataLst>
          </p:nvPr>
        </p:nvSpPr>
        <p:spPr>
          <a:xfrm>
            <a:off x="1826342" y="4711758"/>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Inventory for $880.</a:t>
            </a:r>
          </a:p>
        </p:txBody>
      </p:sp>
      <p:sp>
        <p:nvSpPr>
          <p:cNvPr id="7" name="TextBox 6">
            <a:extLst>
              <a:ext uri="{FF2B5EF4-FFF2-40B4-BE49-F238E27FC236}">
                <a16:creationId xmlns:a16="http://schemas.microsoft.com/office/drawing/2014/main" id="{A3D5A625-3AF1-4268-8A5A-236B032296D7}"/>
              </a:ext>
            </a:extLst>
          </p:cNvPr>
          <p:cNvSpPr txBox="1"/>
          <p:nvPr>
            <p:custDataLst>
              <p:tags r:id="rId5"/>
            </p:custDataLst>
          </p:nvPr>
        </p:nvSpPr>
        <p:spPr>
          <a:xfrm>
            <a:off x="1826342" y="5397558"/>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Purchase Discounts for $800.</a:t>
            </a:r>
          </a:p>
        </p:txBody>
      </p:sp>
      <p:sp>
        <p:nvSpPr>
          <p:cNvPr id="8" name="TextBox 7">
            <a:extLst>
              <a:ext uri="{FF2B5EF4-FFF2-40B4-BE49-F238E27FC236}">
                <a16:creationId xmlns:a16="http://schemas.microsoft.com/office/drawing/2014/main" id="{72B3E1CC-6545-49D7-9B3E-0D73E0DE15EA}"/>
              </a:ext>
            </a:extLst>
          </p:cNvPr>
          <p:cNvSpPr txBox="1"/>
          <p:nvPr>
            <p:custDataLst>
              <p:tags r:id="rId6"/>
            </p:custDataLst>
          </p:nvPr>
        </p:nvSpPr>
        <p:spPr>
          <a:xfrm>
            <a:off x="1826342" y="6083358"/>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Inventory for $800.</a:t>
            </a:r>
          </a:p>
        </p:txBody>
      </p:sp>
      <p:sp>
        <p:nvSpPr>
          <p:cNvPr id="9" name="Oval 8">
            <a:extLst>
              <a:ext uri="{FF2B5EF4-FFF2-40B4-BE49-F238E27FC236}">
                <a16:creationId xmlns:a16="http://schemas.microsoft.com/office/drawing/2014/main" id="{02C0706E-1F6E-46F0-9DA1-A6C46148AFD6}"/>
              </a:ext>
            </a:extLst>
          </p:cNvPr>
          <p:cNvSpPr>
            <a:spLocks noChangeAspect="1"/>
          </p:cNvSpPr>
          <p:nvPr>
            <p:custDataLst>
              <p:tags r:id="rId7"/>
            </p:custDataLst>
          </p:nvPr>
        </p:nvSpPr>
        <p:spPr>
          <a:xfrm>
            <a:off x="1111967" y="409025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endParaRPr 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0" name="Oval 9">
            <a:extLst>
              <a:ext uri="{FF2B5EF4-FFF2-40B4-BE49-F238E27FC236}">
                <a16:creationId xmlns:a16="http://schemas.microsoft.com/office/drawing/2014/main" id="{9DEE273B-A369-4686-8D5D-A8F934DADFB4}"/>
              </a:ext>
            </a:extLst>
          </p:cNvPr>
          <p:cNvSpPr>
            <a:spLocks noChangeAspect="1"/>
          </p:cNvSpPr>
          <p:nvPr>
            <p:custDataLst>
              <p:tags r:id="rId8"/>
            </p:custDataLst>
          </p:nvPr>
        </p:nvSpPr>
        <p:spPr>
          <a:xfrm>
            <a:off x="1111967" y="477605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1" name="Oval 10">
            <a:extLst>
              <a:ext uri="{FF2B5EF4-FFF2-40B4-BE49-F238E27FC236}">
                <a16:creationId xmlns:a16="http://schemas.microsoft.com/office/drawing/2014/main" id="{E9E31DF0-F0A5-4EB3-A746-17238695A51B}"/>
              </a:ext>
            </a:extLst>
          </p:cNvPr>
          <p:cNvSpPr>
            <a:spLocks noChangeAspect="1"/>
          </p:cNvSpPr>
          <p:nvPr>
            <p:custDataLst>
              <p:tags r:id="rId9"/>
            </p:custDataLst>
          </p:nvPr>
        </p:nvSpPr>
        <p:spPr>
          <a:xfrm>
            <a:off x="1111967" y="546185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endParaRPr 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2" name="Oval 11">
            <a:extLst>
              <a:ext uri="{FF2B5EF4-FFF2-40B4-BE49-F238E27FC236}">
                <a16:creationId xmlns:a16="http://schemas.microsoft.com/office/drawing/2014/main" id="{85739292-4431-47D2-882C-BECE75812D72}"/>
              </a:ext>
            </a:extLst>
          </p:cNvPr>
          <p:cNvSpPr>
            <a:spLocks noChangeAspect="1"/>
          </p:cNvSpPr>
          <p:nvPr>
            <p:custDataLst>
              <p:tags r:id="rId10"/>
            </p:custDataLst>
          </p:nvPr>
        </p:nvSpPr>
        <p:spPr>
          <a:xfrm>
            <a:off x="1111967" y="614765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Rectangle: Rounded Corners 12">
            <a:extLst>
              <a:ext uri="{FF2B5EF4-FFF2-40B4-BE49-F238E27FC236}">
                <a16:creationId xmlns:a16="http://schemas.microsoft.com/office/drawing/2014/main" id="{3271F4AE-B496-436A-8D70-CD4F1A52F545}"/>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18" name="Group 17">
            <a:extLst>
              <a:ext uri="{FF2B5EF4-FFF2-40B4-BE49-F238E27FC236}">
                <a16:creationId xmlns:a16="http://schemas.microsoft.com/office/drawing/2014/main" id="{B1EA6FE0-2971-4954-92EE-7A38D6F02E1E}"/>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CA3CCD41-AA83-4273-A9E4-3A1FA33D81C1}"/>
                </a:ext>
              </a:extLst>
            </p:cNvPr>
            <p:cNvSpPr/>
            <p:nvPr>
              <p:custDataLst>
                <p:tags r:id="rId1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lorBlock">
              <a:extLst>
                <a:ext uri="{FF2B5EF4-FFF2-40B4-BE49-F238E27FC236}">
                  <a16:creationId xmlns:a16="http://schemas.microsoft.com/office/drawing/2014/main" id="{2F9816F4-2A5F-40BA-9A90-637DD2816794}"/>
                </a:ext>
              </a:extLst>
            </p:cNvPr>
            <p:cNvSpPr/>
            <p:nvPr>
              <p:custDataLst>
                <p:tags r:id="rId1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ypeText">
              <a:extLst>
                <a:ext uri="{FF2B5EF4-FFF2-40B4-BE49-F238E27FC236}">
                  <a16:creationId xmlns:a16="http://schemas.microsoft.com/office/drawing/2014/main" id="{628CB57B-B4BA-4D7C-BD24-EC0770D70B18}"/>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algn="l"/>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5E750085-AD95-4D00-8365-D0FA22C32565}"/>
                </a:ext>
              </a:extLst>
            </p:cNvPr>
            <p:cNvSpPr txBox="1"/>
            <p:nvPr>
              <p:custDataLst>
                <p:tags r:id="rId18"/>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0" name="TextBox 19">
            <a:extLst>
              <a:ext uri="{FF2B5EF4-FFF2-40B4-BE49-F238E27FC236}">
                <a16:creationId xmlns:a16="http://schemas.microsoft.com/office/drawing/2014/main" id="{4B794B2C-9048-7CC5-8CEC-57B3AEBCE284}"/>
              </a:ext>
            </a:extLst>
          </p:cNvPr>
          <p:cNvSpPr txBox="1"/>
          <p:nvPr>
            <p:custDataLst>
              <p:tags r:id="rId13"/>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pPr algn="l"/>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en-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3" name="Picture 2">
            <a:extLst>
              <a:ext uri="{FF2B5EF4-FFF2-40B4-BE49-F238E27FC236}">
                <a16:creationId xmlns:a16="http://schemas.microsoft.com/office/drawing/2014/main" id="{B47B62F9-B628-4E05-B723-BA79A6D4469A}"/>
              </a:ext>
            </a:extLst>
          </p:cNvPr>
          <p:cNvPicPr>
            <a:picLocks/>
          </p:cNvPicPr>
          <p:nvPr>
            <p:custDataLst>
              <p:tags r:id="rId14"/>
            </p:custDataLst>
          </p:nvPr>
        </p:nvPicPr>
        <p:blipFill>
          <a:blip r:embed="rId20">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550254150"/>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EECD20-2EA7-436A-A678-E41D52096818}"/>
              </a:ext>
            </a:extLst>
          </p:cNvPr>
          <p:cNvSpPr>
            <a:spLocks noGrp="1"/>
          </p:cNvSpPr>
          <p:nvPr>
            <p:ph idx="1"/>
          </p:nvPr>
        </p:nvSpPr>
        <p:spPr>
          <a:xfrm>
            <a:off x="419100" y="1143000"/>
            <a:ext cx="8382000" cy="4800600"/>
          </a:xfrm>
        </p:spPr>
        <p:txBody>
          <a:bodyPr/>
          <a:lstStyle/>
          <a:p>
            <a:pPr marL="0" indent="0">
              <a:buNone/>
            </a:pPr>
            <a:endParaRPr lang="en-US" dirty="0"/>
          </a:p>
        </p:txBody>
      </p:sp>
      <p:pic>
        <p:nvPicPr>
          <p:cNvPr id="18" name="Picture 17">
            <a:extLst>
              <a:ext uri="{FF2B5EF4-FFF2-40B4-BE49-F238E27FC236}">
                <a16:creationId xmlns:a16="http://schemas.microsoft.com/office/drawing/2014/main" id="{2059370D-A230-4ED0-87AF-A36D1287D954}"/>
              </a:ext>
            </a:extLst>
          </p:cNvPr>
          <p:cNvPicPr>
            <a:picLocks noChangeAspect="1"/>
          </p:cNvPicPr>
          <p:nvPr/>
        </p:nvPicPr>
        <p:blipFill>
          <a:blip r:embed="rId2"/>
          <a:stretch>
            <a:fillRect/>
          </a:stretch>
        </p:blipFill>
        <p:spPr>
          <a:xfrm>
            <a:off x="419100" y="2133600"/>
            <a:ext cx="8534400" cy="1568970"/>
          </a:xfrm>
          <a:prstGeom prst="rect">
            <a:avLst/>
          </a:prstGeom>
        </p:spPr>
      </p:pic>
      <p:sp>
        <p:nvSpPr>
          <p:cNvPr id="3" name="Rectangle 2">
            <a:extLst>
              <a:ext uri="{FF2B5EF4-FFF2-40B4-BE49-F238E27FC236}">
                <a16:creationId xmlns:a16="http://schemas.microsoft.com/office/drawing/2014/main" id="{74FBEE1B-5198-485E-9EF1-22D5FD4C14A1}"/>
              </a:ext>
            </a:extLst>
          </p:cNvPr>
          <p:cNvSpPr txBox="1">
            <a:spLocks noChangeArrowheads="1"/>
          </p:cNvSpPr>
          <p:nvPr/>
        </p:nvSpPr>
        <p:spPr bwMode="auto">
          <a:xfrm>
            <a:off x="381000" y="2133600"/>
            <a:ext cx="8229600" cy="1013098"/>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kumimoji="0" lang="en-US" altLang="en-US" sz="3200" b="1" i="0" u="none" strike="noStrike" kern="1200" cap="none" spc="0" normalizeH="0" baseline="0" noProof="0" dirty="0">
                <a:ln>
                  <a:noFill/>
                </a:ln>
                <a:solidFill>
                  <a:srgbClr val="CC0000"/>
                </a:solidFill>
                <a:effectLst/>
                <a:uLnTx/>
                <a:uFillTx/>
                <a:latin typeface="Liberation Sans" panose="020B0604020202020204" pitchFamily="34" charset="0"/>
                <a:ea typeface="+mn-ea"/>
                <a:cs typeface="+mn-cs"/>
              </a:rPr>
              <a:t>LEARNING OBJECTIVE </a:t>
            </a:r>
            <a:r>
              <a:rPr lang="en-US" altLang="en-US" sz="3200" dirty="0">
                <a:solidFill>
                  <a:srgbClr val="CC0000"/>
                </a:solidFill>
                <a:effectLst/>
                <a:latin typeface="Liberation Sans" panose="020B0604020202020204" pitchFamily="34" charset="0"/>
              </a:rPr>
              <a:t>2</a:t>
            </a:r>
            <a:endParaRPr kumimoji="0" lang="en-US" sz="3200" b="0" i="0" u="none" strike="noStrike" kern="0" cap="none" spc="0" normalizeH="0" baseline="0" noProof="0" dirty="0">
              <a:ln>
                <a:noFill/>
              </a:ln>
              <a:solidFill>
                <a:srgbClr val="EEECE1"/>
              </a:solidFill>
              <a:effectLst/>
              <a:uLnTx/>
              <a:uFillTx/>
              <a:latin typeface="Liberation Sans" panose="020B0604020202020204" pitchFamily="34" charset="0"/>
              <a:ea typeface="+mn-ea"/>
              <a:cs typeface="+mn-cs"/>
            </a:endParaRPr>
          </a:p>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kumimoji="0" lang="en-US" sz="2800" b="0" i="0" u="none" strike="noStrike" kern="0" cap="none" spc="0" normalizeH="0" baseline="0" noProof="0" dirty="0">
                <a:ln>
                  <a:noFill/>
                </a:ln>
                <a:solidFill>
                  <a:srgbClr val="0070C0">
                    <a:lumMod val="50000"/>
                  </a:srgbClr>
                </a:solidFill>
                <a:effectLst/>
                <a:uLnTx/>
                <a:uFillTx/>
                <a:latin typeface="Liberation Sans" panose="020B0604020202020204" pitchFamily="34" charset="0"/>
                <a:ea typeface="+mn-ea"/>
                <a:cs typeface="+mn-cs"/>
              </a:rPr>
              <a:t>Identify the goods and costs included in inventory.</a:t>
            </a:r>
          </a:p>
        </p:txBody>
      </p:sp>
      <p:cxnSp>
        <p:nvCxnSpPr>
          <p:cNvPr id="4" name="Straight Connector 3">
            <a:extLst>
              <a:ext uri="{FF2B5EF4-FFF2-40B4-BE49-F238E27FC236}">
                <a16:creationId xmlns:a16="http://schemas.microsoft.com/office/drawing/2014/main" id="{2F16DEBF-762F-4079-A866-DB033614FC7F}"/>
              </a:ext>
            </a:extLst>
          </p:cNvPr>
          <p:cNvCxnSpPr/>
          <p:nvPr/>
        </p:nvCxnSpPr>
        <p:spPr bwMode="auto">
          <a:xfrm>
            <a:off x="457200" y="2133600"/>
            <a:ext cx="8343900" cy="0"/>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4B85920B-8195-4BF9-97D6-77484358D4B3}"/>
              </a:ext>
            </a:extLst>
          </p:cNvPr>
          <p:cNvCxnSpPr/>
          <p:nvPr/>
        </p:nvCxnSpPr>
        <p:spPr bwMode="auto">
          <a:xfrm flipV="1">
            <a:off x="457200" y="3733800"/>
            <a:ext cx="8343900" cy="22589"/>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03834520"/>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09600" y="2439802"/>
            <a:ext cx="7772400" cy="1903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defRPr>
            </a:lvl9pPr>
          </a:lstStyle>
          <a:p>
            <a:pPr algn="l">
              <a:lnSpc>
                <a:spcPct val="125000"/>
              </a:lnSpc>
              <a:spcBef>
                <a:spcPct val="35000"/>
              </a:spcBef>
            </a:pPr>
            <a:r>
              <a:rPr lang="en-US" altLang="en-US" sz="2200" dirty="0">
                <a:latin typeface="Liberation Sans"/>
              </a:rPr>
              <a:t>A company recognizes </a:t>
            </a:r>
            <a:r>
              <a:rPr lang="en-US" altLang="en-US" sz="2200" u="sng" dirty="0">
                <a:latin typeface="Liberation Sans"/>
              </a:rPr>
              <a:t>inventory</a:t>
            </a:r>
            <a:r>
              <a:rPr lang="zh-CN" altLang="en-US" sz="2200" u="sng" dirty="0">
                <a:latin typeface="Liberation Sans"/>
              </a:rPr>
              <a:t> 存货</a:t>
            </a:r>
            <a:r>
              <a:rPr lang="en-US" altLang="en-US" sz="2200" dirty="0">
                <a:latin typeface="Liberation Sans"/>
              </a:rPr>
              <a:t> and </a:t>
            </a:r>
            <a:r>
              <a:rPr lang="en-US" altLang="en-US" sz="2200" u="sng" dirty="0">
                <a:latin typeface="Liberation Sans"/>
              </a:rPr>
              <a:t>accounts payable</a:t>
            </a:r>
            <a:r>
              <a:rPr lang="zh-CN" altLang="en-US" sz="2200" u="sng" dirty="0">
                <a:latin typeface="Liberation Sans"/>
              </a:rPr>
              <a:t> 应付账款</a:t>
            </a:r>
            <a:r>
              <a:rPr lang="en-US" altLang="en-US" sz="2200" u="sng" dirty="0">
                <a:latin typeface="Liberation Sans"/>
              </a:rPr>
              <a:t> </a:t>
            </a:r>
            <a:r>
              <a:rPr lang="en-US" altLang="en-US" sz="2200" dirty="0">
                <a:latin typeface="Liberation Sans"/>
              </a:rPr>
              <a:t>at the time it </a:t>
            </a:r>
            <a:r>
              <a:rPr lang="en-US" altLang="en-US" sz="2200" b="1" i="1" dirty="0">
                <a:latin typeface="Liberation Sans"/>
              </a:rPr>
              <a:t>controls</a:t>
            </a:r>
            <a:r>
              <a:rPr lang="en-US" altLang="en-US" sz="2200" b="1" dirty="0">
                <a:latin typeface="Liberation Sans"/>
              </a:rPr>
              <a:t> </a:t>
            </a:r>
            <a:r>
              <a:rPr lang="en-US" altLang="en-US" sz="2200" dirty="0">
                <a:latin typeface="Liberation Sans"/>
              </a:rPr>
              <a:t>the asset.</a:t>
            </a:r>
          </a:p>
          <a:p>
            <a:pPr algn="l">
              <a:lnSpc>
                <a:spcPct val="125000"/>
              </a:lnSpc>
              <a:spcBef>
                <a:spcPct val="35000"/>
              </a:spcBef>
            </a:pPr>
            <a:r>
              <a:rPr lang="en-US" altLang="en-US" sz="2200" i="1" dirty="0">
                <a:latin typeface="Liberation Sans"/>
              </a:rPr>
              <a:t>Passage of title </a:t>
            </a:r>
            <a:r>
              <a:rPr lang="en-US" altLang="en-US" sz="2200" dirty="0">
                <a:latin typeface="Liberation Sans"/>
              </a:rPr>
              <a:t>is often used to determine control because the rights and obligations are established legally.</a:t>
            </a:r>
          </a:p>
        </p:txBody>
      </p:sp>
      <p:sp>
        <p:nvSpPr>
          <p:cNvPr id="786435" name="Rectangle 3"/>
          <p:cNvSpPr>
            <a:spLocks noGrp="1" noChangeArrowheads="1"/>
          </p:cNvSpPr>
          <p:nvPr>
            <p:ph type="title" idx="4294967295"/>
          </p:nvPr>
        </p:nvSpPr>
        <p:spPr bwMode="auto">
          <a:xfrm>
            <a:off x="0" y="381000"/>
            <a:ext cx="8610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defRPr/>
            </a:pPr>
            <a:r>
              <a:rPr lang="en-US" sz="3200" i="0" kern="1200" dirty="0">
                <a:solidFill>
                  <a:schemeClr val="tx1"/>
                </a:solidFill>
                <a:effectLst/>
                <a:latin typeface="Liberation Sans"/>
                <a:ea typeface="+mn-ea"/>
                <a:cs typeface="+mn-cs"/>
              </a:rPr>
              <a:t>Goods and Costs Included an Inventory</a:t>
            </a:r>
          </a:p>
        </p:txBody>
      </p:sp>
      <p:sp>
        <p:nvSpPr>
          <p:cNvPr id="8" name="Text Box 2"/>
          <p:cNvSpPr txBox="1">
            <a:spLocks noChangeArrowheads="1"/>
          </p:cNvSpPr>
          <p:nvPr/>
        </p:nvSpPr>
        <p:spPr bwMode="auto">
          <a:xfrm>
            <a:off x="609600" y="1828800"/>
            <a:ext cx="6248400" cy="5447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defRPr>
            </a:lvl9pPr>
          </a:lstStyle>
          <a:p>
            <a:pPr algn="l">
              <a:lnSpc>
                <a:spcPct val="105000"/>
              </a:lnSpc>
              <a:spcBef>
                <a:spcPct val="30000"/>
              </a:spcBef>
              <a:buSzPct val="80000"/>
            </a:pPr>
            <a:r>
              <a:rPr lang="en-US" altLang="en-US" b="1" dirty="0">
                <a:solidFill>
                  <a:srgbClr val="CC0000"/>
                </a:solidFill>
                <a:latin typeface="Liberation Sans"/>
              </a:rPr>
              <a:t>Goods Included in Inventory</a:t>
            </a:r>
          </a:p>
        </p:txBody>
      </p:sp>
      <p:sp>
        <p:nvSpPr>
          <p:cNvPr id="6" name="Text Box 16"/>
          <p:cNvSpPr txBox="1">
            <a:spLocks noChangeArrowheads="1"/>
          </p:cNvSpPr>
          <p:nvPr/>
        </p:nvSpPr>
        <p:spPr bwMode="auto">
          <a:xfrm>
            <a:off x="8229600" y="6369050"/>
            <a:ext cx="7620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50000"/>
              </a:spcBef>
            </a:pPr>
            <a:r>
              <a:rPr lang="en-US" altLang="en-US" sz="1600" b="1" i="1" dirty="0">
                <a:solidFill>
                  <a:schemeClr val="bg2"/>
                </a:solidFill>
                <a:latin typeface="Liberation Sans" panose="020B0604020202020204"/>
              </a:rPr>
              <a:t>LO 2</a:t>
            </a:r>
          </a:p>
        </p:txBody>
      </p:sp>
      <p:sp>
        <p:nvSpPr>
          <p:cNvPr id="9" name="Line 16"/>
          <p:cNvSpPr>
            <a:spLocks noChangeShapeType="1"/>
          </p:cNvSpPr>
          <p:nvPr/>
        </p:nvSpPr>
        <p:spPr bwMode="auto">
          <a:xfrm>
            <a:off x="381000" y="1534632"/>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Tree>
    <p:extLst>
      <p:ext uri="{BB962C8B-B14F-4D97-AF65-F5344CB8AC3E}">
        <p14:creationId xmlns:p14="http://schemas.microsoft.com/office/powerpoint/2010/main" val="366890710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animEffect transition="in" filter="wipe(left)">
                                      <p:cBhvr>
                                        <p:cTn id="7" dur="500"/>
                                        <p:tgtEl>
                                          <p:spTgt spid="21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506">
                                            <p:txEl>
                                              <p:pRg st="1" end="1"/>
                                            </p:txEl>
                                          </p:spTgt>
                                        </p:tgtEl>
                                        <p:attrNameLst>
                                          <p:attrName>style.visibility</p:attrName>
                                        </p:attrNameLst>
                                      </p:cBhvr>
                                      <p:to>
                                        <p:strVal val="visible"/>
                                      </p:to>
                                    </p:set>
                                    <p:animEffect transition="in" filter="wipe(left)">
                                      <p:cBhvr>
                                        <p:cTn id="12" dur="500"/>
                                        <p:tgtEl>
                                          <p:spTgt spid="2150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uild="p" bldLvl="3"/>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7"/>
          <p:cNvSpPr>
            <a:spLocks noChangeArrowheads="1"/>
          </p:cNvSpPr>
          <p:nvPr/>
        </p:nvSpPr>
        <p:spPr bwMode="auto">
          <a:xfrm>
            <a:off x="609600" y="1981200"/>
            <a:ext cx="7696200" cy="4301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25000"/>
              </a:lnSpc>
              <a:spcBef>
                <a:spcPct val="35000"/>
              </a:spcBef>
            </a:pPr>
            <a:r>
              <a:rPr lang="en-US" sz="2100" b="1" dirty="0">
                <a:latin typeface="Liberation Sans" panose="020B0604020202020204" pitchFamily="34" charset="0"/>
              </a:rPr>
              <a:t>Example:</a:t>
            </a:r>
            <a:r>
              <a:rPr lang="en-US" sz="2100" dirty="0">
                <a:latin typeface="Liberation Sans" panose="020B0604020202020204" pitchFamily="34" charset="0"/>
              </a:rPr>
              <a:t> LG (KOR) determines ownership by applying the “passage of title” rule. </a:t>
            </a:r>
          </a:p>
          <a:p>
            <a:pPr marL="682625" lvl="1" indent="-450850" algn="l">
              <a:lnSpc>
                <a:spcPct val="125000"/>
              </a:lnSpc>
              <a:spcBef>
                <a:spcPct val="35000"/>
              </a:spcBef>
              <a:buClr>
                <a:srgbClr val="CC0000"/>
              </a:buClr>
              <a:buSzPct val="80000"/>
              <a:buFont typeface="Wingdings" panose="05000000000000000000" pitchFamily="2" charset="2"/>
              <a:buChar char="u"/>
            </a:pPr>
            <a:r>
              <a:rPr lang="en-US" sz="2000" dirty="0">
                <a:latin typeface="Liberation Sans" panose="020B0604020202020204" pitchFamily="34" charset="0"/>
              </a:rPr>
              <a:t>If a supplier ships goods to LG </a:t>
            </a:r>
            <a:r>
              <a:rPr lang="en-US" sz="2000" b="1" dirty="0">
                <a:solidFill>
                  <a:schemeClr val="tx2">
                    <a:lumMod val="75000"/>
                  </a:schemeClr>
                </a:solidFill>
                <a:latin typeface="Liberation Sans" panose="020B0604020202020204" pitchFamily="34" charset="0"/>
              </a:rPr>
              <a:t>f.o.b. shipping point</a:t>
            </a:r>
            <a:r>
              <a:rPr lang="en-US" sz="2000" dirty="0">
                <a:latin typeface="Liberation Sans" panose="020B0604020202020204" pitchFamily="34" charset="0"/>
              </a:rPr>
              <a:t>, title passes to LG when the supplier delivers the goods to the common carrier, who acts as an agent for LG.</a:t>
            </a:r>
          </a:p>
          <a:p>
            <a:pPr marL="682625" lvl="1" indent="-450850" algn="l">
              <a:lnSpc>
                <a:spcPct val="125000"/>
              </a:lnSpc>
              <a:spcBef>
                <a:spcPct val="35000"/>
              </a:spcBef>
              <a:buClr>
                <a:srgbClr val="CC0000"/>
              </a:buClr>
              <a:buSzPct val="80000"/>
              <a:buFont typeface="Wingdings" panose="05000000000000000000" pitchFamily="2" charset="2"/>
              <a:buChar char="u"/>
            </a:pPr>
            <a:r>
              <a:rPr lang="en-US" sz="2000" dirty="0">
                <a:latin typeface="Liberation Sans" panose="020B0604020202020204" pitchFamily="34" charset="0"/>
              </a:rPr>
              <a:t>If the supplier ships the goods </a:t>
            </a:r>
            <a:r>
              <a:rPr lang="en-US" sz="2000" b="1" dirty="0">
                <a:solidFill>
                  <a:schemeClr val="tx2">
                    <a:lumMod val="75000"/>
                  </a:schemeClr>
                </a:solidFill>
                <a:latin typeface="Liberation Sans" panose="020B0604020202020204" pitchFamily="34" charset="0"/>
              </a:rPr>
              <a:t>f.o.b. destination</a:t>
            </a:r>
            <a:r>
              <a:rPr lang="en-US" sz="2000" dirty="0">
                <a:latin typeface="Liberation Sans" panose="020B0604020202020204" pitchFamily="34" charset="0"/>
              </a:rPr>
              <a:t>, title passes to LG only when it receives the goods from the common carrier. </a:t>
            </a:r>
          </a:p>
          <a:p>
            <a:pPr marL="231775" lvl="1" indent="0" algn="l">
              <a:lnSpc>
                <a:spcPct val="125000"/>
              </a:lnSpc>
              <a:spcBef>
                <a:spcPct val="35000"/>
              </a:spcBef>
              <a:buClr>
                <a:schemeClr val="accent6">
                  <a:lumMod val="50000"/>
                </a:schemeClr>
              </a:buClr>
              <a:buSzPct val="80000"/>
            </a:pPr>
            <a:r>
              <a:rPr lang="en-US" sz="2000" dirty="0">
                <a:latin typeface="Liberation Sans" panose="020B0604020202020204" pitchFamily="34" charset="0"/>
              </a:rPr>
              <a:t>“Shipping point” and “destination” are often designated by a particular location, for example, f.o.b. Seoul.</a:t>
            </a:r>
            <a:endParaRPr lang="en-US" altLang="en-US" sz="2000" dirty="0">
              <a:latin typeface="Liberation Sans" panose="020B0604020202020204" pitchFamily="34" charset="0"/>
            </a:endParaRP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
        <p:nvSpPr>
          <p:cNvPr id="9" name="Text Box 2"/>
          <p:cNvSpPr txBox="1">
            <a:spLocks noChangeArrowheads="1"/>
          </p:cNvSpPr>
          <p:nvPr/>
        </p:nvSpPr>
        <p:spPr bwMode="auto">
          <a:xfrm>
            <a:off x="609600" y="1365250"/>
            <a:ext cx="8153400" cy="518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05000"/>
              </a:lnSpc>
              <a:spcBef>
                <a:spcPct val="30000"/>
              </a:spcBef>
              <a:buSzPct val="80000"/>
            </a:pPr>
            <a:r>
              <a:rPr lang="en-US" b="1" dirty="0">
                <a:latin typeface="Liberation Sans" panose="020B0604020202020204" pitchFamily="34" charset="0"/>
              </a:rPr>
              <a:t>Goods in Transit</a:t>
            </a:r>
            <a:r>
              <a:rPr lang="zh-CN" altLang="en-US" b="1" dirty="0">
                <a:latin typeface="Liberation Sans" panose="020B0604020202020204" pitchFamily="34" charset="0"/>
              </a:rPr>
              <a:t> 在途物资</a:t>
            </a:r>
            <a:endParaRPr lang="en-US" altLang="en-US" b="1" dirty="0">
              <a:latin typeface="Liberation Sans" panose="020B0604020202020204" pitchFamily="34" charset="0"/>
            </a:endParaRPr>
          </a:p>
        </p:txBody>
      </p:sp>
      <p:sp>
        <p:nvSpPr>
          <p:cNvPr id="10" name="Rectangle 4"/>
          <p:cNvSpPr txBox="1">
            <a:spLocks noChangeArrowheads="1"/>
          </p:cNvSpPr>
          <p:nvPr/>
        </p:nvSpPr>
        <p:spPr>
          <a:xfrm>
            <a:off x="6096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indent="0" algn="l">
              <a:defRPr/>
            </a:pPr>
            <a:r>
              <a:rPr lang="en-US" sz="3200" i="0" dirty="0">
                <a:solidFill>
                  <a:srgbClr val="CC0000"/>
                </a:solidFill>
                <a:effectLst/>
                <a:latin typeface="Liberation Sans" panose="020B0604020202020204" pitchFamily="34" charset="0"/>
              </a:rPr>
              <a:t>Goods Included In Inventory</a:t>
            </a:r>
            <a:endParaRPr lang="en-US" sz="3200" i="0" kern="1200" dirty="0">
              <a:solidFill>
                <a:srgbClr val="CC0000"/>
              </a:solidFill>
              <a:effectLst/>
              <a:latin typeface="Liberation Sans" panose="020B0604020202020204" pitchFamily="34" charset="0"/>
              <a:ea typeface="+mn-ea"/>
              <a:cs typeface="+mn-cs"/>
            </a:endParaRPr>
          </a:p>
        </p:txBody>
      </p:sp>
    </p:spTree>
    <p:extLst>
      <p:ext uri="{BB962C8B-B14F-4D97-AF65-F5344CB8AC3E}">
        <p14:creationId xmlns:p14="http://schemas.microsoft.com/office/powerpoint/2010/main" val="2360837387"/>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7"/>
          <p:cNvSpPr>
            <a:spLocks noChangeArrowheads="1"/>
          </p:cNvSpPr>
          <p:nvPr/>
        </p:nvSpPr>
        <p:spPr bwMode="auto">
          <a:xfrm>
            <a:off x="609600" y="1981200"/>
            <a:ext cx="7924800" cy="4281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25000"/>
              </a:lnSpc>
              <a:spcBef>
                <a:spcPct val="35000"/>
              </a:spcBef>
            </a:pPr>
            <a:r>
              <a:rPr lang="en-US" sz="2100" b="1" dirty="0">
                <a:latin typeface="Liberation Sans" panose="020B0604020202020204" pitchFamily="34" charset="0"/>
              </a:rPr>
              <a:t>Example: </a:t>
            </a:r>
            <a:r>
              <a:rPr lang="en-US" sz="2100" dirty="0">
                <a:latin typeface="Liberation Sans" panose="020B0604020202020204" pitchFamily="34" charset="0"/>
              </a:rPr>
              <a:t>Williams Art Gallery (the consignor) ships various art merchandise to </a:t>
            </a:r>
            <a:r>
              <a:rPr lang="en-US" sz="2100" b="1" dirty="0">
                <a:solidFill>
                  <a:srgbClr val="CC0000"/>
                </a:solidFill>
                <a:latin typeface="Liberation Sans" panose="020B0604020202020204" pitchFamily="34" charset="0"/>
              </a:rPr>
              <a:t>Sotheby’s Holdings (USA) </a:t>
            </a:r>
            <a:r>
              <a:rPr lang="en-US" sz="2100" dirty="0">
                <a:latin typeface="Liberation Sans" panose="020B0604020202020204" pitchFamily="34" charset="0"/>
              </a:rPr>
              <a:t>(the consignee), who acts as Williams’ agent in selling the consigned goods. </a:t>
            </a:r>
          </a:p>
          <a:p>
            <a:pPr marL="682625" lvl="1" indent="-450850" algn="l">
              <a:lnSpc>
                <a:spcPct val="125000"/>
              </a:lnSpc>
              <a:spcBef>
                <a:spcPct val="35000"/>
              </a:spcBef>
              <a:buClr>
                <a:srgbClr val="CC0000"/>
              </a:buClr>
              <a:buSzPct val="80000"/>
              <a:buFont typeface="Wingdings" panose="05000000000000000000" pitchFamily="2" charset="2"/>
              <a:buChar char="u"/>
            </a:pPr>
            <a:r>
              <a:rPr lang="en-US" sz="2000" dirty="0">
                <a:latin typeface="Liberation Sans" panose="020B0604020202020204" pitchFamily="34" charset="0"/>
              </a:rPr>
              <a:t>Sotheby’s agrees to accept the goods without any liability, except to exercise due care and reasonable protection from loss or damage, until it sells the goods to a third party. </a:t>
            </a:r>
          </a:p>
          <a:p>
            <a:pPr marL="682625" lvl="1" indent="-450850" algn="l">
              <a:lnSpc>
                <a:spcPct val="125000"/>
              </a:lnSpc>
              <a:spcBef>
                <a:spcPct val="35000"/>
              </a:spcBef>
              <a:buClr>
                <a:srgbClr val="CC0000"/>
              </a:buClr>
              <a:buSzPct val="80000"/>
              <a:buFont typeface="Wingdings" panose="05000000000000000000" pitchFamily="2" charset="2"/>
              <a:buChar char="u"/>
            </a:pPr>
            <a:r>
              <a:rPr lang="en-US" sz="2000" dirty="0">
                <a:latin typeface="Liberation Sans" panose="020B0604020202020204" pitchFamily="34" charset="0"/>
              </a:rPr>
              <a:t>When Sotheby’s sells the goods, it remits the revenue, less a selling commission and expenses incurred, to Williams.</a:t>
            </a:r>
          </a:p>
          <a:p>
            <a:pPr marL="231775" lvl="1" indent="0" algn="l">
              <a:lnSpc>
                <a:spcPct val="125000"/>
              </a:lnSpc>
              <a:spcBef>
                <a:spcPct val="35000"/>
              </a:spcBef>
              <a:buClr>
                <a:schemeClr val="accent6">
                  <a:lumMod val="50000"/>
                </a:schemeClr>
              </a:buClr>
              <a:buSzPct val="80000"/>
            </a:pPr>
            <a:r>
              <a:rPr lang="en-US" sz="2000" dirty="0">
                <a:latin typeface="Liberation Sans" panose="020B0604020202020204" pitchFamily="34" charset="0"/>
              </a:rPr>
              <a:t>Goods out on consignment remain the property of the consignor (Williams).</a:t>
            </a:r>
            <a:endParaRPr lang="en-US" altLang="en-US" sz="2000" dirty="0">
              <a:latin typeface="Liberation Sans" panose="020B0604020202020204" pitchFamily="34" charset="0"/>
            </a:endParaRP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
        <p:nvSpPr>
          <p:cNvPr id="9" name="Text Box 2"/>
          <p:cNvSpPr txBox="1">
            <a:spLocks noChangeArrowheads="1"/>
          </p:cNvSpPr>
          <p:nvPr/>
        </p:nvSpPr>
        <p:spPr bwMode="auto">
          <a:xfrm>
            <a:off x="609600" y="1365250"/>
            <a:ext cx="8153400" cy="518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05000"/>
              </a:lnSpc>
              <a:spcBef>
                <a:spcPct val="30000"/>
              </a:spcBef>
              <a:buSzPct val="80000"/>
            </a:pPr>
            <a:r>
              <a:rPr lang="en-US" b="1" dirty="0">
                <a:latin typeface="Liberation Sans" panose="020B0604020202020204" pitchFamily="34" charset="0"/>
              </a:rPr>
              <a:t>Consigned Goods</a:t>
            </a:r>
            <a:r>
              <a:rPr lang="zh-CN" altLang="en-US" b="1" dirty="0">
                <a:latin typeface="Liberation Sans" panose="020B0604020202020204" pitchFamily="34" charset="0"/>
              </a:rPr>
              <a:t> 代销商品</a:t>
            </a:r>
            <a:endParaRPr lang="en-US" altLang="en-US" b="1" dirty="0">
              <a:latin typeface="Liberation Sans" panose="020B0604020202020204" pitchFamily="34" charset="0"/>
            </a:endParaRPr>
          </a:p>
        </p:txBody>
      </p:sp>
      <p:sp>
        <p:nvSpPr>
          <p:cNvPr id="11" name="Rectangle 4"/>
          <p:cNvSpPr txBox="1">
            <a:spLocks noChangeArrowheads="1"/>
          </p:cNvSpPr>
          <p:nvPr/>
        </p:nvSpPr>
        <p:spPr>
          <a:xfrm>
            <a:off x="6096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indent="0" algn="l">
              <a:defRPr/>
            </a:pPr>
            <a:r>
              <a:rPr lang="en-US" sz="3200" i="0" dirty="0">
                <a:solidFill>
                  <a:srgbClr val="CC0000"/>
                </a:solidFill>
                <a:effectLst/>
                <a:latin typeface="Liberation Sans" panose="020B0604020202020204" pitchFamily="34" charset="0"/>
              </a:rPr>
              <a:t>Goods Included In Inventory</a:t>
            </a:r>
            <a:endParaRPr lang="en-US" sz="3200" i="0" kern="1200" dirty="0">
              <a:solidFill>
                <a:srgbClr val="CC0000"/>
              </a:solidFill>
              <a:effectLst/>
              <a:latin typeface="Liberation Sans" panose="020B0604020202020204" pitchFamily="34" charset="0"/>
              <a:ea typeface="+mn-ea"/>
              <a:cs typeface="+mn-cs"/>
            </a:endParaRPr>
          </a:p>
        </p:txBody>
      </p:sp>
    </p:spTree>
    <p:extLst>
      <p:ext uri="{BB962C8B-B14F-4D97-AF65-F5344CB8AC3E}">
        <p14:creationId xmlns:p14="http://schemas.microsoft.com/office/powerpoint/2010/main" val="315348763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E3E1AB-33B9-42BE-991E-750848BAA933}"/>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Quick Check #5</a:t>
            </a:r>
          </a:p>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How is a significant amount of consignment inventory reported in the statement of financial position?</a:t>
            </a:r>
          </a:p>
        </p:txBody>
      </p:sp>
      <p:sp>
        <p:nvSpPr>
          <p:cNvPr id="6" name="TextBox 5">
            <a:extLst>
              <a:ext uri="{FF2B5EF4-FFF2-40B4-BE49-F238E27FC236}">
                <a16:creationId xmlns:a16="http://schemas.microsoft.com/office/drawing/2014/main" id="{0D0CBE7D-6C43-46AB-B156-DD5204CB3174}"/>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inventory is reported separately on the consignor's statement of financial position.</a:t>
            </a:r>
          </a:p>
        </p:txBody>
      </p:sp>
      <p:sp>
        <p:nvSpPr>
          <p:cNvPr id="7" name="TextBox 6">
            <a:extLst>
              <a:ext uri="{FF2B5EF4-FFF2-40B4-BE49-F238E27FC236}">
                <a16:creationId xmlns:a16="http://schemas.microsoft.com/office/drawing/2014/main" id="{68FBA237-B0FE-478C-B9B4-224038CFDA24}"/>
              </a:ext>
            </a:extLst>
          </p:cNvPr>
          <p:cNvSpPr txBox="1"/>
          <p:nvPr>
            <p:custDataLst>
              <p:tags r:id="rId4"/>
            </p:custDataLst>
          </p:nvPr>
        </p:nvSpPr>
        <p:spPr>
          <a:xfrm>
            <a:off x="1828800" y="3471863"/>
            <a:ext cx="6400800" cy="642938"/>
          </a:xfrm>
          <a:prstGeom prst="rect">
            <a:avLst/>
          </a:prstGeom>
          <a:noFill/>
        </p:spPr>
        <p:txBody>
          <a:bodyPr vert="horz" rtlCol="0" anchor="ctr" anchorCtr="0">
            <a:noAutofit/>
          </a:bodyPr>
          <a:lstStyle/>
          <a:p>
            <a:pPr algn="l"/>
            <a:r>
              <a:rPr 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inventory is combined with other inventory on the consignor's statement of financial position.</a:t>
            </a:r>
          </a:p>
        </p:txBody>
      </p:sp>
      <p:sp>
        <p:nvSpPr>
          <p:cNvPr id="8" name="TextBox 7">
            <a:extLst>
              <a:ext uri="{FF2B5EF4-FFF2-40B4-BE49-F238E27FC236}">
                <a16:creationId xmlns:a16="http://schemas.microsoft.com/office/drawing/2014/main" id="{5CB62A61-B7C4-4A44-B6FE-67733072574B}"/>
              </a:ext>
            </a:extLst>
          </p:cNvPr>
          <p:cNvSpPr txBox="1"/>
          <p:nvPr>
            <p:custDataLst>
              <p:tags r:id="rId5"/>
            </p:custDataLst>
          </p:nvPr>
        </p:nvSpPr>
        <p:spPr>
          <a:xfrm>
            <a:off x="1828800" y="4157663"/>
            <a:ext cx="6400800" cy="642938"/>
          </a:xfrm>
          <a:prstGeom prst="rect">
            <a:avLst/>
          </a:prstGeom>
          <a:noFill/>
        </p:spPr>
        <p:txBody>
          <a:bodyPr vert="horz" rtlCol="0" anchor="ctr" anchorCtr="0">
            <a:noAutofit/>
          </a:bodyPr>
          <a:lstStyle/>
          <a:p>
            <a:pPr algn="l"/>
            <a:r>
              <a:rPr 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inventory is reported separately on the consignee's statement of financial position.</a:t>
            </a:r>
          </a:p>
        </p:txBody>
      </p:sp>
      <p:sp>
        <p:nvSpPr>
          <p:cNvPr id="9" name="TextBox 8">
            <a:extLst>
              <a:ext uri="{FF2B5EF4-FFF2-40B4-BE49-F238E27FC236}">
                <a16:creationId xmlns:a16="http://schemas.microsoft.com/office/drawing/2014/main" id="{D396FA6A-EDE9-465A-932B-6C67C9D4EF42}"/>
              </a:ext>
            </a:extLst>
          </p:cNvPr>
          <p:cNvSpPr txBox="1"/>
          <p:nvPr>
            <p:custDataLst>
              <p:tags r:id="rId6"/>
            </p:custDataLst>
          </p:nvPr>
        </p:nvSpPr>
        <p:spPr>
          <a:xfrm>
            <a:off x="1828800" y="4843463"/>
            <a:ext cx="6400800" cy="642938"/>
          </a:xfrm>
          <a:prstGeom prst="rect">
            <a:avLst/>
          </a:prstGeom>
          <a:noFill/>
        </p:spPr>
        <p:txBody>
          <a:bodyPr vert="horz" rtlCol="0" anchor="ctr" anchorCtr="0">
            <a:noAutofit/>
          </a:bodyPr>
          <a:lstStyle/>
          <a:p>
            <a:pPr algn="l"/>
            <a:r>
              <a:rPr 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The inventory is combined with other inventory on the consignee's statement of financial position.</a:t>
            </a:r>
          </a:p>
        </p:txBody>
      </p:sp>
      <p:sp>
        <p:nvSpPr>
          <p:cNvPr id="10" name="Oval 9">
            <a:extLst>
              <a:ext uri="{FF2B5EF4-FFF2-40B4-BE49-F238E27FC236}">
                <a16:creationId xmlns:a16="http://schemas.microsoft.com/office/drawing/2014/main" id="{1581DA40-0175-4838-A7C0-EABE33F0414E}"/>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1" name="Oval 10">
            <a:extLst>
              <a:ext uri="{FF2B5EF4-FFF2-40B4-BE49-F238E27FC236}">
                <a16:creationId xmlns:a16="http://schemas.microsoft.com/office/drawing/2014/main" id="{738C15FB-B5A6-4DE6-AC5C-92ECFCADBA2D}"/>
              </a:ext>
            </a:extLst>
          </p:cNvPr>
          <p:cNvSpPr>
            <a:spLocks noChangeAspect="1"/>
          </p:cNvSpPr>
          <p:nvPr>
            <p:custDataLst>
              <p:tags r:id="rId8"/>
            </p:custDataLst>
          </p:nvPr>
        </p:nvSpPr>
        <p:spPr>
          <a:xfrm>
            <a:off x="1114425" y="35361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2" name="Oval 11">
            <a:extLst>
              <a:ext uri="{FF2B5EF4-FFF2-40B4-BE49-F238E27FC236}">
                <a16:creationId xmlns:a16="http://schemas.microsoft.com/office/drawing/2014/main" id="{6E05A6BC-C8DD-4C08-A552-D357A2356BC7}"/>
              </a:ext>
            </a:extLst>
          </p:cNvPr>
          <p:cNvSpPr>
            <a:spLocks noChangeAspect="1"/>
          </p:cNvSpPr>
          <p:nvPr>
            <p:custDataLst>
              <p:tags r:id="rId9"/>
            </p:custDataLst>
          </p:nvPr>
        </p:nvSpPr>
        <p:spPr>
          <a:xfrm>
            <a:off x="1114425" y="42219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3" name="Oval 12">
            <a:extLst>
              <a:ext uri="{FF2B5EF4-FFF2-40B4-BE49-F238E27FC236}">
                <a16:creationId xmlns:a16="http://schemas.microsoft.com/office/drawing/2014/main" id="{F8C760CF-B8F8-4183-A4E7-B414D1F8AD49}"/>
              </a:ext>
            </a:extLst>
          </p:cNvPr>
          <p:cNvSpPr>
            <a:spLocks noChangeAspect="1"/>
          </p:cNvSpPr>
          <p:nvPr>
            <p:custDataLst>
              <p:tags r:id="rId10"/>
            </p:custDataLst>
          </p:nvPr>
        </p:nvSpPr>
        <p:spPr>
          <a:xfrm>
            <a:off x="1114425" y="49077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4" name="Rectangle: Rounded Corners 13">
            <a:extLst>
              <a:ext uri="{FF2B5EF4-FFF2-40B4-BE49-F238E27FC236}">
                <a16:creationId xmlns:a16="http://schemas.microsoft.com/office/drawing/2014/main" id="{022DA9A6-5E14-4F2D-B9B6-33FF80C18C97}"/>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19" name="Group 18">
            <a:extLst>
              <a:ext uri="{FF2B5EF4-FFF2-40B4-BE49-F238E27FC236}">
                <a16:creationId xmlns:a16="http://schemas.microsoft.com/office/drawing/2014/main" id="{75F2718E-43C7-4423-BAAC-5A6ADA5B77AA}"/>
              </a:ext>
            </a:extLst>
          </p:cNvPr>
          <p:cNvGrpSpPr/>
          <p:nvPr>
            <p:custDataLst>
              <p:tags r:id="rId12"/>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16569307-423A-42E0-AC0F-446A7D20257C}"/>
                </a:ext>
              </a:extLst>
            </p:cNvPr>
            <p:cNvSpPr/>
            <p:nvPr>
              <p:custDataLst>
                <p:tags r:id="rId15"/>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lorBlock">
              <a:extLst>
                <a:ext uri="{FF2B5EF4-FFF2-40B4-BE49-F238E27FC236}">
                  <a16:creationId xmlns:a16="http://schemas.microsoft.com/office/drawing/2014/main" id="{E133C97B-8E0C-4738-B47D-83E594B003E7}"/>
                </a:ext>
              </a:extLst>
            </p:cNvPr>
            <p:cNvSpPr/>
            <p:nvPr>
              <p:custDataLst>
                <p:tags r:id="rId16"/>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ypeText">
              <a:extLst>
                <a:ext uri="{FF2B5EF4-FFF2-40B4-BE49-F238E27FC236}">
                  <a16:creationId xmlns:a16="http://schemas.microsoft.com/office/drawing/2014/main" id="{F6E85287-CA1E-4DC8-BED1-DE7010673096}"/>
                </a:ext>
              </a:extLst>
            </p:cNvPr>
            <p:cNvSpPr txBox="1"/>
            <p:nvPr>
              <p:custDataLst>
                <p:tags r:id="rId17"/>
              </p:custDataLst>
            </p:nvPr>
          </p:nvSpPr>
          <p:spPr>
            <a:xfrm>
              <a:off x="254000" y="0"/>
              <a:ext cx="1905000" cy="635000"/>
            </a:xfrm>
            <a:prstGeom prst="rect">
              <a:avLst/>
            </a:prstGeom>
            <a:noFill/>
          </p:spPr>
          <p:txBody>
            <a:bodyPr vert="horz" wrap="none" rtlCol="0" anchor="ctr" anchorCtr="0">
              <a:noAutofit/>
            </a:bodyPr>
            <a:lstStyle/>
            <a:p>
              <a:pPr algn="l"/>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a:extLst>
                <a:ext uri="{FF2B5EF4-FFF2-40B4-BE49-F238E27FC236}">
                  <a16:creationId xmlns:a16="http://schemas.microsoft.com/office/drawing/2014/main" id="{704E0EDB-CE29-4692-A88E-7A4AB52F0925}"/>
                </a:ext>
              </a:extLst>
            </p:cNvPr>
            <p:cNvSpPr txBox="1"/>
            <p:nvPr>
              <p:custDataLst>
                <p:tags r:id="rId18"/>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0" name="TextBox 19">
            <a:extLst>
              <a:ext uri="{FF2B5EF4-FFF2-40B4-BE49-F238E27FC236}">
                <a16:creationId xmlns:a16="http://schemas.microsoft.com/office/drawing/2014/main" id="{F12D6393-91E3-8789-BE63-86F4AA8B2FFD}"/>
              </a:ext>
            </a:extLst>
          </p:cNvPr>
          <p:cNvSpPr txBox="1"/>
          <p:nvPr>
            <p:custDataLst>
              <p:tags r:id="rId13"/>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pPr algn="l"/>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en-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4" name="Picture 3">
            <a:extLst>
              <a:ext uri="{FF2B5EF4-FFF2-40B4-BE49-F238E27FC236}">
                <a16:creationId xmlns:a16="http://schemas.microsoft.com/office/drawing/2014/main" id="{439AA5C6-DA1F-47C2-9909-E7CE546F2B93}"/>
              </a:ext>
            </a:extLst>
          </p:cNvPr>
          <p:cNvPicPr>
            <a:picLocks/>
          </p:cNvPicPr>
          <p:nvPr>
            <p:custDataLst>
              <p:tags r:id="rId14"/>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3904239019"/>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7"/>
          <p:cNvSpPr>
            <a:spLocks noChangeArrowheads="1"/>
          </p:cNvSpPr>
          <p:nvPr/>
        </p:nvSpPr>
        <p:spPr bwMode="auto">
          <a:xfrm>
            <a:off x="609600" y="1981200"/>
            <a:ext cx="8077200" cy="424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25000"/>
              </a:lnSpc>
              <a:spcBef>
                <a:spcPct val="35000"/>
              </a:spcBef>
            </a:pPr>
            <a:r>
              <a:rPr lang="en-US" sz="2100" b="1" dirty="0">
                <a:latin typeface="Liberation Sans" panose="020B0604020202020204" pitchFamily="34" charset="0"/>
              </a:rPr>
              <a:t>Example: </a:t>
            </a:r>
            <a:r>
              <a:rPr lang="en-US" sz="2000" dirty="0">
                <a:latin typeface="Liberation Sans" panose="020B0604020202020204" pitchFamily="34" charset="0"/>
              </a:rPr>
              <a:t>Hill Enterprises transfers (“sells”) inventory to Chase, Inc. and simultaneously agrees to repurchase this merchandise at a specified price over a specified period of time. Chase then uses the inventory as collateral and borrows against it. Chase uses the loan proceeds to pay Hill, which repurchases the inventory in the future. </a:t>
            </a:r>
          </a:p>
          <a:p>
            <a:pPr marL="682625" lvl="1" indent="-450850" algn="l">
              <a:lnSpc>
                <a:spcPct val="125000"/>
              </a:lnSpc>
              <a:spcBef>
                <a:spcPct val="35000"/>
              </a:spcBef>
              <a:buClr>
                <a:srgbClr val="CC0000"/>
              </a:buClr>
              <a:buSzPct val="80000"/>
              <a:buFont typeface="Wingdings" panose="05000000000000000000" pitchFamily="2" charset="2"/>
              <a:buChar char="u"/>
            </a:pPr>
            <a:r>
              <a:rPr lang="en-US" sz="2000" dirty="0">
                <a:latin typeface="Liberation Sans" panose="020B0604020202020204" pitchFamily="34" charset="0"/>
              </a:rPr>
              <a:t>Essence of transaction is that Hill Enterprises is financing its inventory—and retains control of the inventory—even though it transferred to Chase technical legal title to the merchandise. </a:t>
            </a:r>
          </a:p>
          <a:p>
            <a:pPr marL="682625" lvl="1" indent="-450850" algn="l">
              <a:lnSpc>
                <a:spcPct val="125000"/>
              </a:lnSpc>
              <a:spcBef>
                <a:spcPct val="35000"/>
              </a:spcBef>
              <a:buClr>
                <a:srgbClr val="CC0000"/>
              </a:buClr>
              <a:buSzPct val="80000"/>
              <a:buFont typeface="Wingdings" panose="05000000000000000000" pitchFamily="2" charset="2"/>
              <a:buChar char="u"/>
            </a:pPr>
            <a:r>
              <a:rPr lang="en-US" sz="2000" dirty="0">
                <a:latin typeface="Liberation Sans" panose="020B0604020202020204" pitchFamily="34" charset="0"/>
              </a:rPr>
              <a:t>Often described in practice as a “</a:t>
            </a:r>
            <a:r>
              <a:rPr lang="en-US" sz="2000" b="1" dirty="0">
                <a:latin typeface="Liberation Sans" panose="020B0604020202020204" pitchFamily="34" charset="0"/>
              </a:rPr>
              <a:t>parking transaction</a:t>
            </a:r>
            <a:r>
              <a:rPr lang="en-US" sz="2000" dirty="0">
                <a:latin typeface="Liberation Sans" panose="020B0604020202020204" pitchFamily="34" charset="0"/>
              </a:rPr>
              <a:t>.” </a:t>
            </a:r>
          </a:p>
          <a:p>
            <a:pPr marL="682625" lvl="1" indent="-450850" algn="l">
              <a:lnSpc>
                <a:spcPct val="125000"/>
              </a:lnSpc>
              <a:spcBef>
                <a:spcPct val="35000"/>
              </a:spcBef>
              <a:buClr>
                <a:srgbClr val="CC0000"/>
              </a:buClr>
              <a:buSzPct val="80000"/>
              <a:buFont typeface="Wingdings" panose="05000000000000000000" pitchFamily="2" charset="2"/>
              <a:buChar char="u"/>
            </a:pPr>
            <a:r>
              <a:rPr lang="en-US" sz="2000" dirty="0">
                <a:latin typeface="Liberation Sans" panose="020B0604020202020204" pitchFamily="34" charset="0"/>
              </a:rPr>
              <a:t>Hill should report the </a:t>
            </a:r>
            <a:r>
              <a:rPr lang="en-US" sz="2000" u="sng" dirty="0">
                <a:latin typeface="Liberation Sans" panose="020B0604020202020204" pitchFamily="34" charset="0"/>
              </a:rPr>
              <a:t>inventory</a:t>
            </a:r>
            <a:r>
              <a:rPr lang="en-US" sz="2000" dirty="0">
                <a:latin typeface="Liberation Sans" panose="020B0604020202020204" pitchFamily="34" charset="0"/>
              </a:rPr>
              <a:t> and </a:t>
            </a:r>
            <a:r>
              <a:rPr lang="en-US" sz="2000" u="sng" dirty="0">
                <a:latin typeface="Liberation Sans" panose="020B0604020202020204" pitchFamily="34" charset="0"/>
              </a:rPr>
              <a:t>related liability </a:t>
            </a:r>
            <a:r>
              <a:rPr lang="en-US" sz="2000" dirty="0">
                <a:latin typeface="Liberation Sans" panose="020B0604020202020204" pitchFamily="34" charset="0"/>
              </a:rPr>
              <a:t>on its books.</a:t>
            </a:r>
            <a:endParaRPr lang="en-US" altLang="en-US" sz="2000" dirty="0">
              <a:latin typeface="Liberation Sans" panose="020B0604020202020204" pitchFamily="34" charset="0"/>
            </a:endParaRP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
        <p:nvSpPr>
          <p:cNvPr id="9" name="Text Box 2"/>
          <p:cNvSpPr txBox="1">
            <a:spLocks noChangeArrowheads="1"/>
          </p:cNvSpPr>
          <p:nvPr/>
        </p:nvSpPr>
        <p:spPr bwMode="auto">
          <a:xfrm>
            <a:off x="609600" y="1365250"/>
            <a:ext cx="8153400" cy="5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05000"/>
              </a:lnSpc>
              <a:spcBef>
                <a:spcPct val="30000"/>
              </a:spcBef>
              <a:buSzPct val="80000"/>
            </a:pPr>
            <a:r>
              <a:rPr lang="en-US" b="1" dirty="0">
                <a:latin typeface="Liberation Sans" panose="020B0604020202020204" pitchFamily="34" charset="0"/>
              </a:rPr>
              <a:t>Sales with Repurchase Agreements</a:t>
            </a:r>
            <a:r>
              <a:rPr lang="zh-CN" altLang="en-US" b="1" dirty="0">
                <a:latin typeface="Liberation Sans" panose="020B0604020202020204" pitchFamily="34" charset="0"/>
              </a:rPr>
              <a:t> 回购协议</a:t>
            </a:r>
            <a:endParaRPr lang="en-US" altLang="en-US" b="1" dirty="0">
              <a:latin typeface="Liberation Sans" panose="020B0604020202020204" pitchFamily="34" charset="0"/>
            </a:endParaRPr>
          </a:p>
        </p:txBody>
      </p:sp>
      <p:sp>
        <p:nvSpPr>
          <p:cNvPr id="11" name="Rectangle 4"/>
          <p:cNvSpPr txBox="1">
            <a:spLocks noChangeArrowheads="1"/>
          </p:cNvSpPr>
          <p:nvPr/>
        </p:nvSpPr>
        <p:spPr>
          <a:xfrm>
            <a:off x="6096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indent="0" algn="l">
              <a:defRPr/>
            </a:pPr>
            <a:r>
              <a:rPr lang="en-US" sz="3200" i="0" dirty="0">
                <a:solidFill>
                  <a:srgbClr val="CC0000"/>
                </a:solidFill>
                <a:effectLst/>
                <a:latin typeface="Liberation Sans" panose="020B0604020202020204" pitchFamily="34" charset="0"/>
              </a:rPr>
              <a:t>Goods Included In Inventory</a:t>
            </a:r>
            <a:endParaRPr lang="en-US" sz="3200" i="0" kern="1200" dirty="0">
              <a:solidFill>
                <a:srgbClr val="CC0000"/>
              </a:solidFill>
              <a:effectLst/>
              <a:latin typeface="Liberation Sans" panose="020B0604020202020204" pitchFamily="34" charset="0"/>
              <a:ea typeface="+mn-ea"/>
              <a:cs typeface="+mn-cs"/>
            </a:endParaRPr>
          </a:p>
        </p:txBody>
      </p:sp>
    </p:spTree>
    <p:extLst>
      <p:ext uri="{BB962C8B-B14F-4D97-AF65-F5344CB8AC3E}">
        <p14:creationId xmlns:p14="http://schemas.microsoft.com/office/powerpoint/2010/main" val="903327082"/>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7"/>
          <p:cNvSpPr>
            <a:spLocks noChangeArrowheads="1"/>
          </p:cNvSpPr>
          <p:nvPr/>
        </p:nvSpPr>
        <p:spPr bwMode="auto">
          <a:xfrm>
            <a:off x="533400" y="1752600"/>
            <a:ext cx="8077200" cy="464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25000"/>
              </a:lnSpc>
              <a:spcBef>
                <a:spcPct val="35000"/>
              </a:spcBef>
            </a:pPr>
            <a:r>
              <a:rPr lang="en-US" sz="1800" b="1" dirty="0">
                <a:latin typeface="Liberation Sans" panose="020B0604020202020204" pitchFamily="34" charset="0"/>
              </a:rPr>
              <a:t>Example: </a:t>
            </a:r>
            <a:r>
              <a:rPr lang="en-US" sz="1800" dirty="0">
                <a:latin typeface="Liberation Sans" panose="020B0604020202020204" pitchFamily="34" charset="0"/>
              </a:rPr>
              <a:t>Quality Publishing Company sells textbooks to Campus Bookstores with an agreement that Campus may return for full credit any books not sold. Historically, Campus Bookstores returned approximately 25 percent of the textbooks from Quality Publishing. Quality Publishing should recognize</a:t>
            </a:r>
          </a:p>
          <a:p>
            <a:pPr marL="688975" lvl="1" indent="-457200" algn="l">
              <a:lnSpc>
                <a:spcPct val="125000"/>
              </a:lnSpc>
              <a:spcBef>
                <a:spcPct val="35000"/>
              </a:spcBef>
              <a:buSzPct val="100000"/>
              <a:buFont typeface="+mj-lt"/>
              <a:buAutoNum type="alphaLcParenR"/>
            </a:pPr>
            <a:r>
              <a:rPr lang="en-US" sz="1600" u="sng" dirty="0">
                <a:latin typeface="Liberation Sans" panose="020B0604020202020204" pitchFamily="34" charset="0"/>
              </a:rPr>
              <a:t>Record sales revenue at the amount it expects to receive from the transaction. </a:t>
            </a:r>
            <a:r>
              <a:rPr lang="en-US" sz="1600" dirty="0">
                <a:latin typeface="Liberation Sans" panose="020B0604020202020204" pitchFamily="34" charset="0"/>
              </a:rPr>
              <a:t>This transaction involves variable consideration and therefore the transaction price is adjusted to recognize that a portion of these textbooks will be returned.</a:t>
            </a:r>
          </a:p>
          <a:p>
            <a:pPr marL="688975" lvl="1" indent="-457200" algn="l">
              <a:lnSpc>
                <a:spcPct val="125000"/>
              </a:lnSpc>
              <a:spcBef>
                <a:spcPct val="35000"/>
              </a:spcBef>
              <a:buSzPct val="100000"/>
              <a:buFont typeface="+mj-lt"/>
              <a:buAutoNum type="alphaLcParenR"/>
            </a:pPr>
            <a:r>
              <a:rPr lang="en-US" sz="1600" u="sng" dirty="0">
                <a:latin typeface="Liberation Sans" panose="020B0604020202020204" pitchFamily="34" charset="0"/>
              </a:rPr>
              <a:t>Establish an </a:t>
            </a:r>
            <a:r>
              <a:rPr lang="en-US" sz="1600" b="1" i="1" u="sng" dirty="0">
                <a:latin typeface="Liberation Sans" panose="020B0604020202020204" pitchFamily="34" charset="0"/>
              </a:rPr>
              <a:t>estimated inventory return </a:t>
            </a:r>
            <a:r>
              <a:rPr lang="en-US" sz="1600" b="1" i="1" u="sng" dirty="0" err="1">
                <a:latin typeface="Liberation Sans" panose="020B0604020202020204" pitchFamily="34" charset="0"/>
              </a:rPr>
              <a:t>应收退货成本</a:t>
            </a:r>
            <a:r>
              <a:rPr lang="zh-CN" altLang="en-US" sz="1600" b="1" i="1" u="sng" dirty="0">
                <a:latin typeface="Liberation Sans" panose="020B0604020202020204" pitchFamily="34" charset="0"/>
              </a:rPr>
              <a:t> </a:t>
            </a:r>
            <a:r>
              <a:rPr lang="en-US" sz="1600" u="sng" dirty="0">
                <a:latin typeface="Liberation Sans" panose="020B0604020202020204" pitchFamily="34" charset="0"/>
              </a:rPr>
              <a:t>account to recognize that some of its textbooks will be returned. </a:t>
            </a:r>
            <a:r>
              <a:rPr lang="en-US" sz="1600" dirty="0">
                <a:latin typeface="Liberation Sans" panose="020B0604020202020204" pitchFamily="34" charset="0"/>
              </a:rPr>
              <a:t>The reason for recording estimated inventory is that control over a significant number of the textbooks has not passed to Campus Bookstore.</a:t>
            </a:r>
          </a:p>
          <a:p>
            <a:pPr marL="231775" lvl="1" indent="0" algn="l">
              <a:lnSpc>
                <a:spcPct val="125000"/>
              </a:lnSpc>
              <a:spcBef>
                <a:spcPct val="35000"/>
              </a:spcBef>
              <a:buSzPct val="100000"/>
            </a:pPr>
            <a:r>
              <a:rPr lang="en-US" sz="2000" dirty="0">
                <a:latin typeface="Liberation Sans" panose="020B0604020202020204" pitchFamily="34" charset="0"/>
              </a:rPr>
              <a:t>If Quality Publishing is unable to estimate the level of returns, it should not report any revenue until the returns become predictive.</a:t>
            </a:r>
            <a:endParaRPr lang="en-US" altLang="en-US" sz="2000" dirty="0">
              <a:latin typeface="Liberation Sans" panose="020B0604020202020204" pitchFamily="34" charset="0"/>
            </a:endParaRPr>
          </a:p>
        </p:txBody>
      </p:sp>
      <p:sp>
        <p:nvSpPr>
          <p:cNvPr id="7"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
        <p:nvSpPr>
          <p:cNvPr id="9" name="Text Box 2"/>
          <p:cNvSpPr txBox="1">
            <a:spLocks noChangeArrowheads="1"/>
          </p:cNvSpPr>
          <p:nvPr/>
        </p:nvSpPr>
        <p:spPr bwMode="auto">
          <a:xfrm>
            <a:off x="609600" y="1365250"/>
            <a:ext cx="8153400" cy="513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05000"/>
              </a:lnSpc>
              <a:spcBef>
                <a:spcPct val="30000"/>
              </a:spcBef>
              <a:buSzPct val="80000"/>
            </a:pPr>
            <a:r>
              <a:rPr lang="en-US" b="1" dirty="0">
                <a:latin typeface="Liberation Sans" panose="020B0604020202020204" pitchFamily="34" charset="0"/>
              </a:rPr>
              <a:t>Sales with Rights of Return</a:t>
            </a:r>
            <a:r>
              <a:rPr lang="zh-CN" altLang="en-US" b="1" dirty="0">
                <a:latin typeface="Liberation Sans" panose="020B0604020202020204" pitchFamily="34" charset="0"/>
              </a:rPr>
              <a:t> 退货权</a:t>
            </a:r>
            <a:endParaRPr lang="en-US" altLang="en-US" b="1" dirty="0">
              <a:latin typeface="Liberation Sans" panose="020B0604020202020204" pitchFamily="34" charset="0"/>
            </a:endParaRPr>
          </a:p>
        </p:txBody>
      </p:sp>
      <p:sp>
        <p:nvSpPr>
          <p:cNvPr id="11" name="Rectangle 4"/>
          <p:cNvSpPr txBox="1">
            <a:spLocks noChangeArrowheads="1"/>
          </p:cNvSpPr>
          <p:nvPr/>
        </p:nvSpPr>
        <p:spPr>
          <a:xfrm>
            <a:off x="6096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indent="0" algn="l">
              <a:defRPr/>
            </a:pPr>
            <a:r>
              <a:rPr lang="en-US" sz="3200" i="0" dirty="0">
                <a:solidFill>
                  <a:srgbClr val="CC0000"/>
                </a:solidFill>
                <a:effectLst/>
                <a:latin typeface="Liberation Sans" panose="020B0604020202020204" pitchFamily="34" charset="0"/>
              </a:rPr>
              <a:t>Goods Included In Inventory</a:t>
            </a:r>
            <a:endParaRPr lang="en-US" sz="3200" i="0" kern="1200" dirty="0">
              <a:solidFill>
                <a:srgbClr val="CC0000"/>
              </a:solidFill>
              <a:effectLst/>
              <a:latin typeface="Liberation Sans" panose="020B0604020202020204" pitchFamily="34" charset="0"/>
              <a:ea typeface="+mn-ea"/>
              <a:cs typeface="+mn-cs"/>
            </a:endParaRPr>
          </a:p>
        </p:txBody>
      </p:sp>
    </p:spTree>
    <p:extLst>
      <p:ext uri="{BB962C8B-B14F-4D97-AF65-F5344CB8AC3E}">
        <p14:creationId xmlns:p14="http://schemas.microsoft.com/office/powerpoint/2010/main" val="226392127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82" name="Text Box 6"/>
          <p:cNvSpPr txBox="1">
            <a:spLocks noChangeArrowheads="1"/>
          </p:cNvSpPr>
          <p:nvPr/>
        </p:nvSpPr>
        <p:spPr bwMode="auto">
          <a:xfrm>
            <a:off x="609600" y="1957388"/>
            <a:ext cx="8153400" cy="3612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defRPr sz="2400">
                <a:solidFill>
                  <a:schemeClr val="tx1"/>
                </a:solidFill>
                <a:latin typeface="Times New Roman" pitchFamily="18" charset="0"/>
              </a:defRPr>
            </a:lvl1pPr>
            <a:lvl2pPr marL="1028700" indent="-457200" algn="l">
              <a:defRPr sz="2400">
                <a:solidFill>
                  <a:schemeClr val="tx1"/>
                </a:solidFill>
                <a:latin typeface="Times New Roman" pitchFamily="18" charset="0"/>
              </a:defRPr>
            </a:lvl2pPr>
            <a:lvl3pPr marL="1600200" indent="-457200" algn="l">
              <a:defRPr sz="2400">
                <a:solidFill>
                  <a:schemeClr val="tx1"/>
                </a:solidFill>
                <a:latin typeface="Times New Roman" pitchFamily="18" charset="0"/>
              </a:defRPr>
            </a:lvl3pPr>
            <a:lvl4pPr marL="2171700" indent="-457200" algn="l">
              <a:defRPr sz="2400">
                <a:solidFill>
                  <a:schemeClr val="tx1"/>
                </a:solidFill>
                <a:latin typeface="Times New Roman" pitchFamily="18" charset="0"/>
              </a:defRPr>
            </a:lvl4pPr>
            <a:lvl5pPr marL="2743200" indent="-457200" algn="l">
              <a:defRPr sz="2400">
                <a:solidFill>
                  <a:schemeClr val="tx1"/>
                </a:solidFill>
                <a:latin typeface="Times New Roman" pitchFamily="18" charset="0"/>
              </a:defRPr>
            </a:lvl5pPr>
            <a:lvl6pPr marL="3200400" indent="-457200" eaLnBrk="0" fontAlgn="base" hangingPunct="0">
              <a:spcBef>
                <a:spcPct val="0"/>
              </a:spcBef>
              <a:spcAft>
                <a:spcPct val="0"/>
              </a:spcAft>
              <a:defRPr sz="2400">
                <a:solidFill>
                  <a:schemeClr val="tx1"/>
                </a:solidFill>
                <a:latin typeface="Times New Roman" pitchFamily="18" charset="0"/>
              </a:defRPr>
            </a:lvl6pPr>
            <a:lvl7pPr marL="3657600" indent="-457200" eaLnBrk="0" fontAlgn="base" hangingPunct="0">
              <a:spcBef>
                <a:spcPct val="0"/>
              </a:spcBef>
              <a:spcAft>
                <a:spcPct val="0"/>
              </a:spcAft>
              <a:defRPr sz="2400">
                <a:solidFill>
                  <a:schemeClr val="tx1"/>
                </a:solidFill>
                <a:latin typeface="Times New Roman" pitchFamily="18" charset="0"/>
              </a:defRPr>
            </a:lvl7pPr>
            <a:lvl8pPr marL="4114800" indent="-457200" eaLnBrk="0" fontAlgn="base" hangingPunct="0">
              <a:spcBef>
                <a:spcPct val="0"/>
              </a:spcBef>
              <a:spcAft>
                <a:spcPct val="0"/>
              </a:spcAft>
              <a:defRPr sz="2400">
                <a:solidFill>
                  <a:schemeClr val="tx1"/>
                </a:solidFill>
                <a:latin typeface="Times New Roman" pitchFamily="18" charset="0"/>
              </a:defRPr>
            </a:lvl8pPr>
            <a:lvl9pPr marL="4572000" indent="-457200" eaLnBrk="0" fontAlgn="base" hangingPunct="0">
              <a:spcBef>
                <a:spcPct val="0"/>
              </a:spcBef>
              <a:spcAft>
                <a:spcPct val="0"/>
              </a:spcAft>
              <a:defRPr sz="2400">
                <a:solidFill>
                  <a:schemeClr val="tx1"/>
                </a:solidFill>
                <a:latin typeface="Times New Roman" pitchFamily="18" charset="0"/>
              </a:defRPr>
            </a:lvl9pPr>
          </a:lstStyle>
          <a:p>
            <a:pPr marL="0" indent="0">
              <a:lnSpc>
                <a:spcPct val="125000"/>
              </a:lnSpc>
              <a:spcBef>
                <a:spcPts val="1200"/>
              </a:spcBef>
              <a:buClr>
                <a:srgbClr val="800000"/>
              </a:buClr>
              <a:buSzPct val="80000"/>
              <a:buFont typeface="Wingdings" pitchFamily="2" charset="2"/>
              <a:buNone/>
              <a:defRPr/>
            </a:pPr>
            <a:r>
              <a:rPr lang="en-US" sz="2100" b="1" dirty="0">
                <a:latin typeface="Liberation Sans" panose="020B0604020202020204" pitchFamily="34" charset="0"/>
              </a:rPr>
              <a:t>Costs directly </a:t>
            </a:r>
            <a:r>
              <a:rPr lang="en-US" sz="2100" dirty="0">
                <a:latin typeface="Liberation Sans" panose="020B0604020202020204" pitchFamily="34" charset="0"/>
              </a:rPr>
              <a:t>connected with bringing the goods to the buyer’s place of business and </a:t>
            </a:r>
            <a:r>
              <a:rPr lang="en-US" sz="2100" u="sng" dirty="0">
                <a:latin typeface="Liberation Sans" panose="020B0604020202020204" pitchFamily="34" charset="0"/>
              </a:rPr>
              <a:t>converting such goods </a:t>
            </a:r>
            <a:r>
              <a:rPr lang="en-US" sz="2100" dirty="0">
                <a:latin typeface="Liberation Sans" panose="020B0604020202020204" pitchFamily="34" charset="0"/>
              </a:rPr>
              <a:t>to a salable condition.</a:t>
            </a:r>
          </a:p>
          <a:p>
            <a:pPr>
              <a:lnSpc>
                <a:spcPct val="125000"/>
              </a:lnSpc>
              <a:spcBef>
                <a:spcPts val="1200"/>
              </a:spcBef>
            </a:pPr>
            <a:r>
              <a:rPr lang="en-US" sz="2100" b="1" u="sng" dirty="0">
                <a:latin typeface="Liberation Sans" panose="020B0604020202020204" pitchFamily="34" charset="0"/>
              </a:rPr>
              <a:t>Cost of purchase</a:t>
            </a:r>
            <a:r>
              <a:rPr lang="zh-CN" altLang="en-US" sz="2100" b="1" u="sng" dirty="0">
                <a:latin typeface="Liberation Sans" panose="020B0604020202020204" pitchFamily="34" charset="0"/>
              </a:rPr>
              <a:t> 采购成本</a:t>
            </a:r>
            <a:r>
              <a:rPr lang="en-US" sz="2100" b="1" u="sng" dirty="0">
                <a:latin typeface="Liberation Sans" panose="020B0604020202020204" pitchFamily="34" charset="0"/>
              </a:rPr>
              <a:t> </a:t>
            </a:r>
            <a:r>
              <a:rPr lang="en-US" sz="2100" b="1" dirty="0">
                <a:latin typeface="Liberation Sans" panose="020B0604020202020204" pitchFamily="34" charset="0"/>
              </a:rPr>
              <a:t>includes all of:</a:t>
            </a:r>
          </a:p>
          <a:p>
            <a:pPr marL="682625" lvl="1" indent="-450850">
              <a:lnSpc>
                <a:spcPct val="125000"/>
              </a:lnSpc>
              <a:spcBef>
                <a:spcPts val="1200"/>
              </a:spcBef>
              <a:buFont typeface="+mj-lt"/>
              <a:buAutoNum type="arabicPeriod"/>
            </a:pPr>
            <a:r>
              <a:rPr lang="en-US" sz="2000" dirty="0">
                <a:latin typeface="Liberation Sans" panose="020B0604020202020204" pitchFamily="34" charset="0"/>
              </a:rPr>
              <a:t>The purchase price.</a:t>
            </a:r>
          </a:p>
          <a:p>
            <a:pPr marL="682625" lvl="1" indent="-450850">
              <a:lnSpc>
                <a:spcPct val="125000"/>
              </a:lnSpc>
              <a:spcBef>
                <a:spcPts val="1200"/>
              </a:spcBef>
              <a:buFont typeface="+mj-lt"/>
              <a:buAutoNum type="arabicPeriod"/>
            </a:pPr>
            <a:r>
              <a:rPr lang="en-US" sz="2000" dirty="0">
                <a:latin typeface="Liberation Sans" panose="020B0604020202020204" pitchFamily="34" charset="0"/>
              </a:rPr>
              <a:t>Import duties and other taxes.</a:t>
            </a:r>
          </a:p>
          <a:p>
            <a:pPr marL="682625" lvl="1" indent="-450850">
              <a:lnSpc>
                <a:spcPct val="125000"/>
              </a:lnSpc>
              <a:spcBef>
                <a:spcPts val="1200"/>
              </a:spcBef>
              <a:buFont typeface="+mj-lt"/>
              <a:buAutoNum type="arabicPeriod"/>
            </a:pPr>
            <a:r>
              <a:rPr lang="en-US" sz="2000" dirty="0">
                <a:latin typeface="Liberation Sans" panose="020B0604020202020204" pitchFamily="34" charset="0"/>
              </a:rPr>
              <a:t>Transportation costs.</a:t>
            </a:r>
          </a:p>
          <a:p>
            <a:pPr marL="682625" lvl="1" indent="-450850">
              <a:lnSpc>
                <a:spcPct val="125000"/>
              </a:lnSpc>
              <a:spcBef>
                <a:spcPts val="1200"/>
              </a:spcBef>
              <a:buFont typeface="+mj-lt"/>
              <a:buAutoNum type="arabicPeriod"/>
            </a:pPr>
            <a:r>
              <a:rPr lang="en-US" sz="2000" dirty="0">
                <a:latin typeface="Liberation Sans" panose="020B0604020202020204" pitchFamily="34" charset="0"/>
              </a:rPr>
              <a:t>Handling costs directly related to the acquisition of the goods.</a:t>
            </a:r>
          </a:p>
        </p:txBody>
      </p:sp>
      <p:sp>
        <p:nvSpPr>
          <p:cNvPr id="6"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27654" name="Text Box 2059"/>
          <p:cNvSpPr txBox="1">
            <a:spLocks noChangeArrowheads="1"/>
          </p:cNvSpPr>
          <p:nvPr/>
        </p:nvSpPr>
        <p:spPr bwMode="auto">
          <a:xfrm>
            <a:off x="609600" y="1365250"/>
            <a:ext cx="6324600" cy="518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05000"/>
              </a:lnSpc>
              <a:spcBef>
                <a:spcPct val="30000"/>
              </a:spcBef>
              <a:buSzPct val="80000"/>
            </a:pPr>
            <a:r>
              <a:rPr lang="en-US" altLang="en-US" b="1" dirty="0">
                <a:latin typeface="Liberation Sans" panose="020B0604020202020204" pitchFamily="34" charset="0"/>
              </a:rPr>
              <a:t>Product Costs </a:t>
            </a:r>
            <a:r>
              <a:rPr lang="en-US" altLang="en-US" b="1" dirty="0" err="1">
                <a:latin typeface="Liberation Sans" panose="020B0604020202020204" pitchFamily="34" charset="0"/>
              </a:rPr>
              <a:t>产品成本</a:t>
            </a:r>
            <a:endParaRPr lang="en-US" altLang="en-US" b="1" dirty="0">
              <a:latin typeface="Liberation Sans" panose="020B0604020202020204" pitchFamily="34" charset="0"/>
            </a:endParaRPr>
          </a:p>
        </p:txBody>
      </p:sp>
      <p:sp>
        <p:nvSpPr>
          <p:cNvPr id="8"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
        <p:nvSpPr>
          <p:cNvPr id="9" name="Rectangle 4"/>
          <p:cNvSpPr txBox="1">
            <a:spLocks noChangeArrowheads="1"/>
          </p:cNvSpPr>
          <p:nvPr/>
        </p:nvSpPr>
        <p:spPr>
          <a:xfrm>
            <a:off x="6096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indent="0" algn="l">
              <a:defRPr/>
            </a:pPr>
            <a:r>
              <a:rPr lang="en-US" sz="3200" i="0" dirty="0">
                <a:solidFill>
                  <a:srgbClr val="CC0000"/>
                </a:solidFill>
                <a:effectLst/>
                <a:latin typeface="Liberation Sans" panose="020B0604020202020204" pitchFamily="34" charset="0"/>
              </a:rPr>
              <a:t>Costs Included In Inventory</a:t>
            </a:r>
            <a:endParaRPr lang="en-US" sz="3200" i="0" kern="1200" dirty="0">
              <a:solidFill>
                <a:srgbClr val="CC0000"/>
              </a:solidFill>
              <a:effectLst/>
              <a:latin typeface="Liberation Sans" panose="020B0604020202020204" pitchFamily="34" charset="0"/>
              <a:ea typeface="+mn-ea"/>
              <a:cs typeface="+mn-cs"/>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04800" y="2481371"/>
            <a:ext cx="8534400" cy="3717852"/>
          </a:xfrm>
          <a:prstGeom prst="rect">
            <a:avLst/>
          </a:prstGeom>
        </p:spPr>
      </p:pic>
      <p:sp>
        <p:nvSpPr>
          <p:cNvPr id="3074" name="Rectangle 2"/>
          <p:cNvSpPr>
            <a:spLocks noGrp="1" noChangeArrowheads="1"/>
          </p:cNvSpPr>
          <p:nvPr>
            <p:ph idx="1"/>
          </p:nvPr>
        </p:nvSpPr>
        <p:spPr>
          <a:xfrm>
            <a:off x="560696" y="3581400"/>
            <a:ext cx="7821304" cy="3048000"/>
          </a:xfrm>
          <a:noFill/>
          <a:ln w="12700" cap="flat" cmpd="sng" algn="ctr">
            <a:noFill/>
            <a:prstDash val="solid"/>
            <a:miter lim="800000"/>
            <a:headEnd/>
            <a:tailEnd/>
          </a:ln>
          <a:extLst>
            <a:ext uri="{909E8E84-426E-40DD-AFC4-6F175D3DCCD1}">
              <a14:hiddenFill xmlns:a14="http://schemas.microsoft.com/office/drawing/2010/main">
                <a:solidFill>
                  <a:srgbClr val="FFFFFF"/>
                </a:solidFill>
              </a14:hiddenFill>
            </a:ext>
          </a:extLst>
        </p:spPr>
        <p:txBody>
          <a:bodyPr lIns="90488" tIns="44450" rIns="90488" bIns="44450"/>
          <a:lstStyle/>
          <a:p>
            <a:pPr marL="457200" indent="-457200">
              <a:lnSpc>
                <a:spcPct val="115000"/>
              </a:lnSpc>
              <a:spcBef>
                <a:spcPct val="45000"/>
              </a:spcBef>
              <a:buClr>
                <a:srgbClr val="CC0000"/>
              </a:buClr>
              <a:buSzTx/>
              <a:buAutoNum type="arabicPeriod"/>
            </a:pPr>
            <a:r>
              <a:rPr lang="en-US" sz="1900" b="0" dirty="0">
                <a:effectLst/>
                <a:latin typeface="Liberation Sans" panose="020B0604020202020204" pitchFamily="34" charset="0"/>
              </a:rPr>
              <a:t>Describe inventory classifications and different inventory systems. </a:t>
            </a:r>
          </a:p>
          <a:p>
            <a:pPr marL="457200" indent="-457200">
              <a:lnSpc>
                <a:spcPct val="115000"/>
              </a:lnSpc>
              <a:spcBef>
                <a:spcPct val="45000"/>
              </a:spcBef>
              <a:buClr>
                <a:srgbClr val="CC0000"/>
              </a:buClr>
              <a:buSzTx/>
              <a:buAutoNum type="arabicPeriod"/>
            </a:pPr>
            <a:r>
              <a:rPr lang="en-US" sz="1900" b="0" dirty="0">
                <a:effectLst/>
                <a:latin typeface="Liberation Sans" panose="020B0604020202020204" pitchFamily="34" charset="0"/>
              </a:rPr>
              <a:t>Identify the goods and costs included in inventory.</a:t>
            </a:r>
          </a:p>
        </p:txBody>
      </p:sp>
      <p:sp>
        <p:nvSpPr>
          <p:cNvPr id="13" name="Rectangle 15"/>
          <p:cNvSpPr>
            <a:spLocks noGrp="1" noChangeArrowheads="1"/>
          </p:cNvSpPr>
          <p:nvPr>
            <p:ph type="title" idx="4294967295"/>
          </p:nvPr>
        </p:nvSpPr>
        <p:spPr bwMode="auto">
          <a:xfrm>
            <a:off x="536139" y="2624066"/>
            <a:ext cx="3886200" cy="484187"/>
          </a:xfrm>
          <a:prstGeom prst="rect">
            <a:avLst/>
          </a:prstGeom>
          <a:noFill/>
          <a:ln>
            <a:noFill/>
          </a:ln>
          <a:effectLst/>
        </p:spPr>
        <p:txBody>
          <a:bodyPr vert="horz" wrap="square" lIns="90488" tIns="44450" rIns="90488" bIns="44450" numCol="1" anchor="t" anchorCtr="0" compatLnSpc="1">
            <a:prstTxWarp prst="textNoShape">
              <a:avLst/>
            </a:prstTxWarp>
          </a:bodyPr>
          <a:lstStyle/>
          <a:p>
            <a:pPr marL="0" indent="0" algn="l">
              <a:lnSpc>
                <a:spcPct val="110000"/>
              </a:lnSpc>
            </a:pPr>
            <a:r>
              <a:rPr lang="en-US" altLang="en-US" sz="2300" i="0" dirty="0">
                <a:solidFill>
                  <a:srgbClr val="CC0000"/>
                </a:solidFill>
                <a:effectLst/>
                <a:latin typeface="Liberation Sans" panose="020B0604020202020204" pitchFamily="34" charset="0"/>
              </a:rPr>
              <a:t>LEARNING OBJECTIVES</a:t>
            </a:r>
          </a:p>
        </p:txBody>
      </p:sp>
      <p:sp>
        <p:nvSpPr>
          <p:cNvPr id="3077" name="Rectangle 19"/>
          <p:cNvSpPr>
            <a:spLocks noChangeArrowheads="1"/>
          </p:cNvSpPr>
          <p:nvPr/>
        </p:nvSpPr>
        <p:spPr bwMode="auto">
          <a:xfrm>
            <a:off x="560696" y="3124200"/>
            <a:ext cx="7211704" cy="3974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square" lIns="90488" tIns="44450" rIns="90488" bIns="44450">
            <a:spAutoFit/>
          </a:bodyPr>
          <a:lstStyle>
            <a:lvl1pPr marL="285750" indent="-28575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lnSpc>
                <a:spcPct val="115000"/>
              </a:lnSpc>
              <a:spcBef>
                <a:spcPct val="45000"/>
              </a:spcBef>
              <a:buClr>
                <a:srgbClr val="A50021"/>
              </a:buClr>
              <a:buFont typeface="Wingdings" pitchFamily="2" charset="2"/>
              <a:buNone/>
            </a:pPr>
            <a:r>
              <a:rPr lang="en-US" altLang="en-US" sz="1900" dirty="0">
                <a:solidFill>
                  <a:schemeClr val="tx2"/>
                </a:solidFill>
                <a:latin typeface="Liberation Sans" panose="020B0604020202020204" pitchFamily="34" charset="0"/>
              </a:rPr>
              <a:t>After studying this lecture, you should be able to:</a:t>
            </a:r>
          </a:p>
        </p:txBody>
      </p:sp>
      <p:sp>
        <p:nvSpPr>
          <p:cNvPr id="3079" name="Rectangle 24"/>
          <p:cNvSpPr>
            <a:spLocks noChangeArrowheads="1"/>
          </p:cNvSpPr>
          <p:nvPr/>
        </p:nvSpPr>
        <p:spPr bwMode="auto">
          <a:xfrm>
            <a:off x="533400" y="685800"/>
            <a:ext cx="5486400" cy="1066800"/>
          </a:xfrm>
          <a:prstGeom prst="rect">
            <a:avLst/>
          </a:prstGeom>
          <a:noFill/>
          <a:ln>
            <a:noFill/>
          </a:ln>
          <a:effectLst/>
          <a:extLst>
            <a:ext uri="{909E8E84-426E-40DD-AFC4-6F175D3DCCD1}">
              <a14:hiddenFill xmlns:a14="http://schemas.microsoft.com/office/drawing/2010/main">
                <a:solidFill>
                  <a:srgbClr val="009999"/>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l"/>
            <a:r>
              <a:rPr lang="en-US" altLang="en-US" sz="4000" b="0" dirty="0">
                <a:solidFill>
                  <a:schemeClr val="tx1"/>
                </a:solidFill>
                <a:latin typeface="Liberation Sans" panose="020B0604020202020204" pitchFamily="34" charset="0"/>
              </a:rPr>
              <a:t>Valuation of Inventories: A Cost-Basis Approach</a:t>
            </a:r>
          </a:p>
        </p:txBody>
      </p:sp>
      <p:sp>
        <p:nvSpPr>
          <p:cNvPr id="3081" name="Text Box 26"/>
          <p:cNvSpPr txBox="1">
            <a:spLocks noChangeArrowheads="1"/>
          </p:cNvSpPr>
          <p:nvPr/>
        </p:nvSpPr>
        <p:spPr bwMode="auto">
          <a:xfrm>
            <a:off x="5638800" y="228600"/>
            <a:ext cx="3240352" cy="70788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cap="sq">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3600" b="0" dirty="0">
                <a:solidFill>
                  <a:srgbClr val="15668F"/>
                </a:solidFill>
                <a:latin typeface="Liberation Sans" panose="020B0604020202020204" pitchFamily="34" charset="0"/>
              </a:rPr>
              <a:t>CHAPTER</a:t>
            </a:r>
            <a:r>
              <a:rPr lang="en-US" altLang="en-US" sz="3200" b="0" dirty="0">
                <a:solidFill>
                  <a:srgbClr val="15668F"/>
                </a:solidFill>
                <a:latin typeface="Liberation Sans" panose="020B0604020202020204" pitchFamily="34" charset="0"/>
              </a:rPr>
              <a:t> </a:t>
            </a:r>
            <a:r>
              <a:rPr lang="en-US" altLang="en-US" sz="4000" dirty="0">
                <a:solidFill>
                  <a:schemeClr val="tx1"/>
                </a:solidFill>
                <a:latin typeface="Liberation Sans" panose="020B0604020202020204" pitchFamily="34" charset="0"/>
              </a:rPr>
              <a:t>8</a:t>
            </a:r>
          </a:p>
        </p:txBody>
      </p:sp>
      <p:cxnSp>
        <p:nvCxnSpPr>
          <p:cNvPr id="14" name="Straight Connector 13"/>
          <p:cNvCxnSpPr/>
          <p:nvPr/>
        </p:nvCxnSpPr>
        <p:spPr bwMode="auto">
          <a:xfrm>
            <a:off x="304800" y="6199223"/>
            <a:ext cx="8534400" cy="0"/>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Straight Connector 14"/>
          <p:cNvCxnSpPr/>
          <p:nvPr/>
        </p:nvCxnSpPr>
        <p:spPr bwMode="auto">
          <a:xfrm>
            <a:off x="304800" y="2465423"/>
            <a:ext cx="8534400" cy="0"/>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59207394"/>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82" name="Text Box 6"/>
          <p:cNvSpPr txBox="1">
            <a:spLocks noChangeArrowheads="1"/>
          </p:cNvSpPr>
          <p:nvPr/>
        </p:nvSpPr>
        <p:spPr bwMode="auto">
          <a:xfrm>
            <a:off x="609600" y="1957388"/>
            <a:ext cx="8153400" cy="38055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defRPr sz="2400">
                <a:solidFill>
                  <a:schemeClr val="tx1"/>
                </a:solidFill>
                <a:latin typeface="Times New Roman" pitchFamily="18" charset="0"/>
              </a:defRPr>
            </a:lvl1pPr>
            <a:lvl2pPr marL="1028700" indent="-457200" algn="l">
              <a:defRPr sz="2400">
                <a:solidFill>
                  <a:schemeClr val="tx1"/>
                </a:solidFill>
                <a:latin typeface="Times New Roman" pitchFamily="18" charset="0"/>
              </a:defRPr>
            </a:lvl2pPr>
            <a:lvl3pPr marL="1600200" indent="-457200" algn="l">
              <a:defRPr sz="2400">
                <a:solidFill>
                  <a:schemeClr val="tx1"/>
                </a:solidFill>
                <a:latin typeface="Times New Roman" pitchFamily="18" charset="0"/>
              </a:defRPr>
            </a:lvl3pPr>
            <a:lvl4pPr marL="2171700" indent="-457200" algn="l">
              <a:defRPr sz="2400">
                <a:solidFill>
                  <a:schemeClr val="tx1"/>
                </a:solidFill>
                <a:latin typeface="Times New Roman" pitchFamily="18" charset="0"/>
              </a:defRPr>
            </a:lvl4pPr>
            <a:lvl5pPr marL="2743200" indent="-457200" algn="l">
              <a:defRPr sz="2400">
                <a:solidFill>
                  <a:schemeClr val="tx1"/>
                </a:solidFill>
                <a:latin typeface="Times New Roman" pitchFamily="18" charset="0"/>
              </a:defRPr>
            </a:lvl5pPr>
            <a:lvl6pPr marL="3200400" indent="-457200" eaLnBrk="0" fontAlgn="base" hangingPunct="0">
              <a:spcBef>
                <a:spcPct val="0"/>
              </a:spcBef>
              <a:spcAft>
                <a:spcPct val="0"/>
              </a:spcAft>
              <a:defRPr sz="2400">
                <a:solidFill>
                  <a:schemeClr val="tx1"/>
                </a:solidFill>
                <a:latin typeface="Times New Roman" pitchFamily="18" charset="0"/>
              </a:defRPr>
            </a:lvl6pPr>
            <a:lvl7pPr marL="3657600" indent="-457200" eaLnBrk="0" fontAlgn="base" hangingPunct="0">
              <a:spcBef>
                <a:spcPct val="0"/>
              </a:spcBef>
              <a:spcAft>
                <a:spcPct val="0"/>
              </a:spcAft>
              <a:defRPr sz="2400">
                <a:solidFill>
                  <a:schemeClr val="tx1"/>
                </a:solidFill>
                <a:latin typeface="Times New Roman" pitchFamily="18" charset="0"/>
              </a:defRPr>
            </a:lvl7pPr>
            <a:lvl8pPr marL="4114800" indent="-457200" eaLnBrk="0" fontAlgn="base" hangingPunct="0">
              <a:spcBef>
                <a:spcPct val="0"/>
              </a:spcBef>
              <a:spcAft>
                <a:spcPct val="0"/>
              </a:spcAft>
              <a:defRPr sz="2400">
                <a:solidFill>
                  <a:schemeClr val="tx1"/>
                </a:solidFill>
                <a:latin typeface="Times New Roman" pitchFamily="18" charset="0"/>
              </a:defRPr>
            </a:lvl8pPr>
            <a:lvl9pPr marL="4572000" indent="-457200" eaLnBrk="0" fontAlgn="base" hangingPunct="0">
              <a:spcBef>
                <a:spcPct val="0"/>
              </a:spcBef>
              <a:spcAft>
                <a:spcPct val="0"/>
              </a:spcAft>
              <a:defRPr sz="2400">
                <a:solidFill>
                  <a:schemeClr val="tx1"/>
                </a:solidFill>
                <a:latin typeface="Times New Roman" pitchFamily="18" charset="0"/>
              </a:defRPr>
            </a:lvl9pPr>
          </a:lstStyle>
          <a:p>
            <a:pPr marL="0" indent="0">
              <a:lnSpc>
                <a:spcPct val="125000"/>
              </a:lnSpc>
              <a:spcBef>
                <a:spcPts val="1200"/>
              </a:spcBef>
              <a:buClr>
                <a:srgbClr val="800000"/>
              </a:buClr>
              <a:buSzPct val="80000"/>
              <a:buFont typeface="Wingdings" pitchFamily="2" charset="2"/>
              <a:buNone/>
              <a:defRPr/>
            </a:pPr>
            <a:r>
              <a:rPr lang="en-US" sz="2100" b="1" dirty="0">
                <a:latin typeface="Liberation Sans" panose="020B0604020202020204" pitchFamily="34" charset="0"/>
              </a:rPr>
              <a:t>Costs directly </a:t>
            </a:r>
            <a:r>
              <a:rPr lang="en-US" sz="2100" dirty="0">
                <a:latin typeface="Liberation Sans" panose="020B0604020202020204" pitchFamily="34" charset="0"/>
              </a:rPr>
              <a:t>connected with bringing the goods to the buyer’s place of business and </a:t>
            </a:r>
            <a:r>
              <a:rPr lang="en-US" sz="2100" u="sng" dirty="0">
                <a:latin typeface="Liberation Sans" panose="020B0604020202020204" pitchFamily="34" charset="0"/>
              </a:rPr>
              <a:t>converting such goods </a:t>
            </a:r>
            <a:r>
              <a:rPr lang="en-US" sz="2100" dirty="0">
                <a:latin typeface="Liberation Sans" panose="020B0604020202020204" pitchFamily="34" charset="0"/>
              </a:rPr>
              <a:t>to a salable condition.</a:t>
            </a:r>
          </a:p>
          <a:p>
            <a:pPr>
              <a:lnSpc>
                <a:spcPct val="125000"/>
              </a:lnSpc>
              <a:spcBef>
                <a:spcPts val="1200"/>
              </a:spcBef>
            </a:pPr>
            <a:r>
              <a:rPr lang="en-US" sz="2100" b="1" u="sng" dirty="0">
                <a:latin typeface="Liberation Sans" panose="020B0604020202020204" pitchFamily="34" charset="0"/>
              </a:rPr>
              <a:t>Costs of Conversion</a:t>
            </a:r>
            <a:r>
              <a:rPr lang="zh-CN" altLang="en-US" sz="2100" b="1" u="sng" dirty="0">
                <a:latin typeface="Liberation Sans" panose="020B0604020202020204" pitchFamily="34" charset="0"/>
              </a:rPr>
              <a:t> 加工成本</a:t>
            </a:r>
            <a:r>
              <a:rPr lang="en-US" sz="2100" b="1" u="sng" dirty="0">
                <a:latin typeface="Liberation Sans" panose="020B0604020202020204" pitchFamily="34" charset="0"/>
              </a:rPr>
              <a:t> </a:t>
            </a:r>
            <a:r>
              <a:rPr lang="en-US" sz="2100" b="1" dirty="0">
                <a:latin typeface="Liberation Sans" panose="020B0604020202020204" pitchFamily="34" charset="0"/>
              </a:rPr>
              <a:t>includes all of:</a:t>
            </a:r>
          </a:p>
          <a:p>
            <a:pPr marL="682625" lvl="1" indent="-450850">
              <a:lnSpc>
                <a:spcPct val="125000"/>
              </a:lnSpc>
              <a:spcBef>
                <a:spcPts val="1200"/>
              </a:spcBef>
              <a:buFont typeface="+mj-lt"/>
              <a:buAutoNum type="arabicPeriod"/>
            </a:pPr>
            <a:r>
              <a:rPr lang="en-US" sz="2000" dirty="0">
                <a:latin typeface="Liberation Sans" panose="020B0604020202020204" pitchFamily="34" charset="0"/>
              </a:rPr>
              <a:t>Direct materials.</a:t>
            </a:r>
            <a:r>
              <a:rPr lang="zh-CN" altLang="en-US" sz="2000" dirty="0">
                <a:latin typeface="Liberation Sans" panose="020B0604020202020204" pitchFamily="34" charset="0"/>
              </a:rPr>
              <a:t> 直接材料</a:t>
            </a:r>
            <a:endParaRPr lang="en-US" sz="2000" dirty="0">
              <a:latin typeface="Liberation Sans" panose="020B0604020202020204" pitchFamily="34" charset="0"/>
            </a:endParaRPr>
          </a:p>
          <a:p>
            <a:pPr marL="682625" lvl="1" indent="-450850">
              <a:lnSpc>
                <a:spcPct val="125000"/>
              </a:lnSpc>
              <a:spcBef>
                <a:spcPts val="1200"/>
              </a:spcBef>
              <a:buFont typeface="+mj-lt"/>
              <a:buAutoNum type="arabicPeriod"/>
            </a:pPr>
            <a:r>
              <a:rPr lang="en-US" sz="2000" dirty="0">
                <a:latin typeface="Liberation Sans" panose="020B0604020202020204" pitchFamily="34" charset="0"/>
              </a:rPr>
              <a:t>Direct labor.</a:t>
            </a:r>
            <a:r>
              <a:rPr lang="zh-CN" altLang="en-US" sz="2000" dirty="0">
                <a:latin typeface="Liberation Sans" panose="020B0604020202020204" pitchFamily="34" charset="0"/>
              </a:rPr>
              <a:t> 直接人工</a:t>
            </a:r>
            <a:endParaRPr lang="en-US" sz="2000" dirty="0">
              <a:latin typeface="Liberation Sans" panose="020B0604020202020204" pitchFamily="34" charset="0"/>
            </a:endParaRPr>
          </a:p>
          <a:p>
            <a:pPr marL="682625" lvl="1" indent="-450850">
              <a:lnSpc>
                <a:spcPct val="125000"/>
              </a:lnSpc>
              <a:spcBef>
                <a:spcPts val="1200"/>
              </a:spcBef>
              <a:buFont typeface="+mj-lt"/>
              <a:buAutoNum type="arabicPeriod"/>
            </a:pPr>
            <a:r>
              <a:rPr lang="en-US" sz="2000" dirty="0">
                <a:latin typeface="Liberation Sans" panose="020B0604020202020204" pitchFamily="34" charset="0"/>
              </a:rPr>
              <a:t>Manufacturing overhead costs</a:t>
            </a:r>
            <a:r>
              <a:rPr lang="zh-CN" altLang="en-US" sz="2000" dirty="0">
                <a:latin typeface="Liberation Sans" panose="020B0604020202020204" pitchFamily="34" charset="0"/>
              </a:rPr>
              <a:t> 制造费用</a:t>
            </a:r>
            <a:r>
              <a:rPr lang="en-US" sz="2000" dirty="0">
                <a:latin typeface="Liberation Sans" panose="020B0604020202020204" pitchFamily="34" charset="0"/>
              </a:rPr>
              <a:t>: indirect materials, indirect labor, and various costs, such as depreciation, taxes, insurance, and utilities.</a:t>
            </a:r>
          </a:p>
        </p:txBody>
      </p:sp>
      <p:sp>
        <p:nvSpPr>
          <p:cNvPr id="6"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27654" name="Text Box 2059"/>
          <p:cNvSpPr txBox="1">
            <a:spLocks noChangeArrowheads="1"/>
          </p:cNvSpPr>
          <p:nvPr/>
        </p:nvSpPr>
        <p:spPr bwMode="auto">
          <a:xfrm>
            <a:off x="609600" y="1365250"/>
            <a:ext cx="6324600" cy="518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05000"/>
              </a:lnSpc>
              <a:spcBef>
                <a:spcPct val="30000"/>
              </a:spcBef>
              <a:buSzPct val="80000"/>
            </a:pPr>
            <a:r>
              <a:rPr lang="en-US" altLang="en-US" b="1" dirty="0">
                <a:latin typeface="Liberation Sans" panose="020B0604020202020204" pitchFamily="34" charset="0"/>
              </a:rPr>
              <a:t>Product Costs</a:t>
            </a:r>
            <a:r>
              <a:rPr lang="zh-CN" altLang="en-US" b="1" dirty="0">
                <a:latin typeface="Liberation Sans" panose="020B0604020202020204" pitchFamily="34" charset="0"/>
              </a:rPr>
              <a:t> 产品成本</a:t>
            </a:r>
            <a:endParaRPr lang="en-US" altLang="en-US" b="1" dirty="0">
              <a:latin typeface="Liberation Sans" panose="020B0604020202020204" pitchFamily="34" charset="0"/>
            </a:endParaRPr>
          </a:p>
        </p:txBody>
      </p:sp>
      <p:sp>
        <p:nvSpPr>
          <p:cNvPr id="8"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
        <p:nvSpPr>
          <p:cNvPr id="9" name="Rectangle 4"/>
          <p:cNvSpPr txBox="1">
            <a:spLocks noChangeArrowheads="1"/>
          </p:cNvSpPr>
          <p:nvPr/>
        </p:nvSpPr>
        <p:spPr>
          <a:xfrm>
            <a:off x="6096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indent="0" algn="l">
              <a:defRPr/>
            </a:pPr>
            <a:r>
              <a:rPr lang="en-US" sz="3200" i="0" dirty="0">
                <a:solidFill>
                  <a:srgbClr val="CC0000"/>
                </a:solidFill>
                <a:effectLst/>
                <a:latin typeface="Liberation Sans" panose="020B0604020202020204" pitchFamily="34" charset="0"/>
              </a:rPr>
              <a:t>Costs Included In Inventory</a:t>
            </a:r>
            <a:endParaRPr lang="en-US" sz="3200" i="0" kern="1200" dirty="0">
              <a:solidFill>
                <a:srgbClr val="CC0000"/>
              </a:solidFill>
              <a:effectLst/>
              <a:latin typeface="Liberation Sans" panose="020B0604020202020204" pitchFamily="34" charset="0"/>
              <a:ea typeface="+mn-ea"/>
              <a:cs typeface="+mn-cs"/>
            </a:endParaRPr>
          </a:p>
        </p:txBody>
      </p:sp>
      <p:sp>
        <p:nvSpPr>
          <p:cNvPr id="10" name="TextBox 9">
            <a:extLst>
              <a:ext uri="{FF2B5EF4-FFF2-40B4-BE49-F238E27FC236}">
                <a16:creationId xmlns:a16="http://schemas.microsoft.com/office/drawing/2014/main" id="{A53C3AB3-D3E1-40FD-A37D-F7DEBE00F7C5}"/>
              </a:ext>
            </a:extLst>
          </p:cNvPr>
          <p:cNvSpPr txBox="1"/>
          <p:nvPr/>
        </p:nvSpPr>
        <p:spPr>
          <a:xfrm>
            <a:off x="457200" y="5638800"/>
            <a:ext cx="7810500" cy="1015663"/>
          </a:xfrm>
          <a:prstGeom prst="rect">
            <a:avLst/>
          </a:prstGeom>
          <a:noFill/>
        </p:spPr>
        <p:txBody>
          <a:bodyPr wrap="square">
            <a:spAutoFit/>
          </a:bodyPr>
          <a:lstStyle/>
          <a:p>
            <a:r>
              <a:rPr lang="en-US" sz="2000" b="1" u="sng" dirty="0"/>
              <a:t>Other costs </a:t>
            </a:r>
            <a:r>
              <a:rPr lang="en-US" sz="2000" b="1" u="sng" dirty="0" err="1"/>
              <a:t>其他成本</a:t>
            </a:r>
            <a:r>
              <a:rPr lang="en-US" sz="2000" dirty="0" err="1"/>
              <a:t>include</a:t>
            </a:r>
            <a:r>
              <a:rPr lang="en-US" sz="2000" dirty="0"/>
              <a:t> those incurred to bring the inventory to its present location and condition ready to sell, such as the cost to design a product for specific customer needs. </a:t>
            </a:r>
          </a:p>
        </p:txBody>
      </p:sp>
    </p:spTree>
    <p:extLst>
      <p:ext uri="{BB962C8B-B14F-4D97-AF65-F5344CB8AC3E}">
        <p14:creationId xmlns:p14="http://schemas.microsoft.com/office/powerpoint/2010/main" val="5223266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6"/>
          <p:cNvSpPr txBox="1">
            <a:spLocks noChangeArrowheads="1"/>
          </p:cNvSpPr>
          <p:nvPr/>
        </p:nvSpPr>
        <p:spPr bwMode="auto">
          <a:xfrm>
            <a:off x="152400" y="1624648"/>
            <a:ext cx="8839200" cy="54194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defRPr sz="2400">
                <a:solidFill>
                  <a:schemeClr val="tx1"/>
                </a:solidFill>
                <a:latin typeface="Times New Roman" pitchFamily="18" charset="0"/>
              </a:defRPr>
            </a:lvl1pPr>
            <a:lvl2pPr marL="1028700" indent="-457200" algn="l">
              <a:defRPr sz="2400">
                <a:solidFill>
                  <a:schemeClr val="tx1"/>
                </a:solidFill>
                <a:latin typeface="Times New Roman" pitchFamily="18" charset="0"/>
              </a:defRPr>
            </a:lvl2pPr>
            <a:lvl3pPr marL="1600200" indent="-457200" algn="l">
              <a:defRPr sz="2400">
                <a:solidFill>
                  <a:schemeClr val="tx1"/>
                </a:solidFill>
                <a:latin typeface="Times New Roman" pitchFamily="18" charset="0"/>
              </a:defRPr>
            </a:lvl3pPr>
            <a:lvl4pPr marL="2171700" indent="-457200" algn="l">
              <a:defRPr sz="2400">
                <a:solidFill>
                  <a:schemeClr val="tx1"/>
                </a:solidFill>
                <a:latin typeface="Times New Roman" pitchFamily="18" charset="0"/>
              </a:defRPr>
            </a:lvl4pPr>
            <a:lvl5pPr marL="2743200" indent="-457200" algn="l">
              <a:defRPr sz="2400">
                <a:solidFill>
                  <a:schemeClr val="tx1"/>
                </a:solidFill>
                <a:latin typeface="Times New Roman" pitchFamily="18" charset="0"/>
              </a:defRPr>
            </a:lvl5pPr>
            <a:lvl6pPr marL="3200400" indent="-457200" eaLnBrk="0" fontAlgn="base" hangingPunct="0">
              <a:spcBef>
                <a:spcPct val="0"/>
              </a:spcBef>
              <a:spcAft>
                <a:spcPct val="0"/>
              </a:spcAft>
              <a:defRPr sz="2400">
                <a:solidFill>
                  <a:schemeClr val="tx1"/>
                </a:solidFill>
                <a:latin typeface="Times New Roman" pitchFamily="18" charset="0"/>
              </a:defRPr>
            </a:lvl6pPr>
            <a:lvl7pPr marL="3657600" indent="-457200" eaLnBrk="0" fontAlgn="base" hangingPunct="0">
              <a:spcBef>
                <a:spcPct val="0"/>
              </a:spcBef>
              <a:spcAft>
                <a:spcPct val="0"/>
              </a:spcAft>
              <a:defRPr sz="2400">
                <a:solidFill>
                  <a:schemeClr val="tx1"/>
                </a:solidFill>
                <a:latin typeface="Times New Roman" pitchFamily="18" charset="0"/>
              </a:defRPr>
            </a:lvl7pPr>
            <a:lvl8pPr marL="4114800" indent="-457200" eaLnBrk="0" fontAlgn="base" hangingPunct="0">
              <a:spcBef>
                <a:spcPct val="0"/>
              </a:spcBef>
              <a:spcAft>
                <a:spcPct val="0"/>
              </a:spcAft>
              <a:defRPr sz="2400">
                <a:solidFill>
                  <a:schemeClr val="tx1"/>
                </a:solidFill>
                <a:latin typeface="Times New Roman" pitchFamily="18" charset="0"/>
              </a:defRPr>
            </a:lvl8pPr>
            <a:lvl9pPr marL="4572000" indent="-457200" eaLnBrk="0" fontAlgn="base" hangingPunct="0">
              <a:spcBef>
                <a:spcPct val="0"/>
              </a:spcBef>
              <a:spcAft>
                <a:spcPct val="0"/>
              </a:spcAft>
              <a:defRPr sz="2400">
                <a:solidFill>
                  <a:schemeClr val="tx1"/>
                </a:solidFill>
                <a:latin typeface="Times New Roman" pitchFamily="18" charset="0"/>
              </a:defRPr>
            </a:lvl9pPr>
          </a:lstStyle>
          <a:p>
            <a:pPr marL="571500" lvl="1" indent="0">
              <a:lnSpc>
                <a:spcPct val="125000"/>
              </a:lnSpc>
              <a:spcBef>
                <a:spcPts val="1200"/>
              </a:spcBef>
              <a:buClr>
                <a:srgbClr val="800000"/>
              </a:buClr>
              <a:buSzPct val="80000"/>
              <a:buFont typeface="Wingdings" pitchFamily="2" charset="2"/>
              <a:buNone/>
              <a:defRPr/>
            </a:pPr>
            <a:r>
              <a:rPr lang="en-US" sz="2100" b="1" dirty="0">
                <a:latin typeface="Liberation Sans" panose="020B0604020202020204" pitchFamily="34" charset="0"/>
              </a:rPr>
              <a:t>Costs that are indirectly </a:t>
            </a:r>
            <a:r>
              <a:rPr lang="en-US" sz="2100" dirty="0">
                <a:latin typeface="Liberation Sans" panose="020B0604020202020204" pitchFamily="34" charset="0"/>
              </a:rPr>
              <a:t>related to the acquisition or production of goods. </a:t>
            </a:r>
          </a:p>
          <a:p>
            <a:pPr marL="571500" lvl="1" indent="0">
              <a:lnSpc>
                <a:spcPct val="125000"/>
              </a:lnSpc>
              <a:spcBef>
                <a:spcPts val="1200"/>
              </a:spcBef>
            </a:pPr>
            <a:r>
              <a:rPr lang="en-US" sz="2100" b="1" dirty="0">
                <a:solidFill>
                  <a:schemeClr val="tx2">
                    <a:lumMod val="75000"/>
                  </a:schemeClr>
                </a:solidFill>
                <a:latin typeface="Liberation Sans" panose="020B0604020202020204" pitchFamily="34" charset="0"/>
              </a:rPr>
              <a:t>Period costs </a:t>
            </a:r>
            <a:r>
              <a:rPr lang="en-US" sz="2100" dirty="0">
                <a:latin typeface="Liberation Sans" panose="020B0604020202020204" pitchFamily="34" charset="0"/>
              </a:rPr>
              <a:t>such as </a:t>
            </a:r>
          </a:p>
          <a:p>
            <a:pPr marL="682625" lvl="1" indent="-450850">
              <a:lnSpc>
                <a:spcPct val="125000"/>
              </a:lnSpc>
              <a:spcBef>
                <a:spcPts val="1200"/>
              </a:spcBef>
              <a:buClr>
                <a:srgbClr val="CC0000"/>
              </a:buClr>
              <a:buSzPct val="80000"/>
              <a:buFont typeface="Wingdings" panose="05000000000000000000" pitchFamily="2" charset="2"/>
              <a:buChar char="u"/>
            </a:pPr>
            <a:r>
              <a:rPr lang="en-US" sz="2100" b="1" dirty="0">
                <a:latin typeface="Liberation Sans" panose="020B0604020202020204" pitchFamily="34" charset="0"/>
              </a:rPr>
              <a:t>selling expenses </a:t>
            </a:r>
            <a:r>
              <a:rPr lang="en-US" sz="2100" b="1" dirty="0" err="1">
                <a:latin typeface="Liberation Sans" panose="020B0604020202020204" pitchFamily="34" charset="0"/>
              </a:rPr>
              <a:t>销售费用</a:t>
            </a:r>
            <a:r>
              <a:rPr lang="zh-CN" altLang="en-US" sz="2100" b="1" dirty="0">
                <a:latin typeface="Liberation Sans" panose="020B0604020202020204" pitchFamily="34" charset="0"/>
              </a:rPr>
              <a:t> </a:t>
            </a:r>
            <a:r>
              <a:rPr lang="en-US" sz="2100" dirty="0">
                <a:latin typeface="Liberation Sans" panose="020B0604020202020204" pitchFamily="34" charset="0"/>
              </a:rPr>
              <a:t>and, </a:t>
            </a:r>
          </a:p>
          <a:p>
            <a:pPr marL="682625" lvl="1" indent="-450850">
              <a:lnSpc>
                <a:spcPct val="125000"/>
              </a:lnSpc>
              <a:spcBef>
                <a:spcPts val="1200"/>
              </a:spcBef>
              <a:buClr>
                <a:srgbClr val="CC0000"/>
              </a:buClr>
              <a:buSzPct val="80000"/>
              <a:buFont typeface="Wingdings" panose="05000000000000000000" pitchFamily="2" charset="2"/>
              <a:buChar char="u"/>
            </a:pPr>
            <a:r>
              <a:rPr lang="en-US" sz="2100" b="1" dirty="0">
                <a:latin typeface="Liberation Sans" panose="020B0604020202020204" pitchFamily="34" charset="0"/>
              </a:rPr>
              <a:t>general and administrative expenses </a:t>
            </a:r>
            <a:r>
              <a:rPr lang="en-US" sz="2100" b="1" dirty="0" err="1">
                <a:latin typeface="Liberation Sans" panose="020B0604020202020204" pitchFamily="34" charset="0"/>
              </a:rPr>
              <a:t>管理费用</a:t>
            </a:r>
            <a:endParaRPr lang="en-US" sz="2100" b="1" dirty="0">
              <a:latin typeface="Liberation Sans" panose="020B0604020202020204" pitchFamily="34" charset="0"/>
            </a:endParaRPr>
          </a:p>
          <a:p>
            <a:pPr marL="231775" lvl="1" indent="0">
              <a:lnSpc>
                <a:spcPct val="125000"/>
              </a:lnSpc>
              <a:spcBef>
                <a:spcPts val="1200"/>
              </a:spcBef>
              <a:buClr>
                <a:schemeClr val="accent6">
                  <a:lumMod val="50000"/>
                </a:schemeClr>
              </a:buClr>
              <a:buSzPct val="80000"/>
            </a:pPr>
            <a:r>
              <a:rPr lang="en-US" sz="2100" dirty="0">
                <a:latin typeface="Liberation Sans" panose="020B0604020202020204" pitchFamily="34" charset="0"/>
              </a:rPr>
              <a:t>are not included as part of inventory cost.</a:t>
            </a:r>
          </a:p>
          <a:p>
            <a:pPr marL="682625" lvl="1" indent="-450850">
              <a:lnSpc>
                <a:spcPct val="125000"/>
              </a:lnSpc>
              <a:spcBef>
                <a:spcPts val="1200"/>
              </a:spcBef>
              <a:buClr>
                <a:srgbClr val="CC0000"/>
              </a:buClr>
              <a:buSzPct val="80000"/>
              <a:buFont typeface="Wingdings" panose="05000000000000000000" pitchFamily="2" charset="2"/>
              <a:buChar char="u"/>
            </a:pPr>
            <a:r>
              <a:rPr lang="en-US" sz="2100" b="1" u="sng" dirty="0">
                <a:solidFill>
                  <a:srgbClr val="FF0000"/>
                </a:solidFill>
                <a:latin typeface="Liberation Sans" panose="020B0604020202020204" pitchFamily="34" charset="0"/>
              </a:rPr>
              <a:t>How about interest costs? </a:t>
            </a:r>
            <a:r>
              <a:rPr lang="en-US" sz="2100" b="1" u="sng" dirty="0" err="1">
                <a:solidFill>
                  <a:srgbClr val="FF0000"/>
                </a:solidFill>
                <a:latin typeface="Liberation Sans" panose="020B0604020202020204" pitchFamily="34" charset="0"/>
              </a:rPr>
              <a:t>财务费用</a:t>
            </a:r>
            <a:endParaRPr lang="en-US" sz="2100" b="1" u="sng" dirty="0">
              <a:solidFill>
                <a:srgbClr val="FF0000"/>
              </a:solidFill>
              <a:latin typeface="Liberation Sans" panose="020B0604020202020204" pitchFamily="34" charset="0"/>
            </a:endParaRPr>
          </a:p>
          <a:p>
            <a:pPr marL="682625" lvl="1" indent="-450850">
              <a:lnSpc>
                <a:spcPct val="125000"/>
              </a:lnSpc>
              <a:spcBef>
                <a:spcPts val="1200"/>
              </a:spcBef>
              <a:buClr>
                <a:srgbClr val="CC0000"/>
              </a:buClr>
              <a:buSzPct val="80000"/>
              <a:buFont typeface="Wingdings" panose="05000000000000000000" pitchFamily="2" charset="2"/>
              <a:buChar char="u"/>
            </a:pPr>
            <a:r>
              <a:rPr lang="en-US" sz="2100" dirty="0">
                <a:latin typeface="Liberation Sans" panose="020B0604020202020204" pitchFamily="34" charset="0"/>
              </a:rPr>
              <a:t>The IASB ruled that companies should capitalize interest costs related to assets constructed for internal use or assets produced as discrete projects (such as ships or real estate projects) for sale or lease.</a:t>
            </a:r>
          </a:p>
        </p:txBody>
      </p:sp>
      <p:sp>
        <p:nvSpPr>
          <p:cNvPr id="6"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 name="Text Box 2059"/>
          <p:cNvSpPr txBox="1">
            <a:spLocks noChangeArrowheads="1"/>
          </p:cNvSpPr>
          <p:nvPr/>
        </p:nvSpPr>
        <p:spPr bwMode="auto">
          <a:xfrm>
            <a:off x="457200" y="1295400"/>
            <a:ext cx="6324600" cy="5187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05000"/>
              </a:lnSpc>
              <a:spcBef>
                <a:spcPct val="30000"/>
              </a:spcBef>
              <a:buSzPct val="80000"/>
            </a:pPr>
            <a:r>
              <a:rPr lang="en-US" altLang="en-US" b="1" dirty="0">
                <a:latin typeface="Liberation Sans" panose="020B0604020202020204" pitchFamily="34" charset="0"/>
              </a:rPr>
              <a:t>Period Costs</a:t>
            </a:r>
            <a:r>
              <a:rPr lang="zh-CN" altLang="en-US" b="1" dirty="0">
                <a:latin typeface="Liberation Sans" panose="020B0604020202020204" pitchFamily="34" charset="0"/>
              </a:rPr>
              <a:t> 期间费用</a:t>
            </a:r>
            <a:endParaRPr lang="en-US" altLang="en-US" b="1" dirty="0">
              <a:latin typeface="Liberation Sans" panose="020B0604020202020204" pitchFamily="34" charset="0"/>
            </a:endParaRPr>
          </a:p>
        </p:txBody>
      </p:sp>
      <p:sp>
        <p:nvSpPr>
          <p:cNvPr id="12" name="Rectangle 4"/>
          <p:cNvSpPr txBox="1">
            <a:spLocks noChangeArrowheads="1"/>
          </p:cNvSpPr>
          <p:nvPr/>
        </p:nvSpPr>
        <p:spPr>
          <a:xfrm>
            <a:off x="6096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indent="0" algn="l">
              <a:defRPr/>
            </a:pPr>
            <a:r>
              <a:rPr lang="en-US" sz="3200" i="0" dirty="0">
                <a:solidFill>
                  <a:srgbClr val="CC0000"/>
                </a:solidFill>
                <a:effectLst/>
                <a:latin typeface="Liberation Sans" panose="020B0604020202020204" pitchFamily="34" charset="0"/>
              </a:rPr>
              <a:t>Costs Included In Inventory</a:t>
            </a:r>
            <a:endParaRPr lang="en-US" sz="3200" i="0" kern="1200" dirty="0">
              <a:solidFill>
                <a:srgbClr val="CC0000"/>
              </a:solidFill>
              <a:effectLst/>
              <a:latin typeface="Liberation Sans" panose="020B0604020202020204" pitchFamily="34" charset="0"/>
              <a:ea typeface="+mn-ea"/>
              <a:cs typeface="+mn-cs"/>
            </a:endParaRPr>
          </a:p>
        </p:txBody>
      </p:sp>
    </p:spTree>
    <p:extLst>
      <p:ext uri="{BB962C8B-B14F-4D97-AF65-F5344CB8AC3E}">
        <p14:creationId xmlns:p14="http://schemas.microsoft.com/office/powerpoint/2010/main" val="1073088465"/>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 calcmode="lin" valueType="num">
                                      <p:cBhvr additive="base">
                                        <p:cTn id="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anim calcmode="lin" valueType="num">
                                      <p:cBhvr additive="base">
                                        <p:cTn id="13"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A18BDA-7645-419B-B70C-A947B3EB1F38}"/>
              </a:ext>
            </a:extLst>
          </p:cNvPr>
          <p:cNvSpPr txBox="1"/>
          <p:nvPr>
            <p:custDataLst>
              <p:tags r:id="rId2"/>
            </p:custDataLst>
          </p:nvPr>
        </p:nvSpPr>
        <p:spPr>
          <a:xfrm>
            <a:off x="914400" y="635001"/>
            <a:ext cx="7315200" cy="1658144"/>
          </a:xfrm>
          <a:prstGeom prst="rect">
            <a:avLst/>
          </a:prstGeom>
          <a:noFill/>
        </p:spPr>
        <p:txBody>
          <a:bodyPr vert="horz" wrap="square"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Quick Check #6</a:t>
            </a:r>
          </a:p>
          <a:p>
            <a:pPr algn="l"/>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Which of the following is correct?</a:t>
            </a:r>
          </a:p>
        </p:txBody>
      </p:sp>
      <p:sp>
        <p:nvSpPr>
          <p:cNvPr id="6" name="TextBox 5">
            <a:extLst>
              <a:ext uri="{FF2B5EF4-FFF2-40B4-BE49-F238E27FC236}">
                <a16:creationId xmlns:a16="http://schemas.microsoft.com/office/drawing/2014/main" id="{C106A666-5853-4139-8752-C6D993D71CDD}"/>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Selling costs are product costs.</a:t>
            </a:r>
          </a:p>
        </p:txBody>
      </p:sp>
      <p:sp>
        <p:nvSpPr>
          <p:cNvPr id="7" name="TextBox 6">
            <a:extLst>
              <a:ext uri="{FF2B5EF4-FFF2-40B4-BE49-F238E27FC236}">
                <a16:creationId xmlns:a16="http://schemas.microsoft.com/office/drawing/2014/main" id="{F1F16DD3-F3B8-45FA-AFBA-9A32690BD481}"/>
              </a:ext>
            </a:extLst>
          </p:cNvPr>
          <p:cNvSpPr txBox="1"/>
          <p:nvPr>
            <p:custDataLst>
              <p:tags r:id="rId4"/>
            </p:custDataLst>
          </p:nvPr>
        </p:nvSpPr>
        <p:spPr>
          <a:xfrm>
            <a:off x="1828800" y="34718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Manufacturing overhead costs are product costs.</a:t>
            </a:r>
          </a:p>
        </p:txBody>
      </p:sp>
      <p:sp>
        <p:nvSpPr>
          <p:cNvPr id="8" name="TextBox 7">
            <a:extLst>
              <a:ext uri="{FF2B5EF4-FFF2-40B4-BE49-F238E27FC236}">
                <a16:creationId xmlns:a16="http://schemas.microsoft.com/office/drawing/2014/main" id="{3365B911-87B1-48A3-A02A-D486708E2DFB}"/>
              </a:ext>
            </a:extLst>
          </p:cNvPr>
          <p:cNvSpPr txBox="1"/>
          <p:nvPr>
            <p:custDataLst>
              <p:tags r:id="rId5"/>
            </p:custDataLst>
          </p:nvPr>
        </p:nvSpPr>
        <p:spPr>
          <a:xfrm>
            <a:off x="1828800" y="41576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Interest costs for routine inventories are product costs.</a:t>
            </a:r>
          </a:p>
        </p:txBody>
      </p:sp>
      <p:sp>
        <p:nvSpPr>
          <p:cNvPr id="9" name="TextBox 8">
            <a:extLst>
              <a:ext uri="{FF2B5EF4-FFF2-40B4-BE49-F238E27FC236}">
                <a16:creationId xmlns:a16="http://schemas.microsoft.com/office/drawing/2014/main" id="{68F71011-A518-47FB-893B-7321333B30D4}"/>
              </a:ext>
            </a:extLst>
          </p:cNvPr>
          <p:cNvSpPr txBox="1"/>
          <p:nvPr>
            <p:custDataLst>
              <p:tags r:id="rId6"/>
            </p:custDataLst>
          </p:nvPr>
        </p:nvSpPr>
        <p:spPr>
          <a:xfrm>
            <a:off x="1828800" y="4843463"/>
            <a:ext cx="6400800" cy="642938"/>
          </a:xfrm>
          <a:prstGeom prst="rect">
            <a:avLst/>
          </a:prstGeom>
          <a:noFill/>
        </p:spPr>
        <p:txBody>
          <a:bodyPr vert="horz"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All of these are correct.</a:t>
            </a:r>
          </a:p>
        </p:txBody>
      </p:sp>
      <p:sp>
        <p:nvSpPr>
          <p:cNvPr id="10" name="Oval 9">
            <a:extLst>
              <a:ext uri="{FF2B5EF4-FFF2-40B4-BE49-F238E27FC236}">
                <a16:creationId xmlns:a16="http://schemas.microsoft.com/office/drawing/2014/main" id="{930DBCD3-F74A-448A-90A9-2C6520DD354E}"/>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1" name="Oval 10">
            <a:extLst>
              <a:ext uri="{FF2B5EF4-FFF2-40B4-BE49-F238E27FC236}">
                <a16:creationId xmlns:a16="http://schemas.microsoft.com/office/drawing/2014/main" id="{73E58A12-57FB-41EB-A53C-0C99B907DC1C}"/>
              </a:ext>
            </a:extLst>
          </p:cNvPr>
          <p:cNvSpPr>
            <a:spLocks noChangeAspect="1"/>
          </p:cNvSpPr>
          <p:nvPr>
            <p:custDataLst>
              <p:tags r:id="rId8"/>
            </p:custDataLst>
          </p:nvPr>
        </p:nvSpPr>
        <p:spPr>
          <a:xfrm>
            <a:off x="1114425" y="35361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2" name="Oval 11">
            <a:extLst>
              <a:ext uri="{FF2B5EF4-FFF2-40B4-BE49-F238E27FC236}">
                <a16:creationId xmlns:a16="http://schemas.microsoft.com/office/drawing/2014/main" id="{8E1E9BD7-7BE7-4F8D-A484-5EA34CE60C0C}"/>
              </a:ext>
            </a:extLst>
          </p:cNvPr>
          <p:cNvSpPr>
            <a:spLocks noChangeAspect="1"/>
          </p:cNvSpPr>
          <p:nvPr>
            <p:custDataLst>
              <p:tags r:id="rId9"/>
            </p:custDataLst>
          </p:nvPr>
        </p:nvSpPr>
        <p:spPr>
          <a:xfrm>
            <a:off x="1114425" y="42219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3" name="Oval 12">
            <a:extLst>
              <a:ext uri="{FF2B5EF4-FFF2-40B4-BE49-F238E27FC236}">
                <a16:creationId xmlns:a16="http://schemas.microsoft.com/office/drawing/2014/main" id="{FD3B105A-FEB6-4194-AC30-9A1D297DBEB6}"/>
              </a:ext>
            </a:extLst>
          </p:cNvPr>
          <p:cNvSpPr>
            <a:spLocks noChangeAspect="1"/>
          </p:cNvSpPr>
          <p:nvPr>
            <p:custDataLst>
              <p:tags r:id="rId10"/>
            </p:custDataLst>
          </p:nvPr>
        </p:nvSpPr>
        <p:spPr>
          <a:xfrm>
            <a:off x="1114425" y="49077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p>
        </p:txBody>
      </p:sp>
      <p:sp>
        <p:nvSpPr>
          <p:cNvPr id="14" name="Rectangle: Rounded Corners 13">
            <a:extLst>
              <a:ext uri="{FF2B5EF4-FFF2-40B4-BE49-F238E27FC236}">
                <a16:creationId xmlns:a16="http://schemas.microsoft.com/office/drawing/2014/main" id="{B71B97EE-3542-42CA-B8F1-13AA1D0D43EA}"/>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19" name="Group 18">
            <a:extLst>
              <a:ext uri="{FF2B5EF4-FFF2-40B4-BE49-F238E27FC236}">
                <a16:creationId xmlns:a16="http://schemas.microsoft.com/office/drawing/2014/main" id="{4048EAB2-431B-41E5-BD39-A2E54F1F451B}"/>
              </a:ext>
            </a:extLst>
          </p:cNvPr>
          <p:cNvGrpSpPr/>
          <p:nvPr>
            <p:custDataLst>
              <p:tags r:id="rId12"/>
            </p:custDataLst>
          </p:nvPr>
        </p:nvGrpSpPr>
        <p:grpSpPr>
          <a:xfrm>
            <a:off x="0" y="0"/>
            <a:ext cx="9144000" cy="635000"/>
            <a:chOff x="0" y="0"/>
            <a:chExt cx="9144000" cy="635000"/>
          </a:xfrm>
        </p:grpSpPr>
        <p:sp>
          <p:nvSpPr>
            <p:cNvPr id="15" name="TitleBackground">
              <a:extLst>
                <a:ext uri="{FF2B5EF4-FFF2-40B4-BE49-F238E27FC236}">
                  <a16:creationId xmlns:a16="http://schemas.microsoft.com/office/drawing/2014/main" id="{970D4A3D-B864-4AED-BB63-B25560B03576}"/>
                </a:ext>
              </a:extLst>
            </p:cNvPr>
            <p:cNvSpPr/>
            <p:nvPr>
              <p:custDataLst>
                <p:tags r:id="rId16"/>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lorBlock">
              <a:extLst>
                <a:ext uri="{FF2B5EF4-FFF2-40B4-BE49-F238E27FC236}">
                  <a16:creationId xmlns:a16="http://schemas.microsoft.com/office/drawing/2014/main" id="{8FA54EA9-4F04-4F21-BB96-4AC571C8429C}"/>
                </a:ext>
              </a:extLst>
            </p:cNvPr>
            <p:cNvSpPr/>
            <p:nvPr>
              <p:custDataLst>
                <p:tags r:id="rId17"/>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ypeText">
              <a:extLst>
                <a:ext uri="{FF2B5EF4-FFF2-40B4-BE49-F238E27FC236}">
                  <a16:creationId xmlns:a16="http://schemas.microsoft.com/office/drawing/2014/main" id="{E71B772F-F215-4245-820F-E6FA616F3258}"/>
                </a:ext>
              </a:extLst>
            </p:cNvPr>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pPr algn="l"/>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8" name="TipText">
              <a:extLst>
                <a:ext uri="{FF2B5EF4-FFF2-40B4-BE49-F238E27FC236}">
                  <a16:creationId xmlns:a16="http://schemas.microsoft.com/office/drawing/2014/main" id="{2909FA0F-3E47-4AD9-8615-AAA13707FD7D}"/>
                </a:ext>
              </a:extLst>
            </p:cNvPr>
            <p:cNvSpPr txBox="1"/>
            <p:nvPr>
              <p:custDataLst>
                <p:tags r:id="rId19"/>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TextBox 1">
            <a:extLst>
              <a:ext uri="{FF2B5EF4-FFF2-40B4-BE49-F238E27FC236}">
                <a16:creationId xmlns:a16="http://schemas.microsoft.com/office/drawing/2014/main" id="{5BD902AB-4747-2CCD-4F96-D510F3679B43}"/>
              </a:ext>
            </a:extLst>
          </p:cNvPr>
          <p:cNvSpPr txBox="1"/>
          <p:nvPr>
            <p:custDataLst>
              <p:tags r:id="rId13"/>
            </p:custDataLst>
          </p:nvPr>
        </p:nvSpPr>
        <p:spPr>
          <a:xfrm>
            <a:off x="1828800" y="5381778"/>
            <a:ext cx="6400800" cy="642938"/>
          </a:xfrm>
          <a:prstGeom prst="rect">
            <a:avLst/>
          </a:prstGeom>
          <a:noFill/>
        </p:spPr>
        <p:txBody>
          <a:bodyPr vert="horz" rtlCol="0" anchor="ctr" anchorCtr="0">
            <a:noAutofit/>
          </a:bodyPr>
          <a:lstStyle/>
          <a:p>
            <a:pPr algn="l"/>
            <a:endParaRPr lang="en-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extBox 19">
            <a:extLst>
              <a:ext uri="{FF2B5EF4-FFF2-40B4-BE49-F238E27FC236}">
                <a16:creationId xmlns:a16="http://schemas.microsoft.com/office/drawing/2014/main" id="{67A1EAE5-2EF3-C697-261F-33309C1AC24F}"/>
              </a:ext>
            </a:extLst>
          </p:cNvPr>
          <p:cNvSpPr txBox="1"/>
          <p:nvPr>
            <p:custDataLst>
              <p:tags r:id="rId14"/>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pPr algn="l"/>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en-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4" name="Picture 3">
            <a:extLst>
              <a:ext uri="{FF2B5EF4-FFF2-40B4-BE49-F238E27FC236}">
                <a16:creationId xmlns:a16="http://schemas.microsoft.com/office/drawing/2014/main" id="{EE2DFBF1-A2E7-4A7D-8275-683EFEF25FEE}"/>
              </a:ext>
            </a:extLst>
          </p:cNvPr>
          <p:cNvPicPr>
            <a:picLocks/>
          </p:cNvPicPr>
          <p:nvPr>
            <p:custDataLst>
              <p:tags r:id="rId15"/>
            </p:custDataLst>
          </p:nvPr>
        </p:nvPicPr>
        <p:blipFill>
          <a:blip r:embed="rId22">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792532114"/>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63DE93-C1D0-4032-8592-F6DF74947BCD}"/>
              </a:ext>
            </a:extLst>
          </p:cNvPr>
          <p:cNvSpPr txBox="1"/>
          <p:nvPr>
            <p:custDataLst>
              <p:tags r:id="rId2"/>
            </p:custDataLst>
          </p:nvPr>
        </p:nvSpPr>
        <p:spPr>
          <a:xfrm>
            <a:off x="914400" y="635000"/>
            <a:ext cx="7315200" cy="2143125"/>
          </a:xfrm>
          <a:prstGeom prst="rect">
            <a:avLst/>
          </a:prstGeom>
          <a:noFill/>
        </p:spPr>
        <p:txBody>
          <a:bodyPr vert="horz" wrap="square" rtlCol="0" anchor="ctr" anchorCtr="0">
            <a:noAutofit/>
          </a:bodyPr>
          <a:lstStyle/>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Quick Check #7</a:t>
            </a:r>
          </a:p>
          <a:p>
            <a:pPr algn="l"/>
            <a:endPar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gn="l"/>
            <a:r>
              <a:rPr 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Costs which are inventoriable include all of the following except </a:t>
            </a:r>
          </a:p>
        </p:txBody>
      </p:sp>
      <p:sp>
        <p:nvSpPr>
          <p:cNvPr id="5" name="TextBox 4">
            <a:extLst>
              <a:ext uri="{FF2B5EF4-FFF2-40B4-BE49-F238E27FC236}">
                <a16:creationId xmlns:a16="http://schemas.microsoft.com/office/drawing/2014/main" id="{F85E38AA-9B46-4258-A54F-9989E24AB44B}"/>
              </a:ext>
            </a:extLst>
          </p:cNvPr>
          <p:cNvSpPr txBox="1"/>
          <p:nvPr>
            <p:custDataLst>
              <p:tags r:id="rId3"/>
            </p:custDataLst>
          </p:nvPr>
        </p:nvSpPr>
        <p:spPr>
          <a:xfrm>
            <a:off x="1828800" y="2786063"/>
            <a:ext cx="6400800" cy="642938"/>
          </a:xfrm>
          <a:prstGeom prst="rect">
            <a:avLst/>
          </a:prstGeom>
          <a:noFill/>
        </p:spPr>
        <p:txBody>
          <a:bodyPr vert="horz" rtlCol="0" anchor="ctr" anchorCtr="0">
            <a:noAutofit/>
          </a:bodyPr>
          <a:lstStyle/>
          <a:p>
            <a:pPr algn="l"/>
            <a:r>
              <a:rPr 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costs that are directly connected with the bringing of goods to the place of business of the buyer.</a:t>
            </a:r>
          </a:p>
        </p:txBody>
      </p:sp>
      <p:sp>
        <p:nvSpPr>
          <p:cNvPr id="6" name="TextBox 5">
            <a:extLst>
              <a:ext uri="{FF2B5EF4-FFF2-40B4-BE49-F238E27FC236}">
                <a16:creationId xmlns:a16="http://schemas.microsoft.com/office/drawing/2014/main" id="{461E491A-2EB2-4EE4-BEA5-788A59090F7F}"/>
              </a:ext>
            </a:extLst>
          </p:cNvPr>
          <p:cNvSpPr txBox="1"/>
          <p:nvPr>
            <p:custDataLst>
              <p:tags r:id="rId4"/>
            </p:custDataLst>
          </p:nvPr>
        </p:nvSpPr>
        <p:spPr>
          <a:xfrm>
            <a:off x="1828800" y="3471863"/>
            <a:ext cx="6400800" cy="642938"/>
          </a:xfrm>
          <a:prstGeom prst="rect">
            <a:avLst/>
          </a:prstGeom>
          <a:noFill/>
        </p:spPr>
        <p:txBody>
          <a:bodyPr vert="horz" rtlCol="0" anchor="ctr" anchorCtr="0">
            <a:noAutofit/>
          </a:bodyPr>
          <a:lstStyle/>
          <a:p>
            <a:pPr algn="l"/>
            <a:r>
              <a:rPr 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costs that are directly connected with the converting of goods to a salable condition.</a:t>
            </a:r>
          </a:p>
        </p:txBody>
      </p:sp>
      <p:sp>
        <p:nvSpPr>
          <p:cNvPr id="7" name="TextBox 6">
            <a:extLst>
              <a:ext uri="{FF2B5EF4-FFF2-40B4-BE49-F238E27FC236}">
                <a16:creationId xmlns:a16="http://schemas.microsoft.com/office/drawing/2014/main" id="{3BD4C78D-CF60-41A4-87DE-EC58CCEB2BA4}"/>
              </a:ext>
            </a:extLst>
          </p:cNvPr>
          <p:cNvSpPr txBox="1"/>
          <p:nvPr>
            <p:custDataLst>
              <p:tags r:id="rId5"/>
            </p:custDataLst>
          </p:nvPr>
        </p:nvSpPr>
        <p:spPr>
          <a:xfrm>
            <a:off x="1828800" y="4157663"/>
            <a:ext cx="6400800" cy="642938"/>
          </a:xfrm>
          <a:prstGeom prst="rect">
            <a:avLst/>
          </a:prstGeom>
          <a:noFill/>
        </p:spPr>
        <p:txBody>
          <a:bodyPr vert="horz" rtlCol="0" anchor="ctr" anchorCtr="0">
            <a:noAutofit/>
          </a:bodyPr>
          <a:lstStyle/>
          <a:p>
            <a:pPr algn="l"/>
            <a:r>
              <a:rPr 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buying costs of a purchasing department.</a:t>
            </a:r>
          </a:p>
        </p:txBody>
      </p:sp>
      <p:sp>
        <p:nvSpPr>
          <p:cNvPr id="8" name="TextBox 7">
            <a:extLst>
              <a:ext uri="{FF2B5EF4-FFF2-40B4-BE49-F238E27FC236}">
                <a16:creationId xmlns:a16="http://schemas.microsoft.com/office/drawing/2014/main" id="{22F9A198-62DE-4FF4-8282-F94D3E71BB8E}"/>
              </a:ext>
            </a:extLst>
          </p:cNvPr>
          <p:cNvSpPr txBox="1"/>
          <p:nvPr>
            <p:custDataLst>
              <p:tags r:id="rId6"/>
            </p:custDataLst>
          </p:nvPr>
        </p:nvSpPr>
        <p:spPr>
          <a:xfrm>
            <a:off x="1828800" y="4843463"/>
            <a:ext cx="6400800" cy="642938"/>
          </a:xfrm>
          <a:prstGeom prst="rect">
            <a:avLst/>
          </a:prstGeom>
          <a:noFill/>
        </p:spPr>
        <p:txBody>
          <a:bodyPr vert="horz" rtlCol="0" anchor="ctr" anchorCtr="0">
            <a:noAutofit/>
          </a:bodyPr>
          <a:lstStyle/>
          <a:p>
            <a:pPr algn="l"/>
            <a:r>
              <a:rPr lang="en-US" sz="20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selling costs of a sales department.</a:t>
            </a:r>
          </a:p>
        </p:txBody>
      </p:sp>
      <p:sp>
        <p:nvSpPr>
          <p:cNvPr id="9" name="Oval 8">
            <a:extLst>
              <a:ext uri="{FF2B5EF4-FFF2-40B4-BE49-F238E27FC236}">
                <a16:creationId xmlns:a16="http://schemas.microsoft.com/office/drawing/2014/main" id="{B5B7C9ED-51C0-40A2-B5B9-36EB95565C8C}"/>
              </a:ext>
            </a:extLst>
          </p:cNvPr>
          <p:cNvSpPr>
            <a:spLocks noChangeAspect="1"/>
          </p:cNvSpPr>
          <p:nvPr>
            <p:custDataLst>
              <p:tags r:id="rId7"/>
            </p:custDataLst>
          </p:nvPr>
        </p:nvSpPr>
        <p:spPr>
          <a:xfrm>
            <a:off x="1114425"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A</a:t>
            </a:r>
          </a:p>
        </p:txBody>
      </p:sp>
      <p:sp>
        <p:nvSpPr>
          <p:cNvPr id="10" name="Oval 9">
            <a:extLst>
              <a:ext uri="{FF2B5EF4-FFF2-40B4-BE49-F238E27FC236}">
                <a16:creationId xmlns:a16="http://schemas.microsoft.com/office/drawing/2014/main" id="{FD6F16AE-732F-4EB5-A5A6-B05E342102E1}"/>
              </a:ext>
            </a:extLst>
          </p:cNvPr>
          <p:cNvSpPr>
            <a:spLocks noChangeAspect="1"/>
          </p:cNvSpPr>
          <p:nvPr>
            <p:custDataLst>
              <p:tags r:id="rId8"/>
            </p:custDataLst>
          </p:nvPr>
        </p:nvSpPr>
        <p:spPr>
          <a:xfrm>
            <a:off x="1114425" y="35361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B</a:t>
            </a:r>
          </a:p>
        </p:txBody>
      </p:sp>
      <p:sp>
        <p:nvSpPr>
          <p:cNvPr id="11" name="Oval 10">
            <a:extLst>
              <a:ext uri="{FF2B5EF4-FFF2-40B4-BE49-F238E27FC236}">
                <a16:creationId xmlns:a16="http://schemas.microsoft.com/office/drawing/2014/main" id="{81786B07-1843-4007-98DF-4A6E66A1813A}"/>
              </a:ext>
            </a:extLst>
          </p:cNvPr>
          <p:cNvSpPr>
            <a:spLocks noChangeAspect="1"/>
          </p:cNvSpPr>
          <p:nvPr>
            <p:custDataLst>
              <p:tags r:id="rId9"/>
            </p:custDataLst>
          </p:nvPr>
        </p:nvSpPr>
        <p:spPr>
          <a:xfrm>
            <a:off x="1114425" y="42219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C</a:t>
            </a:r>
          </a:p>
        </p:txBody>
      </p:sp>
      <p:sp>
        <p:nvSpPr>
          <p:cNvPr id="12" name="Oval 11">
            <a:extLst>
              <a:ext uri="{FF2B5EF4-FFF2-40B4-BE49-F238E27FC236}">
                <a16:creationId xmlns:a16="http://schemas.microsoft.com/office/drawing/2014/main" id="{182ECB34-E454-446D-B26D-594F3F98AB7B}"/>
              </a:ext>
            </a:extLst>
          </p:cNvPr>
          <p:cNvSpPr>
            <a:spLocks noChangeAspect="1"/>
          </p:cNvSpPr>
          <p:nvPr>
            <p:custDataLst>
              <p:tags r:id="rId10"/>
            </p:custDataLst>
          </p:nvPr>
        </p:nvSpPr>
        <p:spPr>
          <a:xfrm>
            <a:off x="1114425" y="49077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D</a:t>
            </a:r>
            <a:endParaRPr lang="en-US" sz="1600" dirty="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3" name="Rectangle: Rounded Corners 12">
            <a:extLst>
              <a:ext uri="{FF2B5EF4-FFF2-40B4-BE49-F238E27FC236}">
                <a16:creationId xmlns:a16="http://schemas.microsoft.com/office/drawing/2014/main" id="{2109922F-B772-41ED-8459-194BFE95A6B5}"/>
              </a:ext>
            </a:extLst>
          </p:cNvPr>
          <p:cNvSpPr/>
          <p:nvPr>
            <p:custDataLst>
              <p:tags r:id="rId11"/>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Submit</a:t>
            </a:r>
          </a:p>
        </p:txBody>
      </p:sp>
      <p:grpSp>
        <p:nvGrpSpPr>
          <p:cNvPr id="18" name="Group 17">
            <a:extLst>
              <a:ext uri="{FF2B5EF4-FFF2-40B4-BE49-F238E27FC236}">
                <a16:creationId xmlns:a16="http://schemas.microsoft.com/office/drawing/2014/main" id="{DAC0936C-B807-481C-8A31-7C69B819D8EC}"/>
              </a:ext>
            </a:extLst>
          </p:cNvPr>
          <p:cNvGrpSpPr/>
          <p:nvPr>
            <p:custDataLst>
              <p:tags r:id="rId12"/>
            </p:custDataLst>
          </p:nvPr>
        </p:nvGrpSpPr>
        <p:grpSpPr>
          <a:xfrm>
            <a:off x="0" y="0"/>
            <a:ext cx="9144000" cy="635000"/>
            <a:chOff x="0" y="0"/>
            <a:chExt cx="9144000" cy="635000"/>
          </a:xfrm>
        </p:grpSpPr>
        <p:sp>
          <p:nvSpPr>
            <p:cNvPr id="14" name="TitleBackground">
              <a:extLst>
                <a:ext uri="{FF2B5EF4-FFF2-40B4-BE49-F238E27FC236}">
                  <a16:creationId xmlns:a16="http://schemas.microsoft.com/office/drawing/2014/main" id="{5538FF95-F138-463B-AA15-13C0C8425809}"/>
                </a:ext>
              </a:extLst>
            </p:cNvPr>
            <p:cNvSpPr/>
            <p:nvPr>
              <p:custDataLst>
                <p:tags r:id="rId16"/>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lorBlock">
              <a:extLst>
                <a:ext uri="{FF2B5EF4-FFF2-40B4-BE49-F238E27FC236}">
                  <a16:creationId xmlns:a16="http://schemas.microsoft.com/office/drawing/2014/main" id="{A037CCCA-76F6-484F-A12C-289289849CDB}"/>
                </a:ext>
              </a:extLst>
            </p:cNvPr>
            <p:cNvSpPr/>
            <p:nvPr>
              <p:custDataLst>
                <p:tags r:id="rId17"/>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ypeText">
              <a:extLst>
                <a:ext uri="{FF2B5EF4-FFF2-40B4-BE49-F238E27FC236}">
                  <a16:creationId xmlns:a16="http://schemas.microsoft.com/office/drawing/2014/main" id="{2F53D6F9-1980-4F1F-8FFD-2303E03F0BA6}"/>
                </a:ext>
              </a:extLst>
            </p:cNvPr>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pPr algn="l"/>
              <a:r>
                <a:rPr lang="zh-CN" alt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单选题</a:t>
              </a:r>
              <a:endParaRPr lang="en-US" sz="18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17" name="TipText">
              <a:extLst>
                <a:ext uri="{FF2B5EF4-FFF2-40B4-BE49-F238E27FC236}">
                  <a16:creationId xmlns:a16="http://schemas.microsoft.com/office/drawing/2014/main" id="{03278705-7B3B-45E0-8A8C-28E874BBDF3E}"/>
                </a:ext>
              </a:extLst>
            </p:cNvPr>
            <p:cNvSpPr txBox="1"/>
            <p:nvPr>
              <p:custDataLst>
                <p:tags r:id="rId19"/>
              </p:custDataLst>
            </p:nvPr>
          </p:nvSpPr>
          <p:spPr>
            <a:xfrm>
              <a:off x="1190943" y="109220"/>
              <a:ext cx="2286000" cy="508000"/>
            </a:xfrm>
            <a:prstGeom prst="rect">
              <a:avLst/>
            </a:prstGeom>
            <a:noFill/>
          </p:spPr>
          <p:txBody>
            <a:bodyPr vert="horz" wrap="none" rtlCol="0" anchor="ctr" anchorCtr="0">
              <a:noAutofit/>
            </a:bodyPr>
            <a:lstStyle/>
            <a:p>
              <a:pPr algn="l"/>
              <a:r>
                <a:rPr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1</a:t>
              </a:r>
              <a:r>
                <a:rPr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endParaRPr 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grpSp>
      <p:sp>
        <p:nvSpPr>
          <p:cNvPr id="2" name="TextBox 1">
            <a:extLst>
              <a:ext uri="{FF2B5EF4-FFF2-40B4-BE49-F238E27FC236}">
                <a16:creationId xmlns:a16="http://schemas.microsoft.com/office/drawing/2014/main" id="{740C1DE3-AC4A-0637-E6B3-CCE63361C617}"/>
              </a:ext>
            </a:extLst>
          </p:cNvPr>
          <p:cNvSpPr txBox="1"/>
          <p:nvPr>
            <p:custDataLst>
              <p:tags r:id="rId13"/>
            </p:custDataLst>
          </p:nvPr>
        </p:nvSpPr>
        <p:spPr>
          <a:xfrm>
            <a:off x="1828800" y="5529263"/>
            <a:ext cx="6400800" cy="642938"/>
          </a:xfrm>
          <a:prstGeom prst="rect">
            <a:avLst/>
          </a:prstGeom>
          <a:noFill/>
        </p:spPr>
        <p:txBody>
          <a:bodyPr vert="horz" rtlCol="0" anchor="ctr" anchorCtr="0">
            <a:noAutofit/>
          </a:bodyPr>
          <a:lstStyle/>
          <a:p>
            <a:pPr algn="l"/>
            <a:endParaRPr lang="en-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sp>
        <p:nvSpPr>
          <p:cNvPr id="20" name="TextBox 19">
            <a:extLst>
              <a:ext uri="{FF2B5EF4-FFF2-40B4-BE49-F238E27FC236}">
                <a16:creationId xmlns:a16="http://schemas.microsoft.com/office/drawing/2014/main" id="{0D45625D-E285-78FE-4C53-3443992BCDE0}"/>
              </a:ext>
            </a:extLst>
          </p:cNvPr>
          <p:cNvSpPr txBox="1"/>
          <p:nvPr>
            <p:custDataLst>
              <p:tags r:id="rId14"/>
            </p:custDataLst>
          </p:nvPr>
        </p:nvSpPr>
        <p:spPr>
          <a:xfrm>
            <a:off x="914400" y="635000"/>
            <a:ext cx="7315200" cy="365760"/>
          </a:xfrm>
          <a:prstGeom prst="rect">
            <a:avLst/>
          </a:prstGeom>
          <a:solidFill>
            <a:srgbClr val="FBFAEF">
              <a:alpha val="90000"/>
            </a:srgbClr>
          </a:solidFill>
        </p:spPr>
        <p:txBody>
          <a:bodyPr vert="horz" wrap="none" rtlCol="0" anchor="ctr" anchorCtr="1">
            <a:noAutofit/>
          </a:bodyPr>
          <a:lstStyle/>
          <a:p>
            <a:pPr algn="l"/>
            <a:r>
              <a:rPr lang="zh-CN" altLang="en-US"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rPr>
              <a:t>此题未设置答案，请点击右侧设置按钮</a:t>
            </a:r>
            <a:endParaRPr lang="en-CN" sz="1200">
              <a:solidFill>
                <a:srgbClr val="F84F41"/>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p:pic>
        <p:nvPicPr>
          <p:cNvPr id="3" name="Picture 2">
            <a:extLst>
              <a:ext uri="{FF2B5EF4-FFF2-40B4-BE49-F238E27FC236}">
                <a16:creationId xmlns:a16="http://schemas.microsoft.com/office/drawing/2014/main" id="{D5070D67-1D1A-4CAD-A742-C4C2450B0BF0}"/>
              </a:ext>
            </a:extLst>
          </p:cNvPr>
          <p:cNvPicPr>
            <a:picLocks/>
          </p:cNvPicPr>
          <p:nvPr>
            <p:custDataLst>
              <p:tags r:id="rId15"/>
            </p:custDataLst>
          </p:nvPr>
        </p:nvPicPr>
        <p:blipFill>
          <a:blip r:embed="rId21">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Tree>
    <p:custDataLst>
      <p:tags r:id="rId1"/>
    </p:custDataLst>
    <p:extLst>
      <p:ext uri="{BB962C8B-B14F-4D97-AF65-F5344CB8AC3E}">
        <p14:creationId xmlns:p14="http://schemas.microsoft.com/office/powerpoint/2010/main" val="93019047"/>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6"/>
          <p:cNvSpPr txBox="1">
            <a:spLocks noChangeArrowheads="1"/>
          </p:cNvSpPr>
          <p:nvPr/>
        </p:nvSpPr>
        <p:spPr bwMode="auto">
          <a:xfrm>
            <a:off x="609600" y="1957388"/>
            <a:ext cx="7924800" cy="18620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defRPr sz="2400">
                <a:solidFill>
                  <a:schemeClr val="tx1"/>
                </a:solidFill>
                <a:latin typeface="Times New Roman" pitchFamily="18" charset="0"/>
              </a:defRPr>
            </a:lvl1pPr>
            <a:lvl2pPr marL="1028700" indent="-457200" algn="l">
              <a:defRPr sz="2400">
                <a:solidFill>
                  <a:schemeClr val="tx1"/>
                </a:solidFill>
                <a:latin typeface="Times New Roman" pitchFamily="18" charset="0"/>
              </a:defRPr>
            </a:lvl2pPr>
            <a:lvl3pPr marL="1600200" indent="-457200" algn="l">
              <a:defRPr sz="2400">
                <a:solidFill>
                  <a:schemeClr val="tx1"/>
                </a:solidFill>
                <a:latin typeface="Times New Roman" pitchFamily="18" charset="0"/>
              </a:defRPr>
            </a:lvl3pPr>
            <a:lvl4pPr marL="2171700" indent="-457200" algn="l">
              <a:defRPr sz="2400">
                <a:solidFill>
                  <a:schemeClr val="tx1"/>
                </a:solidFill>
                <a:latin typeface="Times New Roman" pitchFamily="18" charset="0"/>
              </a:defRPr>
            </a:lvl4pPr>
            <a:lvl5pPr marL="2743200" indent="-457200" algn="l">
              <a:defRPr sz="2400">
                <a:solidFill>
                  <a:schemeClr val="tx1"/>
                </a:solidFill>
                <a:latin typeface="Times New Roman" pitchFamily="18" charset="0"/>
              </a:defRPr>
            </a:lvl5pPr>
            <a:lvl6pPr marL="3200400" indent="-457200" eaLnBrk="0" fontAlgn="base" hangingPunct="0">
              <a:spcBef>
                <a:spcPct val="0"/>
              </a:spcBef>
              <a:spcAft>
                <a:spcPct val="0"/>
              </a:spcAft>
              <a:defRPr sz="2400">
                <a:solidFill>
                  <a:schemeClr val="tx1"/>
                </a:solidFill>
                <a:latin typeface="Times New Roman" pitchFamily="18" charset="0"/>
              </a:defRPr>
            </a:lvl6pPr>
            <a:lvl7pPr marL="3657600" indent="-457200" eaLnBrk="0" fontAlgn="base" hangingPunct="0">
              <a:spcBef>
                <a:spcPct val="0"/>
              </a:spcBef>
              <a:spcAft>
                <a:spcPct val="0"/>
              </a:spcAft>
              <a:defRPr sz="2400">
                <a:solidFill>
                  <a:schemeClr val="tx1"/>
                </a:solidFill>
                <a:latin typeface="Times New Roman" pitchFamily="18" charset="0"/>
              </a:defRPr>
            </a:lvl7pPr>
            <a:lvl8pPr marL="4114800" indent="-457200" eaLnBrk="0" fontAlgn="base" hangingPunct="0">
              <a:spcBef>
                <a:spcPct val="0"/>
              </a:spcBef>
              <a:spcAft>
                <a:spcPct val="0"/>
              </a:spcAft>
              <a:defRPr sz="2400">
                <a:solidFill>
                  <a:schemeClr val="tx1"/>
                </a:solidFill>
                <a:latin typeface="Times New Roman" pitchFamily="18" charset="0"/>
              </a:defRPr>
            </a:lvl8pPr>
            <a:lvl9pPr marL="4572000" indent="-457200" eaLnBrk="0" fontAlgn="base" hangingPunct="0">
              <a:spcBef>
                <a:spcPct val="0"/>
              </a:spcBef>
              <a:spcAft>
                <a:spcPct val="0"/>
              </a:spcAft>
              <a:defRPr sz="2400">
                <a:solidFill>
                  <a:schemeClr val="tx1"/>
                </a:solidFill>
                <a:latin typeface="Times New Roman" pitchFamily="18" charset="0"/>
              </a:defRPr>
            </a:lvl9pPr>
          </a:lstStyle>
          <a:p>
            <a:pPr marL="0" indent="0">
              <a:lnSpc>
                <a:spcPct val="125000"/>
              </a:lnSpc>
              <a:spcBef>
                <a:spcPts val="1200"/>
              </a:spcBef>
              <a:buClr>
                <a:srgbClr val="800000"/>
              </a:buClr>
              <a:buSzPct val="80000"/>
              <a:buFont typeface="Wingdings" pitchFamily="2" charset="2"/>
              <a:buNone/>
              <a:defRPr/>
            </a:pPr>
            <a:r>
              <a:rPr lang="en-US" sz="2100" dirty="0">
                <a:latin typeface="Liberation Sans" panose="020B0604020202020204" pitchFamily="34" charset="0"/>
              </a:rPr>
              <a:t>Purchase or trade discounts are reductions in the selling prices granted to customers.</a:t>
            </a:r>
          </a:p>
          <a:p>
            <a:pPr marL="0" indent="0">
              <a:lnSpc>
                <a:spcPct val="125000"/>
              </a:lnSpc>
              <a:spcBef>
                <a:spcPts val="1200"/>
              </a:spcBef>
              <a:buClr>
                <a:srgbClr val="800000"/>
              </a:buClr>
              <a:buSzPct val="80000"/>
              <a:buFont typeface="Wingdings" pitchFamily="2" charset="2"/>
              <a:buNone/>
              <a:defRPr/>
            </a:pPr>
            <a:r>
              <a:rPr lang="en-US" sz="2100" b="1" dirty="0">
                <a:latin typeface="Liberation Sans" panose="020B0604020202020204" pitchFamily="34" charset="0"/>
              </a:rPr>
              <a:t>IASB</a:t>
            </a:r>
            <a:r>
              <a:rPr lang="en-US" sz="2100" dirty="0">
                <a:latin typeface="Liberation Sans" panose="020B0604020202020204" pitchFamily="34" charset="0"/>
              </a:rPr>
              <a:t> </a:t>
            </a:r>
            <a:r>
              <a:rPr lang="en-US" sz="2100" b="1" dirty="0">
                <a:latin typeface="Liberation Sans" panose="020B0604020202020204" pitchFamily="34" charset="0"/>
              </a:rPr>
              <a:t>requires</a:t>
            </a:r>
            <a:r>
              <a:rPr lang="en-US" sz="2100" dirty="0">
                <a:latin typeface="Liberation Sans" panose="020B0604020202020204" pitchFamily="34" charset="0"/>
              </a:rPr>
              <a:t> these discounts to be recorded as </a:t>
            </a:r>
            <a:r>
              <a:rPr lang="en-US" sz="2100" u="sng" dirty="0">
                <a:latin typeface="Liberation Sans" panose="020B0604020202020204" pitchFamily="34" charset="0"/>
              </a:rPr>
              <a:t>a reduction from the cost of inventories.</a:t>
            </a:r>
          </a:p>
        </p:txBody>
      </p:sp>
      <p:sp>
        <p:nvSpPr>
          <p:cNvPr id="6"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8"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
        <p:nvSpPr>
          <p:cNvPr id="9" name="Text Box 2059"/>
          <p:cNvSpPr txBox="1">
            <a:spLocks noChangeArrowheads="1"/>
          </p:cNvSpPr>
          <p:nvPr/>
        </p:nvSpPr>
        <p:spPr bwMode="auto">
          <a:xfrm>
            <a:off x="609600" y="1365250"/>
            <a:ext cx="7467600" cy="509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05000"/>
              </a:lnSpc>
              <a:spcBef>
                <a:spcPct val="30000"/>
              </a:spcBef>
              <a:buSzPct val="80000"/>
            </a:pPr>
            <a:r>
              <a:rPr lang="en-US" altLang="en-US" b="1" dirty="0">
                <a:latin typeface="Liberation Sans" panose="020B0604020202020204" pitchFamily="34" charset="0"/>
              </a:rPr>
              <a:t>Treatment of Purchase Discounts</a:t>
            </a:r>
            <a:r>
              <a:rPr lang="zh-CN" altLang="en-US" b="1" dirty="0">
                <a:latin typeface="Liberation Sans" panose="020B0604020202020204" pitchFamily="34" charset="0"/>
              </a:rPr>
              <a:t> 采购折扣</a:t>
            </a:r>
            <a:endParaRPr lang="en-US" altLang="en-US" b="1" dirty="0">
              <a:latin typeface="Liberation Sans" panose="020B0604020202020204" pitchFamily="34" charset="0"/>
            </a:endParaRPr>
          </a:p>
        </p:txBody>
      </p:sp>
      <p:sp>
        <p:nvSpPr>
          <p:cNvPr id="12" name="Rectangle 4"/>
          <p:cNvSpPr txBox="1">
            <a:spLocks noChangeArrowheads="1"/>
          </p:cNvSpPr>
          <p:nvPr/>
        </p:nvSpPr>
        <p:spPr>
          <a:xfrm>
            <a:off x="6096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indent="0" algn="l">
              <a:defRPr/>
            </a:pPr>
            <a:r>
              <a:rPr lang="en-US" sz="3200" i="0" dirty="0">
                <a:solidFill>
                  <a:srgbClr val="CC0000"/>
                </a:solidFill>
                <a:effectLst/>
                <a:latin typeface="Liberation Sans" panose="020B0604020202020204" pitchFamily="34" charset="0"/>
              </a:rPr>
              <a:t>Costs Included In Inventory</a:t>
            </a:r>
            <a:endParaRPr lang="en-US" sz="3200" i="0" kern="1200" dirty="0">
              <a:solidFill>
                <a:srgbClr val="CC0000"/>
              </a:solidFill>
              <a:effectLst/>
              <a:latin typeface="Liberation Sans" panose="020B0604020202020204" pitchFamily="34" charset="0"/>
              <a:ea typeface="+mn-ea"/>
              <a:cs typeface="+mn-cs"/>
            </a:endParaRPr>
          </a:p>
        </p:txBody>
      </p:sp>
    </p:spTree>
    <p:extLst>
      <p:ext uri="{BB962C8B-B14F-4D97-AF65-F5344CB8AC3E}">
        <p14:creationId xmlns:p14="http://schemas.microsoft.com/office/powerpoint/2010/main" val="2525548512"/>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0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1450"/>
            <a:ext cx="8839200" cy="427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6"/>
          <p:cNvPicPr preferRelativeResize="0">
            <a:picLocks/>
          </p:cNvPicPr>
          <p:nvPr/>
        </p:nvPicPr>
        <p:blipFill>
          <a:blip r:embed="rId4"/>
          <a:stretch>
            <a:fillRect/>
          </a:stretch>
        </p:blipFill>
        <p:spPr>
          <a:xfrm>
            <a:off x="235990" y="2415896"/>
            <a:ext cx="4119815" cy="486054"/>
          </a:xfrm>
          <a:prstGeom prst="rect">
            <a:avLst/>
          </a:prstGeom>
        </p:spPr>
      </p:pic>
      <p:sp>
        <p:nvSpPr>
          <p:cNvPr id="28675" name="Text Box 2082"/>
          <p:cNvSpPr txBox="1">
            <a:spLocks noChangeArrowheads="1"/>
          </p:cNvSpPr>
          <p:nvPr/>
        </p:nvSpPr>
        <p:spPr bwMode="auto">
          <a:xfrm>
            <a:off x="4038600" y="36758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spcBef>
                <a:spcPct val="50000"/>
              </a:spcBef>
            </a:pPr>
            <a:r>
              <a:rPr lang="en-US" altLang="en-US" sz="1400" dirty="0">
                <a:solidFill>
                  <a:srgbClr val="800000"/>
                </a:solidFill>
                <a:latin typeface="Liberation Sans" panose="020B0604020202020204" pitchFamily="34" charset="0"/>
              </a:rPr>
              <a:t>*</a:t>
            </a:r>
            <a:endParaRPr lang="en-US" altLang="en-US" sz="1400" dirty="0">
              <a:latin typeface="Liberation Sans" panose="020B0604020202020204" pitchFamily="34" charset="0"/>
            </a:endParaRPr>
          </a:p>
        </p:txBody>
      </p:sp>
      <p:sp>
        <p:nvSpPr>
          <p:cNvPr id="28676" name="Text Box 2084"/>
          <p:cNvSpPr txBox="1">
            <a:spLocks noChangeArrowheads="1"/>
          </p:cNvSpPr>
          <p:nvPr/>
        </p:nvSpPr>
        <p:spPr bwMode="auto">
          <a:xfrm>
            <a:off x="7848600" y="236855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spcBef>
                <a:spcPct val="50000"/>
              </a:spcBef>
            </a:pPr>
            <a:r>
              <a:rPr lang="en-US" altLang="en-US" sz="1400" dirty="0">
                <a:solidFill>
                  <a:srgbClr val="800000"/>
                </a:solidFill>
                <a:latin typeface="Liberation Sans" panose="020B0604020202020204" pitchFamily="34" charset="0"/>
              </a:rPr>
              <a:t>**</a:t>
            </a:r>
            <a:endParaRPr lang="en-US" altLang="en-US" sz="1400" dirty="0">
              <a:latin typeface="Liberation Sans" panose="020B0604020202020204" pitchFamily="34" charset="0"/>
            </a:endParaRPr>
          </a:p>
        </p:txBody>
      </p:sp>
      <p:sp>
        <p:nvSpPr>
          <p:cNvPr id="794657" name="Text Box 2081"/>
          <p:cNvSpPr txBox="1">
            <a:spLocks noChangeArrowheads="1"/>
          </p:cNvSpPr>
          <p:nvPr/>
        </p:nvSpPr>
        <p:spPr bwMode="auto">
          <a:xfrm>
            <a:off x="2590800" y="572135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spcBef>
                <a:spcPct val="50000"/>
              </a:spcBef>
            </a:pPr>
            <a:r>
              <a:rPr lang="en-US" altLang="en-US" sz="1400" dirty="0">
                <a:solidFill>
                  <a:srgbClr val="800000"/>
                </a:solidFill>
                <a:latin typeface="Liberation Sans" panose="020B0604020202020204" pitchFamily="34" charset="0"/>
              </a:rPr>
              <a:t>*</a:t>
            </a:r>
            <a:r>
              <a:rPr lang="en-US" altLang="en-US" sz="1400" dirty="0">
                <a:latin typeface="Liberation Sans" panose="020B0604020202020204" pitchFamily="34" charset="0"/>
              </a:rPr>
              <a:t>  $4,000 x 2% = $80</a:t>
            </a:r>
          </a:p>
        </p:txBody>
      </p:sp>
      <p:sp>
        <p:nvSpPr>
          <p:cNvPr id="794659" name="Text Box 2083"/>
          <p:cNvSpPr txBox="1">
            <a:spLocks noChangeArrowheads="1"/>
          </p:cNvSpPr>
          <p:nvPr/>
        </p:nvSpPr>
        <p:spPr bwMode="auto">
          <a:xfrm>
            <a:off x="4724400" y="5721350"/>
            <a:ext cx="2819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spcBef>
                <a:spcPct val="50000"/>
              </a:spcBef>
            </a:pPr>
            <a:r>
              <a:rPr lang="en-US" altLang="en-US" sz="1400" dirty="0">
                <a:solidFill>
                  <a:srgbClr val="800000"/>
                </a:solidFill>
                <a:latin typeface="Liberation Sans" panose="020B0604020202020204" pitchFamily="34" charset="0"/>
              </a:rPr>
              <a:t>**</a:t>
            </a:r>
            <a:r>
              <a:rPr lang="en-US" altLang="en-US" sz="1400" dirty="0">
                <a:latin typeface="Liberation Sans" panose="020B0604020202020204" pitchFamily="34" charset="0"/>
              </a:rPr>
              <a:t>  $10,000 x 98% = $9,800</a:t>
            </a:r>
          </a:p>
        </p:txBody>
      </p:sp>
      <p:sp>
        <p:nvSpPr>
          <p:cNvPr id="1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9" name="Rectangle 3"/>
          <p:cNvSpPr>
            <a:spLocks noGrp="1" noChangeArrowheads="1"/>
          </p:cNvSpPr>
          <p:nvPr>
            <p:ph type="title" idx="4294967295"/>
          </p:nvPr>
        </p:nvSpPr>
        <p:spPr bwMode="auto">
          <a:xfrm>
            <a:off x="9144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defRPr/>
            </a:pPr>
            <a:r>
              <a:rPr lang="en-US" sz="3200" i="0" kern="1200" dirty="0">
                <a:solidFill>
                  <a:schemeClr val="tx1"/>
                </a:solidFill>
                <a:effectLst/>
                <a:latin typeface="Liberation Sans" panose="020B0604020202020204" pitchFamily="34" charset="0"/>
                <a:ea typeface="+mn-ea"/>
                <a:cs typeface="+mn-cs"/>
              </a:rPr>
              <a:t>Treatment of Purchase Discounts in a </a:t>
            </a:r>
            <a:r>
              <a:rPr lang="en-US" sz="3200" b="1" i="0" kern="1200" dirty="0">
                <a:solidFill>
                  <a:schemeClr val="tx1"/>
                </a:solidFill>
                <a:effectLst/>
                <a:latin typeface="Liberation Sans" panose="020B0604020202020204" pitchFamily="34" charset="0"/>
                <a:ea typeface="+mn-ea"/>
                <a:cs typeface="+mn-cs"/>
              </a:rPr>
              <a:t>periodic</a:t>
            </a:r>
            <a:r>
              <a:rPr lang="en-US" sz="3200" i="0" kern="1200" dirty="0">
                <a:solidFill>
                  <a:schemeClr val="tx1"/>
                </a:solidFill>
                <a:effectLst/>
                <a:latin typeface="Liberation Sans" panose="020B0604020202020204" pitchFamily="34" charset="0"/>
                <a:ea typeface="+mn-ea"/>
                <a:cs typeface="+mn-cs"/>
              </a:rPr>
              <a:t> inventory system</a:t>
            </a:r>
          </a:p>
        </p:txBody>
      </p:sp>
      <p:sp>
        <p:nvSpPr>
          <p:cNvPr id="20"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
        <p:nvSpPr>
          <p:cNvPr id="2" name="Rectangle 1"/>
          <p:cNvSpPr/>
          <p:nvPr/>
        </p:nvSpPr>
        <p:spPr>
          <a:xfrm>
            <a:off x="152400" y="5678269"/>
            <a:ext cx="2057400" cy="646331"/>
          </a:xfrm>
          <a:prstGeom prst="rect">
            <a:avLst/>
          </a:prstGeom>
        </p:spPr>
        <p:txBody>
          <a:bodyPr wrap="square">
            <a:spAutoFit/>
          </a:bodyPr>
          <a:lstStyle/>
          <a:p>
            <a:pPr algn="l"/>
            <a:r>
              <a:rPr lang="en-US" sz="1200" b="1" dirty="0">
                <a:solidFill>
                  <a:srgbClr val="006666"/>
                </a:solidFill>
                <a:latin typeface="Liberation Sans" panose="020B0604020202020204" pitchFamily="34" charset="0"/>
              </a:rPr>
              <a:t>ILLUSTRATION 8.6</a:t>
            </a:r>
          </a:p>
          <a:p>
            <a:pPr algn="l"/>
            <a:r>
              <a:rPr lang="en-US" sz="1200" dirty="0">
                <a:latin typeface="Liberation Sans" panose="020B0604020202020204" pitchFamily="34" charset="0"/>
              </a:rPr>
              <a:t>Entries under Gross and</a:t>
            </a:r>
          </a:p>
          <a:p>
            <a:pPr algn="l"/>
            <a:r>
              <a:rPr lang="en-US" sz="1200" dirty="0">
                <a:latin typeface="Liberation Sans" panose="020B0604020202020204" pitchFamily="34" charset="0"/>
              </a:rPr>
              <a:t>Net Methods</a:t>
            </a:r>
          </a:p>
        </p:txBody>
      </p:sp>
      <p:pic>
        <p:nvPicPr>
          <p:cNvPr id="21" name="Picture 20"/>
          <p:cNvPicPr preferRelativeResize="0">
            <a:picLocks/>
          </p:cNvPicPr>
          <p:nvPr/>
        </p:nvPicPr>
        <p:blipFill>
          <a:blip r:embed="rId4"/>
          <a:stretch>
            <a:fillRect/>
          </a:stretch>
        </p:blipFill>
        <p:spPr>
          <a:xfrm>
            <a:off x="4719385" y="2438400"/>
            <a:ext cx="4119815" cy="486054"/>
          </a:xfrm>
          <a:prstGeom prst="rect">
            <a:avLst/>
          </a:prstGeom>
        </p:spPr>
      </p:pic>
      <p:pic>
        <p:nvPicPr>
          <p:cNvPr id="22" name="Picture 21"/>
          <p:cNvPicPr preferRelativeResize="0">
            <a:picLocks/>
          </p:cNvPicPr>
          <p:nvPr/>
        </p:nvPicPr>
        <p:blipFill>
          <a:blip r:embed="rId4"/>
          <a:stretch>
            <a:fillRect/>
          </a:stretch>
        </p:blipFill>
        <p:spPr>
          <a:xfrm>
            <a:off x="299785" y="3508374"/>
            <a:ext cx="4119815" cy="758825"/>
          </a:xfrm>
          <a:prstGeom prst="rect">
            <a:avLst/>
          </a:prstGeom>
        </p:spPr>
      </p:pic>
      <p:pic>
        <p:nvPicPr>
          <p:cNvPr id="23" name="Picture 22"/>
          <p:cNvPicPr preferRelativeResize="0">
            <a:picLocks/>
          </p:cNvPicPr>
          <p:nvPr/>
        </p:nvPicPr>
        <p:blipFill>
          <a:blip r:embed="rId4"/>
          <a:stretch>
            <a:fillRect/>
          </a:stretch>
        </p:blipFill>
        <p:spPr>
          <a:xfrm>
            <a:off x="4719385" y="3505200"/>
            <a:ext cx="4119815" cy="758825"/>
          </a:xfrm>
          <a:prstGeom prst="rect">
            <a:avLst/>
          </a:prstGeom>
        </p:spPr>
      </p:pic>
      <p:pic>
        <p:nvPicPr>
          <p:cNvPr id="24" name="Picture 23"/>
          <p:cNvPicPr preferRelativeResize="0">
            <a:picLocks/>
          </p:cNvPicPr>
          <p:nvPr/>
        </p:nvPicPr>
        <p:blipFill>
          <a:blip r:embed="rId4"/>
          <a:stretch>
            <a:fillRect/>
          </a:stretch>
        </p:blipFill>
        <p:spPr>
          <a:xfrm>
            <a:off x="288852" y="4766562"/>
            <a:ext cx="4119815" cy="758825"/>
          </a:xfrm>
          <a:prstGeom prst="rect">
            <a:avLst/>
          </a:prstGeom>
        </p:spPr>
      </p:pic>
      <p:pic>
        <p:nvPicPr>
          <p:cNvPr id="25" name="Picture 24"/>
          <p:cNvPicPr preferRelativeResize="0">
            <a:picLocks/>
          </p:cNvPicPr>
          <p:nvPr/>
        </p:nvPicPr>
        <p:blipFill>
          <a:blip r:embed="rId4"/>
          <a:stretch>
            <a:fillRect/>
          </a:stretch>
        </p:blipFill>
        <p:spPr>
          <a:xfrm>
            <a:off x="4724400" y="4766928"/>
            <a:ext cx="4119815" cy="758825"/>
          </a:xfrm>
          <a:prstGeom prst="rect">
            <a:avLst/>
          </a:prstGeom>
        </p:spPr>
      </p:pic>
      <p:graphicFrame>
        <p:nvGraphicFramePr>
          <p:cNvPr id="3" name="Table 2">
            <a:extLst>
              <a:ext uri="{FF2B5EF4-FFF2-40B4-BE49-F238E27FC236}">
                <a16:creationId xmlns:a16="http://schemas.microsoft.com/office/drawing/2014/main" id="{96746FCD-B808-8E69-2E59-BC963EE03D2C}"/>
              </a:ext>
            </a:extLst>
          </p:cNvPr>
          <p:cNvGraphicFramePr>
            <a:graphicFrameLocks noGrp="1"/>
          </p:cNvGraphicFramePr>
          <p:nvPr>
            <p:extLst>
              <p:ext uri="{D42A27DB-BD31-4B8C-83A1-F6EECF244321}">
                <p14:modId xmlns:p14="http://schemas.microsoft.com/office/powerpoint/2010/main" val="346666485"/>
              </p:ext>
            </p:extLst>
          </p:nvPr>
        </p:nvGraphicFramePr>
        <p:xfrm>
          <a:off x="304800" y="1752600"/>
          <a:ext cx="4267200" cy="335280"/>
        </p:xfrm>
        <a:graphic>
          <a:graphicData uri="http://schemas.openxmlformats.org/drawingml/2006/table">
            <a:tbl>
              <a:tblPr firstRow="1" bandRow="1">
                <a:tableStyleId>{0E3FDE45-AF77-4B5C-9715-49D594BDF05E}</a:tableStyleId>
              </a:tblPr>
              <a:tblGrid>
                <a:gridCol w="2057400">
                  <a:extLst>
                    <a:ext uri="{9D8B030D-6E8A-4147-A177-3AD203B41FA5}">
                      <a16:colId xmlns:a16="http://schemas.microsoft.com/office/drawing/2014/main" val="3982055018"/>
                    </a:ext>
                  </a:extLst>
                </a:gridCol>
                <a:gridCol w="990600">
                  <a:extLst>
                    <a:ext uri="{9D8B030D-6E8A-4147-A177-3AD203B41FA5}">
                      <a16:colId xmlns:a16="http://schemas.microsoft.com/office/drawing/2014/main" val="74728706"/>
                    </a:ext>
                  </a:extLst>
                </a:gridCol>
                <a:gridCol w="1219200">
                  <a:extLst>
                    <a:ext uri="{9D8B030D-6E8A-4147-A177-3AD203B41FA5}">
                      <a16:colId xmlns:a16="http://schemas.microsoft.com/office/drawing/2014/main" val="3306678613"/>
                    </a:ext>
                  </a:extLst>
                </a:gridCol>
              </a:tblGrid>
              <a:tr h="228600">
                <a:tc>
                  <a:txBody>
                    <a:bodyPr/>
                    <a:lstStyle/>
                    <a:p>
                      <a:pPr algn="ctr"/>
                      <a:r>
                        <a:rPr lang="en-CN" sz="1600" dirty="0">
                          <a:solidFill>
                            <a:srgbClr val="FF0000"/>
                          </a:solidFill>
                        </a:rPr>
                        <a:t>账户名Account</a:t>
                      </a:r>
                    </a:p>
                  </a:txBody>
                  <a:tcPr/>
                </a:tc>
                <a:tc>
                  <a:txBody>
                    <a:bodyPr/>
                    <a:lstStyle/>
                    <a:p>
                      <a:pPr algn="ctr"/>
                      <a:r>
                        <a:rPr lang="en-CN" sz="1600" dirty="0">
                          <a:solidFill>
                            <a:srgbClr val="FF0000"/>
                          </a:solidFill>
                        </a:rPr>
                        <a:t>借 Debit</a:t>
                      </a:r>
                    </a:p>
                  </a:txBody>
                  <a:tcPr/>
                </a:tc>
                <a:tc>
                  <a:txBody>
                    <a:bodyPr/>
                    <a:lstStyle/>
                    <a:p>
                      <a:pPr algn="ctr"/>
                      <a:r>
                        <a:rPr lang="en-CN" sz="1600" dirty="0">
                          <a:solidFill>
                            <a:srgbClr val="FF0000"/>
                          </a:solidFill>
                        </a:rPr>
                        <a:t>贷 Credit</a:t>
                      </a:r>
                    </a:p>
                  </a:txBody>
                  <a:tcPr/>
                </a:tc>
                <a:extLst>
                  <a:ext uri="{0D108BD9-81ED-4DB2-BD59-A6C34878D82A}">
                    <a16:rowId xmlns:a16="http://schemas.microsoft.com/office/drawing/2014/main" val="1410281859"/>
                  </a:ext>
                </a:extLst>
              </a:tr>
            </a:tbl>
          </a:graphicData>
        </a:graphic>
      </p:graphicFrame>
      <p:graphicFrame>
        <p:nvGraphicFramePr>
          <p:cNvPr id="4" name="Table 3">
            <a:extLst>
              <a:ext uri="{FF2B5EF4-FFF2-40B4-BE49-F238E27FC236}">
                <a16:creationId xmlns:a16="http://schemas.microsoft.com/office/drawing/2014/main" id="{B26C4132-3E18-8143-5550-8CF2A1CD4569}"/>
              </a:ext>
            </a:extLst>
          </p:cNvPr>
          <p:cNvGraphicFramePr>
            <a:graphicFrameLocks noGrp="1"/>
          </p:cNvGraphicFramePr>
          <p:nvPr>
            <p:extLst>
              <p:ext uri="{D42A27DB-BD31-4B8C-83A1-F6EECF244321}">
                <p14:modId xmlns:p14="http://schemas.microsoft.com/office/powerpoint/2010/main" val="1308080819"/>
              </p:ext>
            </p:extLst>
          </p:nvPr>
        </p:nvGraphicFramePr>
        <p:xfrm>
          <a:off x="4800600" y="1752600"/>
          <a:ext cx="4267200" cy="335280"/>
        </p:xfrm>
        <a:graphic>
          <a:graphicData uri="http://schemas.openxmlformats.org/drawingml/2006/table">
            <a:tbl>
              <a:tblPr firstRow="1" bandRow="1">
                <a:tableStyleId>{0E3FDE45-AF77-4B5C-9715-49D594BDF05E}</a:tableStyleId>
              </a:tblPr>
              <a:tblGrid>
                <a:gridCol w="2057400">
                  <a:extLst>
                    <a:ext uri="{9D8B030D-6E8A-4147-A177-3AD203B41FA5}">
                      <a16:colId xmlns:a16="http://schemas.microsoft.com/office/drawing/2014/main" val="3982055018"/>
                    </a:ext>
                  </a:extLst>
                </a:gridCol>
                <a:gridCol w="990600">
                  <a:extLst>
                    <a:ext uri="{9D8B030D-6E8A-4147-A177-3AD203B41FA5}">
                      <a16:colId xmlns:a16="http://schemas.microsoft.com/office/drawing/2014/main" val="74728706"/>
                    </a:ext>
                  </a:extLst>
                </a:gridCol>
                <a:gridCol w="1219200">
                  <a:extLst>
                    <a:ext uri="{9D8B030D-6E8A-4147-A177-3AD203B41FA5}">
                      <a16:colId xmlns:a16="http://schemas.microsoft.com/office/drawing/2014/main" val="3306678613"/>
                    </a:ext>
                  </a:extLst>
                </a:gridCol>
              </a:tblGrid>
              <a:tr h="304800">
                <a:tc>
                  <a:txBody>
                    <a:bodyPr/>
                    <a:lstStyle/>
                    <a:p>
                      <a:pPr algn="ctr"/>
                      <a:r>
                        <a:rPr lang="en-CN" sz="1600" dirty="0">
                          <a:solidFill>
                            <a:srgbClr val="FF0000"/>
                          </a:solidFill>
                        </a:rPr>
                        <a:t>账户名Account</a:t>
                      </a:r>
                    </a:p>
                  </a:txBody>
                  <a:tcPr/>
                </a:tc>
                <a:tc>
                  <a:txBody>
                    <a:bodyPr/>
                    <a:lstStyle/>
                    <a:p>
                      <a:pPr algn="ctr"/>
                      <a:r>
                        <a:rPr lang="en-CN" sz="1600" dirty="0">
                          <a:solidFill>
                            <a:srgbClr val="FF0000"/>
                          </a:solidFill>
                        </a:rPr>
                        <a:t>借 Debit</a:t>
                      </a:r>
                    </a:p>
                  </a:txBody>
                  <a:tcPr/>
                </a:tc>
                <a:tc>
                  <a:txBody>
                    <a:bodyPr/>
                    <a:lstStyle/>
                    <a:p>
                      <a:pPr algn="ctr"/>
                      <a:r>
                        <a:rPr lang="en-CN" sz="1600" dirty="0">
                          <a:solidFill>
                            <a:srgbClr val="FF0000"/>
                          </a:solidFill>
                        </a:rPr>
                        <a:t>贷 Credit</a:t>
                      </a:r>
                    </a:p>
                  </a:txBody>
                  <a:tcPr/>
                </a:tc>
                <a:extLst>
                  <a:ext uri="{0D108BD9-81ED-4DB2-BD59-A6C34878D82A}">
                    <a16:rowId xmlns:a16="http://schemas.microsoft.com/office/drawing/2014/main" val="1410281859"/>
                  </a:ext>
                </a:extLst>
              </a:tr>
            </a:tbl>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22" presetClass="exit" presetSubtype="8" fill="hold" nodeType="clickEffect">
                                  <p:stCondLst>
                                    <p:cond delay="0"/>
                                  </p:stCondLst>
                                  <p:childTnLst>
                                    <p:animEffect transition="out" filter="wipe(left)">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nodeType="clickEffect">
                                  <p:stCondLst>
                                    <p:cond delay="0"/>
                                  </p:stCondLst>
                                  <p:childTnLst>
                                    <p:animEffect transition="out" filter="wipe(left)">
                                      <p:cBhvr>
                                        <p:cTn id="11" dur="500"/>
                                        <p:tgtEl>
                                          <p:spTgt spid="22"/>
                                        </p:tgtEl>
                                      </p:cBhvr>
                                    </p:animEffect>
                                    <p:set>
                                      <p:cBhvr>
                                        <p:cTn id="12" dur="1" fill="hold">
                                          <p:stCondLst>
                                            <p:cond delay="499"/>
                                          </p:stCondLst>
                                        </p:cTn>
                                        <p:tgtEl>
                                          <p:spTgt spid="22"/>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94657"/>
                                        </p:tgtEl>
                                        <p:attrNameLst>
                                          <p:attrName>style.visibility</p:attrName>
                                        </p:attrNameLst>
                                      </p:cBhvr>
                                      <p:to>
                                        <p:strVal val="visible"/>
                                      </p:to>
                                    </p:set>
                                    <p:animEffect transition="in" filter="wipe(left)">
                                      <p:cBhvr>
                                        <p:cTn id="16" dur="500"/>
                                        <p:tgtEl>
                                          <p:spTgt spid="79465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8" fill="hold" nodeType="clickEffect">
                                  <p:stCondLst>
                                    <p:cond delay="0"/>
                                  </p:stCondLst>
                                  <p:childTnLst>
                                    <p:animEffect transition="out" filter="wipe(left)">
                                      <p:cBhvr>
                                        <p:cTn id="20" dur="500"/>
                                        <p:tgtEl>
                                          <p:spTgt spid="24"/>
                                        </p:tgtEl>
                                      </p:cBhvr>
                                    </p:animEffect>
                                    <p:set>
                                      <p:cBhvr>
                                        <p:cTn id="21" dur="1" fill="hold">
                                          <p:stCondLst>
                                            <p:cond delay="499"/>
                                          </p:stCondLst>
                                        </p:cTn>
                                        <p:tgtEl>
                                          <p:spTgt spid="2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8" fill="hold" nodeType="clickEffect">
                                  <p:stCondLst>
                                    <p:cond delay="0"/>
                                  </p:stCondLst>
                                  <p:childTnLst>
                                    <p:animEffect transition="out" filter="wipe(left)">
                                      <p:cBhvr>
                                        <p:cTn id="25" dur="500"/>
                                        <p:tgtEl>
                                          <p:spTgt spid="21"/>
                                        </p:tgtEl>
                                      </p:cBhvr>
                                    </p:animEffect>
                                    <p:set>
                                      <p:cBhvr>
                                        <p:cTn id="26" dur="1" fill="hold">
                                          <p:stCondLst>
                                            <p:cond delay="499"/>
                                          </p:stCondLst>
                                        </p:cTn>
                                        <p:tgtEl>
                                          <p:spTgt spid="21"/>
                                        </p:tgtEl>
                                        <p:attrNameLst>
                                          <p:attrName>style.visibility</p:attrName>
                                        </p:attrNameLst>
                                      </p:cBhvr>
                                      <p:to>
                                        <p:strVal val="hidden"/>
                                      </p:to>
                                    </p:se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794659"/>
                                        </p:tgtEl>
                                        <p:attrNameLst>
                                          <p:attrName>style.visibility</p:attrName>
                                        </p:attrNameLst>
                                      </p:cBhvr>
                                      <p:to>
                                        <p:strVal val="visible"/>
                                      </p:to>
                                    </p:set>
                                    <p:animEffect transition="in" filter="wipe(left)">
                                      <p:cBhvr>
                                        <p:cTn id="30" dur="500"/>
                                        <p:tgtEl>
                                          <p:spTgt spid="79465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8" fill="hold" nodeType="clickEffect">
                                  <p:stCondLst>
                                    <p:cond delay="0"/>
                                  </p:stCondLst>
                                  <p:childTnLst>
                                    <p:animEffect transition="out" filter="wipe(left)">
                                      <p:cBhvr>
                                        <p:cTn id="34" dur="500"/>
                                        <p:tgtEl>
                                          <p:spTgt spid="23"/>
                                        </p:tgtEl>
                                      </p:cBhvr>
                                    </p:animEffect>
                                    <p:set>
                                      <p:cBhvr>
                                        <p:cTn id="35" dur="1" fill="hold">
                                          <p:stCondLst>
                                            <p:cond delay="499"/>
                                          </p:stCondLst>
                                        </p:cTn>
                                        <p:tgtEl>
                                          <p:spTgt spid="23"/>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2" presetClass="exit" presetSubtype="8" fill="hold" nodeType="clickEffect">
                                  <p:stCondLst>
                                    <p:cond delay="0"/>
                                  </p:stCondLst>
                                  <p:childTnLst>
                                    <p:animEffect transition="out" filter="wipe(left)">
                                      <p:cBhvr>
                                        <p:cTn id="39" dur="500"/>
                                        <p:tgtEl>
                                          <p:spTgt spid="25"/>
                                        </p:tgtEl>
                                      </p:cBhvr>
                                    </p:animEffect>
                                    <p:set>
                                      <p:cBhvr>
                                        <p:cTn id="40"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57" grpId="0"/>
      <p:bldP spid="79465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08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41450"/>
            <a:ext cx="8839200" cy="427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75" name="Text Box 2082"/>
          <p:cNvSpPr txBox="1">
            <a:spLocks noChangeArrowheads="1"/>
          </p:cNvSpPr>
          <p:nvPr/>
        </p:nvSpPr>
        <p:spPr bwMode="auto">
          <a:xfrm>
            <a:off x="4038600" y="3675888"/>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spcBef>
                <a:spcPct val="50000"/>
              </a:spcBef>
            </a:pPr>
            <a:r>
              <a:rPr lang="en-US" altLang="en-US" sz="1400" dirty="0">
                <a:solidFill>
                  <a:srgbClr val="800000"/>
                </a:solidFill>
                <a:latin typeface="Liberation Sans" panose="020B0604020202020204" pitchFamily="34" charset="0"/>
              </a:rPr>
              <a:t>*</a:t>
            </a:r>
            <a:endParaRPr lang="en-US" altLang="en-US" sz="1400" dirty="0">
              <a:latin typeface="Liberation Sans" panose="020B0604020202020204" pitchFamily="34" charset="0"/>
            </a:endParaRPr>
          </a:p>
        </p:txBody>
      </p:sp>
      <p:sp>
        <p:nvSpPr>
          <p:cNvPr id="28676" name="Text Box 2084"/>
          <p:cNvSpPr txBox="1">
            <a:spLocks noChangeArrowheads="1"/>
          </p:cNvSpPr>
          <p:nvPr/>
        </p:nvSpPr>
        <p:spPr bwMode="auto">
          <a:xfrm>
            <a:off x="7848600" y="2368550"/>
            <a:ext cx="38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spcBef>
                <a:spcPct val="50000"/>
              </a:spcBef>
            </a:pPr>
            <a:r>
              <a:rPr lang="en-US" altLang="en-US" sz="1400" dirty="0">
                <a:solidFill>
                  <a:srgbClr val="800000"/>
                </a:solidFill>
                <a:latin typeface="Liberation Sans" panose="020B0604020202020204" pitchFamily="34" charset="0"/>
              </a:rPr>
              <a:t>**</a:t>
            </a:r>
            <a:endParaRPr lang="en-US" altLang="en-US" sz="1400" dirty="0">
              <a:latin typeface="Liberation Sans" panose="020B0604020202020204" pitchFamily="34" charset="0"/>
            </a:endParaRPr>
          </a:p>
        </p:txBody>
      </p:sp>
      <p:sp>
        <p:nvSpPr>
          <p:cNvPr id="794657" name="Text Box 2081"/>
          <p:cNvSpPr txBox="1">
            <a:spLocks noChangeArrowheads="1"/>
          </p:cNvSpPr>
          <p:nvPr/>
        </p:nvSpPr>
        <p:spPr bwMode="auto">
          <a:xfrm>
            <a:off x="2590800" y="5721350"/>
            <a:ext cx="2057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spcBef>
                <a:spcPct val="50000"/>
              </a:spcBef>
            </a:pPr>
            <a:r>
              <a:rPr lang="en-US" altLang="en-US" sz="1400" dirty="0">
                <a:solidFill>
                  <a:srgbClr val="800000"/>
                </a:solidFill>
                <a:latin typeface="Liberation Sans" panose="020B0604020202020204" pitchFamily="34" charset="0"/>
              </a:rPr>
              <a:t>*</a:t>
            </a:r>
            <a:r>
              <a:rPr lang="en-US" altLang="en-US" sz="1400" dirty="0">
                <a:latin typeface="Liberation Sans" panose="020B0604020202020204" pitchFamily="34" charset="0"/>
              </a:rPr>
              <a:t>  $4,000 x 2% = $80</a:t>
            </a:r>
          </a:p>
        </p:txBody>
      </p:sp>
      <p:sp>
        <p:nvSpPr>
          <p:cNvPr id="794659" name="Text Box 2083"/>
          <p:cNvSpPr txBox="1">
            <a:spLocks noChangeArrowheads="1"/>
          </p:cNvSpPr>
          <p:nvPr/>
        </p:nvSpPr>
        <p:spPr bwMode="auto">
          <a:xfrm>
            <a:off x="4724400" y="5721350"/>
            <a:ext cx="2819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spcBef>
                <a:spcPct val="50000"/>
              </a:spcBef>
            </a:pPr>
            <a:r>
              <a:rPr lang="en-US" altLang="en-US" sz="1400" dirty="0">
                <a:solidFill>
                  <a:srgbClr val="800000"/>
                </a:solidFill>
                <a:latin typeface="Liberation Sans" panose="020B0604020202020204" pitchFamily="34" charset="0"/>
              </a:rPr>
              <a:t>**</a:t>
            </a:r>
            <a:r>
              <a:rPr lang="en-US" altLang="en-US" sz="1400" dirty="0">
                <a:latin typeface="Liberation Sans" panose="020B0604020202020204" pitchFamily="34" charset="0"/>
              </a:rPr>
              <a:t>  $10,000 x 98% = $9,800</a:t>
            </a:r>
          </a:p>
        </p:txBody>
      </p:sp>
      <p:sp>
        <p:nvSpPr>
          <p:cNvPr id="18"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9" name="Rectangle 3"/>
          <p:cNvSpPr>
            <a:spLocks noGrp="1" noChangeArrowheads="1"/>
          </p:cNvSpPr>
          <p:nvPr>
            <p:ph type="title" idx="4294967295"/>
          </p:nvPr>
        </p:nvSpPr>
        <p:spPr bwMode="auto">
          <a:xfrm>
            <a:off x="914400" y="381000"/>
            <a:ext cx="8229600" cy="560388"/>
          </a:xfrm>
          <a:prstGeom prst="rect">
            <a:avLst/>
          </a:prstGeom>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Lst>
        </p:spPr>
        <p:txBody>
          <a:bodyPr>
            <a:normAutofit fontScale="90000"/>
          </a:bodyPr>
          <a:lstStyle/>
          <a:p>
            <a:pPr marL="0" indent="0" algn="l">
              <a:defRPr/>
            </a:pPr>
            <a:r>
              <a:rPr lang="en-US" sz="3200" i="0" kern="1200" dirty="0">
                <a:solidFill>
                  <a:schemeClr val="tx1"/>
                </a:solidFill>
                <a:effectLst/>
                <a:latin typeface="Liberation Sans" panose="020B0604020202020204" pitchFamily="34" charset="0"/>
                <a:ea typeface="+mn-ea"/>
                <a:cs typeface="+mn-cs"/>
              </a:rPr>
              <a:t>Treatment of Purchase Discounts</a:t>
            </a:r>
          </a:p>
        </p:txBody>
      </p:sp>
      <p:sp>
        <p:nvSpPr>
          <p:cNvPr id="20"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2</a:t>
            </a:r>
          </a:p>
        </p:txBody>
      </p:sp>
      <p:sp>
        <p:nvSpPr>
          <p:cNvPr id="2" name="Rectangle 1"/>
          <p:cNvSpPr/>
          <p:nvPr/>
        </p:nvSpPr>
        <p:spPr>
          <a:xfrm>
            <a:off x="152400" y="5678269"/>
            <a:ext cx="2057400" cy="646331"/>
          </a:xfrm>
          <a:prstGeom prst="rect">
            <a:avLst/>
          </a:prstGeom>
        </p:spPr>
        <p:txBody>
          <a:bodyPr wrap="square">
            <a:spAutoFit/>
          </a:bodyPr>
          <a:lstStyle/>
          <a:p>
            <a:pPr algn="l"/>
            <a:r>
              <a:rPr lang="en-US" sz="1200" b="1" dirty="0">
                <a:solidFill>
                  <a:srgbClr val="006666"/>
                </a:solidFill>
                <a:latin typeface="Liberation Sans" panose="020B0604020202020204" pitchFamily="34" charset="0"/>
              </a:rPr>
              <a:t>ILLUSTRATION 8.6</a:t>
            </a:r>
          </a:p>
          <a:p>
            <a:pPr algn="l"/>
            <a:r>
              <a:rPr lang="en-US" sz="1200" dirty="0">
                <a:latin typeface="Liberation Sans" panose="020B0604020202020204" pitchFamily="34" charset="0"/>
              </a:rPr>
              <a:t>Entries under Gross and</a:t>
            </a:r>
          </a:p>
          <a:p>
            <a:pPr algn="l"/>
            <a:r>
              <a:rPr lang="en-US" sz="1200" dirty="0">
                <a:latin typeface="Liberation Sans" panose="020B0604020202020204" pitchFamily="34" charset="0"/>
              </a:rPr>
              <a:t>Net Methods</a:t>
            </a:r>
          </a:p>
        </p:txBody>
      </p:sp>
      <p:sp>
        <p:nvSpPr>
          <p:cNvPr id="3" name="TextBox 2">
            <a:extLst>
              <a:ext uri="{FF2B5EF4-FFF2-40B4-BE49-F238E27FC236}">
                <a16:creationId xmlns:a16="http://schemas.microsoft.com/office/drawing/2014/main" id="{A848EA88-B719-AA43-26D2-F645FEB4FFE4}"/>
              </a:ext>
            </a:extLst>
          </p:cNvPr>
          <p:cNvSpPr txBox="1"/>
          <p:nvPr/>
        </p:nvSpPr>
        <p:spPr>
          <a:xfrm>
            <a:off x="685800" y="2362200"/>
            <a:ext cx="2133600" cy="338554"/>
          </a:xfrm>
          <a:prstGeom prst="rect">
            <a:avLst/>
          </a:prstGeom>
          <a:noFill/>
        </p:spPr>
        <p:txBody>
          <a:bodyPr wrap="square" rtlCol="0">
            <a:spAutoFit/>
          </a:bodyPr>
          <a:lstStyle/>
          <a:p>
            <a:r>
              <a:rPr lang="en-CN" sz="1600" dirty="0"/>
              <a:t>物资采购</a:t>
            </a:r>
          </a:p>
        </p:txBody>
      </p:sp>
      <p:sp>
        <p:nvSpPr>
          <p:cNvPr id="4" name="TextBox 3">
            <a:extLst>
              <a:ext uri="{FF2B5EF4-FFF2-40B4-BE49-F238E27FC236}">
                <a16:creationId xmlns:a16="http://schemas.microsoft.com/office/drawing/2014/main" id="{2322FEA7-5EEA-314C-7202-DA87969D132D}"/>
              </a:ext>
            </a:extLst>
          </p:cNvPr>
          <p:cNvSpPr txBox="1"/>
          <p:nvPr/>
        </p:nvSpPr>
        <p:spPr>
          <a:xfrm>
            <a:off x="1981200" y="2667000"/>
            <a:ext cx="1219200" cy="338554"/>
          </a:xfrm>
          <a:prstGeom prst="rect">
            <a:avLst/>
          </a:prstGeom>
          <a:noFill/>
        </p:spPr>
        <p:txBody>
          <a:bodyPr wrap="square" rtlCol="0">
            <a:spAutoFit/>
          </a:bodyPr>
          <a:lstStyle/>
          <a:p>
            <a:r>
              <a:rPr lang="en-CN" sz="1600" dirty="0"/>
              <a:t>应付账款</a:t>
            </a:r>
          </a:p>
        </p:txBody>
      </p:sp>
      <p:sp>
        <p:nvSpPr>
          <p:cNvPr id="5" name="TextBox 4">
            <a:extLst>
              <a:ext uri="{FF2B5EF4-FFF2-40B4-BE49-F238E27FC236}">
                <a16:creationId xmlns:a16="http://schemas.microsoft.com/office/drawing/2014/main" id="{4C0DACFB-6D14-7695-7524-6D0339AE25BE}"/>
              </a:ext>
            </a:extLst>
          </p:cNvPr>
          <p:cNvSpPr txBox="1"/>
          <p:nvPr/>
        </p:nvSpPr>
        <p:spPr>
          <a:xfrm>
            <a:off x="5181600" y="2362200"/>
            <a:ext cx="2133600" cy="338554"/>
          </a:xfrm>
          <a:prstGeom prst="rect">
            <a:avLst/>
          </a:prstGeom>
          <a:noFill/>
        </p:spPr>
        <p:txBody>
          <a:bodyPr wrap="square" rtlCol="0">
            <a:spAutoFit/>
          </a:bodyPr>
          <a:lstStyle/>
          <a:p>
            <a:r>
              <a:rPr lang="en-CN" sz="1600" dirty="0"/>
              <a:t>物资采购</a:t>
            </a:r>
          </a:p>
        </p:txBody>
      </p:sp>
      <p:sp>
        <p:nvSpPr>
          <p:cNvPr id="6" name="TextBox 5">
            <a:extLst>
              <a:ext uri="{FF2B5EF4-FFF2-40B4-BE49-F238E27FC236}">
                <a16:creationId xmlns:a16="http://schemas.microsoft.com/office/drawing/2014/main" id="{F51A8020-6BCC-4B05-0B0B-F6D6BBA9602A}"/>
              </a:ext>
            </a:extLst>
          </p:cNvPr>
          <p:cNvSpPr txBox="1"/>
          <p:nvPr/>
        </p:nvSpPr>
        <p:spPr>
          <a:xfrm>
            <a:off x="6324600" y="2667000"/>
            <a:ext cx="1219200" cy="338554"/>
          </a:xfrm>
          <a:prstGeom prst="rect">
            <a:avLst/>
          </a:prstGeom>
          <a:noFill/>
        </p:spPr>
        <p:txBody>
          <a:bodyPr wrap="square" rtlCol="0">
            <a:spAutoFit/>
          </a:bodyPr>
          <a:lstStyle/>
          <a:p>
            <a:r>
              <a:rPr lang="en-CN" sz="1600" dirty="0"/>
              <a:t>应付账款</a:t>
            </a:r>
          </a:p>
        </p:txBody>
      </p:sp>
      <p:sp>
        <p:nvSpPr>
          <p:cNvPr id="7" name="TextBox 6">
            <a:extLst>
              <a:ext uri="{FF2B5EF4-FFF2-40B4-BE49-F238E27FC236}">
                <a16:creationId xmlns:a16="http://schemas.microsoft.com/office/drawing/2014/main" id="{EF712187-7335-F4B6-A5AF-AA849BAB39FE}"/>
              </a:ext>
            </a:extLst>
          </p:cNvPr>
          <p:cNvSpPr txBox="1"/>
          <p:nvPr/>
        </p:nvSpPr>
        <p:spPr>
          <a:xfrm>
            <a:off x="1600200" y="3505200"/>
            <a:ext cx="1219200" cy="338554"/>
          </a:xfrm>
          <a:prstGeom prst="rect">
            <a:avLst/>
          </a:prstGeom>
          <a:noFill/>
        </p:spPr>
        <p:txBody>
          <a:bodyPr wrap="square" rtlCol="0">
            <a:spAutoFit/>
          </a:bodyPr>
          <a:lstStyle/>
          <a:p>
            <a:r>
              <a:rPr lang="en-CN" sz="1600" dirty="0"/>
              <a:t>应付账款</a:t>
            </a:r>
          </a:p>
        </p:txBody>
      </p:sp>
      <p:sp>
        <p:nvSpPr>
          <p:cNvPr id="8" name="TextBox 7">
            <a:extLst>
              <a:ext uri="{FF2B5EF4-FFF2-40B4-BE49-F238E27FC236}">
                <a16:creationId xmlns:a16="http://schemas.microsoft.com/office/drawing/2014/main" id="{29EF1772-8263-30F1-A7AC-45A10C047CEE}"/>
              </a:ext>
            </a:extLst>
          </p:cNvPr>
          <p:cNvSpPr txBox="1"/>
          <p:nvPr/>
        </p:nvSpPr>
        <p:spPr>
          <a:xfrm>
            <a:off x="1066800" y="3962400"/>
            <a:ext cx="1219200" cy="338554"/>
          </a:xfrm>
          <a:prstGeom prst="rect">
            <a:avLst/>
          </a:prstGeom>
          <a:noFill/>
        </p:spPr>
        <p:txBody>
          <a:bodyPr wrap="square" rtlCol="0">
            <a:spAutoFit/>
          </a:bodyPr>
          <a:lstStyle/>
          <a:p>
            <a:r>
              <a:rPr lang="en-CN" sz="1600" dirty="0"/>
              <a:t>现金</a:t>
            </a:r>
          </a:p>
        </p:txBody>
      </p:sp>
      <p:sp>
        <p:nvSpPr>
          <p:cNvPr id="9" name="TextBox 8">
            <a:extLst>
              <a:ext uri="{FF2B5EF4-FFF2-40B4-BE49-F238E27FC236}">
                <a16:creationId xmlns:a16="http://schemas.microsoft.com/office/drawing/2014/main" id="{3BE29C9D-F953-E491-EFB3-42A86F7F9EFC}"/>
              </a:ext>
            </a:extLst>
          </p:cNvPr>
          <p:cNvSpPr txBox="1"/>
          <p:nvPr/>
        </p:nvSpPr>
        <p:spPr>
          <a:xfrm>
            <a:off x="2133600" y="3810000"/>
            <a:ext cx="1371600" cy="338554"/>
          </a:xfrm>
          <a:prstGeom prst="rect">
            <a:avLst/>
          </a:prstGeom>
          <a:noFill/>
        </p:spPr>
        <p:txBody>
          <a:bodyPr wrap="square" rtlCol="0">
            <a:spAutoFit/>
          </a:bodyPr>
          <a:lstStyle/>
          <a:p>
            <a:r>
              <a:rPr lang="en-CN" sz="1600" dirty="0"/>
              <a:t>购货折扣</a:t>
            </a:r>
          </a:p>
        </p:txBody>
      </p:sp>
      <p:sp>
        <p:nvSpPr>
          <p:cNvPr id="10" name="TextBox 9">
            <a:extLst>
              <a:ext uri="{FF2B5EF4-FFF2-40B4-BE49-F238E27FC236}">
                <a16:creationId xmlns:a16="http://schemas.microsoft.com/office/drawing/2014/main" id="{73476763-ADA5-3933-D078-241860DF0835}"/>
              </a:ext>
            </a:extLst>
          </p:cNvPr>
          <p:cNvSpPr txBox="1"/>
          <p:nvPr/>
        </p:nvSpPr>
        <p:spPr>
          <a:xfrm>
            <a:off x="6172200" y="3505200"/>
            <a:ext cx="1219200" cy="338554"/>
          </a:xfrm>
          <a:prstGeom prst="rect">
            <a:avLst/>
          </a:prstGeom>
          <a:noFill/>
        </p:spPr>
        <p:txBody>
          <a:bodyPr wrap="square" rtlCol="0">
            <a:spAutoFit/>
          </a:bodyPr>
          <a:lstStyle/>
          <a:p>
            <a:r>
              <a:rPr lang="en-CN" sz="1600" dirty="0"/>
              <a:t>应付账款</a:t>
            </a:r>
          </a:p>
        </p:txBody>
      </p:sp>
      <p:sp>
        <p:nvSpPr>
          <p:cNvPr id="11" name="TextBox 10">
            <a:extLst>
              <a:ext uri="{FF2B5EF4-FFF2-40B4-BE49-F238E27FC236}">
                <a16:creationId xmlns:a16="http://schemas.microsoft.com/office/drawing/2014/main" id="{102296BE-8638-B0F3-0FB7-B07EED316A11}"/>
              </a:ext>
            </a:extLst>
          </p:cNvPr>
          <p:cNvSpPr txBox="1"/>
          <p:nvPr/>
        </p:nvSpPr>
        <p:spPr>
          <a:xfrm>
            <a:off x="5638800" y="3810000"/>
            <a:ext cx="1219200" cy="338554"/>
          </a:xfrm>
          <a:prstGeom prst="rect">
            <a:avLst/>
          </a:prstGeom>
          <a:noFill/>
        </p:spPr>
        <p:txBody>
          <a:bodyPr wrap="square" rtlCol="0">
            <a:spAutoFit/>
          </a:bodyPr>
          <a:lstStyle/>
          <a:p>
            <a:r>
              <a:rPr lang="en-CN" sz="1600" dirty="0"/>
              <a:t>现金</a:t>
            </a:r>
          </a:p>
        </p:txBody>
      </p:sp>
      <p:sp>
        <p:nvSpPr>
          <p:cNvPr id="12" name="TextBox 11">
            <a:extLst>
              <a:ext uri="{FF2B5EF4-FFF2-40B4-BE49-F238E27FC236}">
                <a16:creationId xmlns:a16="http://schemas.microsoft.com/office/drawing/2014/main" id="{C1A8396E-CCFD-C2E7-D074-459267C55066}"/>
              </a:ext>
            </a:extLst>
          </p:cNvPr>
          <p:cNvSpPr txBox="1"/>
          <p:nvPr/>
        </p:nvSpPr>
        <p:spPr>
          <a:xfrm>
            <a:off x="1600200" y="4800600"/>
            <a:ext cx="1219200" cy="338554"/>
          </a:xfrm>
          <a:prstGeom prst="rect">
            <a:avLst/>
          </a:prstGeom>
          <a:noFill/>
        </p:spPr>
        <p:txBody>
          <a:bodyPr wrap="square" rtlCol="0">
            <a:spAutoFit/>
          </a:bodyPr>
          <a:lstStyle/>
          <a:p>
            <a:r>
              <a:rPr lang="en-CN" sz="1600" dirty="0"/>
              <a:t>应付账款</a:t>
            </a:r>
          </a:p>
        </p:txBody>
      </p:sp>
      <p:sp>
        <p:nvSpPr>
          <p:cNvPr id="13" name="TextBox 12">
            <a:extLst>
              <a:ext uri="{FF2B5EF4-FFF2-40B4-BE49-F238E27FC236}">
                <a16:creationId xmlns:a16="http://schemas.microsoft.com/office/drawing/2014/main" id="{ACC46CC4-869D-4960-21F1-4CE4F01FAEDA}"/>
              </a:ext>
            </a:extLst>
          </p:cNvPr>
          <p:cNvSpPr txBox="1"/>
          <p:nvPr/>
        </p:nvSpPr>
        <p:spPr>
          <a:xfrm>
            <a:off x="990600" y="5105400"/>
            <a:ext cx="1219200" cy="338554"/>
          </a:xfrm>
          <a:prstGeom prst="rect">
            <a:avLst/>
          </a:prstGeom>
          <a:noFill/>
        </p:spPr>
        <p:txBody>
          <a:bodyPr wrap="square" rtlCol="0">
            <a:spAutoFit/>
          </a:bodyPr>
          <a:lstStyle/>
          <a:p>
            <a:r>
              <a:rPr lang="en-CN" sz="1600" dirty="0"/>
              <a:t>现金</a:t>
            </a:r>
          </a:p>
        </p:txBody>
      </p:sp>
      <p:sp>
        <p:nvSpPr>
          <p:cNvPr id="14" name="TextBox 13">
            <a:extLst>
              <a:ext uri="{FF2B5EF4-FFF2-40B4-BE49-F238E27FC236}">
                <a16:creationId xmlns:a16="http://schemas.microsoft.com/office/drawing/2014/main" id="{4F7205D0-DA1A-9C61-FD6A-6DF8E1AADC74}"/>
              </a:ext>
            </a:extLst>
          </p:cNvPr>
          <p:cNvSpPr txBox="1"/>
          <p:nvPr/>
        </p:nvSpPr>
        <p:spPr>
          <a:xfrm>
            <a:off x="6172200" y="4800600"/>
            <a:ext cx="1219200" cy="338554"/>
          </a:xfrm>
          <a:prstGeom prst="rect">
            <a:avLst/>
          </a:prstGeom>
          <a:noFill/>
        </p:spPr>
        <p:txBody>
          <a:bodyPr wrap="square" rtlCol="0">
            <a:spAutoFit/>
          </a:bodyPr>
          <a:lstStyle/>
          <a:p>
            <a:r>
              <a:rPr lang="en-CN" sz="1600" dirty="0"/>
              <a:t>应付账款</a:t>
            </a:r>
          </a:p>
        </p:txBody>
      </p:sp>
      <p:sp>
        <p:nvSpPr>
          <p:cNvPr id="15" name="TextBox 14">
            <a:extLst>
              <a:ext uri="{FF2B5EF4-FFF2-40B4-BE49-F238E27FC236}">
                <a16:creationId xmlns:a16="http://schemas.microsoft.com/office/drawing/2014/main" id="{E51AE11B-23E6-0023-B98E-99A10ED16426}"/>
              </a:ext>
            </a:extLst>
          </p:cNvPr>
          <p:cNvSpPr txBox="1"/>
          <p:nvPr/>
        </p:nvSpPr>
        <p:spPr>
          <a:xfrm>
            <a:off x="6629400" y="5105400"/>
            <a:ext cx="1905000" cy="338554"/>
          </a:xfrm>
          <a:prstGeom prst="rect">
            <a:avLst/>
          </a:prstGeom>
          <a:noFill/>
        </p:spPr>
        <p:txBody>
          <a:bodyPr wrap="square" rtlCol="0">
            <a:spAutoFit/>
          </a:bodyPr>
          <a:lstStyle/>
          <a:p>
            <a:r>
              <a:rPr lang="en-CN" sz="1600" dirty="0"/>
              <a:t>购货折扣损失</a:t>
            </a:r>
          </a:p>
        </p:txBody>
      </p:sp>
      <p:sp>
        <p:nvSpPr>
          <p:cNvPr id="16" name="TextBox 15">
            <a:extLst>
              <a:ext uri="{FF2B5EF4-FFF2-40B4-BE49-F238E27FC236}">
                <a16:creationId xmlns:a16="http://schemas.microsoft.com/office/drawing/2014/main" id="{FDFBD752-13BA-F70B-1F86-B8AFD1EC7EF3}"/>
              </a:ext>
            </a:extLst>
          </p:cNvPr>
          <p:cNvSpPr txBox="1"/>
          <p:nvPr/>
        </p:nvSpPr>
        <p:spPr>
          <a:xfrm>
            <a:off x="5562600" y="5334000"/>
            <a:ext cx="1219200" cy="338554"/>
          </a:xfrm>
          <a:prstGeom prst="rect">
            <a:avLst/>
          </a:prstGeom>
          <a:noFill/>
        </p:spPr>
        <p:txBody>
          <a:bodyPr wrap="square" rtlCol="0">
            <a:spAutoFit/>
          </a:bodyPr>
          <a:lstStyle/>
          <a:p>
            <a:r>
              <a:rPr lang="en-CN" sz="1600" dirty="0"/>
              <a:t>现金</a:t>
            </a:r>
          </a:p>
        </p:txBody>
      </p:sp>
      <p:graphicFrame>
        <p:nvGraphicFramePr>
          <p:cNvPr id="22" name="Table 21">
            <a:extLst>
              <a:ext uri="{FF2B5EF4-FFF2-40B4-BE49-F238E27FC236}">
                <a16:creationId xmlns:a16="http://schemas.microsoft.com/office/drawing/2014/main" id="{836CA14D-01D1-DC6B-C3BD-38B8216D1200}"/>
              </a:ext>
            </a:extLst>
          </p:cNvPr>
          <p:cNvGraphicFramePr>
            <a:graphicFrameLocks noGrp="1"/>
          </p:cNvGraphicFramePr>
          <p:nvPr>
            <p:extLst>
              <p:ext uri="{D42A27DB-BD31-4B8C-83A1-F6EECF244321}">
                <p14:modId xmlns:p14="http://schemas.microsoft.com/office/powerpoint/2010/main" val="413732598"/>
              </p:ext>
            </p:extLst>
          </p:nvPr>
        </p:nvGraphicFramePr>
        <p:xfrm>
          <a:off x="304800" y="1752600"/>
          <a:ext cx="4267200" cy="335280"/>
        </p:xfrm>
        <a:graphic>
          <a:graphicData uri="http://schemas.openxmlformats.org/drawingml/2006/table">
            <a:tbl>
              <a:tblPr firstRow="1" bandRow="1">
                <a:tableStyleId>{0E3FDE45-AF77-4B5C-9715-49D594BDF05E}</a:tableStyleId>
              </a:tblPr>
              <a:tblGrid>
                <a:gridCol w="2057400">
                  <a:extLst>
                    <a:ext uri="{9D8B030D-6E8A-4147-A177-3AD203B41FA5}">
                      <a16:colId xmlns:a16="http://schemas.microsoft.com/office/drawing/2014/main" val="3982055018"/>
                    </a:ext>
                  </a:extLst>
                </a:gridCol>
                <a:gridCol w="990600">
                  <a:extLst>
                    <a:ext uri="{9D8B030D-6E8A-4147-A177-3AD203B41FA5}">
                      <a16:colId xmlns:a16="http://schemas.microsoft.com/office/drawing/2014/main" val="74728706"/>
                    </a:ext>
                  </a:extLst>
                </a:gridCol>
                <a:gridCol w="1219200">
                  <a:extLst>
                    <a:ext uri="{9D8B030D-6E8A-4147-A177-3AD203B41FA5}">
                      <a16:colId xmlns:a16="http://schemas.microsoft.com/office/drawing/2014/main" val="3306678613"/>
                    </a:ext>
                  </a:extLst>
                </a:gridCol>
              </a:tblGrid>
              <a:tr h="152400">
                <a:tc>
                  <a:txBody>
                    <a:bodyPr/>
                    <a:lstStyle/>
                    <a:p>
                      <a:pPr algn="ctr"/>
                      <a:r>
                        <a:rPr lang="en-CN" sz="1600" dirty="0">
                          <a:solidFill>
                            <a:srgbClr val="FF0000"/>
                          </a:solidFill>
                        </a:rPr>
                        <a:t>账户名Account</a:t>
                      </a:r>
                    </a:p>
                  </a:txBody>
                  <a:tcPr/>
                </a:tc>
                <a:tc>
                  <a:txBody>
                    <a:bodyPr/>
                    <a:lstStyle/>
                    <a:p>
                      <a:pPr algn="ctr"/>
                      <a:r>
                        <a:rPr lang="en-CN" sz="1600" dirty="0">
                          <a:solidFill>
                            <a:srgbClr val="FF0000"/>
                          </a:solidFill>
                        </a:rPr>
                        <a:t>借 Debit</a:t>
                      </a:r>
                    </a:p>
                  </a:txBody>
                  <a:tcPr/>
                </a:tc>
                <a:tc>
                  <a:txBody>
                    <a:bodyPr/>
                    <a:lstStyle/>
                    <a:p>
                      <a:pPr algn="ctr"/>
                      <a:r>
                        <a:rPr lang="en-CN" sz="1600" dirty="0">
                          <a:solidFill>
                            <a:srgbClr val="FF0000"/>
                          </a:solidFill>
                        </a:rPr>
                        <a:t>贷 Credit</a:t>
                      </a:r>
                    </a:p>
                  </a:txBody>
                  <a:tcPr/>
                </a:tc>
                <a:extLst>
                  <a:ext uri="{0D108BD9-81ED-4DB2-BD59-A6C34878D82A}">
                    <a16:rowId xmlns:a16="http://schemas.microsoft.com/office/drawing/2014/main" val="1410281859"/>
                  </a:ext>
                </a:extLst>
              </a:tr>
            </a:tbl>
          </a:graphicData>
        </a:graphic>
      </p:graphicFrame>
      <p:graphicFrame>
        <p:nvGraphicFramePr>
          <p:cNvPr id="23" name="Table 22">
            <a:extLst>
              <a:ext uri="{FF2B5EF4-FFF2-40B4-BE49-F238E27FC236}">
                <a16:creationId xmlns:a16="http://schemas.microsoft.com/office/drawing/2014/main" id="{4431594D-C378-15DD-6B98-FDE46473B75E}"/>
              </a:ext>
            </a:extLst>
          </p:cNvPr>
          <p:cNvGraphicFramePr>
            <a:graphicFrameLocks noGrp="1"/>
          </p:cNvGraphicFramePr>
          <p:nvPr>
            <p:extLst>
              <p:ext uri="{D42A27DB-BD31-4B8C-83A1-F6EECF244321}">
                <p14:modId xmlns:p14="http://schemas.microsoft.com/office/powerpoint/2010/main" val="1614718682"/>
              </p:ext>
            </p:extLst>
          </p:nvPr>
        </p:nvGraphicFramePr>
        <p:xfrm>
          <a:off x="4800600" y="1752600"/>
          <a:ext cx="4267200" cy="335280"/>
        </p:xfrm>
        <a:graphic>
          <a:graphicData uri="http://schemas.openxmlformats.org/drawingml/2006/table">
            <a:tbl>
              <a:tblPr firstRow="1" bandRow="1">
                <a:tableStyleId>{0E3FDE45-AF77-4B5C-9715-49D594BDF05E}</a:tableStyleId>
              </a:tblPr>
              <a:tblGrid>
                <a:gridCol w="2057400">
                  <a:extLst>
                    <a:ext uri="{9D8B030D-6E8A-4147-A177-3AD203B41FA5}">
                      <a16:colId xmlns:a16="http://schemas.microsoft.com/office/drawing/2014/main" val="3982055018"/>
                    </a:ext>
                  </a:extLst>
                </a:gridCol>
                <a:gridCol w="990600">
                  <a:extLst>
                    <a:ext uri="{9D8B030D-6E8A-4147-A177-3AD203B41FA5}">
                      <a16:colId xmlns:a16="http://schemas.microsoft.com/office/drawing/2014/main" val="74728706"/>
                    </a:ext>
                  </a:extLst>
                </a:gridCol>
                <a:gridCol w="1219200">
                  <a:extLst>
                    <a:ext uri="{9D8B030D-6E8A-4147-A177-3AD203B41FA5}">
                      <a16:colId xmlns:a16="http://schemas.microsoft.com/office/drawing/2014/main" val="3306678613"/>
                    </a:ext>
                  </a:extLst>
                </a:gridCol>
              </a:tblGrid>
              <a:tr h="228600">
                <a:tc>
                  <a:txBody>
                    <a:bodyPr/>
                    <a:lstStyle/>
                    <a:p>
                      <a:pPr algn="ctr"/>
                      <a:r>
                        <a:rPr lang="en-CN" sz="1600" dirty="0">
                          <a:solidFill>
                            <a:srgbClr val="FF0000"/>
                          </a:solidFill>
                        </a:rPr>
                        <a:t>账户名Account</a:t>
                      </a:r>
                    </a:p>
                  </a:txBody>
                  <a:tcPr/>
                </a:tc>
                <a:tc>
                  <a:txBody>
                    <a:bodyPr/>
                    <a:lstStyle/>
                    <a:p>
                      <a:pPr algn="ctr"/>
                      <a:r>
                        <a:rPr lang="en-CN" sz="1600" dirty="0">
                          <a:solidFill>
                            <a:srgbClr val="FF0000"/>
                          </a:solidFill>
                        </a:rPr>
                        <a:t>借 Debit</a:t>
                      </a:r>
                    </a:p>
                  </a:txBody>
                  <a:tcPr/>
                </a:tc>
                <a:tc>
                  <a:txBody>
                    <a:bodyPr/>
                    <a:lstStyle/>
                    <a:p>
                      <a:pPr algn="ctr"/>
                      <a:r>
                        <a:rPr lang="en-CN" sz="1600" dirty="0">
                          <a:solidFill>
                            <a:srgbClr val="FF0000"/>
                          </a:solidFill>
                        </a:rPr>
                        <a:t>贷 Credit</a:t>
                      </a:r>
                    </a:p>
                  </a:txBody>
                  <a:tcPr/>
                </a:tc>
                <a:extLst>
                  <a:ext uri="{0D108BD9-81ED-4DB2-BD59-A6C34878D82A}">
                    <a16:rowId xmlns:a16="http://schemas.microsoft.com/office/drawing/2014/main" val="1410281859"/>
                  </a:ext>
                </a:extLst>
              </a:tr>
            </a:tbl>
          </a:graphicData>
        </a:graphic>
      </p:graphicFrame>
    </p:spTree>
    <p:extLst>
      <p:ext uri="{BB962C8B-B14F-4D97-AF65-F5344CB8AC3E}">
        <p14:creationId xmlns:p14="http://schemas.microsoft.com/office/powerpoint/2010/main" val="38463210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94657"/>
                                        </p:tgtEl>
                                        <p:attrNameLst>
                                          <p:attrName>style.visibility</p:attrName>
                                        </p:attrNameLst>
                                      </p:cBhvr>
                                      <p:to>
                                        <p:strVal val="visible"/>
                                      </p:to>
                                    </p:set>
                                    <p:animEffect transition="in" filter="wipe(left)">
                                      <p:cBhvr>
                                        <p:cTn id="7" dur="500"/>
                                        <p:tgtEl>
                                          <p:spTgt spid="79465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94659"/>
                                        </p:tgtEl>
                                        <p:attrNameLst>
                                          <p:attrName>style.visibility</p:attrName>
                                        </p:attrNameLst>
                                      </p:cBhvr>
                                      <p:to>
                                        <p:strVal val="visible"/>
                                      </p:to>
                                    </p:set>
                                    <p:animEffect transition="in" filter="wipe(left)">
                                      <p:cBhvr>
                                        <p:cTn id="11" dur="500"/>
                                        <p:tgtEl>
                                          <p:spTgt spid="794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4657" grpId="0"/>
      <p:bldP spid="79465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logo-VI系统0709-PPT-25.jpg"/>
          <p:cNvPicPr>
            <a:picLocks noChangeAspect="1"/>
          </p:cNvPicPr>
          <p:nvPr/>
        </p:nvPicPr>
        <p:blipFill>
          <a:blip r:embed="rId2" cstate="print"/>
          <a:stretch>
            <a:fillRect/>
          </a:stretch>
        </p:blipFill>
        <p:spPr>
          <a:xfrm>
            <a:off x="435" y="0"/>
            <a:ext cx="9143129" cy="6858000"/>
          </a:xfrm>
          <a:prstGeom prst="rect">
            <a:avLst/>
          </a:prstGeom>
        </p:spPr>
      </p:pic>
      <p:pic>
        <p:nvPicPr>
          <p:cNvPr id="5" name="图片 4" descr="logo-VI系统0630-PPT-09.png"/>
          <p:cNvPicPr>
            <a:picLocks noChangeAspect="1"/>
          </p:cNvPicPr>
          <p:nvPr/>
        </p:nvPicPr>
        <p:blipFill>
          <a:blip r:embed="rId3" cstate="print"/>
          <a:stretch>
            <a:fillRect/>
          </a:stretch>
        </p:blipFill>
        <p:spPr>
          <a:xfrm>
            <a:off x="642910" y="5929330"/>
            <a:ext cx="2714644" cy="523429"/>
          </a:xfrm>
          <a:prstGeom prst="rect">
            <a:avLst/>
          </a:prstGeom>
        </p:spPr>
      </p:pic>
      <p:sp>
        <p:nvSpPr>
          <p:cNvPr id="6" name="TextBox 5"/>
          <p:cNvSpPr txBox="1"/>
          <p:nvPr/>
        </p:nvSpPr>
        <p:spPr>
          <a:xfrm>
            <a:off x="571472" y="3857628"/>
            <a:ext cx="4500594" cy="461665"/>
          </a:xfrm>
          <a:prstGeom prst="rect">
            <a:avLst/>
          </a:prstGeom>
          <a:noFill/>
        </p:spPr>
        <p:txBody>
          <a:bodyPr wrap="squar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uLnTx/>
                <a:uFillTx/>
                <a:latin typeface="思源黑体 CN Regular" panose="020B0500000000000000" pitchFamily="34" charset="-122"/>
                <a:ea typeface="思源黑体 CN Regular" panose="020B0500000000000000" pitchFamily="34" charset="-122"/>
                <a:cs typeface="+mn-cs"/>
              </a:rPr>
              <a:t>感谢您的参与！</a:t>
            </a:r>
          </a:p>
        </p:txBody>
      </p:sp>
      <p:sp>
        <p:nvSpPr>
          <p:cNvPr id="8" name="TextBox 7"/>
          <p:cNvSpPr txBox="1"/>
          <p:nvPr/>
        </p:nvSpPr>
        <p:spPr>
          <a:xfrm>
            <a:off x="6929454" y="6000768"/>
            <a:ext cx="1938479" cy="646331"/>
          </a:xfrm>
          <a:prstGeom prst="rect">
            <a:avLst/>
          </a:prstGeom>
          <a:noFill/>
        </p:spPr>
        <p:txBody>
          <a:bodyPr wrap="none" rtlCol="0" anchor="b"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THE HITSZ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SCHOOL OF ECONOMICS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rPr>
              <a:t>AND MANAGEMENT</a:t>
            </a:r>
            <a:endParaRPr kumimoji="0" lang="zh-CN" altLang="en-US" sz="1200" b="0" i="0" u="none" strike="noStrike" kern="1200" cap="none" spc="0" normalizeH="0" baseline="0" noProof="0" dirty="0">
              <a:ln>
                <a:noFill/>
              </a:ln>
              <a:solidFill>
                <a:srgbClr val="9D7B55"/>
              </a:solidFill>
              <a:effectLst/>
              <a:uLnTx/>
              <a:uFillTx/>
              <a:latin typeface="思源黑体 CN Light" panose="020B0300000000000000" pitchFamily="34" charset="-122"/>
              <a:ea typeface="思源黑体 CN Light" panose="020B0300000000000000" pitchFamily="34" charset="-122"/>
              <a:cs typeface="+mn-cs"/>
            </a:endParaRPr>
          </a:p>
        </p:txBody>
      </p:sp>
      <p:pic>
        <p:nvPicPr>
          <p:cNvPr id="2050" name="Picture 2" descr="I:\BOBO Z\哈工大\JPG\2020\7月\0707-ppt\A\logo-VI系统0709-PPT-23.png"/>
          <p:cNvPicPr>
            <a:picLocks noChangeAspect="1" noChangeArrowheads="1"/>
          </p:cNvPicPr>
          <p:nvPr/>
        </p:nvPicPr>
        <p:blipFill>
          <a:blip r:embed="rId4" cstate="print"/>
          <a:srcRect/>
          <a:stretch>
            <a:fillRect/>
          </a:stretch>
        </p:blipFill>
        <p:spPr bwMode="auto">
          <a:xfrm>
            <a:off x="714348" y="2558562"/>
            <a:ext cx="7599870" cy="1118083"/>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EECD20-2EA7-436A-A678-E41D52096818}"/>
              </a:ext>
            </a:extLst>
          </p:cNvPr>
          <p:cNvSpPr>
            <a:spLocks noGrp="1"/>
          </p:cNvSpPr>
          <p:nvPr>
            <p:ph idx="1"/>
          </p:nvPr>
        </p:nvSpPr>
        <p:spPr>
          <a:xfrm>
            <a:off x="419100" y="1143000"/>
            <a:ext cx="8382000" cy="4800600"/>
          </a:xfrm>
        </p:spPr>
        <p:txBody>
          <a:bodyPr/>
          <a:lstStyle/>
          <a:p>
            <a:pPr marL="0" indent="0">
              <a:buNone/>
            </a:pPr>
            <a:endParaRPr lang="en-US" dirty="0"/>
          </a:p>
        </p:txBody>
      </p:sp>
      <p:pic>
        <p:nvPicPr>
          <p:cNvPr id="18" name="Picture 17">
            <a:extLst>
              <a:ext uri="{FF2B5EF4-FFF2-40B4-BE49-F238E27FC236}">
                <a16:creationId xmlns:a16="http://schemas.microsoft.com/office/drawing/2014/main" id="{2059370D-A230-4ED0-87AF-A36D1287D954}"/>
              </a:ext>
            </a:extLst>
          </p:cNvPr>
          <p:cNvPicPr>
            <a:picLocks noChangeAspect="1"/>
          </p:cNvPicPr>
          <p:nvPr/>
        </p:nvPicPr>
        <p:blipFill>
          <a:blip r:embed="rId2"/>
          <a:stretch>
            <a:fillRect/>
          </a:stretch>
        </p:blipFill>
        <p:spPr>
          <a:xfrm>
            <a:off x="419100" y="2133600"/>
            <a:ext cx="8534400" cy="1568970"/>
          </a:xfrm>
          <a:prstGeom prst="rect">
            <a:avLst/>
          </a:prstGeom>
        </p:spPr>
      </p:pic>
      <p:sp>
        <p:nvSpPr>
          <p:cNvPr id="3" name="Rectangle 2">
            <a:extLst>
              <a:ext uri="{FF2B5EF4-FFF2-40B4-BE49-F238E27FC236}">
                <a16:creationId xmlns:a16="http://schemas.microsoft.com/office/drawing/2014/main" id="{74FBEE1B-5198-485E-9EF1-22D5FD4C14A1}"/>
              </a:ext>
            </a:extLst>
          </p:cNvPr>
          <p:cNvSpPr txBox="1">
            <a:spLocks noChangeArrowheads="1"/>
          </p:cNvSpPr>
          <p:nvPr/>
        </p:nvSpPr>
        <p:spPr bwMode="auto">
          <a:xfrm>
            <a:off x="381000" y="2133600"/>
            <a:ext cx="8229600" cy="1443985"/>
          </a:xfrm>
          <a:prstGeom prst="rect">
            <a:avLst/>
          </a:prstGeom>
          <a:noFill/>
          <a:ln w="12700" cap="flat" cmpd="sng" algn="ctr">
            <a:solidFill>
              <a:schemeClr val="bg1"/>
            </a:solidFill>
            <a:prstDash val="solid"/>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t" anchorCtr="0" compatLnSpc="1">
            <a:prstTxWarp prst="textNoShape">
              <a:avLst/>
            </a:prstTxWarp>
            <a:spAutoFit/>
          </a:bodyPr>
          <a:lstStyle>
            <a:lvl1pPr marL="342900" indent="-342900" algn="l" rtl="0" eaLnBrk="0" fontAlgn="base" hangingPunct="0">
              <a:spcBef>
                <a:spcPct val="20000"/>
              </a:spcBef>
              <a:spcAft>
                <a:spcPct val="0"/>
              </a:spcAft>
              <a:buClr>
                <a:schemeClr val="accent2"/>
              </a:buClr>
              <a:buSzPct val="75000"/>
              <a:buFont typeface="Wingdings" pitchFamily="2" charset="2"/>
              <a:buChar char="l"/>
              <a:defRPr sz="2800" b="1">
                <a:solidFill>
                  <a:schemeClr val="bg2"/>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l"/>
              <a:defRPr sz="2400" b="1">
                <a:solidFill>
                  <a:schemeClr val="bg2"/>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lr>
                <a:schemeClr val="accent2"/>
              </a:buClr>
              <a:buSzPct val="75000"/>
              <a:buFont typeface="Wingdings" pitchFamily="2" charset="2"/>
              <a:buChar char="l"/>
              <a:defRPr sz="2000" b="1">
                <a:solidFill>
                  <a:schemeClr val="bg2"/>
                </a:solidFill>
                <a:effectLst>
                  <a:outerShdw blurRad="38100" dist="38100" dir="2700000" algn="tl">
                    <a:srgbClr val="C0C0C0"/>
                  </a:outerShdw>
                </a:effectLst>
                <a:latin typeface="+mn-lt"/>
              </a:defRPr>
            </a:lvl9pPr>
          </a:lstStyle>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kumimoji="0" lang="en-US" altLang="en-US" sz="3200" b="1" i="0" u="none" strike="noStrike" kern="1200" cap="none" spc="0" normalizeH="0" baseline="0" noProof="0" dirty="0">
                <a:ln>
                  <a:noFill/>
                </a:ln>
                <a:solidFill>
                  <a:srgbClr val="CC0000"/>
                </a:solidFill>
                <a:effectLst/>
                <a:uLnTx/>
                <a:uFillTx/>
                <a:latin typeface="Liberation Sans" panose="020B0604020202020204" pitchFamily="34" charset="0"/>
                <a:ea typeface="+mn-ea"/>
                <a:cs typeface="+mn-cs"/>
              </a:rPr>
              <a:t>LEARNING OBJECTIVE 1</a:t>
            </a:r>
            <a:endParaRPr kumimoji="0" lang="en-US" sz="3200" b="0" i="0" u="none" strike="noStrike" kern="0" cap="none" spc="0" normalizeH="0" baseline="0" noProof="0" dirty="0">
              <a:ln>
                <a:noFill/>
              </a:ln>
              <a:solidFill>
                <a:srgbClr val="EEECE1"/>
              </a:solidFill>
              <a:effectLst/>
              <a:uLnTx/>
              <a:uFillTx/>
              <a:latin typeface="Liberation Sans" panose="020B0604020202020204" pitchFamily="34" charset="0"/>
              <a:ea typeface="+mn-ea"/>
              <a:cs typeface="+mn-cs"/>
            </a:endParaRPr>
          </a:p>
          <a:p>
            <a:pPr marL="0" marR="0" lvl="0" indent="0" algn="ctr" defTabSz="914400" rtl="0" eaLnBrk="0" fontAlgn="base" latinLnBrk="0" hangingPunct="0">
              <a:lnSpc>
                <a:spcPct val="100000"/>
              </a:lnSpc>
              <a:spcBef>
                <a:spcPts val="0"/>
              </a:spcBef>
              <a:spcAft>
                <a:spcPct val="0"/>
              </a:spcAft>
              <a:buClr>
                <a:srgbClr val="CC0000"/>
              </a:buClr>
              <a:buSzTx/>
              <a:buFont typeface="Wingdings" pitchFamily="2" charset="2"/>
              <a:buNone/>
              <a:tabLst/>
              <a:defRPr/>
            </a:pPr>
            <a:r>
              <a:rPr kumimoji="0" lang="en-US" sz="2800" b="0" i="0" u="none" strike="noStrike" kern="0" cap="none" spc="0" normalizeH="0" baseline="0" noProof="0" dirty="0">
                <a:ln>
                  <a:noFill/>
                </a:ln>
                <a:solidFill>
                  <a:srgbClr val="0070C0">
                    <a:lumMod val="50000"/>
                  </a:srgbClr>
                </a:solidFill>
                <a:effectLst/>
                <a:uLnTx/>
                <a:uFillTx/>
                <a:latin typeface="Liberation Sans" panose="020B0604020202020204" pitchFamily="34" charset="0"/>
                <a:ea typeface="+mn-ea"/>
                <a:cs typeface="+mn-cs"/>
              </a:rPr>
              <a:t>Describe inventory classifications and different inventory systems. </a:t>
            </a:r>
          </a:p>
        </p:txBody>
      </p:sp>
      <p:cxnSp>
        <p:nvCxnSpPr>
          <p:cNvPr id="4" name="Straight Connector 3">
            <a:extLst>
              <a:ext uri="{FF2B5EF4-FFF2-40B4-BE49-F238E27FC236}">
                <a16:creationId xmlns:a16="http://schemas.microsoft.com/office/drawing/2014/main" id="{2F16DEBF-762F-4079-A866-DB033614FC7F}"/>
              </a:ext>
            </a:extLst>
          </p:cNvPr>
          <p:cNvCxnSpPr/>
          <p:nvPr/>
        </p:nvCxnSpPr>
        <p:spPr bwMode="auto">
          <a:xfrm>
            <a:off x="457200" y="2133600"/>
            <a:ext cx="8343900" cy="0"/>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a:extLst>
              <a:ext uri="{FF2B5EF4-FFF2-40B4-BE49-F238E27FC236}">
                <a16:creationId xmlns:a16="http://schemas.microsoft.com/office/drawing/2014/main" id="{4B85920B-8195-4BF9-97D6-77484358D4B3}"/>
              </a:ext>
            </a:extLst>
          </p:cNvPr>
          <p:cNvCxnSpPr/>
          <p:nvPr/>
        </p:nvCxnSpPr>
        <p:spPr bwMode="auto">
          <a:xfrm flipV="1">
            <a:off x="457200" y="3733800"/>
            <a:ext cx="8343900" cy="22589"/>
          </a:xfrm>
          <a:prstGeom prst="line">
            <a:avLst/>
          </a:prstGeom>
          <a:solidFill>
            <a:schemeClr val="bg1"/>
          </a:solidFill>
          <a:ln w="19050" cap="sq"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013261484"/>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609600" y="1981200"/>
            <a:ext cx="8229600" cy="16435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685800" indent="-45720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20000"/>
              </a:lnSpc>
              <a:spcBef>
                <a:spcPct val="40000"/>
              </a:spcBef>
              <a:spcAft>
                <a:spcPct val="20000"/>
              </a:spcAft>
              <a:buSzPct val="80000"/>
            </a:pPr>
            <a:r>
              <a:rPr lang="en-US" altLang="en-US" sz="2400" b="1" dirty="0">
                <a:solidFill>
                  <a:schemeClr val="tx2">
                    <a:lumMod val="75000"/>
                  </a:schemeClr>
                </a:solidFill>
                <a:latin typeface="Liberation Sans" panose="020B0604020202020204" pitchFamily="34" charset="0"/>
              </a:rPr>
              <a:t>Inventories</a:t>
            </a:r>
            <a:r>
              <a:rPr lang="en-US" altLang="en-US" sz="2300" b="1" dirty="0">
                <a:latin typeface="Liberation Sans" panose="020B0604020202020204" pitchFamily="34" charset="0"/>
              </a:rPr>
              <a:t> </a:t>
            </a:r>
            <a:r>
              <a:rPr lang="en-US" altLang="en-US" sz="2300" dirty="0">
                <a:latin typeface="Liberation Sans" panose="020B0604020202020204" pitchFamily="34" charset="0"/>
              </a:rPr>
              <a:t>are asset:</a:t>
            </a:r>
          </a:p>
          <a:p>
            <a:pPr lvl="1" algn="l">
              <a:lnSpc>
                <a:spcPct val="120000"/>
              </a:lnSpc>
              <a:spcBef>
                <a:spcPct val="40000"/>
              </a:spcBef>
              <a:buClr>
                <a:srgbClr val="CC0000"/>
              </a:buClr>
              <a:buSzPct val="80000"/>
              <a:buFont typeface="Wingdings" pitchFamily="2" charset="2"/>
              <a:buChar char="u"/>
            </a:pPr>
            <a:r>
              <a:rPr lang="en-US" altLang="en-US" sz="2100" dirty="0">
                <a:latin typeface="Liberation Sans" panose="020B0604020202020204" pitchFamily="34" charset="0"/>
              </a:rPr>
              <a:t>items held for sale in the ordinary course of business, or</a:t>
            </a:r>
          </a:p>
          <a:p>
            <a:pPr lvl="1" algn="l">
              <a:lnSpc>
                <a:spcPct val="120000"/>
              </a:lnSpc>
              <a:spcBef>
                <a:spcPct val="40000"/>
              </a:spcBef>
              <a:buClr>
                <a:srgbClr val="CC0000"/>
              </a:buClr>
              <a:buSzPct val="80000"/>
              <a:buFont typeface="Wingdings" pitchFamily="2" charset="2"/>
              <a:buChar char="u"/>
            </a:pPr>
            <a:r>
              <a:rPr lang="en-US" altLang="en-US" sz="2100" dirty="0">
                <a:latin typeface="Liberation Sans" panose="020B0604020202020204" pitchFamily="34" charset="0"/>
              </a:rPr>
              <a:t>goods to be used in the production of goods to be sold.</a:t>
            </a:r>
          </a:p>
        </p:txBody>
      </p:sp>
      <p:sp>
        <p:nvSpPr>
          <p:cNvPr id="5124" name="Text Box 5"/>
          <p:cNvSpPr txBox="1">
            <a:spLocks noChangeArrowheads="1"/>
          </p:cNvSpPr>
          <p:nvPr/>
        </p:nvSpPr>
        <p:spPr bwMode="auto">
          <a:xfrm>
            <a:off x="990600" y="4729615"/>
            <a:ext cx="3124200" cy="938462"/>
          </a:xfrm>
          <a:prstGeom prst="rect">
            <a:avLst/>
          </a:prstGeom>
          <a:solidFill>
            <a:srgbClr val="FAEFB6"/>
          </a:solidFill>
          <a:ln w="38100" cap="sq">
            <a:solidFill>
              <a:schemeClr val="tx1"/>
            </a:solidFill>
            <a:miter lim="800000"/>
            <a:headEnd type="none" w="sm" len="sm"/>
            <a:tailEnd type="none" w="sm" len="sm"/>
          </a:ln>
          <a:effectLst/>
        </p:spPr>
        <p:txBody>
          <a:bodyPr anchor="ct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nSpc>
                <a:spcPct val="110000"/>
              </a:lnSpc>
              <a:spcBef>
                <a:spcPct val="30000"/>
              </a:spcBef>
              <a:spcAft>
                <a:spcPct val="20000"/>
              </a:spcAft>
              <a:buSzPct val="80000"/>
            </a:pPr>
            <a:r>
              <a:rPr lang="en-US" altLang="en-US" sz="2600" b="1" dirty="0">
                <a:solidFill>
                  <a:schemeClr val="tx2"/>
                </a:solidFill>
                <a:latin typeface="Liberation Sans" panose="020B0604020202020204" pitchFamily="34" charset="0"/>
              </a:rPr>
              <a:t>Merchandising Company</a:t>
            </a:r>
          </a:p>
        </p:txBody>
      </p:sp>
      <p:sp>
        <p:nvSpPr>
          <p:cNvPr id="5125" name="Text Box 6"/>
          <p:cNvSpPr txBox="1">
            <a:spLocks noChangeArrowheads="1"/>
          </p:cNvSpPr>
          <p:nvPr/>
        </p:nvSpPr>
        <p:spPr bwMode="auto">
          <a:xfrm>
            <a:off x="4953000" y="4728821"/>
            <a:ext cx="3124200" cy="938462"/>
          </a:xfrm>
          <a:prstGeom prst="rect">
            <a:avLst/>
          </a:prstGeom>
          <a:solidFill>
            <a:srgbClr val="FAEFB6"/>
          </a:solidFill>
          <a:ln w="38100" cap="sq">
            <a:solidFill>
              <a:schemeClr val="tx1"/>
            </a:solidFill>
            <a:miter lim="800000"/>
            <a:headEnd type="none" w="sm" len="sm"/>
            <a:tailEnd type="none" w="sm" len="sm"/>
          </a:ln>
          <a:effectLst/>
        </p:spPr>
        <p:txBody>
          <a:bodyPr anchor="ct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nSpc>
                <a:spcPct val="110000"/>
              </a:lnSpc>
              <a:spcBef>
                <a:spcPct val="30000"/>
              </a:spcBef>
              <a:spcAft>
                <a:spcPct val="20000"/>
              </a:spcAft>
              <a:buSzPct val="80000"/>
            </a:pPr>
            <a:r>
              <a:rPr lang="en-US" altLang="en-US" sz="2600" b="1" dirty="0">
                <a:solidFill>
                  <a:schemeClr val="tx2"/>
                </a:solidFill>
                <a:latin typeface="Liberation Sans" panose="020B0604020202020204" pitchFamily="34" charset="0"/>
              </a:rPr>
              <a:t>Manufacturing Company</a:t>
            </a:r>
          </a:p>
        </p:txBody>
      </p:sp>
      <p:sp>
        <p:nvSpPr>
          <p:cNvPr id="5126" name="Text Box 7"/>
          <p:cNvSpPr txBox="1">
            <a:spLocks noChangeArrowheads="1"/>
          </p:cNvSpPr>
          <p:nvPr/>
        </p:nvSpPr>
        <p:spPr bwMode="auto">
          <a:xfrm>
            <a:off x="2133600" y="3962400"/>
            <a:ext cx="4876800" cy="488950"/>
          </a:xfrm>
          <a:prstGeom prst="rect">
            <a:avLst/>
          </a:prstGeom>
          <a:noFill/>
          <a:ln>
            <a:noFill/>
          </a:ln>
          <a:effectLst/>
          <a:extLst>
            <a:ext uri="{909E8E84-426E-40DD-AFC4-6F175D3DCCD1}">
              <a14:hiddenFill xmlns:a14="http://schemas.microsoft.com/office/drawing/2010/main">
                <a:solidFill>
                  <a:srgbClr val="FAEFB6"/>
                </a:solidFill>
              </a14:hiddenFill>
            </a:ext>
            <a:ext uri="{91240B29-F687-4F45-9708-019B960494DF}">
              <a14:hiddenLine xmlns:a14="http://schemas.microsoft.com/office/drawing/2010/main" w="381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altLang="en-US" sz="2600" b="1" dirty="0">
                <a:latin typeface="Liberation Sans" panose="020B0604020202020204" pitchFamily="34" charset="0"/>
              </a:rPr>
              <a:t>Businesses with Inventory</a:t>
            </a:r>
          </a:p>
        </p:txBody>
      </p:sp>
      <p:sp>
        <p:nvSpPr>
          <p:cNvPr id="5127" name="Text Box 8"/>
          <p:cNvSpPr txBox="1">
            <a:spLocks noChangeArrowheads="1"/>
          </p:cNvSpPr>
          <p:nvPr/>
        </p:nvSpPr>
        <p:spPr bwMode="auto">
          <a:xfrm>
            <a:off x="4267200" y="4906077"/>
            <a:ext cx="533400" cy="457200"/>
          </a:xfrm>
          <a:prstGeom prst="rect">
            <a:avLst/>
          </a:prstGeom>
          <a:noFill/>
          <a:ln>
            <a:noFill/>
          </a:ln>
          <a:effectLst/>
          <a:extLst>
            <a:ext uri="{909E8E84-426E-40DD-AFC4-6F175D3DCCD1}">
              <a14:hiddenFill xmlns:a14="http://schemas.microsoft.com/office/drawing/2010/main">
                <a:solidFill>
                  <a:srgbClr val="FAEFB6"/>
                </a:solidFill>
              </a14:hiddenFill>
            </a:ext>
            <a:ext uri="{91240B29-F687-4F45-9708-019B960494DF}">
              <a14:hiddenLine xmlns:a14="http://schemas.microsoft.com/office/drawing/2010/main" w="38100" cap="sq">
                <a:solidFill>
                  <a:srgbClr val="80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spcBef>
                <a:spcPct val="50000"/>
              </a:spcBef>
            </a:pPr>
            <a:r>
              <a:rPr lang="en-US" altLang="en-US" sz="2400" dirty="0">
                <a:latin typeface="Liberation Sans" panose="020B0604020202020204" pitchFamily="34" charset="0"/>
              </a:rPr>
              <a:t>or</a:t>
            </a:r>
          </a:p>
        </p:txBody>
      </p:sp>
      <p:sp>
        <p:nvSpPr>
          <p:cNvPr id="5128" name="Text Box 9"/>
          <p:cNvSpPr txBox="1">
            <a:spLocks noChangeArrowheads="1"/>
          </p:cNvSpPr>
          <p:nvPr/>
        </p:nvSpPr>
        <p:spPr bwMode="auto">
          <a:xfrm>
            <a:off x="609600" y="1371600"/>
            <a:ext cx="2667000" cy="539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lgn="ctr">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05000"/>
              </a:lnSpc>
              <a:spcBef>
                <a:spcPct val="30000"/>
              </a:spcBef>
              <a:buSzPct val="80000"/>
            </a:pPr>
            <a:r>
              <a:rPr lang="en-US" altLang="en-US" b="1" dirty="0">
                <a:solidFill>
                  <a:srgbClr val="CC0000"/>
                </a:solidFill>
                <a:latin typeface="Liberation Sans" panose="020B0604020202020204" pitchFamily="34" charset="0"/>
              </a:rPr>
              <a:t>Classification</a:t>
            </a:r>
          </a:p>
        </p:txBody>
      </p:sp>
      <p:sp>
        <p:nvSpPr>
          <p:cNvPr id="5129" name="Line 10"/>
          <p:cNvSpPr>
            <a:spLocks noChangeShapeType="1"/>
          </p:cNvSpPr>
          <p:nvPr/>
        </p:nvSpPr>
        <p:spPr bwMode="auto">
          <a:xfrm>
            <a:off x="2514600" y="4495800"/>
            <a:ext cx="4267200" cy="0"/>
          </a:xfrm>
          <a:prstGeom prst="line">
            <a:avLst/>
          </a:prstGeom>
          <a:noFill/>
          <a:ln w="190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latin typeface="Liberation Sans" panose="020B0604020202020204" pitchFamily="34" charset="0"/>
            </a:endParaRPr>
          </a:p>
        </p:txBody>
      </p:sp>
      <p:sp>
        <p:nvSpPr>
          <p:cNvPr id="12" name="Rectangle 4"/>
          <p:cNvSpPr>
            <a:spLocks noGrp="1" noChangeArrowheads="1"/>
          </p:cNvSpPr>
          <p:nvPr>
            <p:ph type="title" idx="4294967295"/>
          </p:nvPr>
        </p:nvSpPr>
        <p:spPr>
          <a:xfrm>
            <a:off x="228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ctr" anchorCtr="0" compatLnSpc="1">
            <a:prstTxWarp prst="textNoShape">
              <a:avLst/>
            </a:prstTxWarp>
            <a:normAutofit fontScale="90000"/>
          </a:bodyPr>
          <a:lstStyle/>
          <a:p>
            <a:pPr marL="0" algn="l"/>
            <a:r>
              <a:rPr lang="en-US" sz="3200" i="0" kern="1200" dirty="0">
                <a:solidFill>
                  <a:schemeClr val="tx1"/>
                </a:solidFill>
                <a:effectLst/>
                <a:latin typeface="Liberation Sans" panose="020B0604020202020204" pitchFamily="34" charset="0"/>
                <a:ea typeface="+mn-ea"/>
                <a:cs typeface="+mn-cs"/>
              </a:rPr>
              <a:t>Inventory Issues</a:t>
            </a:r>
          </a:p>
        </p:txBody>
      </p:sp>
      <p:sp>
        <p:nvSpPr>
          <p:cNvPr id="13"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4"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2">
                                            <p:txEl>
                                              <p:pRg st="0" end="0"/>
                                            </p:txEl>
                                          </p:spTgt>
                                        </p:tgtEl>
                                        <p:attrNameLst>
                                          <p:attrName>style.visibility</p:attrName>
                                        </p:attrNameLst>
                                      </p:cBhvr>
                                      <p:to>
                                        <p:strVal val="visible"/>
                                      </p:to>
                                    </p:set>
                                    <p:animEffect transition="in" filter="wipe(left)">
                                      <p:cBhvr>
                                        <p:cTn id="7" dur="500"/>
                                        <p:tgtEl>
                                          <p:spTgt spid="51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2">
                                            <p:txEl>
                                              <p:pRg st="1" end="1"/>
                                            </p:txEl>
                                          </p:spTgt>
                                        </p:tgtEl>
                                        <p:attrNameLst>
                                          <p:attrName>style.visibility</p:attrName>
                                        </p:attrNameLst>
                                      </p:cBhvr>
                                      <p:to>
                                        <p:strVal val="visible"/>
                                      </p:to>
                                    </p:set>
                                    <p:animEffect transition="in" filter="wipe(left)">
                                      <p:cBhvr>
                                        <p:cTn id="12" dur="500"/>
                                        <p:tgtEl>
                                          <p:spTgt spid="512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2">
                                            <p:txEl>
                                              <p:pRg st="2" end="2"/>
                                            </p:txEl>
                                          </p:spTgt>
                                        </p:tgtEl>
                                        <p:attrNameLst>
                                          <p:attrName>style.visibility</p:attrName>
                                        </p:attrNameLst>
                                      </p:cBhvr>
                                      <p:to>
                                        <p:strVal val="visible"/>
                                      </p:to>
                                    </p:set>
                                    <p:animEffect transition="in" filter="wipe(left)">
                                      <p:cBhvr>
                                        <p:cTn id="17" dur="500"/>
                                        <p:tgtEl>
                                          <p:spTgt spid="51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124"/>
                                        </p:tgtEl>
                                        <p:attrNameLst>
                                          <p:attrName>style.visibility</p:attrName>
                                        </p:attrNameLst>
                                      </p:cBhvr>
                                      <p:to>
                                        <p:strVal val="visible"/>
                                      </p:to>
                                    </p:set>
                                    <p:animEffect transition="in" filter="wipe(up)">
                                      <p:cBhvr>
                                        <p:cTn id="22" dur="500"/>
                                        <p:tgtEl>
                                          <p:spTgt spid="51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125"/>
                                        </p:tgtEl>
                                        <p:attrNameLst>
                                          <p:attrName>style.visibility</p:attrName>
                                        </p:attrNameLst>
                                      </p:cBhvr>
                                      <p:to>
                                        <p:strVal val="visible"/>
                                      </p:to>
                                    </p:set>
                                    <p:animEffect transition="in" filter="wipe(up)">
                                      <p:cBhvr>
                                        <p:cTn id="27"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uild="p" bldLvl="2"/>
      <p:bldP spid="5124" grpId="0" animBg="1"/>
      <p:bldP spid="51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12"/>
          <p:cNvSpPr txBox="1">
            <a:spLocks noChangeArrowheads="1"/>
          </p:cNvSpPr>
          <p:nvPr/>
        </p:nvSpPr>
        <p:spPr bwMode="auto">
          <a:xfrm>
            <a:off x="609600" y="1524000"/>
            <a:ext cx="3276600" cy="3188117"/>
          </a:xfrm>
          <a:prstGeom prst="rect">
            <a:avLst/>
          </a:prstGeom>
          <a:solidFill>
            <a:schemeClr val="bg1"/>
          </a:solidFill>
          <a:ln>
            <a:noFill/>
          </a:ln>
          <a:effectLst/>
          <a:extLs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82625" indent="-450850">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25000"/>
              </a:lnSpc>
              <a:spcBef>
                <a:spcPts val="1200"/>
              </a:spcBef>
              <a:buClr>
                <a:srgbClr val="CC0000"/>
              </a:buClr>
              <a:buSzPct val="80000"/>
              <a:buFont typeface="Wingdings" pitchFamily="2" charset="2"/>
              <a:buChar char="u"/>
            </a:pPr>
            <a:r>
              <a:rPr lang="en-US" altLang="en-US" sz="2100" dirty="0">
                <a:latin typeface="Liberation Sans" panose="020B0604020202020204" pitchFamily="34" charset="0"/>
              </a:rPr>
              <a:t>One inventory account.</a:t>
            </a:r>
          </a:p>
          <a:p>
            <a:pPr algn="l">
              <a:lnSpc>
                <a:spcPct val="125000"/>
              </a:lnSpc>
              <a:spcBef>
                <a:spcPts val="1200"/>
              </a:spcBef>
              <a:buClr>
                <a:srgbClr val="CC0000"/>
              </a:buClr>
              <a:buSzPct val="80000"/>
              <a:buFont typeface="Wingdings" pitchFamily="2" charset="2"/>
              <a:buChar char="u"/>
            </a:pPr>
            <a:r>
              <a:rPr lang="en-US" altLang="en-US" sz="2100" dirty="0">
                <a:latin typeface="Liberation Sans" panose="020B0604020202020204" pitchFamily="34" charset="0"/>
              </a:rPr>
              <a:t>merchandise inventory </a:t>
            </a:r>
            <a:r>
              <a:rPr lang="en-US" altLang="en-US" sz="2100" dirty="0" err="1">
                <a:latin typeface="Liberation Sans" panose="020B0604020202020204" pitchFamily="34" charset="0"/>
              </a:rPr>
              <a:t>库存商品</a:t>
            </a:r>
            <a:endParaRPr lang="en-US" altLang="en-US" sz="2100" dirty="0">
              <a:latin typeface="Liberation Sans" panose="020B0604020202020204" pitchFamily="34" charset="0"/>
            </a:endParaRPr>
          </a:p>
          <a:p>
            <a:pPr algn="l">
              <a:lnSpc>
                <a:spcPct val="125000"/>
              </a:lnSpc>
              <a:spcBef>
                <a:spcPts val="1200"/>
              </a:spcBef>
              <a:buClr>
                <a:srgbClr val="CC0000"/>
              </a:buClr>
              <a:buSzPct val="80000"/>
              <a:buFont typeface="Wingdings" pitchFamily="2" charset="2"/>
              <a:buChar char="u"/>
            </a:pPr>
            <a:r>
              <a:rPr lang="en-US" altLang="en-US" sz="2100" dirty="0">
                <a:latin typeface="Liberation Sans" panose="020B0604020202020204" pitchFamily="34" charset="0"/>
              </a:rPr>
              <a:t>Purchase merchandise in a form ready for sale.</a:t>
            </a:r>
          </a:p>
        </p:txBody>
      </p:sp>
      <p:sp>
        <p:nvSpPr>
          <p:cNvPr id="10"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6152" name="Text Box 13"/>
          <p:cNvSpPr txBox="1">
            <a:spLocks noChangeArrowheads="1"/>
          </p:cNvSpPr>
          <p:nvPr/>
        </p:nvSpPr>
        <p:spPr bwMode="auto">
          <a:xfrm>
            <a:off x="7239000" y="1325563"/>
            <a:ext cx="1600200"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lang="en-US" altLang="en-US" sz="1200" b="1" dirty="0">
                <a:solidFill>
                  <a:srgbClr val="006666"/>
                </a:solidFill>
                <a:latin typeface="Liberation Sans" panose="020B0604020202020204" pitchFamily="34" charset="0"/>
              </a:rPr>
              <a:t>ILLUSTRATION 8.1</a:t>
            </a:r>
          </a:p>
        </p:txBody>
      </p:sp>
      <p:sp>
        <p:nvSpPr>
          <p:cNvPr id="12"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
        <p:nvSpPr>
          <p:cNvPr id="9" name="Rectangle 4"/>
          <p:cNvSpPr txBox="1">
            <a:spLocks noChangeArrowheads="1"/>
          </p:cNvSpPr>
          <p:nvPr/>
        </p:nvSpPr>
        <p:spPr>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lvl1pPr marL="0" indent="-109538" algn="l">
              <a:defRPr sz="3200" b="1" i="0">
                <a:effectLst/>
                <a:latin typeface="Liberation Sans" panose="020B0604020202020204" pitchFamily="34" charset="0"/>
              </a:defRPr>
            </a:lvl1pPr>
            <a:lvl2pPr marL="109538" indent="-109538">
              <a:defRPr sz="3000" b="1" i="1">
                <a:solidFill>
                  <a:srgbClr val="FFFF00"/>
                </a:solidFill>
                <a:effectLst>
                  <a:outerShdw blurRad="38100" dist="38100" dir="2700000" algn="tl">
                    <a:srgbClr val="C0C0C0"/>
                  </a:outerShdw>
                </a:effectLst>
                <a:latin typeface="Comic Sans MS" pitchFamily="66" charset="0"/>
              </a:defRPr>
            </a:lvl2pPr>
            <a:lvl3pPr marL="109538" indent="-109538">
              <a:defRPr sz="3000" b="1" i="1">
                <a:solidFill>
                  <a:srgbClr val="FFFF00"/>
                </a:solidFill>
                <a:effectLst>
                  <a:outerShdw blurRad="38100" dist="38100" dir="2700000" algn="tl">
                    <a:srgbClr val="C0C0C0"/>
                  </a:outerShdw>
                </a:effectLst>
                <a:latin typeface="Comic Sans MS" pitchFamily="66" charset="0"/>
              </a:defRPr>
            </a:lvl3pPr>
            <a:lvl4pPr marL="109538" indent="-109538">
              <a:defRPr sz="3000" b="1" i="1">
                <a:solidFill>
                  <a:srgbClr val="FFFF00"/>
                </a:solidFill>
                <a:effectLst>
                  <a:outerShdw blurRad="38100" dist="38100" dir="2700000" algn="tl">
                    <a:srgbClr val="C0C0C0"/>
                  </a:outerShdw>
                </a:effectLst>
                <a:latin typeface="Comic Sans MS" pitchFamily="66" charset="0"/>
              </a:defRPr>
            </a:lvl4pPr>
            <a:lvl5pPr marL="109538" indent="-109538">
              <a:defRPr sz="3000" b="1" i="1">
                <a:solidFill>
                  <a:srgbClr val="FFFF00"/>
                </a:solidFill>
                <a:effectLst>
                  <a:outerShdw blurRad="38100" dist="38100" dir="2700000" algn="tl">
                    <a:srgbClr val="C0C0C0"/>
                  </a:outerShdw>
                </a:effectLst>
                <a:latin typeface="Comic Sans MS" pitchFamily="66" charset="0"/>
              </a:defRPr>
            </a:lvl5pPr>
            <a:lvl6pPr marL="566738" algn="ctr"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r>
              <a:rPr lang="en-US" altLang="en-US" dirty="0">
                <a:solidFill>
                  <a:srgbClr val="CC0000"/>
                </a:solidFill>
              </a:rPr>
              <a:t>Classification</a:t>
            </a:r>
          </a:p>
        </p:txBody>
      </p:sp>
      <p:pic>
        <p:nvPicPr>
          <p:cNvPr id="2" name="Picture 1"/>
          <p:cNvPicPr>
            <a:picLocks noChangeAspect="1"/>
          </p:cNvPicPr>
          <p:nvPr/>
        </p:nvPicPr>
        <p:blipFill>
          <a:blip r:embed="rId3"/>
          <a:stretch>
            <a:fillRect/>
          </a:stretch>
        </p:blipFill>
        <p:spPr>
          <a:xfrm>
            <a:off x="5284076" y="1598271"/>
            <a:ext cx="3505200" cy="2569378"/>
          </a:xfrm>
          <a:prstGeom prst="rect">
            <a:avLst/>
          </a:prstGeom>
        </p:spPr>
      </p:pic>
      <p:pic>
        <p:nvPicPr>
          <p:cNvPr id="4" name="Picture 3">
            <a:extLst>
              <a:ext uri="{FF2B5EF4-FFF2-40B4-BE49-F238E27FC236}">
                <a16:creationId xmlns:a16="http://schemas.microsoft.com/office/drawing/2014/main" id="{295E10A9-249A-4033-B347-A9C91708DEF9}"/>
              </a:ext>
            </a:extLst>
          </p:cNvPr>
          <p:cNvPicPr>
            <a:picLocks noChangeAspect="1"/>
          </p:cNvPicPr>
          <p:nvPr/>
        </p:nvPicPr>
        <p:blipFill>
          <a:blip r:embed="rId4"/>
          <a:stretch>
            <a:fillRect/>
          </a:stretch>
        </p:blipFill>
        <p:spPr>
          <a:xfrm>
            <a:off x="4223748" y="4242350"/>
            <a:ext cx="4691652" cy="2234650"/>
          </a:xfrm>
          <a:prstGeom prst="rect">
            <a:avLst/>
          </a:prstGeom>
        </p:spPr>
      </p:pic>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029200" y="1645765"/>
            <a:ext cx="3814479" cy="3336321"/>
          </a:xfrm>
          <a:prstGeom prst="rect">
            <a:avLst/>
          </a:prstGeom>
        </p:spPr>
      </p:pic>
      <p:sp>
        <p:nvSpPr>
          <p:cNvPr id="14" name="Text Box 5"/>
          <p:cNvSpPr txBox="1">
            <a:spLocks noChangeArrowheads="1"/>
          </p:cNvSpPr>
          <p:nvPr/>
        </p:nvSpPr>
        <p:spPr bwMode="auto">
          <a:xfrm>
            <a:off x="8077200" y="64770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sp>
        <p:nvSpPr>
          <p:cNvPr id="10"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11" name="Text Box 12"/>
          <p:cNvSpPr txBox="1">
            <a:spLocks noChangeArrowheads="1"/>
          </p:cNvSpPr>
          <p:nvPr/>
        </p:nvSpPr>
        <p:spPr bwMode="auto">
          <a:xfrm>
            <a:off x="609600" y="1578620"/>
            <a:ext cx="3733800" cy="2188804"/>
          </a:xfrm>
          <a:prstGeom prst="rect">
            <a:avLst/>
          </a:prstGeom>
          <a:solidFill>
            <a:schemeClr val="bg1"/>
          </a:solidFill>
          <a:ln>
            <a:noFill/>
          </a:ln>
          <a:effectLst/>
          <a:extLst>
            <a:ext uri="{91240B29-F687-4F45-9708-019B960494DF}">
              <a14:hiddenLine xmlns:a14="http://schemas.microsoft.com/office/drawing/2010/main" w="28575"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defRPr sz="2400">
                <a:solidFill>
                  <a:schemeClr val="tx1"/>
                </a:solidFill>
                <a:latin typeface="Times New Roman" pitchFamily="18" charset="0"/>
              </a:defRPr>
            </a:lvl1pPr>
            <a:lvl2pPr marL="1028700" indent="-457200" algn="l">
              <a:defRPr sz="2400">
                <a:solidFill>
                  <a:schemeClr val="tx1"/>
                </a:solidFill>
                <a:latin typeface="Times New Roman" pitchFamily="18" charset="0"/>
              </a:defRPr>
            </a:lvl2pPr>
            <a:lvl3pPr marL="1263650" algn="l">
              <a:defRPr sz="2400">
                <a:solidFill>
                  <a:schemeClr val="tx1"/>
                </a:solidFill>
                <a:latin typeface="Times New Roman" pitchFamily="18" charset="0"/>
              </a:defRPr>
            </a:lvl3pPr>
            <a:lvl4pPr marL="1377950"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marL="0" indent="0">
              <a:lnSpc>
                <a:spcPct val="125000"/>
              </a:lnSpc>
              <a:spcBef>
                <a:spcPct val="50000"/>
              </a:spcBef>
              <a:buClr>
                <a:srgbClr val="800000"/>
              </a:buClr>
              <a:buSzPct val="80000"/>
              <a:defRPr/>
            </a:pPr>
            <a:r>
              <a:rPr lang="en-US" sz="2300" b="1" dirty="0">
                <a:latin typeface="Liberation Sans" panose="020B0604020202020204" pitchFamily="34" charset="0"/>
              </a:rPr>
              <a:t>Three accounts</a:t>
            </a:r>
          </a:p>
          <a:p>
            <a:pPr marL="682625" indent="-450850">
              <a:lnSpc>
                <a:spcPct val="125000"/>
              </a:lnSpc>
              <a:spcBef>
                <a:spcPct val="50000"/>
              </a:spcBef>
              <a:buClr>
                <a:srgbClr val="CC0000"/>
              </a:buClr>
              <a:buSzPct val="80000"/>
              <a:buFont typeface="Wingdings" pitchFamily="2" charset="2"/>
              <a:buChar char="u"/>
              <a:defRPr/>
            </a:pPr>
            <a:r>
              <a:rPr lang="en-US" sz="2100" dirty="0">
                <a:latin typeface="Liberation Sans" panose="020B0604020202020204" pitchFamily="34" charset="0"/>
              </a:rPr>
              <a:t>Raw Materials</a:t>
            </a:r>
            <a:r>
              <a:rPr lang="zh-CN" altLang="en-US" sz="2100" dirty="0">
                <a:latin typeface="Liberation Sans" panose="020B0604020202020204" pitchFamily="34" charset="0"/>
              </a:rPr>
              <a:t> 原材料</a:t>
            </a:r>
            <a:endParaRPr lang="en-US" sz="2100" dirty="0">
              <a:latin typeface="Liberation Sans" panose="020B0604020202020204" pitchFamily="34" charset="0"/>
            </a:endParaRPr>
          </a:p>
          <a:p>
            <a:pPr marL="682625" indent="-450850">
              <a:lnSpc>
                <a:spcPct val="125000"/>
              </a:lnSpc>
              <a:spcBef>
                <a:spcPct val="50000"/>
              </a:spcBef>
              <a:buClr>
                <a:srgbClr val="CC0000"/>
              </a:buClr>
              <a:buSzPct val="80000"/>
              <a:buFont typeface="Wingdings" pitchFamily="2" charset="2"/>
              <a:buChar char="u"/>
              <a:defRPr/>
            </a:pPr>
            <a:r>
              <a:rPr lang="en-US" sz="2100" dirty="0">
                <a:latin typeface="Liberation Sans" panose="020B0604020202020204" pitchFamily="34" charset="0"/>
              </a:rPr>
              <a:t>Work in Process</a:t>
            </a:r>
            <a:r>
              <a:rPr lang="zh-CN" altLang="en-US" sz="2100" dirty="0">
                <a:latin typeface="Liberation Sans" panose="020B0604020202020204" pitchFamily="34" charset="0"/>
              </a:rPr>
              <a:t> 在产品</a:t>
            </a:r>
            <a:endParaRPr lang="en-US" sz="2100" dirty="0">
              <a:latin typeface="Liberation Sans" panose="020B0604020202020204" pitchFamily="34" charset="0"/>
            </a:endParaRPr>
          </a:p>
          <a:p>
            <a:pPr marL="682625" indent="-450850">
              <a:lnSpc>
                <a:spcPct val="125000"/>
              </a:lnSpc>
              <a:spcBef>
                <a:spcPct val="50000"/>
              </a:spcBef>
              <a:buClr>
                <a:srgbClr val="CC0000"/>
              </a:buClr>
              <a:buSzPct val="80000"/>
              <a:buFont typeface="Wingdings" pitchFamily="2" charset="2"/>
              <a:buChar char="u"/>
              <a:defRPr/>
            </a:pPr>
            <a:r>
              <a:rPr lang="en-US" sz="2100" dirty="0">
                <a:latin typeface="Liberation Sans" panose="020B0604020202020204" pitchFamily="34" charset="0"/>
              </a:rPr>
              <a:t>Finished Goods</a:t>
            </a:r>
            <a:r>
              <a:rPr lang="zh-CN" altLang="en-US" sz="2100" dirty="0">
                <a:latin typeface="Liberation Sans" panose="020B0604020202020204" pitchFamily="34" charset="0"/>
              </a:rPr>
              <a:t> 产成品</a:t>
            </a:r>
            <a:endParaRPr lang="en-US" sz="2100" dirty="0">
              <a:latin typeface="Liberation Sans" panose="020B0604020202020204" pitchFamily="34" charset="0"/>
            </a:endParaRPr>
          </a:p>
        </p:txBody>
      </p:sp>
      <p:sp>
        <p:nvSpPr>
          <p:cNvPr id="12" name="Text Box 13"/>
          <p:cNvSpPr txBox="1">
            <a:spLocks noChangeArrowheads="1"/>
          </p:cNvSpPr>
          <p:nvPr/>
        </p:nvSpPr>
        <p:spPr bwMode="auto">
          <a:xfrm>
            <a:off x="7286844" y="1325563"/>
            <a:ext cx="1600200" cy="2746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lang="en-US" altLang="en-US" sz="1200" b="1" dirty="0">
                <a:solidFill>
                  <a:srgbClr val="006666"/>
                </a:solidFill>
                <a:latin typeface="Liberation Sans" panose="020B0604020202020204" pitchFamily="34" charset="0"/>
              </a:rPr>
              <a:t>ILLUSTRATION 8.1</a:t>
            </a:r>
          </a:p>
        </p:txBody>
      </p:sp>
      <p:sp>
        <p:nvSpPr>
          <p:cNvPr id="15" name="Rectangle 4"/>
          <p:cNvSpPr txBox="1">
            <a:spLocks noChangeArrowheads="1"/>
          </p:cNvSpPr>
          <p:nvPr/>
        </p:nvSpPr>
        <p:spPr>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lvl1pPr marL="0" indent="-109538" algn="l">
              <a:defRPr sz="3200" b="1" i="0">
                <a:effectLst/>
                <a:latin typeface="Liberation Sans" panose="020B0604020202020204" pitchFamily="34" charset="0"/>
              </a:defRPr>
            </a:lvl1pPr>
            <a:lvl2pPr marL="109538" indent="-109538">
              <a:defRPr sz="3000" b="1" i="1">
                <a:solidFill>
                  <a:srgbClr val="FFFF00"/>
                </a:solidFill>
                <a:effectLst>
                  <a:outerShdw blurRad="38100" dist="38100" dir="2700000" algn="tl">
                    <a:srgbClr val="C0C0C0"/>
                  </a:outerShdw>
                </a:effectLst>
                <a:latin typeface="Comic Sans MS" pitchFamily="66" charset="0"/>
              </a:defRPr>
            </a:lvl2pPr>
            <a:lvl3pPr marL="109538" indent="-109538">
              <a:defRPr sz="3000" b="1" i="1">
                <a:solidFill>
                  <a:srgbClr val="FFFF00"/>
                </a:solidFill>
                <a:effectLst>
                  <a:outerShdw blurRad="38100" dist="38100" dir="2700000" algn="tl">
                    <a:srgbClr val="C0C0C0"/>
                  </a:outerShdw>
                </a:effectLst>
                <a:latin typeface="Comic Sans MS" pitchFamily="66" charset="0"/>
              </a:defRPr>
            </a:lvl3pPr>
            <a:lvl4pPr marL="109538" indent="-109538">
              <a:defRPr sz="3000" b="1" i="1">
                <a:solidFill>
                  <a:srgbClr val="FFFF00"/>
                </a:solidFill>
                <a:effectLst>
                  <a:outerShdw blurRad="38100" dist="38100" dir="2700000" algn="tl">
                    <a:srgbClr val="C0C0C0"/>
                  </a:outerShdw>
                </a:effectLst>
                <a:latin typeface="Comic Sans MS" pitchFamily="66" charset="0"/>
              </a:defRPr>
            </a:lvl4pPr>
            <a:lvl5pPr marL="109538" indent="-109538">
              <a:defRPr sz="3000" b="1" i="1">
                <a:solidFill>
                  <a:srgbClr val="FFFF00"/>
                </a:solidFill>
                <a:effectLst>
                  <a:outerShdw blurRad="38100" dist="38100" dir="2700000" algn="tl">
                    <a:srgbClr val="C0C0C0"/>
                  </a:outerShdw>
                </a:effectLst>
                <a:latin typeface="Comic Sans MS" pitchFamily="66" charset="0"/>
              </a:defRPr>
            </a:lvl5pPr>
            <a:lvl6pPr marL="566738" algn="ctr"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r>
              <a:rPr lang="en-US" altLang="en-US" dirty="0">
                <a:solidFill>
                  <a:srgbClr val="CC0000"/>
                </a:solidFill>
              </a:rPr>
              <a:t>Classification</a:t>
            </a:r>
          </a:p>
        </p:txBody>
      </p:sp>
      <p:pic>
        <p:nvPicPr>
          <p:cNvPr id="4" name="Picture 3">
            <a:extLst>
              <a:ext uri="{FF2B5EF4-FFF2-40B4-BE49-F238E27FC236}">
                <a16:creationId xmlns:a16="http://schemas.microsoft.com/office/drawing/2014/main" id="{E1DEFCFE-BF54-4902-810F-C528BA4FE118}"/>
              </a:ext>
            </a:extLst>
          </p:cNvPr>
          <p:cNvPicPr>
            <a:picLocks noChangeAspect="1"/>
          </p:cNvPicPr>
          <p:nvPr/>
        </p:nvPicPr>
        <p:blipFill>
          <a:blip r:embed="rId4"/>
          <a:stretch>
            <a:fillRect/>
          </a:stretch>
        </p:blipFill>
        <p:spPr>
          <a:xfrm>
            <a:off x="0" y="3962400"/>
            <a:ext cx="5562600" cy="2331839"/>
          </a:xfrm>
          <a:prstGeom prst="rect">
            <a:avLst/>
          </a:prstGeom>
        </p:spPr>
      </p:pic>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pic>
        <p:nvPicPr>
          <p:cNvPr id="7"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65" y="381000"/>
            <a:ext cx="8547894" cy="5831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139536" y="5715000"/>
            <a:ext cx="2206727" cy="830997"/>
          </a:xfrm>
          <a:prstGeom prst="rect">
            <a:avLst/>
          </a:prstGeom>
          <a:solidFill>
            <a:schemeClr val="bg1"/>
          </a:solidFill>
          <a:ln>
            <a:solidFill>
              <a:schemeClr val="tx2">
                <a:lumMod val="60000"/>
                <a:lumOff val="40000"/>
              </a:schemeClr>
            </a:solidFill>
          </a:ln>
        </p:spPr>
        <p:txBody>
          <a:bodyPr wrap="square">
            <a:spAutoFit/>
          </a:bodyPr>
          <a:lstStyle/>
          <a:p>
            <a:pPr algn="l"/>
            <a:r>
              <a:rPr lang="en-US" sz="1200" b="1" dirty="0">
                <a:solidFill>
                  <a:srgbClr val="006666"/>
                </a:solidFill>
                <a:latin typeface="Liberation Sans"/>
              </a:rPr>
              <a:t>ILLUSTRATION 8.2 </a:t>
            </a:r>
          </a:p>
          <a:p>
            <a:pPr algn="l"/>
            <a:r>
              <a:rPr lang="en-US" sz="1200" dirty="0">
                <a:latin typeface="Liberation Sans"/>
              </a:rPr>
              <a:t>Flow of Costs through Manufacturing and Merchandising Companies</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7" name="Text Box 3"/>
          <p:cNvSpPr txBox="1">
            <a:spLocks noChangeArrowheads="1"/>
          </p:cNvSpPr>
          <p:nvPr/>
        </p:nvSpPr>
        <p:spPr bwMode="auto">
          <a:xfrm>
            <a:off x="609600" y="1365250"/>
            <a:ext cx="4267200" cy="544765"/>
          </a:xfrm>
          <a:prstGeom prst="rect">
            <a:avLst/>
          </a:prstGeom>
          <a:solidFill>
            <a:schemeClr val="bg1"/>
          </a:solidFill>
          <a:ln>
            <a:noFill/>
          </a:ln>
          <a:effectLst/>
        </p:spPr>
        <p:txBody>
          <a:bodyPr wrap="square">
            <a:spAutoFit/>
          </a:bodyPr>
          <a:lstStyle>
            <a:defPPr>
              <a:defRPr lang="en-US"/>
            </a:defPPr>
            <a:lvl1pPr algn="l">
              <a:lnSpc>
                <a:spcPct val="105000"/>
              </a:lnSpc>
              <a:spcBef>
                <a:spcPct val="30000"/>
              </a:spcBef>
              <a:buSzPct val="80000"/>
              <a:defRPr b="1">
                <a:solidFill>
                  <a:srgbClr val="800000"/>
                </a:solidFill>
                <a:latin typeface="Arial" charset="0"/>
              </a:defRPr>
            </a:lvl1pPr>
            <a:lvl2pPr marL="571500" algn="l">
              <a:defRPr sz="2400"/>
            </a:lvl2pPr>
            <a:lvl3pPr algn="l">
              <a:defRPr sz="2400"/>
            </a:lvl3pPr>
            <a:lvl4pPr algn="l">
              <a:defRPr sz="2400"/>
            </a:lvl4pPr>
            <a:lvl5pPr algn="l">
              <a:defRPr sz="2400"/>
            </a:lvl5pPr>
            <a:lvl6pPr eaLnBrk="0" fontAlgn="base" hangingPunct="0">
              <a:spcBef>
                <a:spcPct val="0"/>
              </a:spcBef>
              <a:spcAft>
                <a:spcPct val="0"/>
              </a:spcAft>
              <a:defRPr sz="2400"/>
            </a:lvl6pPr>
            <a:lvl7pPr eaLnBrk="0" fontAlgn="base" hangingPunct="0">
              <a:spcBef>
                <a:spcPct val="0"/>
              </a:spcBef>
              <a:spcAft>
                <a:spcPct val="0"/>
              </a:spcAft>
              <a:defRPr sz="2400"/>
            </a:lvl7pPr>
            <a:lvl8pPr eaLnBrk="0" fontAlgn="base" hangingPunct="0">
              <a:spcBef>
                <a:spcPct val="0"/>
              </a:spcBef>
              <a:spcAft>
                <a:spcPct val="0"/>
              </a:spcAft>
              <a:defRPr sz="2400"/>
            </a:lvl8pPr>
            <a:lvl9pPr eaLnBrk="0" fontAlgn="base" hangingPunct="0">
              <a:spcBef>
                <a:spcPct val="0"/>
              </a:spcBef>
              <a:spcAft>
                <a:spcPct val="0"/>
              </a:spcAft>
              <a:defRPr sz="2400"/>
            </a:lvl9pPr>
          </a:lstStyle>
          <a:p>
            <a:pPr>
              <a:defRPr/>
            </a:pPr>
            <a:r>
              <a:rPr lang="en-US" dirty="0">
                <a:solidFill>
                  <a:srgbClr val="CC0000"/>
                </a:solidFill>
                <a:latin typeface="Liberation Sans" panose="020B0604020202020204" pitchFamily="34" charset="0"/>
              </a:rPr>
              <a:t>Inventory Cost Flow</a:t>
            </a:r>
          </a:p>
        </p:txBody>
      </p:sp>
      <p:sp>
        <p:nvSpPr>
          <p:cNvPr id="10243" name="Text Box 5"/>
          <p:cNvSpPr txBox="1">
            <a:spLocks noChangeArrowheads="1"/>
          </p:cNvSpPr>
          <p:nvPr/>
        </p:nvSpPr>
        <p:spPr bwMode="auto">
          <a:xfrm>
            <a:off x="5998536" y="1633872"/>
            <a:ext cx="1811338"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lgn="ctr">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r">
              <a:spcBef>
                <a:spcPct val="50000"/>
              </a:spcBef>
            </a:pPr>
            <a:r>
              <a:rPr lang="en-US" altLang="en-US" sz="1200" b="1" dirty="0">
                <a:solidFill>
                  <a:srgbClr val="006666"/>
                </a:solidFill>
                <a:latin typeface="Liberation Sans" panose="020B0604020202020204" pitchFamily="34" charset="0"/>
              </a:rPr>
              <a:t>ILLUSTRATION 8.3</a:t>
            </a:r>
          </a:p>
        </p:txBody>
      </p:sp>
      <p:sp>
        <p:nvSpPr>
          <p:cNvPr id="10245" name="Rectangle 8"/>
          <p:cNvSpPr>
            <a:spLocks noChangeArrowheads="1"/>
          </p:cNvSpPr>
          <p:nvPr/>
        </p:nvSpPr>
        <p:spPr bwMode="auto">
          <a:xfrm>
            <a:off x="609600" y="5606736"/>
            <a:ext cx="8001000" cy="794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algn="ctr" eaLnBrk="0" fontAlgn="base" hangingPunct="0">
              <a:spcBef>
                <a:spcPct val="0"/>
              </a:spcBef>
              <a:spcAft>
                <a:spcPct val="0"/>
              </a:spcAft>
              <a:defRPr sz="2800">
                <a:solidFill>
                  <a:schemeClr val="tx1"/>
                </a:solidFill>
                <a:latin typeface="Times New Roman" pitchFamily="18" charset="0"/>
              </a:defRPr>
            </a:lvl6pPr>
            <a:lvl7pPr marL="2971800" indent="-228600" algn="ctr" eaLnBrk="0" fontAlgn="base" hangingPunct="0">
              <a:spcBef>
                <a:spcPct val="0"/>
              </a:spcBef>
              <a:spcAft>
                <a:spcPct val="0"/>
              </a:spcAft>
              <a:defRPr sz="2800">
                <a:solidFill>
                  <a:schemeClr val="tx1"/>
                </a:solidFill>
                <a:latin typeface="Times New Roman" pitchFamily="18" charset="0"/>
              </a:defRPr>
            </a:lvl7pPr>
            <a:lvl8pPr marL="3429000" indent="-228600" algn="ctr" eaLnBrk="0" fontAlgn="base" hangingPunct="0">
              <a:spcBef>
                <a:spcPct val="0"/>
              </a:spcBef>
              <a:spcAft>
                <a:spcPct val="0"/>
              </a:spcAft>
              <a:defRPr sz="2800">
                <a:solidFill>
                  <a:schemeClr val="tx1"/>
                </a:solidFill>
                <a:latin typeface="Times New Roman" pitchFamily="18" charset="0"/>
              </a:defRPr>
            </a:lvl8pPr>
            <a:lvl9pPr marL="3886200" indent="-228600" algn="ctr" eaLnBrk="0" fontAlgn="base" hangingPunct="0">
              <a:spcBef>
                <a:spcPct val="0"/>
              </a:spcBef>
              <a:spcAft>
                <a:spcPct val="0"/>
              </a:spcAft>
              <a:defRPr sz="2800">
                <a:solidFill>
                  <a:schemeClr val="tx1"/>
                </a:solidFill>
                <a:latin typeface="Times New Roman" pitchFamily="18" charset="0"/>
              </a:defRPr>
            </a:lvl9pPr>
          </a:lstStyle>
          <a:p>
            <a:pPr algn="l">
              <a:lnSpc>
                <a:spcPct val="120000"/>
              </a:lnSpc>
            </a:pPr>
            <a:r>
              <a:rPr lang="en-US" altLang="en-US" sz="1900" b="1" dirty="0">
                <a:latin typeface="Liberation Sans" panose="020B0604020202020204" pitchFamily="34" charset="0"/>
              </a:rPr>
              <a:t>Two types</a:t>
            </a:r>
            <a:r>
              <a:rPr lang="en-US" altLang="en-US" sz="1900" dirty="0">
                <a:latin typeface="Liberation Sans" panose="020B0604020202020204" pitchFamily="34" charset="0"/>
              </a:rPr>
              <a:t> of systems for maintaining inventory records — </a:t>
            </a:r>
            <a:r>
              <a:rPr lang="en-US" altLang="en-US" sz="1900" b="1" dirty="0">
                <a:latin typeface="Liberation Sans" panose="020B0604020202020204" pitchFamily="34" charset="0"/>
              </a:rPr>
              <a:t>perpetual system</a:t>
            </a:r>
            <a:r>
              <a:rPr lang="en-US" altLang="en-US" sz="1900" dirty="0">
                <a:latin typeface="Liberation Sans" panose="020B0604020202020204" pitchFamily="34" charset="0"/>
              </a:rPr>
              <a:t> or </a:t>
            </a:r>
            <a:r>
              <a:rPr lang="en-US" altLang="en-US" sz="1900" b="1" dirty="0">
                <a:latin typeface="Liberation Sans" panose="020B0604020202020204" pitchFamily="34" charset="0"/>
              </a:rPr>
              <a:t>periodic system</a:t>
            </a:r>
            <a:r>
              <a:rPr lang="en-US" altLang="en-US" sz="1900" dirty="0">
                <a:latin typeface="Liberation Sans" panose="020B0604020202020204" pitchFamily="34" charset="0"/>
              </a:rPr>
              <a:t>.</a:t>
            </a:r>
          </a:p>
        </p:txBody>
      </p:sp>
      <p:sp>
        <p:nvSpPr>
          <p:cNvPr id="11" name="Line 16"/>
          <p:cNvSpPr>
            <a:spLocks noChangeShapeType="1"/>
          </p:cNvSpPr>
          <p:nvPr/>
        </p:nvSpPr>
        <p:spPr bwMode="auto">
          <a:xfrm>
            <a:off x="381000" y="1066800"/>
            <a:ext cx="8382000" cy="0"/>
          </a:xfrm>
          <a:prstGeom prst="line">
            <a:avLst/>
          </a:prstGeom>
          <a:noFill/>
          <a:ln w="5715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en-US" dirty="0">
              <a:effectLst>
                <a:outerShdw blurRad="38100" dist="38100" dir="2700000" algn="tl">
                  <a:srgbClr val="000000">
                    <a:alpha val="43137"/>
                  </a:srgbClr>
                </a:outerShdw>
              </a:effectLst>
              <a:latin typeface="Liberation Sans" panose="020B0604020202020204" pitchFamily="34" charset="0"/>
            </a:endParaRPr>
          </a:p>
        </p:txBody>
      </p:sp>
      <p:sp>
        <p:nvSpPr>
          <p:cNvPr id="9" name="Text Box 5"/>
          <p:cNvSpPr txBox="1">
            <a:spLocks noChangeArrowheads="1"/>
          </p:cNvSpPr>
          <p:nvPr/>
        </p:nvSpPr>
        <p:spPr bwMode="auto">
          <a:xfrm>
            <a:off x="8077200" y="6400800"/>
            <a:ext cx="914400" cy="336550"/>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b="1">
                <a:solidFill>
                  <a:schemeClr val="folHlink"/>
                </a:solidFill>
                <a:latin typeface="Comic Sans MS" pitchFamily="66" charset="0"/>
              </a:defRPr>
            </a:lvl1pPr>
            <a:lvl2pPr marL="742950" indent="-285750">
              <a:defRPr b="1">
                <a:solidFill>
                  <a:schemeClr val="folHlink"/>
                </a:solidFill>
                <a:latin typeface="Comic Sans MS" pitchFamily="66" charset="0"/>
              </a:defRPr>
            </a:lvl2pPr>
            <a:lvl3pPr marL="1143000" indent="-228600">
              <a:defRPr b="1">
                <a:solidFill>
                  <a:schemeClr val="folHlink"/>
                </a:solidFill>
                <a:latin typeface="Comic Sans MS" pitchFamily="66" charset="0"/>
              </a:defRPr>
            </a:lvl3pPr>
            <a:lvl4pPr marL="1600200" indent="-228600">
              <a:defRPr b="1">
                <a:solidFill>
                  <a:schemeClr val="folHlink"/>
                </a:solidFill>
                <a:latin typeface="Comic Sans MS" pitchFamily="66" charset="0"/>
              </a:defRPr>
            </a:lvl4pPr>
            <a:lvl5pPr marL="2057400" indent="-228600">
              <a:defRPr b="1">
                <a:solidFill>
                  <a:schemeClr val="folHlink"/>
                </a:solidFill>
                <a:latin typeface="Comic Sans MS" pitchFamily="66" charset="0"/>
              </a:defRPr>
            </a:lvl5pPr>
            <a:lvl6pPr marL="2514600" indent="-228600" algn="ctr" eaLnBrk="0" fontAlgn="base" hangingPunct="0">
              <a:spcBef>
                <a:spcPct val="0"/>
              </a:spcBef>
              <a:spcAft>
                <a:spcPct val="0"/>
              </a:spcAft>
              <a:defRPr b="1">
                <a:solidFill>
                  <a:schemeClr val="folHlink"/>
                </a:solidFill>
                <a:latin typeface="Comic Sans MS" pitchFamily="66" charset="0"/>
              </a:defRPr>
            </a:lvl6pPr>
            <a:lvl7pPr marL="2971800" indent="-228600" algn="ctr" eaLnBrk="0" fontAlgn="base" hangingPunct="0">
              <a:spcBef>
                <a:spcPct val="0"/>
              </a:spcBef>
              <a:spcAft>
                <a:spcPct val="0"/>
              </a:spcAft>
              <a:defRPr b="1">
                <a:solidFill>
                  <a:schemeClr val="folHlink"/>
                </a:solidFill>
                <a:latin typeface="Comic Sans MS" pitchFamily="66" charset="0"/>
              </a:defRPr>
            </a:lvl7pPr>
            <a:lvl8pPr marL="3429000" indent="-228600" algn="ctr" eaLnBrk="0" fontAlgn="base" hangingPunct="0">
              <a:spcBef>
                <a:spcPct val="0"/>
              </a:spcBef>
              <a:spcAft>
                <a:spcPct val="0"/>
              </a:spcAft>
              <a:defRPr b="1">
                <a:solidFill>
                  <a:schemeClr val="folHlink"/>
                </a:solidFill>
                <a:latin typeface="Comic Sans MS" pitchFamily="66" charset="0"/>
              </a:defRPr>
            </a:lvl8pPr>
            <a:lvl9pPr marL="3886200" indent="-228600" algn="ctr" eaLnBrk="0" fontAlgn="base" hangingPunct="0">
              <a:spcBef>
                <a:spcPct val="0"/>
              </a:spcBef>
              <a:spcAft>
                <a:spcPct val="0"/>
              </a:spcAft>
              <a:defRPr b="1">
                <a:solidFill>
                  <a:schemeClr val="folHlink"/>
                </a:solidFill>
                <a:latin typeface="Comic Sans MS" pitchFamily="66" charset="0"/>
              </a:defRPr>
            </a:lvl9pPr>
          </a:lstStyle>
          <a:p>
            <a:pPr algn="r">
              <a:spcBef>
                <a:spcPct val="50000"/>
              </a:spcBef>
            </a:pPr>
            <a:r>
              <a:rPr lang="en-US" altLang="en-US" sz="1600" i="1" dirty="0">
                <a:solidFill>
                  <a:schemeClr val="bg2"/>
                </a:solidFill>
                <a:latin typeface="Liberation Sans" panose="020B0604020202020204" pitchFamily="34" charset="0"/>
              </a:rPr>
              <a:t>LO 1</a:t>
            </a:r>
          </a:p>
        </p:txBody>
      </p:sp>
      <p:pic>
        <p:nvPicPr>
          <p:cNvPr id="1024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1555" y="1945471"/>
            <a:ext cx="6260619" cy="35166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Lst>
        </p:spPr>
      </p:pic>
      <p:sp>
        <p:nvSpPr>
          <p:cNvPr id="10" name="Rectangle 4"/>
          <p:cNvSpPr txBox="1">
            <a:spLocks noChangeArrowheads="1"/>
          </p:cNvSpPr>
          <p:nvPr/>
        </p:nvSpPr>
        <p:spPr>
          <a:xfrm>
            <a:off x="609600" y="381000"/>
            <a:ext cx="8229600" cy="560388"/>
          </a:xfrm>
          <a:prstGeom prst="rect">
            <a:avLst/>
          </a:prstGeom>
          <a:noFill/>
          <a:ln w="63500">
            <a:noFill/>
            <a:miter lim="800000"/>
            <a:headEnd/>
            <a:tailEnd/>
          </a:ln>
          <a:effectLst/>
          <a:extLst>
            <a:ext uri="{909E8E84-426E-40DD-AFC4-6F175D3DCCD1}">
              <a14:hiddenFill xmlns:a14="http://schemas.microsoft.com/office/drawing/2010/main">
                <a:solidFill>
                  <a:srgbClr val="990000"/>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square" lIns="90488" tIns="44450" rIns="90488" bIns="44450" numCol="1" anchor="ctr" anchorCtr="0" compatLnSpc="1">
            <a:prstTxWarp prst="textNoShape">
              <a:avLst/>
            </a:prstTxWarp>
          </a:bodyPr>
          <a:lstStyle>
            <a:lvl1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mj-lt"/>
                <a:ea typeface="+mj-ea"/>
                <a:cs typeface="+mj-cs"/>
              </a:defRPr>
            </a:lvl1pPr>
            <a:lvl2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2pPr>
            <a:lvl3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3pPr>
            <a:lvl4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4pPr>
            <a:lvl5pPr marL="109538" indent="-1095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5pPr>
            <a:lvl6pPr marL="5667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6pPr>
            <a:lvl7pPr marL="10239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7pPr>
            <a:lvl8pPr marL="14811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8pPr>
            <a:lvl9pPr marL="1938338" algn="ctr" rtl="0" eaLnBrk="0" fontAlgn="base" hangingPunct="0">
              <a:spcBef>
                <a:spcPct val="0"/>
              </a:spcBef>
              <a:spcAft>
                <a:spcPct val="0"/>
              </a:spcAft>
              <a:defRPr sz="3000" b="1" i="1">
                <a:solidFill>
                  <a:srgbClr val="FFFF00"/>
                </a:solidFill>
                <a:effectLst>
                  <a:outerShdw blurRad="38100" dist="38100" dir="2700000" algn="tl">
                    <a:srgbClr val="C0C0C0"/>
                  </a:outerShdw>
                </a:effectLst>
                <a:latin typeface="Comic Sans MS" pitchFamily="66" charset="0"/>
              </a:defRPr>
            </a:lvl9pPr>
          </a:lstStyle>
          <a:p>
            <a:pPr marL="0" algn="l"/>
            <a:r>
              <a:rPr lang="en-US" sz="3200" i="0" kern="1200" dirty="0">
                <a:solidFill>
                  <a:schemeClr val="tx1"/>
                </a:solidFill>
                <a:effectLst/>
                <a:latin typeface="Liberation Sans" panose="020B0604020202020204" pitchFamily="34" charset="0"/>
                <a:ea typeface="+mn-ea"/>
                <a:cs typeface="+mn-cs"/>
              </a:rPr>
              <a:t>Inventory Issues</a:t>
            </a:r>
          </a:p>
        </p:txBody>
      </p:sp>
    </p:spTree>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PROBLEMSCORE" val="1.0"/>
  <p:tag name="RAINPROBLEMTYPE" val="MultipleChoiceMA"/>
  <p:tag name="RAINPROBLEM" val="MultipleChoiceMA"/>
  <p:tag name="PROBLEMSCORE_HALF" val="0.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100.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0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2.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0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 val="MultipleChoice"/>
  <p:tag name="PROBLEMSCORE" val="1"/>
</p:tagLst>
</file>

<file path=ppt/tags/tag10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MA"/>
</p:tagLst>
</file>

<file path=ppt/tags/tag11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1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1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21.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2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2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2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MA"/>
</p:tagLst>
</file>

<file path=ppt/tags/tag13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4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19.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2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37.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0.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4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4.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46.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4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8.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49.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55.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5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8.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9.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3.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6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6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BULLET" val="Wrong"/>
  <p:tag name="RAINPROBLEMTYPE" val="MultipleChoiceMA"/>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7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7.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7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MA"/>
  <p:tag name="RAINBULLET" val="Correct"/>
</p:tagLst>
</file>

<file path=ppt/tags/tag8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1.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2.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8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8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BULLET" val="Correct"/>
  <p:tag name="RAINPROBLEMTYPE" val="MultipleChoiceMA"/>
</p:tagLst>
</file>

<file path=ppt/tags/tag90.xml><?xml version="1.0" encoding="utf-8"?>
<p:tagLst xmlns:a="http://schemas.openxmlformats.org/drawingml/2006/main" xmlns:r="http://schemas.openxmlformats.org/officeDocument/2006/relationships" xmlns:p="http://schemas.openxmlformats.org/presentationml/2006/main">
  <p:tag name="RAINPROBLEM" val="MultipleChoice"/>
  <p:tag name="PROBLEMSCORE" val="1.0"/>
</p:tagLst>
</file>

<file path=ppt/tags/tag91.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9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hitsz">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itsz" id="{F02FF392-DBFF-47A6-8723-A54652F187A4}" vid="{58E87B9C-AD53-42B3-BF8A-6F45B167C92F}"/>
    </a:ext>
  </a:extLst>
</a:theme>
</file>

<file path=ppt/theme/theme2.xml><?xml version="1.0" encoding="utf-8"?>
<a:theme xmlns:a="http://schemas.openxmlformats.org/drawingml/2006/main" name="Office 主题">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hitsz">
  <a:themeElements>
    <a:clrScheme name="自定义 4">
      <a:dk1>
        <a:sysClr val="windowText" lastClr="000000"/>
      </a:dk1>
      <a:lt1>
        <a:sysClr val="window" lastClr="FFFFFF"/>
      </a:lt1>
      <a:dk2>
        <a:srgbClr val="1F497D"/>
      </a:dk2>
      <a:lt2>
        <a:srgbClr val="EEECE1"/>
      </a:lt2>
      <a:accent1>
        <a:srgbClr val="002060"/>
      </a:accent1>
      <a:accent2>
        <a:srgbClr val="0070C0"/>
      </a:accent2>
      <a:accent3>
        <a:srgbClr val="00B0F0"/>
      </a:accent3>
      <a:accent4>
        <a:srgbClr val="595959"/>
      </a:accent4>
      <a:accent5>
        <a:srgbClr val="7F7F7F"/>
      </a:accent5>
      <a:accent6>
        <a:srgbClr val="BFBFB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hitsz" id="{F02FF392-DBFF-47A6-8723-A54652F187A4}" vid="{58E87B9C-AD53-42B3-BF8A-6F45B167C92F}"/>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Office\Templates\1033\Company Handbook.pot</Template>
  <TotalTime>18913</TotalTime>
  <Pages>43</Pages>
  <Words>4836</Words>
  <Application>Microsoft Macintosh PowerPoint</Application>
  <PresentationFormat>On-screen Show (4:3)</PresentationFormat>
  <Paragraphs>456</Paragraphs>
  <Slides>37</Slides>
  <Notes>29</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37</vt:i4>
      </vt:variant>
    </vt:vector>
  </HeadingPairs>
  <TitlesOfParts>
    <vt:vector size="51" baseType="lpstr">
      <vt:lpstr>Liberation Sans</vt:lpstr>
      <vt:lpstr>Microsoft Yahei</vt:lpstr>
      <vt:lpstr>Microsoft Yahei</vt:lpstr>
      <vt:lpstr>思源黑体 CN Bold</vt:lpstr>
      <vt:lpstr>思源黑体 CN Light</vt:lpstr>
      <vt:lpstr>思源黑体 CN Regular</vt:lpstr>
      <vt:lpstr>Arial</vt:lpstr>
      <vt:lpstr>Arial</vt:lpstr>
      <vt:lpstr>Helvetica</vt:lpstr>
      <vt:lpstr>Times New Roman</vt:lpstr>
      <vt:lpstr>Wingdings</vt:lpstr>
      <vt:lpstr>hitsz</vt:lpstr>
      <vt:lpstr>Office 主题</vt:lpstr>
      <vt:lpstr>1_hitsz</vt:lpstr>
      <vt:lpstr>PowerPoint Presentation</vt:lpstr>
      <vt:lpstr>PowerPoint Presentation</vt:lpstr>
      <vt:lpstr>LEARNING OBJECTIVES</vt:lpstr>
      <vt:lpstr>PowerPoint Presentation</vt:lpstr>
      <vt:lpstr>Inventory Issues</vt:lpstr>
      <vt:lpstr>PowerPoint Presentation</vt:lpstr>
      <vt:lpstr>PowerPoint Presentation</vt:lpstr>
      <vt:lpstr>PowerPoint Presentation</vt:lpstr>
      <vt:lpstr>PowerPoint Presentation</vt:lpstr>
      <vt:lpstr>Inventory Cost Flow</vt:lpstr>
      <vt:lpstr>Inventory Cost Flow</vt:lpstr>
      <vt:lpstr>Inventory Cost Flow</vt:lpstr>
      <vt:lpstr>Inventory Cost Flow</vt:lpstr>
      <vt:lpstr>Inventory Cost Flow</vt:lpstr>
      <vt:lpstr>Inventory Cost Flow</vt:lpstr>
      <vt:lpstr>Inventory Issues</vt:lpstr>
      <vt:lpstr>PowerPoint Presentation</vt:lpstr>
      <vt:lpstr>PowerPoint Presentation</vt:lpstr>
      <vt:lpstr>PowerPoint Presentation</vt:lpstr>
      <vt:lpstr>PowerPoint Presentation</vt:lpstr>
      <vt:lpstr>PowerPoint Presentation</vt:lpstr>
      <vt:lpstr>PowerPoint Presentation</vt:lpstr>
      <vt:lpstr>Goods and Costs Included an Inventory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Treatment of Purchase Discounts in a periodic inventory system</vt:lpstr>
      <vt:lpstr>Treatment of Purchase Discounts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Financial Accounting and Accounting Standards</dc:title>
  <dc:creator>Coby Harmon</dc:creator>
  <cp:lastModifiedBy>Jack Qiang</cp:lastModifiedBy>
  <cp:revision>2171</cp:revision>
  <cp:lastPrinted>1999-09-16T17:08:20Z</cp:lastPrinted>
  <dcterms:created xsi:type="dcterms:W3CDTF">1997-03-28T18:03:02Z</dcterms:created>
  <dcterms:modified xsi:type="dcterms:W3CDTF">2024-09-03T09:42:08Z</dcterms:modified>
</cp:coreProperties>
</file>