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 id="2147483675" r:id="rId2"/>
    <p:sldMasterId id="2147483689" r:id="rId3"/>
  </p:sldMasterIdLst>
  <p:notesMasterIdLst>
    <p:notesMasterId r:id="rId30"/>
  </p:notesMasterIdLst>
  <p:handoutMasterIdLst>
    <p:handoutMasterId r:id="rId31"/>
  </p:handoutMasterIdLst>
  <p:sldIdLst>
    <p:sldId id="266" r:id="rId4"/>
    <p:sldId id="669" r:id="rId5"/>
    <p:sldId id="777" r:id="rId6"/>
    <p:sldId id="778" r:id="rId7"/>
    <p:sldId id="767" r:id="rId8"/>
    <p:sldId id="526" r:id="rId9"/>
    <p:sldId id="539" r:id="rId10"/>
    <p:sldId id="624" r:id="rId11"/>
    <p:sldId id="538" r:id="rId12"/>
    <p:sldId id="781" r:id="rId13"/>
    <p:sldId id="625" r:id="rId14"/>
    <p:sldId id="560" r:id="rId15"/>
    <p:sldId id="782" r:id="rId16"/>
    <p:sldId id="561" r:id="rId17"/>
    <p:sldId id="783" r:id="rId18"/>
    <p:sldId id="626" r:id="rId19"/>
    <p:sldId id="562" r:id="rId20"/>
    <p:sldId id="784" r:id="rId21"/>
    <p:sldId id="563" r:id="rId22"/>
    <p:sldId id="785" r:id="rId23"/>
    <p:sldId id="660" r:id="rId24"/>
    <p:sldId id="661" r:id="rId25"/>
    <p:sldId id="662" r:id="rId26"/>
    <p:sldId id="770" r:id="rId27"/>
    <p:sldId id="791" r:id="rId28"/>
    <p:sldId id="267" r:id="rId29"/>
  </p:sldIdLst>
  <p:sldSz cx="9144000" cy="6858000" type="screen4x3"/>
  <p:notesSz cx="6858000" cy="9190038"/>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66"/>
    <a:srgbClr val="CC0000"/>
    <a:srgbClr val="FBF5C9"/>
    <a:srgbClr val="FAEFB6"/>
    <a:srgbClr val="ECECEC"/>
    <a:srgbClr val="EAD5C0"/>
    <a:srgbClr val="D7AE85"/>
    <a:srgbClr val="FFCC66"/>
    <a:srgbClr val="FFCC99"/>
    <a:srgbClr val="C0F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D3698-FF24-8547-B42C-8EA2A22DC35C}" v="204" dt="2024-09-09T03:12:29.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5" autoAdjust="0"/>
    <p:restoredTop sz="90311" autoAdjust="0"/>
  </p:normalViewPr>
  <p:slideViewPr>
    <p:cSldViewPr>
      <p:cViewPr varScale="1">
        <p:scale>
          <a:sx n="255" d="100"/>
          <a:sy n="255" d="100"/>
        </p:scale>
        <p:origin x="3112"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varScale="1">
      <p:scale>
        <a:sx n="1" d="1"/>
        <a:sy n="1" d="1"/>
      </p:scale>
      <p:origin x="0" y="-9778"/>
    </p:cViewPr>
  </p:sorterViewPr>
  <p:notesViewPr>
    <p:cSldViewPr>
      <p:cViewPr>
        <p:scale>
          <a:sx n="75" d="100"/>
          <a:sy n="75" d="100"/>
        </p:scale>
        <p:origin x="6640" y="2488"/>
      </p:cViewPr>
      <p:guideLst>
        <p:guide orient="horz" pos="289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2.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 Type="http://schemas.openxmlformats.org/officeDocument/2006/relationships/slide" Target="slides/slide6.xml"/><Relationship Id="rId16" Type="http://schemas.openxmlformats.org/officeDocument/2006/relationships/slide" Target="slides/slide20.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9.xml"/><Relationship Id="rId15" Type="http://schemas.openxmlformats.org/officeDocument/2006/relationships/slide" Target="slides/slide19.xml"/><Relationship Id="rId10" Type="http://schemas.openxmlformats.org/officeDocument/2006/relationships/slide" Target="slides/slide14.xml"/><Relationship Id="rId19" Type="http://schemas.openxmlformats.org/officeDocument/2006/relationships/slide" Target="slides/slide23.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62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1000" y="4365625"/>
            <a:ext cx="61722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dirty="0"/>
              <a:t>Click to edit Master notes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1683" name="Rectangle 3"/>
          <p:cNvSpPr>
            <a:spLocks noGrp="1" noRot="1" noChangeAspect="1" noChangeArrowheads="1" noTextEdit="1"/>
          </p:cNvSpPr>
          <p:nvPr>
            <p:ph type="sldImg" idx="2"/>
          </p:nvPr>
        </p:nvSpPr>
        <p:spPr bwMode="auto">
          <a:xfrm>
            <a:off x="1139825" y="695325"/>
            <a:ext cx="4578350" cy="34337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656246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600" kern="1200" baseline="0">
        <a:solidFill>
          <a:schemeClr val="tx1"/>
        </a:solidFill>
        <a:latin typeface="Arial" charset="0"/>
        <a:ea typeface="+mn-ea"/>
        <a:cs typeface="+mn-cs"/>
      </a:defRPr>
    </a:lvl1pPr>
    <a:lvl2pPr marL="457200" algn="l" rtl="0" eaLnBrk="0" fontAlgn="base" hangingPunct="0">
      <a:spcBef>
        <a:spcPct val="30000"/>
      </a:spcBef>
      <a:spcAft>
        <a:spcPct val="0"/>
      </a:spcAft>
      <a:defRPr sz="2600" kern="1200" baseline="0">
        <a:solidFill>
          <a:schemeClr val="tx1"/>
        </a:solidFill>
        <a:latin typeface="Arial" charset="0"/>
        <a:ea typeface="+mn-ea"/>
        <a:cs typeface="+mn-cs"/>
      </a:defRPr>
    </a:lvl2pPr>
    <a:lvl3pPr marL="914400" algn="l" rtl="0" eaLnBrk="0" fontAlgn="base" hangingPunct="0">
      <a:spcBef>
        <a:spcPct val="30000"/>
      </a:spcBef>
      <a:spcAft>
        <a:spcPct val="0"/>
      </a:spcAft>
      <a:defRPr sz="2600" kern="1200" baseline="0">
        <a:solidFill>
          <a:schemeClr val="tx1"/>
        </a:solidFill>
        <a:latin typeface="Arial" charset="0"/>
        <a:ea typeface="+mn-ea"/>
        <a:cs typeface="+mn-cs"/>
      </a:defRPr>
    </a:lvl3pPr>
    <a:lvl4pPr marL="1371600" algn="l" rtl="0" eaLnBrk="0" fontAlgn="base" hangingPunct="0">
      <a:spcBef>
        <a:spcPct val="30000"/>
      </a:spcBef>
      <a:spcAft>
        <a:spcPct val="0"/>
      </a:spcAft>
      <a:defRPr sz="2600" kern="1200" baseline="0">
        <a:solidFill>
          <a:schemeClr val="tx1"/>
        </a:solidFill>
        <a:latin typeface="Arial" charset="0"/>
        <a:ea typeface="+mn-ea"/>
        <a:cs typeface="+mn-cs"/>
      </a:defRPr>
    </a:lvl4pPr>
    <a:lvl5pPr marL="1828800" algn="l" rtl="0" eaLnBrk="0" fontAlgn="base" hangingPunct="0">
      <a:spcBef>
        <a:spcPct val="30000"/>
      </a:spcBef>
      <a:spcAft>
        <a:spcPct val="0"/>
      </a:spcAft>
      <a:defRPr sz="2600" kern="1200" baseline="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4"/>
          <p:cNvSpPr>
            <a:spLocks noGrp="1" noChangeArrowheads="1"/>
          </p:cNvSpPr>
          <p:nvPr>
            <p:ph type="body" idx="1"/>
          </p:nvPr>
        </p:nvSpPr>
        <p:spPr>
          <a:noFill/>
        </p:spPr>
        <p:txBody>
          <a:bodyPr/>
          <a:lstStyle/>
          <a:p>
            <a:r>
              <a:rPr lang="en-US" sz="1800" dirty="0">
                <a:effectLst/>
                <a:highlight>
                  <a:srgbClr val="FFFF00"/>
                </a:highlight>
                <a:latin typeface="Liberation Sans" panose="020B0604020202020204"/>
                <a:ea typeface="Times New Roman" panose="02020603050405020304" pitchFamily="18" charset="0"/>
              </a:rPr>
              <a:t>Inventories are of particular importance to merchandising and manufacturing companies because they represent the primary source of revenue for the organization.</a:t>
            </a:r>
            <a:r>
              <a:rPr lang="en-US" sz="1800" dirty="0">
                <a:effectLst/>
                <a:latin typeface="Liberation Sans" panose="020B0604020202020204"/>
                <a:ea typeface="Times New Roman" panose="02020603050405020304" pitchFamily="18" charset="0"/>
              </a:rPr>
              <a:t> Inventories are also significant because of their impact on both the statement of financial position and the income statement.</a:t>
            </a:r>
            <a:endParaRPr lang="en-US" altLang="en-US" dirty="0"/>
          </a:p>
        </p:txBody>
      </p:sp>
    </p:spTree>
    <p:extLst>
      <p:ext uri="{BB962C8B-B14F-4D97-AF65-F5344CB8AC3E}">
        <p14:creationId xmlns:p14="http://schemas.microsoft.com/office/powerpoint/2010/main" val="225342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5"/>
          <p:cNvSpPr>
            <a:spLocks noGrp="1" noChangeArrowheads="1"/>
          </p:cNvSpPr>
          <p:nvPr>
            <p:ph type="body" idx="1"/>
          </p:nvPr>
        </p:nvSpPr>
        <p:spPr>
          <a:noFill/>
        </p:spPr>
        <p:txBody>
          <a:bodyPr/>
          <a:lstStyle/>
          <a:p>
            <a:pPr marL="575945" marR="0" indent="-575945" algn="just">
              <a:lnSpc>
                <a:spcPts val="1400"/>
              </a:lnSpc>
              <a:spcBef>
                <a:spcPts val="0"/>
              </a:spcBef>
              <a:spcAft>
                <a:spcPts val="0"/>
              </a:spcAft>
              <a:tabLst>
                <a:tab pos="228600" algn="r"/>
                <a:tab pos="342900" algn="l"/>
                <a:tab pos="347345" algn="l"/>
                <a:tab pos="571500" algn="l"/>
              </a:tabLst>
            </a:pPr>
            <a:r>
              <a:rPr lang="en-US" sz="1400" dirty="0">
                <a:effectLst/>
                <a:latin typeface="Liberation Sans" panose="020B0604020202020204"/>
                <a:ea typeface="Times New Roman" panose="02020603050405020304" pitchFamily="18" charset="0"/>
                <a:cs typeface="Times New Roman" panose="02020603050405020304" pitchFamily="18" charset="0"/>
              </a:rPr>
              <a:t>Under the periodic inventory method, the average-cost method is implemented as a weighted-average method. </a:t>
            </a:r>
          </a:p>
          <a:p>
            <a:pPr marL="575945" marR="0" indent="-575945" algn="just">
              <a:lnSpc>
                <a:spcPts val="1400"/>
              </a:lnSpc>
              <a:spcBef>
                <a:spcPts val="0"/>
              </a:spcBef>
              <a:spcAft>
                <a:spcPts val="0"/>
              </a:spcAft>
              <a:tabLst>
                <a:tab pos="228600" algn="r"/>
                <a:tab pos="342900" algn="l"/>
                <a:tab pos="347345" algn="l"/>
                <a:tab pos="571500" algn="l"/>
              </a:tabLst>
            </a:pPr>
            <a:r>
              <a:rPr lang="en-US" sz="1400" dirty="0">
                <a:effectLst/>
                <a:latin typeface="Liberation Sans" panose="020B0604020202020204"/>
                <a:ea typeface="Times New Roman" panose="02020603050405020304" pitchFamily="18" charset="0"/>
                <a:cs typeface="Times New Roman" panose="02020603050405020304" pitchFamily="18" charset="0"/>
              </a:rPr>
              <a:t>A weighted-average cost per unit is computed as (total cost of goods available/total number of units available). This weighted-average cost per unit is multiplied times the number of units in ending inventory to determine the ending inventory cost. The difference between the total cost of goods available and the ending inventory cost is the cost of goods sold.</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278463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6"/>
          <p:cNvSpPr>
            <a:spLocks noGrp="1" noChangeArrowheads="1"/>
          </p:cNvSpPr>
          <p:nvPr>
            <p:ph type="body" idx="1"/>
          </p:nvPr>
        </p:nvSpPr>
        <p:spPr>
          <a:noFill/>
        </p:spPr>
        <p:txBody>
          <a:bodyPr/>
          <a:lstStyle/>
          <a:p>
            <a:pPr marL="575945" marR="0" indent="-575945" algn="just">
              <a:lnSpc>
                <a:spcPts val="1400"/>
              </a:lnSpc>
              <a:spcBef>
                <a:spcPts val="0"/>
              </a:spcBef>
              <a:spcAft>
                <a:spcPts val="0"/>
              </a:spcAft>
              <a:tabLst>
                <a:tab pos="228600" algn="r"/>
                <a:tab pos="342900" algn="l"/>
                <a:tab pos="347345" algn="l"/>
                <a:tab pos="571500" algn="l"/>
              </a:tabLst>
            </a:pPr>
            <a:r>
              <a:rPr lang="en-US" sz="2800" dirty="0">
                <a:effectLst/>
                <a:latin typeface="Liberation Sans" panose="020B0604020202020204"/>
                <a:ea typeface="Times New Roman" panose="02020603050405020304" pitchFamily="18" charset="0"/>
                <a:cs typeface="Times New Roman" panose="02020603050405020304" pitchFamily="18" charset="0"/>
              </a:rPr>
              <a:t>Under the perpetual inventory method, the average-cost method is implemented as a moving-average method. A new weighted-average cost per unit is computed each time a purchase is made. </a:t>
            </a:r>
          </a:p>
          <a:p>
            <a:pPr marL="575945" marR="0" indent="-575945" algn="just">
              <a:lnSpc>
                <a:spcPts val="1400"/>
              </a:lnSpc>
              <a:spcBef>
                <a:spcPts val="0"/>
              </a:spcBef>
              <a:spcAft>
                <a:spcPts val="0"/>
              </a:spcAft>
              <a:tabLst>
                <a:tab pos="228600" algn="r"/>
                <a:tab pos="342900" algn="l"/>
                <a:tab pos="347345" algn="l"/>
                <a:tab pos="571500" algn="l"/>
              </a:tabLst>
            </a:pPr>
            <a:endParaRPr lang="en-US" sz="2800" dirty="0">
              <a:effectLst/>
              <a:latin typeface="Liberation Sans" panose="020B0604020202020204"/>
              <a:ea typeface="Times New Roman" panose="02020603050405020304" pitchFamily="18" charset="0"/>
              <a:cs typeface="Times New Roman" panose="02020603050405020304" pitchFamily="18" charset="0"/>
            </a:endParaRPr>
          </a:p>
          <a:p>
            <a:pPr marL="575945" marR="0" indent="-575945" algn="just">
              <a:lnSpc>
                <a:spcPts val="1400"/>
              </a:lnSpc>
              <a:spcBef>
                <a:spcPts val="0"/>
              </a:spcBef>
              <a:spcAft>
                <a:spcPts val="0"/>
              </a:spcAft>
              <a:tabLst>
                <a:tab pos="228600" algn="r"/>
                <a:tab pos="342900" algn="l"/>
                <a:tab pos="347345" algn="l"/>
                <a:tab pos="571500" algn="l"/>
              </a:tabLst>
            </a:pPr>
            <a:r>
              <a:rPr lang="en-US" sz="2800" dirty="0">
                <a:effectLst/>
                <a:latin typeface="Liberation Sans" panose="020B0604020202020204"/>
                <a:ea typeface="Times New Roman" panose="02020603050405020304" pitchFamily="18" charset="0"/>
                <a:cs typeface="Times New Roman" panose="02020603050405020304" pitchFamily="18" charset="0"/>
              </a:rPr>
              <a:t>That average cost per unit is used to cost all subsequent sales until another purchase is made, at which time a new weighted-average cost per unit is calculated. Therefore, the cost of goods sold and ending inventory cost is known all the time.</a:t>
            </a:r>
            <a:endParaRPr lang="en-US" sz="28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3128873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6"/>
          <p:cNvSpPr>
            <a:spLocks noGrp="1" noChangeArrowheads="1"/>
          </p:cNvSpPr>
          <p:nvPr>
            <p:ph type="body" idx="1"/>
          </p:nvPr>
        </p:nvSpPr>
        <p:spPr>
          <a:noFill/>
        </p:spPr>
        <p:txBody>
          <a:bodyPr/>
          <a:lstStyle/>
          <a:p>
            <a:pPr marL="575945" marR="0" indent="-575945" algn="just">
              <a:lnSpc>
                <a:spcPts val="1400"/>
              </a:lnSpc>
              <a:spcBef>
                <a:spcPts val="0"/>
              </a:spcBef>
              <a:spcAft>
                <a:spcPts val="0"/>
              </a:spcAft>
              <a:tabLst>
                <a:tab pos="228600" algn="r"/>
                <a:tab pos="342900" algn="l"/>
                <a:tab pos="347345" algn="l"/>
                <a:tab pos="571500" algn="l"/>
              </a:tabLst>
            </a:pPr>
            <a:r>
              <a:rPr lang="en-US" sz="1400" dirty="0">
                <a:effectLst/>
                <a:latin typeface="Liberation Sans" panose="020B0604020202020204"/>
                <a:ea typeface="Times New Roman" panose="02020603050405020304" pitchFamily="18" charset="0"/>
                <a:cs typeface="Times New Roman" panose="02020603050405020304" pitchFamily="18" charset="0"/>
              </a:rPr>
              <a:t>Under the perpetual inventory method, the average-cost method is implemented as a moving-average method. A new weighted-average cost per unit is computed each time a purchase is made. That average cost per unit is used to cost all subsequent sales until another purchase is made, at which time a new weighted-average cost per unit is calculated. Therefore, the cost of goods sold and ending inventory cost is known all the time.</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altLang="en-US" dirty="0"/>
              <a:t>In this method, Call-Mart computes a new average unit cost each time it makes a purchase. For example, on March 15, after purchasing 6,000 units for €26,400, Call-Mart has 8,000 units costing €34,400 (€8,000 plus €26,400) on hand. The average unit cost is €34,400 divided by 8,000, or €4.30.</a:t>
            </a:r>
          </a:p>
          <a:p>
            <a:endParaRPr lang="en-US" altLang="en-US" dirty="0"/>
          </a:p>
          <a:p>
            <a:r>
              <a:rPr lang="en-US" altLang="en-US" dirty="0"/>
              <a:t> Call-Mart uses this unit cost in costing withdrawals until it makes another purchase. At that point, Call-Mart computes a new average unit cost. Accordingly, the company shows the cost of the 4,000 units withdrawn on March 19 at €4.30, for a total cost of goods sold of €17,200.</a:t>
            </a:r>
          </a:p>
          <a:p>
            <a:endParaRPr lang="en-US" altLang="en-US" dirty="0"/>
          </a:p>
          <a:p>
            <a:r>
              <a:rPr lang="en-US" altLang="en-US" dirty="0"/>
              <a:t>On March 30, following the purchase of 2,000 units for €9,500, Call-Mart determines a new unit cost of €4.45, for an ending inventory of €26,700.</a:t>
            </a:r>
          </a:p>
          <a:p>
            <a:endParaRPr lang="en-US" altLang="en-US" dirty="0"/>
          </a:p>
          <a:p>
            <a:endParaRPr lang="en-US" altLang="en-US" dirty="0"/>
          </a:p>
        </p:txBody>
      </p:sp>
    </p:spTree>
    <p:extLst>
      <p:ext uri="{BB962C8B-B14F-4D97-AF65-F5344CB8AC3E}">
        <p14:creationId xmlns:p14="http://schemas.microsoft.com/office/powerpoint/2010/main" val="115924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4"/>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2800" dirty="0">
                <a:effectLst/>
                <a:latin typeface="Liberation Sans" panose="020B0604020202020204"/>
                <a:ea typeface="Times New Roman" panose="02020603050405020304" pitchFamily="18" charset="0"/>
                <a:cs typeface="Times New Roman" panose="02020603050405020304" pitchFamily="18" charset="0"/>
              </a:rPr>
              <a:t>The use of the </a:t>
            </a:r>
            <a:r>
              <a:rPr lang="en-US" sz="2800" b="1" dirty="0">
                <a:effectLst/>
                <a:latin typeface="Liberation Sans" panose="020B0604020202020204"/>
                <a:ea typeface="Times New Roman" panose="02020603050405020304" pitchFamily="18" charset="0"/>
                <a:cs typeface="Times New Roman" panose="02020603050405020304" pitchFamily="18" charset="0"/>
              </a:rPr>
              <a:t>FIFO inventory method </a:t>
            </a:r>
            <a:r>
              <a:rPr lang="en-US" sz="2800" dirty="0">
                <a:effectLst/>
                <a:latin typeface="Liberation Sans" panose="020B0604020202020204"/>
                <a:ea typeface="Times New Roman" panose="02020603050405020304" pitchFamily="18" charset="0"/>
                <a:cs typeface="Times New Roman" panose="02020603050405020304" pitchFamily="18" charset="0"/>
              </a:rPr>
              <a:t>assumes that the first goods purchased are the first used or sold. In</a:t>
            </a:r>
            <a:r>
              <a:rPr lang="zh-CN" altLang="en-US" sz="2800" dirty="0">
                <a:effectLst/>
                <a:latin typeface="Liberation Sans" panose="020B0604020202020204"/>
                <a:ea typeface="Times New Roman" panose="02020603050405020304" pitchFamily="18" charset="0"/>
                <a:cs typeface="Times New Roman" panose="02020603050405020304" pitchFamily="18" charset="0"/>
              </a:rPr>
              <a:t> </a:t>
            </a:r>
            <a:r>
              <a:rPr lang="en-US" sz="2800" dirty="0">
                <a:effectLst/>
                <a:latin typeface="Liberation Sans" panose="020B0604020202020204"/>
                <a:ea typeface="Times New Roman" panose="02020603050405020304" pitchFamily="18" charset="0"/>
                <a:cs typeface="Times New Roman" panose="02020603050405020304" pitchFamily="18" charset="0"/>
              </a:rPr>
              <a:t>all cases where FIFO is used, the inventory and cost of goods sold would be the same at the end of the month whether a perpetual or periodic system is used. </a:t>
            </a:r>
          </a:p>
          <a:p>
            <a:pPr marL="347345" marR="0" indent="-347345" algn="just">
              <a:lnSpc>
                <a:spcPts val="1400"/>
              </a:lnSpc>
              <a:spcBef>
                <a:spcPts val="0"/>
              </a:spcBef>
              <a:spcAft>
                <a:spcPts val="0"/>
              </a:spcAft>
              <a:tabLst>
                <a:tab pos="228600" algn="r"/>
                <a:tab pos="342900" algn="l"/>
              </a:tabLst>
            </a:pPr>
            <a:endParaRPr lang="en-US" sz="280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800" b="1" dirty="0">
                <a:effectLst/>
                <a:latin typeface="Liberation Sans" panose="020B0604020202020204"/>
                <a:ea typeface="Times New Roman" panose="02020603050405020304" pitchFamily="18" charset="0"/>
              </a:rPr>
              <a:t>A major advantage of the FIFO method is that the ending inventory is stated in terms of an approximate current cost figure. </a:t>
            </a:r>
            <a:r>
              <a:rPr lang="en-US" sz="2800" dirty="0">
                <a:effectLst/>
                <a:latin typeface="Liberation Sans" panose="020B0604020202020204"/>
                <a:ea typeface="Times New Roman" panose="02020603050405020304" pitchFamily="18" charset="0"/>
              </a:rPr>
              <a:t>However, because FIFO tends to reflect current costs on the statement of financial position, a basic disadvantage of this method is that current costs are not matched against current revenues on the income statement.</a:t>
            </a:r>
            <a:r>
              <a:rPr lang="zh-CN" altLang="en-US" sz="2800" dirty="0">
                <a:effectLst/>
                <a:latin typeface="Liberation Sans" panose="020B0604020202020204"/>
                <a:ea typeface="Times New Roman" panose="02020603050405020304" pitchFamily="18" charset="0"/>
              </a:rPr>
              <a:t> </a:t>
            </a:r>
            <a:r>
              <a:rPr lang="en-US" altLang="zh-CN" sz="2800" dirty="0">
                <a:effectLst/>
                <a:latin typeface="Liberation Sans" panose="020B0604020202020204"/>
                <a:ea typeface="Times New Roman" panose="02020603050405020304" pitchFamily="18" charset="0"/>
              </a:rPr>
              <a:t>A company charges the oldest costs against the more current revenue, possibly distorting gross profit and net income.</a:t>
            </a:r>
            <a:endParaRPr lang="en-US" sz="2800" dirty="0">
              <a:effectLst/>
              <a:latin typeface="Liberation Sans" panose="020B0604020202020204"/>
              <a:ea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endParaRPr lang="en-US" sz="280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800" dirty="0">
                <a:effectLst/>
                <a:latin typeface="Helvetica" panose="020B0604020202020204" pitchFamily="34" charset="0"/>
                <a:ea typeface="Times New Roman" panose="02020603050405020304" pitchFamily="18" charset="0"/>
                <a:cs typeface="Times New Roman" panose="02020603050405020304" pitchFamily="18" charset="0"/>
              </a:rPr>
              <a:t>When the physical flow of goods is actually first-in, first-out, the FIFO method closely approximates specific identification.</a:t>
            </a:r>
          </a:p>
          <a:p>
            <a:pPr marL="347345" marR="0" indent="-347345" algn="just">
              <a:lnSpc>
                <a:spcPts val="1400"/>
              </a:lnSpc>
              <a:spcBef>
                <a:spcPts val="0"/>
              </a:spcBef>
              <a:spcAft>
                <a:spcPts val="0"/>
              </a:spcAft>
              <a:tabLst>
                <a:tab pos="228600" algn="r"/>
                <a:tab pos="342900" algn="l"/>
              </a:tabLst>
            </a:pPr>
            <a:endParaRPr lang="en-US" sz="2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800" dirty="0">
                <a:effectLst/>
                <a:latin typeface="Helvetica" panose="020B0604020202020204" pitchFamily="34" charset="0"/>
                <a:ea typeface="Times New Roman" panose="02020603050405020304" pitchFamily="18" charset="0"/>
                <a:cs typeface="Times New Roman" panose="02020603050405020304" pitchFamily="18" charset="0"/>
              </a:rPr>
              <a:t>Although a company may use a variety of inventory methods to assist in accurate computation of net income, once it selects a pricing method, it must apply it consistently thereafter.</a:t>
            </a:r>
          </a:p>
          <a:p>
            <a:endParaRPr lang="en-US" altLang="en-US" dirty="0"/>
          </a:p>
        </p:txBody>
      </p:sp>
    </p:spTree>
    <p:extLst>
      <p:ext uri="{BB962C8B-B14F-4D97-AF65-F5344CB8AC3E}">
        <p14:creationId xmlns:p14="http://schemas.microsoft.com/office/powerpoint/2010/main" val="243882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5"/>
          <p:cNvSpPr>
            <a:spLocks noGrp="1" noChangeArrowheads="1"/>
          </p:cNvSpPr>
          <p:nvPr>
            <p:ph type="body" idx="1"/>
          </p:nvPr>
        </p:nvSpPr>
        <p:spPr>
          <a:noFill/>
        </p:spPr>
        <p:txBody>
          <a:bodyPr/>
          <a:lstStyle/>
          <a:p>
            <a:pPr marL="575945" marR="0" indent="-575945" algn="just">
              <a:lnSpc>
                <a:spcPts val="1400"/>
              </a:lnSpc>
              <a:spcBef>
                <a:spcPts val="0"/>
              </a:spcBef>
              <a:spcAft>
                <a:spcPts val="0"/>
              </a:spcAft>
              <a:tabLst>
                <a:tab pos="228600" algn="r"/>
                <a:tab pos="342900" algn="l"/>
                <a:tab pos="347345" algn="l"/>
                <a:tab pos="571500" algn="l"/>
              </a:tabLst>
            </a:pPr>
            <a:r>
              <a:rPr lang="en-US" sz="1400" dirty="0">
                <a:effectLst/>
                <a:latin typeface="Liberation Sans" panose="020B0604020202020204"/>
                <a:ea typeface="Times New Roman" panose="02020603050405020304" pitchFamily="18" charset="0"/>
                <a:cs typeface="Times New Roman" panose="02020603050405020304" pitchFamily="18" charset="0"/>
              </a:rPr>
              <a:t>Under the periodic method, the FIFO method computes the ending inventory and cost of goods sold at the end of an accounting period. The ending inventory cost is determined by determining the number on hand at the end of the period by taking a physical count, and then starting with the last purchase, working backwards through the purchases for the period, until all of the units on hand have been costed. The cost of goods sold is the difference between the cost of goods available and the ending inventory.</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4057144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5"/>
          <p:cNvSpPr>
            <a:spLocks noGrp="1" noChangeArrowheads="1"/>
          </p:cNvSpPr>
          <p:nvPr>
            <p:ph type="body" idx="1"/>
          </p:nvPr>
        </p:nvSpPr>
        <p:spPr>
          <a:noFill/>
        </p:spPr>
        <p:txBody>
          <a:bodyPr/>
          <a:lstStyle/>
          <a:p>
            <a:pPr marL="575945" marR="0" indent="-575945" algn="just">
              <a:lnSpc>
                <a:spcPts val="1400"/>
              </a:lnSpc>
              <a:spcBef>
                <a:spcPts val="0"/>
              </a:spcBef>
              <a:spcAft>
                <a:spcPts val="0"/>
              </a:spcAft>
              <a:tabLst>
                <a:tab pos="228600" algn="r"/>
                <a:tab pos="342900" algn="l"/>
                <a:tab pos="347345" algn="l"/>
                <a:tab pos="571500" algn="l"/>
              </a:tabLst>
            </a:pPr>
            <a:r>
              <a:rPr lang="en-US" sz="2400" dirty="0">
                <a:effectLst/>
                <a:latin typeface="Liberation Sans" panose="020B0604020202020204"/>
                <a:ea typeface="Times New Roman" panose="02020603050405020304" pitchFamily="18" charset="0"/>
                <a:cs typeface="Times New Roman" panose="02020603050405020304" pitchFamily="18" charset="0"/>
              </a:rPr>
              <a:t>Under the periodic method, the FIFO method computes the ending inventory and cost of goods sold at the end of an accounting period. The ending inventory cost is determined by determining the number on hand at the end of the period by taking a physical count, and then starting with the last purchase, working backwards through the purchases for the period, until all of the units on hand have been costed. The cost of goods sold is the difference between the cost of goods available and the ending inventory.</a:t>
            </a:r>
            <a:endParaRPr lang="en-US" sz="24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1470734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5"/>
          <p:cNvSpPr>
            <a:spLocks noGrp="1" noChangeArrowheads="1"/>
          </p:cNvSpPr>
          <p:nvPr>
            <p:ph type="body" idx="1"/>
          </p:nvPr>
        </p:nvSpPr>
        <p:spPr>
          <a:noFill/>
        </p:spPr>
        <p:txBody>
          <a:bodyPr/>
          <a:lstStyle/>
          <a:p>
            <a:pPr marL="575945" marR="0" indent="-575945" algn="just">
              <a:lnSpc>
                <a:spcPts val="1400"/>
              </a:lnSpc>
              <a:spcBef>
                <a:spcPts val="0"/>
              </a:spcBef>
              <a:spcAft>
                <a:spcPts val="0"/>
              </a:spcAft>
              <a:tabLst>
                <a:tab pos="228600" algn="r"/>
                <a:tab pos="342900" algn="l"/>
                <a:tab pos="347345" algn="l"/>
                <a:tab pos="571500" algn="l"/>
              </a:tabLst>
            </a:pPr>
            <a:r>
              <a:rPr lang="en-US" sz="2400" dirty="0">
                <a:effectLst/>
                <a:latin typeface="Liberation Sans" panose="020B0604020202020204"/>
                <a:ea typeface="Times New Roman" panose="02020603050405020304" pitchFamily="18" charset="0"/>
                <a:cs typeface="Times New Roman" panose="02020603050405020304" pitchFamily="18" charset="0"/>
              </a:rPr>
              <a:t>Under the perpetual inventory method, the cost of goods sold is determined for each sale, starting with the first units on hand at the time of the sale and working forward until the units sold have been costed. The ending inventory cost consists of the costs attached to the units remaining. So, both the ending inventory and the cost of goods sold are known throughout the period.</a:t>
            </a:r>
            <a:endParaRPr lang="en-US" sz="24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64206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5"/>
          <p:cNvSpPr>
            <a:spLocks noGrp="1" noChangeArrowheads="1"/>
          </p:cNvSpPr>
          <p:nvPr>
            <p:ph type="body" idx="1"/>
          </p:nvPr>
        </p:nvSpPr>
        <p:spPr>
          <a:noFill/>
        </p:spPr>
        <p:txBody>
          <a:bodyPr/>
          <a:lstStyle/>
          <a:p>
            <a:pPr marL="575945" marR="0" indent="-575945" algn="just">
              <a:lnSpc>
                <a:spcPts val="1400"/>
              </a:lnSpc>
              <a:spcBef>
                <a:spcPts val="0"/>
              </a:spcBef>
              <a:spcAft>
                <a:spcPts val="0"/>
              </a:spcAft>
              <a:tabLst>
                <a:tab pos="228600" algn="r"/>
                <a:tab pos="342900" algn="l"/>
                <a:tab pos="347345" algn="l"/>
                <a:tab pos="571500" algn="l"/>
              </a:tabLst>
            </a:pPr>
            <a:r>
              <a:rPr lang="en-US" sz="1400" dirty="0">
                <a:effectLst/>
                <a:latin typeface="Liberation Sans" panose="020B0604020202020204"/>
                <a:ea typeface="Times New Roman" panose="02020603050405020304" pitchFamily="18" charset="0"/>
                <a:cs typeface="Times New Roman" panose="02020603050405020304" pitchFamily="18" charset="0"/>
              </a:rPr>
              <a:t>Under the perpetual inventory method, the cost of goods sold is determined for each sale, starting with the first units on hand at the time of the sale and working forward until the units sold have been costed. The ending inventory cost consists of the costs attached to the units remaining. So, both the ending inventory and the cost of goods sold are known throughout the period.</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2318287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4"/>
          <p:cNvSpPr>
            <a:spLocks noGrp="1" noChangeArrowheads="1"/>
          </p:cNvSpPr>
          <p:nvPr>
            <p:ph type="body" idx="1"/>
          </p:nvPr>
        </p:nvSpPr>
        <p:spPr>
          <a:noFill/>
        </p:spPr>
        <p:txBody>
          <a:bodyPr/>
          <a:lstStyle/>
          <a:p>
            <a:r>
              <a:rPr lang="en-US" altLang="en-US" dirty="0"/>
              <a:t>The preceding sections of this chapter described a number of inventory valuation methods. Here, we present a brief summary of the two commonly used inventory cost flow methods to show the effects these valuation methods have on the financial statements. This comparison assumes periodic inventory procedures and the following selected data.</a:t>
            </a:r>
          </a:p>
        </p:txBody>
      </p:sp>
    </p:spTree>
    <p:extLst>
      <p:ext uri="{BB962C8B-B14F-4D97-AF65-F5344CB8AC3E}">
        <p14:creationId xmlns:p14="http://schemas.microsoft.com/office/powerpoint/2010/main" val="318008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4"/>
          <p:cNvSpPr>
            <a:spLocks noGrp="1" noChangeArrowheads="1"/>
          </p:cNvSpPr>
          <p:nvPr>
            <p:ph type="body" idx="1"/>
          </p:nvPr>
        </p:nvSpPr>
        <p:spPr>
          <a:noFill/>
        </p:spPr>
        <p:txBody>
          <a:bodyPr/>
          <a:lstStyle/>
          <a:p>
            <a:r>
              <a:rPr lang="en-US" altLang="en-US" dirty="0"/>
              <a:t>Illustration 8.12 shows the comparative results on net income of the use of average-cost and FIFO.</a:t>
            </a:r>
          </a:p>
        </p:txBody>
      </p:sp>
    </p:spTree>
    <p:extLst>
      <p:ext uri="{BB962C8B-B14F-4D97-AF65-F5344CB8AC3E}">
        <p14:creationId xmlns:p14="http://schemas.microsoft.com/office/powerpoint/2010/main" val="391182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Determining the specific cost of inventory items that have been sold as well as those remaining in ending inventory is sometimes a difficult process. This is due, in part, to the fact that there is no requirement that the cost flow assumption adopted needs to be consistent with the physical flow of the goods through the inventory account. Thus, it is important when accounting for inventory costs that an entity makes consistent use of a cost flow assumption. The major objective in selecting a method should be to choose the one which most clearly reflects periodic income.</a:t>
            </a:r>
          </a:p>
        </p:txBody>
      </p:sp>
    </p:spTree>
    <p:extLst>
      <p:ext uri="{BB962C8B-B14F-4D97-AF65-F5344CB8AC3E}">
        <p14:creationId xmlns:p14="http://schemas.microsoft.com/office/powerpoint/2010/main" val="332001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54929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beration Sans" panose="020B0604020202020204"/>
                <a:ea typeface="Times New Roman" panose="02020603050405020304" pitchFamily="18" charset="0"/>
                <a:cs typeface="Times New Roman" panose="02020603050405020304" pitchFamily="18" charset="0"/>
              </a:rPr>
              <a:t>During any given fiscal period, companies typically purchase merchandise at several different prices. If a company prices inventories at cost and it made numerous purchases at different unit costs, which cost should it use?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Liberation Sans" panose="020B0604020202020204"/>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beration Sans" panose="020B0604020202020204"/>
                <a:ea typeface="Times New Roman" panose="02020603050405020304" pitchFamily="18" charset="0"/>
                <a:cs typeface="Times New Roman" panose="02020603050405020304" pitchFamily="18" charset="0"/>
              </a:rPr>
              <a:t>Conceptually, a specific identification of the given items sold and unsold seems optimal. (L.O. 3) The IASB requires the use of the specific identification method, which is not a cost flow assumption when inventories are not interchangeable or for goods and services produced or segregated for specific projects.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Liberation Sans" panose="020B0604020202020204"/>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beration Sans" panose="020B0604020202020204"/>
                <a:ea typeface="Times New Roman" panose="02020603050405020304" pitchFamily="18" charset="0"/>
                <a:cs typeface="Times New Roman" panose="02020603050405020304" pitchFamily="18" charset="0"/>
              </a:rPr>
              <a:t>Only in situations where inventory turnover is low, unit price is high, or inventory quantities are small are the specific identification criteria met.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Liberation Sans" panose="020B0604020202020204"/>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beration Sans" panose="020B0604020202020204"/>
                <a:ea typeface="Times New Roman" panose="02020603050405020304" pitchFamily="18" charset="0"/>
                <a:cs typeface="Times New Roman" panose="02020603050405020304" pitchFamily="18" charset="0"/>
              </a:rPr>
              <a:t>In other cases, inventory should be measured using one of two cost flow assumptions: (a) first-in, first-out (FIFO) or (b) average-cost.  It should be remembered that these assumptions relate to the flow of costs and not the physical flow of inventory items into and out of the company.  </a:t>
            </a: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374363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r>
              <a:rPr lang="en-US" altLang="en-US" sz="2800" baseline="0" dirty="0">
                <a:latin typeface="+mn-lt"/>
              </a:rPr>
              <a:t>From this information, Call-Mart computes the ending inventory of 6,000 units and the cost of goods available for sale (beginning inventory + purchases) of €43,900 [(2,000 @ €4.00) + (6,000 @ €4.40) + (2,000 @ €4.75)]. The question is, which price or prices should it assign to the 6,000 units of ending inventory? The answer depends on which cost flow assumption it uses.</a:t>
            </a:r>
          </a:p>
          <a:p>
            <a:endParaRPr lang="en-US" altLang="en-US" sz="2800" baseline="0" dirty="0">
              <a:latin typeface="+mn-lt"/>
            </a:endParaRPr>
          </a:p>
          <a:p>
            <a:r>
              <a:rPr lang="en-US" altLang="en-US" sz="2800" baseline="0" dirty="0">
                <a:latin typeface="+mn-lt"/>
              </a:rPr>
              <a:t>The question is, which price or prices should it assign to the 6,000 units of ending inventory? The answer depends on which cost flow assumption it uses.</a:t>
            </a:r>
          </a:p>
        </p:txBody>
      </p:sp>
    </p:spTree>
    <p:extLst>
      <p:ext uri="{BB962C8B-B14F-4D97-AF65-F5344CB8AC3E}">
        <p14:creationId xmlns:p14="http://schemas.microsoft.com/office/powerpoint/2010/main" val="557709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4"/>
          <p:cNvSpPr>
            <a:spLocks noGrp="1" noChangeArrowheads="1"/>
          </p:cNvSpPr>
          <p:nvPr>
            <p:ph type="body" idx="1"/>
          </p:nvPr>
        </p:nvSpPr>
        <p:spPr>
          <a:noFill/>
        </p:spPr>
        <p:txBody>
          <a:bodyPr/>
          <a:lstStyle/>
          <a:p>
            <a:r>
              <a:rPr lang="en-US" altLang="en-US" dirty="0"/>
              <a:t>In the retail trade, this includes some types of jewelry, fur coats, automobiles, and some furniture.</a:t>
            </a:r>
          </a:p>
          <a:p>
            <a:endParaRPr lang="en-US" altLang="en-US" dirty="0"/>
          </a:p>
          <a:p>
            <a:r>
              <a:rPr lang="en-US" altLang="en-US" dirty="0"/>
              <a:t>In manufacturing, it includes special orders and many products manufactured under a job cost system.</a:t>
            </a:r>
          </a:p>
        </p:txBody>
      </p:sp>
    </p:spTree>
    <p:extLst>
      <p:ext uri="{BB962C8B-B14F-4D97-AF65-F5344CB8AC3E}">
        <p14:creationId xmlns:p14="http://schemas.microsoft.com/office/powerpoint/2010/main" val="3411862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4"/>
          <p:cNvSpPr>
            <a:spLocks noGrp="1" noChangeArrowheads="1"/>
          </p:cNvSpPr>
          <p:nvPr>
            <p:ph type="body" idx="1"/>
          </p:nvPr>
        </p:nvSpPr>
        <p:spPr>
          <a:noFill/>
        </p:spPr>
        <p:txBody>
          <a:bodyPr/>
          <a:lstStyle/>
          <a:p>
            <a:r>
              <a:rPr lang="en-US" altLang="en-US" dirty="0"/>
              <a:t>In other words, under specific identification the cost flow matches the physical flow of the goods.</a:t>
            </a:r>
          </a:p>
        </p:txBody>
      </p:sp>
    </p:spTree>
    <p:extLst>
      <p:ext uri="{BB962C8B-B14F-4D97-AF65-F5344CB8AC3E}">
        <p14:creationId xmlns:p14="http://schemas.microsoft.com/office/powerpoint/2010/main" val="1482463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4"/>
          <p:cNvSpPr>
            <a:spLocks noGrp="1" noChangeArrowheads="1"/>
          </p:cNvSpPr>
          <p:nvPr>
            <p:ph type="body" idx="1"/>
          </p:nvPr>
        </p:nvSpPr>
        <p:spPr>
          <a:noFill/>
        </p:spPr>
        <p:txBody>
          <a:bodyPr/>
          <a:lstStyle/>
          <a:p>
            <a:endParaRPr lang="en-US" altLang="en-US" dirty="0"/>
          </a:p>
          <a:p>
            <a:r>
              <a:rPr lang="en-US" altLang="en-US" dirty="0"/>
              <a:t>This method appears ideal. Specific identification matches actual costs against actual revenue. Thus, a company reports ending inventory at actual cost. </a:t>
            </a:r>
          </a:p>
          <a:p>
            <a:endParaRPr lang="en-US" altLang="en-US" dirty="0"/>
          </a:p>
          <a:p>
            <a:r>
              <a:rPr lang="en-US" altLang="en-US" dirty="0"/>
              <a:t>In other words, under specific identification the cost flow matches the physical flow of the goods.</a:t>
            </a:r>
          </a:p>
          <a:p>
            <a:endParaRPr lang="en-US" altLang="en-US" dirty="0"/>
          </a:p>
          <a:p>
            <a:r>
              <a:rPr lang="en-US" altLang="en-US" b="1" dirty="0"/>
              <a:t>Some argue that specific identification allows a company to manipulate net income</a:t>
            </a:r>
            <a:r>
              <a:rPr lang="en-US" altLang="en-US" dirty="0"/>
              <a:t>. For example, assume that a wholesaler purchases identical plywood early in the year at three different prices. When it sells the plywood, the wholesaler can select either the lowest or the highest price to charge to expense. It simply selects the plywood from a specific lot for delivery to the customer. A business manager, therefore, can manipulate net income by delivering to the customer the higher- or lower-priced item, depending on whether the company seeks lower or higher reported earnings for the period.</a:t>
            </a:r>
          </a:p>
          <a:p>
            <a:endParaRPr lang="en-US" altLang="en-US" dirty="0"/>
          </a:p>
          <a:p>
            <a:r>
              <a:rPr lang="en-US" altLang="en-US" dirty="0"/>
              <a:t>Another problem relates to the arbitrary allocation of costs that sometimes occurs with specific inventory items. For example, a company often faces difficulty in relating freight charges, storage costs, and discounts directly to a given inventory item. This results in allocating these costs somewhat arbitrarily, leading to a “breakdown” in the precision of the specific identification method.</a:t>
            </a:r>
          </a:p>
          <a:p>
            <a:endParaRPr lang="en-US" altLang="en-US" dirty="0"/>
          </a:p>
        </p:txBody>
      </p:sp>
    </p:spTree>
    <p:extLst>
      <p:ext uri="{BB962C8B-B14F-4D97-AF65-F5344CB8AC3E}">
        <p14:creationId xmlns:p14="http://schemas.microsoft.com/office/powerpoint/2010/main" val="398165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4"/>
          <p:cNvSpPr>
            <a:spLocks noGrp="1" noChangeArrowheads="1"/>
          </p:cNvSpPr>
          <p:nvPr>
            <p:ph type="body" idx="1"/>
          </p:nvPr>
        </p:nvSpPr>
        <p:spPr>
          <a:noFill/>
        </p:spPr>
        <p:txBody>
          <a:bodyPr/>
          <a:lstStyle/>
          <a:p>
            <a:r>
              <a:rPr lang="en-US" altLang="en-US" dirty="0"/>
              <a:t>Items in the ending inventory and items sold are priced at the average cost of goods available during the period. Either weighted average (periodic) or moving average (perpetual) procedures may be used.</a:t>
            </a:r>
          </a:p>
        </p:txBody>
      </p:sp>
    </p:spTree>
    <p:extLst>
      <p:ext uri="{BB962C8B-B14F-4D97-AF65-F5344CB8AC3E}">
        <p14:creationId xmlns:p14="http://schemas.microsoft.com/office/powerpoint/2010/main" val="3104118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5"/>
          <p:cNvSpPr>
            <a:spLocks noGrp="1" noChangeArrowheads="1"/>
          </p:cNvSpPr>
          <p:nvPr>
            <p:ph type="body" idx="1"/>
          </p:nvPr>
        </p:nvSpPr>
        <p:spPr>
          <a:noFill/>
        </p:spPr>
        <p:txBody>
          <a:bodyPr/>
          <a:lstStyle/>
          <a:p>
            <a:pPr marL="575945" marR="0" indent="-575945" algn="just">
              <a:lnSpc>
                <a:spcPts val="1400"/>
              </a:lnSpc>
              <a:spcBef>
                <a:spcPts val="0"/>
              </a:spcBef>
              <a:spcAft>
                <a:spcPts val="0"/>
              </a:spcAft>
              <a:tabLst>
                <a:tab pos="228600" algn="r"/>
                <a:tab pos="342900" algn="l"/>
                <a:tab pos="347345" algn="l"/>
                <a:tab pos="571500" algn="l"/>
              </a:tabLst>
            </a:pPr>
            <a:r>
              <a:rPr lang="en-US" sz="2800" dirty="0">
                <a:effectLst/>
                <a:latin typeface="Liberation Sans" panose="020B0604020202020204"/>
                <a:ea typeface="Times New Roman" panose="02020603050405020304" pitchFamily="18" charset="0"/>
                <a:cs typeface="Times New Roman" panose="02020603050405020304" pitchFamily="18" charset="0"/>
              </a:rPr>
              <a:t>Under the periodic inventory method, the average-cost method is implemented as a weighted-average method. </a:t>
            </a:r>
          </a:p>
          <a:p>
            <a:pPr marL="575945" marR="0" indent="-575945" algn="just">
              <a:lnSpc>
                <a:spcPts val="1400"/>
              </a:lnSpc>
              <a:spcBef>
                <a:spcPts val="0"/>
              </a:spcBef>
              <a:spcAft>
                <a:spcPts val="0"/>
              </a:spcAft>
              <a:tabLst>
                <a:tab pos="228600" algn="r"/>
                <a:tab pos="342900" algn="l"/>
                <a:tab pos="347345" algn="l"/>
                <a:tab pos="571500" algn="l"/>
              </a:tabLst>
            </a:pPr>
            <a:endParaRPr lang="en-US" sz="2800" dirty="0">
              <a:effectLst/>
              <a:latin typeface="Liberation Sans" panose="020B0604020202020204"/>
              <a:ea typeface="Times New Roman" panose="02020603050405020304" pitchFamily="18" charset="0"/>
              <a:cs typeface="Times New Roman" panose="02020603050405020304" pitchFamily="18" charset="0"/>
            </a:endParaRPr>
          </a:p>
          <a:p>
            <a:pPr marL="575945" marR="0" indent="-575945" algn="just">
              <a:lnSpc>
                <a:spcPts val="1400"/>
              </a:lnSpc>
              <a:spcBef>
                <a:spcPts val="0"/>
              </a:spcBef>
              <a:spcAft>
                <a:spcPts val="0"/>
              </a:spcAft>
              <a:tabLst>
                <a:tab pos="228600" algn="r"/>
                <a:tab pos="342900" algn="l"/>
                <a:tab pos="347345" algn="l"/>
                <a:tab pos="571500" algn="l"/>
              </a:tabLst>
            </a:pPr>
            <a:r>
              <a:rPr lang="en-US" sz="2800" dirty="0">
                <a:effectLst/>
                <a:latin typeface="Liberation Sans" panose="020B0604020202020204"/>
                <a:ea typeface="Times New Roman" panose="02020603050405020304" pitchFamily="18" charset="0"/>
                <a:cs typeface="Times New Roman" panose="02020603050405020304" pitchFamily="18" charset="0"/>
              </a:rPr>
              <a:t>A weighted-average cost per unit is computed as (total cost of goods available/total number of units available). This weighted-average cost per unit is multiplied times the number of units in ending inventory to determine the ending inventory cost. The difference between the total cost of goods available and the ending inventory cost is the cost of goods sold.</a:t>
            </a:r>
            <a:endParaRPr lang="en-US" sz="28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283336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171911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28275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34470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191461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Tree>
    <p:extLst>
      <p:ext uri="{BB962C8B-B14F-4D97-AF65-F5344CB8AC3E}">
        <p14:creationId xmlns:p14="http://schemas.microsoft.com/office/powerpoint/2010/main" val="3619250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249252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2153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8186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79516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1773544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421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en-US" altLang="zh-CN"/>
              <a:t>Click to edit Master title style</a:t>
            </a:r>
            <a:endParaRPr lang="zh-CN" altLang="en-US"/>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Tree>
    <p:extLst>
      <p:ext uri="{BB962C8B-B14F-4D97-AF65-F5344CB8AC3E}">
        <p14:creationId xmlns:p14="http://schemas.microsoft.com/office/powerpoint/2010/main" val="2994825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10573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096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6735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5867082"/>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1002863"/>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3508151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en-US" altLang="zh-CN"/>
              <a:t>Click to edit Master title style</a:t>
            </a:r>
            <a:endParaRPr lang="zh-CN" altLang="en-US"/>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Tree>
    <p:extLst>
      <p:ext uri="{BB962C8B-B14F-4D97-AF65-F5344CB8AC3E}">
        <p14:creationId xmlns:p14="http://schemas.microsoft.com/office/powerpoint/2010/main" val="3882562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36812194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4808800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54973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20514525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8924269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4288298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45452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121242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8643123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924573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13261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22920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74852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54116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40330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11390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9164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3"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4" cstate="print"/>
          <a:srcRect t="-37500" b="-37500"/>
          <a:stretch>
            <a:fillRect/>
          </a:stretch>
        </p:blipFill>
        <p:spPr bwMode="auto">
          <a:xfrm flipV="1">
            <a:off x="571471" y="1273711"/>
            <a:ext cx="3960000" cy="36000"/>
          </a:xfrm>
          <a:prstGeom prst="rect">
            <a:avLst/>
          </a:prstGeom>
          <a:noFill/>
        </p:spPr>
      </p:pic>
      <p:pic>
        <p:nvPicPr>
          <p:cNvPr id="6" name="图片 6" descr="logo-VI系统0630-PPT-12.png">
            <a:extLst>
              <a:ext uri="{FF2B5EF4-FFF2-40B4-BE49-F238E27FC236}">
                <a16:creationId xmlns:a16="http://schemas.microsoft.com/office/drawing/2014/main" id="{0410846F-30ED-46E4-A2C6-A0BA0381BE29}"/>
              </a:ext>
            </a:extLst>
          </p:cNvPr>
          <p:cNvPicPr>
            <a:picLocks noChangeAspect="1"/>
          </p:cNvPicPr>
          <p:nvPr userDrawn="1"/>
        </p:nvPicPr>
        <p:blipFill>
          <a:blip r:embed="rId13" cstate="print"/>
          <a:stretch>
            <a:fillRect/>
          </a:stretch>
        </p:blipFill>
        <p:spPr>
          <a:xfrm>
            <a:off x="428836" y="6286520"/>
            <a:ext cx="1495513" cy="288536"/>
          </a:xfrm>
          <a:prstGeom prst="rect">
            <a:avLst/>
          </a:prstGeom>
        </p:spPr>
      </p:pic>
      <p:pic>
        <p:nvPicPr>
          <p:cNvPr id="8" name="Picture 2" descr="I:\BOBO Z\哈工大\JPG\2020\7月\0707-ppt\素材01\logo-VI系统0630-PPT-24.jpg">
            <a:extLst>
              <a:ext uri="{FF2B5EF4-FFF2-40B4-BE49-F238E27FC236}">
                <a16:creationId xmlns:a16="http://schemas.microsoft.com/office/drawing/2014/main" id="{522474C0-4680-4075-A18C-268F8B42ADE9}"/>
              </a:ext>
            </a:extLst>
          </p:cNvPr>
          <p:cNvPicPr>
            <a:picLocks noChangeArrowheads="1"/>
          </p:cNvPicPr>
          <p:nvPr userDrawn="1"/>
        </p:nvPicPr>
        <p:blipFill>
          <a:blip r:embed="rId14"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110755707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39061752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4"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5"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354197739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p:wipe dir="r"/>
  </p:transition>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image" Target="../media/image6.tmp"/><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19" Type="http://schemas.openxmlformats.org/officeDocument/2006/relationships/slideLayout" Target="../slideLayouts/slideLayout31.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2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image" Target="../media/image6.tmp"/><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10" Type="http://schemas.openxmlformats.org/officeDocument/2006/relationships/tags" Target="../tags/tag64.xml"/><Relationship Id="rId19" Type="http://schemas.openxmlformats.org/officeDocument/2006/relationships/slideLayout" Target="../slideLayouts/slideLayout31.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6.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image" Target="../media/image6.tmp"/><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slideLayout" Target="../slideLayouts/slideLayout31.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2"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3" cstate="print"/>
          <a:stretch>
            <a:fillRect/>
          </a:stretch>
        </p:blipFill>
        <p:spPr>
          <a:xfrm>
            <a:off x="642910" y="571480"/>
            <a:ext cx="2714644" cy="523429"/>
          </a:xfrm>
          <a:prstGeom prst="rect">
            <a:avLst/>
          </a:prstGeom>
        </p:spPr>
      </p:pic>
      <p:sp>
        <p:nvSpPr>
          <p:cNvPr id="6" name="TextBox 5"/>
          <p:cNvSpPr txBox="1"/>
          <p:nvPr/>
        </p:nvSpPr>
        <p:spPr>
          <a:xfrm>
            <a:off x="571472" y="2039771"/>
            <a:ext cx="4500594" cy="1569660"/>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ACCT 2003 </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Intermediate Financial Accounting</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zh-CN" altLang="en-US"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中级财务会计</a:t>
            </a:r>
            <a:endParaRPr kumimoji="0" lang="zh-CN" altLang="en-US" sz="32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8" name="TextBox 7"/>
          <p:cNvSpPr txBox="1"/>
          <p:nvPr/>
        </p:nvSpPr>
        <p:spPr>
          <a:xfrm>
            <a:off x="633257" y="385762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TextBox 8"/>
          <p:cNvSpPr txBox="1"/>
          <p:nvPr/>
        </p:nvSpPr>
        <p:spPr>
          <a:xfrm>
            <a:off x="633257" y="4572008"/>
            <a:ext cx="1415772"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授课人：墙伟</a:t>
            </a:r>
          </a:p>
        </p:txBody>
      </p:sp>
      <p:sp>
        <p:nvSpPr>
          <p:cNvPr id="10" name="TextBox 9"/>
          <p:cNvSpPr txBox="1"/>
          <p:nvPr/>
        </p:nvSpPr>
        <p:spPr>
          <a:xfrm>
            <a:off x="642910" y="6162280"/>
            <a:ext cx="1005403"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2024.9.9</a:t>
            </a:r>
            <a:endPar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pic>
        <p:nvPicPr>
          <p:cNvPr id="3483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47974"/>
            <a:ext cx="7753350" cy="3709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34819" name="Rectangle 32"/>
          <p:cNvSpPr>
            <a:spLocks noChangeArrowheads="1"/>
          </p:cNvSpPr>
          <p:nvPr/>
        </p:nvSpPr>
        <p:spPr bwMode="auto">
          <a:xfrm>
            <a:off x="609600" y="1295400"/>
            <a:ext cx="81534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10000"/>
              </a:lnSpc>
            </a:pPr>
            <a:r>
              <a:rPr lang="en-US" altLang="en-US" sz="1900" b="1" dirty="0">
                <a:latin typeface="Liberation Sans" panose="020B0604020202020204" pitchFamily="34" charset="0"/>
              </a:rPr>
              <a:t>Illustration:</a:t>
            </a:r>
            <a:r>
              <a:rPr lang="en-US" altLang="en-US" sz="1900" dirty="0">
                <a:latin typeface="Liberation Sans" panose="020B0604020202020204" pitchFamily="34" charset="0"/>
              </a:rPr>
              <a:t> Call-Mart Inc.’s 6,000 units of inventory consists of 1,000 units from the March 2 purchase, 3,000 from the March 15 purchase, and 2,000 from the March 30 purchase.  Compute the amount of ending inventory and cost of goods sold.</a:t>
            </a:r>
          </a:p>
        </p:txBody>
      </p:sp>
      <p:sp>
        <p:nvSpPr>
          <p:cNvPr id="34820" name="Text Box 40"/>
          <p:cNvSpPr txBox="1">
            <a:spLocks noChangeArrowheads="1"/>
          </p:cNvSpPr>
          <p:nvPr/>
        </p:nvSpPr>
        <p:spPr bwMode="auto">
          <a:xfrm>
            <a:off x="6776484" y="2535864"/>
            <a:ext cx="175260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lang="en-US" altLang="en-US" sz="1200" b="1" dirty="0">
                <a:solidFill>
                  <a:srgbClr val="006666"/>
                </a:solidFill>
                <a:latin typeface="Liberation Sans" panose="020B0604020202020204" pitchFamily="34" charset="0"/>
              </a:rPr>
              <a:t>ILLUSTRATION 8.7</a:t>
            </a: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3"/>
          <p:cNvSpPr>
            <a:spLocks noGrp="1" noChangeArrowheads="1"/>
          </p:cNvSpPr>
          <p:nvPr>
            <p:ph type="title" idx="4294967295"/>
          </p:nvPr>
        </p:nvSpPr>
        <p:spPr bwMode="auto">
          <a:xfrm>
            <a:off x="0" y="381000"/>
            <a:ext cx="57150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rgbClr val="CC0000"/>
                </a:solidFill>
                <a:effectLst/>
                <a:latin typeface="Liberation Sans" panose="020B0604020202020204" pitchFamily="34" charset="0"/>
                <a:ea typeface="+mn-ea"/>
                <a:cs typeface="+mn-cs"/>
              </a:rPr>
              <a:t>Specific Identification</a:t>
            </a:r>
          </a:p>
        </p:txBody>
      </p:sp>
      <p:sp>
        <p:nvSpPr>
          <p:cNvPr id="2" name="TextBox 1">
            <a:extLst>
              <a:ext uri="{FF2B5EF4-FFF2-40B4-BE49-F238E27FC236}">
                <a16:creationId xmlns:a16="http://schemas.microsoft.com/office/drawing/2014/main" id="{51233928-C2A1-CC4A-873E-A0F41945B081}"/>
              </a:ext>
            </a:extLst>
          </p:cNvPr>
          <p:cNvSpPr txBox="1"/>
          <p:nvPr/>
        </p:nvSpPr>
        <p:spPr>
          <a:xfrm>
            <a:off x="2362200" y="4648200"/>
            <a:ext cx="2438400" cy="400110"/>
          </a:xfrm>
          <a:prstGeom prst="rect">
            <a:avLst/>
          </a:prstGeom>
          <a:noFill/>
        </p:spPr>
        <p:txBody>
          <a:bodyPr wrap="square" rtlCol="0">
            <a:spAutoFit/>
          </a:bodyPr>
          <a:lstStyle/>
          <a:p>
            <a:r>
              <a:rPr lang="en-CN" sz="2000" dirty="0"/>
              <a:t>可供出售商品成本</a:t>
            </a:r>
          </a:p>
        </p:txBody>
      </p:sp>
      <p:sp>
        <p:nvSpPr>
          <p:cNvPr id="3" name="TextBox 2">
            <a:extLst>
              <a:ext uri="{FF2B5EF4-FFF2-40B4-BE49-F238E27FC236}">
                <a16:creationId xmlns:a16="http://schemas.microsoft.com/office/drawing/2014/main" id="{A0359262-CFFC-7EDC-7A77-94D2AF45F756}"/>
              </a:ext>
            </a:extLst>
          </p:cNvPr>
          <p:cNvSpPr txBox="1"/>
          <p:nvPr/>
        </p:nvSpPr>
        <p:spPr>
          <a:xfrm>
            <a:off x="2590800" y="5715000"/>
            <a:ext cx="2590800" cy="400110"/>
          </a:xfrm>
          <a:prstGeom prst="rect">
            <a:avLst/>
          </a:prstGeom>
          <a:noFill/>
        </p:spPr>
        <p:txBody>
          <a:bodyPr wrap="square" rtlCol="0">
            <a:spAutoFit/>
          </a:bodyPr>
          <a:lstStyle/>
          <a:p>
            <a:r>
              <a:rPr lang="en-CN" sz="2000" dirty="0"/>
              <a:t>期末存货成本</a:t>
            </a:r>
          </a:p>
        </p:txBody>
      </p:sp>
      <p:sp>
        <p:nvSpPr>
          <p:cNvPr id="4" name="TextBox 3">
            <a:extLst>
              <a:ext uri="{FF2B5EF4-FFF2-40B4-BE49-F238E27FC236}">
                <a16:creationId xmlns:a16="http://schemas.microsoft.com/office/drawing/2014/main" id="{BB375798-ADEA-57B4-2299-A4F0F6FC8BFD}"/>
              </a:ext>
            </a:extLst>
          </p:cNvPr>
          <p:cNvSpPr txBox="1"/>
          <p:nvPr/>
        </p:nvSpPr>
        <p:spPr>
          <a:xfrm>
            <a:off x="2057400" y="6172200"/>
            <a:ext cx="2362200" cy="400110"/>
          </a:xfrm>
          <a:prstGeom prst="rect">
            <a:avLst/>
          </a:prstGeom>
          <a:noFill/>
        </p:spPr>
        <p:txBody>
          <a:bodyPr wrap="square" rtlCol="0">
            <a:spAutoFit/>
          </a:bodyPr>
          <a:lstStyle/>
          <a:p>
            <a:r>
              <a:rPr lang="en-CN" sz="2000" dirty="0"/>
              <a:t>主营业务成本</a:t>
            </a:r>
          </a:p>
        </p:txBody>
      </p:sp>
    </p:spTree>
    <p:extLst>
      <p:ext uri="{BB962C8B-B14F-4D97-AF65-F5344CB8AC3E}">
        <p14:creationId xmlns:p14="http://schemas.microsoft.com/office/powerpoint/2010/main" val="25023577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35843" name="Text Box 5"/>
          <p:cNvSpPr txBox="1">
            <a:spLocks noChangeArrowheads="1"/>
          </p:cNvSpPr>
          <p:nvPr/>
        </p:nvSpPr>
        <p:spPr bwMode="auto">
          <a:xfrm>
            <a:off x="609600" y="1981200"/>
            <a:ext cx="7772400" cy="241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Times New Roman" pitchFamily="18" charset="0"/>
              </a:defRPr>
            </a:lvl1pPr>
            <a:lvl2pPr marL="685800" indent="-45720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lvl="1" algn="l">
              <a:lnSpc>
                <a:spcPct val="120000"/>
              </a:lnSpc>
              <a:spcBef>
                <a:spcPts val="1500"/>
              </a:spcBef>
              <a:buClr>
                <a:srgbClr val="CC0000"/>
              </a:buClr>
              <a:buSzPct val="80000"/>
              <a:buFont typeface="Wingdings" pitchFamily="2" charset="2"/>
              <a:buChar char="u"/>
            </a:pPr>
            <a:r>
              <a:rPr lang="en-US" altLang="en-US" sz="2100" dirty="0">
                <a:latin typeface="Liberation Sans" panose="020B0604020202020204" pitchFamily="34" charset="0"/>
              </a:rPr>
              <a:t>Prices items in the inventory on the basis of the average cost of all similar goods available during the period.</a:t>
            </a:r>
          </a:p>
          <a:p>
            <a:pPr lvl="1" algn="l">
              <a:lnSpc>
                <a:spcPct val="120000"/>
              </a:lnSpc>
              <a:spcBef>
                <a:spcPts val="1500"/>
              </a:spcBef>
              <a:buClr>
                <a:srgbClr val="CC0000"/>
              </a:buClr>
              <a:buSzPct val="80000"/>
              <a:buFont typeface="Wingdings" pitchFamily="2" charset="2"/>
              <a:buChar char="u"/>
            </a:pPr>
            <a:r>
              <a:rPr lang="en-US" altLang="en-US" sz="2100" dirty="0">
                <a:latin typeface="Liberation Sans" panose="020B0604020202020204" pitchFamily="34" charset="0"/>
              </a:rPr>
              <a:t>Not as subject to income manipulation.</a:t>
            </a:r>
          </a:p>
          <a:p>
            <a:pPr lvl="1" algn="l">
              <a:lnSpc>
                <a:spcPct val="120000"/>
              </a:lnSpc>
              <a:spcBef>
                <a:spcPts val="1500"/>
              </a:spcBef>
              <a:buClr>
                <a:srgbClr val="CC0000"/>
              </a:buClr>
              <a:buSzPct val="80000"/>
              <a:buFont typeface="Wingdings" pitchFamily="2" charset="2"/>
              <a:buChar char="u"/>
            </a:pPr>
            <a:r>
              <a:rPr lang="en-US" altLang="en-US" sz="2100" dirty="0">
                <a:latin typeface="Liberation Sans" panose="020B0604020202020204" pitchFamily="34" charset="0"/>
              </a:rPr>
              <a:t>Measuring a specific physical flow of inventory is often impossible.</a:t>
            </a:r>
          </a:p>
        </p:txBody>
      </p:sp>
      <p:sp>
        <p:nvSpPr>
          <p:cNvPr id="17" name="Text Box 7"/>
          <p:cNvSpPr txBox="1">
            <a:spLocks noChangeArrowheads="1"/>
          </p:cNvSpPr>
          <p:nvPr/>
        </p:nvSpPr>
        <p:spPr bwMode="auto">
          <a:xfrm>
            <a:off x="609600" y="1371600"/>
            <a:ext cx="80010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05000"/>
              </a:lnSpc>
              <a:spcBef>
                <a:spcPct val="30000"/>
              </a:spcBef>
              <a:buSzPct val="80000"/>
              <a:defRPr/>
            </a:pPr>
            <a:r>
              <a:rPr lang="en-US" sz="2800" b="1" dirty="0">
                <a:solidFill>
                  <a:srgbClr val="CC0000"/>
                </a:solidFill>
                <a:latin typeface="Liberation Sans" panose="020B0604020202020204" pitchFamily="34" charset="0"/>
              </a:rPr>
              <a:t>Average-Cost</a:t>
            </a:r>
            <a:r>
              <a:rPr lang="zh-CN" altLang="en-US" sz="2800" b="1" dirty="0">
                <a:solidFill>
                  <a:srgbClr val="CC0000"/>
                </a:solidFill>
                <a:latin typeface="Liberation Sans" panose="020B0604020202020204" pitchFamily="34" charset="0"/>
              </a:rPr>
              <a:t> 平均成本法</a:t>
            </a:r>
            <a:endParaRPr lang="en-US" sz="2800" b="1" dirty="0">
              <a:solidFill>
                <a:srgbClr val="CC0000"/>
              </a:solidFill>
              <a:latin typeface="Liberation Sans" panose="020B0604020202020204" pitchFamily="34" charset="0"/>
            </a:endParaRPr>
          </a:p>
        </p:txBody>
      </p:sp>
      <p:sp>
        <p:nvSpPr>
          <p:cNvPr id="7"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8" name="Rectangle 3"/>
          <p:cNvSpPr txBox="1">
            <a:spLocks noChangeArrowheads="1"/>
          </p:cNvSpPr>
          <p:nvPr/>
        </p:nvSpPr>
        <p:spPr bwMode="auto">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kern="1200">
                <a:solidFill>
                  <a:schemeClr val="tx1"/>
                </a:solidFill>
                <a:effectLst/>
                <a:latin typeface="Liberation Sans" panose="020B0604020202020204" pitchFamily="34" charset="0"/>
                <a:ea typeface="+mn-ea"/>
                <a:cs typeface="+mn-cs"/>
              </a:rPr>
              <a:t>Cost Flow Methods</a:t>
            </a:r>
            <a:endParaRPr lang="en-US" sz="3200" i="0" kern="120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left)">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left)">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8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9138"/>
            <a:ext cx="7432692" cy="441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882708" name="Text Box 20"/>
          <p:cNvSpPr txBox="1">
            <a:spLocks noChangeArrowheads="1"/>
          </p:cNvSpPr>
          <p:nvPr/>
        </p:nvSpPr>
        <p:spPr bwMode="auto">
          <a:xfrm>
            <a:off x="609600" y="1295400"/>
            <a:ext cx="5334000" cy="1019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05000"/>
              </a:lnSpc>
              <a:spcBef>
                <a:spcPct val="30000"/>
              </a:spcBef>
              <a:buSzPct val="80000"/>
              <a:defRPr/>
            </a:pPr>
            <a:r>
              <a:rPr lang="en-US" sz="2600" b="1" dirty="0">
                <a:solidFill>
                  <a:schemeClr val="tx2">
                    <a:lumMod val="75000"/>
                  </a:schemeClr>
                </a:solidFill>
                <a:latin typeface="Liberation Sans" panose="020B0604020202020204" pitchFamily="34" charset="0"/>
              </a:rPr>
              <a:t>Weighted-Average Method</a:t>
            </a:r>
            <a:r>
              <a:rPr lang="zh-CN" altLang="en-US" sz="2600" b="1" dirty="0">
                <a:solidFill>
                  <a:schemeClr val="tx2">
                    <a:lumMod val="75000"/>
                  </a:schemeClr>
                </a:solidFill>
                <a:latin typeface="Liberation Sans" panose="020B0604020202020204" pitchFamily="34" charset="0"/>
              </a:rPr>
              <a:t> </a:t>
            </a:r>
            <a:endParaRPr lang="en-US" altLang="zh-CN" sz="2600" b="1" dirty="0">
              <a:solidFill>
                <a:schemeClr val="tx2">
                  <a:lumMod val="75000"/>
                </a:schemeClr>
              </a:solidFill>
              <a:latin typeface="Liberation Sans" panose="020B0604020202020204" pitchFamily="34" charset="0"/>
            </a:endParaRPr>
          </a:p>
          <a:p>
            <a:pPr>
              <a:lnSpc>
                <a:spcPct val="105000"/>
              </a:lnSpc>
              <a:spcBef>
                <a:spcPct val="30000"/>
              </a:spcBef>
              <a:buSzPct val="80000"/>
              <a:defRPr/>
            </a:pPr>
            <a:r>
              <a:rPr lang="zh-CN" altLang="en-US" sz="2600" b="1" dirty="0">
                <a:solidFill>
                  <a:schemeClr val="tx2">
                    <a:lumMod val="75000"/>
                  </a:schemeClr>
                </a:solidFill>
                <a:latin typeface="Liberation Sans" panose="020B0604020202020204" pitchFamily="34" charset="0"/>
              </a:rPr>
              <a:t>加权平均法</a:t>
            </a:r>
            <a:endParaRPr lang="en-US" sz="2600" b="1" dirty="0">
              <a:solidFill>
                <a:schemeClr val="tx2">
                  <a:lumMod val="75000"/>
                </a:schemeClr>
              </a:solidFill>
              <a:latin typeface="Liberation Sans" panose="020B0604020202020204" pitchFamily="34" charset="0"/>
            </a:endParaRP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a:defRPr/>
            </a:pPr>
            <a:r>
              <a:rPr lang="en-US" sz="3200" i="0" kern="1200" dirty="0">
                <a:solidFill>
                  <a:srgbClr val="CC0000"/>
                </a:solidFill>
                <a:effectLst/>
                <a:latin typeface="Liberation Sans" panose="020B0604020202020204" pitchFamily="34" charset="0"/>
                <a:ea typeface="+mn-ea"/>
                <a:cs typeface="+mn-cs"/>
              </a:rPr>
              <a:t>Average-Cost</a:t>
            </a:r>
            <a:r>
              <a:rPr lang="zh-CN" altLang="en-US" sz="3200" i="0" kern="1200" dirty="0">
                <a:solidFill>
                  <a:srgbClr val="CC0000"/>
                </a:solidFill>
                <a:effectLst/>
                <a:latin typeface="Liberation Sans" panose="020B0604020202020204" pitchFamily="34" charset="0"/>
                <a:ea typeface="+mn-ea"/>
                <a:cs typeface="+mn-cs"/>
              </a:rPr>
              <a:t> </a:t>
            </a:r>
            <a:r>
              <a:rPr lang="en-US" altLang="zh-CN" sz="3200" i="0" kern="1200" dirty="0">
                <a:solidFill>
                  <a:srgbClr val="CC0000"/>
                </a:solidFill>
                <a:effectLst/>
                <a:latin typeface="Liberation Sans" panose="020B0604020202020204" pitchFamily="34" charset="0"/>
                <a:ea typeface="+mn-ea"/>
                <a:cs typeface="+mn-cs"/>
              </a:rPr>
              <a:t>(</a:t>
            </a:r>
            <a:r>
              <a:rPr lang="en-US" altLang="zh-CN" sz="3200" dirty="0">
                <a:solidFill>
                  <a:srgbClr val="CC0000"/>
                </a:solidFill>
                <a:latin typeface="Liberation Sans" panose="020B0604020202020204" pitchFamily="34" charset="0"/>
                <a:ea typeface="+mn-ea"/>
                <a:cs typeface="+mn-cs"/>
              </a:rPr>
              <a:t> Periodic Inventory</a:t>
            </a:r>
            <a:r>
              <a:rPr lang="zh-CN" altLang="en-US" sz="3200" dirty="0">
                <a:solidFill>
                  <a:srgbClr val="CC0000"/>
                </a:solidFill>
                <a:latin typeface="Liberation Sans" panose="020B0604020202020204" pitchFamily="34" charset="0"/>
                <a:ea typeface="+mn-ea"/>
                <a:cs typeface="+mn-cs"/>
              </a:rPr>
              <a:t> 定期盘存制</a:t>
            </a:r>
            <a:r>
              <a:rPr lang="en-US" altLang="zh-CN" sz="3200" dirty="0">
                <a:solidFill>
                  <a:srgbClr val="CC0000"/>
                </a:solidFill>
                <a:latin typeface="Liberation Sans" panose="020B0604020202020204" pitchFamily="34" charset="0"/>
                <a:ea typeface="+mn-ea"/>
                <a:cs typeface="+mn-cs"/>
              </a:rPr>
              <a:t> )</a:t>
            </a:r>
            <a:endParaRPr lang="en-US" sz="3200" i="0" kern="1200" dirty="0">
              <a:solidFill>
                <a:srgbClr val="CC0000"/>
              </a:solidFill>
              <a:effectLst/>
              <a:latin typeface="Liberation Sans" panose="020B0604020202020204" pitchFamily="34" charset="0"/>
              <a:ea typeface="+mn-ea"/>
              <a:cs typeface="+mn-cs"/>
            </a:endParaRPr>
          </a:p>
        </p:txBody>
      </p:sp>
      <p:sp>
        <p:nvSpPr>
          <p:cNvPr id="15"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2" name="Rectangle 1"/>
          <p:cNvSpPr/>
          <p:nvPr/>
        </p:nvSpPr>
        <p:spPr>
          <a:xfrm>
            <a:off x="6324600" y="1295400"/>
            <a:ext cx="22098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8.8</a:t>
            </a:r>
          </a:p>
          <a:p>
            <a:pPr algn="l"/>
            <a:r>
              <a:rPr lang="en-US" sz="1200" dirty="0">
                <a:latin typeface="Liberation Sans" panose="020B0604020202020204" pitchFamily="34" charset="0"/>
              </a:rPr>
              <a:t>Weighted-Average</a:t>
            </a:r>
          </a:p>
          <a:p>
            <a:pPr algn="l"/>
            <a:r>
              <a:rPr lang="en-US" sz="1200" dirty="0">
                <a:latin typeface="Liberation Sans" panose="020B0604020202020204" pitchFamily="34" charset="0"/>
              </a:rPr>
              <a:t>Method—Periodic Inventory</a:t>
            </a:r>
          </a:p>
        </p:txBody>
      </p:sp>
      <p:pic>
        <p:nvPicPr>
          <p:cNvPr id="16" name="Picture 15"/>
          <p:cNvPicPr preferRelativeResize="0">
            <a:picLocks/>
          </p:cNvPicPr>
          <p:nvPr/>
        </p:nvPicPr>
        <p:blipFill>
          <a:blip r:embed="rId4"/>
          <a:stretch>
            <a:fillRect/>
          </a:stretch>
        </p:blipFill>
        <p:spPr>
          <a:xfrm>
            <a:off x="4801993" y="3859128"/>
            <a:ext cx="896591" cy="311519"/>
          </a:xfrm>
          <a:prstGeom prst="rect">
            <a:avLst/>
          </a:prstGeom>
        </p:spPr>
      </p:pic>
      <p:pic>
        <p:nvPicPr>
          <p:cNvPr id="17" name="Picture 16"/>
          <p:cNvPicPr preferRelativeResize="0">
            <a:picLocks/>
          </p:cNvPicPr>
          <p:nvPr/>
        </p:nvPicPr>
        <p:blipFill>
          <a:blip r:embed="rId4"/>
          <a:stretch>
            <a:fillRect/>
          </a:stretch>
        </p:blipFill>
        <p:spPr>
          <a:xfrm>
            <a:off x="4818552" y="4237465"/>
            <a:ext cx="896591" cy="283199"/>
          </a:xfrm>
          <a:prstGeom prst="rect">
            <a:avLst/>
          </a:prstGeom>
        </p:spPr>
      </p:pic>
      <p:pic>
        <p:nvPicPr>
          <p:cNvPr id="18" name="Picture 17"/>
          <p:cNvPicPr preferRelativeResize="0">
            <a:picLocks/>
          </p:cNvPicPr>
          <p:nvPr/>
        </p:nvPicPr>
        <p:blipFill>
          <a:blip r:embed="rId4"/>
          <a:stretch>
            <a:fillRect/>
          </a:stretch>
        </p:blipFill>
        <p:spPr>
          <a:xfrm>
            <a:off x="5937648" y="4014696"/>
            <a:ext cx="896591" cy="311519"/>
          </a:xfrm>
          <a:prstGeom prst="rect">
            <a:avLst/>
          </a:prstGeom>
        </p:spPr>
      </p:pic>
      <p:pic>
        <p:nvPicPr>
          <p:cNvPr id="19" name="Picture 18"/>
          <p:cNvPicPr preferRelativeResize="0">
            <a:picLocks/>
          </p:cNvPicPr>
          <p:nvPr/>
        </p:nvPicPr>
        <p:blipFill>
          <a:blip r:embed="rId4"/>
          <a:stretch>
            <a:fillRect/>
          </a:stretch>
        </p:blipFill>
        <p:spPr>
          <a:xfrm>
            <a:off x="4191000" y="4822273"/>
            <a:ext cx="3095277" cy="311519"/>
          </a:xfrm>
          <a:prstGeom prst="rect">
            <a:avLst/>
          </a:prstGeom>
        </p:spPr>
      </p:pic>
      <p:pic>
        <p:nvPicPr>
          <p:cNvPr id="20" name="Picture 19"/>
          <p:cNvPicPr preferRelativeResize="0">
            <a:picLocks/>
          </p:cNvPicPr>
          <p:nvPr/>
        </p:nvPicPr>
        <p:blipFill>
          <a:blip r:embed="rId4"/>
          <a:stretch>
            <a:fillRect/>
          </a:stretch>
        </p:blipFill>
        <p:spPr>
          <a:xfrm>
            <a:off x="3771012" y="5481498"/>
            <a:ext cx="4119815" cy="257454"/>
          </a:xfrm>
          <a:prstGeom prst="rect">
            <a:avLst/>
          </a:prstGeom>
        </p:spPr>
      </p:pic>
      <p:pic>
        <p:nvPicPr>
          <p:cNvPr id="21" name="Picture 20"/>
          <p:cNvPicPr preferRelativeResize="0">
            <a:picLocks/>
          </p:cNvPicPr>
          <p:nvPr/>
        </p:nvPicPr>
        <p:blipFill>
          <a:blip r:embed="rId4"/>
          <a:stretch>
            <a:fillRect/>
          </a:stretch>
        </p:blipFill>
        <p:spPr>
          <a:xfrm>
            <a:off x="6655237" y="5807521"/>
            <a:ext cx="1193363" cy="311519"/>
          </a:xfrm>
          <a:prstGeom prst="rect">
            <a:avLst/>
          </a:prstGeom>
        </p:spPr>
      </p:pic>
      <p:sp>
        <p:nvSpPr>
          <p:cNvPr id="3" name="TextBox 2">
            <a:extLst>
              <a:ext uri="{FF2B5EF4-FFF2-40B4-BE49-F238E27FC236}">
                <a16:creationId xmlns:a16="http://schemas.microsoft.com/office/drawing/2014/main" id="{511DFADF-4AB1-446E-36A3-C88888826D18}"/>
              </a:ext>
            </a:extLst>
          </p:cNvPr>
          <p:cNvSpPr txBox="1"/>
          <p:nvPr/>
        </p:nvSpPr>
        <p:spPr>
          <a:xfrm>
            <a:off x="1524000" y="4191000"/>
            <a:ext cx="2743200" cy="400110"/>
          </a:xfrm>
          <a:prstGeom prst="rect">
            <a:avLst/>
          </a:prstGeom>
          <a:noFill/>
        </p:spPr>
        <p:txBody>
          <a:bodyPr wrap="square" rtlCol="0">
            <a:spAutoFit/>
          </a:bodyPr>
          <a:lstStyle/>
          <a:p>
            <a:r>
              <a:rPr lang="en-CN" sz="2000" dirty="0"/>
              <a:t>加权平均单位成本</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nodeType="clickEffect">
                                  <p:stCondLst>
                                    <p:cond delay="0"/>
                                  </p:stCondLst>
                                  <p:childTnLst>
                                    <p:animEffect transition="out" filter="wipe(left)">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8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9138"/>
            <a:ext cx="7432692" cy="441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882708" name="Text Box 20"/>
          <p:cNvSpPr txBox="1">
            <a:spLocks noChangeArrowheads="1"/>
          </p:cNvSpPr>
          <p:nvPr/>
        </p:nvSpPr>
        <p:spPr bwMode="auto">
          <a:xfrm>
            <a:off x="609600" y="1219200"/>
            <a:ext cx="5334000" cy="1019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30000"/>
              </a:spcBef>
              <a:buSzPct val="80000"/>
              <a:defRPr/>
            </a:pPr>
            <a:r>
              <a:rPr lang="en-US" sz="2600" b="1" dirty="0">
                <a:solidFill>
                  <a:schemeClr val="tx2">
                    <a:lumMod val="75000"/>
                  </a:schemeClr>
                </a:solidFill>
                <a:latin typeface="Liberation Sans" panose="020B0604020202020204" pitchFamily="34" charset="0"/>
              </a:rPr>
              <a:t>Weighted-Average Method</a:t>
            </a:r>
            <a:r>
              <a:rPr lang="zh-CN" altLang="en-US" sz="2600" b="1" dirty="0">
                <a:solidFill>
                  <a:schemeClr val="tx2">
                    <a:lumMod val="75000"/>
                  </a:schemeClr>
                </a:solidFill>
                <a:latin typeface="Liberation Sans" panose="020B0604020202020204" pitchFamily="34" charset="0"/>
              </a:rPr>
              <a:t> </a:t>
            </a:r>
            <a:endParaRPr lang="en-US" altLang="zh-CN" sz="2600" b="1" dirty="0">
              <a:solidFill>
                <a:schemeClr val="tx2">
                  <a:lumMod val="75000"/>
                </a:schemeClr>
              </a:solidFill>
              <a:latin typeface="Liberation Sans" panose="020B0604020202020204" pitchFamily="34" charset="0"/>
            </a:endParaRPr>
          </a:p>
          <a:p>
            <a:pPr>
              <a:spcBef>
                <a:spcPct val="30000"/>
              </a:spcBef>
              <a:buSzPct val="80000"/>
              <a:defRPr/>
            </a:pPr>
            <a:r>
              <a:rPr lang="zh-CN" altLang="en-US" sz="2600" b="1" dirty="0">
                <a:solidFill>
                  <a:schemeClr val="tx2">
                    <a:lumMod val="75000"/>
                  </a:schemeClr>
                </a:solidFill>
                <a:latin typeface="Liberation Sans" panose="020B0604020202020204" pitchFamily="34" charset="0"/>
              </a:rPr>
              <a:t>加权平均法</a:t>
            </a:r>
            <a:endParaRPr lang="en-US" sz="2600" b="1" dirty="0">
              <a:solidFill>
                <a:schemeClr val="tx2">
                  <a:lumMod val="75000"/>
                </a:schemeClr>
              </a:solidFill>
              <a:latin typeface="Liberation Sans" panose="020B0604020202020204" pitchFamily="34" charset="0"/>
            </a:endParaRP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a:defRPr/>
            </a:pPr>
            <a:r>
              <a:rPr lang="en-US" sz="3200" dirty="0">
                <a:solidFill>
                  <a:srgbClr val="CC0000"/>
                </a:solidFill>
                <a:latin typeface="Liberation Sans" panose="020B0604020202020204" pitchFamily="34" charset="0"/>
                <a:ea typeface="+mn-ea"/>
                <a:cs typeface="+mn-cs"/>
              </a:rPr>
              <a:t>Average-Cost (Periodic Inventory</a:t>
            </a:r>
            <a:r>
              <a:rPr lang="zh-CN" altLang="en-US" sz="3200" dirty="0">
                <a:solidFill>
                  <a:srgbClr val="CC0000"/>
                </a:solidFill>
                <a:latin typeface="Liberation Sans" panose="020B0604020202020204" pitchFamily="34" charset="0"/>
                <a:ea typeface="+mn-ea"/>
                <a:cs typeface="+mn-cs"/>
              </a:rPr>
              <a:t>定期盘存制</a:t>
            </a:r>
            <a:r>
              <a:rPr lang="en-US" altLang="zh-CN" sz="3200" dirty="0">
                <a:solidFill>
                  <a:srgbClr val="CC0000"/>
                </a:solidFill>
                <a:latin typeface="Liberation Sans" panose="020B0604020202020204" pitchFamily="34" charset="0"/>
                <a:ea typeface="+mn-ea"/>
                <a:cs typeface="+mn-cs"/>
              </a:rPr>
              <a:t> </a:t>
            </a:r>
            <a:r>
              <a:rPr lang="en-US" sz="3200" dirty="0">
                <a:solidFill>
                  <a:srgbClr val="CC0000"/>
                </a:solidFill>
                <a:latin typeface="Liberation Sans" panose="020B0604020202020204" pitchFamily="34" charset="0"/>
                <a:ea typeface="+mn-ea"/>
                <a:cs typeface="+mn-cs"/>
              </a:rPr>
              <a:t>)</a:t>
            </a:r>
            <a:endParaRPr lang="en-US" sz="3200" i="0" kern="1200" dirty="0">
              <a:solidFill>
                <a:srgbClr val="CC0000"/>
              </a:solidFill>
              <a:effectLst/>
              <a:latin typeface="Liberation Sans" panose="020B0604020202020204" pitchFamily="34" charset="0"/>
              <a:ea typeface="+mn-ea"/>
              <a:cs typeface="+mn-cs"/>
            </a:endParaRPr>
          </a:p>
        </p:txBody>
      </p:sp>
      <p:sp>
        <p:nvSpPr>
          <p:cNvPr id="15"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2" name="Rectangle 1"/>
          <p:cNvSpPr/>
          <p:nvPr/>
        </p:nvSpPr>
        <p:spPr>
          <a:xfrm>
            <a:off x="6324600" y="1295400"/>
            <a:ext cx="22098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8.8</a:t>
            </a:r>
          </a:p>
          <a:p>
            <a:pPr algn="l"/>
            <a:r>
              <a:rPr lang="en-US" sz="1200" dirty="0">
                <a:latin typeface="Liberation Sans" panose="020B0604020202020204" pitchFamily="34" charset="0"/>
              </a:rPr>
              <a:t>Weighted-Average</a:t>
            </a:r>
          </a:p>
          <a:p>
            <a:pPr algn="l"/>
            <a:r>
              <a:rPr lang="en-US" sz="1200" dirty="0">
                <a:latin typeface="Liberation Sans" panose="020B0604020202020204" pitchFamily="34" charset="0"/>
              </a:rPr>
              <a:t>Method—Periodic Inventory</a:t>
            </a:r>
          </a:p>
        </p:txBody>
      </p:sp>
      <p:sp>
        <p:nvSpPr>
          <p:cNvPr id="3" name="TextBox 2">
            <a:extLst>
              <a:ext uri="{FF2B5EF4-FFF2-40B4-BE49-F238E27FC236}">
                <a16:creationId xmlns:a16="http://schemas.microsoft.com/office/drawing/2014/main" id="{1C15AC5C-BDFA-F4DE-3C4B-8FE990A5DA45}"/>
              </a:ext>
            </a:extLst>
          </p:cNvPr>
          <p:cNvSpPr txBox="1"/>
          <p:nvPr/>
        </p:nvSpPr>
        <p:spPr>
          <a:xfrm>
            <a:off x="1524000" y="4191000"/>
            <a:ext cx="2743200" cy="400110"/>
          </a:xfrm>
          <a:prstGeom prst="rect">
            <a:avLst/>
          </a:prstGeom>
          <a:noFill/>
        </p:spPr>
        <p:txBody>
          <a:bodyPr wrap="square" rtlCol="0">
            <a:spAutoFit/>
          </a:bodyPr>
          <a:lstStyle/>
          <a:p>
            <a:r>
              <a:rPr lang="en-CN" sz="2000" dirty="0"/>
              <a:t>加权平均单位成本</a:t>
            </a:r>
          </a:p>
        </p:txBody>
      </p:sp>
      <p:sp>
        <p:nvSpPr>
          <p:cNvPr id="4" name="TextBox 3">
            <a:extLst>
              <a:ext uri="{FF2B5EF4-FFF2-40B4-BE49-F238E27FC236}">
                <a16:creationId xmlns:a16="http://schemas.microsoft.com/office/drawing/2014/main" id="{737707E8-8E61-85E5-8363-084B4C604C39}"/>
              </a:ext>
            </a:extLst>
          </p:cNvPr>
          <p:cNvSpPr txBox="1"/>
          <p:nvPr/>
        </p:nvSpPr>
        <p:spPr>
          <a:xfrm>
            <a:off x="2590800" y="4724400"/>
            <a:ext cx="2057400" cy="400110"/>
          </a:xfrm>
          <a:prstGeom prst="rect">
            <a:avLst/>
          </a:prstGeom>
          <a:noFill/>
        </p:spPr>
        <p:txBody>
          <a:bodyPr wrap="square" rtlCol="0">
            <a:spAutoFit/>
          </a:bodyPr>
          <a:lstStyle/>
          <a:p>
            <a:r>
              <a:rPr lang="en-CN" sz="2000" dirty="0"/>
              <a:t>期末存货</a:t>
            </a:r>
          </a:p>
        </p:txBody>
      </p:sp>
      <p:sp>
        <p:nvSpPr>
          <p:cNvPr id="5" name="TextBox 4">
            <a:extLst>
              <a:ext uri="{FF2B5EF4-FFF2-40B4-BE49-F238E27FC236}">
                <a16:creationId xmlns:a16="http://schemas.microsoft.com/office/drawing/2014/main" id="{C22CDFBB-C0CA-506A-93D8-A66BEE39B327}"/>
              </a:ext>
            </a:extLst>
          </p:cNvPr>
          <p:cNvSpPr txBox="1"/>
          <p:nvPr/>
        </p:nvSpPr>
        <p:spPr>
          <a:xfrm>
            <a:off x="2819400" y="6019800"/>
            <a:ext cx="2133600" cy="400110"/>
          </a:xfrm>
          <a:prstGeom prst="rect">
            <a:avLst/>
          </a:prstGeom>
          <a:noFill/>
        </p:spPr>
        <p:txBody>
          <a:bodyPr wrap="square" rtlCol="0">
            <a:spAutoFit/>
          </a:bodyPr>
          <a:lstStyle/>
          <a:p>
            <a:r>
              <a:rPr lang="en-CN" sz="2000" dirty="0"/>
              <a:t>主营业务成本</a:t>
            </a:r>
          </a:p>
        </p:txBody>
      </p:sp>
    </p:spTree>
    <p:extLst>
      <p:ext uri="{BB962C8B-B14F-4D97-AF65-F5344CB8AC3E}">
        <p14:creationId xmlns:p14="http://schemas.microsoft.com/office/powerpoint/2010/main" val="25675311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8382000" cy="164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96" name="Rectangle 18"/>
          <p:cNvSpPr>
            <a:spLocks noChangeArrowheads="1"/>
          </p:cNvSpPr>
          <p:nvPr/>
        </p:nvSpPr>
        <p:spPr bwMode="auto">
          <a:xfrm>
            <a:off x="609600" y="3962400"/>
            <a:ext cx="822960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pPr>
            <a:r>
              <a:rPr lang="en-US" altLang="en-US" sz="2100" dirty="0">
                <a:latin typeface="Liberation Sans" panose="020B0604020202020204" pitchFamily="34" charset="0"/>
              </a:rPr>
              <a:t>In this method, Call-Mart computes a </a:t>
            </a:r>
            <a:r>
              <a:rPr lang="en-US" altLang="en-US" sz="2100" b="1" dirty="0">
                <a:latin typeface="Liberation Sans" panose="020B0604020202020204" pitchFamily="34" charset="0"/>
              </a:rPr>
              <a:t>new average unit cost </a:t>
            </a:r>
            <a:r>
              <a:rPr lang="en-US" altLang="en-US" sz="2100" dirty="0">
                <a:latin typeface="Liberation Sans" panose="020B0604020202020204" pitchFamily="34" charset="0"/>
              </a:rPr>
              <a:t>each time it makes a purchase.</a:t>
            </a:r>
          </a:p>
        </p:txBody>
      </p:sp>
      <p:sp>
        <p:nvSpPr>
          <p:cNvPr id="13" name="Text Box 20"/>
          <p:cNvSpPr txBox="1">
            <a:spLocks noChangeArrowheads="1"/>
          </p:cNvSpPr>
          <p:nvPr/>
        </p:nvSpPr>
        <p:spPr bwMode="auto">
          <a:xfrm>
            <a:off x="609600" y="1219200"/>
            <a:ext cx="5334000"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05000"/>
              </a:lnSpc>
              <a:spcBef>
                <a:spcPct val="30000"/>
              </a:spcBef>
              <a:buSzPct val="80000"/>
              <a:defRPr sz="2600" b="1">
                <a:solidFill>
                  <a:schemeClr val="tx2">
                    <a:lumMod val="75000"/>
                  </a:schemeClr>
                </a:solidFill>
                <a:latin typeface="Arial" charset="0"/>
              </a:defRPr>
            </a:lvl1pPr>
            <a:lvl2pPr marL="571500" algn="l">
              <a:defRPr sz="2400"/>
            </a:lvl2pPr>
            <a:lvl3pPr algn="l">
              <a:defRPr sz="2400"/>
            </a:lvl3pPr>
            <a:lvl4pPr algn="l">
              <a:defRPr sz="2400"/>
            </a:lvl4pPr>
            <a:lvl5pPr algn="l">
              <a:defRPr sz="2400"/>
            </a:lvl5pPr>
            <a:lvl6pPr eaLnBrk="0" fontAlgn="base" hangingPunct="0">
              <a:spcBef>
                <a:spcPct val="0"/>
              </a:spcBef>
              <a:spcAft>
                <a:spcPct val="0"/>
              </a:spcAft>
              <a:defRPr sz="2400"/>
            </a:lvl6pPr>
            <a:lvl7pPr eaLnBrk="0" fontAlgn="base" hangingPunct="0">
              <a:spcBef>
                <a:spcPct val="0"/>
              </a:spcBef>
              <a:spcAft>
                <a:spcPct val="0"/>
              </a:spcAft>
              <a:defRPr sz="2400"/>
            </a:lvl7pPr>
            <a:lvl8pPr eaLnBrk="0" fontAlgn="base" hangingPunct="0">
              <a:spcBef>
                <a:spcPct val="0"/>
              </a:spcBef>
              <a:spcAft>
                <a:spcPct val="0"/>
              </a:spcAft>
              <a:defRPr sz="2400"/>
            </a:lvl8pPr>
            <a:lvl9pPr eaLnBrk="0" fontAlgn="base" hangingPunct="0">
              <a:spcBef>
                <a:spcPct val="0"/>
              </a:spcBef>
              <a:spcAft>
                <a:spcPct val="0"/>
              </a:spcAft>
              <a:defRPr sz="2400"/>
            </a:lvl9pPr>
          </a:lstStyle>
          <a:p>
            <a:pPr>
              <a:lnSpc>
                <a:spcPct val="100000"/>
              </a:lnSpc>
              <a:spcBef>
                <a:spcPts val="0"/>
              </a:spcBef>
            </a:pPr>
            <a:r>
              <a:rPr lang="en-US" dirty="0">
                <a:latin typeface="Liberation Sans" panose="020B0604020202020204" pitchFamily="34" charset="0"/>
              </a:rPr>
              <a:t>Moving-Average Method</a:t>
            </a:r>
            <a:r>
              <a:rPr lang="zh-CN" altLang="en-US" dirty="0">
                <a:latin typeface="Liberation Sans" panose="020B0604020202020204" pitchFamily="34" charset="0"/>
              </a:rPr>
              <a:t> </a:t>
            </a:r>
            <a:endParaRPr lang="en-US" altLang="zh-CN" dirty="0">
              <a:latin typeface="Liberation Sans" panose="020B0604020202020204" pitchFamily="34" charset="0"/>
            </a:endParaRPr>
          </a:p>
          <a:p>
            <a:pPr>
              <a:lnSpc>
                <a:spcPct val="100000"/>
              </a:lnSpc>
              <a:spcBef>
                <a:spcPts val="0"/>
              </a:spcBef>
            </a:pPr>
            <a:r>
              <a:rPr lang="zh-CN" altLang="en-US" dirty="0">
                <a:latin typeface="Liberation Sans" panose="020B0604020202020204" pitchFamily="34" charset="0"/>
              </a:rPr>
              <a:t>移动加权平均法</a:t>
            </a:r>
            <a:endParaRPr lang="en-US" dirty="0">
              <a:latin typeface="Liberation Sans" panose="020B0604020202020204" pitchFamily="34" charset="0"/>
            </a:endParaRPr>
          </a:p>
        </p:txBody>
      </p:sp>
      <p:sp>
        <p:nvSpPr>
          <p:cNvPr id="14"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5"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Average-Cost (Perpetual Inventory</a:t>
            </a:r>
            <a:r>
              <a:rPr lang="zh-CN" altLang="en-US" sz="3200" i="0" kern="1200" dirty="0">
                <a:solidFill>
                  <a:srgbClr val="CC0000"/>
                </a:solidFill>
                <a:effectLst/>
                <a:latin typeface="Liberation Sans" panose="020B0604020202020204" pitchFamily="34" charset="0"/>
                <a:ea typeface="+mn-ea"/>
                <a:cs typeface="+mn-cs"/>
              </a:rPr>
              <a:t> 永续盘存制</a:t>
            </a:r>
            <a:r>
              <a:rPr lang="en-US" sz="3200" i="0" kern="1200" dirty="0">
                <a:solidFill>
                  <a:srgbClr val="CC0000"/>
                </a:solidFill>
                <a:effectLst/>
                <a:latin typeface="Liberation Sans" panose="020B0604020202020204" pitchFamily="34" charset="0"/>
                <a:ea typeface="+mn-ea"/>
                <a:cs typeface="+mn-cs"/>
              </a:rPr>
              <a:t>)</a:t>
            </a:r>
          </a:p>
        </p:txBody>
      </p:sp>
      <p:sp>
        <p:nvSpPr>
          <p:cNvPr id="16"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17" name="Rectangle 16"/>
          <p:cNvSpPr/>
          <p:nvPr/>
        </p:nvSpPr>
        <p:spPr>
          <a:xfrm>
            <a:off x="6781800" y="1371600"/>
            <a:ext cx="20574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8.9</a:t>
            </a:r>
          </a:p>
          <a:p>
            <a:pPr algn="l"/>
            <a:r>
              <a:rPr lang="en-US" sz="1200" dirty="0">
                <a:latin typeface="Liberation Sans" panose="020B0604020202020204" pitchFamily="34" charset="0"/>
              </a:rPr>
              <a:t>Moving-Average Method—Perpetual Inventory</a:t>
            </a:r>
          </a:p>
        </p:txBody>
      </p:sp>
      <p:pic>
        <p:nvPicPr>
          <p:cNvPr id="18" name="Picture 17"/>
          <p:cNvPicPr preferRelativeResize="0">
            <a:picLocks/>
          </p:cNvPicPr>
          <p:nvPr/>
        </p:nvPicPr>
        <p:blipFill>
          <a:blip r:embed="rId4"/>
          <a:stretch>
            <a:fillRect/>
          </a:stretch>
        </p:blipFill>
        <p:spPr>
          <a:xfrm>
            <a:off x="6109312" y="2488019"/>
            <a:ext cx="2558080" cy="212772"/>
          </a:xfrm>
          <a:prstGeom prst="rect">
            <a:avLst/>
          </a:prstGeom>
        </p:spPr>
      </p:pic>
      <p:pic>
        <p:nvPicPr>
          <p:cNvPr id="19" name="Picture 18"/>
          <p:cNvPicPr preferRelativeResize="0">
            <a:picLocks/>
          </p:cNvPicPr>
          <p:nvPr/>
        </p:nvPicPr>
        <p:blipFill>
          <a:blip r:embed="rId4"/>
          <a:stretch>
            <a:fillRect/>
          </a:stretch>
        </p:blipFill>
        <p:spPr>
          <a:xfrm>
            <a:off x="6096000" y="2726471"/>
            <a:ext cx="2558080" cy="212772"/>
          </a:xfrm>
          <a:prstGeom prst="rect">
            <a:avLst/>
          </a:prstGeom>
        </p:spPr>
      </p:pic>
      <p:pic>
        <p:nvPicPr>
          <p:cNvPr id="20" name="Picture 19"/>
          <p:cNvPicPr preferRelativeResize="0">
            <a:picLocks/>
          </p:cNvPicPr>
          <p:nvPr/>
        </p:nvPicPr>
        <p:blipFill>
          <a:blip r:embed="rId4"/>
          <a:stretch>
            <a:fillRect/>
          </a:stretch>
        </p:blipFill>
        <p:spPr>
          <a:xfrm>
            <a:off x="4431434" y="2864645"/>
            <a:ext cx="1588366" cy="551876"/>
          </a:xfrm>
          <a:prstGeom prst="rect">
            <a:avLst/>
          </a:prstGeom>
        </p:spPr>
      </p:pic>
      <p:pic>
        <p:nvPicPr>
          <p:cNvPr id="21" name="Picture 20"/>
          <p:cNvPicPr preferRelativeResize="0">
            <a:picLocks/>
          </p:cNvPicPr>
          <p:nvPr/>
        </p:nvPicPr>
        <p:blipFill>
          <a:blip r:embed="rId4"/>
          <a:stretch>
            <a:fillRect/>
          </a:stretch>
        </p:blipFill>
        <p:spPr>
          <a:xfrm>
            <a:off x="6096000" y="3137351"/>
            <a:ext cx="2558080" cy="212772"/>
          </a:xfrm>
          <a:prstGeom prst="rect">
            <a:avLst/>
          </a:prstGeom>
        </p:spPr>
      </p:pic>
      <p:pic>
        <p:nvPicPr>
          <p:cNvPr id="22" name="Picture 21"/>
          <p:cNvPicPr preferRelativeResize="0">
            <a:picLocks/>
          </p:cNvPicPr>
          <p:nvPr/>
        </p:nvPicPr>
        <p:blipFill>
          <a:blip r:embed="rId4"/>
          <a:stretch>
            <a:fillRect/>
          </a:stretch>
        </p:blipFill>
        <p:spPr>
          <a:xfrm>
            <a:off x="6096000" y="3365951"/>
            <a:ext cx="2558080" cy="212772"/>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8382000" cy="164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96" name="Rectangle 18"/>
          <p:cNvSpPr>
            <a:spLocks noChangeArrowheads="1"/>
          </p:cNvSpPr>
          <p:nvPr/>
        </p:nvSpPr>
        <p:spPr bwMode="auto">
          <a:xfrm>
            <a:off x="609600" y="3962400"/>
            <a:ext cx="822960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pPr>
            <a:r>
              <a:rPr lang="en-US" altLang="en-US" sz="2100" dirty="0">
                <a:latin typeface="Liberation Sans" panose="020B0604020202020204" pitchFamily="34" charset="0"/>
              </a:rPr>
              <a:t>In this method, Call-Mart computes a </a:t>
            </a:r>
            <a:r>
              <a:rPr lang="en-US" altLang="en-US" sz="2100" b="1" dirty="0">
                <a:latin typeface="Liberation Sans" panose="020B0604020202020204" pitchFamily="34" charset="0"/>
              </a:rPr>
              <a:t>new average unit cost </a:t>
            </a:r>
            <a:r>
              <a:rPr lang="en-US" altLang="en-US" sz="2100" dirty="0">
                <a:latin typeface="Liberation Sans" panose="020B0604020202020204" pitchFamily="34" charset="0"/>
              </a:rPr>
              <a:t>each time it makes a purchase.</a:t>
            </a:r>
          </a:p>
        </p:txBody>
      </p:sp>
      <p:sp>
        <p:nvSpPr>
          <p:cNvPr id="13" name="Text Box 20"/>
          <p:cNvSpPr txBox="1">
            <a:spLocks noChangeArrowheads="1"/>
          </p:cNvSpPr>
          <p:nvPr/>
        </p:nvSpPr>
        <p:spPr bwMode="auto">
          <a:xfrm>
            <a:off x="457200" y="1143000"/>
            <a:ext cx="5334000" cy="1563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05000"/>
              </a:lnSpc>
              <a:spcBef>
                <a:spcPct val="30000"/>
              </a:spcBef>
              <a:buSzPct val="80000"/>
              <a:defRPr sz="2600" b="1">
                <a:solidFill>
                  <a:schemeClr val="tx2">
                    <a:lumMod val="75000"/>
                  </a:schemeClr>
                </a:solidFill>
                <a:latin typeface="Arial" charset="0"/>
              </a:defRPr>
            </a:lvl1pPr>
            <a:lvl2pPr marL="571500" algn="l">
              <a:defRPr sz="2400"/>
            </a:lvl2pPr>
            <a:lvl3pPr algn="l">
              <a:defRPr sz="2400"/>
            </a:lvl3pPr>
            <a:lvl4pPr algn="l">
              <a:defRPr sz="2400"/>
            </a:lvl4pPr>
            <a:lvl5pPr algn="l">
              <a:defRPr sz="2400"/>
            </a:lvl5pPr>
            <a:lvl6pPr eaLnBrk="0" fontAlgn="base" hangingPunct="0">
              <a:spcBef>
                <a:spcPct val="0"/>
              </a:spcBef>
              <a:spcAft>
                <a:spcPct val="0"/>
              </a:spcAft>
              <a:defRPr sz="2400"/>
            </a:lvl6pPr>
            <a:lvl7pPr eaLnBrk="0" fontAlgn="base" hangingPunct="0">
              <a:spcBef>
                <a:spcPct val="0"/>
              </a:spcBef>
              <a:spcAft>
                <a:spcPct val="0"/>
              </a:spcAft>
              <a:defRPr sz="2400"/>
            </a:lvl7pPr>
            <a:lvl8pPr eaLnBrk="0" fontAlgn="base" hangingPunct="0">
              <a:spcBef>
                <a:spcPct val="0"/>
              </a:spcBef>
              <a:spcAft>
                <a:spcPct val="0"/>
              </a:spcAft>
              <a:defRPr sz="2400"/>
            </a:lvl8pPr>
            <a:lvl9pPr eaLnBrk="0" fontAlgn="base" hangingPunct="0">
              <a:spcBef>
                <a:spcPct val="0"/>
              </a:spcBef>
              <a:spcAft>
                <a:spcPct val="0"/>
              </a:spcAft>
              <a:defRPr sz="2400"/>
            </a:lvl9pPr>
          </a:lstStyle>
          <a:p>
            <a:r>
              <a:rPr lang="en-US" dirty="0">
                <a:latin typeface="Liberation Sans" panose="020B0604020202020204" pitchFamily="34" charset="0"/>
              </a:rPr>
              <a:t>Moving-Average Method</a:t>
            </a:r>
          </a:p>
          <a:p>
            <a:r>
              <a:rPr lang="zh-CN" altLang="en-US" dirty="0">
                <a:latin typeface="Liberation Sans" panose="020B0604020202020204" pitchFamily="34" charset="0"/>
              </a:rPr>
              <a:t>移动加权平均法</a:t>
            </a:r>
            <a:endParaRPr lang="en-US" dirty="0">
              <a:latin typeface="Liberation Sans" panose="020B0604020202020204" pitchFamily="34" charset="0"/>
            </a:endParaRPr>
          </a:p>
          <a:p>
            <a:endParaRPr lang="en-US" dirty="0">
              <a:latin typeface="Liberation Sans" panose="020B0604020202020204" pitchFamily="34" charset="0"/>
            </a:endParaRPr>
          </a:p>
        </p:txBody>
      </p:sp>
      <p:sp>
        <p:nvSpPr>
          <p:cNvPr id="14"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5"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Average-Cost</a:t>
            </a:r>
            <a:r>
              <a:rPr lang="zh-CN" altLang="en-US" sz="3200" i="0" kern="1200" dirty="0">
                <a:solidFill>
                  <a:srgbClr val="CC0000"/>
                </a:solidFill>
                <a:effectLst/>
                <a:latin typeface="Liberation Sans" panose="020B0604020202020204" pitchFamily="34" charset="0"/>
                <a:ea typeface="+mn-ea"/>
                <a:cs typeface="+mn-cs"/>
              </a:rPr>
              <a:t> </a:t>
            </a:r>
            <a:r>
              <a:rPr lang="en-US" sz="3200" i="0" kern="1200" dirty="0">
                <a:solidFill>
                  <a:srgbClr val="CC0000"/>
                </a:solidFill>
                <a:effectLst/>
                <a:latin typeface="Liberation Sans" panose="020B0604020202020204" pitchFamily="34" charset="0"/>
                <a:ea typeface="+mn-ea"/>
                <a:cs typeface="+mn-cs"/>
              </a:rPr>
              <a:t>(Perpetual Inventory</a:t>
            </a:r>
            <a:r>
              <a:rPr lang="zh-CN" altLang="en-US" sz="3200" i="0" kern="1200" dirty="0">
                <a:solidFill>
                  <a:srgbClr val="CC0000"/>
                </a:solidFill>
                <a:effectLst/>
                <a:latin typeface="Liberation Sans" panose="020B0604020202020204" pitchFamily="34" charset="0"/>
                <a:ea typeface="+mn-ea"/>
                <a:cs typeface="+mn-cs"/>
              </a:rPr>
              <a:t> 永续盘存制</a:t>
            </a:r>
            <a:r>
              <a:rPr lang="en-US" sz="3200" i="0" kern="1200" dirty="0">
                <a:solidFill>
                  <a:srgbClr val="CC0000"/>
                </a:solidFill>
                <a:effectLst/>
                <a:latin typeface="Liberation Sans" panose="020B0604020202020204" pitchFamily="34" charset="0"/>
                <a:ea typeface="+mn-ea"/>
                <a:cs typeface="+mn-cs"/>
              </a:rPr>
              <a:t>)</a:t>
            </a:r>
          </a:p>
        </p:txBody>
      </p:sp>
      <p:sp>
        <p:nvSpPr>
          <p:cNvPr id="16"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17" name="Rectangle 16"/>
          <p:cNvSpPr/>
          <p:nvPr/>
        </p:nvSpPr>
        <p:spPr>
          <a:xfrm>
            <a:off x="6781800" y="1371600"/>
            <a:ext cx="20574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8.9</a:t>
            </a:r>
          </a:p>
          <a:p>
            <a:pPr algn="l"/>
            <a:r>
              <a:rPr lang="en-US" sz="1200" dirty="0">
                <a:latin typeface="Liberation Sans" panose="020B0604020202020204" pitchFamily="34" charset="0"/>
              </a:rPr>
              <a:t>Moving-Average Method—Perpetual Inventory</a:t>
            </a:r>
          </a:p>
        </p:txBody>
      </p:sp>
    </p:spTree>
    <p:extLst>
      <p:ext uri="{BB962C8B-B14F-4D97-AF65-F5344CB8AC3E}">
        <p14:creationId xmlns:p14="http://schemas.microsoft.com/office/powerpoint/2010/main" val="37748050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38915" name="Text Box 5"/>
          <p:cNvSpPr txBox="1">
            <a:spLocks noChangeArrowheads="1"/>
          </p:cNvSpPr>
          <p:nvPr/>
        </p:nvSpPr>
        <p:spPr bwMode="auto">
          <a:xfrm>
            <a:off x="609600" y="1981200"/>
            <a:ext cx="7772400" cy="354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Times New Roman" pitchFamily="18" charset="0"/>
              </a:defRPr>
            </a:lvl1pPr>
            <a:lvl2pPr marL="685800" indent="-45720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lvl="1" algn="l">
              <a:lnSpc>
                <a:spcPct val="120000"/>
              </a:lnSpc>
              <a:spcBef>
                <a:spcPts val="1500"/>
              </a:spcBef>
              <a:buClr>
                <a:srgbClr val="CC0000"/>
              </a:buClr>
              <a:buSzPct val="80000"/>
              <a:buFont typeface="Wingdings" pitchFamily="2" charset="2"/>
              <a:buChar char="u"/>
            </a:pPr>
            <a:r>
              <a:rPr lang="en-US" altLang="en-US" sz="2100" dirty="0">
                <a:latin typeface="Liberation Sans" panose="020B0604020202020204" pitchFamily="34" charset="0"/>
              </a:rPr>
              <a:t>Assumes goods are used in the order in which they are purchased.</a:t>
            </a:r>
          </a:p>
          <a:p>
            <a:pPr lvl="1" algn="l">
              <a:lnSpc>
                <a:spcPct val="120000"/>
              </a:lnSpc>
              <a:spcBef>
                <a:spcPts val="1500"/>
              </a:spcBef>
              <a:buClr>
                <a:srgbClr val="CC0000"/>
              </a:buClr>
              <a:buSzPct val="80000"/>
              <a:buFont typeface="Wingdings" pitchFamily="2" charset="2"/>
              <a:buChar char="u"/>
            </a:pPr>
            <a:r>
              <a:rPr lang="en-US" altLang="en-US" sz="2100" dirty="0">
                <a:latin typeface="Liberation Sans" panose="020B0604020202020204" pitchFamily="34" charset="0"/>
              </a:rPr>
              <a:t>Approximates the physical flow of goods.</a:t>
            </a:r>
          </a:p>
          <a:p>
            <a:pPr lvl="1" algn="l">
              <a:lnSpc>
                <a:spcPct val="120000"/>
              </a:lnSpc>
              <a:spcBef>
                <a:spcPts val="1500"/>
              </a:spcBef>
              <a:buClr>
                <a:srgbClr val="CC0000"/>
              </a:buClr>
              <a:buSzPct val="80000"/>
              <a:buFont typeface="Wingdings" pitchFamily="2" charset="2"/>
              <a:buChar char="u"/>
            </a:pPr>
            <a:r>
              <a:rPr lang="en-US" altLang="en-US" sz="2100" dirty="0">
                <a:latin typeface="Liberation Sans" panose="020B0604020202020204" pitchFamily="34" charset="0"/>
              </a:rPr>
              <a:t>At the same time, it prevents manipulation of income.</a:t>
            </a:r>
          </a:p>
          <a:p>
            <a:pPr lvl="1" algn="l">
              <a:lnSpc>
                <a:spcPct val="120000"/>
              </a:lnSpc>
              <a:spcBef>
                <a:spcPts val="1500"/>
              </a:spcBef>
              <a:buClr>
                <a:srgbClr val="CC0000"/>
              </a:buClr>
              <a:buSzPct val="80000"/>
              <a:buFont typeface="Wingdings" pitchFamily="2" charset="2"/>
              <a:buChar char="u"/>
            </a:pPr>
            <a:r>
              <a:rPr lang="en-US" altLang="en-US" sz="2100" dirty="0">
                <a:latin typeface="Liberation Sans" panose="020B0604020202020204" pitchFamily="34" charset="0"/>
              </a:rPr>
              <a:t>Ending inventory is close to </a:t>
            </a:r>
            <a:r>
              <a:rPr lang="en-US" altLang="en-US" sz="2100" u="sng" dirty="0">
                <a:latin typeface="Liberation Sans" panose="020B0604020202020204" pitchFamily="34" charset="0"/>
              </a:rPr>
              <a:t>current cost.</a:t>
            </a:r>
          </a:p>
          <a:p>
            <a:pPr lvl="1" algn="l">
              <a:lnSpc>
                <a:spcPct val="120000"/>
              </a:lnSpc>
              <a:spcBef>
                <a:spcPts val="1500"/>
              </a:spcBef>
              <a:buClr>
                <a:srgbClr val="CC0000"/>
              </a:buClr>
              <a:buSzPct val="80000"/>
              <a:buFont typeface="Wingdings" pitchFamily="2" charset="2"/>
              <a:buChar char="u"/>
            </a:pPr>
            <a:r>
              <a:rPr lang="en-US" altLang="en-US" sz="2100" dirty="0">
                <a:latin typeface="Liberation Sans" panose="020B0604020202020204" pitchFamily="34" charset="0"/>
              </a:rPr>
              <a:t>Fails to </a:t>
            </a:r>
            <a:r>
              <a:rPr lang="en-US" altLang="en-US" sz="2100" u="sng" dirty="0">
                <a:latin typeface="Liberation Sans" panose="020B0604020202020204" pitchFamily="34" charset="0"/>
              </a:rPr>
              <a:t>match current costs against current revenues </a:t>
            </a:r>
            <a:r>
              <a:rPr lang="en-US" altLang="en-US" sz="2100" dirty="0">
                <a:latin typeface="Liberation Sans" panose="020B0604020202020204" pitchFamily="34" charset="0"/>
              </a:rPr>
              <a:t>on the income statement.</a:t>
            </a:r>
          </a:p>
        </p:txBody>
      </p:sp>
      <p:sp>
        <p:nvSpPr>
          <p:cNvPr id="38916" name="Text Box 7"/>
          <p:cNvSpPr txBox="1">
            <a:spLocks noChangeArrowheads="1"/>
          </p:cNvSpPr>
          <p:nvPr/>
        </p:nvSpPr>
        <p:spPr bwMode="auto">
          <a:xfrm>
            <a:off x="609600" y="1371600"/>
            <a:ext cx="80010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b="1" dirty="0">
                <a:solidFill>
                  <a:srgbClr val="CC0000"/>
                </a:solidFill>
                <a:latin typeface="Liberation Sans" panose="020B0604020202020204" pitchFamily="34" charset="0"/>
              </a:rPr>
              <a:t>First-In, First-Out (FIFO)</a:t>
            </a:r>
            <a:r>
              <a:rPr lang="zh-CN" altLang="en-US" b="1" dirty="0">
                <a:solidFill>
                  <a:srgbClr val="CC0000"/>
                </a:solidFill>
                <a:latin typeface="Liberation Sans" panose="020B0604020202020204" pitchFamily="34" charset="0"/>
              </a:rPr>
              <a:t> 先进先出法</a:t>
            </a:r>
            <a:endParaRPr lang="en-US" altLang="en-US" b="1" dirty="0">
              <a:solidFill>
                <a:srgbClr val="CC0000"/>
              </a:solidFill>
              <a:latin typeface="Liberation Sans" panose="020B0604020202020204" pitchFamily="34" charset="0"/>
            </a:endParaRPr>
          </a:p>
        </p:txBody>
      </p:sp>
      <p:sp>
        <p:nvSpPr>
          <p:cNvPr id="7"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9" name="Rectangle 3"/>
          <p:cNvSpPr txBox="1">
            <a:spLocks noChangeArrowheads="1"/>
          </p:cNvSpPr>
          <p:nvPr/>
        </p:nvSpPr>
        <p:spPr bwMode="auto">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kern="1200">
                <a:solidFill>
                  <a:schemeClr val="tx1"/>
                </a:solidFill>
                <a:effectLst/>
                <a:latin typeface="Liberation Sans" panose="020B0604020202020204" pitchFamily="34" charset="0"/>
                <a:ea typeface="+mn-ea"/>
                <a:cs typeface="+mn-cs"/>
              </a:rPr>
              <a:t>Cost Flow Methods</a:t>
            </a:r>
            <a:endParaRPr lang="en-US" sz="3200" i="0" kern="120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left)">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ipe(left)">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wipe(left)">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wipe(left)">
                                      <p:cBhvr>
                                        <p:cTn id="27"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87562"/>
            <a:ext cx="7214525" cy="294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40" name="Text Box 14"/>
          <p:cNvSpPr txBox="1">
            <a:spLocks noChangeArrowheads="1"/>
          </p:cNvSpPr>
          <p:nvPr/>
        </p:nvSpPr>
        <p:spPr bwMode="auto">
          <a:xfrm>
            <a:off x="609600" y="1219200"/>
            <a:ext cx="4419600" cy="87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ts val="0"/>
              </a:spcBef>
              <a:buSzPct val="80000"/>
            </a:pPr>
            <a:r>
              <a:rPr lang="en-US" altLang="en-US" sz="2500" b="1" dirty="0">
                <a:latin typeface="Liberation Sans" panose="020B0604020202020204" pitchFamily="34" charset="0"/>
              </a:rPr>
              <a:t>Periodic Inventory System</a:t>
            </a:r>
          </a:p>
          <a:p>
            <a:pPr algn="l">
              <a:lnSpc>
                <a:spcPct val="105000"/>
              </a:lnSpc>
              <a:spcBef>
                <a:spcPts val="0"/>
              </a:spcBef>
              <a:buSzPct val="80000"/>
            </a:pPr>
            <a:r>
              <a:rPr lang="en-US" altLang="en-US" sz="2500" b="1" dirty="0" err="1">
                <a:latin typeface="Liberation Sans" panose="020B0604020202020204" pitchFamily="34" charset="0"/>
              </a:rPr>
              <a:t>定期盘存制</a:t>
            </a:r>
            <a:endParaRPr lang="en-US" altLang="en-US" sz="2500" b="1" dirty="0">
              <a:latin typeface="Liberation Sans" panose="020B0604020202020204" pitchFamily="34" charset="0"/>
            </a:endParaRPr>
          </a:p>
        </p:txBody>
      </p:sp>
      <p:sp>
        <p:nvSpPr>
          <p:cNvPr id="39946" name="Rectangle 19"/>
          <p:cNvSpPr>
            <a:spLocks noChangeArrowheads="1"/>
          </p:cNvSpPr>
          <p:nvPr/>
        </p:nvSpPr>
        <p:spPr bwMode="auto">
          <a:xfrm>
            <a:off x="533400" y="5105400"/>
            <a:ext cx="8077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pPr>
            <a:r>
              <a:rPr lang="en-US" altLang="en-US" sz="2000" dirty="0">
                <a:latin typeface="Liberation Sans" panose="020B0604020202020204" pitchFamily="34" charset="0"/>
              </a:rPr>
              <a:t>Determine cost of ending inventory by taking the cost of the most recent purchase and working back until it accounts for all units in the inventory.</a:t>
            </a: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rgbClr val="CC0000"/>
                </a:solidFill>
                <a:effectLst/>
                <a:latin typeface="Liberation Sans" panose="020B0604020202020204" pitchFamily="34" charset="0"/>
                <a:ea typeface="+mn-ea"/>
                <a:cs typeface="+mn-cs"/>
              </a:rPr>
              <a:t>First-In, First-Out (FIFO)</a:t>
            </a:r>
          </a:p>
        </p:txBody>
      </p:sp>
      <p:sp>
        <p:nvSpPr>
          <p:cNvPr id="15"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2" name="Rectangle 1"/>
          <p:cNvSpPr/>
          <p:nvPr/>
        </p:nvSpPr>
        <p:spPr>
          <a:xfrm>
            <a:off x="6553200" y="1411069"/>
            <a:ext cx="19050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8.10</a:t>
            </a:r>
          </a:p>
          <a:p>
            <a:pPr algn="l"/>
            <a:r>
              <a:rPr lang="en-US" sz="1200" dirty="0">
                <a:latin typeface="Liberation Sans" panose="020B0604020202020204" pitchFamily="34" charset="0"/>
              </a:rPr>
              <a:t>FIFO Method—Periodic</a:t>
            </a:r>
          </a:p>
          <a:p>
            <a:pPr algn="l"/>
            <a:r>
              <a:rPr lang="en-US" sz="1200" dirty="0">
                <a:latin typeface="Liberation Sans" panose="020B0604020202020204" pitchFamily="34" charset="0"/>
              </a:rPr>
              <a:t>Inventory</a:t>
            </a:r>
          </a:p>
        </p:txBody>
      </p:sp>
      <p:pic>
        <p:nvPicPr>
          <p:cNvPr id="16" name="Picture 15"/>
          <p:cNvPicPr preferRelativeResize="0">
            <a:picLocks/>
          </p:cNvPicPr>
          <p:nvPr/>
        </p:nvPicPr>
        <p:blipFill>
          <a:blip r:embed="rId4"/>
          <a:stretch>
            <a:fillRect/>
          </a:stretch>
        </p:blipFill>
        <p:spPr>
          <a:xfrm>
            <a:off x="5029200" y="2602215"/>
            <a:ext cx="3095277" cy="257454"/>
          </a:xfrm>
          <a:prstGeom prst="rect">
            <a:avLst/>
          </a:prstGeom>
        </p:spPr>
      </p:pic>
      <p:pic>
        <p:nvPicPr>
          <p:cNvPr id="17" name="Picture 16"/>
          <p:cNvPicPr preferRelativeResize="0">
            <a:picLocks/>
          </p:cNvPicPr>
          <p:nvPr/>
        </p:nvPicPr>
        <p:blipFill>
          <a:blip r:embed="rId4"/>
          <a:stretch>
            <a:fillRect/>
          </a:stretch>
        </p:blipFill>
        <p:spPr>
          <a:xfrm>
            <a:off x="5029200" y="2883648"/>
            <a:ext cx="3095277" cy="257454"/>
          </a:xfrm>
          <a:prstGeom prst="rect">
            <a:avLst/>
          </a:prstGeom>
        </p:spPr>
      </p:pic>
      <p:pic>
        <p:nvPicPr>
          <p:cNvPr id="18" name="Picture 17"/>
          <p:cNvPicPr preferRelativeResize="0">
            <a:picLocks/>
          </p:cNvPicPr>
          <p:nvPr/>
        </p:nvPicPr>
        <p:blipFill>
          <a:blip r:embed="rId4"/>
          <a:stretch>
            <a:fillRect/>
          </a:stretch>
        </p:blipFill>
        <p:spPr>
          <a:xfrm>
            <a:off x="6688301" y="3208762"/>
            <a:ext cx="1312699" cy="311519"/>
          </a:xfrm>
          <a:prstGeom prst="rect">
            <a:avLst/>
          </a:prstGeom>
        </p:spPr>
      </p:pic>
      <p:pic>
        <p:nvPicPr>
          <p:cNvPr id="19" name="Picture 18"/>
          <p:cNvPicPr preferRelativeResize="0">
            <a:picLocks/>
          </p:cNvPicPr>
          <p:nvPr/>
        </p:nvPicPr>
        <p:blipFill>
          <a:blip r:embed="rId4"/>
          <a:stretch>
            <a:fillRect/>
          </a:stretch>
        </p:blipFill>
        <p:spPr>
          <a:xfrm>
            <a:off x="5867400" y="4085946"/>
            <a:ext cx="1312699" cy="257454"/>
          </a:xfrm>
          <a:prstGeom prst="rect">
            <a:avLst/>
          </a:prstGeom>
        </p:spPr>
      </p:pic>
      <p:pic>
        <p:nvPicPr>
          <p:cNvPr id="20" name="Picture 19"/>
          <p:cNvPicPr preferRelativeResize="0">
            <a:picLocks/>
          </p:cNvPicPr>
          <p:nvPr/>
        </p:nvPicPr>
        <p:blipFill>
          <a:blip r:embed="rId4"/>
          <a:stretch>
            <a:fillRect/>
          </a:stretch>
        </p:blipFill>
        <p:spPr>
          <a:xfrm>
            <a:off x="5867400" y="4442412"/>
            <a:ext cx="1312699" cy="283199"/>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87562"/>
            <a:ext cx="7214525" cy="294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40" name="Text Box 14"/>
          <p:cNvSpPr txBox="1">
            <a:spLocks noChangeArrowheads="1"/>
          </p:cNvSpPr>
          <p:nvPr/>
        </p:nvSpPr>
        <p:spPr bwMode="auto">
          <a:xfrm>
            <a:off x="533400" y="1295400"/>
            <a:ext cx="4419600" cy="87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ts val="0"/>
              </a:spcBef>
              <a:buSzPct val="80000"/>
            </a:pPr>
            <a:r>
              <a:rPr lang="en-US" altLang="en-US" sz="2500" b="1" dirty="0">
                <a:latin typeface="Liberation Sans" panose="020B0604020202020204" pitchFamily="34" charset="0"/>
              </a:rPr>
              <a:t>Periodic Inventory System</a:t>
            </a:r>
          </a:p>
          <a:p>
            <a:pPr algn="l">
              <a:lnSpc>
                <a:spcPct val="105000"/>
              </a:lnSpc>
              <a:spcBef>
                <a:spcPts val="0"/>
              </a:spcBef>
              <a:buSzPct val="80000"/>
            </a:pPr>
            <a:r>
              <a:rPr lang="en-US" altLang="en-US" sz="2500" b="1" dirty="0" err="1">
                <a:latin typeface="Liberation Sans" panose="020B0604020202020204" pitchFamily="34" charset="0"/>
              </a:rPr>
              <a:t>定期盘存制</a:t>
            </a:r>
            <a:endParaRPr lang="en-US" altLang="en-US" sz="2500" b="1" dirty="0">
              <a:latin typeface="Liberation Sans" panose="020B0604020202020204" pitchFamily="34" charset="0"/>
            </a:endParaRPr>
          </a:p>
        </p:txBody>
      </p:sp>
      <p:sp>
        <p:nvSpPr>
          <p:cNvPr id="39946" name="Rectangle 19"/>
          <p:cNvSpPr>
            <a:spLocks noChangeArrowheads="1"/>
          </p:cNvSpPr>
          <p:nvPr/>
        </p:nvSpPr>
        <p:spPr bwMode="auto">
          <a:xfrm>
            <a:off x="533400" y="5105400"/>
            <a:ext cx="8077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pPr>
            <a:r>
              <a:rPr lang="en-US" altLang="en-US" sz="2000" dirty="0">
                <a:latin typeface="Liberation Sans" panose="020B0604020202020204" pitchFamily="34" charset="0"/>
              </a:rPr>
              <a:t>Determine cost of ending inventory by taking the cost of the most recent purchase and working back until it accounts for all units in the inventory.</a:t>
            </a: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rgbClr val="CC0000"/>
                </a:solidFill>
                <a:effectLst/>
                <a:latin typeface="Liberation Sans" panose="020B0604020202020204" pitchFamily="34" charset="0"/>
                <a:ea typeface="+mn-ea"/>
                <a:cs typeface="+mn-cs"/>
              </a:rPr>
              <a:t>First-In, First-Out (FIFO)</a:t>
            </a:r>
          </a:p>
        </p:txBody>
      </p:sp>
      <p:sp>
        <p:nvSpPr>
          <p:cNvPr id="15"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2" name="Rectangle 1"/>
          <p:cNvSpPr/>
          <p:nvPr/>
        </p:nvSpPr>
        <p:spPr>
          <a:xfrm>
            <a:off x="6553200" y="1411069"/>
            <a:ext cx="19050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8.10</a:t>
            </a:r>
          </a:p>
          <a:p>
            <a:pPr algn="l"/>
            <a:r>
              <a:rPr lang="en-US" sz="1200" dirty="0">
                <a:latin typeface="Liberation Sans" panose="020B0604020202020204" pitchFamily="34" charset="0"/>
              </a:rPr>
              <a:t>FIFO Method—Periodic</a:t>
            </a:r>
          </a:p>
          <a:p>
            <a:pPr algn="l"/>
            <a:r>
              <a:rPr lang="en-US" sz="1200" dirty="0">
                <a:latin typeface="Liberation Sans" panose="020B0604020202020204" pitchFamily="34" charset="0"/>
              </a:rPr>
              <a:t>Inventory</a:t>
            </a:r>
          </a:p>
        </p:txBody>
      </p:sp>
      <p:sp>
        <p:nvSpPr>
          <p:cNvPr id="3" name="TextBox 2">
            <a:extLst>
              <a:ext uri="{FF2B5EF4-FFF2-40B4-BE49-F238E27FC236}">
                <a16:creationId xmlns:a16="http://schemas.microsoft.com/office/drawing/2014/main" id="{0C59EB15-C941-CA90-AD34-306588B8EAA2}"/>
              </a:ext>
            </a:extLst>
          </p:cNvPr>
          <p:cNvSpPr txBox="1"/>
          <p:nvPr/>
        </p:nvSpPr>
        <p:spPr>
          <a:xfrm>
            <a:off x="-152400" y="3124200"/>
            <a:ext cx="1676400" cy="400110"/>
          </a:xfrm>
          <a:prstGeom prst="rect">
            <a:avLst/>
          </a:prstGeom>
          <a:noFill/>
        </p:spPr>
        <p:txBody>
          <a:bodyPr wrap="square" rtlCol="0">
            <a:spAutoFit/>
          </a:bodyPr>
          <a:lstStyle/>
          <a:p>
            <a:r>
              <a:rPr lang="en-CN" sz="2000" dirty="0"/>
              <a:t>期末存货</a:t>
            </a:r>
          </a:p>
        </p:txBody>
      </p:sp>
      <p:sp>
        <p:nvSpPr>
          <p:cNvPr id="4" name="TextBox 3">
            <a:extLst>
              <a:ext uri="{FF2B5EF4-FFF2-40B4-BE49-F238E27FC236}">
                <a16:creationId xmlns:a16="http://schemas.microsoft.com/office/drawing/2014/main" id="{97A94FA6-19D2-11C3-853D-E3A3773CB78A}"/>
              </a:ext>
            </a:extLst>
          </p:cNvPr>
          <p:cNvSpPr txBox="1"/>
          <p:nvPr/>
        </p:nvSpPr>
        <p:spPr>
          <a:xfrm>
            <a:off x="2057400" y="4648200"/>
            <a:ext cx="2286000" cy="400110"/>
          </a:xfrm>
          <a:prstGeom prst="rect">
            <a:avLst/>
          </a:prstGeom>
          <a:noFill/>
        </p:spPr>
        <p:txBody>
          <a:bodyPr wrap="square" rtlCol="0">
            <a:spAutoFit/>
          </a:bodyPr>
          <a:lstStyle/>
          <a:p>
            <a:r>
              <a:rPr lang="en-CN" sz="2000" dirty="0"/>
              <a:t>主营业务成本</a:t>
            </a:r>
          </a:p>
        </p:txBody>
      </p:sp>
    </p:spTree>
    <p:extLst>
      <p:ext uri="{BB962C8B-B14F-4D97-AF65-F5344CB8AC3E}">
        <p14:creationId xmlns:p14="http://schemas.microsoft.com/office/powerpoint/2010/main" val="41178383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8610600" cy="2293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4" name="Rectangle 13"/>
          <p:cNvSpPr>
            <a:spLocks noChangeArrowheads="1"/>
          </p:cNvSpPr>
          <p:nvPr/>
        </p:nvSpPr>
        <p:spPr bwMode="auto">
          <a:xfrm>
            <a:off x="533400" y="4648200"/>
            <a:ext cx="8077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pPr>
            <a:r>
              <a:rPr lang="en-US" altLang="en-US" sz="2000" b="1" dirty="0">
                <a:latin typeface="Liberation Sans" panose="020B0604020202020204" pitchFamily="34" charset="0"/>
              </a:rPr>
              <a:t>In all cases where FIFO is used</a:t>
            </a:r>
            <a:r>
              <a:rPr lang="en-US" altLang="en-US" sz="2000" dirty="0">
                <a:latin typeface="Liberation Sans" panose="020B0604020202020204" pitchFamily="34" charset="0"/>
              </a:rPr>
              <a:t>, the inventory and cost of goods sold would be the </a:t>
            </a:r>
            <a:r>
              <a:rPr lang="en-US" altLang="en-US" sz="2000" b="1" dirty="0">
                <a:latin typeface="Liberation Sans" panose="020B0604020202020204" pitchFamily="34" charset="0"/>
              </a:rPr>
              <a:t>same</a:t>
            </a:r>
            <a:r>
              <a:rPr lang="en-US" altLang="en-US" sz="2000" dirty="0">
                <a:latin typeface="Liberation Sans" panose="020B0604020202020204" pitchFamily="34" charset="0"/>
              </a:rPr>
              <a:t> at the end of the month </a:t>
            </a:r>
            <a:r>
              <a:rPr lang="en-US" altLang="en-US" sz="2000" b="1" dirty="0">
                <a:latin typeface="Liberation Sans" panose="020B0604020202020204" pitchFamily="34" charset="0"/>
              </a:rPr>
              <a:t>whether a perpetual or periodic system is used</a:t>
            </a:r>
            <a:r>
              <a:rPr lang="en-US" altLang="en-US" sz="2000" dirty="0">
                <a:latin typeface="Liberation Sans" panose="020B0604020202020204" pitchFamily="34" charset="0"/>
              </a:rPr>
              <a:t>.</a:t>
            </a: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First-In, First-Out (FIFO)</a:t>
            </a:r>
          </a:p>
        </p:txBody>
      </p:sp>
      <p:sp>
        <p:nvSpPr>
          <p:cNvPr id="40972" name="Text Box 14"/>
          <p:cNvSpPr txBox="1">
            <a:spLocks noChangeArrowheads="1"/>
          </p:cNvSpPr>
          <p:nvPr/>
        </p:nvSpPr>
        <p:spPr bwMode="auto">
          <a:xfrm>
            <a:off x="609600" y="1295400"/>
            <a:ext cx="4419600" cy="87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ts val="0"/>
              </a:spcBef>
              <a:buSzPct val="80000"/>
            </a:pPr>
            <a:r>
              <a:rPr lang="en-US" altLang="en-US" sz="2500" b="1" dirty="0">
                <a:latin typeface="Liberation Sans" panose="020B0604020202020204" pitchFamily="34" charset="0"/>
              </a:rPr>
              <a:t>Perpetual Inventory System</a:t>
            </a:r>
          </a:p>
          <a:p>
            <a:pPr algn="l">
              <a:lnSpc>
                <a:spcPct val="105000"/>
              </a:lnSpc>
              <a:spcBef>
                <a:spcPts val="0"/>
              </a:spcBef>
              <a:buSzPct val="80000"/>
            </a:pPr>
            <a:r>
              <a:rPr lang="en-US" altLang="en-US" sz="2500" b="1" dirty="0" err="1">
                <a:latin typeface="Liberation Sans" panose="020B0604020202020204" pitchFamily="34" charset="0"/>
              </a:rPr>
              <a:t>永续盘存制</a:t>
            </a:r>
            <a:endParaRPr lang="en-US" altLang="en-US" sz="2500" b="1" dirty="0">
              <a:latin typeface="Liberation Sans" panose="020B0604020202020204" pitchFamily="34" charset="0"/>
            </a:endParaRPr>
          </a:p>
        </p:txBody>
      </p:sp>
      <p:sp>
        <p:nvSpPr>
          <p:cNvPr id="15"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2" name="Rectangle 1"/>
          <p:cNvSpPr/>
          <p:nvPr/>
        </p:nvSpPr>
        <p:spPr>
          <a:xfrm>
            <a:off x="7239000" y="1447800"/>
            <a:ext cx="16764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8.11</a:t>
            </a:r>
          </a:p>
          <a:p>
            <a:pPr algn="l"/>
            <a:r>
              <a:rPr lang="en-US" sz="1200" dirty="0">
                <a:latin typeface="Liberation Sans" panose="020B0604020202020204" pitchFamily="34" charset="0"/>
              </a:rPr>
              <a:t>FIFO Method—</a:t>
            </a:r>
          </a:p>
          <a:p>
            <a:pPr algn="l"/>
            <a:r>
              <a:rPr lang="en-US" sz="1200" dirty="0">
                <a:latin typeface="Liberation Sans" panose="020B0604020202020204" pitchFamily="34" charset="0"/>
              </a:rPr>
              <a:t>Perpetual Inventory</a:t>
            </a:r>
          </a:p>
        </p:txBody>
      </p:sp>
      <p:pic>
        <p:nvPicPr>
          <p:cNvPr id="16" name="Picture 15"/>
          <p:cNvPicPr preferRelativeResize="0">
            <a:picLocks/>
          </p:cNvPicPr>
          <p:nvPr/>
        </p:nvPicPr>
        <p:blipFill>
          <a:blip r:embed="rId4"/>
          <a:stretch>
            <a:fillRect/>
          </a:stretch>
        </p:blipFill>
        <p:spPr>
          <a:xfrm>
            <a:off x="6248400" y="2520576"/>
            <a:ext cx="2558080" cy="212772"/>
          </a:xfrm>
          <a:prstGeom prst="rect">
            <a:avLst/>
          </a:prstGeom>
        </p:spPr>
      </p:pic>
      <p:pic>
        <p:nvPicPr>
          <p:cNvPr id="17" name="Picture 16"/>
          <p:cNvPicPr preferRelativeResize="0">
            <a:picLocks/>
          </p:cNvPicPr>
          <p:nvPr/>
        </p:nvPicPr>
        <p:blipFill>
          <a:blip r:embed="rId4"/>
          <a:stretch>
            <a:fillRect/>
          </a:stretch>
        </p:blipFill>
        <p:spPr>
          <a:xfrm>
            <a:off x="6248400" y="2780618"/>
            <a:ext cx="2558080" cy="414632"/>
          </a:xfrm>
          <a:prstGeom prst="rect">
            <a:avLst/>
          </a:prstGeom>
        </p:spPr>
      </p:pic>
      <p:pic>
        <p:nvPicPr>
          <p:cNvPr id="18" name="Picture 17"/>
          <p:cNvPicPr preferRelativeResize="0">
            <a:picLocks/>
          </p:cNvPicPr>
          <p:nvPr/>
        </p:nvPicPr>
        <p:blipFill>
          <a:blip r:embed="rId4"/>
          <a:stretch>
            <a:fillRect/>
          </a:stretch>
        </p:blipFill>
        <p:spPr>
          <a:xfrm>
            <a:off x="4328314" y="3172295"/>
            <a:ext cx="1920086" cy="734547"/>
          </a:xfrm>
          <a:prstGeom prst="rect">
            <a:avLst/>
          </a:prstGeom>
        </p:spPr>
      </p:pic>
      <p:pic>
        <p:nvPicPr>
          <p:cNvPr id="19" name="Picture 18"/>
          <p:cNvPicPr preferRelativeResize="0">
            <a:picLocks/>
          </p:cNvPicPr>
          <p:nvPr/>
        </p:nvPicPr>
        <p:blipFill>
          <a:blip r:embed="rId4"/>
          <a:stretch>
            <a:fillRect/>
          </a:stretch>
        </p:blipFill>
        <p:spPr>
          <a:xfrm>
            <a:off x="6248400" y="3242968"/>
            <a:ext cx="2558080" cy="414632"/>
          </a:xfrm>
          <a:prstGeom prst="rect">
            <a:avLst/>
          </a:prstGeom>
        </p:spPr>
      </p:pic>
      <p:pic>
        <p:nvPicPr>
          <p:cNvPr id="20" name="Picture 19"/>
          <p:cNvPicPr preferRelativeResize="0">
            <a:picLocks/>
          </p:cNvPicPr>
          <p:nvPr/>
        </p:nvPicPr>
        <p:blipFill>
          <a:blip r:embed="rId4"/>
          <a:stretch>
            <a:fillRect/>
          </a:stretch>
        </p:blipFill>
        <p:spPr>
          <a:xfrm>
            <a:off x="6248400" y="3833904"/>
            <a:ext cx="2558080" cy="501705"/>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04800" y="2481371"/>
            <a:ext cx="8534400" cy="3717852"/>
          </a:xfrm>
          <a:prstGeom prst="rect">
            <a:avLst/>
          </a:prstGeom>
        </p:spPr>
      </p:pic>
      <p:sp>
        <p:nvSpPr>
          <p:cNvPr id="13" name="Rectangle 15"/>
          <p:cNvSpPr>
            <a:spLocks noGrp="1" noChangeArrowheads="1"/>
          </p:cNvSpPr>
          <p:nvPr>
            <p:ph type="title" idx="4294967295"/>
          </p:nvPr>
        </p:nvSpPr>
        <p:spPr bwMode="auto">
          <a:xfrm>
            <a:off x="536139" y="2624066"/>
            <a:ext cx="3886200" cy="484187"/>
          </a:xfrm>
          <a:prstGeom prst="rect">
            <a:avLst/>
          </a:prstGeom>
          <a:noFill/>
          <a:ln>
            <a:noFill/>
          </a:ln>
          <a:effectLst/>
        </p:spPr>
        <p:txBody>
          <a:bodyPr vert="horz" wrap="square" lIns="90488" tIns="44450" rIns="90488" bIns="44450" numCol="1" anchor="t" anchorCtr="0" compatLnSpc="1">
            <a:prstTxWarp prst="textNoShape">
              <a:avLst/>
            </a:prstTxWarp>
          </a:bodyPr>
          <a:lstStyle/>
          <a:p>
            <a:pPr marL="0" indent="0" algn="l">
              <a:lnSpc>
                <a:spcPct val="110000"/>
              </a:lnSpc>
            </a:pPr>
            <a:r>
              <a:rPr lang="en-US" altLang="en-US" sz="2300" i="0" dirty="0">
                <a:solidFill>
                  <a:srgbClr val="CC0000"/>
                </a:solidFill>
                <a:effectLst/>
                <a:latin typeface="Liberation Sans" panose="020B0604020202020204" pitchFamily="34" charset="0"/>
              </a:rPr>
              <a:t>LEARNING OBJECTIVES</a:t>
            </a:r>
          </a:p>
        </p:txBody>
      </p:sp>
      <p:sp>
        <p:nvSpPr>
          <p:cNvPr id="3076" name="Rectangle 18"/>
          <p:cNvSpPr>
            <a:spLocks noChangeArrowheads="1"/>
          </p:cNvSpPr>
          <p:nvPr/>
        </p:nvSpPr>
        <p:spPr bwMode="auto">
          <a:xfrm>
            <a:off x="457200" y="3580203"/>
            <a:ext cx="8202304" cy="2895600"/>
          </a:xfrm>
          <a:prstGeom prst="rect">
            <a:avLst/>
          </a:prstGeom>
          <a:noFill/>
          <a:ln w="12700" cap="flat" cmpd="sng" algn="ctr">
            <a:no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457200" indent="-457200" algn="l" eaLnBrk="1" hangingPunct="1">
              <a:lnSpc>
                <a:spcPct val="115000"/>
              </a:lnSpc>
              <a:spcBef>
                <a:spcPct val="45000"/>
              </a:spcBef>
              <a:buClr>
                <a:srgbClr val="CC0000"/>
              </a:buClr>
              <a:buFont typeface="+mj-lt"/>
              <a:buAutoNum type="arabicPeriod" startAt="3"/>
            </a:pPr>
            <a:r>
              <a:rPr lang="en-US" sz="1900" dirty="0">
                <a:solidFill>
                  <a:srgbClr val="002060"/>
                </a:solidFill>
                <a:latin typeface="Liberation Sans" panose="020B0604020202020204" pitchFamily="34" charset="0"/>
                <a:ea typeface="思源黑体 CN Bold" panose="020B0800000000000000" pitchFamily="34" charset="-122"/>
              </a:rPr>
              <a:t>Compare the cost flow assumptions used to account for inventories. </a:t>
            </a:r>
          </a:p>
          <a:p>
            <a:pPr marL="457200" indent="-457200" algn="l" eaLnBrk="1" hangingPunct="1">
              <a:lnSpc>
                <a:spcPct val="115000"/>
              </a:lnSpc>
              <a:spcBef>
                <a:spcPct val="45000"/>
              </a:spcBef>
              <a:buClr>
                <a:srgbClr val="CC0000"/>
              </a:buClr>
              <a:buFont typeface="Arial" panose="020B0604020202020204" pitchFamily="34" charset="0"/>
              <a:buAutoNum type="arabicPeriod" startAt="3"/>
            </a:pPr>
            <a:r>
              <a:rPr lang="en-US" sz="1900" dirty="0">
                <a:solidFill>
                  <a:srgbClr val="002060"/>
                </a:solidFill>
                <a:latin typeface="Liberation Sans" panose="020B0604020202020204" pitchFamily="34" charset="0"/>
                <a:ea typeface="思源黑体 CN Bold" panose="020B0800000000000000" pitchFamily="34" charset="-122"/>
              </a:rPr>
              <a:t>Determine the effects of inventory errors on the financial statements.</a:t>
            </a:r>
          </a:p>
        </p:txBody>
      </p:sp>
      <p:sp>
        <p:nvSpPr>
          <p:cNvPr id="3077" name="Rectangle 19"/>
          <p:cNvSpPr>
            <a:spLocks noChangeArrowheads="1"/>
          </p:cNvSpPr>
          <p:nvPr/>
        </p:nvSpPr>
        <p:spPr bwMode="auto">
          <a:xfrm>
            <a:off x="560696" y="3124200"/>
            <a:ext cx="7211704" cy="397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marL="285750" indent="-28575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spcBef>
                <a:spcPct val="45000"/>
              </a:spcBef>
              <a:buClr>
                <a:srgbClr val="A50021"/>
              </a:buClr>
              <a:buFont typeface="Wingdings" pitchFamily="2" charset="2"/>
              <a:buNone/>
            </a:pPr>
            <a:r>
              <a:rPr lang="en-US" altLang="en-US" sz="1900" dirty="0">
                <a:solidFill>
                  <a:schemeClr val="tx2"/>
                </a:solidFill>
                <a:latin typeface="Liberation Sans" panose="020B0604020202020204" pitchFamily="34" charset="0"/>
              </a:rPr>
              <a:t>After studying this lecture, you should be able to:</a:t>
            </a:r>
          </a:p>
        </p:txBody>
      </p:sp>
      <p:sp>
        <p:nvSpPr>
          <p:cNvPr id="3079" name="Rectangle 24"/>
          <p:cNvSpPr>
            <a:spLocks noChangeArrowheads="1"/>
          </p:cNvSpPr>
          <p:nvPr/>
        </p:nvSpPr>
        <p:spPr bwMode="auto">
          <a:xfrm>
            <a:off x="552229" y="549314"/>
            <a:ext cx="5486400" cy="1066800"/>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r>
              <a:rPr lang="en-US" altLang="en-US" sz="4000" b="0" dirty="0">
                <a:solidFill>
                  <a:schemeClr val="tx1"/>
                </a:solidFill>
                <a:latin typeface="Liberation Sans" panose="020B0604020202020204" pitchFamily="34" charset="0"/>
              </a:rPr>
              <a:t>Valuation of Inventories: A Cost-Basis Approach</a:t>
            </a:r>
          </a:p>
        </p:txBody>
      </p:sp>
      <p:sp>
        <p:nvSpPr>
          <p:cNvPr id="3081" name="Text Box 26"/>
          <p:cNvSpPr txBox="1">
            <a:spLocks noChangeArrowheads="1"/>
          </p:cNvSpPr>
          <p:nvPr/>
        </p:nvSpPr>
        <p:spPr bwMode="auto">
          <a:xfrm>
            <a:off x="5638800" y="228600"/>
            <a:ext cx="324035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3600" b="0" dirty="0">
                <a:solidFill>
                  <a:srgbClr val="15668F"/>
                </a:solidFill>
                <a:latin typeface="Liberation Sans" panose="020B0604020202020204" pitchFamily="34" charset="0"/>
              </a:rPr>
              <a:t>CHAPTER</a:t>
            </a:r>
            <a:r>
              <a:rPr lang="en-US" altLang="en-US" sz="3200" b="0" dirty="0">
                <a:solidFill>
                  <a:srgbClr val="15668F"/>
                </a:solidFill>
                <a:latin typeface="Liberation Sans" panose="020B0604020202020204" pitchFamily="34" charset="0"/>
              </a:rPr>
              <a:t> </a:t>
            </a:r>
            <a:r>
              <a:rPr lang="en-US" altLang="en-US" sz="4000" dirty="0">
                <a:solidFill>
                  <a:schemeClr val="tx1"/>
                </a:solidFill>
                <a:latin typeface="Liberation Sans" panose="020B0604020202020204" pitchFamily="34" charset="0"/>
              </a:rPr>
              <a:t>8</a:t>
            </a:r>
          </a:p>
        </p:txBody>
      </p:sp>
      <p:cxnSp>
        <p:nvCxnSpPr>
          <p:cNvPr id="14" name="Straight Connector 13"/>
          <p:cNvCxnSpPr/>
          <p:nvPr/>
        </p:nvCxnSpPr>
        <p:spPr bwMode="auto">
          <a:xfrm>
            <a:off x="304800" y="6199223"/>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304800" y="2465423"/>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a:extLst>
              <a:ext uri="{FF2B5EF4-FFF2-40B4-BE49-F238E27FC236}">
                <a16:creationId xmlns:a16="http://schemas.microsoft.com/office/drawing/2014/main" id="{6A90BA4A-1A4E-CF4A-BA12-E7F003237251}"/>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2559207394"/>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8610600" cy="2293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4" name="Rectangle 13"/>
          <p:cNvSpPr>
            <a:spLocks noChangeArrowheads="1"/>
          </p:cNvSpPr>
          <p:nvPr/>
        </p:nvSpPr>
        <p:spPr bwMode="auto">
          <a:xfrm>
            <a:off x="533400" y="4648200"/>
            <a:ext cx="8077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pPr>
            <a:r>
              <a:rPr lang="en-US" altLang="en-US" sz="2000" b="1" dirty="0">
                <a:latin typeface="Liberation Sans" panose="020B0604020202020204" pitchFamily="34" charset="0"/>
              </a:rPr>
              <a:t>In all cases where FIFO is used</a:t>
            </a:r>
            <a:r>
              <a:rPr lang="en-US" altLang="en-US" sz="2000" dirty="0">
                <a:latin typeface="Liberation Sans" panose="020B0604020202020204" pitchFamily="34" charset="0"/>
              </a:rPr>
              <a:t>, the inventory and cost of goods sold would be the </a:t>
            </a:r>
            <a:r>
              <a:rPr lang="en-US" altLang="en-US" sz="2000" b="1" dirty="0">
                <a:latin typeface="Liberation Sans" panose="020B0604020202020204" pitchFamily="34" charset="0"/>
              </a:rPr>
              <a:t>same</a:t>
            </a:r>
            <a:r>
              <a:rPr lang="en-US" altLang="en-US" sz="2000" dirty="0">
                <a:latin typeface="Liberation Sans" panose="020B0604020202020204" pitchFamily="34" charset="0"/>
              </a:rPr>
              <a:t> at the end of the month </a:t>
            </a:r>
            <a:r>
              <a:rPr lang="en-US" altLang="en-US" sz="2000" b="1" dirty="0">
                <a:latin typeface="Liberation Sans" panose="020B0604020202020204" pitchFamily="34" charset="0"/>
              </a:rPr>
              <a:t>whether a perpetual or periodic system is used</a:t>
            </a:r>
            <a:r>
              <a:rPr lang="en-US" altLang="en-US" sz="2000" dirty="0">
                <a:latin typeface="Liberation Sans" panose="020B0604020202020204" pitchFamily="34" charset="0"/>
              </a:rPr>
              <a:t>.</a:t>
            </a: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First-In, First-Out (FIFO)</a:t>
            </a:r>
          </a:p>
        </p:txBody>
      </p:sp>
      <p:sp>
        <p:nvSpPr>
          <p:cNvPr id="40972" name="Text Box 14"/>
          <p:cNvSpPr txBox="1">
            <a:spLocks noChangeArrowheads="1"/>
          </p:cNvSpPr>
          <p:nvPr/>
        </p:nvSpPr>
        <p:spPr bwMode="auto">
          <a:xfrm>
            <a:off x="609600" y="1371600"/>
            <a:ext cx="4419600" cy="87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ts val="0"/>
              </a:spcBef>
              <a:buSzPct val="80000"/>
            </a:pPr>
            <a:r>
              <a:rPr lang="en-US" altLang="en-US" sz="2500" b="1" dirty="0">
                <a:latin typeface="Liberation Sans" panose="020B0604020202020204" pitchFamily="34" charset="0"/>
              </a:rPr>
              <a:t>Perpetual Inventory System</a:t>
            </a:r>
          </a:p>
          <a:p>
            <a:pPr algn="l">
              <a:lnSpc>
                <a:spcPct val="105000"/>
              </a:lnSpc>
              <a:spcBef>
                <a:spcPts val="0"/>
              </a:spcBef>
              <a:buSzPct val="80000"/>
            </a:pPr>
            <a:r>
              <a:rPr lang="en-US" altLang="en-US" sz="2500" b="1" dirty="0" err="1">
                <a:latin typeface="Liberation Sans" panose="020B0604020202020204" pitchFamily="34" charset="0"/>
              </a:rPr>
              <a:t>永续盘存制</a:t>
            </a:r>
            <a:endParaRPr lang="en-US" altLang="en-US" sz="2500" b="1" dirty="0">
              <a:latin typeface="Liberation Sans" panose="020B0604020202020204" pitchFamily="34" charset="0"/>
            </a:endParaRPr>
          </a:p>
        </p:txBody>
      </p:sp>
      <p:sp>
        <p:nvSpPr>
          <p:cNvPr id="15"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2" name="Rectangle 1"/>
          <p:cNvSpPr/>
          <p:nvPr/>
        </p:nvSpPr>
        <p:spPr>
          <a:xfrm>
            <a:off x="7239000" y="1447800"/>
            <a:ext cx="16764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8.11</a:t>
            </a:r>
          </a:p>
          <a:p>
            <a:pPr algn="l"/>
            <a:r>
              <a:rPr lang="en-US" sz="1200" dirty="0">
                <a:latin typeface="Liberation Sans" panose="020B0604020202020204" pitchFamily="34" charset="0"/>
              </a:rPr>
              <a:t>FIFO Method—</a:t>
            </a:r>
          </a:p>
          <a:p>
            <a:pPr algn="l"/>
            <a:r>
              <a:rPr lang="en-US" sz="1200" dirty="0">
                <a:latin typeface="Liberation Sans" panose="020B0604020202020204" pitchFamily="34" charset="0"/>
              </a:rPr>
              <a:t>Perpetual Inventory</a:t>
            </a:r>
          </a:p>
        </p:txBody>
      </p:sp>
    </p:spTree>
    <p:extLst>
      <p:ext uri="{BB962C8B-B14F-4D97-AF65-F5344CB8AC3E}">
        <p14:creationId xmlns:p14="http://schemas.microsoft.com/office/powerpoint/2010/main" val="23550873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38915" name="Text Box 5"/>
          <p:cNvSpPr txBox="1">
            <a:spLocks noChangeArrowheads="1"/>
          </p:cNvSpPr>
          <p:nvPr/>
        </p:nvSpPr>
        <p:spPr bwMode="auto">
          <a:xfrm>
            <a:off x="609600" y="1371600"/>
            <a:ext cx="7772400" cy="867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Times New Roman" pitchFamily="18" charset="0"/>
              </a:defRPr>
            </a:lvl1pPr>
            <a:lvl2pPr marL="685800" indent="-45720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marL="0" lvl="1" indent="0" algn="l">
              <a:lnSpc>
                <a:spcPct val="120000"/>
              </a:lnSpc>
              <a:spcBef>
                <a:spcPts val="1500"/>
              </a:spcBef>
              <a:buClr>
                <a:srgbClr val="800000"/>
              </a:buClr>
              <a:buSzPct val="80000"/>
            </a:pPr>
            <a:r>
              <a:rPr lang="en-US" sz="2100" b="1" dirty="0">
                <a:latin typeface="Liberation Sans" panose="020B0604020202020204" pitchFamily="34" charset="0"/>
              </a:rPr>
              <a:t>Comparison assumes </a:t>
            </a:r>
            <a:r>
              <a:rPr lang="en-US" sz="2100" dirty="0">
                <a:latin typeface="Liberation Sans" panose="020B0604020202020204" pitchFamily="34" charset="0"/>
              </a:rPr>
              <a:t>periodic inventory procedures and the following selected data.</a:t>
            </a:r>
            <a:endParaRPr lang="en-US" altLang="en-US" sz="2100" dirty="0">
              <a:latin typeface="Liberation Sans" panose="020B0604020202020204" pitchFamily="34" charset="0"/>
            </a:endParaRPr>
          </a:p>
        </p:txBody>
      </p:sp>
      <p:sp>
        <p:nvSpPr>
          <p:cNvPr id="7"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8" name="Rectangle 3"/>
          <p:cNvSpPr txBox="1">
            <a:spLocks noChangeArrowheads="1"/>
          </p:cNvSpPr>
          <p:nvPr/>
        </p:nvSpPr>
        <p:spPr bwMode="auto">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ea typeface="+mn-ea"/>
                <a:cs typeface="+mn-cs"/>
              </a:rPr>
              <a:t>Inventory Valuation Methods—Summary</a:t>
            </a:r>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00659"/>
            <a:ext cx="8382000" cy="2857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865709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06915"/>
            <a:ext cx="8382000" cy="452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7"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8" name="Rectangle 3"/>
          <p:cNvSpPr txBox="1">
            <a:spLocks noChangeArrowheads="1"/>
          </p:cNvSpPr>
          <p:nvPr/>
        </p:nvSpPr>
        <p:spPr bwMode="auto">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ea typeface="+mn-ea"/>
                <a:cs typeface="+mn-cs"/>
              </a:rPr>
              <a:t>Inventory Valuation Methods—Summary</a:t>
            </a:r>
          </a:p>
        </p:txBody>
      </p:sp>
      <p:sp>
        <p:nvSpPr>
          <p:cNvPr id="2" name="Rectangle 1"/>
          <p:cNvSpPr/>
          <p:nvPr/>
        </p:nvSpPr>
        <p:spPr>
          <a:xfrm>
            <a:off x="457200" y="5352383"/>
            <a:ext cx="1883391" cy="830997"/>
          </a:xfrm>
          <a:prstGeom prst="rect">
            <a:avLst/>
          </a:prstGeom>
        </p:spPr>
        <p:txBody>
          <a:bodyPr wrap="square">
            <a:spAutoFit/>
          </a:bodyPr>
          <a:lstStyle/>
          <a:p>
            <a:pPr algn="l"/>
            <a:r>
              <a:rPr lang="en-US" sz="1200" b="1" dirty="0">
                <a:solidFill>
                  <a:srgbClr val="006666"/>
                </a:solidFill>
                <a:latin typeface="Liberation Sans" panose="020B0604020202020204" pitchFamily="34" charset="0"/>
              </a:rPr>
              <a:t>ILLUSTRATION 8.12</a:t>
            </a:r>
          </a:p>
          <a:p>
            <a:pPr algn="l"/>
            <a:r>
              <a:rPr lang="en-US" sz="1200" dirty="0">
                <a:latin typeface="Liberation Sans" panose="020B0604020202020204" pitchFamily="34" charset="0"/>
              </a:rPr>
              <a:t>Comparative Results of</a:t>
            </a:r>
          </a:p>
          <a:p>
            <a:pPr algn="l"/>
            <a:r>
              <a:rPr lang="en-US" sz="1200" dirty="0">
                <a:latin typeface="Liberation Sans" panose="020B0604020202020204" pitchFamily="34" charset="0"/>
              </a:rPr>
              <a:t>Average-Cost and FIFO</a:t>
            </a:r>
          </a:p>
          <a:p>
            <a:pPr algn="l"/>
            <a:r>
              <a:rPr lang="en-US" sz="1200" dirty="0">
                <a:latin typeface="Liberation Sans" panose="020B0604020202020204" pitchFamily="34" charset="0"/>
              </a:rPr>
              <a:t>Methods</a:t>
            </a:r>
          </a:p>
        </p:txBody>
      </p:sp>
      <p:sp>
        <p:nvSpPr>
          <p:cNvPr id="3" name="Rectangle 2">
            <a:extLst>
              <a:ext uri="{FF2B5EF4-FFF2-40B4-BE49-F238E27FC236}">
                <a16:creationId xmlns:a16="http://schemas.microsoft.com/office/drawing/2014/main" id="{7639644B-A9FE-DD4E-843F-B260E07C4C4C}"/>
              </a:ext>
            </a:extLst>
          </p:cNvPr>
          <p:cNvSpPr/>
          <p:nvPr/>
        </p:nvSpPr>
        <p:spPr>
          <a:xfrm>
            <a:off x="304800" y="1322085"/>
            <a:ext cx="8001000" cy="784830"/>
          </a:xfrm>
          <a:prstGeom prst="rect">
            <a:avLst/>
          </a:prstGeom>
        </p:spPr>
        <p:txBody>
          <a:bodyPr wrap="square">
            <a:spAutoFit/>
          </a:bodyPr>
          <a:lstStyle/>
          <a:p>
            <a:r>
              <a:rPr lang="en-CN" sz="2100" dirty="0">
                <a:latin typeface="Liberation Sans" panose="020B0604020202020204" pitchFamily="34" charset="0"/>
              </a:rPr>
              <a:t>Notice that gross profit and net income are higher under FIFO compared to average-cost because prices are increasing</a:t>
            </a:r>
            <a:r>
              <a:rPr lang="en-CN" sz="2400" dirty="0"/>
              <a:t>.</a:t>
            </a:r>
          </a:p>
        </p:txBody>
      </p:sp>
      <p:sp>
        <p:nvSpPr>
          <p:cNvPr id="4" name="TextBox 3">
            <a:extLst>
              <a:ext uri="{FF2B5EF4-FFF2-40B4-BE49-F238E27FC236}">
                <a16:creationId xmlns:a16="http://schemas.microsoft.com/office/drawing/2014/main" id="{D9F637FE-699A-E88C-08BD-9ED4F3727174}"/>
              </a:ext>
            </a:extLst>
          </p:cNvPr>
          <p:cNvSpPr txBox="1"/>
          <p:nvPr/>
        </p:nvSpPr>
        <p:spPr>
          <a:xfrm>
            <a:off x="4724400" y="2133600"/>
            <a:ext cx="1143000" cy="646331"/>
          </a:xfrm>
          <a:prstGeom prst="rect">
            <a:avLst/>
          </a:prstGeom>
          <a:noFill/>
        </p:spPr>
        <p:txBody>
          <a:bodyPr wrap="square" rtlCol="0">
            <a:spAutoFit/>
          </a:bodyPr>
          <a:lstStyle/>
          <a:p>
            <a:r>
              <a:rPr lang="en-CN" sz="1800" dirty="0"/>
              <a:t>平均成本法</a:t>
            </a:r>
          </a:p>
        </p:txBody>
      </p:sp>
      <p:sp>
        <p:nvSpPr>
          <p:cNvPr id="5" name="TextBox 4">
            <a:extLst>
              <a:ext uri="{FF2B5EF4-FFF2-40B4-BE49-F238E27FC236}">
                <a16:creationId xmlns:a16="http://schemas.microsoft.com/office/drawing/2014/main" id="{E018F769-33B7-7952-766E-A69F810A4804}"/>
              </a:ext>
            </a:extLst>
          </p:cNvPr>
          <p:cNvSpPr txBox="1"/>
          <p:nvPr/>
        </p:nvSpPr>
        <p:spPr>
          <a:xfrm>
            <a:off x="7239000" y="2133600"/>
            <a:ext cx="1066800" cy="646331"/>
          </a:xfrm>
          <a:prstGeom prst="rect">
            <a:avLst/>
          </a:prstGeom>
          <a:noFill/>
        </p:spPr>
        <p:txBody>
          <a:bodyPr wrap="square" rtlCol="0">
            <a:spAutoFit/>
          </a:bodyPr>
          <a:lstStyle/>
          <a:p>
            <a:r>
              <a:rPr lang="en-CN" sz="1800" dirty="0"/>
              <a:t>先进先出法</a:t>
            </a:r>
          </a:p>
        </p:txBody>
      </p:sp>
      <p:sp>
        <p:nvSpPr>
          <p:cNvPr id="6" name="TextBox 5">
            <a:extLst>
              <a:ext uri="{FF2B5EF4-FFF2-40B4-BE49-F238E27FC236}">
                <a16:creationId xmlns:a16="http://schemas.microsoft.com/office/drawing/2014/main" id="{2D677D8B-55B9-4224-EDC2-1AC7F4829A11}"/>
              </a:ext>
            </a:extLst>
          </p:cNvPr>
          <p:cNvSpPr txBox="1"/>
          <p:nvPr/>
        </p:nvSpPr>
        <p:spPr>
          <a:xfrm>
            <a:off x="762000" y="2743200"/>
            <a:ext cx="2590800" cy="369332"/>
          </a:xfrm>
          <a:prstGeom prst="rect">
            <a:avLst/>
          </a:prstGeom>
          <a:noFill/>
        </p:spPr>
        <p:txBody>
          <a:bodyPr wrap="square" rtlCol="0">
            <a:spAutoFit/>
          </a:bodyPr>
          <a:lstStyle/>
          <a:p>
            <a:r>
              <a:rPr lang="en-CN" sz="1800" dirty="0"/>
              <a:t>主营业务收入</a:t>
            </a:r>
          </a:p>
        </p:txBody>
      </p:sp>
      <p:sp>
        <p:nvSpPr>
          <p:cNvPr id="9" name="TextBox 8">
            <a:extLst>
              <a:ext uri="{FF2B5EF4-FFF2-40B4-BE49-F238E27FC236}">
                <a16:creationId xmlns:a16="http://schemas.microsoft.com/office/drawing/2014/main" id="{D4728585-006F-CD01-348C-1532BDE9DAE3}"/>
              </a:ext>
            </a:extLst>
          </p:cNvPr>
          <p:cNvSpPr txBox="1"/>
          <p:nvPr/>
        </p:nvSpPr>
        <p:spPr>
          <a:xfrm>
            <a:off x="2590800" y="2971800"/>
            <a:ext cx="1600200" cy="369332"/>
          </a:xfrm>
          <a:prstGeom prst="rect">
            <a:avLst/>
          </a:prstGeom>
          <a:noFill/>
        </p:spPr>
        <p:txBody>
          <a:bodyPr wrap="square" rtlCol="0">
            <a:spAutoFit/>
          </a:bodyPr>
          <a:lstStyle/>
          <a:p>
            <a:r>
              <a:rPr lang="en-CN" sz="1800" dirty="0"/>
              <a:t>主营业务成本</a:t>
            </a:r>
          </a:p>
        </p:txBody>
      </p:sp>
      <p:sp>
        <p:nvSpPr>
          <p:cNvPr id="10" name="TextBox 9">
            <a:extLst>
              <a:ext uri="{FF2B5EF4-FFF2-40B4-BE49-F238E27FC236}">
                <a16:creationId xmlns:a16="http://schemas.microsoft.com/office/drawing/2014/main" id="{2B22161D-61E1-CF10-E71D-B393C9CFB6E5}"/>
              </a:ext>
            </a:extLst>
          </p:cNvPr>
          <p:cNvSpPr txBox="1"/>
          <p:nvPr/>
        </p:nvSpPr>
        <p:spPr>
          <a:xfrm>
            <a:off x="1600200" y="3352800"/>
            <a:ext cx="1143000" cy="369332"/>
          </a:xfrm>
          <a:prstGeom prst="rect">
            <a:avLst/>
          </a:prstGeom>
          <a:noFill/>
        </p:spPr>
        <p:txBody>
          <a:bodyPr wrap="square" rtlCol="0">
            <a:spAutoFit/>
          </a:bodyPr>
          <a:lstStyle/>
          <a:p>
            <a:r>
              <a:rPr lang="en-CN" sz="1800" dirty="0"/>
              <a:t>毛利</a:t>
            </a:r>
          </a:p>
        </p:txBody>
      </p:sp>
      <p:sp>
        <p:nvSpPr>
          <p:cNvPr id="11" name="TextBox 10">
            <a:extLst>
              <a:ext uri="{FF2B5EF4-FFF2-40B4-BE49-F238E27FC236}">
                <a16:creationId xmlns:a16="http://schemas.microsoft.com/office/drawing/2014/main" id="{6DCF746D-ACA7-CD24-4DFF-56A7CEC7A42C}"/>
              </a:ext>
            </a:extLst>
          </p:cNvPr>
          <p:cNvSpPr txBox="1"/>
          <p:nvPr/>
        </p:nvSpPr>
        <p:spPr>
          <a:xfrm>
            <a:off x="2286000" y="3581400"/>
            <a:ext cx="1828800" cy="369332"/>
          </a:xfrm>
          <a:prstGeom prst="rect">
            <a:avLst/>
          </a:prstGeom>
          <a:noFill/>
        </p:spPr>
        <p:txBody>
          <a:bodyPr wrap="square" rtlCol="0">
            <a:spAutoFit/>
          </a:bodyPr>
          <a:lstStyle/>
          <a:p>
            <a:r>
              <a:rPr lang="en-CN" sz="1800" dirty="0"/>
              <a:t>营业费用</a:t>
            </a:r>
          </a:p>
        </p:txBody>
      </p:sp>
      <p:sp>
        <p:nvSpPr>
          <p:cNvPr id="12" name="TextBox 11">
            <a:extLst>
              <a:ext uri="{FF2B5EF4-FFF2-40B4-BE49-F238E27FC236}">
                <a16:creationId xmlns:a16="http://schemas.microsoft.com/office/drawing/2014/main" id="{3F941E70-5715-FF65-8840-F2DB0DDA3C8A}"/>
              </a:ext>
            </a:extLst>
          </p:cNvPr>
          <p:cNvSpPr txBox="1"/>
          <p:nvPr/>
        </p:nvSpPr>
        <p:spPr>
          <a:xfrm>
            <a:off x="2667000" y="3886200"/>
            <a:ext cx="1143000" cy="369332"/>
          </a:xfrm>
          <a:prstGeom prst="rect">
            <a:avLst/>
          </a:prstGeom>
          <a:noFill/>
        </p:spPr>
        <p:txBody>
          <a:bodyPr wrap="square" rtlCol="0">
            <a:spAutoFit/>
          </a:bodyPr>
          <a:lstStyle/>
          <a:p>
            <a:r>
              <a:rPr lang="en-CN" sz="1800" dirty="0"/>
              <a:t>税前利润</a:t>
            </a:r>
          </a:p>
        </p:txBody>
      </p:sp>
      <p:sp>
        <p:nvSpPr>
          <p:cNvPr id="14" name="TextBox 13">
            <a:extLst>
              <a:ext uri="{FF2B5EF4-FFF2-40B4-BE49-F238E27FC236}">
                <a16:creationId xmlns:a16="http://schemas.microsoft.com/office/drawing/2014/main" id="{020D0A1A-87B2-E800-FDB6-25388B6A8A04}"/>
              </a:ext>
            </a:extLst>
          </p:cNvPr>
          <p:cNvSpPr txBox="1"/>
          <p:nvPr/>
        </p:nvSpPr>
        <p:spPr>
          <a:xfrm>
            <a:off x="2514600" y="4191000"/>
            <a:ext cx="1295400" cy="369332"/>
          </a:xfrm>
          <a:prstGeom prst="rect">
            <a:avLst/>
          </a:prstGeom>
          <a:noFill/>
        </p:spPr>
        <p:txBody>
          <a:bodyPr wrap="square" rtlCol="0">
            <a:spAutoFit/>
          </a:bodyPr>
          <a:lstStyle/>
          <a:p>
            <a:r>
              <a:rPr lang="en-CN" sz="1800" dirty="0"/>
              <a:t>所得税</a:t>
            </a:r>
          </a:p>
        </p:txBody>
      </p:sp>
      <p:sp>
        <p:nvSpPr>
          <p:cNvPr id="15" name="TextBox 14">
            <a:extLst>
              <a:ext uri="{FF2B5EF4-FFF2-40B4-BE49-F238E27FC236}">
                <a16:creationId xmlns:a16="http://schemas.microsoft.com/office/drawing/2014/main" id="{EED8A280-2F3C-5EC4-DE57-202356A1991E}"/>
              </a:ext>
            </a:extLst>
          </p:cNvPr>
          <p:cNvSpPr txBox="1"/>
          <p:nvPr/>
        </p:nvSpPr>
        <p:spPr>
          <a:xfrm>
            <a:off x="1676400" y="4419600"/>
            <a:ext cx="1447800" cy="369332"/>
          </a:xfrm>
          <a:prstGeom prst="rect">
            <a:avLst/>
          </a:prstGeom>
          <a:noFill/>
        </p:spPr>
        <p:txBody>
          <a:bodyPr wrap="square" rtlCol="0">
            <a:spAutoFit/>
          </a:bodyPr>
          <a:lstStyle/>
          <a:p>
            <a:r>
              <a:rPr lang="en-CN" sz="1800" dirty="0"/>
              <a:t>净利润</a:t>
            </a:r>
          </a:p>
        </p:txBody>
      </p:sp>
    </p:spTree>
    <p:extLst>
      <p:ext uri="{BB962C8B-B14F-4D97-AF65-F5344CB8AC3E}">
        <p14:creationId xmlns:p14="http://schemas.microsoft.com/office/powerpoint/2010/main" val="270610312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7"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8" name="Rectangle 3"/>
          <p:cNvSpPr txBox="1">
            <a:spLocks noChangeArrowheads="1"/>
          </p:cNvSpPr>
          <p:nvPr/>
        </p:nvSpPr>
        <p:spPr bwMode="auto">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ea typeface="+mn-ea"/>
                <a:cs typeface="+mn-cs"/>
              </a:rPr>
              <a:t>Inventory Valuation Methods—Summary</a:t>
            </a:r>
          </a:p>
        </p:txBody>
      </p:sp>
      <p:sp>
        <p:nvSpPr>
          <p:cNvPr id="2" name="Rectangle 1"/>
          <p:cNvSpPr/>
          <p:nvPr/>
        </p:nvSpPr>
        <p:spPr>
          <a:xfrm>
            <a:off x="381000" y="5080337"/>
            <a:ext cx="3657600" cy="646331"/>
          </a:xfrm>
          <a:prstGeom prst="rect">
            <a:avLst/>
          </a:prstGeom>
        </p:spPr>
        <p:txBody>
          <a:bodyPr wrap="square">
            <a:spAutoFit/>
          </a:bodyPr>
          <a:lstStyle/>
          <a:p>
            <a:pPr algn="l"/>
            <a:r>
              <a:rPr lang="en-US" sz="1200" b="1" dirty="0">
                <a:solidFill>
                  <a:srgbClr val="006666"/>
                </a:solidFill>
                <a:latin typeface="Liberation Sans" panose="020B0604020202020204" pitchFamily="34" charset="0"/>
              </a:rPr>
              <a:t>ILLUSTRATION 8.13</a:t>
            </a:r>
          </a:p>
          <a:p>
            <a:pPr algn="l"/>
            <a:r>
              <a:rPr lang="en-US" sz="1200" dirty="0">
                <a:latin typeface="Liberation Sans" panose="020B0604020202020204" pitchFamily="34" charset="0"/>
              </a:rPr>
              <a:t>Balances of Selected Items under Alternative Inventory Valuation Methods</a:t>
            </a: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2444919"/>
            <a:ext cx="8382000" cy="2584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609600" y="1371600"/>
            <a:ext cx="7772400" cy="832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342900" indent="-342900"/>
            <a:lvl2pPr marL="0" lvl="1" indent="0" algn="l">
              <a:lnSpc>
                <a:spcPct val="120000"/>
              </a:lnSpc>
              <a:spcBef>
                <a:spcPts val="1500"/>
              </a:spcBef>
              <a:buClr>
                <a:srgbClr val="800000"/>
              </a:buClr>
              <a:buSzPct val="80000"/>
              <a:defRPr sz="2100" b="1">
                <a:latin typeface="Liberation Sans" panose="020B0604020202020204" pitchFamily="34" charset="0"/>
              </a:defRPr>
            </a:lvl2pPr>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pPr lvl="1"/>
            <a:r>
              <a:rPr lang="en-US" b="0" dirty="0"/>
              <a:t>When prices are rising, average-cost results in the higher cash balance at year-end (</a:t>
            </a:r>
            <a:r>
              <a:rPr lang="en-US" dirty="0">
                <a:solidFill>
                  <a:srgbClr val="FF0000"/>
                </a:solidFill>
              </a:rPr>
              <a:t>because taxes are lower</a:t>
            </a:r>
            <a:r>
              <a:rPr lang="en-US" b="0" dirty="0"/>
              <a:t>).</a:t>
            </a:r>
            <a:endParaRPr lang="en-US" altLang="en-US" b="0" dirty="0"/>
          </a:p>
        </p:txBody>
      </p:sp>
    </p:spTree>
    <p:extLst>
      <p:ext uri="{BB962C8B-B14F-4D97-AF65-F5344CB8AC3E}">
        <p14:creationId xmlns:p14="http://schemas.microsoft.com/office/powerpoint/2010/main" val="3187052363"/>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80F834-4949-4DB0-97C4-0CFBF4DE3B5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a:t>
            </a:r>
          </a:p>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method of inventory pricing best approximates specific identification of the actual flow of costs and units in most manufacturing situations?</a:t>
            </a:r>
          </a:p>
        </p:txBody>
      </p:sp>
      <p:sp>
        <p:nvSpPr>
          <p:cNvPr id="6" name="TextBox 5">
            <a:extLst>
              <a:ext uri="{FF2B5EF4-FFF2-40B4-BE49-F238E27FC236}">
                <a16:creationId xmlns:a16="http://schemas.microsoft.com/office/drawing/2014/main" id="{94B49259-37B4-4DBD-832A-3DCD6DD2227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Average cost</a:t>
            </a:r>
          </a:p>
        </p:txBody>
      </p:sp>
      <p:sp>
        <p:nvSpPr>
          <p:cNvPr id="7" name="TextBox 6">
            <a:extLst>
              <a:ext uri="{FF2B5EF4-FFF2-40B4-BE49-F238E27FC236}">
                <a16:creationId xmlns:a16="http://schemas.microsoft.com/office/drawing/2014/main" id="{46150317-C73F-47C4-B15F-4CED9BF83F65}"/>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First-in, first-out</a:t>
            </a:r>
          </a:p>
        </p:txBody>
      </p:sp>
      <p:sp>
        <p:nvSpPr>
          <p:cNvPr id="8" name="TextBox 7">
            <a:extLst>
              <a:ext uri="{FF2B5EF4-FFF2-40B4-BE49-F238E27FC236}">
                <a16:creationId xmlns:a16="http://schemas.microsoft.com/office/drawing/2014/main" id="{AB27FE77-59E3-4131-B1D6-6D859EADBEB5}"/>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Moving-average</a:t>
            </a:r>
          </a:p>
        </p:txBody>
      </p:sp>
      <p:sp>
        <p:nvSpPr>
          <p:cNvPr id="9" name="TextBox 8">
            <a:extLst>
              <a:ext uri="{FF2B5EF4-FFF2-40B4-BE49-F238E27FC236}">
                <a16:creationId xmlns:a16="http://schemas.microsoft.com/office/drawing/2014/main" id="{A5491E93-66AB-4F45-B361-E5087B2738CD}"/>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Weighted-average</a:t>
            </a:r>
          </a:p>
        </p:txBody>
      </p:sp>
      <p:sp>
        <p:nvSpPr>
          <p:cNvPr id="10" name="Oval 9">
            <a:extLst>
              <a:ext uri="{FF2B5EF4-FFF2-40B4-BE49-F238E27FC236}">
                <a16:creationId xmlns:a16="http://schemas.microsoft.com/office/drawing/2014/main" id="{C3DAB032-D797-4873-B6EF-7526BD519CA1}"/>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3C53FCBF-2C21-462A-82FD-DCE02C48A842}"/>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1A4C3239-451C-40E8-B48D-F2403A1BDF92}"/>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529EC99F-A85A-4B03-8D90-3110AA962980}"/>
              </a:ext>
            </a:extLst>
          </p:cNvPr>
          <p:cNvSpPr>
            <a:spLocks noChangeAspect="1"/>
          </p:cNvSpPr>
          <p:nvPr>
            <p:custDataLst>
              <p:tags r:id="rId10"/>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4" name="Rectangle: Rounded Corners 13">
            <a:extLst>
              <a:ext uri="{FF2B5EF4-FFF2-40B4-BE49-F238E27FC236}">
                <a16:creationId xmlns:a16="http://schemas.microsoft.com/office/drawing/2014/main" id="{EA8EBBAA-0100-4481-AC0A-9D6832267504}"/>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9" name="Group 18">
            <a:extLst>
              <a:ext uri="{FF2B5EF4-FFF2-40B4-BE49-F238E27FC236}">
                <a16:creationId xmlns:a16="http://schemas.microsoft.com/office/drawing/2014/main" id="{7AB09A76-3979-4042-9A7D-30EBE1A00669}"/>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924D104E-D34D-4821-A582-850F1D054B11}"/>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lorBlock">
              <a:extLst>
                <a:ext uri="{FF2B5EF4-FFF2-40B4-BE49-F238E27FC236}">
                  <a16:creationId xmlns:a16="http://schemas.microsoft.com/office/drawing/2014/main" id="{E6076598-7B34-4C48-9AFB-2B654928C7BA}"/>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ypeText">
              <a:extLst>
                <a:ext uri="{FF2B5EF4-FFF2-40B4-BE49-F238E27FC236}">
                  <a16:creationId xmlns:a16="http://schemas.microsoft.com/office/drawing/2014/main" id="{A11A5778-E350-4830-9E7E-4A30D1EC8AD7}"/>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A8EA3E94-6613-40F7-AA60-F12102CCCE1F}"/>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8666960C-3927-B8E0-16AC-AFD879001A72}"/>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5464DDB3-BB4C-4CE0-B6DF-555D664026F5}"/>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33051488"/>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C6AC09-4A94-409A-B62E-8DC9A9FA354C}"/>
              </a:ext>
            </a:extLst>
          </p:cNvPr>
          <p:cNvSpPr txBox="1"/>
          <p:nvPr>
            <p:custDataLst>
              <p:tags r:id="rId2"/>
            </p:custDataLst>
          </p:nvPr>
        </p:nvSpPr>
        <p:spPr>
          <a:xfrm>
            <a:off x="609600" y="1852359"/>
            <a:ext cx="8305800" cy="1769268"/>
          </a:xfrm>
          <a:prstGeom prst="rect">
            <a:avLst/>
          </a:prstGeom>
          <a:noFill/>
        </p:spPr>
        <p:txBody>
          <a:bodyPr vert="horz" wrap="square" rtlCol="0" anchor="ctr" anchorCtr="0">
            <a:noAutofit/>
          </a:bodyPr>
          <a:lstStyle/>
          <a:p>
            <a:pPr marL="457200" marR="0" indent="-457200" algn="just">
              <a:spcBef>
                <a:spcPts val="600"/>
              </a:spcBef>
              <a:spcAft>
                <a:spcPts val="0"/>
              </a:spcAft>
              <a:tabLst>
                <a:tab pos="228600" algn="dec"/>
                <a:tab pos="457200" algn="l"/>
                <a:tab pos="685800" algn="l"/>
              </a:tabLst>
            </a:pPr>
            <a:r>
              <a:rPr lang="en-US" sz="24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Recap</a:t>
            </a:r>
          </a:p>
          <a:p>
            <a:pPr marL="457200" marR="0" indent="-457200" algn="just">
              <a:spcBef>
                <a:spcPts val="600"/>
              </a:spcBef>
              <a:spcAft>
                <a:spcPts val="0"/>
              </a:spcAft>
              <a:tabLst>
                <a:tab pos="228600" algn="dec"/>
                <a:tab pos="457200" algn="l"/>
                <a:tab pos="685800" algn="l"/>
              </a:tabLst>
            </a:pPr>
            <a:r>
              <a:rPr lang="en-US" sz="2000" b="0" dirty="0">
                <a:solidFill>
                  <a:schemeClr val="tx1"/>
                </a:solidFill>
                <a:latin typeface="Liberation Sans" panose="020B0604020202020204"/>
                <a:ea typeface="Times New Roman" panose="02020603050405020304" pitchFamily="18" charset="0"/>
                <a:cs typeface="Times New Roman" panose="02020603050405020304" pitchFamily="18" charset="0"/>
              </a:rPr>
              <a:t>Assuming that perpetual inventory records are kept in units only, the ending inventory on an average-cost basis, rounded to the nearest euro, is</a:t>
            </a:r>
          </a:p>
          <a:p>
            <a:pPr marL="457200" marR="0" indent="-457200" algn="just">
              <a:spcBef>
                <a:spcPts val="600"/>
              </a:spcBef>
              <a:spcAft>
                <a:spcPts val="0"/>
              </a:spcAft>
              <a:tabLst>
                <a:tab pos="228600" algn="dec"/>
                <a:tab pos="457200" algn="l"/>
                <a:tab pos="685800" algn="l"/>
              </a:tabLst>
            </a:pP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Transactions for the month of June were:</a:t>
            </a:r>
          </a:p>
          <a:p>
            <a:pPr marL="457200" marR="0" algn="just">
              <a:lnSpc>
                <a:spcPts val="1500"/>
              </a:lnSpc>
              <a:spcBef>
                <a:spcPts val="0"/>
              </a:spcBef>
              <a:spcAft>
                <a:spcPts val="0"/>
              </a:spcAft>
              <a:tabLst>
                <a:tab pos="914400" algn="l"/>
                <a:tab pos="1771650" algn="l"/>
                <a:tab pos="3200400" algn="r"/>
                <a:tab pos="3886200" algn="l"/>
                <a:tab pos="4514850" algn="l"/>
                <a:tab pos="5486400" algn="r"/>
              </a:tabLst>
            </a:pP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	</a:t>
            </a:r>
            <a:r>
              <a:rPr lang="en-US" sz="2000" b="0" u="sng"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	Purchases	</a:t>
            </a: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	  </a:t>
            </a:r>
            <a:r>
              <a:rPr lang="en-US" sz="2000" b="0" u="sng"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	                          Sale     </a:t>
            </a:r>
            <a:endPar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endParaRPr>
          </a:p>
          <a:p>
            <a:pPr marL="457200" marR="0" algn="l">
              <a:spcBef>
                <a:spcPts val="0"/>
              </a:spcBef>
              <a:spcAft>
                <a:spcPts val="0"/>
              </a:spcAft>
              <a:tabLst>
                <a:tab pos="914400" algn="l"/>
                <a:tab pos="1771650" algn="l"/>
                <a:tab pos="3200400" algn="r"/>
                <a:tab pos="3886200" algn="l"/>
                <a:tab pos="4514850" algn="l"/>
                <a:tab pos="5486400" algn="r"/>
              </a:tabLst>
            </a:pP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   June  1	    800 @ €3.20	       June  2	    600 @ €5.50</a:t>
            </a:r>
          </a:p>
          <a:p>
            <a:pPr marL="457200" marR="0" algn="l">
              <a:spcBef>
                <a:spcPts val="0"/>
              </a:spcBef>
              <a:spcAft>
                <a:spcPts val="0"/>
              </a:spcAft>
              <a:tabLst>
                <a:tab pos="914400" algn="l"/>
                <a:tab pos="1771650" algn="l"/>
                <a:tab pos="3200400" algn="r"/>
                <a:tab pos="3886200" algn="l"/>
                <a:tab pos="4514850" algn="l"/>
                <a:tab pos="5486400" algn="r"/>
              </a:tabLst>
            </a:pPr>
            <a:r>
              <a:rPr lang="en-US" sz="2000" b="0" dirty="0">
                <a:solidFill>
                  <a:schemeClr val="tx1"/>
                </a:solidFill>
                <a:latin typeface="Liberation Sans" panose="020B0604020202020204"/>
                <a:ea typeface="Times New Roman" panose="02020603050405020304" pitchFamily="18" charset="0"/>
                <a:cs typeface="Times New Roman" panose="02020603050405020304" pitchFamily="18" charset="0"/>
              </a:rPr>
              <a:t>             </a:t>
            </a: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3  	 2,200 @   3.10	                 6	  1,600 @   5.50</a:t>
            </a:r>
          </a:p>
          <a:p>
            <a:pPr marL="457200" marR="0" algn="l">
              <a:spcBef>
                <a:spcPts val="0"/>
              </a:spcBef>
              <a:spcAft>
                <a:spcPts val="0"/>
              </a:spcAft>
              <a:tabLst>
                <a:tab pos="914400" algn="l"/>
                <a:tab pos="1771650" algn="l"/>
                <a:tab pos="3200400" algn="r"/>
                <a:tab pos="3886200" algn="l"/>
                <a:tab pos="4514850" algn="l"/>
                <a:tab pos="5486400" algn="r"/>
              </a:tabLst>
            </a:pPr>
            <a:r>
              <a:rPr lang="en-US" sz="2000" b="0" dirty="0">
                <a:solidFill>
                  <a:schemeClr val="tx1"/>
                </a:solidFill>
                <a:latin typeface="Liberation Sans" panose="020B0604020202020204"/>
                <a:ea typeface="Times New Roman" panose="02020603050405020304" pitchFamily="18" charset="0"/>
                <a:cs typeface="Times New Roman" panose="02020603050405020304" pitchFamily="18" charset="0"/>
              </a:rPr>
              <a:t>             </a:t>
            </a: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7  	  1,200 @   3.30	                 9	  1,000 @   5.50</a:t>
            </a:r>
          </a:p>
          <a:p>
            <a:pPr marL="457200" marR="0" algn="l">
              <a:spcBef>
                <a:spcPts val="0"/>
              </a:spcBef>
              <a:spcAft>
                <a:spcPts val="0"/>
              </a:spcAft>
              <a:tabLst>
                <a:tab pos="914400" algn="l"/>
                <a:tab pos="1771650" algn="l"/>
                <a:tab pos="3200400" algn="r"/>
                <a:tab pos="3886200" algn="l"/>
                <a:tab pos="4514850" algn="l"/>
                <a:tab pos="5486400" algn="r"/>
              </a:tabLst>
            </a:pPr>
            <a:r>
              <a:rPr lang="en-US" sz="2000" b="0" dirty="0">
                <a:solidFill>
                  <a:schemeClr val="tx1"/>
                </a:solidFill>
                <a:latin typeface="Liberation Sans" panose="020B0604020202020204"/>
                <a:ea typeface="Times New Roman" panose="02020603050405020304" pitchFamily="18" charset="0"/>
                <a:cs typeface="Times New Roman" panose="02020603050405020304" pitchFamily="18" charset="0"/>
              </a:rPr>
              <a:t>           </a:t>
            </a: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15	   1,800 @   3.40	                10	    400 @   6.00</a:t>
            </a:r>
          </a:p>
          <a:p>
            <a:pPr marL="457200" marR="0" algn="l">
              <a:spcBef>
                <a:spcPts val="0"/>
              </a:spcBef>
              <a:spcAft>
                <a:spcPts val="0"/>
              </a:spcAft>
              <a:tabLst>
                <a:tab pos="914400" algn="l"/>
                <a:tab pos="1771650" algn="l"/>
                <a:tab pos="3200400" algn="r"/>
                <a:tab pos="3886200" algn="l"/>
                <a:tab pos="4514850" algn="l"/>
                <a:tab pos="5486400" algn="r"/>
              </a:tabLst>
            </a:pPr>
            <a:r>
              <a:rPr lang="en-US" sz="2000" b="0" dirty="0">
                <a:solidFill>
                  <a:schemeClr val="tx1"/>
                </a:solidFill>
                <a:latin typeface="Liberation Sans" panose="020B0604020202020204"/>
                <a:ea typeface="Times New Roman" panose="02020603050405020304" pitchFamily="18" charset="0"/>
                <a:cs typeface="Times New Roman" panose="02020603050405020304" pitchFamily="18" charset="0"/>
              </a:rPr>
              <a:t>           </a:t>
            </a: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22	   500 @   3.50	                 18 1,400 @   6.00</a:t>
            </a:r>
          </a:p>
          <a:p>
            <a:pPr marL="0" marR="0">
              <a:spcBef>
                <a:spcPts val="0"/>
              </a:spcBef>
              <a:spcAft>
                <a:spcPts val="0"/>
              </a:spcAft>
              <a:tabLst>
                <a:tab pos="1371600" algn="r"/>
                <a:tab pos="2971800" algn="r"/>
                <a:tab pos="4343400" algn="r"/>
                <a:tab pos="5486400" algn="r"/>
              </a:tabLst>
            </a:pPr>
            <a:r>
              <a:rPr lang="en-US" sz="2000" b="0" dirty="0">
                <a:solidFill>
                  <a:schemeClr val="tx1"/>
                </a:solidFill>
                <a:effectLst/>
                <a:latin typeface="Liberation Sans" panose="020B0604020202020204"/>
                <a:ea typeface="Times New Roman" panose="02020603050405020304" pitchFamily="18" charset="0"/>
                <a:cs typeface="Times New Roman" panose="02020603050405020304" pitchFamily="18" charset="0"/>
              </a:rPr>
              <a:t>			        25	    200 @   6.00</a:t>
            </a:r>
          </a:p>
        </p:txBody>
      </p:sp>
      <p:sp>
        <p:nvSpPr>
          <p:cNvPr id="5" name="TextBox 4">
            <a:extLst>
              <a:ext uri="{FF2B5EF4-FFF2-40B4-BE49-F238E27FC236}">
                <a16:creationId xmlns:a16="http://schemas.microsoft.com/office/drawing/2014/main" id="{98168F58-8CF0-47E5-843F-D1317E73907C}"/>
              </a:ext>
            </a:extLst>
          </p:cNvPr>
          <p:cNvSpPr txBox="1"/>
          <p:nvPr>
            <p:custDataLst>
              <p:tags r:id="rId3"/>
            </p:custDataLst>
          </p:nvPr>
        </p:nvSpPr>
        <p:spPr>
          <a:xfrm>
            <a:off x="1781175" y="4233862"/>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€4,096.</a:t>
            </a:r>
          </a:p>
        </p:txBody>
      </p:sp>
      <p:sp>
        <p:nvSpPr>
          <p:cNvPr id="6" name="TextBox 5">
            <a:extLst>
              <a:ext uri="{FF2B5EF4-FFF2-40B4-BE49-F238E27FC236}">
                <a16:creationId xmlns:a16="http://schemas.microsoft.com/office/drawing/2014/main" id="{182781DF-8FBD-47D0-A0A6-42AD82389257}"/>
              </a:ext>
            </a:extLst>
          </p:cNvPr>
          <p:cNvSpPr txBox="1"/>
          <p:nvPr>
            <p:custDataLst>
              <p:tags r:id="rId4"/>
            </p:custDataLst>
          </p:nvPr>
        </p:nvSpPr>
        <p:spPr>
          <a:xfrm>
            <a:off x="1781175" y="4919662"/>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€4,238.</a:t>
            </a:r>
          </a:p>
        </p:txBody>
      </p:sp>
      <p:sp>
        <p:nvSpPr>
          <p:cNvPr id="7" name="TextBox 6">
            <a:extLst>
              <a:ext uri="{FF2B5EF4-FFF2-40B4-BE49-F238E27FC236}">
                <a16:creationId xmlns:a16="http://schemas.microsoft.com/office/drawing/2014/main" id="{12B14106-E741-4B3F-8D63-202539BC2033}"/>
              </a:ext>
            </a:extLst>
          </p:cNvPr>
          <p:cNvSpPr txBox="1"/>
          <p:nvPr>
            <p:custDataLst>
              <p:tags r:id="rId5"/>
            </p:custDataLst>
          </p:nvPr>
        </p:nvSpPr>
        <p:spPr>
          <a:xfrm>
            <a:off x="1781175" y="5605462"/>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€4,290.</a:t>
            </a:r>
          </a:p>
        </p:txBody>
      </p:sp>
      <p:sp>
        <p:nvSpPr>
          <p:cNvPr id="8" name="TextBox 7">
            <a:extLst>
              <a:ext uri="{FF2B5EF4-FFF2-40B4-BE49-F238E27FC236}">
                <a16:creationId xmlns:a16="http://schemas.microsoft.com/office/drawing/2014/main" id="{37205FED-CEF2-4A7E-A7DF-78D2776D5EBF}"/>
              </a:ext>
            </a:extLst>
          </p:cNvPr>
          <p:cNvSpPr txBox="1"/>
          <p:nvPr>
            <p:custDataLst>
              <p:tags r:id="rId6"/>
            </p:custDataLst>
          </p:nvPr>
        </p:nvSpPr>
        <p:spPr>
          <a:xfrm>
            <a:off x="1781175" y="6291262"/>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€4,322.</a:t>
            </a:r>
          </a:p>
        </p:txBody>
      </p:sp>
      <p:sp>
        <p:nvSpPr>
          <p:cNvPr id="9" name="Oval 8">
            <a:extLst>
              <a:ext uri="{FF2B5EF4-FFF2-40B4-BE49-F238E27FC236}">
                <a16:creationId xmlns:a16="http://schemas.microsoft.com/office/drawing/2014/main" id="{52CBA482-6B77-40AF-B4DA-0943F5DBC7B5}"/>
              </a:ext>
            </a:extLst>
          </p:cNvPr>
          <p:cNvSpPr>
            <a:spLocks noChangeAspect="1"/>
          </p:cNvSpPr>
          <p:nvPr>
            <p:custDataLst>
              <p:tags r:id="rId7"/>
            </p:custDataLst>
          </p:nvPr>
        </p:nvSpPr>
        <p:spPr>
          <a:xfrm>
            <a:off x="1066800" y="42981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Oval 9">
            <a:extLst>
              <a:ext uri="{FF2B5EF4-FFF2-40B4-BE49-F238E27FC236}">
                <a16:creationId xmlns:a16="http://schemas.microsoft.com/office/drawing/2014/main" id="{4B7D3A18-C123-488B-AFBF-88E8B632E048}"/>
              </a:ext>
            </a:extLst>
          </p:cNvPr>
          <p:cNvSpPr>
            <a:spLocks noChangeAspect="1"/>
          </p:cNvSpPr>
          <p:nvPr>
            <p:custDataLst>
              <p:tags r:id="rId8"/>
            </p:custDataLst>
          </p:nvPr>
        </p:nvSpPr>
        <p:spPr>
          <a:xfrm>
            <a:off x="1066800" y="49839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4ACCBA09-BF46-4949-A63F-8F48D3ACD0CC}"/>
              </a:ext>
            </a:extLst>
          </p:cNvPr>
          <p:cNvSpPr>
            <a:spLocks noChangeAspect="1"/>
          </p:cNvSpPr>
          <p:nvPr>
            <p:custDataLst>
              <p:tags r:id="rId9"/>
            </p:custDataLst>
          </p:nvPr>
        </p:nvSpPr>
        <p:spPr>
          <a:xfrm>
            <a:off x="1066800" y="56697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Oval 11">
            <a:extLst>
              <a:ext uri="{FF2B5EF4-FFF2-40B4-BE49-F238E27FC236}">
                <a16:creationId xmlns:a16="http://schemas.microsoft.com/office/drawing/2014/main" id="{2784D661-6EFD-43B6-8651-EA9B5408B036}"/>
              </a:ext>
            </a:extLst>
          </p:cNvPr>
          <p:cNvSpPr>
            <a:spLocks noChangeAspect="1"/>
          </p:cNvSpPr>
          <p:nvPr>
            <p:custDataLst>
              <p:tags r:id="rId10"/>
            </p:custDataLst>
          </p:nvPr>
        </p:nvSpPr>
        <p:spPr>
          <a:xfrm>
            <a:off x="1066800" y="63555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Rectangle: Rounded Corners 12">
            <a:extLst>
              <a:ext uri="{FF2B5EF4-FFF2-40B4-BE49-F238E27FC236}">
                <a16:creationId xmlns:a16="http://schemas.microsoft.com/office/drawing/2014/main" id="{6CBC96E2-BD6D-407C-8F5E-AE6877773E7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43C30665-7B94-4135-B0E3-BBCE7DE5561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ADBB689-3E6D-4CC6-83D1-E12EF13E1F3C}"/>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84A0B450-165B-42EE-A92D-695061E02A1B}"/>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1A2692BC-BC46-46EB-BC15-63C6D2712AC8}"/>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B1CBD60D-253D-4DD6-BF7F-D7E5780836E4}"/>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E1F188D9-FAB5-E877-CC0E-AA4523153823}"/>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6F6E988D-EA4C-43EE-8E1E-D497A5B25855}"/>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3023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VI系统0709-PPT-25.jpg"/>
          <p:cNvPicPr>
            <a:picLocks noChangeAspect="1"/>
          </p:cNvPicPr>
          <p:nvPr/>
        </p:nvPicPr>
        <p:blipFill>
          <a:blip r:embed="rId2"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3" cstate="print"/>
          <a:stretch>
            <a:fillRect/>
          </a:stretch>
        </p:blipFill>
        <p:spPr>
          <a:xfrm>
            <a:off x="642910" y="5929330"/>
            <a:ext cx="2714644" cy="523429"/>
          </a:xfrm>
          <a:prstGeom prst="rect">
            <a:avLst/>
          </a:prstGeom>
        </p:spPr>
      </p:pic>
      <p:sp>
        <p:nvSpPr>
          <p:cNvPr id="6" name="TextBox 5"/>
          <p:cNvSpPr txBox="1"/>
          <p:nvPr/>
        </p:nvSpPr>
        <p:spPr>
          <a:xfrm>
            <a:off x="571472" y="3857628"/>
            <a:ext cx="4500594" cy="461665"/>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cs"/>
              </a:rPr>
              <a:t>感谢您的参与！</a:t>
            </a:r>
          </a:p>
        </p:txBody>
      </p:sp>
      <p:sp>
        <p:nvSpPr>
          <p:cNvPr id="8" name="TextBox 7"/>
          <p:cNvSpPr txBox="1"/>
          <p:nvPr/>
        </p:nvSpPr>
        <p:spPr>
          <a:xfrm>
            <a:off x="6929454" y="600076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pic>
        <p:nvPicPr>
          <p:cNvPr id="2050" name="Picture 2" descr="I:\BOBO Z\哈工大\JPG\2020\7月\0707-ppt\A\logo-VI系统0709-PPT-23.png"/>
          <p:cNvPicPr>
            <a:picLocks noChangeAspect="1" noChangeArrowheads="1"/>
          </p:cNvPicPr>
          <p:nvPr/>
        </p:nvPicPr>
        <p:blipFill>
          <a:blip r:embed="rId4" cstate="print"/>
          <a:srcRect/>
          <a:stretch>
            <a:fillRect/>
          </a:stretch>
        </p:blipFill>
        <p:spPr bwMode="auto">
          <a:xfrm>
            <a:off x="714348" y="2558562"/>
            <a:ext cx="7599870" cy="111808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B81626-34F9-4A8E-A3F8-5844CC9803C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Recap</a:t>
            </a:r>
          </a:p>
          <a:p>
            <a:pPr algn="l"/>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Where should raw materials be classified on the statement of financial position? </a:t>
            </a:r>
          </a:p>
        </p:txBody>
      </p:sp>
      <p:sp>
        <p:nvSpPr>
          <p:cNvPr id="6" name="TextBox 5">
            <a:extLst>
              <a:ext uri="{FF2B5EF4-FFF2-40B4-BE49-F238E27FC236}">
                <a16:creationId xmlns:a16="http://schemas.microsoft.com/office/drawing/2014/main" id="{A60ACED7-7960-43DF-83F9-3F78F8E822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Prepaid expenses</a:t>
            </a:r>
          </a:p>
        </p:txBody>
      </p:sp>
      <p:sp>
        <p:nvSpPr>
          <p:cNvPr id="7" name="TextBox 6">
            <a:extLst>
              <a:ext uri="{FF2B5EF4-FFF2-40B4-BE49-F238E27FC236}">
                <a16:creationId xmlns:a16="http://schemas.microsoft.com/office/drawing/2014/main" id="{D0F83657-9B8B-4D77-9E35-7A302D5E7755}"/>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Inventory</a:t>
            </a:r>
          </a:p>
        </p:txBody>
      </p:sp>
      <p:sp>
        <p:nvSpPr>
          <p:cNvPr id="8" name="TextBox 7">
            <a:extLst>
              <a:ext uri="{FF2B5EF4-FFF2-40B4-BE49-F238E27FC236}">
                <a16:creationId xmlns:a16="http://schemas.microsoft.com/office/drawing/2014/main" id="{124AFD2E-15AF-4444-BEB0-3D717419011A}"/>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Equipment</a:t>
            </a:r>
          </a:p>
        </p:txBody>
      </p:sp>
      <p:sp>
        <p:nvSpPr>
          <p:cNvPr id="9" name="TextBox 8">
            <a:extLst>
              <a:ext uri="{FF2B5EF4-FFF2-40B4-BE49-F238E27FC236}">
                <a16:creationId xmlns:a16="http://schemas.microsoft.com/office/drawing/2014/main" id="{009B0C0E-53AC-425A-8232-E95BE8BFBAC0}"/>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Not on the statement of financial position</a:t>
            </a:r>
          </a:p>
        </p:txBody>
      </p:sp>
      <p:sp>
        <p:nvSpPr>
          <p:cNvPr id="10" name="Oval 9">
            <a:extLst>
              <a:ext uri="{FF2B5EF4-FFF2-40B4-BE49-F238E27FC236}">
                <a16:creationId xmlns:a16="http://schemas.microsoft.com/office/drawing/2014/main" id="{1C3C4179-BD03-4099-B525-CBD88C00B723}"/>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62DF2E90-E491-4302-83D0-F75E94E0AF52}"/>
              </a:ext>
            </a:extLst>
          </p:cNvPr>
          <p:cNvSpPr>
            <a:spLocks noChangeAspect="1"/>
          </p:cNvSpPr>
          <p:nvPr>
            <p:custDataLst>
              <p:tags r:id="rId8"/>
            </p:custDataLst>
          </p:nvPr>
        </p:nvSpPr>
        <p:spPr bwMode="auto">
          <a:xfrm>
            <a:off x="1114425" y="35361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B12CBEC6-C9E0-43B2-9D45-6A255B82D466}"/>
              </a:ext>
            </a:extLst>
          </p:cNvPr>
          <p:cNvSpPr>
            <a:spLocks noChangeAspect="1"/>
          </p:cNvSpPr>
          <p:nvPr>
            <p:custDataLst>
              <p:tags r:id="rId9"/>
            </p:custDataLst>
          </p:nvPr>
        </p:nvSpPr>
        <p:spPr bwMode="auto">
          <a:xfrm>
            <a:off x="1114425" y="42219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403B1E34-31A9-44D2-B484-CC272C5513A6}"/>
              </a:ext>
            </a:extLst>
          </p:cNvPr>
          <p:cNvSpPr>
            <a:spLocks noChangeAspect="1"/>
          </p:cNvSpPr>
          <p:nvPr>
            <p:custDataLst>
              <p:tags r:id="rId10"/>
            </p:custDataLst>
          </p:nvPr>
        </p:nvSpPr>
        <p:spPr bwMode="auto">
          <a:xfrm>
            <a:off x="1114425" y="49077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4" name="Rectangle: Rounded Corners 13">
            <a:extLst>
              <a:ext uri="{FF2B5EF4-FFF2-40B4-BE49-F238E27FC236}">
                <a16:creationId xmlns:a16="http://schemas.microsoft.com/office/drawing/2014/main" id="{5AB87C13-A1C0-4E7C-8943-3B330135E544}"/>
              </a:ext>
            </a:extLst>
          </p:cNvPr>
          <p:cNvSpPr/>
          <p:nvPr>
            <p:custDataLst>
              <p:tags r:id="rId11"/>
            </p:custDataLst>
          </p:nvPr>
        </p:nvSpPr>
        <p:spPr bwMode="auto">
          <a:xfrm>
            <a:off x="6172200" y="6215063"/>
            <a:ext cx="1543050" cy="411480"/>
          </a:xfrm>
          <a:prstGeom prst="roundRect">
            <a:avLst/>
          </a:prstGeom>
          <a:solidFill>
            <a:srgbClr val="808080"/>
          </a:solidFill>
          <a:ln w="381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9" name="Group 18">
            <a:extLst>
              <a:ext uri="{FF2B5EF4-FFF2-40B4-BE49-F238E27FC236}">
                <a16:creationId xmlns:a16="http://schemas.microsoft.com/office/drawing/2014/main" id="{0B4E4833-C5E4-416A-8E03-5E60620E88AD}"/>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96269AC6-CDFC-4C2C-8E19-CBF586F74EC6}"/>
                </a:ext>
              </a:extLst>
            </p:cNvPr>
            <p:cNvSpPr/>
            <p:nvPr>
              <p:custDataLst>
                <p:tags r:id="rId15"/>
              </p:custDataLst>
            </p:nvPr>
          </p:nvSpPr>
          <p:spPr bwMode="auto">
            <a:xfrm>
              <a:off x="0" y="0"/>
              <a:ext cx="9144000" cy="635000"/>
            </a:xfrm>
            <a:prstGeom prst="rect">
              <a:avLst/>
            </a:prstGeom>
            <a:solidFill>
              <a:srgbClr val="F6F7F8"/>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9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6" name="ColorBlock">
              <a:extLst>
                <a:ext uri="{FF2B5EF4-FFF2-40B4-BE49-F238E27FC236}">
                  <a16:creationId xmlns:a16="http://schemas.microsoft.com/office/drawing/2014/main" id="{515E5592-436B-4114-941E-FCF9E3B2F83A}"/>
                </a:ext>
              </a:extLst>
            </p:cNvPr>
            <p:cNvSpPr/>
            <p:nvPr>
              <p:custDataLst>
                <p:tags r:id="rId16"/>
              </p:custDataLst>
            </p:nvPr>
          </p:nvSpPr>
          <p:spPr bwMode="auto">
            <a:xfrm>
              <a:off x="0" y="0"/>
              <a:ext cx="190500" cy="635000"/>
            </a:xfrm>
            <a:prstGeom prst="rect">
              <a:avLst/>
            </a:prstGeom>
            <a:solidFill>
              <a:srgbClr val="639EF4"/>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9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7" name="TypeText">
              <a:extLst>
                <a:ext uri="{FF2B5EF4-FFF2-40B4-BE49-F238E27FC236}">
                  <a16:creationId xmlns:a16="http://schemas.microsoft.com/office/drawing/2014/main" id="{1A6DC62C-E175-47D1-B0ED-FDB8C755661E}"/>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1F28FBCA-04C8-454F-B24C-BD5A4BD1B04F}"/>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0460EEB5-7550-A98D-A73D-15B0F9F86BBF}"/>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C83966EB-4CEF-455D-B4C7-690F184006F2}"/>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8924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9C5CF2-3564-4391-9B1A-BA7D8D4A9BF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Recap</a:t>
            </a: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 Which of the following items should be included in a company's inventory at the balance sheet date? </a:t>
            </a:r>
          </a:p>
        </p:txBody>
      </p:sp>
      <p:sp>
        <p:nvSpPr>
          <p:cNvPr id="5" name="TextBox 4">
            <a:extLst>
              <a:ext uri="{FF2B5EF4-FFF2-40B4-BE49-F238E27FC236}">
                <a16:creationId xmlns:a16="http://schemas.microsoft.com/office/drawing/2014/main" id="{5A51AE06-0774-4612-A80A-FB2C01F101B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Goods in transit which were purchased f.o.b. shipping point</a:t>
            </a:r>
          </a:p>
        </p:txBody>
      </p:sp>
      <p:sp>
        <p:nvSpPr>
          <p:cNvPr id="6" name="TextBox 5">
            <a:extLst>
              <a:ext uri="{FF2B5EF4-FFF2-40B4-BE49-F238E27FC236}">
                <a16:creationId xmlns:a16="http://schemas.microsoft.com/office/drawing/2014/main" id="{A660CA3C-5206-49BE-893A-02F01FD7610C}"/>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Goods received from another company for sale on consignment</a:t>
            </a:r>
          </a:p>
        </p:txBody>
      </p:sp>
      <p:sp>
        <p:nvSpPr>
          <p:cNvPr id="7" name="TextBox 6">
            <a:extLst>
              <a:ext uri="{FF2B5EF4-FFF2-40B4-BE49-F238E27FC236}">
                <a16:creationId xmlns:a16="http://schemas.microsoft.com/office/drawing/2014/main" id="{CF6060D5-AF75-4CB2-854D-81A384F42A7E}"/>
              </a:ext>
            </a:extLst>
          </p:cNvPr>
          <p:cNvSpPr txBox="1"/>
          <p:nvPr>
            <p:custDataLst>
              <p:tags r:id="rId5"/>
            </p:custDataLst>
          </p:nvPr>
        </p:nvSpPr>
        <p:spPr>
          <a:xfrm>
            <a:off x="1828800" y="4462462"/>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Goods sold to a customer that is being held for the customer to call for at his or her convenience</a:t>
            </a:r>
          </a:p>
        </p:txBody>
      </p:sp>
      <p:sp>
        <p:nvSpPr>
          <p:cNvPr id="8" name="TextBox 7">
            <a:extLst>
              <a:ext uri="{FF2B5EF4-FFF2-40B4-BE49-F238E27FC236}">
                <a16:creationId xmlns:a16="http://schemas.microsoft.com/office/drawing/2014/main" id="{89C4A2FB-FE73-4986-A936-92CE08A4270F}"/>
              </a:ext>
            </a:extLst>
          </p:cNvPr>
          <p:cNvSpPr txBox="1"/>
          <p:nvPr>
            <p:custDataLst>
              <p:tags r:id="rId6"/>
            </p:custDataLst>
          </p:nvPr>
        </p:nvSpPr>
        <p:spPr>
          <a:xfrm>
            <a:off x="1828800" y="5453062"/>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Goods sold to a customer that was shipped f.o.b. shipping point</a:t>
            </a:r>
          </a:p>
        </p:txBody>
      </p:sp>
      <p:sp>
        <p:nvSpPr>
          <p:cNvPr id="9" name="Oval 8">
            <a:extLst>
              <a:ext uri="{FF2B5EF4-FFF2-40B4-BE49-F238E27FC236}">
                <a16:creationId xmlns:a16="http://schemas.microsoft.com/office/drawing/2014/main" id="{826964F6-DEDD-431C-BD98-D939BFFD9442}"/>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6B34A15E-55A3-4AF7-81F0-2652583B3E22}"/>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3399DB5A-21CB-4034-ADD9-F47D2FB82C6D}"/>
              </a:ext>
            </a:extLst>
          </p:cNvPr>
          <p:cNvSpPr>
            <a:spLocks noChangeAspect="1"/>
          </p:cNvSpPr>
          <p:nvPr>
            <p:custDataLst>
              <p:tags r:id="rId9"/>
            </p:custDataLst>
          </p:nvPr>
        </p:nvSpPr>
        <p:spPr>
          <a:xfrm>
            <a:off x="1114425" y="45267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Oval 11">
            <a:extLst>
              <a:ext uri="{FF2B5EF4-FFF2-40B4-BE49-F238E27FC236}">
                <a16:creationId xmlns:a16="http://schemas.microsoft.com/office/drawing/2014/main" id="{88909D89-0A25-4BA7-85E0-76B467A554D5}"/>
              </a:ext>
            </a:extLst>
          </p:cNvPr>
          <p:cNvSpPr>
            <a:spLocks noChangeAspect="1"/>
          </p:cNvSpPr>
          <p:nvPr>
            <p:custDataLst>
              <p:tags r:id="rId10"/>
            </p:custDataLst>
          </p:nvPr>
        </p:nvSpPr>
        <p:spPr>
          <a:xfrm>
            <a:off x="1114425" y="55173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3" name="Rectangle: Rounded Corners 12">
            <a:extLst>
              <a:ext uri="{FF2B5EF4-FFF2-40B4-BE49-F238E27FC236}">
                <a16:creationId xmlns:a16="http://schemas.microsoft.com/office/drawing/2014/main" id="{92581819-6463-492D-B50A-43E74B70678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B51F9185-8DA5-4924-B883-6DA29CE6DDE9}"/>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5D5EDFB-4080-4334-8814-B4A3A27C218B}"/>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99083617-FB27-45BD-ADAD-07B0018FC498}"/>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5972CC24-644A-4101-B7D7-0D87433ED4CE}"/>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D5068744-A124-4205-BC4D-4DBD7D295FC2}"/>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8FFB1DFC-6E34-7351-EBEC-FF72E4D9A784}"/>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5CCE386E-DB3D-4F6F-8E0B-04A8BB1F5BB3}"/>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891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3"/>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44398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3</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Compare the cost flow assumptions used to account for inventories.</a:t>
            </a: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2101637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13"/>
          <p:cNvSpPr txBox="1">
            <a:spLocks noChangeArrowheads="1"/>
          </p:cNvSpPr>
          <p:nvPr/>
        </p:nvSpPr>
        <p:spPr bwMode="auto">
          <a:xfrm>
            <a:off x="533400" y="1794385"/>
            <a:ext cx="8001000" cy="363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ts val="1200"/>
              </a:spcBef>
              <a:buClr>
                <a:srgbClr val="800000"/>
              </a:buClr>
              <a:buSzPct val="80000"/>
            </a:pPr>
            <a:r>
              <a:rPr lang="en-US" altLang="en-US" sz="2600" b="1" dirty="0">
                <a:latin typeface="Liberation Sans" panose="020B0604020202020204" pitchFamily="34" charset="0"/>
              </a:rPr>
              <a:t>Cost Flow Methods</a:t>
            </a:r>
            <a:r>
              <a:rPr lang="zh-CN" altLang="en-US" sz="2600" b="1" dirty="0">
                <a:latin typeface="Liberation Sans" panose="020B0604020202020204" pitchFamily="34" charset="0"/>
              </a:rPr>
              <a:t> 成本流转假设</a:t>
            </a:r>
            <a:endParaRPr lang="en-US" altLang="en-US" sz="2600" b="1" dirty="0">
              <a:latin typeface="Liberation Sans" panose="020B0604020202020204" pitchFamily="34" charset="0"/>
            </a:endParaRPr>
          </a:p>
          <a:p>
            <a:pPr marL="682625" lvl="1" indent="-450850" algn="l">
              <a:lnSpc>
                <a:spcPct val="125000"/>
              </a:lnSpc>
              <a:spcBef>
                <a:spcPts val="1200"/>
              </a:spcBef>
              <a:buClr>
                <a:srgbClr val="CC0000"/>
              </a:buClr>
              <a:buSzPct val="80000"/>
              <a:buFont typeface="Wingdings" panose="05000000000000000000" pitchFamily="2" charset="2"/>
              <a:buChar char="u"/>
            </a:pPr>
            <a:r>
              <a:rPr lang="en-US" altLang="en-US" sz="2400" dirty="0">
                <a:latin typeface="Liberation Sans" panose="020B0604020202020204" pitchFamily="34" charset="0"/>
              </a:rPr>
              <a:t>Specific Identification  </a:t>
            </a:r>
            <a:r>
              <a:rPr lang="en-US" altLang="en-US" sz="2400" dirty="0" err="1">
                <a:latin typeface="Liberation Sans" panose="020B0604020202020204" pitchFamily="34" charset="0"/>
              </a:rPr>
              <a:t>个别计价法</a:t>
            </a:r>
            <a:endParaRPr lang="en-US" altLang="en-US" sz="2400" dirty="0">
              <a:latin typeface="Liberation Sans" panose="020B0604020202020204" pitchFamily="34" charset="0"/>
            </a:endParaRPr>
          </a:p>
          <a:p>
            <a:pPr marL="231775" lvl="1" indent="0" algn="l">
              <a:lnSpc>
                <a:spcPct val="125000"/>
              </a:lnSpc>
              <a:spcBef>
                <a:spcPts val="1200"/>
              </a:spcBef>
              <a:buClr>
                <a:srgbClr val="800000"/>
              </a:buClr>
              <a:buSzPct val="80000"/>
              <a:tabLst>
                <a:tab pos="1377950" algn="l"/>
              </a:tabLst>
            </a:pPr>
            <a:r>
              <a:rPr lang="en-US" altLang="en-US" sz="2400" dirty="0">
                <a:latin typeface="Liberation Sans" panose="020B0604020202020204" pitchFamily="34" charset="0"/>
              </a:rPr>
              <a:t>	or</a:t>
            </a:r>
          </a:p>
          <a:p>
            <a:pPr marL="682625" lvl="1" indent="-450850" algn="l">
              <a:lnSpc>
                <a:spcPct val="125000"/>
              </a:lnSpc>
              <a:spcBef>
                <a:spcPts val="1200"/>
              </a:spcBef>
              <a:buClr>
                <a:srgbClr val="CC0000"/>
              </a:buClr>
              <a:buSzPct val="80000"/>
              <a:buFont typeface="Wingdings" panose="05000000000000000000" pitchFamily="2" charset="2"/>
              <a:buChar char="u"/>
            </a:pPr>
            <a:r>
              <a:rPr lang="en-US" altLang="en-US" sz="2400" b="1" dirty="0">
                <a:latin typeface="Liberation Sans" panose="020B0604020202020204" pitchFamily="34" charset="0"/>
              </a:rPr>
              <a:t>Two cost flow assumptions</a:t>
            </a:r>
          </a:p>
          <a:p>
            <a:pPr marL="1377950" lvl="2" indent="-463550" algn="l">
              <a:lnSpc>
                <a:spcPct val="125000"/>
              </a:lnSpc>
              <a:spcBef>
                <a:spcPts val="1200"/>
              </a:spcBef>
              <a:buClr>
                <a:srgbClr val="CC0000"/>
              </a:buClr>
              <a:buSzPct val="80000"/>
              <a:buFont typeface="Arial" panose="020B0604020202020204" pitchFamily="34" charset="0"/>
              <a:buChar char="►"/>
            </a:pPr>
            <a:r>
              <a:rPr lang="en-US" altLang="en-US" sz="2300" dirty="0">
                <a:latin typeface="Liberation Sans" panose="020B0604020202020204" pitchFamily="34" charset="0"/>
              </a:rPr>
              <a:t>First-in, First-out (FIFO) </a:t>
            </a:r>
            <a:r>
              <a:rPr lang="en-US" altLang="en-US" sz="2300" dirty="0" err="1">
                <a:latin typeface="Liberation Sans" panose="020B0604020202020204" pitchFamily="34" charset="0"/>
              </a:rPr>
              <a:t>先进先出法</a:t>
            </a:r>
            <a:r>
              <a:rPr lang="en-US" altLang="en-US" sz="2300" dirty="0">
                <a:latin typeface="Liberation Sans" panose="020B0604020202020204" pitchFamily="34" charset="0"/>
              </a:rPr>
              <a:t> or  </a:t>
            </a:r>
          </a:p>
          <a:p>
            <a:pPr marL="1377950" lvl="2" indent="-463550" algn="l">
              <a:lnSpc>
                <a:spcPct val="125000"/>
              </a:lnSpc>
              <a:spcBef>
                <a:spcPts val="1200"/>
              </a:spcBef>
              <a:buClr>
                <a:srgbClr val="CC0000"/>
              </a:buClr>
              <a:buSzPct val="80000"/>
              <a:buFont typeface="Arial" panose="020B0604020202020204" pitchFamily="34" charset="0"/>
              <a:buChar char="►"/>
            </a:pPr>
            <a:r>
              <a:rPr lang="en-US" altLang="en-US" sz="2300" dirty="0">
                <a:latin typeface="Liberation Sans" panose="020B0604020202020204" pitchFamily="34" charset="0"/>
              </a:rPr>
              <a:t>Average Cost</a:t>
            </a:r>
            <a:r>
              <a:rPr lang="zh-CN" altLang="en-US" sz="2300" dirty="0">
                <a:latin typeface="Liberation Sans" panose="020B0604020202020204" pitchFamily="34" charset="0"/>
              </a:rPr>
              <a:t> 平均成本法</a:t>
            </a:r>
            <a:endParaRPr lang="en-US" altLang="en-US" sz="2300" dirty="0">
              <a:latin typeface="Liberation Sans" panose="020B0604020202020204" pitchFamily="34" charset="0"/>
            </a:endParaRPr>
          </a:p>
        </p:txBody>
      </p:sp>
      <p:sp>
        <p:nvSpPr>
          <p:cNvPr id="8" name="Rectangle 3"/>
          <p:cNvSpPr>
            <a:spLocks noGrp="1" noChangeArrowheads="1"/>
          </p:cNvSpPr>
          <p:nvPr>
            <p:ph type="title" idx="4294967295"/>
          </p:nvPr>
        </p:nvSpPr>
        <p:spPr bwMode="auto">
          <a:xfrm>
            <a:off x="457200" y="533400"/>
            <a:ext cx="70104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chemeClr val="tx1"/>
                </a:solidFill>
                <a:effectLst/>
                <a:latin typeface="Liberation Sans" panose="020B0604020202020204" pitchFamily="34" charset="0"/>
                <a:ea typeface="+mn-ea"/>
                <a:cs typeface="+mn-cs"/>
              </a:rPr>
              <a:t>Which Cost Flow Assumptions to Adopt?</a:t>
            </a:r>
          </a:p>
        </p:txBody>
      </p:sp>
      <p:sp>
        <p:nvSpPr>
          <p:cNvPr id="9"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6" name="Line 16"/>
          <p:cNvSpPr>
            <a:spLocks noChangeShapeType="1"/>
          </p:cNvSpPr>
          <p:nvPr/>
        </p:nvSpPr>
        <p:spPr bwMode="auto">
          <a:xfrm>
            <a:off x="381000" y="1539948"/>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pic>
        <p:nvPicPr>
          <p:cNvPr id="3278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2262189"/>
            <a:ext cx="8382000" cy="1750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32771" name="Text Box 11"/>
          <p:cNvSpPr txBox="1">
            <a:spLocks noChangeArrowheads="1"/>
          </p:cNvSpPr>
          <p:nvPr/>
        </p:nvSpPr>
        <p:spPr bwMode="auto">
          <a:xfrm>
            <a:off x="7391400" y="3124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endParaRPr lang="en-US" altLang="en-US" dirty="0">
              <a:latin typeface="Liberation Sans" panose="020B0604020202020204" pitchFamily="34" charset="0"/>
            </a:endParaRPr>
          </a:p>
        </p:txBody>
      </p:sp>
      <p:sp>
        <p:nvSpPr>
          <p:cNvPr id="32772" name="Rectangle 14"/>
          <p:cNvSpPr>
            <a:spLocks noChangeArrowheads="1"/>
          </p:cNvSpPr>
          <p:nvPr/>
        </p:nvSpPr>
        <p:spPr bwMode="auto">
          <a:xfrm>
            <a:off x="609600" y="1295400"/>
            <a:ext cx="7848600" cy="80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10000"/>
              </a:lnSpc>
            </a:pPr>
            <a:r>
              <a:rPr lang="en-US" sz="2100" b="1" dirty="0">
                <a:latin typeface="Liberation Sans" panose="020B0604020202020204" pitchFamily="34" charset="0"/>
              </a:rPr>
              <a:t>To illustrate </a:t>
            </a:r>
            <a:r>
              <a:rPr lang="en-US" sz="2100" dirty="0">
                <a:latin typeface="Liberation Sans" panose="020B0604020202020204" pitchFamily="34" charset="0"/>
              </a:rPr>
              <a:t>the cost flow methods, assume that Call-Mart SpA had the following transactions in its first month of operations.</a:t>
            </a:r>
            <a:endParaRPr lang="en-US" altLang="en-US" sz="2100" dirty="0">
              <a:latin typeface="Liberation Sans" panose="020B0604020202020204" pitchFamily="34" charset="0"/>
            </a:endParaRPr>
          </a:p>
        </p:txBody>
      </p:sp>
      <p:sp>
        <p:nvSpPr>
          <p:cNvPr id="835599" name="Text Box 15"/>
          <p:cNvSpPr txBox="1">
            <a:spLocks noChangeArrowheads="1"/>
          </p:cNvSpPr>
          <p:nvPr/>
        </p:nvSpPr>
        <p:spPr bwMode="auto">
          <a:xfrm>
            <a:off x="838200" y="4548188"/>
            <a:ext cx="7620000"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tabLst>
                <a:tab pos="7200900" algn="r"/>
              </a:tabLst>
              <a:defRPr sz="2800">
                <a:solidFill>
                  <a:schemeClr val="tx1"/>
                </a:solidFill>
                <a:latin typeface="Times New Roman" pitchFamily="18" charset="0"/>
              </a:defRPr>
            </a:lvl1pPr>
            <a:lvl2pPr marL="742950" indent="-285750">
              <a:tabLst>
                <a:tab pos="7200900" algn="r"/>
              </a:tabLst>
              <a:defRPr sz="2800">
                <a:solidFill>
                  <a:schemeClr val="tx1"/>
                </a:solidFill>
                <a:latin typeface="Times New Roman" pitchFamily="18" charset="0"/>
              </a:defRPr>
            </a:lvl2pPr>
            <a:lvl3pPr marL="1143000" indent="-228600">
              <a:tabLst>
                <a:tab pos="7200900" algn="r"/>
              </a:tabLst>
              <a:defRPr sz="2800">
                <a:solidFill>
                  <a:schemeClr val="tx1"/>
                </a:solidFill>
                <a:latin typeface="Times New Roman" pitchFamily="18" charset="0"/>
              </a:defRPr>
            </a:lvl3pPr>
            <a:lvl4pPr marL="1600200" indent="-228600">
              <a:tabLst>
                <a:tab pos="7200900" algn="r"/>
              </a:tabLst>
              <a:defRPr sz="2800">
                <a:solidFill>
                  <a:schemeClr val="tx1"/>
                </a:solidFill>
                <a:latin typeface="Times New Roman" pitchFamily="18" charset="0"/>
              </a:defRPr>
            </a:lvl4pPr>
            <a:lvl5pPr marL="2057400" indent="-228600">
              <a:tabLst>
                <a:tab pos="7200900" algn="r"/>
              </a:tabLst>
              <a:defRPr sz="2800">
                <a:solidFill>
                  <a:schemeClr val="tx1"/>
                </a:solidFill>
                <a:latin typeface="Times New Roman" pitchFamily="18" charset="0"/>
              </a:defRPr>
            </a:lvl5pPr>
            <a:lvl6pPr marL="2514600" indent="-228600" algn="ctr" eaLnBrk="0" fontAlgn="base" hangingPunct="0">
              <a:spcBef>
                <a:spcPct val="0"/>
              </a:spcBef>
              <a:spcAft>
                <a:spcPct val="0"/>
              </a:spcAft>
              <a:tabLst>
                <a:tab pos="7200900" algn="r"/>
              </a:tabLst>
              <a:defRPr sz="2800">
                <a:solidFill>
                  <a:schemeClr val="tx1"/>
                </a:solidFill>
                <a:latin typeface="Times New Roman" pitchFamily="18" charset="0"/>
              </a:defRPr>
            </a:lvl6pPr>
            <a:lvl7pPr marL="2971800" indent="-228600" algn="ctr" eaLnBrk="0" fontAlgn="base" hangingPunct="0">
              <a:spcBef>
                <a:spcPct val="0"/>
              </a:spcBef>
              <a:spcAft>
                <a:spcPct val="0"/>
              </a:spcAft>
              <a:tabLst>
                <a:tab pos="7200900" algn="r"/>
              </a:tabLst>
              <a:defRPr sz="2800">
                <a:solidFill>
                  <a:schemeClr val="tx1"/>
                </a:solidFill>
                <a:latin typeface="Times New Roman" pitchFamily="18" charset="0"/>
              </a:defRPr>
            </a:lvl7pPr>
            <a:lvl8pPr marL="3429000" indent="-228600" algn="ctr" eaLnBrk="0" fontAlgn="base" hangingPunct="0">
              <a:spcBef>
                <a:spcPct val="0"/>
              </a:spcBef>
              <a:spcAft>
                <a:spcPct val="0"/>
              </a:spcAft>
              <a:tabLst>
                <a:tab pos="7200900" algn="r"/>
              </a:tabLst>
              <a:defRPr sz="2800">
                <a:solidFill>
                  <a:schemeClr val="tx1"/>
                </a:solidFill>
                <a:latin typeface="Times New Roman" pitchFamily="18" charset="0"/>
              </a:defRPr>
            </a:lvl8pPr>
            <a:lvl9pPr marL="3886200" indent="-228600" algn="ctr" eaLnBrk="0" fontAlgn="base" hangingPunct="0">
              <a:spcBef>
                <a:spcPct val="0"/>
              </a:spcBef>
              <a:spcAft>
                <a:spcPct val="0"/>
              </a:spcAft>
              <a:tabLst>
                <a:tab pos="7200900" algn="r"/>
              </a:tabLst>
              <a:defRPr sz="2800">
                <a:solidFill>
                  <a:schemeClr val="tx1"/>
                </a:solidFill>
                <a:latin typeface="Times New Roman" pitchFamily="18" charset="0"/>
              </a:defRPr>
            </a:lvl9pPr>
          </a:lstStyle>
          <a:p>
            <a:pPr algn="l">
              <a:spcBef>
                <a:spcPct val="35000"/>
              </a:spcBef>
            </a:pPr>
            <a:r>
              <a:rPr lang="en-US" altLang="en-US" sz="1800" dirty="0">
                <a:latin typeface="Liberation Sans" panose="020B0604020202020204" pitchFamily="34" charset="0"/>
              </a:rPr>
              <a:t>Beginning inventory  (2,000 x €4)	€  8,000</a:t>
            </a:r>
          </a:p>
          <a:p>
            <a:pPr algn="l">
              <a:spcBef>
                <a:spcPct val="35000"/>
              </a:spcBef>
            </a:pPr>
            <a:r>
              <a:rPr lang="en-US" altLang="en-US" sz="1800" dirty="0">
                <a:latin typeface="Liberation Sans" panose="020B0604020202020204" pitchFamily="34" charset="0"/>
              </a:rPr>
              <a:t>Purchases:</a:t>
            </a:r>
          </a:p>
          <a:p>
            <a:pPr algn="l">
              <a:spcBef>
                <a:spcPct val="35000"/>
              </a:spcBef>
            </a:pPr>
            <a:r>
              <a:rPr lang="en-US" altLang="en-US" sz="1800" dirty="0">
                <a:latin typeface="Liberation Sans" panose="020B0604020202020204" pitchFamily="34" charset="0"/>
              </a:rPr>
              <a:t>	6,000 x €4.40	26,400</a:t>
            </a:r>
          </a:p>
          <a:p>
            <a:pPr algn="l">
              <a:spcBef>
                <a:spcPct val="35000"/>
              </a:spcBef>
            </a:pPr>
            <a:r>
              <a:rPr lang="en-US" altLang="en-US" sz="1800" dirty="0">
                <a:latin typeface="Liberation Sans" panose="020B0604020202020204" pitchFamily="34" charset="0"/>
              </a:rPr>
              <a:t>	2,000 x €4.75	9,500</a:t>
            </a:r>
          </a:p>
          <a:p>
            <a:pPr algn="l">
              <a:spcBef>
                <a:spcPct val="35000"/>
              </a:spcBef>
            </a:pPr>
            <a:r>
              <a:rPr lang="en-US" altLang="en-US" sz="1800" dirty="0">
                <a:latin typeface="Liberation Sans" panose="020B0604020202020204" pitchFamily="34" charset="0"/>
              </a:rPr>
              <a:t>Goods available for sale	€43,900	</a:t>
            </a:r>
          </a:p>
        </p:txBody>
      </p:sp>
      <p:sp>
        <p:nvSpPr>
          <p:cNvPr id="32774" name="Line 16"/>
          <p:cNvSpPr>
            <a:spLocks noChangeShapeType="1"/>
          </p:cNvSpPr>
          <p:nvPr/>
        </p:nvSpPr>
        <p:spPr bwMode="auto">
          <a:xfrm>
            <a:off x="6934200" y="6019800"/>
            <a:ext cx="12192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2775" name="Line 18"/>
          <p:cNvSpPr>
            <a:spLocks noChangeShapeType="1"/>
          </p:cNvSpPr>
          <p:nvPr/>
        </p:nvSpPr>
        <p:spPr bwMode="auto">
          <a:xfrm>
            <a:off x="6934200" y="6400800"/>
            <a:ext cx="12192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2776" name="Text Box 19"/>
          <p:cNvSpPr txBox="1">
            <a:spLocks noChangeArrowheads="1"/>
          </p:cNvSpPr>
          <p:nvPr/>
        </p:nvSpPr>
        <p:spPr bwMode="auto">
          <a:xfrm>
            <a:off x="838200" y="4129088"/>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800" b="1" dirty="0">
                <a:latin typeface="Liberation Sans" panose="020B0604020202020204" pitchFamily="34" charset="0"/>
              </a:rPr>
              <a:t>Calculate Goods Available for Sale</a:t>
            </a:r>
            <a:r>
              <a:rPr lang="zh-CN" altLang="en-US" sz="1800" b="1" dirty="0">
                <a:latin typeface="Liberation Sans" panose="020B0604020202020204" pitchFamily="34" charset="0"/>
              </a:rPr>
              <a:t> 可供出售商品成本</a:t>
            </a:r>
            <a:endParaRPr lang="en-US" altLang="en-US" sz="1800" b="1" dirty="0">
              <a:latin typeface="Liberation Sans" panose="020B0604020202020204" pitchFamily="34" charset="0"/>
            </a:endParaRPr>
          </a:p>
        </p:txBody>
      </p:sp>
      <p:sp>
        <p:nvSpPr>
          <p:cNvPr id="11"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2"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chemeClr val="tx1"/>
                </a:solidFill>
                <a:effectLst/>
                <a:latin typeface="Liberation Sans" panose="020B0604020202020204" pitchFamily="34" charset="0"/>
                <a:ea typeface="+mn-ea"/>
                <a:cs typeface="+mn-cs"/>
              </a:rPr>
              <a:t>Cost Flow Methods</a:t>
            </a:r>
          </a:p>
        </p:txBody>
      </p:sp>
      <p:sp>
        <p:nvSpPr>
          <p:cNvPr id="2" name="Thought Bubble: Cloud 1">
            <a:extLst>
              <a:ext uri="{FF2B5EF4-FFF2-40B4-BE49-F238E27FC236}">
                <a16:creationId xmlns:a16="http://schemas.microsoft.com/office/drawing/2014/main" id="{7F454AF6-3F89-45C6-9F3C-32505C4448B6}"/>
              </a:ext>
            </a:extLst>
          </p:cNvPr>
          <p:cNvSpPr/>
          <p:nvPr/>
        </p:nvSpPr>
        <p:spPr>
          <a:xfrm>
            <a:off x="4831976" y="133696"/>
            <a:ext cx="3657600" cy="993647"/>
          </a:xfrm>
          <a:prstGeom prst="cloudCallout">
            <a:avLst>
              <a:gd name="adj1" fmla="val 13113"/>
              <a:gd name="adj2" fmla="val 310150"/>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b="1" dirty="0">
                <a:solidFill>
                  <a:srgbClr val="FF0000"/>
                </a:solidFill>
                <a:latin typeface="Liberation Sans" panose="020B0604020202020204"/>
              </a:rPr>
              <a:t>which price or prices should it assign to the 6,000 units of ending inventory?</a:t>
            </a:r>
            <a:endParaRPr lang="en-US" sz="1400" b="1" dirty="0">
              <a:solidFill>
                <a:srgbClr val="FF0000"/>
              </a:solidFill>
              <a:latin typeface="Liberation Sans"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5599">
                                            <p:txEl>
                                              <p:pRg st="0" end="0"/>
                                            </p:txEl>
                                          </p:spTgt>
                                        </p:tgtEl>
                                        <p:attrNameLst>
                                          <p:attrName>style.visibility</p:attrName>
                                        </p:attrNameLst>
                                      </p:cBhvr>
                                      <p:to>
                                        <p:strVal val="visible"/>
                                      </p:to>
                                    </p:set>
                                    <p:animEffect transition="in" filter="wipe(left)">
                                      <p:cBhvr>
                                        <p:cTn id="7" dur="500"/>
                                        <p:tgtEl>
                                          <p:spTgt spid="8355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5599">
                                            <p:txEl>
                                              <p:pRg st="1" end="1"/>
                                            </p:txEl>
                                          </p:spTgt>
                                        </p:tgtEl>
                                        <p:attrNameLst>
                                          <p:attrName>style.visibility</p:attrName>
                                        </p:attrNameLst>
                                      </p:cBhvr>
                                      <p:to>
                                        <p:strVal val="visible"/>
                                      </p:to>
                                    </p:set>
                                    <p:animEffect transition="in" filter="wipe(left)">
                                      <p:cBhvr>
                                        <p:cTn id="12" dur="500"/>
                                        <p:tgtEl>
                                          <p:spTgt spid="8355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5599">
                                            <p:txEl>
                                              <p:pRg st="2" end="2"/>
                                            </p:txEl>
                                          </p:spTgt>
                                        </p:tgtEl>
                                        <p:attrNameLst>
                                          <p:attrName>style.visibility</p:attrName>
                                        </p:attrNameLst>
                                      </p:cBhvr>
                                      <p:to>
                                        <p:strVal val="visible"/>
                                      </p:to>
                                    </p:set>
                                    <p:animEffect transition="in" filter="wipe(left)">
                                      <p:cBhvr>
                                        <p:cTn id="17" dur="500"/>
                                        <p:tgtEl>
                                          <p:spTgt spid="8355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5599">
                                            <p:txEl>
                                              <p:pRg st="3" end="3"/>
                                            </p:txEl>
                                          </p:spTgt>
                                        </p:tgtEl>
                                        <p:attrNameLst>
                                          <p:attrName>style.visibility</p:attrName>
                                        </p:attrNameLst>
                                      </p:cBhvr>
                                      <p:to>
                                        <p:strVal val="visible"/>
                                      </p:to>
                                    </p:set>
                                    <p:animEffect transition="in" filter="wipe(left)">
                                      <p:cBhvr>
                                        <p:cTn id="22" dur="500"/>
                                        <p:tgtEl>
                                          <p:spTgt spid="8355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5599">
                                            <p:txEl>
                                              <p:pRg st="4" end="4"/>
                                            </p:txEl>
                                          </p:spTgt>
                                        </p:tgtEl>
                                        <p:attrNameLst>
                                          <p:attrName>style.visibility</p:attrName>
                                        </p:attrNameLst>
                                      </p:cBhvr>
                                      <p:to>
                                        <p:strVal val="visible"/>
                                      </p:to>
                                    </p:set>
                                    <p:animEffect transition="in" filter="wipe(left)">
                                      <p:cBhvr>
                                        <p:cTn id="27" dur="500"/>
                                        <p:tgtEl>
                                          <p:spTgt spid="8355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99" grpId="0"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33795" name="Text Box 5"/>
          <p:cNvSpPr txBox="1">
            <a:spLocks noChangeArrowheads="1"/>
          </p:cNvSpPr>
          <p:nvPr/>
        </p:nvSpPr>
        <p:spPr bwMode="auto">
          <a:xfrm>
            <a:off x="609600" y="1981200"/>
            <a:ext cx="7924800" cy="42126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800">
                <a:solidFill>
                  <a:schemeClr val="tx1"/>
                </a:solidFill>
                <a:latin typeface="Times New Roman" pitchFamily="18" charset="0"/>
              </a:defRPr>
            </a:lvl1pPr>
            <a:lvl2pPr marL="685800" indent="-45720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lvl="1" algn="l">
              <a:lnSpc>
                <a:spcPct val="120000"/>
              </a:lnSpc>
              <a:spcBef>
                <a:spcPts val="1200"/>
              </a:spcBef>
              <a:buClr>
                <a:srgbClr val="CC0000"/>
              </a:buClr>
              <a:buSzPct val="80000"/>
              <a:buFont typeface="Wingdings" pitchFamily="2" charset="2"/>
              <a:buChar char="u"/>
            </a:pPr>
            <a:r>
              <a:rPr lang="en-US" sz="2100" b="1" dirty="0">
                <a:latin typeface="Liberation Sans" panose="020B0604020202020204" pitchFamily="34" charset="0"/>
              </a:rPr>
              <a:t>Method may be used only in instances where it is practical to separate physically the diﬀerent purchases made. </a:t>
            </a:r>
            <a:r>
              <a:rPr lang="en-US" altLang="en-US" sz="2100" dirty="0">
                <a:latin typeface="Liberation Sans" panose="020B0604020202020204" pitchFamily="34" charset="0"/>
              </a:rPr>
              <a:t>Cost of goods sold includes costs of the specific items sold.</a:t>
            </a:r>
          </a:p>
          <a:p>
            <a:pPr lvl="1" algn="l">
              <a:lnSpc>
                <a:spcPct val="120000"/>
              </a:lnSpc>
              <a:spcBef>
                <a:spcPts val="1200"/>
              </a:spcBef>
              <a:buClr>
                <a:srgbClr val="CC0000"/>
              </a:buClr>
              <a:buSzPct val="80000"/>
              <a:buFont typeface="Wingdings" pitchFamily="2" charset="2"/>
              <a:buChar char="u"/>
            </a:pPr>
            <a:r>
              <a:rPr lang="en-US" altLang="en-US" sz="2100" dirty="0">
                <a:latin typeface="Liberation Sans" panose="020B0604020202020204" pitchFamily="34" charset="0"/>
              </a:rPr>
              <a:t>Used when handling a relatively small number of costly, easily distinguishable items.</a:t>
            </a:r>
          </a:p>
          <a:p>
            <a:pPr lvl="1" algn="l">
              <a:lnSpc>
                <a:spcPct val="120000"/>
              </a:lnSpc>
              <a:spcBef>
                <a:spcPts val="1200"/>
              </a:spcBef>
              <a:buClr>
                <a:srgbClr val="CC0000"/>
              </a:buClr>
              <a:buSzPct val="80000"/>
              <a:buFont typeface="Wingdings" pitchFamily="2" charset="2"/>
              <a:buChar char="u"/>
            </a:pPr>
            <a:r>
              <a:rPr lang="en-US" altLang="en-US" sz="2100" dirty="0">
                <a:latin typeface="Liberation Sans" panose="020B0604020202020204" pitchFamily="34" charset="0"/>
              </a:rPr>
              <a:t>Matches </a:t>
            </a:r>
            <a:r>
              <a:rPr lang="en-US" altLang="en-US" sz="2100" i="1" dirty="0">
                <a:latin typeface="Liberation Sans" panose="020B0604020202020204" pitchFamily="34" charset="0"/>
              </a:rPr>
              <a:t>actual costs </a:t>
            </a:r>
            <a:r>
              <a:rPr lang="en-US" altLang="en-US" sz="2100" dirty="0">
                <a:latin typeface="Liberation Sans" panose="020B0604020202020204" pitchFamily="34" charset="0"/>
              </a:rPr>
              <a:t>against </a:t>
            </a:r>
            <a:r>
              <a:rPr lang="en-US" altLang="en-US" sz="2100" i="1" dirty="0">
                <a:latin typeface="Liberation Sans" panose="020B0604020202020204" pitchFamily="34" charset="0"/>
              </a:rPr>
              <a:t>actual revenue</a:t>
            </a:r>
            <a:r>
              <a:rPr lang="en-US" altLang="en-US" sz="2100" dirty="0">
                <a:latin typeface="Liberation Sans" panose="020B0604020202020204" pitchFamily="34" charset="0"/>
              </a:rPr>
              <a:t>.</a:t>
            </a:r>
          </a:p>
          <a:p>
            <a:pPr lvl="1" algn="l">
              <a:lnSpc>
                <a:spcPct val="120000"/>
              </a:lnSpc>
              <a:spcBef>
                <a:spcPts val="1200"/>
              </a:spcBef>
              <a:buClr>
                <a:srgbClr val="CC0000"/>
              </a:buClr>
              <a:buSzPct val="80000"/>
              <a:buFont typeface="Wingdings" pitchFamily="2" charset="2"/>
              <a:buChar char="u"/>
            </a:pPr>
            <a:r>
              <a:rPr lang="en-US" altLang="en-US" sz="2100" i="1" dirty="0">
                <a:latin typeface="Liberation Sans" panose="020B0604020202020204" pitchFamily="34" charset="0"/>
              </a:rPr>
              <a:t>Cost flow </a:t>
            </a:r>
            <a:r>
              <a:rPr lang="en-US" altLang="en-US" sz="2100" dirty="0">
                <a:latin typeface="Liberation Sans" panose="020B0604020202020204" pitchFamily="34" charset="0"/>
              </a:rPr>
              <a:t>matches the </a:t>
            </a:r>
            <a:r>
              <a:rPr lang="en-US" altLang="en-US" sz="2100" i="1" dirty="0">
                <a:latin typeface="Liberation Sans" panose="020B0604020202020204" pitchFamily="34" charset="0"/>
              </a:rPr>
              <a:t>physical flow </a:t>
            </a:r>
            <a:r>
              <a:rPr lang="en-US" altLang="en-US" sz="2100" dirty="0">
                <a:latin typeface="Liberation Sans" panose="020B0604020202020204" pitchFamily="34" charset="0"/>
              </a:rPr>
              <a:t>of the goods.</a:t>
            </a:r>
          </a:p>
          <a:p>
            <a:pPr lvl="1" algn="l">
              <a:lnSpc>
                <a:spcPct val="120000"/>
              </a:lnSpc>
              <a:spcBef>
                <a:spcPts val="1200"/>
              </a:spcBef>
              <a:buClr>
                <a:srgbClr val="CC0000"/>
              </a:buClr>
              <a:buSzPct val="80000"/>
              <a:buFont typeface="Wingdings" pitchFamily="2" charset="2"/>
              <a:buChar char="u"/>
            </a:pPr>
            <a:r>
              <a:rPr lang="en-US" altLang="en-US" sz="2100" dirty="0">
                <a:latin typeface="Liberation Sans" panose="020B0604020202020204" pitchFamily="34" charset="0"/>
              </a:rPr>
              <a:t>May allow a company to </a:t>
            </a:r>
            <a:r>
              <a:rPr lang="en-US" altLang="en-US" sz="2100" i="1" u="sng" dirty="0">
                <a:latin typeface="Liberation Sans" panose="020B0604020202020204" pitchFamily="34" charset="0"/>
              </a:rPr>
              <a:t>manipulate net income</a:t>
            </a:r>
            <a:r>
              <a:rPr lang="en-US" altLang="en-US" sz="2400" dirty="0">
                <a:latin typeface="Liberation Sans" panose="020B0604020202020204" pitchFamily="34" charset="0"/>
              </a:rPr>
              <a:t>.</a:t>
            </a:r>
          </a:p>
        </p:txBody>
      </p:sp>
      <p:sp>
        <p:nvSpPr>
          <p:cNvPr id="17" name="Text Box 7"/>
          <p:cNvSpPr txBox="1">
            <a:spLocks noChangeArrowheads="1"/>
          </p:cNvSpPr>
          <p:nvPr/>
        </p:nvSpPr>
        <p:spPr bwMode="auto">
          <a:xfrm>
            <a:off x="609600" y="1371600"/>
            <a:ext cx="80010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05000"/>
              </a:lnSpc>
              <a:spcBef>
                <a:spcPct val="30000"/>
              </a:spcBef>
              <a:buSzPct val="80000"/>
              <a:defRPr/>
            </a:pPr>
            <a:r>
              <a:rPr lang="en-US" sz="2800" b="1" dirty="0">
                <a:solidFill>
                  <a:srgbClr val="CC0000"/>
                </a:solidFill>
                <a:latin typeface="Liberation Sans" panose="020B0604020202020204" pitchFamily="34" charset="0"/>
              </a:rPr>
              <a:t>Specific Identification</a:t>
            </a:r>
            <a:r>
              <a:rPr lang="zh-CN" altLang="en-US" sz="2800" b="1" dirty="0">
                <a:solidFill>
                  <a:srgbClr val="CC0000"/>
                </a:solidFill>
                <a:latin typeface="Liberation Sans" panose="020B0604020202020204" pitchFamily="34" charset="0"/>
              </a:rPr>
              <a:t> 个别计价法</a:t>
            </a:r>
            <a:endParaRPr lang="en-US" sz="2800" b="1" dirty="0">
              <a:solidFill>
                <a:srgbClr val="CC0000"/>
              </a:solidFill>
              <a:latin typeface="Liberation Sans" panose="020B0604020202020204" pitchFamily="34" charset="0"/>
            </a:endParaRPr>
          </a:p>
        </p:txBody>
      </p:sp>
      <p:sp>
        <p:nvSpPr>
          <p:cNvPr id="7"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8" name="Rectangle 3"/>
          <p:cNvSpPr txBox="1">
            <a:spLocks noChangeArrowheads="1"/>
          </p:cNvSpPr>
          <p:nvPr/>
        </p:nvSpPr>
        <p:spPr bwMode="auto">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kern="1200" dirty="0">
                <a:solidFill>
                  <a:schemeClr val="tx1"/>
                </a:solidFill>
                <a:effectLst/>
                <a:latin typeface="Liberation Sans" panose="020B0604020202020204" pitchFamily="34" charset="0"/>
                <a:ea typeface="+mn-ea"/>
                <a:cs typeface="+mn-cs"/>
              </a:rPr>
              <a:t>Cost Flow Methods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wipe(left)">
                                      <p:cBhvr>
                                        <p:cTn id="22" dur="500"/>
                                        <p:tgtEl>
                                          <p:spTgt spid="33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wipe(left)">
                                      <p:cBhvr>
                                        <p:cTn id="27"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pic>
        <p:nvPicPr>
          <p:cNvPr id="3483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47974"/>
            <a:ext cx="7753350" cy="3709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34819" name="Rectangle 32"/>
          <p:cNvSpPr>
            <a:spLocks noChangeArrowheads="1"/>
          </p:cNvSpPr>
          <p:nvPr/>
        </p:nvSpPr>
        <p:spPr bwMode="auto">
          <a:xfrm>
            <a:off x="609600" y="1295400"/>
            <a:ext cx="81534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10000"/>
              </a:lnSpc>
            </a:pPr>
            <a:r>
              <a:rPr lang="en-US" altLang="en-US" sz="1900" b="1" dirty="0">
                <a:latin typeface="Liberation Sans" panose="020B0604020202020204" pitchFamily="34" charset="0"/>
              </a:rPr>
              <a:t>Illustration:</a:t>
            </a:r>
            <a:r>
              <a:rPr lang="en-US" altLang="en-US" sz="1900" dirty="0">
                <a:latin typeface="Liberation Sans" panose="020B0604020202020204" pitchFamily="34" charset="0"/>
              </a:rPr>
              <a:t> Call-Mart Inc.’s 6,000 units of inventory consists of 1,000 units from the March 2 purchase, 3,000 from the March 15 purchase, and 2,000 from the March 30 purchase.  Compute the amount of ending inventory and cost of goods sold.</a:t>
            </a:r>
          </a:p>
        </p:txBody>
      </p:sp>
      <p:sp>
        <p:nvSpPr>
          <p:cNvPr id="34820" name="Text Box 40"/>
          <p:cNvSpPr txBox="1">
            <a:spLocks noChangeArrowheads="1"/>
          </p:cNvSpPr>
          <p:nvPr/>
        </p:nvSpPr>
        <p:spPr bwMode="auto">
          <a:xfrm>
            <a:off x="6776484" y="2535864"/>
            <a:ext cx="175260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lang="en-US" altLang="en-US" sz="1200" b="1" dirty="0">
                <a:solidFill>
                  <a:srgbClr val="006666"/>
                </a:solidFill>
                <a:latin typeface="Liberation Sans" panose="020B0604020202020204" pitchFamily="34" charset="0"/>
              </a:rPr>
              <a:t>ILLUSTRATION 8.7</a:t>
            </a: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3"/>
          <p:cNvSpPr>
            <a:spLocks noGrp="1" noChangeArrowheads="1"/>
          </p:cNvSpPr>
          <p:nvPr>
            <p:ph type="title" idx="4294967295"/>
          </p:nvPr>
        </p:nvSpPr>
        <p:spPr bwMode="auto">
          <a:xfrm>
            <a:off x="381000" y="381000"/>
            <a:ext cx="57150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rgbClr val="CC0000"/>
                </a:solidFill>
                <a:effectLst/>
                <a:latin typeface="Liberation Sans" panose="020B0604020202020204" pitchFamily="34" charset="0"/>
                <a:ea typeface="+mn-ea"/>
                <a:cs typeface="+mn-cs"/>
              </a:rPr>
              <a:t>Specific Identification</a:t>
            </a:r>
          </a:p>
        </p:txBody>
      </p:sp>
      <p:pic>
        <p:nvPicPr>
          <p:cNvPr id="15" name="Picture 14"/>
          <p:cNvPicPr preferRelativeResize="0">
            <a:picLocks/>
          </p:cNvPicPr>
          <p:nvPr/>
        </p:nvPicPr>
        <p:blipFill>
          <a:blip r:embed="rId4"/>
          <a:stretch>
            <a:fillRect/>
          </a:stretch>
        </p:blipFill>
        <p:spPr>
          <a:xfrm>
            <a:off x="5029200" y="3342168"/>
            <a:ext cx="3095277" cy="311519"/>
          </a:xfrm>
          <a:prstGeom prst="rect">
            <a:avLst/>
          </a:prstGeom>
        </p:spPr>
      </p:pic>
      <p:pic>
        <p:nvPicPr>
          <p:cNvPr id="17" name="Picture 16"/>
          <p:cNvPicPr preferRelativeResize="0">
            <a:picLocks/>
          </p:cNvPicPr>
          <p:nvPr/>
        </p:nvPicPr>
        <p:blipFill>
          <a:blip r:embed="rId4"/>
          <a:stretch>
            <a:fillRect/>
          </a:stretch>
        </p:blipFill>
        <p:spPr>
          <a:xfrm>
            <a:off x="5029200" y="3640249"/>
            <a:ext cx="3095277" cy="311519"/>
          </a:xfrm>
          <a:prstGeom prst="rect">
            <a:avLst/>
          </a:prstGeom>
        </p:spPr>
      </p:pic>
      <p:pic>
        <p:nvPicPr>
          <p:cNvPr id="18" name="Picture 17"/>
          <p:cNvPicPr preferRelativeResize="0">
            <a:picLocks/>
          </p:cNvPicPr>
          <p:nvPr/>
        </p:nvPicPr>
        <p:blipFill>
          <a:blip r:embed="rId4"/>
          <a:stretch>
            <a:fillRect/>
          </a:stretch>
        </p:blipFill>
        <p:spPr>
          <a:xfrm>
            <a:off x="5029200" y="3907837"/>
            <a:ext cx="3095277" cy="311519"/>
          </a:xfrm>
          <a:prstGeom prst="rect">
            <a:avLst/>
          </a:prstGeom>
        </p:spPr>
      </p:pic>
      <p:pic>
        <p:nvPicPr>
          <p:cNvPr id="19" name="Picture 18"/>
          <p:cNvPicPr preferRelativeResize="0">
            <a:picLocks/>
          </p:cNvPicPr>
          <p:nvPr/>
        </p:nvPicPr>
        <p:blipFill>
          <a:blip r:embed="rId4"/>
          <a:stretch>
            <a:fillRect/>
          </a:stretch>
        </p:blipFill>
        <p:spPr>
          <a:xfrm>
            <a:off x="5029200" y="4265797"/>
            <a:ext cx="3095277" cy="311519"/>
          </a:xfrm>
          <a:prstGeom prst="rect">
            <a:avLst/>
          </a:prstGeom>
        </p:spPr>
      </p:pic>
      <p:pic>
        <p:nvPicPr>
          <p:cNvPr id="20" name="Picture 19"/>
          <p:cNvPicPr preferRelativeResize="0">
            <a:picLocks/>
          </p:cNvPicPr>
          <p:nvPr/>
        </p:nvPicPr>
        <p:blipFill>
          <a:blip r:embed="rId4"/>
          <a:stretch>
            <a:fillRect/>
          </a:stretch>
        </p:blipFill>
        <p:spPr>
          <a:xfrm>
            <a:off x="5943600" y="4946281"/>
            <a:ext cx="1193363" cy="311519"/>
          </a:xfrm>
          <a:prstGeom prst="rect">
            <a:avLst/>
          </a:prstGeom>
        </p:spPr>
      </p:pic>
      <p:pic>
        <p:nvPicPr>
          <p:cNvPr id="21" name="Picture 20"/>
          <p:cNvPicPr preferRelativeResize="0">
            <a:picLocks/>
          </p:cNvPicPr>
          <p:nvPr/>
        </p:nvPicPr>
        <p:blipFill>
          <a:blip r:embed="rId4"/>
          <a:stretch>
            <a:fillRect/>
          </a:stretch>
        </p:blipFill>
        <p:spPr>
          <a:xfrm>
            <a:off x="5943600" y="5555881"/>
            <a:ext cx="1193363" cy="311519"/>
          </a:xfrm>
          <a:prstGeom prst="rect">
            <a:avLst/>
          </a:prstGeom>
        </p:spPr>
      </p:pic>
      <p:pic>
        <p:nvPicPr>
          <p:cNvPr id="22" name="Picture 21"/>
          <p:cNvPicPr preferRelativeResize="0">
            <a:picLocks/>
          </p:cNvPicPr>
          <p:nvPr/>
        </p:nvPicPr>
        <p:blipFill>
          <a:blip r:embed="rId4"/>
          <a:stretch>
            <a:fillRect/>
          </a:stretch>
        </p:blipFill>
        <p:spPr>
          <a:xfrm>
            <a:off x="5943600" y="5936881"/>
            <a:ext cx="1193363" cy="311519"/>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nodeType="clickEffect">
                                  <p:stCondLst>
                                    <p:cond delay="0"/>
                                  </p:stCondLst>
                                  <p:childTnLst>
                                    <p:animEffect transition="out" filter="wipe(left)">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nodeType="clickEffect">
                                  <p:stCondLst>
                                    <p:cond delay="0"/>
                                  </p:stCondLst>
                                  <p:childTnLst>
                                    <p:animEffect transition="out" filter="wipe(left)">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hitsz">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itsz" id="{F02FF392-DBFF-47A6-8723-A54652F187A4}" vid="{58E87B9C-AD53-42B3-BF8A-6F45B167C92F}"/>
    </a:ext>
  </a:extLst>
</a:theme>
</file>

<file path=ppt/theme/theme2.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hitsz">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itsz" id="{F02FF392-DBFF-47A6-8723-A54652F187A4}" vid="{58E87B9C-AD53-42B3-BF8A-6F45B167C92F}"/>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17328</TotalTime>
  <Pages>43</Pages>
  <Words>3129</Words>
  <Application>Microsoft Macintosh PowerPoint</Application>
  <PresentationFormat>On-screen Show (4:3)</PresentationFormat>
  <Paragraphs>277</Paragraphs>
  <Slides>26</Slides>
  <Notes>20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26</vt:i4>
      </vt:variant>
    </vt:vector>
  </HeadingPairs>
  <TitlesOfParts>
    <vt:vector size="39" baseType="lpstr">
      <vt:lpstr>Liberation Sans</vt:lpstr>
      <vt:lpstr>Microsoft Yahei</vt:lpstr>
      <vt:lpstr>思源黑体 CN Bold</vt:lpstr>
      <vt:lpstr>思源黑体 CN Light</vt:lpstr>
      <vt:lpstr>思源黑体 CN Regular</vt:lpstr>
      <vt:lpstr>Arial</vt:lpstr>
      <vt:lpstr>Comic Sans MS</vt:lpstr>
      <vt:lpstr>Helvetica</vt:lpstr>
      <vt:lpstr>Times New Roman</vt:lpstr>
      <vt:lpstr>Wingdings</vt:lpstr>
      <vt:lpstr>hitsz</vt:lpstr>
      <vt:lpstr>Office 主题</vt:lpstr>
      <vt:lpstr>1_hitsz</vt:lpstr>
      <vt:lpstr>PowerPoint Presentation</vt:lpstr>
      <vt:lpstr>LEARNING OBJECTIVES</vt:lpstr>
      <vt:lpstr>PowerPoint Presentation</vt:lpstr>
      <vt:lpstr>PowerPoint Presentation</vt:lpstr>
      <vt:lpstr>PowerPoint Presentation</vt:lpstr>
      <vt:lpstr>Which Cost Flow Assumptions to Adopt?</vt:lpstr>
      <vt:lpstr>Cost Flow Methods</vt:lpstr>
      <vt:lpstr>PowerPoint Presentation</vt:lpstr>
      <vt:lpstr>Specific Identification</vt:lpstr>
      <vt:lpstr>Specific Identification</vt:lpstr>
      <vt:lpstr>PowerPoint Presentation</vt:lpstr>
      <vt:lpstr>Average-Cost ( Periodic Inventory 定期盘存制 )</vt:lpstr>
      <vt:lpstr>Average-Cost (Periodic Inventory定期盘存制 )</vt:lpstr>
      <vt:lpstr>Average-Cost (Perpetual Inventory 永续盘存制)</vt:lpstr>
      <vt:lpstr>Average-Cost (Perpetual Inventory 永续盘存制)</vt:lpstr>
      <vt:lpstr>PowerPoint Presentation</vt:lpstr>
      <vt:lpstr>First-In, First-Out (FIFO)</vt:lpstr>
      <vt:lpstr>First-In, First-Out (FIFO)</vt:lpstr>
      <vt:lpstr>First-In, First-Out (FIFO)</vt:lpstr>
      <vt:lpstr>First-In, First-Out (FIFO)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Jack Qiang</cp:lastModifiedBy>
  <cp:revision>2168</cp:revision>
  <cp:lastPrinted>1999-09-16T17:08:20Z</cp:lastPrinted>
  <dcterms:created xsi:type="dcterms:W3CDTF">1997-03-28T18:03:02Z</dcterms:created>
  <dcterms:modified xsi:type="dcterms:W3CDTF">2024-09-09T03:12:37Z</dcterms:modified>
</cp:coreProperties>
</file>