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4" r:id="rId2"/>
    <p:sldMasterId id="2147483678" r:id="rId3"/>
  </p:sldMasterIdLst>
  <p:notesMasterIdLst>
    <p:notesMasterId r:id="rId43"/>
  </p:notesMasterIdLst>
  <p:handoutMasterIdLst>
    <p:handoutMasterId r:id="rId44"/>
  </p:handoutMasterIdLst>
  <p:sldIdLst>
    <p:sldId id="266" r:id="rId4"/>
    <p:sldId id="746" r:id="rId5"/>
    <p:sldId id="774" r:id="rId6"/>
    <p:sldId id="760" r:id="rId7"/>
    <p:sldId id="354" r:id="rId8"/>
    <p:sldId id="778" r:id="rId9"/>
    <p:sldId id="593" r:id="rId10"/>
    <p:sldId id="718" r:id="rId11"/>
    <p:sldId id="595" r:id="rId12"/>
    <p:sldId id="789" r:id="rId13"/>
    <p:sldId id="668" r:id="rId14"/>
    <p:sldId id="596" r:id="rId15"/>
    <p:sldId id="597" r:id="rId16"/>
    <p:sldId id="779" r:id="rId17"/>
    <p:sldId id="680" r:id="rId18"/>
    <p:sldId id="720" r:id="rId19"/>
    <p:sldId id="721" r:id="rId20"/>
    <p:sldId id="602" r:id="rId21"/>
    <p:sldId id="761" r:id="rId22"/>
    <p:sldId id="603" r:id="rId23"/>
    <p:sldId id="604" r:id="rId24"/>
    <p:sldId id="605" r:id="rId25"/>
    <p:sldId id="782" r:id="rId26"/>
    <p:sldId id="606" r:id="rId27"/>
    <p:sldId id="607" r:id="rId28"/>
    <p:sldId id="636" r:id="rId29"/>
    <p:sldId id="762" r:id="rId30"/>
    <p:sldId id="641" r:id="rId31"/>
    <p:sldId id="763" r:id="rId32"/>
    <p:sldId id="764" r:id="rId33"/>
    <p:sldId id="765" r:id="rId34"/>
    <p:sldId id="766" r:id="rId35"/>
    <p:sldId id="781" r:id="rId36"/>
    <p:sldId id="677" r:id="rId37"/>
    <p:sldId id="767" r:id="rId38"/>
    <p:sldId id="768" r:id="rId39"/>
    <p:sldId id="769" r:id="rId40"/>
    <p:sldId id="770" r:id="rId41"/>
    <p:sldId id="267" r:id="rId42"/>
  </p:sldIdLst>
  <p:sldSz cx="9144000" cy="6858000" type="screen4x3"/>
  <p:notesSz cx="6858000" cy="91900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b="1" kern="1200">
        <a:solidFill>
          <a:schemeClr val="folHlink"/>
        </a:solidFill>
        <a:latin typeface="Comic Sans MS" pitchFamily="66" charset="0"/>
        <a:ea typeface="+mn-ea"/>
        <a:cs typeface="+mn-cs"/>
      </a:defRPr>
    </a:lvl1pPr>
    <a:lvl2pPr marL="457200" algn="ctr" rtl="0" eaLnBrk="0" fontAlgn="base" hangingPunct="0">
      <a:spcBef>
        <a:spcPct val="0"/>
      </a:spcBef>
      <a:spcAft>
        <a:spcPct val="0"/>
      </a:spcAft>
      <a:defRPr b="1" kern="1200">
        <a:solidFill>
          <a:schemeClr val="folHlink"/>
        </a:solidFill>
        <a:latin typeface="Comic Sans MS" pitchFamily="66" charset="0"/>
        <a:ea typeface="+mn-ea"/>
        <a:cs typeface="+mn-cs"/>
      </a:defRPr>
    </a:lvl2pPr>
    <a:lvl3pPr marL="914400" algn="ctr" rtl="0" eaLnBrk="0" fontAlgn="base" hangingPunct="0">
      <a:spcBef>
        <a:spcPct val="0"/>
      </a:spcBef>
      <a:spcAft>
        <a:spcPct val="0"/>
      </a:spcAft>
      <a:defRPr b="1" kern="1200">
        <a:solidFill>
          <a:schemeClr val="folHlink"/>
        </a:solidFill>
        <a:latin typeface="Comic Sans MS" pitchFamily="66" charset="0"/>
        <a:ea typeface="+mn-ea"/>
        <a:cs typeface="+mn-cs"/>
      </a:defRPr>
    </a:lvl3pPr>
    <a:lvl4pPr marL="1371600" algn="ctr" rtl="0" eaLnBrk="0" fontAlgn="base" hangingPunct="0">
      <a:spcBef>
        <a:spcPct val="0"/>
      </a:spcBef>
      <a:spcAft>
        <a:spcPct val="0"/>
      </a:spcAft>
      <a:defRPr b="1" kern="1200">
        <a:solidFill>
          <a:schemeClr val="folHlink"/>
        </a:solidFill>
        <a:latin typeface="Comic Sans MS" pitchFamily="66" charset="0"/>
        <a:ea typeface="+mn-ea"/>
        <a:cs typeface="+mn-cs"/>
      </a:defRPr>
    </a:lvl4pPr>
    <a:lvl5pPr marL="1828800" algn="ctr" rtl="0" eaLnBrk="0" fontAlgn="base" hangingPunct="0">
      <a:spcBef>
        <a:spcPct val="0"/>
      </a:spcBef>
      <a:spcAft>
        <a:spcPct val="0"/>
      </a:spcAft>
      <a:defRPr b="1" kern="1200">
        <a:solidFill>
          <a:schemeClr val="folHlink"/>
        </a:solidFill>
        <a:latin typeface="Comic Sans MS" pitchFamily="66" charset="0"/>
        <a:ea typeface="+mn-ea"/>
        <a:cs typeface="+mn-cs"/>
      </a:defRPr>
    </a:lvl5pPr>
    <a:lvl6pPr marL="2286000" algn="l" defTabSz="914400" rtl="0" eaLnBrk="1" latinLnBrk="0" hangingPunct="1">
      <a:defRPr b="1" kern="1200">
        <a:solidFill>
          <a:schemeClr val="folHlink"/>
        </a:solidFill>
        <a:latin typeface="Comic Sans MS" pitchFamily="66" charset="0"/>
        <a:ea typeface="+mn-ea"/>
        <a:cs typeface="+mn-cs"/>
      </a:defRPr>
    </a:lvl6pPr>
    <a:lvl7pPr marL="2743200" algn="l" defTabSz="914400" rtl="0" eaLnBrk="1" latinLnBrk="0" hangingPunct="1">
      <a:defRPr b="1" kern="1200">
        <a:solidFill>
          <a:schemeClr val="folHlink"/>
        </a:solidFill>
        <a:latin typeface="Comic Sans MS" pitchFamily="66" charset="0"/>
        <a:ea typeface="+mn-ea"/>
        <a:cs typeface="+mn-cs"/>
      </a:defRPr>
    </a:lvl7pPr>
    <a:lvl8pPr marL="3200400" algn="l" defTabSz="914400" rtl="0" eaLnBrk="1" latinLnBrk="0" hangingPunct="1">
      <a:defRPr b="1" kern="1200">
        <a:solidFill>
          <a:schemeClr val="folHlink"/>
        </a:solidFill>
        <a:latin typeface="Comic Sans MS" pitchFamily="66" charset="0"/>
        <a:ea typeface="+mn-ea"/>
        <a:cs typeface="+mn-cs"/>
      </a:defRPr>
    </a:lvl8pPr>
    <a:lvl9pPr marL="3657600" algn="l" defTabSz="914400" rtl="0" eaLnBrk="1" latinLnBrk="0" hangingPunct="1">
      <a:defRPr b="1" kern="1200">
        <a:solidFill>
          <a:schemeClr val="folHlink"/>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F3FF"/>
    <a:srgbClr val="CC0000"/>
    <a:srgbClr val="EBFAFF"/>
    <a:srgbClr val="006666"/>
    <a:srgbClr val="FBF5C9"/>
    <a:srgbClr val="800000"/>
    <a:srgbClr val="F1DC8F"/>
    <a:srgbClr val="FFFF7D"/>
    <a:srgbClr val="FFFF99"/>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15740-9747-3240-9854-D85BBEDA2752}" v="205" dt="2024-09-18T05:43:20.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7" autoAdjust="0"/>
    <p:restoredTop sz="73781" autoAdjust="0"/>
  </p:normalViewPr>
  <p:slideViewPr>
    <p:cSldViewPr>
      <p:cViewPr varScale="1">
        <p:scale>
          <a:sx n="197" d="100"/>
          <a:sy n="197" d="100"/>
        </p:scale>
        <p:origin x="4808"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75" d="100"/>
          <a:sy n="75" d="100"/>
        </p:scale>
        <p:origin x="-2442" y="-270"/>
      </p:cViewPr>
      <p:guideLst>
        <p:guide orient="horz" pos="289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8.xml"/><Relationship Id="rId18" Type="http://schemas.openxmlformats.org/officeDocument/2006/relationships/slide" Target="slides/slide25.xml"/><Relationship Id="rId26" Type="http://schemas.openxmlformats.org/officeDocument/2006/relationships/slide" Target="slides/slide34.xml"/><Relationship Id="rId3" Type="http://schemas.openxmlformats.org/officeDocument/2006/relationships/slide" Target="slides/slide7.xml"/><Relationship Id="rId21" Type="http://schemas.openxmlformats.org/officeDocument/2006/relationships/slide" Target="slides/slide28.xml"/><Relationship Id="rId7" Type="http://schemas.openxmlformats.org/officeDocument/2006/relationships/slide" Target="slides/slide11.xml"/><Relationship Id="rId12" Type="http://schemas.openxmlformats.org/officeDocument/2006/relationships/slide" Target="slides/slide17.xml"/><Relationship Id="rId17" Type="http://schemas.openxmlformats.org/officeDocument/2006/relationships/slide" Target="slides/slide24.xml"/><Relationship Id="rId25" Type="http://schemas.openxmlformats.org/officeDocument/2006/relationships/slide" Target="slides/slide32.xml"/><Relationship Id="rId2" Type="http://schemas.openxmlformats.org/officeDocument/2006/relationships/slide" Target="slides/slide5.xml"/><Relationship Id="rId16" Type="http://schemas.openxmlformats.org/officeDocument/2006/relationships/slide" Target="slides/slide22.xml"/><Relationship Id="rId20" Type="http://schemas.openxmlformats.org/officeDocument/2006/relationships/slide" Target="slides/slide27.xml"/><Relationship Id="rId29" Type="http://schemas.openxmlformats.org/officeDocument/2006/relationships/slide" Target="slides/slide37.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6.xml"/><Relationship Id="rId24" Type="http://schemas.openxmlformats.org/officeDocument/2006/relationships/slide" Target="slides/slide31.xml"/><Relationship Id="rId5" Type="http://schemas.openxmlformats.org/officeDocument/2006/relationships/slide" Target="slides/slide9.xml"/><Relationship Id="rId15" Type="http://schemas.openxmlformats.org/officeDocument/2006/relationships/slide" Target="slides/slide21.xml"/><Relationship Id="rId23" Type="http://schemas.openxmlformats.org/officeDocument/2006/relationships/slide" Target="slides/slide30.xml"/><Relationship Id="rId28" Type="http://schemas.openxmlformats.org/officeDocument/2006/relationships/slide" Target="slides/slide36.xml"/><Relationship Id="rId10" Type="http://schemas.openxmlformats.org/officeDocument/2006/relationships/slide" Target="slides/slide15.xml"/><Relationship Id="rId19" Type="http://schemas.openxmlformats.org/officeDocument/2006/relationships/slide" Target="slides/slide26.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0.xml"/><Relationship Id="rId22" Type="http://schemas.openxmlformats.org/officeDocument/2006/relationships/slide" Target="slides/slide29.xml"/><Relationship Id="rId27" Type="http://schemas.openxmlformats.org/officeDocument/2006/relationships/slide" Target="slides/slide35.xml"/><Relationship Id="rId30"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40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1000" y="4365625"/>
            <a:ext cx="61722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6803" name="Rectangle 3"/>
          <p:cNvSpPr>
            <a:spLocks noGrp="1" noRot="1" noChangeAspect="1" noChangeArrowheads="1" noTextEdit="1"/>
          </p:cNvSpPr>
          <p:nvPr>
            <p:ph type="sldImg" idx="2"/>
          </p:nvPr>
        </p:nvSpPr>
        <p:spPr bwMode="auto">
          <a:xfrm>
            <a:off x="1139825" y="695325"/>
            <a:ext cx="4578350" cy="3433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3359325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389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400" dirty="0">
                <a:effectLst/>
                <a:highlight>
                  <a:srgbClr val="FFFF00"/>
                </a:highlight>
                <a:latin typeface="Liberation Sans" panose="020B0604020202020204"/>
                <a:ea typeface="Times New Roman" panose="02020603050405020304" pitchFamily="18" charset="0"/>
                <a:cs typeface="Times New Roman" panose="02020603050405020304" pitchFamily="18" charset="0"/>
              </a:rPr>
              <a:t>The cost of </a:t>
            </a:r>
            <a:r>
              <a:rPr lang="en-US" sz="2400" b="1" dirty="0">
                <a:effectLst/>
                <a:highlight>
                  <a:srgbClr val="FFFF00"/>
                </a:highlight>
                <a:latin typeface="Liberation Sans" panose="020B0604020202020204"/>
                <a:ea typeface="Times New Roman" panose="02020603050405020304" pitchFamily="18" charset="0"/>
                <a:cs typeface="Times New Roman" panose="02020603050405020304" pitchFamily="18" charset="0"/>
              </a:rPr>
              <a:t>buildings</a:t>
            </a:r>
            <a:r>
              <a:rPr lang="en-US" sz="2400" dirty="0">
                <a:effectLst/>
                <a:highlight>
                  <a:srgbClr val="FFFF00"/>
                </a:highlight>
                <a:latin typeface="Liberation Sans" panose="020B0604020202020204"/>
                <a:ea typeface="Times New Roman" panose="02020603050405020304" pitchFamily="18" charset="0"/>
                <a:cs typeface="Times New Roman" panose="02020603050405020304" pitchFamily="18" charset="0"/>
              </a:rPr>
              <a:t> depends on how the building was acquired.</a:t>
            </a:r>
            <a:r>
              <a:rPr lang="en-US" sz="2400" dirty="0">
                <a:effectLst/>
                <a:latin typeface="Liberation Sans" panose="020B0604020202020204"/>
                <a:ea typeface="Times New Roman" panose="02020603050405020304" pitchFamily="18" charset="0"/>
                <a:cs typeface="Times New Roman" panose="02020603050405020304" pitchFamily="18" charset="0"/>
              </a:rPr>
              <a:t> If </a:t>
            </a:r>
            <a:r>
              <a:rPr lang="en-US" sz="2400" b="1" dirty="0">
                <a:effectLst/>
                <a:latin typeface="Liberation Sans" panose="020B0604020202020204"/>
                <a:ea typeface="Times New Roman" panose="02020603050405020304" pitchFamily="18" charset="0"/>
                <a:cs typeface="Times New Roman" panose="02020603050405020304" pitchFamily="18" charset="0"/>
              </a:rPr>
              <a:t>purchased</a:t>
            </a:r>
            <a:r>
              <a:rPr lang="en-US" sz="2400" dirty="0">
                <a:effectLst/>
                <a:latin typeface="Liberation Sans" panose="020B0604020202020204"/>
                <a:ea typeface="Times New Roman" panose="02020603050405020304" pitchFamily="18" charset="0"/>
                <a:cs typeface="Times New Roman" panose="02020603050405020304" pitchFamily="18" charset="0"/>
              </a:rPr>
              <a:t>, cost </a:t>
            </a:r>
            <a:r>
              <a:rPr lang="en-US" sz="2400" spc="-20" dirty="0">
                <a:effectLst/>
                <a:latin typeface="Liberation Sans" panose="020B0604020202020204"/>
                <a:ea typeface="Times New Roman" panose="02020603050405020304" pitchFamily="18" charset="0"/>
                <a:cs typeface="Times New Roman" panose="02020603050405020304" pitchFamily="18" charset="0"/>
              </a:rPr>
              <a:t>includes the purchase price, any closing costs, and the broker’s commission. </a:t>
            </a:r>
          </a:p>
          <a:p>
            <a:pPr marL="347345" marR="0" indent="-347345" algn="just">
              <a:lnSpc>
                <a:spcPts val="1400"/>
              </a:lnSpc>
              <a:spcBef>
                <a:spcPts val="0"/>
              </a:spcBef>
              <a:spcAft>
                <a:spcPts val="0"/>
              </a:spcAft>
              <a:tabLst>
                <a:tab pos="228600" algn="r"/>
                <a:tab pos="342900" algn="l"/>
              </a:tabLst>
            </a:pPr>
            <a:endParaRPr lang="en-US" sz="2400" spc="-2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400" spc="-20" dirty="0">
                <a:effectLst/>
                <a:latin typeface="Liberation Sans" panose="020B0604020202020204"/>
                <a:ea typeface="Times New Roman" panose="02020603050405020304" pitchFamily="18" charset="0"/>
                <a:cs typeface="Times New Roman" panose="02020603050405020304" pitchFamily="18" charset="0"/>
              </a:rPr>
              <a:t>If </a:t>
            </a:r>
            <a:r>
              <a:rPr lang="en-US" sz="2400" b="1" spc="-20" dirty="0">
                <a:effectLst/>
                <a:latin typeface="Liberation Sans" panose="020B0604020202020204"/>
                <a:ea typeface="Times New Roman" panose="02020603050405020304" pitchFamily="18" charset="0"/>
                <a:cs typeface="Times New Roman" panose="02020603050405020304" pitchFamily="18" charset="0"/>
              </a:rPr>
              <a:t>con</a:t>
            </a:r>
            <a:r>
              <a:rPr lang="en-US" sz="2400" b="1" dirty="0">
                <a:effectLst/>
                <a:latin typeface="Liberation Sans" panose="020B0604020202020204"/>
                <a:ea typeface="Times New Roman" panose="02020603050405020304" pitchFamily="18" charset="0"/>
                <a:cs typeface="Times New Roman" panose="02020603050405020304" pitchFamily="18" charset="0"/>
              </a:rPr>
              <a:t>structed</a:t>
            </a:r>
            <a:r>
              <a:rPr lang="en-US" sz="2400" dirty="0">
                <a:effectLst/>
                <a:latin typeface="Liberation Sans" panose="020B0604020202020204"/>
                <a:ea typeface="Times New Roman" panose="02020603050405020304" pitchFamily="18" charset="0"/>
                <a:cs typeface="Times New Roman" panose="02020603050405020304" pitchFamily="18" charset="0"/>
              </a:rPr>
              <a:t>, cost includes (a) materials, labor, and overhead costs incurred during construction; and (b) professional fees and building permits. Generally, all costs incurred, from excavation to completion, are part of the building costs. Any costs not directly attributable to getting the building ready for its intended use are not capitalized. This includes start-up costs and general administrative expenses.</a:t>
            </a:r>
            <a:endParaRPr lang="en-US" sz="2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sz="2400" dirty="0"/>
          </a:p>
          <a:p>
            <a:r>
              <a:rPr lang="en-US" altLang="en-US" sz="2400" dirty="0"/>
              <a:t>But how should companies account for an old building that is on the site of a newly proposed building? Is the cost of removal of the old building a cost of the land or a cost of the new building? Recall that if a company purchases land with an old building on it, then the cost of demolition less its residual value is a cost of getting the land ready for its intended use and relates to the land rather than to the new building.</a:t>
            </a:r>
          </a:p>
        </p:txBody>
      </p:sp>
    </p:spTree>
    <p:extLst>
      <p:ext uri="{BB962C8B-B14F-4D97-AF65-F5344CB8AC3E}">
        <p14:creationId xmlns:p14="http://schemas.microsoft.com/office/powerpoint/2010/main" val="379756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00581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r>
              <a:rPr lang="en-US" altLang="en-US" dirty="0"/>
              <a:t>Group students to discuss </a:t>
            </a:r>
            <a:r>
              <a:rPr lang="en-US" altLang="en-US"/>
              <a:t>the questions. </a:t>
            </a:r>
            <a:endParaRPr lang="en-US" altLang="en-US" dirty="0"/>
          </a:p>
        </p:txBody>
      </p:sp>
    </p:spTree>
    <p:extLst>
      <p:ext uri="{BB962C8B-B14F-4D97-AF65-F5344CB8AC3E}">
        <p14:creationId xmlns:p14="http://schemas.microsoft.com/office/powerpoint/2010/main" val="402812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102557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410215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r>
              <a:rPr lang="en-US" altLang="en-US" sz="2400" dirty="0"/>
              <a:t>Materials and direct labor used in construction pose no problem. A company can trace these costs directly to work and material orders related to the fixed assets constructed.</a:t>
            </a:r>
          </a:p>
          <a:p>
            <a:endParaRPr lang="en-US" altLang="en-US" sz="2400" dirty="0"/>
          </a:p>
          <a:p>
            <a:r>
              <a:rPr lang="en-US" altLang="en-US" sz="2400" dirty="0"/>
              <a:t>However, the assignment of indirect costs of manufacturing creates special problems. These indirect costs, called overhead or burden, include power, heat, light, insurance, property taxes on factory buildings and equipment, factory supervisory labor, depreciation of fixed assets, and supplies.</a:t>
            </a:r>
          </a:p>
          <a:p>
            <a:endParaRPr lang="en-US" altLang="en-US" sz="2400" dirty="0"/>
          </a:p>
          <a:p>
            <a:r>
              <a:rPr lang="en-US" altLang="en-US" sz="2400" dirty="0"/>
              <a:t>Companies should assign to the asset a pro rata portion of the fixed overhead to determine its cost. Companies use this treatment extensively because many believe that it results in a better matching of costs with revenues.</a:t>
            </a:r>
          </a:p>
          <a:p>
            <a:endParaRPr lang="en-US" altLang="en-US" sz="2400" dirty="0"/>
          </a:p>
          <a:p>
            <a:r>
              <a:rPr lang="en-US" altLang="en-US" sz="2400" dirty="0"/>
              <a:t>If the allocated overhead results in recording construction costs in excess of the costs that an outside independent producer would charge, the company should record the excess overhead as a period loss rather than capitalize it.</a:t>
            </a:r>
          </a:p>
        </p:txBody>
      </p:sp>
    </p:spTree>
    <p:extLst>
      <p:ext uri="{BB962C8B-B14F-4D97-AF65-F5344CB8AC3E}">
        <p14:creationId xmlns:p14="http://schemas.microsoft.com/office/powerpoint/2010/main" val="3932079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r>
              <a:rPr lang="en-US" altLang="en-US" sz="2000" dirty="0"/>
              <a:t>Capitalize no borrowing costs during construction. Under this approach, interest is considered </a:t>
            </a:r>
            <a:r>
              <a:rPr lang="en-US" altLang="en-US" sz="2000" b="1" dirty="0"/>
              <a:t>a cost of financing and not a cost of construction.</a:t>
            </a:r>
            <a:r>
              <a:rPr lang="en-US" altLang="en-US" sz="2000" dirty="0"/>
              <a:t> Some contend that if a company had used equity financing rather than debt, it would not incur this cost. The major argument against this approach is that the use of cash, whatever its source, has an associated implicit interest cost, which should not be ignored.</a:t>
            </a:r>
          </a:p>
          <a:p>
            <a:endParaRPr lang="en-US" altLang="en-US" sz="2000" dirty="0"/>
          </a:p>
          <a:p>
            <a:r>
              <a:rPr lang="en-US" altLang="en-US" sz="2000" dirty="0"/>
              <a:t>Charge construction with all borrowing costs of funds employed, whether identifiable or not. This method maintains that the cost of construction should include the cost of financing, whether by cash, debt, or equity. Its advocates say that all costs necessary to get an asset ready for its intended use, including borrowing costs, are part of the asset’s cost. Interest, whether actual or imputed, is a cost, just as are labor and materials. A major criticism of this approach is that imputing the cost of equity capital is subjective and outside the framework of an historical cost system.</a:t>
            </a:r>
          </a:p>
          <a:p>
            <a:endParaRPr lang="en-US" altLang="en-US" sz="2000" dirty="0"/>
          </a:p>
          <a:p>
            <a:r>
              <a:rPr lang="en-US" altLang="en-US" sz="2000" b="1" dirty="0"/>
              <a:t>Capitalize only the actual borrowing costs incurred during construction</a:t>
            </a:r>
            <a:r>
              <a:rPr lang="en-US" altLang="en-US" sz="2000" dirty="0"/>
              <a:t>. This approach agrees in part with the logic of the second approach—</a:t>
            </a:r>
            <a:r>
              <a:rPr lang="en-US" altLang="en-US" sz="2000" dirty="0" err="1"/>
              <a:t>th</a:t>
            </a:r>
            <a:r>
              <a:rPr lang="en-GB" altLang="en-US" sz="2000" dirty="0"/>
              <a:t> see </a:t>
            </a:r>
            <a:r>
              <a:rPr lang="en-US" altLang="en-US" sz="2000" dirty="0"/>
              <a:t>at interest is just as much a cost as are labor and materials. But, this approach </a:t>
            </a:r>
            <a:r>
              <a:rPr lang="en-US" altLang="en-US" sz="2000" b="1" dirty="0"/>
              <a:t>capitalizes only borrowing costs incurred through debt financing</a:t>
            </a:r>
            <a:r>
              <a:rPr lang="en-US" altLang="en-US" sz="2000" dirty="0"/>
              <a:t>. (That is, it does not try to determine the cost of equity financing.) Under this approach, </a:t>
            </a:r>
            <a:r>
              <a:rPr lang="en-US" altLang="en-US" sz="2000" u="sng" dirty="0"/>
              <a:t>a company that uses debt financing will have an asset of higher cost than a company that uses equity financing</a:t>
            </a:r>
            <a:r>
              <a:rPr lang="en-US" altLang="en-US" sz="2000" dirty="0"/>
              <a:t>. Some consider this approach unsatisfactory because they believe the cost of an asset should be the same whether it is financed with cash, debt, or equity.</a:t>
            </a:r>
          </a:p>
        </p:txBody>
      </p:sp>
    </p:spTree>
    <p:extLst>
      <p:ext uri="{BB962C8B-B14F-4D97-AF65-F5344CB8AC3E}">
        <p14:creationId xmlns:p14="http://schemas.microsoft.com/office/powerpoint/2010/main" val="2958312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r>
              <a:rPr lang="en-US" altLang="en-US" sz="2000" dirty="0"/>
              <a:t>This method follows the concept that the historical cost of acquiring an asset includes all costs (including borrowing costs) incurred to bring the asset to the condition and location necessary for its intended use. </a:t>
            </a:r>
          </a:p>
          <a:p>
            <a:endParaRPr lang="en-US" altLang="en-US" sz="2000" dirty="0"/>
          </a:p>
          <a:p>
            <a:r>
              <a:rPr lang="en-US" altLang="en-US" sz="2000" dirty="0"/>
              <a:t>IFRS requires the third approach—capitalizing actual interest (with modifications) (see Underlying Concepts). This method follows the concept that the historical cost of acquiring an asset includes all costs (including borrowing costs) incurred to bring the asset to the condition and location necessary for its intended use</a:t>
            </a:r>
            <a:r>
              <a:rPr lang="en-US" altLang="en-US" sz="2000" b="1" dirty="0"/>
              <a:t>. The rationale for this approach is that during construction, the asset is not generating revenues. Therefore, a company should defer (capitalize) borrowing costs. Once construction is complete, a company can utilize the asset in its operations. At this point, the company should report borrowing as an expense in the determination of net income. </a:t>
            </a:r>
            <a:r>
              <a:rPr lang="en-US" altLang="en-US" sz="2000" dirty="0"/>
              <a:t>It follows that the company should expense any borrowing cost incurred in purchasing an asset that is ready for its intended use.</a:t>
            </a:r>
          </a:p>
        </p:txBody>
      </p:sp>
    </p:spTree>
    <p:extLst>
      <p:ext uri="{BB962C8B-B14F-4D97-AF65-F5344CB8AC3E}">
        <p14:creationId xmlns:p14="http://schemas.microsoft.com/office/powerpoint/2010/main" val="332629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dirty="0">
                <a:effectLst/>
                <a:latin typeface="Liberation Sans" panose="020B0604020202020204"/>
                <a:ea typeface="Times New Roman" panose="02020603050405020304" pitchFamily="18" charset="0"/>
              </a:rPr>
              <a:t>To qualify for the capitalization of borrowing costs, assets must require a substantial period of time to get them ready for their intended use or sale. Assets that qualify for borrowing cost capitalization include assets under construction for an enterprise’s own use (such as buildings, plants, and machinery) and assets intended for sale or lease that are constructed or otherwise produced as discrete projects (like ships or real estate developments). </a:t>
            </a:r>
            <a:endParaRPr lang="en-US" altLang="en-US" sz="2400" dirty="0"/>
          </a:p>
          <a:p>
            <a:endParaRPr lang="en-US" altLang="en-US" sz="2400" dirty="0"/>
          </a:p>
          <a:p>
            <a:r>
              <a:rPr lang="en-US" altLang="en-US" sz="2400" dirty="0"/>
              <a:t>A company capitalizes borrowing costs starting at the beginning of the capitalization period (described in the next section). Capitalization continues until the company substantially readies the asset for its intended use.</a:t>
            </a:r>
          </a:p>
          <a:p>
            <a:endParaRPr lang="en-US" altLang="en-US" sz="2400" dirty="0"/>
          </a:p>
          <a:p>
            <a:r>
              <a:rPr lang="en-US" altLang="en-US" sz="2400" b="1" dirty="0"/>
              <a:t>Examples of assets that do not qualify for interest capitalization are (1) assets that are in use or ready for their intended use, and (2) inventories that are produced over a short period of time.</a:t>
            </a:r>
          </a:p>
          <a:p>
            <a:endParaRPr lang="en-US" altLang="en-US" sz="2400" b="1" dirty="0"/>
          </a:p>
        </p:txBody>
      </p:sp>
    </p:spTree>
    <p:extLst>
      <p:ext uri="{BB962C8B-B14F-4D97-AF65-F5344CB8AC3E}">
        <p14:creationId xmlns:p14="http://schemas.microsoft.com/office/powerpoint/2010/main" val="3200225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Rot="1" noChangeAspect="1" noChangeArrowheads="1" noTextEdit="1"/>
          </p:cNvSpPr>
          <p:nvPr>
            <p:ph type="sldImg"/>
          </p:nvPr>
        </p:nvSpPr>
        <p:spPr>
          <a:ln/>
        </p:spPr>
      </p:sp>
      <p:sp>
        <p:nvSpPr>
          <p:cNvPr id="96259" name="Rectangle 1027"/>
          <p:cNvSpPr>
            <a:spLocks noGrp="1" noChangeArrowheads="1"/>
          </p:cNvSpPr>
          <p:nvPr>
            <p:ph type="body" idx="1"/>
          </p:nvPr>
        </p:nvSpPr>
        <p:spPr>
          <a:noFill/>
        </p:spPr>
        <p:txBody>
          <a:bodyPr/>
          <a:lstStyle/>
          <a:p>
            <a:r>
              <a:rPr lang="en-US" altLang="en-US" sz="2400" dirty="0"/>
              <a:t>The period during which borrowing costs must be capitalized begins when three conditions are present: (a) expenditures for the asset are being incurred; (b) activities that are necessary to get the asset ready for its intended use are in progress, and (c) interest cost is being incurred.</a:t>
            </a:r>
          </a:p>
          <a:p>
            <a:endParaRPr lang="en-US" altLang="en-US" sz="2400" dirty="0"/>
          </a:p>
          <a:p>
            <a:r>
              <a:rPr lang="en-US" altLang="en-US" sz="2400" dirty="0"/>
              <a:t>Capitalization continues as long as these three conditions are present. The capitalization period ends when the asset is substantially complete and ready for its intended use.</a:t>
            </a:r>
          </a:p>
        </p:txBody>
      </p:sp>
    </p:spTree>
    <p:extLst>
      <p:ext uri="{BB962C8B-B14F-4D97-AF65-F5344CB8AC3E}">
        <p14:creationId xmlns:p14="http://schemas.microsoft.com/office/powerpoint/2010/main" val="211348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8504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2000" dirty="0"/>
              <a:t>The amount of borrowing cost to be capitalized varies depending on whether there </a:t>
            </a:r>
            <a:r>
              <a:rPr lang="en-US" altLang="en-US" sz="2000" b="1" dirty="0"/>
              <a:t>is specific debt </a:t>
            </a:r>
            <a:r>
              <a:rPr lang="en-US" altLang="en-US" sz="2000" dirty="0"/>
              <a:t>that has been incurred to fund the project or whether the project is being funded from the </a:t>
            </a:r>
            <a:r>
              <a:rPr lang="en-US" altLang="en-US" sz="2000" b="1" dirty="0"/>
              <a:t>general debt obligations </a:t>
            </a:r>
            <a:r>
              <a:rPr lang="en-US" altLang="en-US" sz="2000" dirty="0"/>
              <a:t>of the company.</a:t>
            </a:r>
          </a:p>
          <a:p>
            <a:endParaRPr lang="en-US" altLang="en-US" dirty="0"/>
          </a:p>
        </p:txBody>
      </p:sp>
    </p:spTree>
    <p:extLst>
      <p:ext uri="{BB962C8B-B14F-4D97-AF65-F5344CB8AC3E}">
        <p14:creationId xmlns:p14="http://schemas.microsoft.com/office/powerpoint/2010/main" val="824380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669374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r>
              <a:rPr lang="en-US" altLang="en-US" sz="2000" dirty="0"/>
              <a:t>The amount of borrowing cost to be capitalized varies depending on whether there is specific debt that has been incurred to fund the project or whether the project is being funded from the general debt obligations of the company.</a:t>
            </a:r>
          </a:p>
          <a:p>
            <a:endParaRPr lang="en-US" altLang="en-US" sz="2000" dirty="0"/>
          </a:p>
          <a:p>
            <a:r>
              <a:rPr lang="en-US" altLang="en-US" sz="2000" dirty="0"/>
              <a:t>When the project is funded by specific debt, the amount capitalized is the actual borrowing costs incurred during the capitalization period offset by any investment income on temporary investments of funds made available from the borrowings</a:t>
            </a:r>
          </a:p>
        </p:txBody>
      </p:sp>
    </p:spTree>
    <p:extLst>
      <p:ext uri="{BB962C8B-B14F-4D97-AF65-F5344CB8AC3E}">
        <p14:creationId xmlns:p14="http://schemas.microsoft.com/office/powerpoint/2010/main" val="3649539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403468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40777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00457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0654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188419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20241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882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previously, too much or too little capital spending by companies can lead to decreased cash flows, loss of competitive position, and diminished pricing power. </a:t>
            </a:r>
          </a:p>
          <a:p>
            <a:endParaRPr lang="en-US" dirty="0"/>
          </a:p>
          <a:p>
            <a:r>
              <a:rPr lang="en-US" dirty="0"/>
              <a:t>Relationships between capital-expenditures-to-sales and capital-expenditures-to-depreciation, as well as free cash flow, provide insight into the underlying financial flexibility of a company.</a:t>
            </a:r>
          </a:p>
        </p:txBody>
      </p:sp>
    </p:spTree>
    <p:extLst>
      <p:ext uri="{BB962C8B-B14F-4D97-AF65-F5344CB8AC3E}">
        <p14:creationId xmlns:p14="http://schemas.microsoft.com/office/powerpoint/2010/main" val="863139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89164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809424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1450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r>
              <a:rPr lang="en-US" altLang="en-US" sz="2400" dirty="0"/>
              <a:t>Property, plant, and equipment is defined as tangible assets that </a:t>
            </a:r>
            <a:r>
              <a:rPr lang="en-US" altLang="en-US" sz="2400" b="1" dirty="0"/>
              <a:t>are held for use in production or supply of goods and services</a:t>
            </a:r>
            <a:r>
              <a:rPr lang="en-US" altLang="en-US" sz="2400" dirty="0"/>
              <a:t>, for rentals to others, or for administrative purposes; they are expected to be used during more than one period. </a:t>
            </a:r>
          </a:p>
          <a:p>
            <a:endParaRPr lang="en-US" altLang="en-US" sz="2400" dirty="0"/>
          </a:p>
          <a:p>
            <a:r>
              <a:rPr lang="en-US" altLang="en-US" sz="2400" b="1" dirty="0"/>
              <a:t>They are acquired for use in operations and not for resale. </a:t>
            </a:r>
            <a:r>
              <a:rPr lang="en-US" altLang="en-US" sz="2400" dirty="0"/>
              <a:t>Only assets used in normal business operations are classified as property, plant, and equipment. For example, an idle building is more appropriately classified separately as an investment. Property, plant, and equipment held for possible price appreciation are classified as investments. In addition, property, plant, and equipment held for sale or disposal are separately classified and reported on the statement of financial position. Land developers or subdividers classify land as inventory.</a:t>
            </a:r>
          </a:p>
          <a:p>
            <a:endParaRPr lang="en-US" altLang="en-US" sz="2400" dirty="0"/>
          </a:p>
          <a:p>
            <a:r>
              <a:rPr lang="en-US" altLang="en-US" sz="2400" b="1" dirty="0"/>
              <a:t>They are long-term in nature and usually depreciated. </a:t>
            </a:r>
            <a:r>
              <a:rPr lang="en-US" altLang="en-US" sz="2400" dirty="0"/>
              <a:t>Property, plant, and equipment yield services over a number of years. Companies allocate the cost of the investment in these assets to future periods through periodic depreciation charges. The exception is land, which is depreciated only if a material decrease in value occurs, such as a loss in fertility of agricultural land because of poor crop rotation, drought, or soil erosion.</a:t>
            </a:r>
          </a:p>
          <a:p>
            <a:endParaRPr lang="en-US" altLang="en-US" sz="2400" dirty="0"/>
          </a:p>
          <a:p>
            <a:r>
              <a:rPr lang="en-US" altLang="en-US" sz="2400" b="1" dirty="0"/>
              <a:t>They possess physical substance. </a:t>
            </a:r>
            <a:r>
              <a:rPr lang="en-US" altLang="en-US" sz="2400" dirty="0"/>
              <a:t>Property, plant, and equipment are tangible assets characterized by physical existence or substance. This differentiates them from intangible assets, such as patents or copyrights</a:t>
            </a:r>
            <a:r>
              <a:rPr lang="en-US" altLang="en-US" sz="2400" b="1" dirty="0">
                <a:highlight>
                  <a:srgbClr val="FFFF00"/>
                </a:highlight>
              </a:rPr>
              <a:t>. Unlike raw material, however, property, plant, and equipment do not physically become part of a product held for resale.</a:t>
            </a:r>
          </a:p>
        </p:txBody>
      </p:sp>
    </p:spTree>
    <p:extLst>
      <p:ext uri="{BB962C8B-B14F-4D97-AF65-F5344CB8AC3E}">
        <p14:creationId xmlns:p14="http://schemas.microsoft.com/office/powerpoint/2010/main" val="243975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r>
              <a:rPr lang="en-US" altLang="en-US" sz="2400" dirty="0"/>
              <a:t>Companies recognize property, plant, and equipment when the cost of the asset can </a:t>
            </a:r>
            <a:r>
              <a:rPr lang="en-US" altLang="en-US" sz="2400" b="1" dirty="0"/>
              <a:t>be measured reliably </a:t>
            </a:r>
            <a:r>
              <a:rPr lang="en-US" altLang="en-US" sz="2400" dirty="0"/>
              <a:t>and it is probable that the company will obtain future economic benefits</a:t>
            </a:r>
          </a:p>
        </p:txBody>
      </p:sp>
    </p:spTree>
    <p:extLst>
      <p:ext uri="{BB962C8B-B14F-4D97-AF65-F5344CB8AC3E}">
        <p14:creationId xmlns:p14="http://schemas.microsoft.com/office/powerpoint/2010/main" val="175604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r>
              <a:rPr lang="en-US" altLang="en-US" sz="2400" dirty="0"/>
              <a:t>Companies can apply the cost or fair value method to all the items of property, plant, and equipment or to a single class or classes of property, plant, and equipment. </a:t>
            </a:r>
          </a:p>
        </p:txBody>
      </p:sp>
    </p:spTree>
    <p:extLst>
      <p:ext uri="{BB962C8B-B14F-4D97-AF65-F5344CB8AC3E}">
        <p14:creationId xmlns:p14="http://schemas.microsoft.com/office/powerpoint/2010/main" val="4120288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800695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92109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r>
              <a:rPr lang="en-US" altLang="en-US" dirty="0"/>
              <a:t>Removal of old buildings—clearing, grading, and filling—is a land cost because these activities are necessary to get the land in condition for its intended purpose.</a:t>
            </a:r>
          </a:p>
          <a:p>
            <a:endParaRPr lang="en-US" altLang="en-US" dirty="0"/>
          </a:p>
          <a:p>
            <a:r>
              <a:rPr lang="en-US" altLang="en-US" dirty="0"/>
              <a:t>ÆON treats any proceeds from getting the land ready for its intended use, such as salvage receipts on the demolition of an old building or the sale of cleared timber, as reductions in the price of the land.</a:t>
            </a:r>
          </a:p>
        </p:txBody>
      </p:sp>
    </p:spTree>
    <p:extLst>
      <p:ext uri="{BB962C8B-B14F-4D97-AF65-F5344CB8AC3E}">
        <p14:creationId xmlns:p14="http://schemas.microsoft.com/office/powerpoint/2010/main" val="70213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5164663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616091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9550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1341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383026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071642"/>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2248360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1283276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49388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94320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61903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911195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374853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661608"/>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958418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152146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87208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928709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41139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401806"/>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4278701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extLst>
      <p:ext uri="{BB962C8B-B14F-4D97-AF65-F5344CB8AC3E}">
        <p14:creationId xmlns:p14="http://schemas.microsoft.com/office/powerpoint/2010/main" val="4230952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9556858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8598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35858847"/>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3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05718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193050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0944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17147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1764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6892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776909"/>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788432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29665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221558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4111870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07733"/>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356109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718423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2.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381000" y="1143000"/>
            <a:ext cx="8382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ext Box 16"/>
          <p:cNvSpPr txBox="1">
            <a:spLocks noChangeArrowheads="1"/>
          </p:cNvSpPr>
          <p:nvPr/>
        </p:nvSpPr>
        <p:spPr bwMode="auto">
          <a:xfrm>
            <a:off x="76200" y="643096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1200" dirty="0">
                <a:solidFill>
                  <a:schemeClr val="tx1"/>
                </a:solidFill>
                <a:latin typeface="Arial" charset="0"/>
              </a:rPr>
              <a:t>10-</a:t>
            </a:r>
            <a:fld id="{A4454175-274F-4631-9D4E-49CD18182952}" type="slidenum">
              <a:rPr lang="en-US" altLang="en-US" sz="1200">
                <a:solidFill>
                  <a:schemeClr val="tx1"/>
                </a:solidFill>
                <a:latin typeface="Arial" charset="0"/>
              </a:rPr>
              <a:pPr>
                <a:spcBef>
                  <a:spcPct val="50000"/>
                </a:spcBef>
              </a:pPr>
              <a:t>‹#›</a:t>
            </a:fld>
            <a:endParaRPr lang="en-US" altLang="en-US" sz="1200" dirty="0">
              <a:solidFill>
                <a:schemeClr val="tx1"/>
              </a:solidFill>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ransition>
    <p:wipe dir="r"/>
  </p:transition>
  <p:txStyles>
    <p:title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6" cstate="print"/>
          <a:srcRect t="-37500" b="-37500"/>
          <a:stretch>
            <a:fillRect/>
          </a:stretch>
        </p:blipFill>
        <p:spPr bwMode="auto">
          <a:xfrm flipV="1">
            <a:off x="571471" y="1273711"/>
            <a:ext cx="3960000" cy="36000"/>
          </a:xfrm>
          <a:prstGeom prst="rect">
            <a:avLst/>
          </a:prstGeom>
          <a:noFill/>
        </p:spPr>
      </p:pic>
      <p:pic>
        <p:nvPicPr>
          <p:cNvPr id="6" name="图片 6" descr="logo-VI系统0630-PPT-12.png">
            <a:extLst>
              <a:ext uri="{FF2B5EF4-FFF2-40B4-BE49-F238E27FC236}">
                <a16:creationId xmlns:a16="http://schemas.microsoft.com/office/drawing/2014/main" id="{0410846F-30ED-46E4-A2C6-A0BA0381BE29}"/>
              </a:ext>
            </a:extLst>
          </p:cNvPr>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8" name="Picture 2" descr="I:\BOBO Z\哈工大\JPG\2020\7月\0707-ppt\素材01\logo-VI系统0630-PPT-24.jpg">
            <a:extLst>
              <a:ext uri="{FF2B5EF4-FFF2-40B4-BE49-F238E27FC236}">
                <a16:creationId xmlns:a16="http://schemas.microsoft.com/office/drawing/2014/main" id="{522474C0-4680-4075-A18C-268F8B42ADE9}"/>
              </a:ext>
            </a:extLst>
          </p:cNvPr>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108220123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2164626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7.tmp"/><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32.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image" Target="../media/image7.tmp"/><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tags" Target="../tags/tag51.xml"/><Relationship Id="rId10" Type="http://schemas.openxmlformats.org/officeDocument/2006/relationships/tags" Target="../tags/tag46.xml"/><Relationship Id="rId19" Type="http://schemas.openxmlformats.org/officeDocument/2006/relationships/slideLayout" Target="../slideLayouts/slideLayout32.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image" Target="../media/image7.tmp"/><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10" Type="http://schemas.openxmlformats.org/officeDocument/2006/relationships/tags" Target="../tags/tag64.xml"/><Relationship Id="rId19" Type="http://schemas.openxmlformats.org/officeDocument/2006/relationships/slideLayout" Target="../slideLayouts/slideLayout32.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7.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3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571472" y="2039771"/>
            <a:ext cx="4500594" cy="1569660"/>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ACCT 2003 </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Intermediate Financial Accounting</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zh-CN" altLang="en-US"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中级财务会计</a:t>
            </a:r>
            <a:endParaRPr kumimoji="0" lang="zh-CN" altLang="en-US" sz="3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TextBox 7"/>
          <p:cNvSpPr txBox="1"/>
          <p:nvPr/>
        </p:nvSpPr>
        <p:spPr>
          <a:xfrm>
            <a:off x="633257" y="385762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TextBox 8"/>
          <p:cNvSpPr txBox="1"/>
          <p:nvPr/>
        </p:nvSpPr>
        <p:spPr>
          <a:xfrm>
            <a:off x="633257" y="4572008"/>
            <a:ext cx="1415772"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授课人：墙伟</a:t>
            </a:r>
          </a:p>
        </p:txBody>
      </p:sp>
      <p:sp>
        <p:nvSpPr>
          <p:cNvPr id="10" name="TextBox 9"/>
          <p:cNvSpPr txBox="1"/>
          <p:nvPr/>
        </p:nvSpPr>
        <p:spPr>
          <a:xfrm>
            <a:off x="642910" y="6162280"/>
            <a:ext cx="1245854"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2024.09.18</a:t>
            </a:r>
            <a:endPar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1605809"/>
            <a:ext cx="8610600" cy="4867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285750" indent="-285750" algn="l">
              <a:lnSpc>
                <a:spcPct val="125000"/>
              </a:lnSpc>
              <a:spcBef>
                <a:spcPts val="1200"/>
              </a:spcBef>
              <a:buClr>
                <a:schemeClr val="accent6"/>
              </a:buClr>
              <a:buSzPct val="80000"/>
              <a:buFont typeface=".PingFang SC Regular"/>
              <a:buChar char="◆"/>
            </a:pPr>
            <a:r>
              <a:rPr lang="en-US" altLang="en-US" b="0" dirty="0">
                <a:solidFill>
                  <a:schemeClr val="tx1"/>
                </a:solidFill>
                <a:latin typeface="Liberation Sans" panose="020B0604020202020204" pitchFamily="34" charset="0"/>
              </a:rPr>
              <a:t>ÆON purchases land for the purpose of constructing a building, it considers </a:t>
            </a:r>
            <a:r>
              <a:rPr lang="en-US" altLang="en-US" b="0" i="1" dirty="0">
                <a:solidFill>
                  <a:srgbClr val="FF0000"/>
                </a:solidFill>
                <a:latin typeface="Liberation Sans" panose="020B0604020202020204" pitchFamily="34" charset="0"/>
              </a:rPr>
              <a:t>all costs incurred up to the excavation for the new building as land costs</a:t>
            </a:r>
            <a:r>
              <a:rPr lang="en-US" altLang="en-US" b="0" dirty="0">
                <a:solidFill>
                  <a:schemeClr val="tx1"/>
                </a:solidFill>
                <a:latin typeface="Liberation Sans" panose="020B0604020202020204" pitchFamily="34" charset="0"/>
              </a:rPr>
              <a:t>. </a:t>
            </a:r>
            <a:r>
              <a:rPr lang="en-US" altLang="en-US" dirty="0">
                <a:solidFill>
                  <a:schemeClr val="tx1"/>
                </a:solidFill>
                <a:latin typeface="Liberation Sans" panose="020B0604020202020204" pitchFamily="34" charset="0"/>
              </a:rPr>
              <a:t>Removal of old buildings—clearing, grading, and filling—is a land cost because these activities are necessary to get the land in condition for its intended purpose. </a:t>
            </a:r>
            <a:r>
              <a:rPr lang="en-US" altLang="en-US" b="0" dirty="0">
                <a:solidFill>
                  <a:schemeClr val="tx1"/>
                </a:solidFill>
                <a:latin typeface="Liberation Sans" panose="020B0604020202020204" pitchFamily="34" charset="0"/>
              </a:rPr>
              <a:t>ÆON treats any proceeds from getting the land ready for its intended use, such as salvage receipts on the demolition of an old building or the sale of cleared timber</a:t>
            </a:r>
            <a:r>
              <a:rPr lang="en-US" altLang="en-US" dirty="0">
                <a:solidFill>
                  <a:schemeClr val="tx1"/>
                </a:solidFill>
                <a:latin typeface="Liberation Sans" panose="020B0604020202020204" pitchFamily="34" charset="0"/>
              </a:rPr>
              <a:t>, as reductions in the price of the land.</a:t>
            </a:r>
          </a:p>
          <a:p>
            <a:pPr marL="285750" indent="-285750" algn="l">
              <a:lnSpc>
                <a:spcPct val="125000"/>
              </a:lnSpc>
              <a:spcBef>
                <a:spcPts val="1200"/>
              </a:spcBef>
              <a:buClr>
                <a:schemeClr val="accent6"/>
              </a:buClr>
              <a:buSzPct val="80000"/>
              <a:buFont typeface=".PingFang SC Regular"/>
              <a:buChar char="◆"/>
            </a:pPr>
            <a:r>
              <a:rPr lang="en-US" altLang="en-US" b="0" dirty="0">
                <a:solidFill>
                  <a:schemeClr val="tx1"/>
                </a:solidFill>
                <a:latin typeface="Liberation Sans" panose="020B0604020202020204" pitchFamily="34" charset="0"/>
              </a:rPr>
              <a:t>In some cases, when ÆON purchases land, it may assume certain obligations on the land, such as </a:t>
            </a:r>
            <a:r>
              <a:rPr lang="en-US" altLang="en-US" dirty="0">
                <a:solidFill>
                  <a:schemeClr val="tx1"/>
                </a:solidFill>
                <a:latin typeface="Liberation Sans" panose="020B0604020202020204" pitchFamily="34" charset="0"/>
              </a:rPr>
              <a:t>back taxes or liens</a:t>
            </a:r>
            <a:r>
              <a:rPr lang="en-US" altLang="en-US" b="0" dirty="0">
                <a:solidFill>
                  <a:schemeClr val="tx1"/>
                </a:solidFill>
                <a:latin typeface="Liberation Sans" panose="020B0604020202020204" pitchFamily="34" charset="0"/>
              </a:rPr>
              <a:t>. In such situations, the cost of the land is the cash paid for it, plus the </a:t>
            </a:r>
            <a:r>
              <a:rPr lang="en-US" altLang="en-US" b="0" i="1" dirty="0">
                <a:solidFill>
                  <a:srgbClr val="FF0000"/>
                </a:solidFill>
                <a:latin typeface="Liberation Sans" panose="020B0604020202020204" pitchFamily="34" charset="0"/>
              </a:rPr>
              <a:t>encumbrances</a:t>
            </a:r>
            <a:r>
              <a:rPr lang="en-US" altLang="en-US" b="0" dirty="0">
                <a:solidFill>
                  <a:schemeClr val="tx1"/>
                </a:solidFill>
                <a:latin typeface="Liberation Sans" panose="020B0604020202020204" pitchFamily="34" charset="0"/>
              </a:rPr>
              <a:t>.</a:t>
            </a:r>
          </a:p>
          <a:p>
            <a:pPr marL="285750" indent="-285750" algn="l">
              <a:lnSpc>
                <a:spcPct val="125000"/>
              </a:lnSpc>
              <a:spcBef>
                <a:spcPts val="1200"/>
              </a:spcBef>
              <a:buClr>
                <a:schemeClr val="accent6"/>
              </a:buClr>
              <a:buSzPct val="80000"/>
              <a:buFont typeface=".PingFang SC Regular"/>
              <a:buChar char="◆"/>
            </a:pPr>
            <a:r>
              <a:rPr lang="en-US" altLang="en-US" b="0" dirty="0">
                <a:solidFill>
                  <a:schemeClr val="tx1"/>
                </a:solidFill>
                <a:latin typeface="Liberation Sans" panose="020B0604020202020204" pitchFamily="34" charset="0"/>
              </a:rPr>
              <a:t>ÆON also might incur </a:t>
            </a:r>
            <a:r>
              <a:rPr lang="en-US" altLang="en-US" dirty="0">
                <a:solidFill>
                  <a:schemeClr val="tx1"/>
                </a:solidFill>
                <a:latin typeface="Liberation Sans" panose="020B0604020202020204" pitchFamily="34" charset="0"/>
              </a:rPr>
              <a:t>special assessments </a:t>
            </a:r>
            <a:r>
              <a:rPr lang="en-US" altLang="en-US" b="0" dirty="0">
                <a:solidFill>
                  <a:schemeClr val="tx1"/>
                </a:solidFill>
                <a:latin typeface="Liberation Sans" panose="020B0604020202020204" pitchFamily="34" charset="0"/>
              </a:rPr>
              <a:t>for local improvements, such as pavements, street lights, sewers, and drainage systems. It should charge these costs to the </a:t>
            </a:r>
            <a:r>
              <a:rPr lang="en-US" altLang="en-US" dirty="0">
                <a:solidFill>
                  <a:schemeClr val="tx1"/>
                </a:solidFill>
                <a:latin typeface="Liberation Sans" panose="020B0604020202020204" pitchFamily="34" charset="0"/>
              </a:rPr>
              <a:t>Land account </a:t>
            </a:r>
            <a:r>
              <a:rPr lang="en-US" altLang="en-US" b="0" dirty="0">
                <a:solidFill>
                  <a:schemeClr val="tx1"/>
                </a:solidFill>
                <a:latin typeface="Liberation Sans" panose="020B0604020202020204" pitchFamily="34" charset="0"/>
              </a:rPr>
              <a:t>because they </a:t>
            </a:r>
            <a:r>
              <a:rPr lang="en-US" altLang="en-US" dirty="0">
                <a:solidFill>
                  <a:srgbClr val="FF0000"/>
                </a:solidFill>
                <a:latin typeface="Liberation Sans" panose="020B0604020202020204" pitchFamily="34" charset="0"/>
              </a:rPr>
              <a:t>are relatively permanent </a:t>
            </a:r>
            <a:r>
              <a:rPr lang="en-US" altLang="en-US" b="0" dirty="0">
                <a:solidFill>
                  <a:schemeClr val="tx1"/>
                </a:solidFill>
                <a:latin typeface="Liberation Sans" panose="020B0604020202020204" pitchFamily="34" charset="0"/>
              </a:rPr>
              <a:t>in nature. </a:t>
            </a:r>
          </a:p>
        </p:txBody>
      </p:sp>
      <p:sp>
        <p:nvSpPr>
          <p:cNvPr id="8195" name="Text Box 3"/>
          <p:cNvSpPr txBox="1">
            <a:spLocks noChangeArrowheads="1"/>
          </p:cNvSpPr>
          <p:nvPr/>
        </p:nvSpPr>
        <p:spPr bwMode="auto">
          <a:xfrm>
            <a:off x="381000" y="1125614"/>
            <a:ext cx="5029200" cy="513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Cost of Land</a:t>
            </a:r>
            <a:r>
              <a:rPr lang="zh-CN" altLang="en-US" sz="2800" dirty="0">
                <a:solidFill>
                  <a:srgbClr val="CC0000"/>
                </a:solidFill>
                <a:latin typeface="Liberation Sans" panose="020B0604020202020204" pitchFamily="34" charset="0"/>
              </a:rPr>
              <a:t> </a:t>
            </a:r>
            <a:r>
              <a:rPr lang="en-US" altLang="zh-CN" sz="2800" dirty="0">
                <a:solidFill>
                  <a:srgbClr val="CC0000"/>
                </a:solidFill>
                <a:latin typeface="Liberation Sans" panose="020B0604020202020204" pitchFamily="34" charset="0"/>
              </a:rPr>
              <a:t>–</a:t>
            </a:r>
            <a:r>
              <a:rPr lang="zh-CN" altLang="en-US" sz="2800" dirty="0">
                <a:solidFill>
                  <a:srgbClr val="CC0000"/>
                </a:solidFill>
                <a:latin typeface="Liberation Sans" panose="020B0604020202020204" pitchFamily="34" charset="0"/>
              </a:rPr>
              <a:t> </a:t>
            </a:r>
            <a:r>
              <a:rPr lang="en-US" altLang="zh-CN" sz="2800" dirty="0">
                <a:solidFill>
                  <a:srgbClr val="CC0000"/>
                </a:solidFill>
                <a:latin typeface="Liberation Sans" panose="020B0604020202020204" pitchFamily="34" charset="0"/>
              </a:rPr>
              <a:t>An example</a:t>
            </a:r>
            <a:endParaRPr lang="en-US" altLang="en-US" sz="2800" dirty="0">
              <a:solidFill>
                <a:srgbClr val="CC0000"/>
              </a:solidFill>
              <a:latin typeface="Liberation Sans" panose="020B0604020202020204" pitchFamily="34" charset="0"/>
            </a:endParaRPr>
          </a:p>
        </p:txBody>
      </p:sp>
      <p:sp>
        <p:nvSpPr>
          <p:cNvPr id="8"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extLst>
      <p:ext uri="{BB962C8B-B14F-4D97-AF65-F5344CB8AC3E}">
        <p14:creationId xmlns:p14="http://schemas.microsoft.com/office/powerpoint/2010/main" val="293855525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09600" y="1957242"/>
            <a:ext cx="7543800" cy="3268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lvl="1" algn="l">
              <a:lnSpc>
                <a:spcPct val="125000"/>
              </a:lnSpc>
              <a:spcBef>
                <a:spcPct val="60000"/>
              </a:spcBef>
              <a:buClr>
                <a:srgbClr val="CC0000"/>
              </a:buClr>
              <a:buSzPct val="80000"/>
              <a:buFont typeface="Wingdings" pitchFamily="2" charset="2"/>
              <a:buChar char="u"/>
            </a:pPr>
            <a:r>
              <a:rPr lang="en-US" altLang="en-US" sz="2100" dirty="0">
                <a:solidFill>
                  <a:schemeClr val="tx1"/>
                </a:solidFill>
                <a:latin typeface="Liberation Sans" panose="020B0604020202020204" pitchFamily="34" charset="0"/>
              </a:rPr>
              <a:t>Improvements with limited lives</a:t>
            </a:r>
            <a:r>
              <a:rPr lang="en-US" altLang="en-US" sz="2100" b="0" dirty="0">
                <a:solidFill>
                  <a:schemeClr val="tx1"/>
                </a:solidFill>
                <a:latin typeface="Liberation Sans" panose="020B0604020202020204" pitchFamily="34" charset="0"/>
              </a:rPr>
              <a:t>, such as private driveways, walks, fences, and parking lots, are recorded as </a:t>
            </a:r>
            <a:r>
              <a:rPr lang="en-US" altLang="en-US" sz="2100" dirty="0">
                <a:solidFill>
                  <a:schemeClr val="tx2">
                    <a:lumMod val="75000"/>
                  </a:schemeClr>
                </a:solidFill>
                <a:latin typeface="Liberation Sans" panose="020B0604020202020204" pitchFamily="34" charset="0"/>
              </a:rPr>
              <a:t>Land Improvements</a:t>
            </a:r>
            <a:r>
              <a:rPr lang="en-US" altLang="en-US" sz="2100" b="0" dirty="0">
                <a:solidFill>
                  <a:schemeClr val="tx1"/>
                </a:solidFill>
                <a:latin typeface="Liberation Sans" panose="020B0604020202020204" pitchFamily="34" charset="0"/>
              </a:rPr>
              <a:t> and depreciated.</a:t>
            </a:r>
          </a:p>
          <a:p>
            <a:pPr lvl="1" algn="l">
              <a:lnSpc>
                <a:spcPct val="125000"/>
              </a:lnSpc>
              <a:spcBef>
                <a:spcPct val="600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Land acquired and held for speculation is classified as an </a:t>
            </a:r>
            <a:r>
              <a:rPr lang="en-US" altLang="en-US" sz="2100" dirty="0">
                <a:solidFill>
                  <a:schemeClr val="tx1"/>
                </a:solidFill>
                <a:latin typeface="Liberation Sans" panose="020B0604020202020204" pitchFamily="34" charset="0"/>
              </a:rPr>
              <a:t>investment</a:t>
            </a:r>
            <a:r>
              <a:rPr lang="en-US" altLang="en-US" sz="2100" b="0" dirty="0">
                <a:solidFill>
                  <a:schemeClr val="tx1"/>
                </a:solidFill>
                <a:latin typeface="Liberation Sans" panose="020B0604020202020204" pitchFamily="34" charset="0"/>
              </a:rPr>
              <a:t>.</a:t>
            </a:r>
          </a:p>
          <a:p>
            <a:pPr lvl="1" algn="l">
              <a:lnSpc>
                <a:spcPct val="125000"/>
              </a:lnSpc>
              <a:spcBef>
                <a:spcPct val="600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Land held by a real estate concern for resale should be classified as </a:t>
            </a:r>
            <a:r>
              <a:rPr lang="en-US" altLang="en-US" sz="2100" dirty="0">
                <a:solidFill>
                  <a:schemeClr val="tx1"/>
                </a:solidFill>
                <a:latin typeface="Liberation Sans" panose="020B0604020202020204" pitchFamily="34" charset="0"/>
              </a:rPr>
              <a:t>inventory</a:t>
            </a:r>
            <a:r>
              <a:rPr lang="en-US" altLang="en-US" sz="2100" b="0" dirty="0">
                <a:solidFill>
                  <a:schemeClr val="tx1"/>
                </a:solidFill>
                <a:latin typeface="Liberation Sans" panose="020B0604020202020204" pitchFamily="34" charset="0"/>
              </a:rPr>
              <a:t>.</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7" name="Text Box 3"/>
          <p:cNvSpPr txBox="1">
            <a:spLocks noChangeArrowheads="1"/>
          </p:cNvSpPr>
          <p:nvPr/>
        </p:nvSpPr>
        <p:spPr bwMode="auto">
          <a:xfrm>
            <a:off x="609600" y="1339064"/>
            <a:ext cx="31242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Cost of Land</a:t>
            </a:r>
          </a:p>
        </p:txBody>
      </p:sp>
      <p:sp>
        <p:nvSpPr>
          <p:cNvPr id="10"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wipe(left)">
                                      <p:cBhvr>
                                        <p:cTn id="7" dur="500"/>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wipe(left)">
                                      <p:cBhvr>
                                        <p:cTn id="12" dur="500"/>
                                        <p:tgtEl>
                                          <p:spTgt spid="9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wipe(left)">
                                      <p:cBhvr>
                                        <p:cTn id="17" dur="500"/>
                                        <p:tgtEl>
                                          <p:spTgt spid="92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p:cNvSpPr txBox="1">
            <a:spLocks noChangeArrowheads="1"/>
          </p:cNvSpPr>
          <p:nvPr/>
        </p:nvSpPr>
        <p:spPr bwMode="auto">
          <a:xfrm>
            <a:off x="609600" y="1947528"/>
            <a:ext cx="7543800" cy="35355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513"/>
              </a:spcBef>
              <a:buSzPct val="80000"/>
            </a:pPr>
            <a:r>
              <a:rPr lang="en-US" altLang="en-US" sz="2200" dirty="0">
                <a:solidFill>
                  <a:schemeClr val="tx1"/>
                </a:solidFill>
                <a:latin typeface="Liberation Sans" panose="020B0604020202020204" pitchFamily="34" charset="0"/>
              </a:rPr>
              <a:t>Includes all expenditures </a:t>
            </a:r>
            <a:r>
              <a:rPr lang="en-US" altLang="en-US" sz="2200" b="0" dirty="0">
                <a:solidFill>
                  <a:schemeClr val="tx1"/>
                </a:solidFill>
                <a:latin typeface="Liberation Sans" panose="020B0604020202020204" pitchFamily="34" charset="0"/>
              </a:rPr>
              <a:t>related directly to acquisition or construction.  Costs include:</a:t>
            </a:r>
          </a:p>
          <a:p>
            <a:pPr lvl="1" algn="l">
              <a:lnSpc>
                <a:spcPct val="125000"/>
              </a:lnSpc>
              <a:spcBef>
                <a:spcPts val="1513"/>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materials, labor, and overhead costs incurred during construction and </a:t>
            </a:r>
          </a:p>
          <a:p>
            <a:pPr lvl="1" algn="l">
              <a:lnSpc>
                <a:spcPct val="125000"/>
              </a:lnSpc>
              <a:spcBef>
                <a:spcPts val="1513"/>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professional fees and building permits.</a:t>
            </a:r>
          </a:p>
          <a:p>
            <a:pPr marL="0" lvl="1" indent="0" algn="l">
              <a:lnSpc>
                <a:spcPct val="125000"/>
              </a:lnSpc>
              <a:spcBef>
                <a:spcPts val="1513"/>
              </a:spcBef>
              <a:buClr>
                <a:srgbClr val="800000"/>
              </a:buClr>
              <a:buSzPct val="80000"/>
            </a:pPr>
            <a:r>
              <a:rPr lang="en-US" sz="2100" b="0" dirty="0">
                <a:solidFill>
                  <a:schemeClr val="tx1"/>
                </a:solidFill>
                <a:latin typeface="Liberation Sans" panose="020B0604020202020204" pitchFamily="34" charset="0"/>
              </a:rPr>
              <a:t>Companies consider all costs incurred, from </a:t>
            </a:r>
            <a:r>
              <a:rPr lang="en-US" sz="2100" dirty="0">
                <a:solidFill>
                  <a:schemeClr val="tx1"/>
                </a:solidFill>
                <a:latin typeface="Liberation Sans" panose="020B0604020202020204" pitchFamily="34" charset="0"/>
              </a:rPr>
              <a:t>excavation to completion</a:t>
            </a:r>
            <a:r>
              <a:rPr lang="en-US" sz="2100" b="0" dirty="0">
                <a:solidFill>
                  <a:schemeClr val="tx1"/>
                </a:solidFill>
                <a:latin typeface="Liberation Sans" panose="020B0604020202020204" pitchFamily="34" charset="0"/>
              </a:rPr>
              <a:t>, as part of the building costs.</a:t>
            </a:r>
            <a:endParaRPr lang="en-US" altLang="en-US" sz="2100" b="0" dirty="0">
              <a:solidFill>
                <a:schemeClr val="tx1"/>
              </a:solidFill>
              <a:latin typeface="Liberation Sans" panose="020B0604020202020204" pitchFamily="34" charset="0"/>
            </a:endParaRPr>
          </a:p>
        </p:txBody>
      </p:sp>
      <p:sp>
        <p:nvSpPr>
          <p:cNvPr id="10243" name="Text Box 3"/>
          <p:cNvSpPr txBox="1">
            <a:spLocks noChangeArrowheads="1"/>
          </p:cNvSpPr>
          <p:nvPr/>
        </p:nvSpPr>
        <p:spPr bwMode="auto">
          <a:xfrm>
            <a:off x="609600" y="1337928"/>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Cost of Buildings</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
        <p:nvSpPr>
          <p:cNvPr id="10" name="TextBox 9">
            <a:extLst>
              <a:ext uri="{FF2B5EF4-FFF2-40B4-BE49-F238E27FC236}">
                <a16:creationId xmlns:a16="http://schemas.microsoft.com/office/drawing/2014/main" id="{D348E9FD-079F-4925-AC93-A5DC95D58C3E}"/>
              </a:ext>
            </a:extLst>
          </p:cNvPr>
          <p:cNvSpPr txBox="1"/>
          <p:nvPr/>
        </p:nvSpPr>
        <p:spPr>
          <a:xfrm>
            <a:off x="609600" y="5619662"/>
            <a:ext cx="7239000" cy="738664"/>
          </a:xfrm>
          <a:prstGeom prst="rect">
            <a:avLst/>
          </a:prstGeom>
          <a:noFill/>
        </p:spPr>
        <p:txBody>
          <a:bodyPr wrap="square">
            <a:spAutoFit/>
          </a:bodyPr>
          <a:lstStyle/>
          <a:p>
            <a:r>
              <a:rPr lang="en-US" altLang="en-US" dirty="0"/>
              <a:t> </a:t>
            </a:r>
            <a:r>
              <a:rPr lang="en-US" altLang="en-US" sz="2100" b="0" dirty="0">
                <a:solidFill>
                  <a:schemeClr val="tx1"/>
                </a:solidFill>
                <a:latin typeface="Liberation Sans" panose="020B0604020202020204" pitchFamily="34" charset="0"/>
              </a:rPr>
              <a:t>Is the cost of removal of the old building a cost of the land or a cost of the new building? </a:t>
            </a:r>
            <a:endParaRPr lang="en-US" sz="2100" b="0" dirty="0">
              <a:solidFill>
                <a:schemeClr val="tx1"/>
              </a:solidFill>
              <a:latin typeface="Liberation Sans"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left)">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wipe(left)">
                                      <p:cBhvr>
                                        <p:cTn id="12" dur="5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wipe(left)">
                                      <p:cBhvr>
                                        <p:cTn id="17" dur="5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wipe(left)">
                                      <p:cBhvr>
                                        <p:cTn id="22" dur="5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bldLvl="3"/>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9"/>
          <p:cNvSpPr txBox="1">
            <a:spLocks noChangeArrowheads="1"/>
          </p:cNvSpPr>
          <p:nvPr/>
        </p:nvSpPr>
        <p:spPr bwMode="auto">
          <a:xfrm>
            <a:off x="609600" y="1337928"/>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Cost of Equipment</a:t>
            </a:r>
          </a:p>
        </p:txBody>
      </p:sp>
      <p:sp>
        <p:nvSpPr>
          <p:cNvPr id="11268" name="Text Box 10"/>
          <p:cNvSpPr txBox="1">
            <a:spLocks noChangeArrowheads="1"/>
          </p:cNvSpPr>
          <p:nvPr/>
        </p:nvSpPr>
        <p:spPr bwMode="auto">
          <a:xfrm>
            <a:off x="609600" y="1947528"/>
            <a:ext cx="8001000" cy="4246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200" dirty="0">
                <a:solidFill>
                  <a:schemeClr val="tx1"/>
                </a:solidFill>
                <a:latin typeface="Liberation Sans" panose="020B0604020202020204" pitchFamily="34" charset="0"/>
              </a:rPr>
              <a:t>Include all expenditures </a:t>
            </a:r>
            <a:r>
              <a:rPr lang="en-US" altLang="en-US" sz="2200" b="0" dirty="0">
                <a:solidFill>
                  <a:schemeClr val="tx1"/>
                </a:solidFill>
                <a:latin typeface="Liberation Sans" panose="020B0604020202020204" pitchFamily="34" charset="0"/>
              </a:rPr>
              <a:t>incurred in acquiring the equipment and preparing it for use.  Costs include:</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purchase price, </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freight and handling charges, </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insurance on the equipment while in transit, </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cost of special foundations if required, </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assembling and installation costs, and </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costs of conducting trial runs.</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wipe(left)">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8">
                                            <p:txEl>
                                              <p:pRg st="1" end="1"/>
                                            </p:txEl>
                                          </p:spTgt>
                                        </p:tgtEl>
                                        <p:attrNameLst>
                                          <p:attrName>style.visibility</p:attrName>
                                        </p:attrNameLst>
                                      </p:cBhvr>
                                      <p:to>
                                        <p:strVal val="visible"/>
                                      </p:to>
                                    </p:set>
                                    <p:animEffect transition="in" filter="wipe(left)">
                                      <p:cBhvr>
                                        <p:cTn id="12" dur="500"/>
                                        <p:tgtEl>
                                          <p:spTgt spid="112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8">
                                            <p:txEl>
                                              <p:pRg st="2" end="2"/>
                                            </p:txEl>
                                          </p:spTgt>
                                        </p:tgtEl>
                                        <p:attrNameLst>
                                          <p:attrName>style.visibility</p:attrName>
                                        </p:attrNameLst>
                                      </p:cBhvr>
                                      <p:to>
                                        <p:strVal val="visible"/>
                                      </p:to>
                                    </p:set>
                                    <p:animEffect transition="in" filter="wipe(left)">
                                      <p:cBhvr>
                                        <p:cTn id="17" dur="500"/>
                                        <p:tgtEl>
                                          <p:spTgt spid="112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8">
                                            <p:txEl>
                                              <p:pRg st="3" end="3"/>
                                            </p:txEl>
                                          </p:spTgt>
                                        </p:tgtEl>
                                        <p:attrNameLst>
                                          <p:attrName>style.visibility</p:attrName>
                                        </p:attrNameLst>
                                      </p:cBhvr>
                                      <p:to>
                                        <p:strVal val="visible"/>
                                      </p:to>
                                    </p:set>
                                    <p:animEffect transition="in" filter="wipe(left)">
                                      <p:cBhvr>
                                        <p:cTn id="22" dur="500"/>
                                        <p:tgtEl>
                                          <p:spTgt spid="112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8">
                                            <p:txEl>
                                              <p:pRg st="4" end="4"/>
                                            </p:txEl>
                                          </p:spTgt>
                                        </p:tgtEl>
                                        <p:attrNameLst>
                                          <p:attrName>style.visibility</p:attrName>
                                        </p:attrNameLst>
                                      </p:cBhvr>
                                      <p:to>
                                        <p:strVal val="visible"/>
                                      </p:to>
                                    </p:set>
                                    <p:animEffect transition="in" filter="wipe(left)">
                                      <p:cBhvr>
                                        <p:cTn id="27" dur="500"/>
                                        <p:tgtEl>
                                          <p:spTgt spid="112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8">
                                            <p:txEl>
                                              <p:pRg st="5" end="5"/>
                                            </p:txEl>
                                          </p:spTgt>
                                        </p:tgtEl>
                                        <p:attrNameLst>
                                          <p:attrName>style.visibility</p:attrName>
                                        </p:attrNameLst>
                                      </p:cBhvr>
                                      <p:to>
                                        <p:strVal val="visible"/>
                                      </p:to>
                                    </p:set>
                                    <p:animEffect transition="in" filter="wipe(left)">
                                      <p:cBhvr>
                                        <p:cTn id="32" dur="500"/>
                                        <p:tgtEl>
                                          <p:spTgt spid="112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68">
                                            <p:txEl>
                                              <p:pRg st="6" end="6"/>
                                            </p:txEl>
                                          </p:spTgt>
                                        </p:tgtEl>
                                        <p:attrNameLst>
                                          <p:attrName>style.visibility</p:attrName>
                                        </p:attrNameLst>
                                      </p:cBhvr>
                                      <p:to>
                                        <p:strVal val="visible"/>
                                      </p:to>
                                    </p:set>
                                    <p:animEffect transition="in" filter="wipe(left)">
                                      <p:cBhvr>
                                        <p:cTn id="37" dur="500"/>
                                        <p:tgtEl>
                                          <p:spTgt spid="11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517121-DEBE-44F0-A519-58D9A110671E}"/>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#2</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cost of equipment includes all of the following except</a:t>
            </a:r>
          </a:p>
        </p:txBody>
      </p:sp>
      <p:sp>
        <p:nvSpPr>
          <p:cNvPr id="5" name="TextBox 4">
            <a:extLst>
              <a:ext uri="{FF2B5EF4-FFF2-40B4-BE49-F238E27FC236}">
                <a16:creationId xmlns:a16="http://schemas.microsoft.com/office/drawing/2014/main" id="{7CE72478-F324-48DF-A4A6-003B482E4BB7}"/>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 purchase price reduced by any discount taken.</a:t>
            </a:r>
          </a:p>
        </p:txBody>
      </p:sp>
      <p:sp>
        <p:nvSpPr>
          <p:cNvPr id="6" name="TextBox 5">
            <a:extLst>
              <a:ext uri="{FF2B5EF4-FFF2-40B4-BE49-F238E27FC236}">
                <a16:creationId xmlns:a16="http://schemas.microsoft.com/office/drawing/2014/main" id="{01B4D3C9-1DD0-4B93-A24A-4C102907FFFB}"/>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freight costs.</a:t>
            </a:r>
          </a:p>
        </p:txBody>
      </p:sp>
      <p:sp>
        <p:nvSpPr>
          <p:cNvPr id="7" name="TextBox 6">
            <a:extLst>
              <a:ext uri="{FF2B5EF4-FFF2-40B4-BE49-F238E27FC236}">
                <a16:creationId xmlns:a16="http://schemas.microsoft.com/office/drawing/2014/main" id="{A43E65C0-9833-478A-96E0-D2B5A06D8E97}"/>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installation costs.</a:t>
            </a:r>
          </a:p>
        </p:txBody>
      </p:sp>
      <p:sp>
        <p:nvSpPr>
          <p:cNvPr id="8" name="TextBox 7">
            <a:extLst>
              <a:ext uri="{FF2B5EF4-FFF2-40B4-BE49-F238E27FC236}">
                <a16:creationId xmlns:a16="http://schemas.microsoft.com/office/drawing/2014/main" id="{666EFC33-D83D-4A19-ACF4-6E67CBB8CE14}"/>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required maintenance costs during the first year of operations.</a:t>
            </a:r>
          </a:p>
        </p:txBody>
      </p:sp>
      <p:sp>
        <p:nvSpPr>
          <p:cNvPr id="9" name="Oval 8">
            <a:extLst>
              <a:ext uri="{FF2B5EF4-FFF2-40B4-BE49-F238E27FC236}">
                <a16:creationId xmlns:a16="http://schemas.microsoft.com/office/drawing/2014/main" id="{075A9F37-5490-4830-BBD6-2547ADC3CD02}"/>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F52B2365-D7BC-4B19-8BE8-75A25086F3D0}"/>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949A9421-9FA6-48BB-8C04-99C6709327A5}"/>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5B490BE0-E5AC-42BD-A587-7F7B880C9281}"/>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Rectangle: Rounded Corners 12">
            <a:extLst>
              <a:ext uri="{FF2B5EF4-FFF2-40B4-BE49-F238E27FC236}">
                <a16:creationId xmlns:a16="http://schemas.microsoft.com/office/drawing/2014/main" id="{C66C0479-D475-4EEB-B401-5FB609C7307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483775B7-2E87-4A3F-AB2E-881ED4E3B57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9C86196-285E-4EF2-8A54-FCBCA2DAD1CA}"/>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1BAF8FFD-745A-45ED-B68F-B18B78E2444C}"/>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58602B8D-D87B-4AB2-BF01-7AE486ECEDBF}"/>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CE00EEB0-294E-4515-AB82-43FE79B01B0F}"/>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3C04F2D8-8278-FC78-7F95-636342267383}"/>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9A1BB63B-3640-406C-AE6F-968F7F63F2EB}"/>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5517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457200" y="2686610"/>
            <a:ext cx="5867400" cy="3514808"/>
          </a:xfrm>
          <a:prstGeom prst="rect">
            <a:avLst/>
          </a:prstGeom>
          <a:solidFill>
            <a:schemeClr val="bg1"/>
          </a:solidFill>
          <a:ln>
            <a:noFill/>
          </a:ln>
          <a:effectLst/>
          <a:extLs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tabLst>
                <a:tab pos="7886700" algn="r"/>
              </a:tabLst>
              <a:defRPr b="1">
                <a:solidFill>
                  <a:schemeClr val="folHlink"/>
                </a:solidFill>
                <a:latin typeface="Comic Sans MS" pitchFamily="66" charset="0"/>
              </a:defRPr>
            </a:lvl1pPr>
            <a:lvl2pPr marL="742950" indent="-285750">
              <a:tabLst>
                <a:tab pos="7886700" algn="r"/>
              </a:tabLst>
              <a:defRPr b="1">
                <a:solidFill>
                  <a:schemeClr val="folHlink"/>
                </a:solidFill>
                <a:latin typeface="Comic Sans MS" pitchFamily="66" charset="0"/>
              </a:defRPr>
            </a:lvl2pPr>
            <a:lvl3pPr marL="1143000" indent="-228600">
              <a:tabLst>
                <a:tab pos="7886700" algn="r"/>
              </a:tabLst>
              <a:defRPr b="1">
                <a:solidFill>
                  <a:schemeClr val="folHlink"/>
                </a:solidFill>
                <a:latin typeface="Comic Sans MS" pitchFamily="66" charset="0"/>
              </a:defRPr>
            </a:lvl3pPr>
            <a:lvl4pPr marL="1600200" indent="-228600">
              <a:tabLst>
                <a:tab pos="7886700" algn="r"/>
              </a:tabLst>
              <a:defRPr b="1">
                <a:solidFill>
                  <a:schemeClr val="folHlink"/>
                </a:solidFill>
                <a:latin typeface="Comic Sans MS" pitchFamily="66" charset="0"/>
              </a:defRPr>
            </a:lvl4pPr>
            <a:lvl5pPr marL="2057400" indent="-228600">
              <a:tabLst>
                <a:tab pos="7886700"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7886700"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7886700"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7886700"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7886700" algn="r"/>
              </a:tabLst>
              <a:defRPr b="1">
                <a:solidFill>
                  <a:schemeClr val="folHlink"/>
                </a:solidFill>
                <a:latin typeface="Comic Sans MS" pitchFamily="66" charset="0"/>
              </a:defRPr>
            </a:lvl9pPr>
          </a:lstStyle>
          <a:p>
            <a:pPr marL="463550" indent="-463550" algn="l">
              <a:lnSpc>
                <a:spcPct val="114000"/>
              </a:lnSpc>
              <a:spcBef>
                <a:spcPct val="50000"/>
              </a:spcBef>
              <a:buFont typeface="+mj-lt"/>
              <a:buAutoNum type="alphaLcPeriod"/>
            </a:pPr>
            <a:r>
              <a:rPr lang="en-US" sz="2000" b="0" dirty="0">
                <a:latin typeface="Liberation Sans" panose="020B0604020202020204" pitchFamily="34" charset="0"/>
              </a:rPr>
              <a:t>Money borrowed to pay building contractor (signed a note) </a:t>
            </a:r>
          </a:p>
          <a:p>
            <a:pPr marL="463550" indent="-463550" algn="l">
              <a:lnSpc>
                <a:spcPct val="114000"/>
              </a:lnSpc>
              <a:spcBef>
                <a:spcPct val="50000"/>
              </a:spcBef>
              <a:buFont typeface="+mj-lt"/>
              <a:buAutoNum type="alphaLcPeriod"/>
            </a:pPr>
            <a:r>
              <a:rPr lang="en-US" sz="2000" b="0" dirty="0">
                <a:latin typeface="Liberation Sans" panose="020B0604020202020204" pitchFamily="34" charset="0"/>
              </a:rPr>
              <a:t>Payment for construction from note proceeds</a:t>
            </a:r>
          </a:p>
          <a:p>
            <a:pPr marL="463550" indent="-463550" algn="l">
              <a:lnSpc>
                <a:spcPct val="114000"/>
              </a:lnSpc>
              <a:spcBef>
                <a:spcPct val="50000"/>
              </a:spcBef>
              <a:buFont typeface="+mj-lt"/>
              <a:buAutoNum type="alphaLcPeriod"/>
            </a:pPr>
            <a:r>
              <a:rPr lang="en-US" sz="2000" b="0" dirty="0">
                <a:latin typeface="Liberation Sans" panose="020B0604020202020204" pitchFamily="34" charset="0"/>
              </a:rPr>
              <a:t>Cost of land fill and clearing</a:t>
            </a:r>
          </a:p>
          <a:p>
            <a:pPr marL="463550" indent="-463550" algn="l">
              <a:lnSpc>
                <a:spcPct val="114000"/>
              </a:lnSpc>
              <a:spcBef>
                <a:spcPct val="50000"/>
              </a:spcBef>
              <a:buFont typeface="+mj-lt"/>
              <a:buAutoNum type="alphaLcPeriod"/>
            </a:pPr>
            <a:r>
              <a:rPr lang="en-US" sz="2000" b="0" dirty="0">
                <a:latin typeface="Liberation Sans" panose="020B0604020202020204" pitchFamily="34" charset="0"/>
              </a:rPr>
              <a:t>Delinquent real estate taxes on property assumed by purchaser</a:t>
            </a:r>
          </a:p>
          <a:p>
            <a:pPr marL="463550" indent="-463550" algn="l">
              <a:lnSpc>
                <a:spcPct val="114000"/>
              </a:lnSpc>
              <a:spcBef>
                <a:spcPct val="50000"/>
              </a:spcBef>
              <a:buFont typeface="+mj-lt"/>
              <a:buAutoNum type="alphaLcPeriod"/>
            </a:pPr>
            <a:r>
              <a:rPr lang="en-US" sz="2000" b="0" dirty="0">
                <a:latin typeface="Liberation Sans" panose="020B0604020202020204" pitchFamily="34" charset="0"/>
              </a:rPr>
              <a:t>Premium on 6-month insurance policy during construction</a:t>
            </a:r>
          </a:p>
        </p:txBody>
      </p:sp>
      <p:sp>
        <p:nvSpPr>
          <p:cNvPr id="1134597" name="Line 5"/>
          <p:cNvSpPr>
            <a:spLocks noChangeShapeType="1"/>
          </p:cNvSpPr>
          <p:nvPr/>
        </p:nvSpPr>
        <p:spPr bwMode="auto">
          <a:xfrm>
            <a:off x="6858000" y="2454348"/>
            <a:ext cx="1371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294" name="Text Box 15"/>
          <p:cNvSpPr txBox="1">
            <a:spLocks noChangeArrowheads="1"/>
          </p:cNvSpPr>
          <p:nvPr/>
        </p:nvSpPr>
        <p:spPr bwMode="auto">
          <a:xfrm>
            <a:off x="457200" y="1311348"/>
            <a:ext cx="8153400" cy="1246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000" dirty="0">
                <a:solidFill>
                  <a:schemeClr val="tx1"/>
                </a:solidFill>
                <a:latin typeface="Liberation Sans" panose="020B0604020202020204" pitchFamily="34" charset="0"/>
              </a:rPr>
              <a:t>E10.1: </a:t>
            </a:r>
            <a:r>
              <a:rPr lang="en-US" altLang="en-US" sz="2000" b="0" dirty="0">
                <a:solidFill>
                  <a:schemeClr val="tx1"/>
                </a:solidFill>
                <a:latin typeface="Liberation Sans" panose="020B0604020202020204" pitchFamily="34" charset="0"/>
              </a:rPr>
              <a:t>The expenditures and receipts below are related to land, land improvements, and buildings acquired for use in a business enterprise.  Determine how the following should be </a:t>
            </a:r>
            <a:r>
              <a:rPr lang="en-US" altLang="en-US" sz="2000" dirty="0">
                <a:solidFill>
                  <a:schemeClr val="tx1"/>
                </a:solidFill>
                <a:latin typeface="Liberation Sans" panose="020B0604020202020204" pitchFamily="34" charset="0"/>
              </a:rPr>
              <a:t>classified</a:t>
            </a:r>
            <a:r>
              <a:rPr lang="en-US" altLang="en-US" sz="2000" b="0" dirty="0">
                <a:solidFill>
                  <a:schemeClr val="tx1"/>
                </a:solidFill>
                <a:latin typeface="Liberation Sans" panose="020B0604020202020204" pitchFamily="34" charset="0"/>
              </a:rPr>
              <a:t>:</a:t>
            </a:r>
          </a:p>
        </p:txBody>
      </p:sp>
      <p:sp>
        <p:nvSpPr>
          <p:cNvPr id="1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457200" y="1920948"/>
            <a:ext cx="5867400" cy="3668697"/>
          </a:xfrm>
          <a:prstGeom prst="rect">
            <a:avLst/>
          </a:prstGeom>
          <a:solidFill>
            <a:schemeClr val="bg1"/>
          </a:solidFill>
          <a:ln>
            <a:noFill/>
          </a:ln>
          <a:effectLst/>
          <a:extLs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08000" indent="-508000">
              <a:tabLst>
                <a:tab pos="7886700" algn="r"/>
              </a:tabLst>
              <a:defRPr b="1">
                <a:solidFill>
                  <a:schemeClr val="folHlink"/>
                </a:solidFill>
                <a:latin typeface="Comic Sans MS" pitchFamily="66" charset="0"/>
              </a:defRPr>
            </a:lvl1pPr>
            <a:lvl2pPr marL="742950" indent="-285750">
              <a:tabLst>
                <a:tab pos="7886700" algn="r"/>
              </a:tabLst>
              <a:defRPr b="1">
                <a:solidFill>
                  <a:schemeClr val="folHlink"/>
                </a:solidFill>
                <a:latin typeface="Comic Sans MS" pitchFamily="66" charset="0"/>
              </a:defRPr>
            </a:lvl2pPr>
            <a:lvl3pPr marL="1143000" indent="-228600">
              <a:tabLst>
                <a:tab pos="7886700" algn="r"/>
              </a:tabLst>
              <a:defRPr b="1">
                <a:solidFill>
                  <a:schemeClr val="folHlink"/>
                </a:solidFill>
                <a:latin typeface="Comic Sans MS" pitchFamily="66" charset="0"/>
              </a:defRPr>
            </a:lvl3pPr>
            <a:lvl4pPr marL="1600200" indent="-228600">
              <a:tabLst>
                <a:tab pos="7886700" algn="r"/>
              </a:tabLst>
              <a:defRPr b="1">
                <a:solidFill>
                  <a:schemeClr val="folHlink"/>
                </a:solidFill>
                <a:latin typeface="Comic Sans MS" pitchFamily="66" charset="0"/>
              </a:defRPr>
            </a:lvl4pPr>
            <a:lvl5pPr marL="2057400" indent="-228600">
              <a:tabLst>
                <a:tab pos="7886700"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7886700"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7886700"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7886700"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7886700" algn="r"/>
              </a:tabLst>
              <a:defRPr b="1">
                <a:solidFill>
                  <a:schemeClr val="folHlink"/>
                </a:solidFill>
                <a:latin typeface="Comic Sans MS" pitchFamily="66" charset="0"/>
              </a:defRPr>
            </a:lvl9pPr>
          </a:lstStyle>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Refund of 1-month insurance premium because construction completed early</a:t>
            </a:r>
          </a:p>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Architect’s fee on building</a:t>
            </a:r>
          </a:p>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Cost of real estate purchased as a plant site (land €200,000 and building €50,000) </a:t>
            </a:r>
          </a:p>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Commission fee paid to real estate agency </a:t>
            </a:r>
          </a:p>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Cost of razing and removing building</a:t>
            </a:r>
          </a:p>
          <a:p>
            <a:pPr marL="463550" indent="-463550" algn="l">
              <a:lnSpc>
                <a:spcPct val="114000"/>
              </a:lnSpc>
              <a:spcBef>
                <a:spcPct val="50000"/>
              </a:spcBef>
              <a:buFont typeface="+mj-lt"/>
              <a:buAutoNum type="alphaLcPeriod" startAt="6"/>
            </a:pPr>
            <a:r>
              <a:rPr lang="en-US" sz="2000" b="0" dirty="0">
                <a:latin typeface="Liberation Sans" panose="020B0604020202020204" pitchFamily="34" charset="0"/>
              </a:rPr>
              <a:t>Installation of fences around property</a:t>
            </a:r>
          </a:p>
        </p:txBody>
      </p:sp>
      <p:sp>
        <p:nvSpPr>
          <p:cNvPr id="1134597" name="Line 5"/>
          <p:cNvSpPr>
            <a:spLocks noChangeShapeType="1"/>
          </p:cNvSpPr>
          <p:nvPr/>
        </p:nvSpPr>
        <p:spPr bwMode="auto">
          <a:xfrm>
            <a:off x="6858000" y="2454348"/>
            <a:ext cx="1371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294" name="Text Box 15"/>
          <p:cNvSpPr txBox="1">
            <a:spLocks noChangeArrowheads="1"/>
          </p:cNvSpPr>
          <p:nvPr/>
        </p:nvSpPr>
        <p:spPr bwMode="auto">
          <a:xfrm>
            <a:off x="457200" y="1311348"/>
            <a:ext cx="8153400"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000" dirty="0">
                <a:solidFill>
                  <a:schemeClr val="tx1"/>
                </a:solidFill>
                <a:latin typeface="Liberation Sans" panose="020B0604020202020204" pitchFamily="34" charset="0"/>
              </a:rPr>
              <a:t>E10.1: </a:t>
            </a:r>
            <a:r>
              <a:rPr lang="en-US" altLang="en-US" sz="2000" b="0" dirty="0">
                <a:solidFill>
                  <a:schemeClr val="tx1"/>
                </a:solidFill>
                <a:latin typeface="Liberation Sans" panose="020B0604020202020204" pitchFamily="34" charset="0"/>
              </a:rPr>
              <a:t>Determine how the following should be </a:t>
            </a:r>
            <a:r>
              <a:rPr lang="en-US" altLang="en-US" sz="2000" dirty="0">
                <a:solidFill>
                  <a:schemeClr val="tx1"/>
                </a:solidFill>
                <a:latin typeface="Liberation Sans" panose="020B0604020202020204" pitchFamily="34" charset="0"/>
              </a:rPr>
              <a:t>classified</a:t>
            </a:r>
            <a:r>
              <a:rPr lang="en-US" altLang="en-US" sz="2000" b="0" dirty="0">
                <a:solidFill>
                  <a:schemeClr val="tx1"/>
                </a:solidFill>
                <a:latin typeface="Liberation Sans" panose="020B0604020202020204" pitchFamily="34" charset="0"/>
              </a:rPr>
              <a:t>:</a:t>
            </a:r>
          </a:p>
        </p:txBody>
      </p:sp>
      <p:sp>
        <p:nvSpPr>
          <p:cNvPr id="1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7"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extLst>
      <p:ext uri="{BB962C8B-B14F-4D97-AF65-F5344CB8AC3E}">
        <p14:creationId xmlns:p14="http://schemas.microsoft.com/office/powerpoint/2010/main" val="252499919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ChangeArrowheads="1"/>
          </p:cNvSpPr>
          <p:nvPr/>
        </p:nvSpPr>
        <p:spPr bwMode="auto">
          <a:xfrm>
            <a:off x="457200" y="1920948"/>
            <a:ext cx="5867400" cy="3514808"/>
          </a:xfrm>
          <a:prstGeom prst="rect">
            <a:avLst/>
          </a:prstGeom>
          <a:solidFill>
            <a:schemeClr val="bg1"/>
          </a:solidFill>
          <a:ln>
            <a:noFill/>
          </a:ln>
          <a:effectLst/>
          <a:extLs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63550" indent="-463550" algn="l">
              <a:lnSpc>
                <a:spcPct val="114000"/>
              </a:lnSpc>
              <a:spcBef>
                <a:spcPct val="50000"/>
              </a:spcBef>
              <a:buFont typeface="+mj-lt"/>
              <a:buAutoNum type="alphaLcPeriod" startAt="12"/>
              <a:tabLst>
                <a:tab pos="7886700" algn="r"/>
              </a:tabLst>
            </a:pPr>
            <a:r>
              <a:rPr lang="en-US" sz="2000" b="0" dirty="0">
                <a:latin typeface="Liberation Sans" panose="020B0604020202020204" pitchFamily="34" charset="0"/>
              </a:rPr>
              <a:t>Proceeds from residual value of demolished building</a:t>
            </a:r>
          </a:p>
          <a:p>
            <a:pPr marL="463550" indent="-463550" algn="l">
              <a:lnSpc>
                <a:spcPct val="114000"/>
              </a:lnSpc>
              <a:spcBef>
                <a:spcPct val="50000"/>
              </a:spcBef>
              <a:buFont typeface="+mj-lt"/>
              <a:buAutoNum type="alphaLcPeriod" startAt="12"/>
              <a:tabLst>
                <a:tab pos="7886700" algn="r"/>
              </a:tabLst>
            </a:pPr>
            <a:r>
              <a:rPr lang="en-US" sz="2000" b="0" dirty="0">
                <a:latin typeface="Liberation Sans" panose="020B0604020202020204" pitchFamily="34" charset="0"/>
              </a:rPr>
              <a:t>Interest paid during construction on money borrowed for construction </a:t>
            </a:r>
          </a:p>
          <a:p>
            <a:pPr marL="463550" indent="-463550" algn="l">
              <a:lnSpc>
                <a:spcPct val="114000"/>
              </a:lnSpc>
              <a:spcBef>
                <a:spcPct val="50000"/>
              </a:spcBef>
              <a:buFont typeface="+mj-lt"/>
              <a:buAutoNum type="alphaLcPeriod" startAt="12"/>
              <a:tabLst>
                <a:tab pos="7886700" algn="r"/>
              </a:tabLst>
            </a:pPr>
            <a:r>
              <a:rPr lang="en-US" sz="2000" b="0" dirty="0">
                <a:latin typeface="Liberation Sans" panose="020B0604020202020204" pitchFamily="34" charset="0"/>
              </a:rPr>
              <a:t>Cost of parking lots and driveways </a:t>
            </a:r>
          </a:p>
          <a:p>
            <a:pPr marL="463550" indent="-463550" algn="l">
              <a:lnSpc>
                <a:spcPct val="114000"/>
              </a:lnSpc>
              <a:spcBef>
                <a:spcPct val="50000"/>
              </a:spcBef>
              <a:buFont typeface="+mj-lt"/>
              <a:buAutoNum type="alphaLcPeriod" startAt="12"/>
              <a:tabLst>
                <a:tab pos="7886700" algn="r"/>
              </a:tabLst>
            </a:pPr>
            <a:r>
              <a:rPr lang="en-US" sz="2000" b="0" dirty="0">
                <a:latin typeface="Liberation Sans" panose="020B0604020202020204" pitchFamily="34" charset="0"/>
              </a:rPr>
              <a:t>Cost of trees and shrubbery planted (permanent in nature)</a:t>
            </a:r>
          </a:p>
          <a:p>
            <a:pPr marL="463550" indent="-463550" algn="l">
              <a:lnSpc>
                <a:spcPct val="114000"/>
              </a:lnSpc>
              <a:spcBef>
                <a:spcPct val="50000"/>
              </a:spcBef>
              <a:buFont typeface="+mj-lt"/>
              <a:buAutoNum type="alphaLcPeriod" startAt="12"/>
              <a:tabLst>
                <a:tab pos="7886700" algn="r"/>
              </a:tabLst>
            </a:pPr>
            <a:r>
              <a:rPr lang="en-US" sz="2000" b="0" dirty="0">
                <a:latin typeface="Liberation Sans" panose="020B0604020202020204" pitchFamily="34" charset="0"/>
              </a:rPr>
              <a:t>Excavation costs for new building</a:t>
            </a:r>
            <a:endParaRPr lang="en-US" altLang="en-US" sz="2000" b="0" dirty="0">
              <a:latin typeface="Liberation Sans" panose="020B0604020202020204" pitchFamily="34" charset="0"/>
            </a:endParaRPr>
          </a:p>
        </p:txBody>
      </p:sp>
      <p:sp>
        <p:nvSpPr>
          <p:cNvPr id="1134597" name="Line 5"/>
          <p:cNvSpPr>
            <a:spLocks noChangeShapeType="1"/>
          </p:cNvSpPr>
          <p:nvPr/>
        </p:nvSpPr>
        <p:spPr bwMode="auto">
          <a:xfrm>
            <a:off x="6858000" y="2454348"/>
            <a:ext cx="1371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294" name="Text Box 15"/>
          <p:cNvSpPr txBox="1">
            <a:spLocks noChangeArrowheads="1"/>
          </p:cNvSpPr>
          <p:nvPr/>
        </p:nvSpPr>
        <p:spPr bwMode="auto">
          <a:xfrm>
            <a:off x="457200" y="1311348"/>
            <a:ext cx="8153400"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000" dirty="0">
                <a:solidFill>
                  <a:schemeClr val="tx1"/>
                </a:solidFill>
                <a:latin typeface="Liberation Sans" panose="020B0604020202020204" pitchFamily="34" charset="0"/>
              </a:rPr>
              <a:t>E10.1: </a:t>
            </a:r>
            <a:r>
              <a:rPr lang="en-US" altLang="en-US" sz="2000" b="0" dirty="0">
                <a:solidFill>
                  <a:schemeClr val="tx1"/>
                </a:solidFill>
                <a:latin typeface="Liberation Sans" panose="020B0604020202020204" pitchFamily="34" charset="0"/>
              </a:rPr>
              <a:t>Determine how the following should be </a:t>
            </a:r>
            <a:r>
              <a:rPr lang="en-US" altLang="en-US" sz="2000" dirty="0">
                <a:solidFill>
                  <a:schemeClr val="tx1"/>
                </a:solidFill>
                <a:latin typeface="Liberation Sans" panose="020B0604020202020204" pitchFamily="34" charset="0"/>
              </a:rPr>
              <a:t>classified</a:t>
            </a:r>
            <a:r>
              <a:rPr lang="en-US" altLang="en-US" sz="2000" b="0" dirty="0">
                <a:solidFill>
                  <a:schemeClr val="tx1"/>
                </a:solidFill>
                <a:latin typeface="Liberation Sans" panose="020B0604020202020204" pitchFamily="34" charset="0"/>
              </a:rPr>
              <a:t>:</a:t>
            </a:r>
          </a:p>
        </p:txBody>
      </p:sp>
      <p:sp>
        <p:nvSpPr>
          <p:cNvPr id="15"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7"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extLst>
      <p:ext uri="{BB962C8B-B14F-4D97-AF65-F5344CB8AC3E}">
        <p14:creationId xmlns:p14="http://schemas.microsoft.com/office/powerpoint/2010/main" val="106494570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609600" y="1337928"/>
            <a:ext cx="8001000" cy="54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Self-Constructed Assets</a:t>
            </a:r>
          </a:p>
        </p:txBody>
      </p:sp>
      <p:sp>
        <p:nvSpPr>
          <p:cNvPr id="13316" name="Text Box 6"/>
          <p:cNvSpPr txBox="1">
            <a:spLocks noChangeArrowheads="1"/>
          </p:cNvSpPr>
          <p:nvPr/>
        </p:nvSpPr>
        <p:spPr bwMode="auto">
          <a:xfrm>
            <a:off x="622300" y="1947528"/>
            <a:ext cx="7861300" cy="46856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514350">
              <a:defRPr b="1">
                <a:solidFill>
                  <a:schemeClr val="folHlink"/>
                </a:solidFill>
                <a:latin typeface="Comic Sans MS" pitchFamily="66" charset="0"/>
              </a:defRPr>
            </a:lvl2pPr>
            <a:lvl3pPr marL="1257300" indent="-40005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buClr>
                <a:srgbClr val="800000"/>
              </a:buClr>
              <a:defRPr/>
            </a:pPr>
            <a:r>
              <a:rPr lang="en-US" sz="2300" dirty="0">
                <a:solidFill>
                  <a:schemeClr val="tx1"/>
                </a:solidFill>
                <a:latin typeface="Liberation Sans" panose="020B0604020202020204" pitchFamily="34" charset="0"/>
              </a:rPr>
              <a:t>Costs include:</a:t>
            </a:r>
          </a:p>
          <a:p>
            <a:pPr marL="682625" lvl="1" indent="-454025" algn="l">
              <a:lnSpc>
                <a:spcPct val="120000"/>
              </a:lnSpc>
              <a:spcBef>
                <a:spcPts val="1200"/>
              </a:spcBef>
              <a:buClr>
                <a:srgbClr val="CC0000"/>
              </a:buClr>
              <a:buSzPct val="80000"/>
              <a:buFont typeface="Wingdings" panose="05000000000000000000" pitchFamily="2" charset="2"/>
              <a:buChar char="u"/>
              <a:defRPr/>
            </a:pPr>
            <a:r>
              <a:rPr lang="en-US" sz="2100" b="0" dirty="0">
                <a:solidFill>
                  <a:schemeClr val="tx1"/>
                </a:solidFill>
                <a:latin typeface="Liberation Sans" panose="020B0604020202020204" pitchFamily="34" charset="0"/>
              </a:rPr>
              <a:t>Materials and direct labor</a:t>
            </a:r>
          </a:p>
          <a:p>
            <a:pPr marL="682625" lvl="1" indent="-454025" algn="l">
              <a:lnSpc>
                <a:spcPct val="120000"/>
              </a:lnSpc>
              <a:spcBef>
                <a:spcPts val="1200"/>
              </a:spcBef>
              <a:buClr>
                <a:srgbClr val="CC0000"/>
              </a:buClr>
              <a:buSzPct val="80000"/>
              <a:buFont typeface="Wingdings" panose="05000000000000000000" pitchFamily="2" charset="2"/>
              <a:buChar char="u"/>
              <a:defRPr/>
            </a:pPr>
            <a:r>
              <a:rPr lang="en-US" sz="2100" b="0" dirty="0">
                <a:solidFill>
                  <a:schemeClr val="tx1"/>
                </a:solidFill>
                <a:latin typeface="Liberation Sans" panose="020B0604020202020204" pitchFamily="34" charset="0"/>
              </a:rPr>
              <a:t>Overhead can be handled in two ways:</a:t>
            </a:r>
          </a:p>
          <a:p>
            <a:pPr lvl="2" indent="-452438" algn="l">
              <a:lnSpc>
                <a:spcPct val="120000"/>
              </a:lnSpc>
              <a:spcBef>
                <a:spcPts val="1200"/>
              </a:spcBef>
              <a:buFontTx/>
              <a:buAutoNum type="arabicPeriod"/>
              <a:defRPr/>
            </a:pPr>
            <a:r>
              <a:rPr lang="en-US" sz="2000" b="0" dirty="0">
                <a:solidFill>
                  <a:schemeClr val="tx1"/>
                </a:solidFill>
                <a:latin typeface="Liberation Sans" panose="020B0604020202020204" pitchFamily="34" charset="0"/>
              </a:rPr>
              <a:t>Assign no fixed overhead.</a:t>
            </a:r>
          </a:p>
          <a:p>
            <a:pPr lvl="2" indent="-452438" algn="l">
              <a:lnSpc>
                <a:spcPct val="120000"/>
              </a:lnSpc>
              <a:spcBef>
                <a:spcPts val="1200"/>
              </a:spcBef>
              <a:buFontTx/>
              <a:buAutoNum type="arabicPeriod"/>
              <a:defRPr/>
            </a:pPr>
            <a:r>
              <a:rPr lang="en-US" sz="2000" b="0" dirty="0">
                <a:solidFill>
                  <a:schemeClr val="tx1"/>
                </a:solidFill>
                <a:latin typeface="Liberation Sans" panose="020B0604020202020204" pitchFamily="34" charset="0"/>
              </a:rPr>
              <a:t>Assign a portion of all overhead to the construction process.</a:t>
            </a:r>
          </a:p>
          <a:p>
            <a:pPr lvl="1" algn="l">
              <a:lnSpc>
                <a:spcPct val="120000"/>
              </a:lnSpc>
              <a:spcBef>
                <a:spcPts val="1200"/>
              </a:spcBef>
              <a:buClr>
                <a:srgbClr val="800000"/>
              </a:buClr>
              <a:defRPr/>
            </a:pPr>
            <a:r>
              <a:rPr lang="en-US" sz="2100" b="0" dirty="0">
                <a:solidFill>
                  <a:schemeClr val="tx1"/>
                </a:solidFill>
                <a:latin typeface="Liberation Sans" panose="020B0604020202020204" pitchFamily="34" charset="0"/>
              </a:rPr>
              <a:t>Companies should assign to the asset </a:t>
            </a:r>
            <a:r>
              <a:rPr lang="en-US" sz="2100" dirty="0">
                <a:solidFill>
                  <a:schemeClr val="tx1"/>
                </a:solidFill>
                <a:latin typeface="Liberation Sans" panose="020B0604020202020204" pitchFamily="34" charset="0"/>
              </a:rPr>
              <a:t>a pro rata portion </a:t>
            </a:r>
            <a:r>
              <a:rPr lang="en-US" sz="2100" b="0" dirty="0">
                <a:solidFill>
                  <a:schemeClr val="tx1"/>
                </a:solidFill>
                <a:latin typeface="Liberation Sans" panose="020B0604020202020204" pitchFamily="34" charset="0"/>
              </a:rPr>
              <a:t>of the fixed overhead to determine its cost. Companies use this treatment extensively because many believe that it results in a better matching of costs with revenues.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wipe(left)">
                                      <p:cBhvr>
                                        <p:cTn id="12" dur="500"/>
                                        <p:tgtEl>
                                          <p:spTgt spid="13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6">
                                            <p:txEl>
                                              <p:pRg st="2" end="2"/>
                                            </p:txEl>
                                          </p:spTgt>
                                        </p:tgtEl>
                                        <p:attrNameLst>
                                          <p:attrName>style.visibility</p:attrName>
                                        </p:attrNameLst>
                                      </p:cBhvr>
                                      <p:to>
                                        <p:strVal val="visible"/>
                                      </p:to>
                                    </p:set>
                                    <p:animEffect transition="in" filter="wipe(left)">
                                      <p:cBhvr>
                                        <p:cTn id="17" dur="500"/>
                                        <p:tgtEl>
                                          <p:spTgt spid="1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6">
                                            <p:txEl>
                                              <p:pRg st="3" end="3"/>
                                            </p:txEl>
                                          </p:spTgt>
                                        </p:tgtEl>
                                        <p:attrNameLst>
                                          <p:attrName>style.visibility</p:attrName>
                                        </p:attrNameLst>
                                      </p:cBhvr>
                                      <p:to>
                                        <p:strVal val="visible"/>
                                      </p:to>
                                    </p:set>
                                    <p:animEffect transition="in" filter="wipe(left)">
                                      <p:cBhvr>
                                        <p:cTn id="22" dur="500"/>
                                        <p:tgtEl>
                                          <p:spTgt spid="13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6">
                                            <p:txEl>
                                              <p:pRg st="4" end="4"/>
                                            </p:txEl>
                                          </p:spTgt>
                                        </p:tgtEl>
                                        <p:attrNameLst>
                                          <p:attrName>style.visibility</p:attrName>
                                        </p:attrNameLst>
                                      </p:cBhvr>
                                      <p:to>
                                        <p:strVal val="visible"/>
                                      </p:to>
                                    </p:set>
                                    <p:animEffect transition="in" filter="wipe(left)">
                                      <p:cBhvr>
                                        <p:cTn id="27" dur="500"/>
                                        <p:tgtEl>
                                          <p:spTgt spid="133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87487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2</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Discuss the accounting problems associated with the capitalization of borrowed funds. </a:t>
            </a: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err="1">
                <a:ln>
                  <a:noFill/>
                </a:ln>
                <a:solidFill>
                  <a:srgbClr val="0070C0">
                    <a:lumMod val="50000"/>
                  </a:srgbClr>
                </a:solidFill>
                <a:effectLst/>
                <a:uLnTx/>
                <a:uFillTx/>
                <a:latin typeface="Liberation Sans" panose="020B0604020202020204" pitchFamily="34" charset="0"/>
                <a:ea typeface="+mn-ea"/>
                <a:cs typeface="+mn-cs"/>
              </a:rPr>
              <a:t>借款费用资本化</a:t>
            </a:r>
            <a:endPar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endParaRP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2819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2107020"/>
            <a:ext cx="8534400" cy="4267200"/>
          </a:xfrm>
          <a:prstGeom prst="rect">
            <a:avLst/>
          </a:prstGeom>
        </p:spPr>
      </p:pic>
      <p:sp>
        <p:nvSpPr>
          <p:cNvPr id="3074" name="Rectangle 2"/>
          <p:cNvSpPr>
            <a:spLocks noGrp="1" noChangeArrowheads="1"/>
          </p:cNvSpPr>
          <p:nvPr>
            <p:ph type="body" idx="1"/>
          </p:nvPr>
        </p:nvSpPr>
        <p:spPr>
          <a:xfrm>
            <a:off x="560696" y="3173820"/>
            <a:ext cx="4114800" cy="304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Lst>
        </p:spPr>
        <p:txBody>
          <a:bodyPr lIns="90488" tIns="44450" rIns="90488" bIns="44450"/>
          <a:lstStyle/>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Identify property, plant, and equipment and its related costs. </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Discuss the accounting problems associated with interest capitalization. </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Explain accounting issues related to acquiring and valuing plant assets.</a:t>
            </a:r>
          </a:p>
        </p:txBody>
      </p:sp>
      <p:sp>
        <p:nvSpPr>
          <p:cNvPr id="3076" name="Rectangle 18"/>
          <p:cNvSpPr>
            <a:spLocks noChangeArrowheads="1"/>
          </p:cNvSpPr>
          <p:nvPr/>
        </p:nvSpPr>
        <p:spPr bwMode="auto">
          <a:xfrm>
            <a:off x="4800600" y="3173820"/>
            <a:ext cx="38100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457200" indent="-457200" algn="l">
              <a:lnSpc>
                <a:spcPct val="115000"/>
              </a:lnSpc>
              <a:spcBef>
                <a:spcPct val="45000"/>
              </a:spcBef>
              <a:buClr>
                <a:srgbClr val="CC0000"/>
              </a:buClr>
              <a:buFont typeface="+mj-lt"/>
              <a:buAutoNum type="arabicPeriod" startAt="4"/>
            </a:pPr>
            <a:r>
              <a:rPr lang="en-US" b="0" dirty="0">
                <a:solidFill>
                  <a:schemeClr val="bg2"/>
                </a:solidFill>
                <a:latin typeface="Liberation Sans" panose="020B0604020202020204" pitchFamily="34" charset="0"/>
              </a:rPr>
              <a:t>Describe the accounting treatment for costs subsequent to acquisition. </a:t>
            </a:r>
          </a:p>
          <a:p>
            <a:pPr marL="457200" indent="-457200" algn="l">
              <a:lnSpc>
                <a:spcPct val="115000"/>
              </a:lnSpc>
              <a:spcBef>
                <a:spcPct val="45000"/>
              </a:spcBef>
              <a:buClr>
                <a:srgbClr val="CC0000"/>
              </a:buClr>
              <a:buFont typeface="+mj-lt"/>
              <a:buAutoNum type="arabicPeriod" startAt="4"/>
            </a:pPr>
            <a:r>
              <a:rPr lang="en-US" b="0" dirty="0">
                <a:solidFill>
                  <a:schemeClr val="bg2"/>
                </a:solidFill>
                <a:latin typeface="Liberation Sans" panose="020B0604020202020204" pitchFamily="34" charset="0"/>
              </a:rPr>
              <a:t>Describe the accounting treatment for the disposal of property, plant, and equipment.</a:t>
            </a:r>
          </a:p>
        </p:txBody>
      </p:sp>
      <p:sp>
        <p:nvSpPr>
          <p:cNvPr id="3077" name="Rectangle 19"/>
          <p:cNvSpPr>
            <a:spLocks noChangeArrowheads="1"/>
          </p:cNvSpPr>
          <p:nvPr/>
        </p:nvSpPr>
        <p:spPr bwMode="auto">
          <a:xfrm>
            <a:off x="560696" y="2716620"/>
            <a:ext cx="7211704" cy="397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285750" indent="-2857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45000"/>
              </a:spcBef>
              <a:buClr>
                <a:srgbClr val="A50021"/>
              </a:buClr>
              <a:buFont typeface="Wingdings" pitchFamily="2" charset="2"/>
              <a:buNone/>
            </a:pPr>
            <a:r>
              <a:rPr lang="en-US" altLang="en-US" sz="1900" dirty="0">
                <a:solidFill>
                  <a:schemeClr val="bg2"/>
                </a:solidFill>
                <a:latin typeface="Liberation Sans" panose="020B0604020202020204" pitchFamily="34" charset="0"/>
              </a:rPr>
              <a:t>After studying this chapter, you should be able to:</a:t>
            </a:r>
          </a:p>
        </p:txBody>
      </p:sp>
      <p:sp>
        <p:nvSpPr>
          <p:cNvPr id="3079" name="Rectangle 24"/>
          <p:cNvSpPr>
            <a:spLocks noChangeArrowheads="1"/>
          </p:cNvSpPr>
          <p:nvPr/>
        </p:nvSpPr>
        <p:spPr bwMode="auto">
          <a:xfrm>
            <a:off x="533400" y="517452"/>
            <a:ext cx="6400800" cy="10668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altLang="en-US" sz="3800" b="0" dirty="0">
                <a:solidFill>
                  <a:schemeClr val="tx1"/>
                </a:solidFill>
                <a:latin typeface="Liberation Sans" panose="020B0604020202020204" pitchFamily="34" charset="0"/>
              </a:rPr>
              <a:t>Acquisition and </a:t>
            </a:r>
          </a:p>
          <a:p>
            <a:pPr algn="l"/>
            <a:r>
              <a:rPr lang="en-US" altLang="en-US" sz="3800" b="0" dirty="0">
                <a:solidFill>
                  <a:schemeClr val="tx1"/>
                </a:solidFill>
                <a:latin typeface="Liberation Sans" panose="020B0604020202020204" pitchFamily="34" charset="0"/>
              </a:rPr>
              <a:t>Disposition of Property, </a:t>
            </a:r>
          </a:p>
          <a:p>
            <a:pPr algn="l"/>
            <a:r>
              <a:rPr lang="en-US" altLang="en-US" sz="3800" b="0" dirty="0">
                <a:solidFill>
                  <a:schemeClr val="tx1"/>
                </a:solidFill>
                <a:latin typeface="Liberation Sans" panose="020B0604020202020204" pitchFamily="34" charset="0"/>
              </a:rPr>
              <a:t>Plant, and Equipment</a:t>
            </a:r>
          </a:p>
        </p:txBody>
      </p:sp>
      <p:sp>
        <p:nvSpPr>
          <p:cNvPr id="3081" name="Text Box 26"/>
          <p:cNvSpPr txBox="1">
            <a:spLocks noChangeArrowheads="1"/>
          </p:cNvSpPr>
          <p:nvPr/>
        </p:nvSpPr>
        <p:spPr bwMode="auto">
          <a:xfrm>
            <a:off x="5715000" y="108096"/>
            <a:ext cx="32403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3600" b="0" dirty="0">
                <a:solidFill>
                  <a:srgbClr val="15668F"/>
                </a:solidFill>
                <a:latin typeface="Liberation Sans" panose="020B0604020202020204" pitchFamily="34" charset="0"/>
              </a:rPr>
              <a:t>CHAPTER</a:t>
            </a:r>
            <a:r>
              <a:rPr lang="en-US" altLang="en-US" sz="3200" b="0" dirty="0">
                <a:solidFill>
                  <a:srgbClr val="15668F"/>
                </a:solidFill>
                <a:latin typeface="Liberation Sans" panose="020B0604020202020204" pitchFamily="34" charset="0"/>
              </a:rPr>
              <a:t> </a:t>
            </a:r>
            <a:r>
              <a:rPr lang="en-US" altLang="en-US" sz="4000" dirty="0">
                <a:solidFill>
                  <a:schemeClr val="tx1"/>
                </a:solidFill>
                <a:latin typeface="Liberation Sans" panose="020B0604020202020204" pitchFamily="34" charset="0"/>
              </a:rPr>
              <a:t>10</a:t>
            </a:r>
          </a:p>
        </p:txBody>
      </p:sp>
      <p:cxnSp>
        <p:nvCxnSpPr>
          <p:cNvPr id="14" name="Straight Connector 13"/>
          <p:cNvCxnSpPr/>
          <p:nvPr/>
        </p:nvCxnSpPr>
        <p:spPr bwMode="auto">
          <a:xfrm>
            <a:off x="304800" y="6374220"/>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04800" y="2091072"/>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5"/>
          <p:cNvSpPr>
            <a:spLocks noGrp="1" noChangeArrowheads="1"/>
          </p:cNvSpPr>
          <p:nvPr>
            <p:ph type="title" idx="4294967295"/>
          </p:nvPr>
        </p:nvSpPr>
        <p:spPr bwMode="auto">
          <a:xfrm>
            <a:off x="560696" y="2255957"/>
            <a:ext cx="3886200" cy="484909"/>
          </a:xfrm>
          <a:prstGeom prst="rect">
            <a:avLst/>
          </a:prstGeom>
          <a:noFill/>
          <a:ln>
            <a:noFill/>
          </a:ln>
          <a:effectLst/>
        </p:spPr>
        <p:txBody>
          <a:bodyPr vert="horz" wrap="square" lIns="90488" tIns="44450" rIns="90488" bIns="44450" numCol="1" anchor="t" anchorCtr="0" compatLnSpc="1">
            <a:prstTxWarp prst="textNoShape">
              <a:avLst/>
            </a:prstTxWarp>
          </a:bodyPr>
          <a:lstStyle/>
          <a:p>
            <a:pPr marL="0" indent="0" algn="l">
              <a:lnSpc>
                <a:spcPct val="110000"/>
              </a:lnSpc>
            </a:pPr>
            <a:r>
              <a:rPr lang="en-US" altLang="en-US" sz="2300" i="0" dirty="0">
                <a:solidFill>
                  <a:srgbClr val="CC0000"/>
                </a:solidFill>
                <a:effectLst/>
                <a:latin typeface="Liberation Sans" panose="020B0604020202020204" pitchFamily="34" charset="0"/>
              </a:rPr>
              <a:t>LEARNING OBJECTIVES</a:t>
            </a:r>
          </a:p>
        </p:txBody>
      </p:sp>
    </p:spTree>
    <p:extLst>
      <p:ext uri="{BB962C8B-B14F-4D97-AF65-F5344CB8AC3E}">
        <p14:creationId xmlns:p14="http://schemas.microsoft.com/office/powerpoint/2010/main" val="315895714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7410" name="Text Box 2"/>
          <p:cNvSpPr txBox="1">
            <a:spLocks noChangeArrowheads="1"/>
          </p:cNvSpPr>
          <p:nvPr/>
        </p:nvSpPr>
        <p:spPr bwMode="auto">
          <a:xfrm>
            <a:off x="609600" y="1625600"/>
            <a:ext cx="78613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buSzPct val="80000"/>
            </a:pPr>
            <a:r>
              <a:rPr lang="en-US" altLang="en-US" sz="2100" b="0" dirty="0">
                <a:solidFill>
                  <a:schemeClr val="tx1"/>
                </a:solidFill>
                <a:latin typeface="Liberation Sans" panose="020B0604020202020204" pitchFamily="34" charset="0"/>
              </a:rPr>
              <a:t>Three approaches have been suggested to account for the interest incurred in financing the construction.</a:t>
            </a:r>
          </a:p>
        </p:txBody>
      </p:sp>
      <p:sp>
        <p:nvSpPr>
          <p:cNvPr id="17413" name="Text Box 8"/>
          <p:cNvSpPr txBox="1">
            <a:spLocks noChangeArrowheads="1"/>
          </p:cNvSpPr>
          <p:nvPr/>
        </p:nvSpPr>
        <p:spPr bwMode="auto">
          <a:xfrm>
            <a:off x="457200" y="3683000"/>
            <a:ext cx="1676400" cy="923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b="0" dirty="0">
                <a:latin typeface="Liberation Sans" panose="020B0604020202020204" pitchFamily="34" charset="0"/>
              </a:rPr>
              <a:t>Capitalize no interest during construction</a:t>
            </a:r>
          </a:p>
        </p:txBody>
      </p:sp>
      <p:sp>
        <p:nvSpPr>
          <p:cNvPr id="17414" name="Text Box 10"/>
          <p:cNvSpPr txBox="1">
            <a:spLocks noChangeArrowheads="1"/>
          </p:cNvSpPr>
          <p:nvPr/>
        </p:nvSpPr>
        <p:spPr bwMode="auto">
          <a:xfrm>
            <a:off x="7162800" y="3683000"/>
            <a:ext cx="1371600" cy="915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b="0" dirty="0">
                <a:latin typeface="Liberation Sans" panose="020B0604020202020204" pitchFamily="34" charset="0"/>
              </a:rPr>
              <a:t>Capitalize all costs of funds</a:t>
            </a:r>
          </a:p>
        </p:txBody>
      </p:sp>
      <p:sp>
        <p:nvSpPr>
          <p:cNvPr id="955404" name="Line 12"/>
          <p:cNvSpPr>
            <a:spLocks noChangeShapeType="1"/>
          </p:cNvSpPr>
          <p:nvPr/>
        </p:nvSpPr>
        <p:spPr bwMode="auto">
          <a:xfrm>
            <a:off x="1295400" y="3441700"/>
            <a:ext cx="6477000" cy="0"/>
          </a:xfrm>
          <a:prstGeom prst="line">
            <a:avLst/>
          </a:prstGeom>
          <a:noFill/>
          <a:ln w="28575" cap="sq">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55405" name="Line 13"/>
          <p:cNvSpPr>
            <a:spLocks noChangeShapeType="1"/>
          </p:cNvSpPr>
          <p:nvPr/>
        </p:nvSpPr>
        <p:spPr bwMode="auto">
          <a:xfrm flipV="1">
            <a:off x="4572000" y="3441700"/>
            <a:ext cx="0" cy="457200"/>
          </a:xfrm>
          <a:prstGeom prst="line">
            <a:avLst/>
          </a:prstGeom>
          <a:noFill/>
          <a:ln w="28575" cap="sq">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55406" name="Line 14"/>
          <p:cNvSpPr>
            <a:spLocks noChangeShapeType="1"/>
          </p:cNvSpPr>
          <p:nvPr/>
        </p:nvSpPr>
        <p:spPr bwMode="auto">
          <a:xfrm flipV="1">
            <a:off x="4572000" y="4781550"/>
            <a:ext cx="0" cy="381000"/>
          </a:xfrm>
          <a:prstGeom prst="line">
            <a:avLst/>
          </a:prstGeom>
          <a:noFill/>
          <a:ln w="28575" cap="sq">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7418" name="Text Box 15"/>
          <p:cNvSpPr txBox="1">
            <a:spLocks noChangeArrowheads="1"/>
          </p:cNvSpPr>
          <p:nvPr/>
        </p:nvSpPr>
        <p:spPr bwMode="auto">
          <a:xfrm>
            <a:off x="4038600" y="52387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2000" dirty="0">
                <a:solidFill>
                  <a:schemeClr val="tx1"/>
                </a:solidFill>
                <a:latin typeface="Liberation Sans" panose="020B0604020202020204" pitchFamily="34" charset="0"/>
              </a:rPr>
              <a:t>IFRS</a:t>
            </a:r>
          </a:p>
        </p:txBody>
      </p:sp>
      <p:sp>
        <p:nvSpPr>
          <p:cNvPr id="955408" name="Line 16"/>
          <p:cNvSpPr>
            <a:spLocks noChangeShapeType="1"/>
          </p:cNvSpPr>
          <p:nvPr/>
        </p:nvSpPr>
        <p:spPr bwMode="auto">
          <a:xfrm>
            <a:off x="1295400" y="3213100"/>
            <a:ext cx="0" cy="4572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55409" name="Line 17"/>
          <p:cNvSpPr>
            <a:spLocks noChangeShapeType="1"/>
          </p:cNvSpPr>
          <p:nvPr/>
        </p:nvSpPr>
        <p:spPr bwMode="auto">
          <a:xfrm>
            <a:off x="7848600" y="3213100"/>
            <a:ext cx="0" cy="4572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7421" name="Text Box 18"/>
          <p:cNvSpPr txBox="1">
            <a:spLocks noChangeArrowheads="1"/>
          </p:cNvSpPr>
          <p:nvPr/>
        </p:nvSpPr>
        <p:spPr bwMode="auto">
          <a:xfrm>
            <a:off x="990600" y="2876550"/>
            <a:ext cx="6858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1600" dirty="0">
                <a:latin typeface="Liberation Sans" panose="020B0604020202020204" pitchFamily="34" charset="0"/>
              </a:rPr>
              <a:t>$ 0</a:t>
            </a:r>
          </a:p>
        </p:txBody>
      </p:sp>
      <p:sp>
        <p:nvSpPr>
          <p:cNvPr id="17422" name="Text Box 19"/>
          <p:cNvSpPr txBox="1">
            <a:spLocks noChangeArrowheads="1"/>
          </p:cNvSpPr>
          <p:nvPr/>
        </p:nvSpPr>
        <p:spPr bwMode="auto">
          <a:xfrm>
            <a:off x="7467600" y="2876550"/>
            <a:ext cx="6858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1600" dirty="0">
                <a:latin typeface="Liberation Sans" panose="020B0604020202020204" pitchFamily="34" charset="0"/>
              </a:rPr>
              <a:t>$ ?</a:t>
            </a:r>
          </a:p>
        </p:txBody>
      </p:sp>
      <p:sp>
        <p:nvSpPr>
          <p:cNvPr id="17423" name="Text Box 20"/>
          <p:cNvSpPr txBox="1">
            <a:spLocks noChangeArrowheads="1"/>
          </p:cNvSpPr>
          <p:nvPr/>
        </p:nvSpPr>
        <p:spPr bwMode="auto">
          <a:xfrm>
            <a:off x="3048000" y="2738438"/>
            <a:ext cx="304800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dirty="0">
                <a:latin typeface="Liberation Sans" panose="020B0604020202020204" pitchFamily="34" charset="0"/>
              </a:rPr>
              <a:t>Increase to Cost of Asset</a:t>
            </a:r>
          </a:p>
        </p:txBody>
      </p:sp>
      <p:sp>
        <p:nvSpPr>
          <p:cNvPr id="17424" name="Text Box 21"/>
          <p:cNvSpPr txBox="1">
            <a:spLocks noChangeArrowheads="1"/>
          </p:cNvSpPr>
          <p:nvPr/>
        </p:nvSpPr>
        <p:spPr bwMode="auto">
          <a:xfrm>
            <a:off x="489096" y="4978400"/>
            <a:ext cx="2667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spcBef>
                <a:spcPts val="0"/>
              </a:spcBef>
            </a:pPr>
            <a:r>
              <a:rPr lang="en-US" altLang="en-US" sz="1200" dirty="0">
                <a:solidFill>
                  <a:srgbClr val="006666"/>
                </a:solidFill>
                <a:latin typeface="Liberation Sans" panose="020B0604020202020204" pitchFamily="34" charset="0"/>
              </a:rPr>
              <a:t>ILLUSTRATION 10.1</a:t>
            </a:r>
          </a:p>
          <a:p>
            <a:pPr algn="l">
              <a:spcBef>
                <a:spcPts val="0"/>
              </a:spcBef>
            </a:pPr>
            <a:r>
              <a:rPr lang="en-US" altLang="en-US" sz="1200" b="0" dirty="0">
                <a:solidFill>
                  <a:schemeClr val="tx1"/>
                </a:solidFill>
                <a:latin typeface="Liberation Sans" panose="020B0604020202020204" pitchFamily="34" charset="0"/>
              </a:rPr>
              <a:t>Capitalization of Interest Costs</a:t>
            </a:r>
          </a:p>
        </p:txBody>
      </p:sp>
      <p:sp>
        <p:nvSpPr>
          <p:cNvPr id="17415" name="Text Box 9"/>
          <p:cNvSpPr txBox="1">
            <a:spLocks noChangeArrowheads="1"/>
          </p:cNvSpPr>
          <p:nvPr/>
        </p:nvSpPr>
        <p:spPr bwMode="auto">
          <a:xfrm>
            <a:off x="3352800" y="3867150"/>
            <a:ext cx="2438400" cy="915988"/>
          </a:xfrm>
          <a:prstGeom prst="rect">
            <a:avLst/>
          </a:prstGeom>
          <a:solidFill>
            <a:srgbClr val="FBF5C9"/>
          </a:solidFill>
          <a:ln w="19050" cap="sq">
            <a:solidFill>
              <a:schemeClr val="tx1"/>
            </a:solidFill>
            <a:miter lim="800000"/>
            <a:headEnd/>
            <a:tailEnd/>
          </a:ln>
          <a:effectLst>
            <a:outerShdw blurRad="50800" dist="38100" dir="8100000" algn="tr" rotWithShape="0">
              <a:prstClr val="black">
                <a:alpha val="40000"/>
              </a:prstClr>
            </a:outerShdw>
          </a:effec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defRPr/>
            </a:pPr>
            <a:r>
              <a:rPr lang="en-US" b="0" dirty="0">
                <a:latin typeface="Liberation Sans" panose="020B0604020202020204" pitchFamily="34" charset="0"/>
              </a:rPr>
              <a:t>Capitalize actual costs incurred </a:t>
            </a:r>
            <a:r>
              <a:rPr lang="en-US" dirty="0">
                <a:solidFill>
                  <a:srgbClr val="CC0000"/>
                </a:solidFill>
                <a:latin typeface="Liberation Sans" panose="020B0604020202020204" pitchFamily="34" charset="0"/>
              </a:rPr>
              <a:t>during</a:t>
            </a:r>
            <a:r>
              <a:rPr lang="en-US" b="0" dirty="0">
                <a:latin typeface="Liberation Sans" panose="020B0604020202020204" pitchFamily="34" charset="0"/>
              </a:rPr>
              <a:t> construction</a:t>
            </a:r>
          </a:p>
        </p:txBody>
      </p:sp>
      <p:sp>
        <p:nvSpPr>
          <p:cNvPr id="23"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29" name="Rectangle 4"/>
          <p:cNvSpPr txBox="1">
            <a:spLocks noChangeArrowheads="1"/>
          </p:cNvSpPr>
          <p:nvPr/>
        </p:nvSpPr>
        <p:spPr bwMode="auto">
          <a:xfrm>
            <a:off x="609600" y="173664"/>
            <a:ext cx="4800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chemeClr val="tx1"/>
                </a:solidFill>
                <a:effectLst/>
                <a:latin typeface="Liberation Sans" panose="020B0604020202020204" pitchFamily="34" charset="0"/>
                <a:ea typeface="+mn-ea"/>
                <a:cs typeface="+mn-cs"/>
              </a:rPr>
              <a:t>Interest Costs </a:t>
            </a:r>
          </a:p>
          <a:p>
            <a:pPr marL="0" algn="l"/>
            <a:r>
              <a:rPr lang="en-US" sz="3200" i="0" dirty="0">
                <a:solidFill>
                  <a:schemeClr val="tx1"/>
                </a:solidFill>
                <a:effectLst/>
                <a:latin typeface="Liberation Sans" panose="020B0604020202020204" pitchFamily="34" charset="0"/>
                <a:ea typeface="+mn-ea"/>
                <a:cs typeface="+mn-cs"/>
              </a:rPr>
              <a:t>During Construction</a:t>
            </a:r>
            <a:endParaRPr lang="en-US" sz="3200" i="0" kern="1200" dirty="0">
              <a:solidFill>
                <a:schemeClr val="tx1"/>
              </a:solidFill>
              <a:effectLst/>
              <a:latin typeface="Liberation Sans" panose="020B0604020202020204" pitchFamily="34" charset="0"/>
              <a:ea typeface="+mn-ea"/>
              <a:cs typeface="+mn-cs"/>
            </a:endParaRPr>
          </a:p>
        </p:txBody>
      </p:sp>
      <p:sp>
        <p:nvSpPr>
          <p:cNvPr id="3" name="TextBox 2">
            <a:extLst>
              <a:ext uri="{FF2B5EF4-FFF2-40B4-BE49-F238E27FC236}">
                <a16:creationId xmlns:a16="http://schemas.microsoft.com/office/drawing/2014/main" id="{804B11A0-CC63-AF95-5876-1319C87DF958}"/>
              </a:ext>
            </a:extLst>
          </p:cNvPr>
          <p:cNvSpPr txBox="1"/>
          <p:nvPr/>
        </p:nvSpPr>
        <p:spPr>
          <a:xfrm>
            <a:off x="2514600" y="5803359"/>
            <a:ext cx="4572000" cy="646331"/>
          </a:xfrm>
          <a:prstGeom prst="rect">
            <a:avLst/>
          </a:prstGeom>
          <a:noFill/>
        </p:spPr>
        <p:txBody>
          <a:bodyPr wrap="square">
            <a:spAutoFit/>
          </a:bodyPr>
          <a:lstStyle/>
          <a:p>
            <a:r>
              <a:rPr lang="en-CN" b="0" dirty="0">
                <a:latin typeface=""/>
              </a:rPr>
              <a:t>This approach capitalizes only borrowing costs incurred through </a:t>
            </a:r>
            <a:r>
              <a:rPr lang="en-CN" dirty="0">
                <a:latin typeface=""/>
              </a:rPr>
              <a:t>debt financing.</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26"/>
          <p:cNvSpPr txBox="1">
            <a:spLocks noChangeArrowheads="1"/>
          </p:cNvSpPr>
          <p:nvPr/>
        </p:nvSpPr>
        <p:spPr bwMode="auto">
          <a:xfrm>
            <a:off x="609600" y="1337185"/>
            <a:ext cx="7937500" cy="4805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257300" indent="-4572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lvl="1" algn="l">
              <a:lnSpc>
                <a:spcPct val="125000"/>
              </a:lnSpc>
              <a:spcBef>
                <a:spcPts val="1200"/>
              </a:spcBef>
              <a:buClr>
                <a:srgbClr val="CC0000"/>
              </a:buClr>
              <a:buSzPct val="80000"/>
              <a:buFont typeface="Wingdings" pitchFamily="2" charset="2"/>
              <a:buChar char="u"/>
            </a:pPr>
            <a:r>
              <a:rPr lang="en-US" altLang="en-US" sz="2100" dirty="0">
                <a:solidFill>
                  <a:schemeClr val="tx1"/>
                </a:solidFill>
                <a:latin typeface="Liberation Sans" panose="020B0604020202020204" pitchFamily="34" charset="0"/>
              </a:rPr>
              <a:t>IFRS</a:t>
            </a:r>
            <a:r>
              <a:rPr lang="en-US" altLang="en-US" sz="2100" b="0" dirty="0">
                <a:solidFill>
                  <a:schemeClr val="tx1"/>
                </a:solidFill>
                <a:latin typeface="Liberation Sans" panose="020B0604020202020204" pitchFamily="34" charset="0"/>
              </a:rPr>
              <a:t> requires — capitalizing actual interest (with modification).</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Consistent with historical cost of acquiring an asset includes all costs (including borrowing costs) incurred to bring the asset to the condition and location necessary for its intended use.</a:t>
            </a:r>
          </a:p>
          <a:p>
            <a:pPr lvl="1" algn="l">
              <a:lnSpc>
                <a:spcPct val="125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Capitalization considers three items:</a:t>
            </a:r>
          </a:p>
          <a:p>
            <a:pPr lvl="2" algn="l">
              <a:lnSpc>
                <a:spcPct val="125000"/>
              </a:lnSpc>
              <a:spcBef>
                <a:spcPts val="1200"/>
              </a:spcBef>
              <a:buFontTx/>
              <a:buAutoNum type="arabicPeriod"/>
            </a:pPr>
            <a:r>
              <a:rPr lang="en-US" altLang="en-US" sz="2000" b="0" dirty="0">
                <a:solidFill>
                  <a:schemeClr val="tx1"/>
                </a:solidFill>
                <a:latin typeface="Liberation Sans" panose="020B0604020202020204" pitchFamily="34" charset="0"/>
              </a:rPr>
              <a:t>Qualifying assets.</a:t>
            </a:r>
            <a:r>
              <a:rPr lang="zh-CN" altLang="en-US" sz="2000" b="0" dirty="0">
                <a:solidFill>
                  <a:schemeClr val="tx1"/>
                </a:solidFill>
                <a:latin typeface="Liberation Sans" panose="020B0604020202020204" pitchFamily="34" charset="0"/>
              </a:rPr>
              <a:t> 符合资本化条件的资产</a:t>
            </a:r>
            <a:endParaRPr lang="en-US" altLang="en-US" sz="2000" b="0" dirty="0">
              <a:solidFill>
                <a:schemeClr val="tx1"/>
              </a:solidFill>
              <a:latin typeface="Liberation Sans" panose="020B0604020202020204" pitchFamily="34" charset="0"/>
            </a:endParaRPr>
          </a:p>
          <a:p>
            <a:pPr lvl="2" algn="l">
              <a:lnSpc>
                <a:spcPct val="125000"/>
              </a:lnSpc>
              <a:spcBef>
                <a:spcPts val="1200"/>
              </a:spcBef>
              <a:buFontTx/>
              <a:buAutoNum type="arabicPeriod"/>
            </a:pPr>
            <a:r>
              <a:rPr lang="en-US" altLang="en-US" sz="2000" b="0" dirty="0">
                <a:solidFill>
                  <a:schemeClr val="tx1"/>
                </a:solidFill>
                <a:latin typeface="Liberation Sans" panose="020B0604020202020204" pitchFamily="34" charset="0"/>
              </a:rPr>
              <a:t>Capitalization period.</a:t>
            </a:r>
            <a:r>
              <a:rPr lang="zh-CN" altLang="en-US" sz="2000" b="0" dirty="0">
                <a:solidFill>
                  <a:schemeClr val="tx1"/>
                </a:solidFill>
                <a:latin typeface="Liberation Sans" panose="020B0604020202020204" pitchFamily="34" charset="0"/>
              </a:rPr>
              <a:t> 资本化期间</a:t>
            </a:r>
            <a:endParaRPr lang="en-US" altLang="en-US" sz="2000" b="0" dirty="0">
              <a:solidFill>
                <a:schemeClr val="tx1"/>
              </a:solidFill>
              <a:latin typeface="Liberation Sans" panose="020B0604020202020204" pitchFamily="34" charset="0"/>
            </a:endParaRPr>
          </a:p>
          <a:p>
            <a:pPr lvl="2" algn="l">
              <a:lnSpc>
                <a:spcPct val="125000"/>
              </a:lnSpc>
              <a:spcBef>
                <a:spcPts val="1200"/>
              </a:spcBef>
              <a:buFontTx/>
              <a:buAutoNum type="arabicPeriod"/>
            </a:pPr>
            <a:r>
              <a:rPr lang="en-US" altLang="en-US" sz="2000" b="0" dirty="0">
                <a:solidFill>
                  <a:schemeClr val="tx1"/>
                </a:solidFill>
                <a:latin typeface="Liberation Sans" panose="020B0604020202020204" pitchFamily="34" charset="0"/>
              </a:rPr>
              <a:t>Amount to capitalize.</a:t>
            </a:r>
            <a:r>
              <a:rPr lang="zh-CN" altLang="en-US" sz="2000" b="0" dirty="0">
                <a:solidFill>
                  <a:schemeClr val="tx1"/>
                </a:solidFill>
                <a:latin typeface="Liberation Sans" panose="020B0604020202020204" pitchFamily="34" charset="0"/>
              </a:rPr>
              <a:t> 资本化金额</a:t>
            </a:r>
            <a:endParaRPr lang="en-US" altLang="en-US" sz="2000" b="0" dirty="0">
              <a:solidFill>
                <a:schemeClr val="tx1"/>
              </a:solidFill>
              <a:latin typeface="Liberation Sans" panose="020B0604020202020204" pitchFamily="34" charset="0"/>
            </a:endParaRP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chemeClr val="tx1"/>
                </a:solidFill>
                <a:effectLst/>
                <a:latin typeface="Liberation Sans" panose="020B0604020202020204" pitchFamily="34" charset="0"/>
              </a:rPr>
              <a:t>Interest Costs During Construction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wipe(left)">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wipe(left)">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wipe(left)">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wipe(left)">
                                      <p:cBhvr>
                                        <p:cTn id="22" dur="5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wipe(left)">
                                      <p:cBhvr>
                                        <p:cTn id="27" dur="500"/>
                                        <p:tgtEl>
                                          <p:spTgt spid="184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4">
                                            <p:txEl>
                                              <p:pRg st="5" end="5"/>
                                            </p:txEl>
                                          </p:spTgt>
                                        </p:tgtEl>
                                        <p:attrNameLst>
                                          <p:attrName>style.visibility</p:attrName>
                                        </p:attrNameLst>
                                      </p:cBhvr>
                                      <p:to>
                                        <p:strVal val="visible"/>
                                      </p:to>
                                    </p:set>
                                    <p:animEffect transition="in" filter="wipe(left)">
                                      <p:cBhvr>
                                        <p:cTn id="32" dur="500"/>
                                        <p:tgtEl>
                                          <p:spTgt spid="184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09600" y="1940612"/>
            <a:ext cx="7708900" cy="3288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681038" indent="-454025">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buSzPct val="80000"/>
            </a:pPr>
            <a:r>
              <a:rPr lang="en-US" altLang="en-US" sz="2200" b="0" dirty="0">
                <a:solidFill>
                  <a:schemeClr val="tx1"/>
                </a:solidFill>
                <a:latin typeface="Liberation Sans" panose="020B0604020202020204" pitchFamily="34" charset="0"/>
              </a:rPr>
              <a:t>Require a substantial period of time to get them ready for their intended use or sale.</a:t>
            </a:r>
          </a:p>
          <a:p>
            <a:pPr algn="l">
              <a:lnSpc>
                <a:spcPct val="120000"/>
              </a:lnSpc>
              <a:spcBef>
                <a:spcPts val="1200"/>
              </a:spcBef>
              <a:buSzPct val="80000"/>
            </a:pPr>
            <a:r>
              <a:rPr lang="en-US" altLang="en-US" sz="2200" dirty="0">
                <a:solidFill>
                  <a:schemeClr val="tx1"/>
                </a:solidFill>
                <a:latin typeface="Liberation Sans" panose="020B0604020202020204" pitchFamily="34" charset="0"/>
              </a:rPr>
              <a:t>Two types </a:t>
            </a:r>
            <a:r>
              <a:rPr lang="en-US" altLang="en-US" sz="2200" b="0" dirty="0">
                <a:solidFill>
                  <a:schemeClr val="tx1"/>
                </a:solidFill>
                <a:latin typeface="Liberation Sans" panose="020B0604020202020204" pitchFamily="34" charset="0"/>
              </a:rPr>
              <a:t>of assets:</a:t>
            </a:r>
          </a:p>
          <a:p>
            <a:pPr lvl="1" algn="l">
              <a:lnSpc>
                <a:spcPct val="120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Assets under construction for a company’s own use.</a:t>
            </a:r>
          </a:p>
          <a:p>
            <a:pPr lvl="1" algn="l">
              <a:lnSpc>
                <a:spcPct val="120000"/>
              </a:lnSpc>
              <a:spcBef>
                <a:spcPts val="1200"/>
              </a:spcBef>
              <a:buClr>
                <a:srgbClr val="CC0000"/>
              </a:buClr>
              <a:buSzPct val="80000"/>
              <a:buFont typeface="Wingdings" pitchFamily="2" charset="2"/>
              <a:buChar char="u"/>
            </a:pPr>
            <a:r>
              <a:rPr lang="en-US" altLang="en-US" sz="2100" b="0" dirty="0">
                <a:solidFill>
                  <a:schemeClr val="tx1"/>
                </a:solidFill>
                <a:latin typeface="Liberation Sans" panose="020B0604020202020204" pitchFamily="34" charset="0"/>
              </a:rPr>
              <a:t>Assets intended for sale or lease that are constructed or produced as discrete projects (e.g., ships or real estate developments)..</a:t>
            </a:r>
          </a:p>
        </p:txBody>
      </p:sp>
      <p:sp>
        <p:nvSpPr>
          <p:cNvPr id="19459" name="Text Box 3"/>
          <p:cNvSpPr txBox="1">
            <a:spLocks noChangeArrowheads="1"/>
          </p:cNvSpPr>
          <p:nvPr/>
        </p:nvSpPr>
        <p:spPr bwMode="auto">
          <a:xfrm>
            <a:off x="609600" y="1331012"/>
            <a:ext cx="80010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Qualifying Assets</a:t>
            </a:r>
            <a:r>
              <a:rPr lang="zh-CN" altLang="en-US" sz="2800" dirty="0">
                <a:solidFill>
                  <a:srgbClr val="CC0000"/>
                </a:solidFill>
                <a:latin typeface="Liberation Sans" panose="020B0604020202020204" pitchFamily="34" charset="0"/>
              </a:rPr>
              <a:t> 符合资本化条件的资产</a:t>
            </a:r>
            <a:endParaRPr lang="en-US" altLang="en-US" sz="2800" dirty="0">
              <a:solidFill>
                <a:srgbClr val="CC0000"/>
              </a:solidFill>
              <a:latin typeface="Liberation Sans" panose="020B0604020202020204" pitchFamily="34" charset="0"/>
            </a:endParaRP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altLang="en-US" sz="3200" i="0" kern="1200" dirty="0">
                <a:solidFill>
                  <a:schemeClr val="tx1"/>
                </a:solidFill>
                <a:effectLst/>
                <a:latin typeface="Liberation Sans" panose="020B0604020202020204" pitchFamily="34" charset="0"/>
                <a:ea typeface="+mn-ea"/>
                <a:cs typeface="+mn-cs"/>
              </a:rPr>
              <a:t>Interest Costs During Construction</a:t>
            </a:r>
          </a:p>
        </p:txBody>
      </p:sp>
      <p:sp>
        <p:nvSpPr>
          <p:cNvPr id="7"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Box 8">
            <a:extLst>
              <a:ext uri="{FF2B5EF4-FFF2-40B4-BE49-F238E27FC236}">
                <a16:creationId xmlns:a16="http://schemas.microsoft.com/office/drawing/2014/main" id="{907C9265-2308-4914-BE21-417D00FDC1EE}"/>
              </a:ext>
            </a:extLst>
          </p:cNvPr>
          <p:cNvSpPr txBox="1"/>
          <p:nvPr/>
        </p:nvSpPr>
        <p:spPr>
          <a:xfrm>
            <a:off x="762000" y="5312890"/>
            <a:ext cx="8001000" cy="1061829"/>
          </a:xfrm>
          <a:prstGeom prst="rect">
            <a:avLst/>
          </a:prstGeom>
          <a:noFill/>
        </p:spPr>
        <p:txBody>
          <a:bodyPr wrap="square">
            <a:spAutoFit/>
          </a:bodyPr>
          <a:lstStyle/>
          <a:p>
            <a:pPr algn="l"/>
            <a:r>
              <a:rPr lang="en-US" sz="2100" dirty="0">
                <a:solidFill>
                  <a:schemeClr val="tx1"/>
                </a:solidFill>
                <a:latin typeface="Liberation Sans" panose="020B0604020202020204" pitchFamily="34" charset="0"/>
              </a:rPr>
              <a:t>Examples</a:t>
            </a:r>
            <a:r>
              <a:rPr lang="en-US" sz="2100" b="0" dirty="0">
                <a:solidFill>
                  <a:schemeClr val="tx1"/>
                </a:solidFill>
                <a:latin typeface="Liberation Sans" panose="020B0604020202020204" pitchFamily="34" charset="0"/>
              </a:rPr>
              <a:t> of assets </a:t>
            </a:r>
            <a:r>
              <a:rPr lang="en-US" sz="2100" b="0" i="1" dirty="0">
                <a:solidFill>
                  <a:srgbClr val="FF0000"/>
                </a:solidFill>
                <a:latin typeface="Liberation Sans" panose="020B0604020202020204" pitchFamily="34" charset="0"/>
              </a:rPr>
              <a:t>that do not qualify </a:t>
            </a:r>
            <a:r>
              <a:rPr lang="en-US" sz="2100" b="0" dirty="0">
                <a:solidFill>
                  <a:schemeClr val="tx1"/>
                </a:solidFill>
                <a:latin typeface="Liberation Sans" panose="020B0604020202020204" pitchFamily="34" charset="0"/>
              </a:rPr>
              <a:t>for interest capitalization </a:t>
            </a:r>
          </a:p>
          <a:p>
            <a:pPr marL="457200" indent="-457200" algn="l">
              <a:buAutoNum type="arabicParenBoth"/>
            </a:pPr>
            <a:r>
              <a:rPr lang="en-US" sz="2100" b="0" dirty="0">
                <a:solidFill>
                  <a:schemeClr val="tx1"/>
                </a:solidFill>
                <a:latin typeface="Liberation Sans" panose="020B0604020202020204" pitchFamily="34" charset="0"/>
              </a:rPr>
              <a:t>assets that are in use or ready for their intended use, and </a:t>
            </a:r>
          </a:p>
          <a:p>
            <a:pPr algn="l"/>
            <a:r>
              <a:rPr lang="en-US" sz="2100" b="0" dirty="0">
                <a:solidFill>
                  <a:schemeClr val="tx1"/>
                </a:solidFill>
                <a:latin typeface="Liberation Sans" panose="020B0604020202020204" pitchFamily="34" charset="0"/>
              </a:rPr>
              <a:t>(2) inventories that are produced over a short period of time.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wipe(left)">
                                      <p:cBhvr>
                                        <p:cTn id="7" dur="500"/>
                                        <p:tgtEl>
                                          <p:spTgt spid="19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Effect transition="in" filter="wipe(left)">
                                      <p:cBhvr>
                                        <p:cTn id="12" dur="500"/>
                                        <p:tgtEl>
                                          <p:spTgt spid="194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8">
                                            <p:txEl>
                                              <p:pRg st="2" end="2"/>
                                            </p:txEl>
                                          </p:spTgt>
                                        </p:tgtEl>
                                        <p:attrNameLst>
                                          <p:attrName>style.visibility</p:attrName>
                                        </p:attrNameLst>
                                      </p:cBhvr>
                                      <p:to>
                                        <p:strVal val="visible"/>
                                      </p:to>
                                    </p:set>
                                    <p:animEffect transition="in" filter="wipe(left)">
                                      <p:cBhvr>
                                        <p:cTn id="17" dur="500"/>
                                        <p:tgtEl>
                                          <p:spTgt spid="194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8">
                                            <p:txEl>
                                              <p:pRg st="3" end="3"/>
                                            </p:txEl>
                                          </p:spTgt>
                                        </p:tgtEl>
                                        <p:attrNameLst>
                                          <p:attrName>style.visibility</p:attrName>
                                        </p:attrNameLst>
                                      </p:cBhvr>
                                      <p:to>
                                        <p:strVal val="visible"/>
                                      </p:to>
                                    </p:set>
                                    <p:animEffect transition="in" filter="wipe(left)">
                                      <p:cBhvr>
                                        <p:cTn id="22" dur="500"/>
                                        <p:tgtEl>
                                          <p:spTgt spid="194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3"/>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64DC69-B868-45ED-B84C-6D58C3F32E7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#3</a:t>
            </a:r>
          </a:p>
          <a:p>
            <a:pPr algn="l"/>
            <a:endPar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Assets that qualify for capitalization of borrowing costs include</a:t>
            </a:r>
          </a:p>
        </p:txBody>
      </p:sp>
      <p:sp>
        <p:nvSpPr>
          <p:cNvPr id="5" name="TextBox 4">
            <a:extLst>
              <a:ext uri="{FF2B5EF4-FFF2-40B4-BE49-F238E27FC236}">
                <a16:creationId xmlns:a16="http://schemas.microsoft.com/office/drawing/2014/main" id="{84F65951-71D4-483B-BA16-2B3558F893E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assets under construction for a company's own use.</a:t>
            </a:r>
          </a:p>
        </p:txBody>
      </p:sp>
      <p:sp>
        <p:nvSpPr>
          <p:cNvPr id="6" name="TextBox 5">
            <a:extLst>
              <a:ext uri="{FF2B5EF4-FFF2-40B4-BE49-F238E27FC236}">
                <a16:creationId xmlns:a16="http://schemas.microsoft.com/office/drawing/2014/main" id="{E3F8D43C-AB1F-4E46-A5BE-C83F0EB61377}"/>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assets that are ready for their intended use in the earnings of the company.</a:t>
            </a:r>
          </a:p>
        </p:txBody>
      </p:sp>
      <p:sp>
        <p:nvSpPr>
          <p:cNvPr id="7" name="TextBox 6">
            <a:extLst>
              <a:ext uri="{FF2B5EF4-FFF2-40B4-BE49-F238E27FC236}">
                <a16:creationId xmlns:a16="http://schemas.microsoft.com/office/drawing/2014/main" id="{D21999CF-61CE-4D9A-882F-FC019481B774}"/>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assets that are not currently being used because of excess capacity.</a:t>
            </a:r>
          </a:p>
        </p:txBody>
      </p:sp>
      <p:sp>
        <p:nvSpPr>
          <p:cNvPr id="8" name="TextBox 7">
            <a:extLst>
              <a:ext uri="{FF2B5EF4-FFF2-40B4-BE49-F238E27FC236}">
                <a16:creationId xmlns:a16="http://schemas.microsoft.com/office/drawing/2014/main" id="{05C201BC-67A4-4539-8004-75371D45C8CB}"/>
              </a:ext>
            </a:extLst>
          </p:cNvPr>
          <p:cNvSpPr txBox="1"/>
          <p:nvPr>
            <p:custDataLst>
              <p:tags r:id="rId6"/>
            </p:custDataLst>
          </p:nvPr>
        </p:nvSpPr>
        <p:spPr>
          <a:xfrm>
            <a:off x="1828800" y="5105400"/>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 of these assets qualify for capitalization of borrowing costs.</a:t>
            </a:r>
          </a:p>
        </p:txBody>
      </p:sp>
      <p:sp>
        <p:nvSpPr>
          <p:cNvPr id="9" name="Oval 8">
            <a:extLst>
              <a:ext uri="{FF2B5EF4-FFF2-40B4-BE49-F238E27FC236}">
                <a16:creationId xmlns:a16="http://schemas.microsoft.com/office/drawing/2014/main" id="{81E5E8E2-EA6D-4E09-ACB8-6FE12B351953}"/>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E4A85828-22A0-43AE-BA38-B4DC44F77F2D}"/>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5AAAFDCD-01F2-400C-90AA-5B60D3219EB3}"/>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B4B8E201-4148-4863-9E99-3D815FD21BED}"/>
              </a:ext>
            </a:extLst>
          </p:cNvPr>
          <p:cNvSpPr>
            <a:spLocks noChangeAspect="1"/>
          </p:cNvSpPr>
          <p:nvPr>
            <p:custDataLst>
              <p:tags r:id="rId10"/>
            </p:custDataLst>
          </p:nvPr>
        </p:nvSpPr>
        <p:spPr>
          <a:xfrm>
            <a:off x="1114425" y="51696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C5E559AA-9F4C-40A7-A4DA-9B66A9F6A6A2}"/>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2FB4E1BA-8CDF-44A9-837E-EDA11E8A5284}"/>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89B604EB-C4AA-46A8-8F4C-9DE168ECA87A}"/>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8405F01D-C5EA-4801-82CF-4F5E7955E21C}"/>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74D921EB-6FFA-4C3B-B514-11757C293AA5}"/>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8AA11FD1-6683-4820-8C09-D0DA7C5A5F85}"/>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4AD95C88-08EB-EAC9-4FFF-908323961026}"/>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C3E19F3E-E0D9-490B-A58E-C8BF0576F5C4}"/>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5909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027"/>
          <p:cNvSpPr txBox="1">
            <a:spLocks noChangeArrowheads="1"/>
          </p:cNvSpPr>
          <p:nvPr/>
        </p:nvSpPr>
        <p:spPr bwMode="auto">
          <a:xfrm>
            <a:off x="609600" y="1334388"/>
            <a:ext cx="8001000" cy="488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600" dirty="0">
                <a:solidFill>
                  <a:srgbClr val="CC0000"/>
                </a:solidFill>
                <a:latin typeface="Liberation Sans" panose="020B0604020202020204" pitchFamily="34" charset="0"/>
              </a:rPr>
              <a:t>Capitalization Period</a:t>
            </a:r>
            <a:r>
              <a:rPr lang="zh-CN" altLang="en-US" sz="2600" dirty="0">
                <a:solidFill>
                  <a:srgbClr val="CC0000"/>
                </a:solidFill>
                <a:latin typeface="Liberation Sans" panose="020B0604020202020204" pitchFamily="34" charset="0"/>
              </a:rPr>
              <a:t> 资本化期间</a:t>
            </a:r>
            <a:endParaRPr lang="en-US" altLang="en-US" sz="2600" dirty="0">
              <a:solidFill>
                <a:srgbClr val="CC0000"/>
              </a:solidFill>
              <a:latin typeface="Liberation Sans" panose="020B0604020202020204" pitchFamily="34" charset="0"/>
            </a:endParaRPr>
          </a:p>
        </p:txBody>
      </p:sp>
      <p:sp>
        <p:nvSpPr>
          <p:cNvPr id="20484" name="Rectangle 1030"/>
          <p:cNvSpPr>
            <a:spLocks noGrp="1" noChangeArrowheads="1"/>
          </p:cNvSpPr>
          <p:nvPr>
            <p:ph type="body" idx="1"/>
          </p:nvPr>
        </p:nvSpPr>
        <p:spPr>
          <a:xfrm>
            <a:off x="609600" y="1943988"/>
            <a:ext cx="6858000" cy="2512099"/>
          </a:xfrm>
          <a:noFill/>
        </p:spPr>
        <p:txBody>
          <a:bodyPr lIns="91440">
            <a:spAutoFit/>
          </a:bodyPr>
          <a:lstStyle/>
          <a:p>
            <a:pPr marL="0" indent="0">
              <a:lnSpc>
                <a:spcPct val="120000"/>
              </a:lnSpc>
              <a:spcBef>
                <a:spcPts val="1200"/>
              </a:spcBef>
              <a:buFont typeface="Wingdings" pitchFamily="2" charset="2"/>
              <a:buNone/>
            </a:pPr>
            <a:r>
              <a:rPr lang="en-US" altLang="en-US" sz="2200" dirty="0">
                <a:solidFill>
                  <a:schemeClr val="tx1"/>
                </a:solidFill>
                <a:effectLst/>
                <a:latin typeface="Liberation Sans" panose="020B0604020202020204" pitchFamily="34" charset="0"/>
              </a:rPr>
              <a:t>Begins when:</a:t>
            </a:r>
          </a:p>
          <a:p>
            <a:pPr marL="685800" lvl="1" indent="-457200">
              <a:lnSpc>
                <a:spcPct val="120000"/>
              </a:lnSpc>
              <a:spcBef>
                <a:spcPts val="1200"/>
              </a:spcBef>
              <a:buClr>
                <a:schemeClr val="tx1"/>
              </a:buClr>
              <a:buSzTx/>
              <a:buFont typeface="Monotype Sorts" pitchFamily="2" charset="2"/>
              <a:buAutoNum type="arabicPeriod"/>
            </a:pPr>
            <a:r>
              <a:rPr lang="en-US" altLang="en-US" sz="2100" b="0" dirty="0">
                <a:solidFill>
                  <a:schemeClr val="tx1"/>
                </a:solidFill>
                <a:effectLst/>
                <a:latin typeface="Liberation Sans" panose="020B0604020202020204" pitchFamily="34" charset="0"/>
              </a:rPr>
              <a:t>Expenditures for the assets are being incurred.</a:t>
            </a:r>
          </a:p>
          <a:p>
            <a:pPr marL="685800" lvl="1" indent="-457200">
              <a:lnSpc>
                <a:spcPct val="120000"/>
              </a:lnSpc>
              <a:spcBef>
                <a:spcPts val="1200"/>
              </a:spcBef>
              <a:buClr>
                <a:schemeClr val="tx1"/>
              </a:buClr>
              <a:buSzTx/>
              <a:buFont typeface="Monotype Sorts" pitchFamily="2" charset="2"/>
              <a:buAutoNum type="arabicPeriod"/>
            </a:pPr>
            <a:r>
              <a:rPr lang="en-US" altLang="en-US" sz="2100" b="0" dirty="0">
                <a:solidFill>
                  <a:schemeClr val="tx1"/>
                </a:solidFill>
                <a:effectLst/>
                <a:latin typeface="Liberation Sans" panose="020B0604020202020204" pitchFamily="34" charset="0"/>
              </a:rPr>
              <a:t>Activities for readying the asset for use or sale are in progress .</a:t>
            </a:r>
          </a:p>
          <a:p>
            <a:pPr marL="685800" lvl="1" indent="-457200">
              <a:lnSpc>
                <a:spcPct val="120000"/>
              </a:lnSpc>
              <a:spcBef>
                <a:spcPts val="1200"/>
              </a:spcBef>
              <a:buClr>
                <a:schemeClr val="tx1"/>
              </a:buClr>
              <a:buSzTx/>
              <a:buFont typeface="Monotype Sorts" pitchFamily="2" charset="2"/>
              <a:buAutoNum type="arabicPeriod"/>
            </a:pPr>
            <a:r>
              <a:rPr lang="en-US" altLang="en-US" sz="2100" b="0" dirty="0">
                <a:solidFill>
                  <a:schemeClr val="tx1"/>
                </a:solidFill>
                <a:effectLst/>
                <a:latin typeface="Liberation Sans" panose="020B0604020202020204" pitchFamily="34" charset="0"/>
              </a:rPr>
              <a:t>Interest costs are being incurred.</a:t>
            </a:r>
          </a:p>
        </p:txBody>
      </p:sp>
      <p:sp>
        <p:nvSpPr>
          <p:cNvPr id="20486" name="Rectangle 1031"/>
          <p:cNvSpPr>
            <a:spLocks noChangeArrowheads="1"/>
          </p:cNvSpPr>
          <p:nvPr/>
        </p:nvSpPr>
        <p:spPr bwMode="auto">
          <a:xfrm>
            <a:off x="609600" y="4610988"/>
            <a:ext cx="8001000" cy="99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tIns="46038" rIns="182562" bIns="46038"/>
          <a:lstStyle/>
          <a:p>
            <a:pPr marL="533400" indent="-533400" algn="l">
              <a:lnSpc>
                <a:spcPct val="115000"/>
              </a:lnSpc>
              <a:spcBef>
                <a:spcPct val="50000"/>
              </a:spcBef>
              <a:buClr>
                <a:schemeClr val="accent2"/>
              </a:buClr>
              <a:buSzPct val="75000"/>
              <a:buFont typeface="Wingdings" pitchFamily="2" charset="2"/>
              <a:buNone/>
              <a:defRPr/>
            </a:pPr>
            <a:r>
              <a:rPr lang="en-US" altLang="en-US" sz="2200" dirty="0">
                <a:solidFill>
                  <a:schemeClr val="tx1"/>
                </a:solidFill>
                <a:latin typeface="Liberation Sans" panose="020B0604020202020204" pitchFamily="34" charset="0"/>
              </a:rPr>
              <a:t>Ends when:</a:t>
            </a:r>
          </a:p>
          <a:p>
            <a:pPr algn="l">
              <a:lnSpc>
                <a:spcPct val="115000"/>
              </a:lnSpc>
              <a:spcBef>
                <a:spcPct val="30000"/>
              </a:spcBef>
              <a:buClr>
                <a:schemeClr val="tx1"/>
              </a:buClr>
              <a:buSzPct val="80000"/>
              <a:buFont typeface="Monotype Sorts" pitchFamily="2" charset="2"/>
              <a:buNone/>
              <a:defRPr/>
            </a:pPr>
            <a:r>
              <a:rPr lang="en-US" altLang="en-US" sz="2200" b="0" dirty="0">
                <a:solidFill>
                  <a:schemeClr val="tx1"/>
                </a:solidFill>
                <a:latin typeface="Liberation Sans" panose="020B0604020202020204" pitchFamily="34" charset="0"/>
              </a:rPr>
              <a:t>The asset is substantially complete and ready for use.</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1"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t>Interest Costs During Construction</a:t>
            </a:r>
          </a:p>
        </p:txBody>
      </p:sp>
      <p:sp>
        <p:nvSpPr>
          <p:cNvPr id="12"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wipe(left)">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xEl>
                                              <p:pRg st="1" end="1"/>
                                            </p:txEl>
                                          </p:spTgt>
                                        </p:tgtEl>
                                        <p:attrNameLst>
                                          <p:attrName>style.visibility</p:attrName>
                                        </p:attrNameLst>
                                      </p:cBhvr>
                                      <p:to>
                                        <p:strVal val="visible"/>
                                      </p:to>
                                    </p:set>
                                    <p:animEffect transition="in" filter="wipe(left)">
                                      <p:cBhvr>
                                        <p:cTn id="12" dur="500"/>
                                        <p:tgtEl>
                                          <p:spTgt spid="20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4">
                                            <p:txEl>
                                              <p:pRg st="2" end="2"/>
                                            </p:txEl>
                                          </p:spTgt>
                                        </p:tgtEl>
                                        <p:attrNameLst>
                                          <p:attrName>style.visibility</p:attrName>
                                        </p:attrNameLst>
                                      </p:cBhvr>
                                      <p:to>
                                        <p:strVal val="visible"/>
                                      </p:to>
                                    </p:set>
                                    <p:animEffect transition="in" filter="wipe(left)">
                                      <p:cBhvr>
                                        <p:cTn id="17" dur="500"/>
                                        <p:tgtEl>
                                          <p:spTgt spid="204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4">
                                            <p:txEl>
                                              <p:pRg st="3" end="3"/>
                                            </p:txEl>
                                          </p:spTgt>
                                        </p:tgtEl>
                                        <p:attrNameLst>
                                          <p:attrName>style.visibility</p:attrName>
                                        </p:attrNameLst>
                                      </p:cBhvr>
                                      <p:to>
                                        <p:strVal val="visible"/>
                                      </p:to>
                                    </p:set>
                                    <p:animEffect transition="in" filter="wipe(left)">
                                      <p:cBhvr>
                                        <p:cTn id="22" dur="500"/>
                                        <p:tgtEl>
                                          <p:spTgt spid="204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6"/>
                                        </p:tgtEl>
                                        <p:attrNameLst>
                                          <p:attrName>style.visibility</p:attrName>
                                        </p:attrNameLst>
                                      </p:cBhvr>
                                      <p:to>
                                        <p:strVal val="visible"/>
                                      </p:to>
                                    </p:set>
                                    <p:animEffect transition="in" filter="wipe(left)">
                                      <p:cBhvr>
                                        <p:cTn id="2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bldLvl="3"/>
      <p:bldP spid="204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571500" y="1220787"/>
            <a:ext cx="8001000" cy="488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600" dirty="0">
                <a:solidFill>
                  <a:srgbClr val="CC0000"/>
                </a:solidFill>
                <a:latin typeface="Liberation Sans" panose="020B0604020202020204" pitchFamily="34" charset="0"/>
              </a:rPr>
              <a:t>Amount to Capitalize</a:t>
            </a:r>
            <a:r>
              <a:rPr lang="zh-CN" altLang="en-US" sz="2600" dirty="0">
                <a:solidFill>
                  <a:srgbClr val="CC0000"/>
                </a:solidFill>
                <a:latin typeface="Liberation Sans" panose="020B0604020202020204" pitchFamily="34" charset="0"/>
              </a:rPr>
              <a:t> 资本化金额</a:t>
            </a:r>
            <a:endParaRPr lang="en-US" altLang="en-US" sz="2600" dirty="0">
              <a:solidFill>
                <a:srgbClr val="CC0000"/>
              </a:solidFill>
              <a:latin typeface="Liberation Sans" panose="020B0604020202020204" pitchFamily="34" charset="0"/>
            </a:endParaRPr>
          </a:p>
        </p:txBody>
      </p:sp>
      <p:sp>
        <p:nvSpPr>
          <p:cNvPr id="21509" name="Rectangle 6"/>
          <p:cNvSpPr>
            <a:spLocks noGrp="1" noChangeArrowheads="1"/>
          </p:cNvSpPr>
          <p:nvPr>
            <p:ph type="body" idx="1"/>
          </p:nvPr>
        </p:nvSpPr>
        <p:spPr>
          <a:xfrm>
            <a:off x="571500" y="1676400"/>
            <a:ext cx="7620000" cy="2286000"/>
          </a:xfrm>
          <a:extLst>
            <a:ext uri="{909E8E84-426E-40DD-AFC4-6F175D3DCCD1}">
              <a14:hiddenFill xmlns:a14="http://schemas.microsoft.com/office/drawing/2010/main">
                <a:solidFill>
                  <a:srgbClr val="993300"/>
                </a:solidFill>
              </a14:hiddenFill>
            </a:ext>
          </a:extLst>
        </p:spPr>
        <p:txBody>
          <a:bodyPr lIns="91440"/>
          <a:lstStyle/>
          <a:p>
            <a:pPr marL="0" indent="0">
              <a:lnSpc>
                <a:spcPct val="120000"/>
              </a:lnSpc>
              <a:spcBef>
                <a:spcPts val="1200"/>
              </a:spcBef>
              <a:buNone/>
            </a:pPr>
            <a:r>
              <a:rPr lang="en-US" altLang="en-US" sz="2200" dirty="0">
                <a:solidFill>
                  <a:schemeClr val="tx1"/>
                </a:solidFill>
                <a:effectLst/>
                <a:latin typeface="Liberation Sans" panose="020B0604020202020204" pitchFamily="34" charset="0"/>
              </a:rPr>
              <a:t>Capitalize</a:t>
            </a:r>
            <a:r>
              <a:rPr lang="en-US" altLang="en-US" sz="2200" b="0" dirty="0">
                <a:solidFill>
                  <a:schemeClr val="tx1"/>
                </a:solidFill>
                <a:effectLst/>
                <a:latin typeface="Liberation Sans" panose="020B0604020202020204" pitchFamily="34" charset="0"/>
              </a:rPr>
              <a:t> the lesser of:</a:t>
            </a:r>
          </a:p>
          <a:p>
            <a:pPr marL="685800" lvl="1" indent="-457200">
              <a:lnSpc>
                <a:spcPct val="120000"/>
              </a:lnSpc>
              <a:spcBef>
                <a:spcPts val="1200"/>
              </a:spcBef>
              <a:buClr>
                <a:schemeClr val="tx1"/>
              </a:buClr>
              <a:buSzTx/>
              <a:buFont typeface="Monotype Sorts" pitchFamily="2" charset="2"/>
              <a:buAutoNum type="arabicPeriod"/>
            </a:pPr>
            <a:r>
              <a:rPr lang="en-US" altLang="en-US" sz="2100" b="0" dirty="0">
                <a:solidFill>
                  <a:schemeClr val="tx1"/>
                </a:solidFill>
                <a:effectLst/>
                <a:latin typeface="Liberation Sans" panose="020B0604020202020204" pitchFamily="34" charset="0"/>
              </a:rPr>
              <a:t>Actual interest cost incurred.</a:t>
            </a:r>
          </a:p>
          <a:p>
            <a:pPr marL="228600" lvl="1" indent="0">
              <a:lnSpc>
                <a:spcPct val="120000"/>
              </a:lnSpc>
              <a:spcBef>
                <a:spcPts val="1200"/>
              </a:spcBef>
              <a:buClr>
                <a:schemeClr val="tx1"/>
              </a:buClr>
              <a:buSzTx/>
              <a:buNone/>
              <a:tabLst>
                <a:tab pos="682625" algn="l"/>
              </a:tabLst>
            </a:pPr>
            <a:r>
              <a:rPr lang="en-US" altLang="en-US" sz="2100" b="0" dirty="0">
                <a:solidFill>
                  <a:schemeClr val="tx1"/>
                </a:solidFill>
                <a:effectLst/>
                <a:latin typeface="Liberation Sans" panose="020B0604020202020204" pitchFamily="34" charset="0"/>
              </a:rPr>
              <a:t>2.   </a:t>
            </a:r>
            <a:r>
              <a:rPr lang="en-US" altLang="en-US" sz="2100" dirty="0">
                <a:solidFill>
                  <a:srgbClr val="0000BF"/>
                </a:solidFill>
                <a:effectLst/>
                <a:latin typeface="Liberation Sans" panose="020B0604020202020204" pitchFamily="34" charset="0"/>
              </a:rPr>
              <a:t>Avoidable interest </a:t>
            </a:r>
            <a:r>
              <a:rPr lang="en-US" altLang="en-US" sz="2100" b="0" dirty="0">
                <a:solidFill>
                  <a:schemeClr val="tx1"/>
                </a:solidFill>
                <a:effectLst/>
                <a:latin typeface="Liberation Sans" panose="020B0604020202020204" pitchFamily="34" charset="0"/>
              </a:rPr>
              <a:t>- the amount of interest cost during 	the period that a company could theoretically avoid if it 	had not made expenditures for the asset.</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7"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t>Interest Costs During Construction</a:t>
            </a: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5" name="TextBox 4">
            <a:extLst>
              <a:ext uri="{FF2B5EF4-FFF2-40B4-BE49-F238E27FC236}">
                <a16:creationId xmlns:a16="http://schemas.microsoft.com/office/drawing/2014/main" id="{F7D0BD9D-5472-635A-294F-D252504523CD}"/>
              </a:ext>
            </a:extLst>
          </p:cNvPr>
          <p:cNvSpPr txBox="1"/>
          <p:nvPr/>
        </p:nvSpPr>
        <p:spPr>
          <a:xfrm>
            <a:off x="571500" y="3946739"/>
            <a:ext cx="8001000" cy="1384995"/>
          </a:xfrm>
          <a:prstGeom prst="rect">
            <a:avLst/>
          </a:prstGeom>
          <a:noFill/>
        </p:spPr>
        <p:txBody>
          <a:bodyPr wrap="square">
            <a:spAutoFit/>
          </a:bodyPr>
          <a:lstStyle/>
          <a:p>
            <a:pPr algn="l"/>
            <a:r>
              <a:rPr lang="en-CN" sz="2400" b="0" dirty="0">
                <a:latin typeface=""/>
              </a:rPr>
              <a:t>When the project is funded by </a:t>
            </a:r>
            <a:r>
              <a:rPr lang="en-CN" sz="2400" dirty="0">
                <a:latin typeface=""/>
              </a:rPr>
              <a:t>specific debt </a:t>
            </a:r>
          </a:p>
          <a:p>
            <a:pPr marL="285750" indent="-285750" algn="l">
              <a:buClr>
                <a:schemeClr val="accent6"/>
              </a:buClr>
              <a:buFont typeface=".PingFang SC Regular"/>
              <a:buChar char="◆"/>
            </a:pPr>
            <a:r>
              <a:rPr lang="en-US" sz="2000" b="0" dirty="0">
                <a:latin typeface=""/>
              </a:rPr>
              <a:t>C</a:t>
            </a:r>
            <a:r>
              <a:rPr lang="en-CN" sz="2000" b="0" dirty="0">
                <a:latin typeface=""/>
              </a:rPr>
              <a:t>apitalize the actual borrowing costs incurred during the capitalization period offset by any investment income on temporary investments of funds made available from the borrowings. </a:t>
            </a:r>
          </a:p>
        </p:txBody>
      </p:sp>
      <p:sp>
        <p:nvSpPr>
          <p:cNvPr id="10" name="TextBox 9">
            <a:extLst>
              <a:ext uri="{FF2B5EF4-FFF2-40B4-BE49-F238E27FC236}">
                <a16:creationId xmlns:a16="http://schemas.microsoft.com/office/drawing/2014/main" id="{DF3E1AF2-256E-1D95-209D-C9BAA9518657}"/>
              </a:ext>
            </a:extLst>
          </p:cNvPr>
          <p:cNvSpPr txBox="1"/>
          <p:nvPr/>
        </p:nvSpPr>
        <p:spPr>
          <a:xfrm>
            <a:off x="593558" y="5329535"/>
            <a:ext cx="7483642" cy="1200329"/>
          </a:xfrm>
          <a:prstGeom prst="rect">
            <a:avLst/>
          </a:prstGeom>
          <a:noFill/>
        </p:spPr>
        <p:txBody>
          <a:bodyPr wrap="square">
            <a:spAutoFit/>
          </a:bodyPr>
          <a:lstStyle/>
          <a:p>
            <a:pPr algn="l"/>
            <a:r>
              <a:rPr lang="en-CN" sz="2400" b="0" dirty="0">
                <a:latin typeface=""/>
              </a:rPr>
              <a:t>When the project is funded by </a:t>
            </a:r>
            <a:r>
              <a:rPr lang="en-CN" sz="2400" dirty="0">
                <a:latin typeface=""/>
              </a:rPr>
              <a:t>general debt</a:t>
            </a:r>
          </a:p>
          <a:p>
            <a:pPr marL="342900" indent="-342900" algn="l">
              <a:buClr>
                <a:schemeClr val="accent6"/>
              </a:buClr>
              <a:buFont typeface=".PingFang SC Regular"/>
              <a:buChar char="◆"/>
            </a:pPr>
            <a:r>
              <a:rPr lang="en-US" sz="2400" b="0" dirty="0">
                <a:latin typeface=""/>
              </a:rPr>
              <a:t>The average carrying amount of the project during the period is multiplied by the capitalization rate.</a:t>
            </a:r>
            <a:endParaRPr lang="en-CN" sz="2400" b="0" dirty="0">
              <a:latin typeface=""/>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3"/>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609600" y="1371600"/>
            <a:ext cx="7924800" cy="19050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pPr>
            <a:r>
              <a:rPr lang="en-US" altLang="en-US" sz="2000" b="0" dirty="0">
                <a:latin typeface="Liberation Sans" panose="020B0604020202020204" pitchFamily="34" charset="0"/>
              </a:rPr>
              <a:t>On November 1, 2021, Shalla Company contracted Pfeifer Construction Co. to construct a building for $1,400,000 on land costing $100,000 (purchased from the contractor and included in the first payment). Shalla made the following payments to the construction company during 2022.</a:t>
            </a:r>
          </a:p>
        </p:txBody>
      </p:sp>
      <p:pic>
        <p:nvPicPr>
          <p:cNvPr id="286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08400"/>
            <a:ext cx="8196263"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7"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7" name="Rectangle 4"/>
          <p:cNvSpPr txBox="1">
            <a:spLocks noChangeArrowheads="1"/>
          </p:cNvSpPr>
          <p:nvPr/>
        </p:nvSpPr>
        <p:spPr bwMode="auto">
          <a:xfrm>
            <a:off x="609600" y="762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a:p>
            <a:r>
              <a:rPr lang="en-IN" b="1" dirty="0">
                <a:latin typeface="Calibri" panose="020F0502020204030204" pitchFamily="34" charset="0"/>
                <a:cs typeface="Calibri" panose="020F0502020204030204" pitchFamily="34" charset="0"/>
              </a:rPr>
              <a:t>Total Borrowing Costs- funded by specific debt</a:t>
            </a:r>
            <a:endParaRPr lang="en-US" altLang="en-US" dirty="0">
              <a:solidFill>
                <a:srgbClr val="CC0000"/>
              </a:solidFill>
            </a:endParaRPr>
          </a:p>
          <a:p>
            <a:endParaRPr lang="en-US" altLang="en-US" dirty="0">
              <a:solidFill>
                <a:srgbClr val="CC0000"/>
              </a:solidFill>
            </a:endParaRPr>
          </a:p>
        </p:txBody>
      </p:sp>
      <p:sp>
        <p:nvSpPr>
          <p:cNvPr id="9" name="TextBox 8">
            <a:extLst>
              <a:ext uri="{FF2B5EF4-FFF2-40B4-BE49-F238E27FC236}">
                <a16:creationId xmlns:a16="http://schemas.microsoft.com/office/drawing/2014/main" id="{44E066EB-BA00-4AE3-AA58-8D1B05AEA363}"/>
              </a:ext>
            </a:extLst>
          </p:cNvPr>
          <p:cNvSpPr txBox="1"/>
          <p:nvPr/>
        </p:nvSpPr>
        <p:spPr>
          <a:xfrm>
            <a:off x="457200" y="1143000"/>
            <a:ext cx="7924800" cy="3170099"/>
          </a:xfrm>
          <a:prstGeom prst="rect">
            <a:avLst/>
          </a:prstGeom>
          <a:noFill/>
        </p:spPr>
        <p:txBody>
          <a:bodyPr wrap="square">
            <a:spAutoFit/>
          </a:bodyPr>
          <a:lstStyle/>
          <a:p>
            <a:pPr algn="l"/>
            <a:r>
              <a:rPr lang="en-US" sz="2000" b="0" dirty="0">
                <a:latin typeface="Liberation Sans" panose="020B0604020202020204"/>
              </a:rPr>
              <a:t>Pfeifer Construction completed the building, ready for occupancy, on December 31, 2022.  </a:t>
            </a:r>
            <a:r>
              <a:rPr lang="en-US" sz="2000" b="0" dirty="0" err="1">
                <a:latin typeface="Liberation Sans" panose="020B0604020202020204"/>
              </a:rPr>
              <a:t>Shalla</a:t>
            </a:r>
            <a:r>
              <a:rPr lang="en-US" sz="2000" b="0" dirty="0">
                <a:latin typeface="Liberation Sans" panose="020B0604020202020204"/>
              </a:rPr>
              <a:t> had the following debt outstanding at December 31, 2022. 15 percent, $1,500,000, 3-year note to finance purchase of land and construction of the building, dated December 31, 2021, with interest payable annually on December 31. During 2021, a portion of the proceeds from the borrowing that had not yet been expended in the project were invested and earned $60,000 in interest income. </a:t>
            </a:r>
            <a:r>
              <a:rPr lang="en-US" sz="2000" b="0" dirty="0">
                <a:solidFill>
                  <a:srgbClr val="FF0000"/>
                </a:solidFill>
                <a:latin typeface="Liberation Sans" panose="020B0604020202020204"/>
              </a:rPr>
              <a:t>The project began on January 1 and was completed on December 31</a:t>
            </a:r>
            <a:r>
              <a:rPr lang="en-US" sz="2000" b="0" dirty="0">
                <a:latin typeface="Liberation Sans" panose="020B0604020202020204"/>
              </a:rPr>
              <a:t>, so the capitalization period was the full year of 2022.</a:t>
            </a:r>
          </a:p>
        </p:txBody>
      </p:sp>
      <p:pic>
        <p:nvPicPr>
          <p:cNvPr id="11" name="Picture Placeholder 2" descr="A computation of a capitalized borrowing costs. There are two columns, where the first column displays account names and the other column is a numeric column. The account names and respective amounts are: Borrowing costs left parenthesis $1,500,000 times .15 right parenthesis, $225,000; Investment income, 60,000; The last line displays, Borrowing costs to be capitalized, in the first column with the respective amount of $165,000 in the last column resulting from subtracting  the 60,000 investment income from the $225,000.">
            <a:extLst>
              <a:ext uri="{FF2B5EF4-FFF2-40B4-BE49-F238E27FC236}">
                <a16:creationId xmlns:a16="http://schemas.microsoft.com/office/drawing/2014/main" id="{14D024B1-C2EC-432C-BDBD-4F82B33B5332}"/>
              </a:ext>
            </a:extLst>
          </p:cNvPr>
          <p:cNvPicPr>
            <a:picLocks noChangeAspect="1"/>
          </p:cNvPicPr>
          <p:nvPr/>
        </p:nvPicPr>
        <p:blipFill>
          <a:blip r:embed="rId3"/>
          <a:stretch>
            <a:fillRect/>
          </a:stretch>
        </p:blipFill>
        <p:spPr>
          <a:xfrm>
            <a:off x="944880" y="4442460"/>
            <a:ext cx="7254240" cy="1196340"/>
          </a:xfrm>
          <a:prstGeom prst="rect">
            <a:avLst/>
          </a:prstGeom>
        </p:spPr>
      </p:pic>
      <p:sp>
        <p:nvSpPr>
          <p:cNvPr id="12" name="Content Placeholder 4">
            <a:extLst>
              <a:ext uri="{FF2B5EF4-FFF2-40B4-BE49-F238E27FC236}">
                <a16:creationId xmlns:a16="http://schemas.microsoft.com/office/drawing/2014/main" id="{0DA3919B-9912-4927-B2C3-67D15868B3CC}"/>
              </a:ext>
            </a:extLst>
          </p:cNvPr>
          <p:cNvSpPr txBox="1">
            <a:spLocks/>
          </p:cNvSpPr>
          <p:nvPr/>
        </p:nvSpPr>
        <p:spPr>
          <a:xfrm>
            <a:off x="2667000" y="5768161"/>
            <a:ext cx="3810000" cy="425450"/>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2000" kern="0">
                <a:solidFill>
                  <a:srgbClr val="006666"/>
                </a:solidFill>
                <a:latin typeface="Calibri" panose="020F0502020204030204" pitchFamily="34" charset="0"/>
              </a:rPr>
              <a:t>ILLUSTRATION 10.2</a:t>
            </a:r>
            <a:endParaRPr lang="en-US" sz="2000" kern="0" dirty="0">
              <a:solidFill>
                <a:srgbClr val="006666"/>
              </a:solidFill>
              <a:latin typeface="Calibri" panose="020F0502020204030204" pitchFamily="34" charset="0"/>
            </a:endParaRPr>
          </a:p>
        </p:txBody>
      </p:sp>
    </p:spTree>
    <p:extLst>
      <p:ext uri="{BB962C8B-B14F-4D97-AF65-F5344CB8AC3E}">
        <p14:creationId xmlns:p14="http://schemas.microsoft.com/office/powerpoint/2010/main" val="214208106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457200" y="737133"/>
            <a:ext cx="8001000" cy="4277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ct val="50000"/>
              </a:spcBef>
            </a:pPr>
            <a:r>
              <a:rPr lang="en-US" altLang="en-US" sz="2000" b="0" dirty="0">
                <a:latin typeface="Liberation Sans" panose="020B0604020202020204" pitchFamily="34" charset="0"/>
              </a:rPr>
              <a:t>Shalla records the following journal entries during 2022:</a:t>
            </a:r>
          </a:p>
        </p:txBody>
      </p:sp>
      <p:sp>
        <p:nvSpPr>
          <p:cNvPr id="33796" name="Rectangle 8"/>
          <p:cNvSpPr>
            <a:spLocks noChangeArrowheads="1"/>
          </p:cNvSpPr>
          <p:nvPr/>
        </p:nvSpPr>
        <p:spPr bwMode="auto">
          <a:xfrm>
            <a:off x="455894" y="1464207"/>
            <a:ext cx="8078506" cy="494237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tabLst>
                <a:tab pos="1714500" algn="l"/>
                <a:tab pos="2228850" algn="l"/>
                <a:tab pos="6400800" algn="r"/>
                <a:tab pos="7656513" algn="r"/>
              </a:tabLst>
              <a:defRPr b="1">
                <a:solidFill>
                  <a:schemeClr val="folHlink"/>
                </a:solidFill>
                <a:latin typeface="Comic Sans MS" pitchFamily="66" charset="0"/>
              </a:defRPr>
            </a:lvl1pPr>
            <a:lvl2pPr marL="742950" indent="-285750">
              <a:tabLst>
                <a:tab pos="1714500" algn="l"/>
                <a:tab pos="2228850" algn="l"/>
                <a:tab pos="6400800" algn="r"/>
                <a:tab pos="7656513" algn="r"/>
              </a:tabLst>
              <a:defRPr b="1">
                <a:solidFill>
                  <a:schemeClr val="folHlink"/>
                </a:solidFill>
                <a:latin typeface="Comic Sans MS" pitchFamily="66" charset="0"/>
              </a:defRPr>
            </a:lvl2pPr>
            <a:lvl3pPr marL="1143000" indent="-228600">
              <a:tabLst>
                <a:tab pos="1714500" algn="l"/>
                <a:tab pos="2228850" algn="l"/>
                <a:tab pos="6400800" algn="r"/>
                <a:tab pos="7656513" algn="r"/>
              </a:tabLst>
              <a:defRPr b="1">
                <a:solidFill>
                  <a:schemeClr val="folHlink"/>
                </a:solidFill>
                <a:latin typeface="Comic Sans MS" pitchFamily="66" charset="0"/>
              </a:defRPr>
            </a:lvl3pPr>
            <a:lvl4pPr marL="1600200" indent="-228600">
              <a:tabLst>
                <a:tab pos="1714500" algn="l"/>
                <a:tab pos="2228850" algn="l"/>
                <a:tab pos="6400800" algn="r"/>
                <a:tab pos="7656513" algn="r"/>
              </a:tabLst>
              <a:defRPr b="1">
                <a:solidFill>
                  <a:schemeClr val="folHlink"/>
                </a:solidFill>
                <a:latin typeface="Comic Sans MS" pitchFamily="66" charset="0"/>
              </a:defRPr>
            </a:lvl4pPr>
            <a:lvl5pPr marL="2057400" indent="-228600">
              <a:tabLst>
                <a:tab pos="1714500" algn="l"/>
                <a:tab pos="2228850" algn="l"/>
                <a:tab pos="6400800" algn="r"/>
                <a:tab pos="7656513" algn="r"/>
              </a:tabLst>
              <a:defRPr b="1">
                <a:solidFill>
                  <a:schemeClr val="folHlink"/>
                </a:solidFill>
                <a:latin typeface="Comic Sans MS" pitchFamily="66" charset="0"/>
              </a:defRPr>
            </a:lvl5pPr>
            <a:lvl6pPr marL="2514600" indent="-228600" algn="ctr" eaLnBrk="0" fontAlgn="base" hangingPunct="0">
              <a:spcBef>
                <a:spcPct val="0"/>
              </a:spcBef>
              <a:spcAft>
                <a:spcPct val="0"/>
              </a:spcAft>
              <a:tabLst>
                <a:tab pos="1714500" algn="l"/>
                <a:tab pos="2228850" algn="l"/>
                <a:tab pos="6400800" algn="r"/>
                <a:tab pos="7656513" algn="r"/>
              </a:tabLst>
              <a:defRPr b="1">
                <a:solidFill>
                  <a:schemeClr val="folHlink"/>
                </a:solidFill>
                <a:latin typeface="Comic Sans MS" pitchFamily="66" charset="0"/>
              </a:defRPr>
            </a:lvl6pPr>
            <a:lvl7pPr marL="2971800" indent="-228600" algn="ctr" eaLnBrk="0" fontAlgn="base" hangingPunct="0">
              <a:spcBef>
                <a:spcPct val="0"/>
              </a:spcBef>
              <a:spcAft>
                <a:spcPct val="0"/>
              </a:spcAft>
              <a:tabLst>
                <a:tab pos="1714500" algn="l"/>
                <a:tab pos="2228850" algn="l"/>
                <a:tab pos="6400800" algn="r"/>
                <a:tab pos="7656513" algn="r"/>
              </a:tabLst>
              <a:defRPr b="1">
                <a:solidFill>
                  <a:schemeClr val="folHlink"/>
                </a:solidFill>
                <a:latin typeface="Comic Sans MS" pitchFamily="66" charset="0"/>
              </a:defRPr>
            </a:lvl7pPr>
            <a:lvl8pPr marL="3429000" indent="-228600" algn="ctr" eaLnBrk="0" fontAlgn="base" hangingPunct="0">
              <a:spcBef>
                <a:spcPct val="0"/>
              </a:spcBef>
              <a:spcAft>
                <a:spcPct val="0"/>
              </a:spcAft>
              <a:tabLst>
                <a:tab pos="1714500" algn="l"/>
                <a:tab pos="2228850" algn="l"/>
                <a:tab pos="6400800" algn="r"/>
                <a:tab pos="7656513" algn="r"/>
              </a:tabLst>
              <a:defRPr b="1">
                <a:solidFill>
                  <a:schemeClr val="folHlink"/>
                </a:solidFill>
                <a:latin typeface="Comic Sans MS" pitchFamily="66" charset="0"/>
              </a:defRPr>
            </a:lvl8pPr>
            <a:lvl9pPr marL="3886200" indent="-228600" algn="ctr" eaLnBrk="0" fontAlgn="base" hangingPunct="0">
              <a:spcBef>
                <a:spcPct val="0"/>
              </a:spcBef>
              <a:spcAft>
                <a:spcPct val="0"/>
              </a:spcAft>
              <a:tabLst>
                <a:tab pos="1714500" algn="l"/>
                <a:tab pos="2228850" algn="l"/>
                <a:tab pos="6400800" algn="r"/>
                <a:tab pos="7656513" algn="r"/>
              </a:tabLst>
              <a:defRPr b="1">
                <a:solidFill>
                  <a:schemeClr val="folHlink"/>
                </a:solidFill>
                <a:latin typeface="Comic Sans MS" pitchFamily="66" charset="0"/>
              </a:defRPr>
            </a:lvl9pPr>
          </a:lstStyle>
          <a:p>
            <a:pPr algn="l">
              <a:lnSpc>
                <a:spcPct val="115000"/>
              </a:lnSpc>
            </a:pPr>
            <a:r>
              <a:rPr lang="en-US" altLang="en-US" dirty="0">
                <a:latin typeface="Liberation Sans" panose="020B0604020202020204" pitchFamily="34" charset="0"/>
              </a:rPr>
              <a:t>January 1	</a:t>
            </a:r>
            <a:r>
              <a:rPr lang="en-US" altLang="en-US" b="0" dirty="0">
                <a:latin typeface="Liberation Sans" panose="020B0604020202020204" pitchFamily="34" charset="0"/>
              </a:rPr>
              <a:t>Land </a:t>
            </a:r>
            <a:r>
              <a:rPr lang="zh-CN" altLang="en-US" b="0" dirty="0">
                <a:latin typeface="Liberation Sans" panose="020B0604020202020204" pitchFamily="34" charset="0"/>
              </a:rPr>
              <a:t>无形资产</a:t>
            </a:r>
            <a:r>
              <a:rPr lang="en-US" altLang="zh-CN" b="0" dirty="0">
                <a:latin typeface="Liberation Sans" panose="020B0604020202020204" pitchFamily="34" charset="0"/>
              </a:rPr>
              <a:t>——</a:t>
            </a:r>
            <a:r>
              <a:rPr lang="zh-CN" altLang="en-US" b="0" dirty="0">
                <a:latin typeface="Liberation Sans" panose="020B0604020202020204" pitchFamily="34" charset="0"/>
              </a:rPr>
              <a:t>土地使用权</a:t>
            </a:r>
            <a:r>
              <a:rPr lang="en-US" altLang="en-US" b="0" dirty="0">
                <a:latin typeface="Liberation Sans" panose="020B0604020202020204" pitchFamily="34" charset="0"/>
              </a:rPr>
              <a:t>	100,000</a:t>
            </a:r>
          </a:p>
          <a:p>
            <a:pPr algn="l">
              <a:lnSpc>
                <a:spcPct val="115000"/>
              </a:lnSpc>
            </a:pPr>
            <a:r>
              <a:rPr lang="en-US" altLang="en-US" b="0" dirty="0">
                <a:latin typeface="Liberation Sans" panose="020B0604020202020204" pitchFamily="34" charset="0"/>
              </a:rPr>
              <a:t>	Construction in Process </a:t>
            </a:r>
            <a:r>
              <a:rPr lang="zh-CN" altLang="en-US" b="0" dirty="0">
                <a:latin typeface="Liberation Sans" panose="020B0604020202020204" pitchFamily="34" charset="0"/>
              </a:rPr>
              <a:t>在建工程</a:t>
            </a:r>
            <a:r>
              <a:rPr lang="en-US" altLang="en-US" b="0" dirty="0">
                <a:latin typeface="Liberation Sans" panose="020B0604020202020204" pitchFamily="34" charset="0"/>
              </a:rPr>
              <a:t>	110,000</a:t>
            </a:r>
          </a:p>
          <a:p>
            <a:pPr algn="l">
              <a:lnSpc>
                <a:spcPct val="115000"/>
              </a:lnSpc>
            </a:pPr>
            <a:r>
              <a:rPr lang="en-US" altLang="en-US" b="0" dirty="0">
                <a:latin typeface="Liberation Sans" panose="020B0604020202020204" pitchFamily="34" charset="0"/>
              </a:rPr>
              <a:t>		Cash </a:t>
            </a:r>
            <a:r>
              <a:rPr lang="en-US" altLang="en-US" b="0" dirty="0" err="1">
                <a:latin typeface="Liberation Sans" panose="020B0604020202020204" pitchFamily="34" charset="0"/>
              </a:rPr>
              <a:t>银行存款</a:t>
            </a:r>
            <a:r>
              <a:rPr lang="en-US" altLang="en-US" b="0" dirty="0">
                <a:latin typeface="Liberation Sans" panose="020B0604020202020204" pitchFamily="34" charset="0"/>
              </a:rPr>
              <a:t>		210,000</a:t>
            </a:r>
          </a:p>
          <a:p>
            <a:pPr algn="l">
              <a:lnSpc>
                <a:spcPct val="115000"/>
              </a:lnSpc>
              <a:spcBef>
                <a:spcPct val="50000"/>
              </a:spcBef>
            </a:pPr>
            <a:r>
              <a:rPr lang="en-US" altLang="en-US" dirty="0">
                <a:latin typeface="Liberation Sans" panose="020B0604020202020204" pitchFamily="34" charset="0"/>
              </a:rPr>
              <a:t>March 1	</a:t>
            </a:r>
            <a:r>
              <a:rPr lang="en-US" altLang="en-US" b="0" dirty="0">
                <a:latin typeface="Liberation Sans" panose="020B0604020202020204" pitchFamily="34" charset="0"/>
              </a:rPr>
              <a:t> Construction in Process </a:t>
            </a:r>
            <a:r>
              <a:rPr lang="zh-CN" altLang="en-US" b="0" dirty="0">
                <a:latin typeface="Liberation Sans" panose="020B0604020202020204" pitchFamily="34" charset="0"/>
              </a:rPr>
              <a:t>在建工程</a:t>
            </a:r>
            <a:r>
              <a:rPr lang="en-US" altLang="en-US" b="0" dirty="0">
                <a:latin typeface="Liberation Sans" panose="020B0604020202020204" pitchFamily="34" charset="0"/>
              </a:rPr>
              <a:t>	300,000</a:t>
            </a:r>
          </a:p>
          <a:p>
            <a:pPr algn="l">
              <a:lnSpc>
                <a:spcPct val="115000"/>
              </a:lnSpc>
            </a:pPr>
            <a:r>
              <a:rPr lang="en-US" altLang="en-US" b="0" dirty="0">
                <a:latin typeface="Liberation Sans" panose="020B0604020202020204" pitchFamily="34" charset="0"/>
              </a:rPr>
              <a:t>		Cash </a:t>
            </a:r>
            <a:r>
              <a:rPr lang="zh-CN" altLang="en-US" b="0" dirty="0">
                <a:latin typeface="Liberation Sans" panose="020B0604020202020204" pitchFamily="34" charset="0"/>
              </a:rPr>
              <a:t>银行存款</a:t>
            </a:r>
            <a:r>
              <a:rPr lang="en-US" altLang="en-US" b="0" dirty="0">
                <a:latin typeface="Liberation Sans" panose="020B0604020202020204" pitchFamily="34" charset="0"/>
              </a:rPr>
              <a:t>		300,000</a:t>
            </a:r>
          </a:p>
          <a:p>
            <a:pPr algn="l">
              <a:lnSpc>
                <a:spcPct val="115000"/>
              </a:lnSpc>
              <a:spcBef>
                <a:spcPct val="50000"/>
              </a:spcBef>
            </a:pPr>
            <a:r>
              <a:rPr lang="en-US" altLang="en-US" dirty="0">
                <a:latin typeface="Liberation Sans" panose="020B0604020202020204" pitchFamily="34" charset="0"/>
              </a:rPr>
              <a:t>May 1	</a:t>
            </a:r>
            <a:r>
              <a:rPr lang="en-US" altLang="en-US" b="0" dirty="0">
                <a:latin typeface="Liberation Sans" panose="020B0604020202020204" pitchFamily="34" charset="0"/>
              </a:rPr>
              <a:t> Construction in Process </a:t>
            </a:r>
            <a:r>
              <a:rPr lang="zh-CN" altLang="en-US" b="0" dirty="0">
                <a:latin typeface="Liberation Sans" panose="020B0604020202020204" pitchFamily="34" charset="0"/>
              </a:rPr>
              <a:t>在建工程</a:t>
            </a:r>
            <a:r>
              <a:rPr lang="en-US" altLang="en-US" b="0" dirty="0">
                <a:latin typeface="Liberation Sans" panose="020B0604020202020204" pitchFamily="34" charset="0"/>
              </a:rPr>
              <a:t>	540,000</a:t>
            </a:r>
          </a:p>
          <a:p>
            <a:pPr algn="l">
              <a:lnSpc>
                <a:spcPct val="115000"/>
              </a:lnSpc>
            </a:pPr>
            <a:r>
              <a:rPr lang="en-US" altLang="en-US" b="0" dirty="0">
                <a:latin typeface="Liberation Sans" panose="020B0604020202020204" pitchFamily="34" charset="0"/>
              </a:rPr>
              <a:t>		Cash </a:t>
            </a:r>
            <a:r>
              <a:rPr lang="zh-CN" altLang="en-US" b="0" dirty="0">
                <a:latin typeface="Liberation Sans" panose="020B0604020202020204" pitchFamily="34" charset="0"/>
              </a:rPr>
              <a:t>银行存款</a:t>
            </a:r>
            <a:r>
              <a:rPr lang="en-US" altLang="en-US" b="0" dirty="0">
                <a:latin typeface="Liberation Sans" panose="020B0604020202020204" pitchFamily="34" charset="0"/>
              </a:rPr>
              <a:t>		540,000</a:t>
            </a:r>
          </a:p>
          <a:p>
            <a:pPr algn="l">
              <a:lnSpc>
                <a:spcPct val="115000"/>
              </a:lnSpc>
              <a:spcBef>
                <a:spcPct val="50000"/>
              </a:spcBef>
            </a:pPr>
            <a:r>
              <a:rPr lang="en-US" altLang="en-US" dirty="0">
                <a:latin typeface="Liberation Sans" panose="020B0604020202020204" pitchFamily="34" charset="0"/>
              </a:rPr>
              <a:t>December 31	</a:t>
            </a:r>
            <a:r>
              <a:rPr lang="en-US" altLang="en-US" b="0" dirty="0">
                <a:latin typeface="Liberation Sans" panose="020B0604020202020204" pitchFamily="34" charset="0"/>
              </a:rPr>
              <a:t> Construction in Process </a:t>
            </a:r>
            <a:r>
              <a:rPr lang="zh-CN" altLang="en-US" b="0" dirty="0">
                <a:latin typeface="Liberation Sans" panose="020B0604020202020204" pitchFamily="34" charset="0"/>
              </a:rPr>
              <a:t>在建工程</a:t>
            </a:r>
            <a:r>
              <a:rPr lang="en-US" altLang="en-US" b="0" dirty="0">
                <a:latin typeface="Liberation Sans" panose="020B0604020202020204" pitchFamily="34" charset="0"/>
              </a:rPr>
              <a:t>	450,000</a:t>
            </a:r>
          </a:p>
          <a:p>
            <a:pPr lvl="4" algn="l">
              <a:lnSpc>
                <a:spcPct val="115000"/>
              </a:lnSpc>
            </a:pPr>
            <a:r>
              <a:rPr lang="en-US" altLang="en-US" b="0" dirty="0">
                <a:latin typeface="Liberation Sans" panose="020B0604020202020204" pitchFamily="34" charset="0"/>
              </a:rPr>
              <a:t>		Cash </a:t>
            </a:r>
            <a:r>
              <a:rPr lang="zh-CN" altLang="en-US" b="0" dirty="0">
                <a:latin typeface="Liberation Sans" panose="020B0604020202020204" pitchFamily="34" charset="0"/>
              </a:rPr>
              <a:t>银行存款</a:t>
            </a:r>
            <a:r>
              <a:rPr lang="en-US" altLang="en-US" b="0" dirty="0">
                <a:latin typeface="Liberation Sans" panose="020B0604020202020204" pitchFamily="34" charset="0"/>
              </a:rPr>
              <a:t>		450,000     </a:t>
            </a:r>
          </a:p>
          <a:p>
            <a:pPr lvl="4" algn="l">
              <a:lnSpc>
                <a:spcPct val="115000"/>
              </a:lnSpc>
            </a:pPr>
            <a:r>
              <a:rPr lang="en-US" altLang="en-US" dirty="0">
                <a:solidFill>
                  <a:srgbClr val="CC0000"/>
                </a:solidFill>
                <a:latin typeface="Liberation Sans" panose="020B0604020202020204" pitchFamily="34" charset="0"/>
              </a:rPr>
              <a:t>Construction in Process </a:t>
            </a:r>
            <a:r>
              <a:rPr lang="zh-CN" altLang="en-US" dirty="0">
                <a:solidFill>
                  <a:srgbClr val="CC0000"/>
                </a:solidFill>
                <a:latin typeface="Liberation Sans" panose="020B0604020202020204" pitchFamily="34" charset="0"/>
              </a:rPr>
              <a:t>在建工程</a:t>
            </a:r>
            <a:endParaRPr lang="en-US" altLang="en-US" dirty="0">
              <a:solidFill>
                <a:srgbClr val="CC0000"/>
              </a:solidFill>
              <a:latin typeface="Liberation Sans" panose="020B0604020202020204" pitchFamily="34" charset="0"/>
            </a:endParaRPr>
          </a:p>
          <a:p>
            <a:pPr lvl="3" algn="l">
              <a:lnSpc>
                <a:spcPct val="115000"/>
              </a:lnSpc>
            </a:pPr>
            <a:r>
              <a:rPr lang="en-US" altLang="en-US" dirty="0">
                <a:solidFill>
                  <a:srgbClr val="CC0000"/>
                </a:solidFill>
                <a:latin typeface="Liberation Sans" panose="020B0604020202020204" pitchFamily="34" charset="0"/>
              </a:rPr>
              <a:t>(Capitalized borrowing costs) 	165,000</a:t>
            </a:r>
            <a:endParaRPr lang="en-US" altLang="en-US" b="0" dirty="0">
              <a:latin typeface="Liberation Sans" panose="020B0604020202020204" pitchFamily="34" charset="0"/>
            </a:endParaRPr>
          </a:p>
          <a:p>
            <a:pPr algn="l">
              <a:lnSpc>
                <a:spcPct val="115000"/>
              </a:lnSpc>
            </a:pPr>
            <a:r>
              <a:rPr lang="en-US" altLang="en-US" b="0" dirty="0">
                <a:latin typeface="Liberation Sans" panose="020B0604020202020204" pitchFamily="34" charset="0"/>
              </a:rPr>
              <a:t>		Cash </a:t>
            </a:r>
            <a:r>
              <a:rPr lang="zh-CN" altLang="en-US" b="0" dirty="0">
                <a:latin typeface="Liberation Sans" panose="020B0604020202020204" pitchFamily="34" charset="0"/>
              </a:rPr>
              <a:t>银行存款</a:t>
            </a:r>
            <a:r>
              <a:rPr lang="en-US" altLang="en-US" b="0" dirty="0">
                <a:latin typeface="Liberation Sans" panose="020B0604020202020204" pitchFamily="34" charset="0"/>
              </a:rPr>
              <a:t>		165,000</a:t>
            </a:r>
          </a:p>
          <a:p>
            <a:pPr algn="l">
              <a:lnSpc>
                <a:spcPct val="115000"/>
              </a:lnSpc>
            </a:pPr>
            <a:r>
              <a:rPr lang="en-US" altLang="en-US" b="0" dirty="0">
                <a:solidFill>
                  <a:srgbClr val="CC0000"/>
                </a:solidFill>
                <a:latin typeface="Liberation Sans" panose="020B0604020202020204" pitchFamily="34" charset="0"/>
              </a:rPr>
              <a:t>                            Buildings   </a:t>
            </a:r>
            <a:r>
              <a:rPr lang="zh-CN" altLang="en-US" b="0" dirty="0">
                <a:solidFill>
                  <a:srgbClr val="CC0000"/>
                </a:solidFill>
                <a:latin typeface="Liberation Sans" panose="020B0604020202020204" pitchFamily="34" charset="0"/>
              </a:rPr>
              <a:t>固定资产</a:t>
            </a:r>
            <a:r>
              <a:rPr lang="en-US" altLang="zh-CN" b="0" dirty="0">
                <a:solidFill>
                  <a:srgbClr val="CC0000"/>
                </a:solidFill>
                <a:latin typeface="Liberation Sans" panose="020B0604020202020204" pitchFamily="34" charset="0"/>
              </a:rPr>
              <a:t>——</a:t>
            </a:r>
            <a:r>
              <a:rPr lang="zh-CN" altLang="en-US" b="0" dirty="0">
                <a:solidFill>
                  <a:srgbClr val="CC0000"/>
                </a:solidFill>
                <a:latin typeface="Liberation Sans" panose="020B0604020202020204" pitchFamily="34" charset="0"/>
              </a:rPr>
              <a:t>楼宇</a:t>
            </a:r>
            <a:r>
              <a:rPr lang="en-US" altLang="zh-CN" b="0" dirty="0">
                <a:solidFill>
                  <a:srgbClr val="CC0000"/>
                </a:solidFill>
                <a:latin typeface="Liberation Sans" panose="020B0604020202020204" pitchFamily="34" charset="0"/>
              </a:rPr>
              <a:t>XX</a:t>
            </a:r>
            <a:r>
              <a:rPr lang="en-US" altLang="en-US" b="0" dirty="0">
                <a:solidFill>
                  <a:srgbClr val="CC0000"/>
                </a:solidFill>
                <a:latin typeface="Liberation Sans" panose="020B0604020202020204" pitchFamily="34" charset="0"/>
              </a:rPr>
              <a:t>      1,565,000</a:t>
            </a:r>
          </a:p>
          <a:p>
            <a:pPr algn="l">
              <a:lnSpc>
                <a:spcPct val="115000"/>
              </a:lnSpc>
            </a:pPr>
            <a:r>
              <a:rPr lang="en-US" altLang="en-US" b="0" dirty="0">
                <a:solidFill>
                  <a:srgbClr val="CC0000"/>
                </a:solidFill>
                <a:latin typeface="Liberation Sans" panose="020B0604020202020204" pitchFamily="34" charset="0"/>
              </a:rPr>
              <a:t>                  </a:t>
            </a:r>
            <a:r>
              <a:rPr lang="en-US" altLang="en-US" dirty="0">
                <a:solidFill>
                  <a:srgbClr val="CC0000"/>
                </a:solidFill>
                <a:latin typeface="Liberation Sans" panose="020B0604020202020204" pitchFamily="34" charset="0"/>
              </a:rPr>
              <a:t>Construction in Process     </a:t>
            </a:r>
            <a:r>
              <a:rPr lang="zh-CN" altLang="en-US" dirty="0">
                <a:solidFill>
                  <a:srgbClr val="CC0000"/>
                </a:solidFill>
                <a:latin typeface="Liberation Sans" panose="020B0604020202020204" pitchFamily="34" charset="0"/>
              </a:rPr>
              <a:t>在建工程</a:t>
            </a:r>
            <a:r>
              <a:rPr lang="en-US" altLang="en-US" dirty="0">
                <a:solidFill>
                  <a:srgbClr val="CC0000"/>
                </a:solidFill>
                <a:latin typeface="Liberation Sans" panose="020B0604020202020204" pitchFamily="34" charset="0"/>
              </a:rPr>
              <a:t>                             </a:t>
            </a:r>
            <a:r>
              <a:rPr lang="en-US" altLang="en-US" b="0" dirty="0">
                <a:solidFill>
                  <a:srgbClr val="CC0000"/>
                </a:solidFill>
                <a:latin typeface="Liberation Sans" panose="020B0604020202020204" pitchFamily="34" charset="0"/>
              </a:rPr>
              <a:t>1,565,000</a:t>
            </a:r>
            <a:endParaRPr lang="en-US" altLang="en-US" b="0" dirty="0">
              <a:latin typeface="Liberation Sans" panose="020B0604020202020204" pitchFamily="34" charset="0"/>
            </a:endParaRPr>
          </a:p>
        </p:txBody>
      </p:sp>
      <p:sp>
        <p:nvSpPr>
          <p:cNvPr id="8" name="Line 16"/>
          <p:cNvSpPr>
            <a:spLocks noChangeShapeType="1"/>
          </p:cNvSpPr>
          <p:nvPr/>
        </p:nvSpPr>
        <p:spPr bwMode="auto">
          <a:xfrm>
            <a:off x="409575" y="71808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7" name="Rectangle 4"/>
          <p:cNvSpPr txBox="1">
            <a:spLocks noChangeArrowheads="1"/>
          </p:cNvSpPr>
          <p:nvPr/>
        </p:nvSpPr>
        <p:spPr bwMode="auto">
          <a:xfrm>
            <a:off x="609600" y="138644"/>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p:txBody>
      </p:sp>
      <p:graphicFrame>
        <p:nvGraphicFramePr>
          <p:cNvPr id="2" name="Table 2">
            <a:extLst>
              <a:ext uri="{FF2B5EF4-FFF2-40B4-BE49-F238E27FC236}">
                <a16:creationId xmlns:a16="http://schemas.microsoft.com/office/drawing/2014/main" id="{B1AB0045-458C-08FA-902D-AFC3D3402916}"/>
              </a:ext>
            </a:extLst>
          </p:cNvPr>
          <p:cNvGraphicFramePr>
            <a:graphicFrameLocks noGrp="1"/>
          </p:cNvGraphicFramePr>
          <p:nvPr>
            <p:extLst>
              <p:ext uri="{D42A27DB-BD31-4B8C-83A1-F6EECF244321}">
                <p14:modId xmlns:p14="http://schemas.microsoft.com/office/powerpoint/2010/main" val="1342561396"/>
              </p:ext>
            </p:extLst>
          </p:nvPr>
        </p:nvGraphicFramePr>
        <p:xfrm>
          <a:off x="495300" y="1098447"/>
          <a:ext cx="7734300" cy="365760"/>
        </p:xfrm>
        <a:graphic>
          <a:graphicData uri="http://schemas.openxmlformats.org/drawingml/2006/table">
            <a:tbl>
              <a:tblPr firstRow="1" bandRow="1">
                <a:tableStyleId>{5A111915-BE36-4E01-A7E5-04B1672EAD32}</a:tableStyleId>
              </a:tblPr>
              <a:tblGrid>
                <a:gridCol w="1562100">
                  <a:extLst>
                    <a:ext uri="{9D8B030D-6E8A-4147-A177-3AD203B41FA5}">
                      <a16:colId xmlns:a16="http://schemas.microsoft.com/office/drawing/2014/main" val="623872038"/>
                    </a:ext>
                  </a:extLst>
                </a:gridCol>
                <a:gridCol w="3886200">
                  <a:extLst>
                    <a:ext uri="{9D8B030D-6E8A-4147-A177-3AD203B41FA5}">
                      <a16:colId xmlns:a16="http://schemas.microsoft.com/office/drawing/2014/main" val="2655822939"/>
                    </a:ext>
                  </a:extLst>
                </a:gridCol>
                <a:gridCol w="1295400">
                  <a:extLst>
                    <a:ext uri="{9D8B030D-6E8A-4147-A177-3AD203B41FA5}">
                      <a16:colId xmlns:a16="http://schemas.microsoft.com/office/drawing/2014/main" val="2212798406"/>
                    </a:ext>
                  </a:extLst>
                </a:gridCol>
                <a:gridCol w="990600">
                  <a:extLst>
                    <a:ext uri="{9D8B030D-6E8A-4147-A177-3AD203B41FA5}">
                      <a16:colId xmlns:a16="http://schemas.microsoft.com/office/drawing/2014/main" val="2965919568"/>
                    </a:ext>
                  </a:extLst>
                </a:gridCol>
              </a:tblGrid>
              <a:tr h="273396">
                <a:tc>
                  <a:txBody>
                    <a:bodyPr/>
                    <a:lstStyle/>
                    <a:p>
                      <a:r>
                        <a:rPr lang="en-CN" dirty="0"/>
                        <a:t>Date</a:t>
                      </a:r>
                    </a:p>
                  </a:txBody>
                  <a:tcPr>
                    <a:solidFill>
                      <a:srgbClr val="00B0F0"/>
                    </a:solidFill>
                  </a:tcPr>
                </a:tc>
                <a:tc>
                  <a:txBody>
                    <a:bodyPr/>
                    <a:lstStyle/>
                    <a:p>
                      <a:r>
                        <a:rPr lang="en-CN" dirty="0"/>
                        <a:t> Account</a:t>
                      </a:r>
                    </a:p>
                  </a:txBody>
                  <a:tcPr>
                    <a:solidFill>
                      <a:srgbClr val="00B0F0"/>
                    </a:solidFill>
                  </a:tcPr>
                </a:tc>
                <a:tc>
                  <a:txBody>
                    <a:bodyPr/>
                    <a:lstStyle/>
                    <a:p>
                      <a:pPr algn="ctr"/>
                      <a:r>
                        <a:rPr lang="en-CN" dirty="0"/>
                        <a:t>Debit</a:t>
                      </a:r>
                    </a:p>
                  </a:txBody>
                  <a:tcPr>
                    <a:solidFill>
                      <a:srgbClr val="00B0F0"/>
                    </a:solidFill>
                  </a:tcPr>
                </a:tc>
                <a:tc>
                  <a:txBody>
                    <a:bodyPr/>
                    <a:lstStyle/>
                    <a:p>
                      <a:pPr algn="ctr"/>
                      <a:r>
                        <a:rPr lang="en-CN" dirty="0"/>
                        <a:t>Credit</a:t>
                      </a:r>
                    </a:p>
                  </a:txBody>
                  <a:tcPr>
                    <a:solidFill>
                      <a:srgbClr val="00B0F0"/>
                    </a:solidFill>
                  </a:tcPr>
                </a:tc>
                <a:extLst>
                  <a:ext uri="{0D108BD9-81ED-4DB2-BD59-A6C34878D82A}">
                    <a16:rowId xmlns:a16="http://schemas.microsoft.com/office/drawing/2014/main" val="2118046164"/>
                  </a:ext>
                </a:extLst>
              </a:tr>
            </a:tbl>
          </a:graphicData>
        </a:graphic>
      </p:graphicFrame>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Liberation Sans" panose="020B0604020202020204" pitchFamily="34" charset="0"/>
              <a:ea typeface="+mn-ea"/>
              <a:cs typeface="+mn-cs"/>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457200" marR="0" lvl="0" indent="-457200" algn="r" defTabSz="914400" rtl="0" eaLnBrk="0" fontAlgn="base" latinLnBrk="0" hangingPunct="0">
              <a:lnSpc>
                <a:spcPct val="100000"/>
              </a:lnSpc>
              <a:spcBef>
                <a:spcPct val="5000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rPr>
              <a:t>LO 2</a:t>
            </a:r>
          </a:p>
        </p:txBody>
      </p:sp>
      <p:sp>
        <p:nvSpPr>
          <p:cNvPr id="7" name="Rectangle 4"/>
          <p:cNvSpPr txBox="1">
            <a:spLocks noChangeArrowheads="1"/>
          </p:cNvSpPr>
          <p:nvPr/>
        </p:nvSpPr>
        <p:spPr bwMode="auto">
          <a:xfrm>
            <a:off x="609600" y="762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Comprehensive Example</a:t>
            </a:r>
          </a:p>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Project Funded by General Debt </a:t>
            </a:r>
            <a:endPar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endParaRPr>
          </a:p>
        </p:txBody>
      </p:sp>
      <p:sp>
        <p:nvSpPr>
          <p:cNvPr id="9" name="TextBox 8">
            <a:extLst>
              <a:ext uri="{FF2B5EF4-FFF2-40B4-BE49-F238E27FC236}">
                <a16:creationId xmlns:a16="http://schemas.microsoft.com/office/drawing/2014/main" id="{44E066EB-BA00-4AE3-AA58-8D1B05AEA363}"/>
              </a:ext>
            </a:extLst>
          </p:cNvPr>
          <p:cNvSpPr txBox="1"/>
          <p:nvPr/>
        </p:nvSpPr>
        <p:spPr>
          <a:xfrm>
            <a:off x="457200" y="1143000"/>
            <a:ext cx="792480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srgbClr val="000000"/>
                </a:solidFill>
                <a:effectLst/>
                <a:uLnTx/>
                <a:uFillTx/>
                <a:latin typeface="Liberation Sans" panose="020B0604020202020204"/>
                <a:ea typeface="+mn-ea"/>
                <a:cs typeface="+mn-cs"/>
              </a:rPr>
              <a:t>When the project is funded by general debt, some additional calculations and steps are included in the process. </a:t>
            </a:r>
            <a:r>
              <a:rPr kumimoji="0" lang="en-US" sz="2000" b="0" i="0" u="none" strike="noStrike" kern="1200" cap="none" spc="0" normalizeH="0" baseline="0" noProof="0" dirty="0">
                <a:ln>
                  <a:noFill/>
                </a:ln>
                <a:solidFill>
                  <a:srgbClr val="000000"/>
                </a:solidFill>
                <a:effectLst/>
                <a:uLnTx/>
                <a:uFillTx/>
                <a:latin typeface="Liberation Sans" panose="020B0604020202020204"/>
                <a:ea typeface="+mn-ea"/>
                <a:cs typeface="+mn-cs"/>
              </a:rPr>
              <a:t>To illustrate, assume the same facts as the previous illustration, but, instead of any specific debt, the project is funded by the general debt of the company. Assume that </a:t>
            </a:r>
            <a:r>
              <a:rPr kumimoji="0" lang="en-US" sz="2000" b="0" i="0" u="none" strike="noStrike" kern="1200" cap="none" spc="0" normalizeH="0" baseline="0" noProof="0" dirty="0" err="1">
                <a:ln>
                  <a:noFill/>
                </a:ln>
                <a:solidFill>
                  <a:srgbClr val="000000"/>
                </a:solidFill>
                <a:effectLst/>
                <a:uLnTx/>
                <a:uFillTx/>
                <a:latin typeface="Liberation Sans" panose="020B0604020202020204"/>
                <a:ea typeface="+mn-ea"/>
                <a:cs typeface="+mn-cs"/>
              </a:rPr>
              <a:t>Shalla</a:t>
            </a:r>
            <a:r>
              <a:rPr kumimoji="0" lang="en-US" sz="2000" b="0" i="0" u="none" strike="noStrike" kern="1200" cap="none" spc="0" normalizeH="0" baseline="0" noProof="0" dirty="0">
                <a:ln>
                  <a:noFill/>
                </a:ln>
                <a:solidFill>
                  <a:srgbClr val="000000"/>
                </a:solidFill>
                <a:effectLst/>
                <a:uLnTx/>
                <a:uFillTx/>
                <a:latin typeface="Liberation Sans" panose="020B0604020202020204"/>
                <a:ea typeface="+mn-ea"/>
                <a:cs typeface="+mn-cs"/>
              </a:rPr>
              <a:t> had the following two debt obligations outstanding during 2022.</a:t>
            </a:r>
          </a:p>
        </p:txBody>
      </p:sp>
      <p:sp>
        <p:nvSpPr>
          <p:cNvPr id="13" name="Content Placeholder 19">
            <a:extLst>
              <a:ext uri="{FF2B5EF4-FFF2-40B4-BE49-F238E27FC236}">
                <a16:creationId xmlns:a16="http://schemas.microsoft.com/office/drawing/2014/main" id="{AD3319D2-48C6-4079-B530-E404E7054A91}"/>
              </a:ext>
            </a:extLst>
          </p:cNvPr>
          <p:cNvSpPr txBox="1">
            <a:spLocks/>
          </p:cNvSpPr>
          <p:nvPr/>
        </p:nvSpPr>
        <p:spPr>
          <a:xfrm>
            <a:off x="1085849" y="3158191"/>
            <a:ext cx="6972301" cy="2150945"/>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2000" b="0" u="sng" dirty="0">
                <a:solidFill>
                  <a:srgbClr val="000000"/>
                </a:solidFill>
                <a:effectLst/>
                <a:latin typeface="Liberation Sans" panose="020B0604020202020204"/>
              </a:rPr>
              <a:t>General Debt</a:t>
            </a:r>
          </a:p>
          <a:p>
            <a:pPr>
              <a:buClr>
                <a:srgbClr val="911B21"/>
              </a:buClr>
              <a:buFont typeface="+mj-lt"/>
              <a:buAutoNum type="arabicPeriod"/>
            </a:pPr>
            <a:r>
              <a:rPr lang="en-US" sz="2000" b="0" dirty="0">
                <a:solidFill>
                  <a:srgbClr val="000000"/>
                </a:solidFill>
                <a:effectLst/>
                <a:latin typeface="Liberation Sans" panose="020B0604020202020204"/>
              </a:rPr>
              <a:t>10 percent, $1,000,000, 5-year note payable, dated December 31, 2018, with interest payable annually on December 31.</a:t>
            </a:r>
          </a:p>
          <a:p>
            <a:pPr>
              <a:buClr>
                <a:srgbClr val="911B21"/>
              </a:buClr>
              <a:buFont typeface="+mj-lt"/>
              <a:buAutoNum type="arabicPeriod"/>
            </a:pPr>
            <a:r>
              <a:rPr lang="en-US" sz="2000" b="0" dirty="0">
                <a:solidFill>
                  <a:srgbClr val="000000"/>
                </a:solidFill>
                <a:effectLst/>
                <a:latin typeface="Liberation Sans" panose="020B0604020202020204"/>
              </a:rPr>
              <a:t>12 percent, $1,500,000, 10-year bonds issued December 31, 2017, with interest payable annually on December 31.</a:t>
            </a:r>
          </a:p>
        </p:txBody>
      </p:sp>
      <p:sp>
        <p:nvSpPr>
          <p:cNvPr id="14" name="Content Placeholder 23">
            <a:extLst>
              <a:ext uri="{FF2B5EF4-FFF2-40B4-BE49-F238E27FC236}">
                <a16:creationId xmlns:a16="http://schemas.microsoft.com/office/drawing/2014/main" id="{2C4BD656-DFD0-4110-8274-D794AD714B11}"/>
              </a:ext>
            </a:extLst>
          </p:cNvPr>
          <p:cNvSpPr txBox="1">
            <a:spLocks/>
          </p:cNvSpPr>
          <p:nvPr/>
        </p:nvSpPr>
        <p:spPr>
          <a:xfrm>
            <a:off x="453510" y="5545977"/>
            <a:ext cx="8562121" cy="690531"/>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Font typeface="Wingdings" pitchFamily="2" charset="2"/>
              <a:buNone/>
            </a:pPr>
            <a:r>
              <a:rPr lang="en-US" sz="2000" b="0" dirty="0">
                <a:solidFill>
                  <a:srgbClr val="000000"/>
                </a:solidFill>
                <a:effectLst/>
                <a:latin typeface="Liberation Sans" panose="020B0604020202020204"/>
              </a:rPr>
              <a:t>When the project is funded by general debt, the company will need to determine the </a:t>
            </a:r>
            <a:r>
              <a:rPr lang="en-US" sz="2000" dirty="0">
                <a:solidFill>
                  <a:srgbClr val="000000"/>
                </a:solidFill>
                <a:effectLst/>
                <a:latin typeface="Liberation Sans" panose="020B0604020202020204"/>
              </a:rPr>
              <a:t>average carrying amount </a:t>
            </a:r>
            <a:r>
              <a:rPr lang="en-US" sz="2000" b="0" dirty="0">
                <a:solidFill>
                  <a:srgbClr val="000000"/>
                </a:solidFill>
                <a:effectLst/>
                <a:latin typeface="Liberation Sans" panose="020B0604020202020204"/>
              </a:rPr>
              <a:t>of the project during the period.</a:t>
            </a:r>
          </a:p>
        </p:txBody>
      </p:sp>
    </p:spTree>
    <p:extLst>
      <p:ext uri="{BB962C8B-B14F-4D97-AF65-F5344CB8AC3E}">
        <p14:creationId xmlns:p14="http://schemas.microsoft.com/office/powerpoint/2010/main" val="2694156579"/>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739284-E1E3-4BFE-96A6-8CBB61209D7D}"/>
              </a:ext>
            </a:extLst>
          </p:cNvPr>
          <p:cNvSpPr>
            <a:spLocks noGrp="1"/>
          </p:cNvSpPr>
          <p:nvPr>
            <p:ph type="title"/>
          </p:nvPr>
        </p:nvSpPr>
        <p:spPr/>
        <p:txBody>
          <a:bodyPr/>
          <a:lstStyle/>
          <a:p>
            <a:endParaRPr lang="en-US"/>
          </a:p>
        </p:txBody>
      </p:sp>
      <p:sp>
        <p:nvSpPr>
          <p:cNvPr id="2" name="Content Placeholder 1">
            <a:extLst>
              <a:ext uri="{FF2B5EF4-FFF2-40B4-BE49-F238E27FC236}">
                <a16:creationId xmlns:a16="http://schemas.microsoft.com/office/drawing/2014/main" id="{5E35BC3B-623B-4DA0-8B3D-6A591DA19219}"/>
              </a:ext>
            </a:extLst>
          </p:cNvPr>
          <p:cNvSpPr>
            <a:spLocks noGrp="1"/>
          </p:cNvSpPr>
          <p:nvPr>
            <p:ph sz="half" idx="1"/>
          </p:nvPr>
        </p:nvSpPr>
        <p:spPr/>
        <p:txBody>
          <a:bodyPr>
            <a:normAutofit/>
          </a:bodyPr>
          <a:lstStyle/>
          <a:p>
            <a:r>
              <a:rPr lang="en-US" sz="2400" dirty="0"/>
              <a:t>The adjacent graph shows that global capital expenditures are highly variable and tend to follow the trends in revenue and EBITDA growth.</a:t>
            </a:r>
          </a:p>
        </p:txBody>
      </p:sp>
      <p:sp>
        <p:nvSpPr>
          <p:cNvPr id="7" name="Content Placeholder 6">
            <a:extLst>
              <a:ext uri="{FF2B5EF4-FFF2-40B4-BE49-F238E27FC236}">
                <a16:creationId xmlns:a16="http://schemas.microsoft.com/office/drawing/2014/main" id="{BD7000C9-92FE-4DCB-8FCE-585875DA54B2}"/>
              </a:ext>
            </a:extLst>
          </p:cNvPr>
          <p:cNvSpPr>
            <a:spLocks noGrp="1"/>
          </p:cNvSpPr>
          <p:nvPr>
            <p:ph sz="half" idx="2"/>
          </p:nvPr>
        </p:nvSpPr>
        <p:spPr/>
        <p:txBody>
          <a:bodyPr/>
          <a:lstStyle/>
          <a:p>
            <a:endParaRPr lang="en-US" dirty="0"/>
          </a:p>
        </p:txBody>
      </p:sp>
      <p:sp>
        <p:nvSpPr>
          <p:cNvPr id="4" name="TextBox 3">
            <a:extLst>
              <a:ext uri="{FF2B5EF4-FFF2-40B4-BE49-F238E27FC236}">
                <a16:creationId xmlns:a16="http://schemas.microsoft.com/office/drawing/2014/main" id="{049FA790-BCE5-40CF-85A4-E39FE108DACA}"/>
              </a:ext>
            </a:extLst>
          </p:cNvPr>
          <p:cNvSpPr txBox="1"/>
          <p:nvPr/>
        </p:nvSpPr>
        <p:spPr>
          <a:xfrm>
            <a:off x="304800" y="304800"/>
            <a:ext cx="7391400" cy="1077218"/>
          </a:xfrm>
          <a:prstGeom prst="rect">
            <a:avLst/>
          </a:prstGeom>
          <a:noFill/>
        </p:spPr>
        <p:txBody>
          <a:bodyPr wrap="square">
            <a:spAutoFit/>
          </a:bodyPr>
          <a:lstStyle/>
          <a:p>
            <a:pPr algn="l"/>
            <a:r>
              <a:rPr lang="en-US" sz="3200" dirty="0">
                <a:solidFill>
                  <a:schemeClr val="tx1"/>
                </a:solidFill>
                <a:latin typeface="Liberation Sans" panose="020B0604020202020204"/>
              </a:rPr>
              <a:t>Capital expenditures of U.S. companies</a:t>
            </a:r>
          </a:p>
        </p:txBody>
      </p:sp>
      <p:pic>
        <p:nvPicPr>
          <p:cNvPr id="5" name="Picture 4">
            <a:extLst>
              <a:ext uri="{FF2B5EF4-FFF2-40B4-BE49-F238E27FC236}">
                <a16:creationId xmlns:a16="http://schemas.microsoft.com/office/drawing/2014/main" id="{39616E68-D737-4470-8442-03A7B9E194A7}"/>
              </a:ext>
            </a:extLst>
          </p:cNvPr>
          <p:cNvPicPr>
            <a:picLocks noChangeAspect="1"/>
          </p:cNvPicPr>
          <p:nvPr/>
        </p:nvPicPr>
        <p:blipFill>
          <a:blip r:embed="rId3"/>
          <a:stretch>
            <a:fillRect/>
          </a:stretch>
        </p:blipFill>
        <p:spPr>
          <a:xfrm>
            <a:off x="4462184" y="1676400"/>
            <a:ext cx="4700554" cy="3733800"/>
          </a:xfrm>
          <a:prstGeom prst="rect">
            <a:avLst/>
          </a:prstGeom>
        </p:spPr>
      </p:pic>
    </p:spTree>
    <p:extLst>
      <p:ext uri="{BB962C8B-B14F-4D97-AF65-F5344CB8AC3E}">
        <p14:creationId xmlns:p14="http://schemas.microsoft.com/office/powerpoint/2010/main" val="2425727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Liberation Sans" panose="020B0604020202020204" pitchFamily="34" charset="0"/>
              <a:ea typeface="+mn-ea"/>
              <a:cs typeface="+mn-cs"/>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457200" marR="0" lvl="0" indent="-457200" algn="r" defTabSz="914400" rtl="0" eaLnBrk="0" fontAlgn="base" latinLnBrk="0" hangingPunct="0">
              <a:lnSpc>
                <a:spcPct val="100000"/>
              </a:lnSpc>
              <a:spcBef>
                <a:spcPct val="5000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rPr>
              <a:t>LO 2</a:t>
            </a:r>
          </a:p>
        </p:txBody>
      </p:sp>
      <p:sp>
        <p:nvSpPr>
          <p:cNvPr id="7" name="Rectangle 4"/>
          <p:cNvSpPr txBox="1">
            <a:spLocks noChangeArrowheads="1"/>
          </p:cNvSpPr>
          <p:nvPr/>
        </p:nvSpPr>
        <p:spPr bwMode="auto">
          <a:xfrm>
            <a:off x="609600" y="762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Comprehensive Example</a:t>
            </a:r>
          </a:p>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Average Carrying Amount of Calculations</a:t>
            </a:r>
            <a:endPar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endParaRPr>
          </a:p>
        </p:txBody>
      </p:sp>
      <p:pic>
        <p:nvPicPr>
          <p:cNvPr id="11" name="Picture Placeholder 2" descr="A table depicts the computation of Average Carrying Amount. The table has three columns and the column header reads: Expenditures; Capitalization Period asterisk; Average Carrying Amount. The Expenditures column is subdivided into two sub columns with the following column headers: Date; Amount. The data in the table are as follows: Date, January 1; Amount $210,000; Capitalization Period, 12/12; Average Carrying Amount, $210,000; Date, March 1; Amount 300,000; Capitalization Period, 10/12; Average Carrying Amount, 250,000; Date, May 1; Amount 540,000; Capitalization Period, 8/12; Average Carrying Amount, 360,000; Date, December 31; Amount 450,000; Capitalization Period, 0/12; Average Carrying Amount, 0; The next line displays the totals of Expenditure Amount and Average Carrying Amount as follows: Expenditure Amount, $1,500,000; Average Carrying Amount, $820,000. A note below the table corresponds to asterisk and reads, The capitalization period is the number of months between when the expenditure is made and the end of the year or the end of the project, whichever occurs first.">
            <a:extLst>
              <a:ext uri="{FF2B5EF4-FFF2-40B4-BE49-F238E27FC236}">
                <a16:creationId xmlns:a16="http://schemas.microsoft.com/office/drawing/2014/main" id="{550FFB21-AC6A-4CDC-ADC7-238B104F319F}"/>
              </a:ext>
            </a:extLst>
          </p:cNvPr>
          <p:cNvPicPr>
            <a:picLocks noChangeAspect="1"/>
          </p:cNvPicPr>
          <p:nvPr/>
        </p:nvPicPr>
        <p:blipFill>
          <a:blip r:embed="rId3"/>
          <a:stretch>
            <a:fillRect/>
          </a:stretch>
        </p:blipFill>
        <p:spPr>
          <a:xfrm>
            <a:off x="304800" y="1981200"/>
            <a:ext cx="8641206" cy="2514591"/>
          </a:xfrm>
          <a:prstGeom prst="rect">
            <a:avLst/>
          </a:prstGeom>
        </p:spPr>
      </p:pic>
      <p:sp>
        <p:nvSpPr>
          <p:cNvPr id="12" name="Content Placeholder 5">
            <a:extLst>
              <a:ext uri="{FF2B5EF4-FFF2-40B4-BE49-F238E27FC236}">
                <a16:creationId xmlns:a16="http://schemas.microsoft.com/office/drawing/2014/main" id="{58EFBD23-2A1E-42BB-839F-2E28609EA2C2}"/>
              </a:ext>
            </a:extLst>
          </p:cNvPr>
          <p:cNvSpPr txBox="1">
            <a:spLocks/>
          </p:cNvSpPr>
          <p:nvPr/>
        </p:nvSpPr>
        <p:spPr>
          <a:xfrm>
            <a:off x="443632" y="5609317"/>
            <a:ext cx="8334022" cy="423863"/>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1800" kern="0">
                <a:solidFill>
                  <a:srgbClr val="006666"/>
                </a:solidFill>
                <a:latin typeface="Calibri" panose="020F0502020204030204" pitchFamily="34" charset="0"/>
                <a:cs typeface="Calibri" panose="020F0502020204030204" pitchFamily="34" charset="0"/>
              </a:rPr>
              <a:t>ILLUSTRATION 10.3</a:t>
            </a:r>
            <a:endParaRPr lang="en-US" sz="1800" kern="0" dirty="0">
              <a:solidFill>
                <a:srgbClr val="00666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2993506"/>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Liberation Sans" panose="020B0604020202020204" pitchFamily="34" charset="0"/>
              <a:ea typeface="+mn-ea"/>
              <a:cs typeface="+mn-cs"/>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457200" marR="0" lvl="0" indent="-457200" algn="r" defTabSz="914400" rtl="0" eaLnBrk="0" fontAlgn="base" latinLnBrk="0" hangingPunct="0">
              <a:lnSpc>
                <a:spcPct val="100000"/>
              </a:lnSpc>
              <a:spcBef>
                <a:spcPct val="5000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rPr>
              <a:t>LO 2</a:t>
            </a:r>
          </a:p>
        </p:txBody>
      </p:sp>
      <p:sp>
        <p:nvSpPr>
          <p:cNvPr id="7" name="Rectangle 4"/>
          <p:cNvSpPr txBox="1">
            <a:spLocks noChangeArrowheads="1"/>
          </p:cNvSpPr>
          <p:nvPr/>
        </p:nvSpPr>
        <p:spPr bwMode="auto">
          <a:xfrm>
            <a:off x="609600" y="762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Comprehensive Example</a:t>
            </a:r>
          </a:p>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Capitalization Rate</a:t>
            </a:r>
            <a:endPar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endParaRPr>
          </a:p>
        </p:txBody>
      </p:sp>
      <p:sp>
        <p:nvSpPr>
          <p:cNvPr id="9" name="Content Placeholder 1">
            <a:extLst>
              <a:ext uri="{FF2B5EF4-FFF2-40B4-BE49-F238E27FC236}">
                <a16:creationId xmlns:a16="http://schemas.microsoft.com/office/drawing/2014/main" id="{D6C18C79-48DF-4C95-9906-4D8B0B2FC3F6}"/>
              </a:ext>
            </a:extLst>
          </p:cNvPr>
          <p:cNvSpPr txBox="1">
            <a:spLocks/>
          </p:cNvSpPr>
          <p:nvPr/>
        </p:nvSpPr>
        <p:spPr>
          <a:xfrm>
            <a:off x="457200" y="1273629"/>
            <a:ext cx="8534400" cy="851807"/>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None/>
            </a:pPr>
            <a:r>
              <a:rPr lang="en-US" sz="2000" b="0" dirty="0">
                <a:solidFill>
                  <a:srgbClr val="000000"/>
                </a:solidFill>
                <a:effectLst/>
                <a:latin typeface="Liberation Sans" panose="020B0604020202020204"/>
              </a:rPr>
              <a:t>The second amount that is needed when borrowing costs from general debt are being used, and there is more than one general debt obligation, is </a:t>
            </a:r>
            <a:r>
              <a:rPr lang="en-US" sz="2000" b="0" i="1" u="sng" dirty="0">
                <a:solidFill>
                  <a:srgbClr val="FF0000"/>
                </a:solidFill>
                <a:effectLst/>
                <a:latin typeface="Liberation Sans" panose="020B0604020202020204"/>
              </a:rPr>
              <a:t>the weighted-average borrowing costs</a:t>
            </a:r>
            <a:r>
              <a:rPr lang="en-US" sz="2000" b="0" dirty="0">
                <a:solidFill>
                  <a:srgbClr val="000000"/>
                </a:solidFill>
                <a:effectLst/>
                <a:latin typeface="Liberation Sans" panose="020B0604020202020204"/>
              </a:rPr>
              <a:t>.  This amount is called the </a:t>
            </a:r>
            <a:r>
              <a:rPr lang="en-US" sz="2000" dirty="0">
                <a:solidFill>
                  <a:srgbClr val="000000"/>
                </a:solidFill>
                <a:effectLst/>
                <a:latin typeface="Liberation Sans" panose="020B0604020202020204"/>
              </a:rPr>
              <a:t>capitalization rate </a:t>
            </a:r>
            <a:r>
              <a:rPr lang="en-US" sz="2000" b="0" dirty="0">
                <a:solidFill>
                  <a:srgbClr val="000000"/>
                </a:solidFill>
                <a:effectLst/>
                <a:latin typeface="Liberation Sans" panose="020B0604020202020204"/>
              </a:rPr>
              <a:t>and is computed as follows.</a:t>
            </a:r>
          </a:p>
        </p:txBody>
      </p:sp>
      <p:pic>
        <p:nvPicPr>
          <p:cNvPr id="13" name="Picture Placeholder 3" descr="An equation reads, left bracket .10 times left parenthesis $1,000,000 divided by $2,500,000 right parenthesis right bracket plus left bracket .12 times left parenthesis $1,500,000 divided by $2,500,000 right parenthesis right bracket equals 11.2%.">
            <a:extLst>
              <a:ext uri="{FF2B5EF4-FFF2-40B4-BE49-F238E27FC236}">
                <a16:creationId xmlns:a16="http://schemas.microsoft.com/office/drawing/2014/main" id="{B1C7FBA8-1B9A-45F6-87BA-CDF8C9FA62DA}"/>
              </a:ext>
            </a:extLst>
          </p:cNvPr>
          <p:cNvPicPr>
            <a:picLocks noChangeAspect="1"/>
          </p:cNvPicPr>
          <p:nvPr/>
        </p:nvPicPr>
        <p:blipFill>
          <a:blip r:embed="rId3"/>
          <a:stretch>
            <a:fillRect/>
          </a:stretch>
        </p:blipFill>
        <p:spPr>
          <a:xfrm>
            <a:off x="1368137" y="2546368"/>
            <a:ext cx="6407727" cy="782782"/>
          </a:xfrm>
          <a:prstGeom prst="rect">
            <a:avLst/>
          </a:prstGeom>
        </p:spPr>
      </p:pic>
      <p:sp>
        <p:nvSpPr>
          <p:cNvPr id="14" name="Content Placeholder 6">
            <a:extLst>
              <a:ext uri="{FF2B5EF4-FFF2-40B4-BE49-F238E27FC236}">
                <a16:creationId xmlns:a16="http://schemas.microsoft.com/office/drawing/2014/main" id="{7DE48BC7-0A8A-4477-88D5-3AD4D050B3A2}"/>
              </a:ext>
            </a:extLst>
          </p:cNvPr>
          <p:cNvSpPr txBox="1">
            <a:spLocks/>
          </p:cNvSpPr>
          <p:nvPr/>
        </p:nvSpPr>
        <p:spPr>
          <a:xfrm>
            <a:off x="501430" y="3352800"/>
            <a:ext cx="8334022" cy="689648"/>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Font typeface="Wingdings" pitchFamily="2" charset="2"/>
              <a:buNone/>
            </a:pPr>
            <a:r>
              <a:rPr lang="en-US" sz="2000" b="0" dirty="0">
                <a:solidFill>
                  <a:srgbClr val="000000"/>
                </a:solidFill>
                <a:effectLst/>
                <a:latin typeface="Liberation Sans" panose="020B0604020202020204"/>
              </a:rPr>
              <a:t>By combining these two amounts, the amount of borrowing cost available for capitalization is now computed.</a:t>
            </a:r>
          </a:p>
        </p:txBody>
      </p:sp>
      <p:pic>
        <p:nvPicPr>
          <p:cNvPr id="15" name="Picture Placeholder 7" descr="An equation reads, $820,000 times .112 equals $91,840.">
            <a:extLst>
              <a:ext uri="{FF2B5EF4-FFF2-40B4-BE49-F238E27FC236}">
                <a16:creationId xmlns:a16="http://schemas.microsoft.com/office/drawing/2014/main" id="{74540B6A-5C1D-4242-AE1B-899A2B86162B}"/>
              </a:ext>
            </a:extLst>
          </p:cNvPr>
          <p:cNvPicPr>
            <a:picLocks noChangeAspect="1"/>
          </p:cNvPicPr>
          <p:nvPr/>
        </p:nvPicPr>
        <p:blipFill>
          <a:blip r:embed="rId4"/>
          <a:stretch>
            <a:fillRect/>
          </a:stretch>
        </p:blipFill>
        <p:spPr>
          <a:xfrm>
            <a:off x="3238500" y="3974750"/>
            <a:ext cx="2667000" cy="739140"/>
          </a:xfrm>
          <a:prstGeom prst="rect">
            <a:avLst/>
          </a:prstGeom>
        </p:spPr>
      </p:pic>
      <p:sp>
        <p:nvSpPr>
          <p:cNvPr id="16" name="Content Placeholder 14">
            <a:extLst>
              <a:ext uri="{FF2B5EF4-FFF2-40B4-BE49-F238E27FC236}">
                <a16:creationId xmlns:a16="http://schemas.microsoft.com/office/drawing/2014/main" id="{04708C60-6CCC-40D5-A84B-A98668E74B11}"/>
              </a:ext>
            </a:extLst>
          </p:cNvPr>
          <p:cNvSpPr txBox="1">
            <a:spLocks/>
          </p:cNvSpPr>
          <p:nvPr/>
        </p:nvSpPr>
        <p:spPr>
          <a:xfrm>
            <a:off x="443459" y="4596624"/>
            <a:ext cx="8205611" cy="1478432"/>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Font typeface="Wingdings" pitchFamily="2" charset="2"/>
              <a:buNone/>
            </a:pPr>
            <a:r>
              <a:rPr lang="en-US" sz="2000" b="0" dirty="0">
                <a:solidFill>
                  <a:srgbClr val="000000"/>
                </a:solidFill>
                <a:effectLst/>
                <a:latin typeface="Liberation Sans" panose="020B0604020202020204"/>
              </a:rPr>
              <a:t>The final step when the borrowing cost of general debt is used is to apply the constraint that </a:t>
            </a:r>
            <a:r>
              <a:rPr lang="en-US" sz="2000" b="0" i="1" u="sng" dirty="0">
                <a:solidFill>
                  <a:srgbClr val="FF0000"/>
                </a:solidFill>
                <a:effectLst/>
                <a:latin typeface="Liberation Sans" panose="020B0604020202020204"/>
              </a:rPr>
              <a:t>the amount capitalized cannot exceed the actual borrowing costs incurred during the period.</a:t>
            </a:r>
            <a:r>
              <a:rPr lang="en-US" sz="2000" b="0" u="sng" dirty="0">
                <a:solidFill>
                  <a:srgbClr val="000000"/>
                </a:solidFill>
                <a:effectLst/>
                <a:latin typeface="Liberation Sans" panose="020B0604020202020204"/>
              </a:rPr>
              <a:t> </a:t>
            </a:r>
            <a:r>
              <a:rPr lang="en-US" sz="2000" b="0" dirty="0">
                <a:solidFill>
                  <a:srgbClr val="000000"/>
                </a:solidFill>
                <a:effectLst/>
                <a:latin typeface="Liberation Sans" panose="020B0604020202020204"/>
              </a:rPr>
              <a:t>In 2022, total borrowing costs were $280,000 [($1,000,000 x .10) + $1,500,000 x .12)]. The amount capitalized will be lower of actual, or the amount computed by multiplying the average carrying amount by the capitalization rate.</a:t>
            </a:r>
          </a:p>
        </p:txBody>
      </p:sp>
    </p:spTree>
    <p:extLst>
      <p:ext uri="{BB962C8B-B14F-4D97-AF65-F5344CB8AC3E}">
        <p14:creationId xmlns:p14="http://schemas.microsoft.com/office/powerpoint/2010/main" val="3619996239"/>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Liberation Sans" panose="020B0604020202020204" pitchFamily="34" charset="0"/>
              <a:ea typeface="+mn-ea"/>
              <a:cs typeface="+mn-cs"/>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457200" marR="0" lvl="0" indent="-457200" algn="r" defTabSz="914400" rtl="0" eaLnBrk="0" fontAlgn="base" latinLnBrk="0" hangingPunct="0">
              <a:lnSpc>
                <a:spcPct val="100000"/>
              </a:lnSpc>
              <a:spcBef>
                <a:spcPct val="50000"/>
              </a:spcBef>
              <a:spcAft>
                <a:spcPct val="0"/>
              </a:spcAft>
              <a:buClrTx/>
              <a:buSzTx/>
              <a:buFontTx/>
              <a:buNone/>
              <a:tabLst/>
              <a:defRPr/>
            </a:pPr>
            <a:r>
              <a:rPr kumimoji="0" lang="en-US" altLang="en-US" sz="1600" b="1" i="1" u="none" strike="noStrike" kern="1200" cap="none" spc="0" normalizeH="0" baseline="0" noProof="0" dirty="0">
                <a:ln>
                  <a:noFill/>
                </a:ln>
                <a:solidFill>
                  <a:srgbClr val="000000"/>
                </a:solidFill>
                <a:effectLst/>
                <a:uLnTx/>
                <a:uFillTx/>
                <a:latin typeface="Liberation Sans" panose="020B0604020202020204" pitchFamily="34" charset="0"/>
                <a:ea typeface="+mn-ea"/>
                <a:cs typeface="+mn-cs"/>
              </a:rPr>
              <a:t>LO 2</a:t>
            </a:r>
          </a:p>
        </p:txBody>
      </p:sp>
      <p:sp>
        <p:nvSpPr>
          <p:cNvPr id="7" name="Rectangle 4"/>
          <p:cNvSpPr txBox="1">
            <a:spLocks noChangeArrowheads="1"/>
          </p:cNvSpPr>
          <p:nvPr/>
        </p:nvSpPr>
        <p:spPr bwMode="auto">
          <a:xfrm>
            <a:off x="609600" y="762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pPr marL="0" marR="0" lvl="0" indent="-109538" algn="l"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Comprehensive Example</a:t>
            </a:r>
          </a:p>
          <a:p>
            <a:pPr marL="0" marR="0" lvl="0" indent="-109538" algn="l" defTabSz="914400" rtl="0" eaLnBrk="0" fontAlgn="base" latinLnBrk="0" hangingPunct="0">
              <a:lnSpc>
                <a:spcPct val="100000"/>
              </a:lnSpc>
              <a:spcBef>
                <a:spcPct val="0"/>
              </a:spcBef>
              <a:spcAft>
                <a:spcPct val="0"/>
              </a:spcAft>
              <a:buClrTx/>
              <a:buSzTx/>
              <a:buFontTx/>
              <a:buNone/>
              <a:tabLst/>
              <a:defRPr/>
            </a:pPr>
            <a:r>
              <a:rPr lang="en-US" b="1" dirty="0">
                <a:latin typeface="Calibri" panose="020F0502020204030204" pitchFamily="34" charset="0"/>
              </a:rPr>
              <a:t>December 31, 2022 Journal Entry</a:t>
            </a:r>
            <a:endPar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endParaRPr>
          </a:p>
        </p:txBody>
      </p:sp>
      <p:sp>
        <p:nvSpPr>
          <p:cNvPr id="11" name="Content Placeholder 2">
            <a:extLst>
              <a:ext uri="{FF2B5EF4-FFF2-40B4-BE49-F238E27FC236}">
                <a16:creationId xmlns:a16="http://schemas.microsoft.com/office/drawing/2014/main" id="{68F33054-4D46-47DD-AB2F-D5C73E98570B}"/>
              </a:ext>
            </a:extLst>
          </p:cNvPr>
          <p:cNvSpPr txBox="1">
            <a:spLocks/>
          </p:cNvSpPr>
          <p:nvPr/>
        </p:nvSpPr>
        <p:spPr>
          <a:xfrm>
            <a:off x="380060" y="1572261"/>
            <a:ext cx="8534400" cy="1094739"/>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None/>
            </a:pPr>
            <a:r>
              <a:rPr lang="en-US" sz="2400" b="0" dirty="0">
                <a:solidFill>
                  <a:srgbClr val="000000"/>
                </a:solidFill>
                <a:effectLst/>
                <a:latin typeface="Liberation Sans" panose="020B0604020202020204"/>
              </a:rPr>
              <a:t>All of the other entries presented in a previous slide would be the same except for the interest entries on December 31, which would be as follows.</a:t>
            </a:r>
          </a:p>
        </p:txBody>
      </p:sp>
      <p:graphicFrame>
        <p:nvGraphicFramePr>
          <p:cNvPr id="2" name="Table 2">
            <a:extLst>
              <a:ext uri="{FF2B5EF4-FFF2-40B4-BE49-F238E27FC236}">
                <a16:creationId xmlns:a16="http://schemas.microsoft.com/office/drawing/2014/main" id="{A92E7A38-0C41-4480-5FB2-F475A8EC1ECF}"/>
              </a:ext>
            </a:extLst>
          </p:cNvPr>
          <p:cNvGraphicFramePr>
            <a:graphicFrameLocks noGrp="1"/>
          </p:cNvGraphicFramePr>
          <p:nvPr>
            <p:extLst>
              <p:ext uri="{D42A27DB-BD31-4B8C-83A1-F6EECF244321}">
                <p14:modId xmlns:p14="http://schemas.microsoft.com/office/powerpoint/2010/main" val="3025434693"/>
              </p:ext>
            </p:extLst>
          </p:nvPr>
        </p:nvGraphicFramePr>
        <p:xfrm>
          <a:off x="380060" y="2867661"/>
          <a:ext cx="8458200" cy="3103880"/>
        </p:xfrm>
        <a:graphic>
          <a:graphicData uri="http://schemas.openxmlformats.org/drawingml/2006/table">
            <a:tbl>
              <a:tblPr firstRow="1" bandRow="1">
                <a:tableStyleId>{17292A2E-F333-43FB-9621-5CBBE7FDCDCB}</a:tableStyleId>
              </a:tblPr>
              <a:tblGrid>
                <a:gridCol w="1829740">
                  <a:extLst>
                    <a:ext uri="{9D8B030D-6E8A-4147-A177-3AD203B41FA5}">
                      <a16:colId xmlns:a16="http://schemas.microsoft.com/office/drawing/2014/main" val="3027127260"/>
                    </a:ext>
                  </a:extLst>
                </a:gridCol>
                <a:gridCol w="4037660">
                  <a:extLst>
                    <a:ext uri="{9D8B030D-6E8A-4147-A177-3AD203B41FA5}">
                      <a16:colId xmlns:a16="http://schemas.microsoft.com/office/drawing/2014/main" val="82321583"/>
                    </a:ext>
                  </a:extLst>
                </a:gridCol>
                <a:gridCol w="1143000">
                  <a:extLst>
                    <a:ext uri="{9D8B030D-6E8A-4147-A177-3AD203B41FA5}">
                      <a16:colId xmlns:a16="http://schemas.microsoft.com/office/drawing/2014/main" val="1506090555"/>
                    </a:ext>
                  </a:extLst>
                </a:gridCol>
                <a:gridCol w="1447800">
                  <a:extLst>
                    <a:ext uri="{9D8B030D-6E8A-4147-A177-3AD203B41FA5}">
                      <a16:colId xmlns:a16="http://schemas.microsoft.com/office/drawing/2014/main" val="1986714989"/>
                    </a:ext>
                  </a:extLst>
                </a:gridCol>
              </a:tblGrid>
              <a:tr h="546100">
                <a:tc>
                  <a:txBody>
                    <a:bodyPr/>
                    <a:lstStyle/>
                    <a:p>
                      <a:pPr algn="ctr"/>
                      <a:r>
                        <a:rPr lang="en-US" dirty="0"/>
                        <a:t>D</a:t>
                      </a:r>
                      <a:r>
                        <a:rPr lang="en-US" altLang="zh-CN" dirty="0"/>
                        <a:t>ate</a:t>
                      </a:r>
                      <a:endParaRPr lang="en-US" dirty="0"/>
                    </a:p>
                  </a:txBody>
                  <a:tcPr>
                    <a:solidFill>
                      <a:srgbClr val="0070C0"/>
                    </a:solidFill>
                  </a:tcPr>
                </a:tc>
                <a:tc>
                  <a:txBody>
                    <a:bodyPr/>
                    <a:lstStyle/>
                    <a:p>
                      <a:pPr algn="ctr"/>
                      <a:r>
                        <a:rPr lang="en-US" dirty="0"/>
                        <a:t>Account</a:t>
                      </a:r>
                    </a:p>
                  </a:txBody>
                  <a:tcPr>
                    <a:solidFill>
                      <a:srgbClr val="0070C0"/>
                    </a:solidFill>
                  </a:tcPr>
                </a:tc>
                <a:tc>
                  <a:txBody>
                    <a:bodyPr/>
                    <a:lstStyle/>
                    <a:p>
                      <a:pPr algn="ctr"/>
                      <a:r>
                        <a:rPr lang="en-US" dirty="0"/>
                        <a:t>Debit</a:t>
                      </a:r>
                    </a:p>
                  </a:txBody>
                  <a:tcPr>
                    <a:solidFill>
                      <a:srgbClr val="0070C0"/>
                    </a:solidFill>
                  </a:tcPr>
                </a:tc>
                <a:tc>
                  <a:txBody>
                    <a:bodyPr/>
                    <a:lstStyle/>
                    <a:p>
                      <a:pPr algn="ctr"/>
                      <a:r>
                        <a:rPr lang="en-US" dirty="0"/>
                        <a:t>Credit</a:t>
                      </a:r>
                    </a:p>
                  </a:txBody>
                  <a:tcPr>
                    <a:solidFill>
                      <a:srgbClr val="0070C0"/>
                    </a:solidFill>
                  </a:tcPr>
                </a:tc>
                <a:extLst>
                  <a:ext uri="{0D108BD9-81ED-4DB2-BD59-A6C34878D82A}">
                    <a16:rowId xmlns:a16="http://schemas.microsoft.com/office/drawing/2014/main" val="2180652510"/>
                  </a:ext>
                </a:extLst>
              </a:tr>
              <a:tr h="546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December 31, 2022</a:t>
                      </a:r>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Buildings (Capitalized Borrowing Cost)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固定资产</a:t>
                      </a:r>
                      <a:r>
                        <a:rPr lang="en-US" altLang="zh-CN" sz="2000" dirty="0"/>
                        <a:t>——</a:t>
                      </a:r>
                      <a:r>
                        <a:rPr lang="zh-CN" altLang="en-US" sz="2000" dirty="0"/>
                        <a:t>楼宇</a:t>
                      </a:r>
                      <a:r>
                        <a:rPr lang="en-US" altLang="zh-CN" sz="2000" dirty="0"/>
                        <a:t>XX</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91,840</a:t>
                      </a:r>
                    </a:p>
                    <a:p>
                      <a:endParaRPr lang="en-US" sz="2000" dirty="0"/>
                    </a:p>
                  </a:txBody>
                  <a:tcPr/>
                </a:tc>
                <a:tc>
                  <a:txBody>
                    <a:bodyPr/>
                    <a:lstStyle/>
                    <a:p>
                      <a:endParaRPr lang="en-US" sz="2000" dirty="0"/>
                    </a:p>
                  </a:txBody>
                  <a:tcPr/>
                </a:tc>
                <a:extLst>
                  <a:ext uri="{0D108BD9-81ED-4DB2-BD59-A6C34878D82A}">
                    <a16:rowId xmlns:a16="http://schemas.microsoft.com/office/drawing/2014/main" val="440498787"/>
                  </a:ext>
                </a:extLst>
              </a:tr>
              <a:tr h="546100">
                <a:tc>
                  <a:txBody>
                    <a:bodyPr/>
                    <a:lstStyle/>
                    <a:p>
                      <a:endParaRPr 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Interest Expense ($280,000 − $91,840)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财务费用</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188,160</a:t>
                      </a:r>
                    </a:p>
                    <a:p>
                      <a:endParaRPr lang="en-US" sz="2000" dirty="0"/>
                    </a:p>
                  </a:txBody>
                  <a:tcPr/>
                </a:tc>
                <a:tc>
                  <a:txBody>
                    <a:bodyPr/>
                    <a:lstStyle/>
                    <a:p>
                      <a:endParaRPr lang="en-US" sz="2000" dirty="0"/>
                    </a:p>
                  </a:txBody>
                  <a:tcPr/>
                </a:tc>
                <a:extLst>
                  <a:ext uri="{0D108BD9-81ED-4DB2-BD59-A6C34878D82A}">
                    <a16:rowId xmlns:a16="http://schemas.microsoft.com/office/drawing/2014/main" val="3331738968"/>
                  </a:ext>
                </a:extLst>
              </a:tr>
              <a:tr h="546100">
                <a:tc>
                  <a:txBody>
                    <a:bodyPr/>
                    <a:lstStyle/>
                    <a:p>
                      <a:endParaRPr lang="en-US" sz="2000" dirty="0"/>
                    </a:p>
                  </a:txBody>
                  <a:tcPr/>
                </a:tc>
                <a:tc>
                  <a:txBody>
                    <a:bodyPr/>
                    <a:lstStyle/>
                    <a:p>
                      <a:r>
                        <a:rPr lang="en-US" sz="2000" dirty="0"/>
                        <a:t>Cash </a:t>
                      </a:r>
                      <a:r>
                        <a:rPr lang="zh-CN" altLang="en-US" sz="2000" dirty="0"/>
                        <a:t>银行存款</a:t>
                      </a:r>
                      <a:endParaRPr lang="en-US" sz="2000" dirty="0"/>
                    </a:p>
                  </a:txBody>
                  <a:tcPr/>
                </a:tc>
                <a:tc>
                  <a:txBody>
                    <a:bodyPr/>
                    <a:lstStyle/>
                    <a:p>
                      <a:endParaRPr lang="en-US" sz="2000"/>
                    </a:p>
                  </a:txBody>
                  <a:tcPr/>
                </a:tc>
                <a:tc>
                  <a:txBody>
                    <a:bodyPr/>
                    <a:lstStyle/>
                    <a:p>
                      <a:r>
                        <a:rPr lang="en-IN" sz="2000" dirty="0"/>
                        <a:t> 280,000</a:t>
                      </a:r>
                      <a:endParaRPr lang="en-US" sz="2000" dirty="0"/>
                    </a:p>
                  </a:txBody>
                  <a:tcPr/>
                </a:tc>
                <a:extLst>
                  <a:ext uri="{0D108BD9-81ED-4DB2-BD59-A6C34878D82A}">
                    <a16:rowId xmlns:a16="http://schemas.microsoft.com/office/drawing/2014/main" val="1869258860"/>
                  </a:ext>
                </a:extLst>
              </a:tr>
            </a:tbl>
          </a:graphicData>
        </a:graphic>
      </p:graphicFrame>
    </p:spTree>
    <p:extLst>
      <p:ext uri="{BB962C8B-B14F-4D97-AF65-F5344CB8AC3E}">
        <p14:creationId xmlns:p14="http://schemas.microsoft.com/office/powerpoint/2010/main" val="2947800794"/>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4CD970-7173-4FED-8C3A-71EB5C557BF7}"/>
              </a:ext>
            </a:extLst>
          </p:cNvPr>
          <p:cNvSpPr txBox="1"/>
          <p:nvPr>
            <p:custDataLst>
              <p:tags r:id="rId2"/>
            </p:custDataLst>
          </p:nvPr>
        </p:nvSpPr>
        <p:spPr>
          <a:xfrm>
            <a:off x="914400" y="635001"/>
            <a:ext cx="7315200" cy="1498600"/>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#4</a:t>
            </a:r>
          </a:p>
          <a:p>
            <a:pPr algn="l"/>
            <a:endPar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following statements is true regarding capitalization of interest?</a:t>
            </a:r>
          </a:p>
        </p:txBody>
      </p:sp>
      <p:sp>
        <p:nvSpPr>
          <p:cNvPr id="5" name="TextBox 4">
            <a:extLst>
              <a:ext uri="{FF2B5EF4-FFF2-40B4-BE49-F238E27FC236}">
                <a16:creationId xmlns:a16="http://schemas.microsoft.com/office/drawing/2014/main" id="{E8A63494-C4DA-43CE-AECB-F4E5983EA01A}"/>
              </a:ext>
            </a:extLst>
          </p:cNvPr>
          <p:cNvSpPr txBox="1"/>
          <p:nvPr>
            <p:custDataLst>
              <p:tags r:id="rId3"/>
            </p:custDataLst>
          </p:nvPr>
        </p:nvSpPr>
        <p:spPr>
          <a:xfrm>
            <a:off x="1828800" y="2438400"/>
            <a:ext cx="6400800" cy="642938"/>
          </a:xfrm>
          <a:prstGeom prst="rect">
            <a:avLst/>
          </a:prstGeom>
          <a:noFill/>
        </p:spPr>
        <p:txBody>
          <a:bodyPr vert="horz" rtlCol="0" anchor="ctr" anchorCtr="0">
            <a:noAutofit/>
          </a:bodyPr>
          <a:lstStyle/>
          <a:p>
            <a:pPr algn="l"/>
            <a:r>
              <a:rPr lang="en-US" sz="20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Interest cost capitalized in connection with the purchase of land to be used as a building site should be debited to the land account and not to the building account.</a:t>
            </a:r>
          </a:p>
        </p:txBody>
      </p:sp>
      <p:sp>
        <p:nvSpPr>
          <p:cNvPr id="6" name="TextBox 5">
            <a:extLst>
              <a:ext uri="{FF2B5EF4-FFF2-40B4-BE49-F238E27FC236}">
                <a16:creationId xmlns:a16="http://schemas.microsoft.com/office/drawing/2014/main" id="{7D32C5AE-3EA1-4066-9E44-7DDB97819A61}"/>
              </a:ext>
            </a:extLst>
          </p:cNvPr>
          <p:cNvSpPr txBox="1"/>
          <p:nvPr>
            <p:custDataLst>
              <p:tags r:id="rId4"/>
            </p:custDataLst>
          </p:nvPr>
        </p:nvSpPr>
        <p:spPr>
          <a:xfrm>
            <a:off x="1828800" y="3352800"/>
            <a:ext cx="6400800" cy="642938"/>
          </a:xfrm>
          <a:prstGeom prst="rect">
            <a:avLst/>
          </a:prstGeom>
          <a:noFill/>
        </p:spPr>
        <p:txBody>
          <a:bodyPr vert="horz" rtlCol="0" anchor="ctr" anchorCtr="0">
            <a:noAutofit/>
          </a:bodyPr>
          <a:lstStyle/>
          <a:p>
            <a:pPr algn="l"/>
            <a:r>
              <a:rPr lang="en-US" sz="20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amount of interest cost capitalized during the period should not exceed the actual interest cost incurred.</a:t>
            </a:r>
          </a:p>
        </p:txBody>
      </p:sp>
      <p:sp>
        <p:nvSpPr>
          <p:cNvPr id="7" name="TextBox 6">
            <a:extLst>
              <a:ext uri="{FF2B5EF4-FFF2-40B4-BE49-F238E27FC236}">
                <a16:creationId xmlns:a16="http://schemas.microsoft.com/office/drawing/2014/main" id="{7F26F5DD-1469-4048-B6AC-857E75C26791}"/>
              </a:ext>
            </a:extLst>
          </p:cNvPr>
          <p:cNvSpPr txBox="1"/>
          <p:nvPr>
            <p:custDataLst>
              <p:tags r:id="rId5"/>
            </p:custDataLst>
          </p:nvPr>
        </p:nvSpPr>
        <p:spPr>
          <a:xfrm>
            <a:off x="1828800" y="4386262"/>
            <a:ext cx="6400800" cy="642938"/>
          </a:xfrm>
          <a:prstGeom prst="rect">
            <a:avLst/>
          </a:prstGeom>
          <a:noFill/>
        </p:spPr>
        <p:txBody>
          <a:bodyPr vert="horz" rtlCol="0" anchor="ctr" anchorCtr="0">
            <a:noAutofit/>
          </a:bodyPr>
          <a:lstStyle/>
          <a:p>
            <a:pPr algn="l"/>
            <a:r>
              <a:rPr 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excess borrowed funds not immediately needed for construction are temporarily invested, any interest earned should not be offset against interest cost incurred when determining the amount of interest cost to be capitalized.</a:t>
            </a:r>
          </a:p>
        </p:txBody>
      </p:sp>
      <p:sp>
        <p:nvSpPr>
          <p:cNvPr id="8" name="TextBox 7">
            <a:extLst>
              <a:ext uri="{FF2B5EF4-FFF2-40B4-BE49-F238E27FC236}">
                <a16:creationId xmlns:a16="http://schemas.microsoft.com/office/drawing/2014/main" id="{52A177DF-0CE0-46CC-BC75-90E2D33ED5D7}"/>
              </a:ext>
            </a:extLst>
          </p:cNvPr>
          <p:cNvSpPr txBox="1"/>
          <p:nvPr>
            <p:custDataLst>
              <p:tags r:id="rId6"/>
            </p:custDataLst>
          </p:nvPr>
        </p:nvSpPr>
        <p:spPr>
          <a:xfrm>
            <a:off x="1819141" y="5605462"/>
            <a:ext cx="6400800" cy="642938"/>
          </a:xfrm>
          <a:prstGeom prst="rect">
            <a:avLst/>
          </a:prstGeom>
          <a:noFill/>
        </p:spPr>
        <p:txBody>
          <a:bodyPr vert="horz" rtlCol="0" anchor="ctr" anchorCtr="0">
            <a:noAutofit/>
          </a:bodyPr>
          <a:lstStyle/>
          <a:p>
            <a:pPr algn="l"/>
            <a:r>
              <a:rPr lang="en-US"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minimum amount of interest to be capitalized is determined by multiplying the capitalization rate by the amount of total expenditures on qualifying assets during the period.</a:t>
            </a:r>
          </a:p>
        </p:txBody>
      </p:sp>
      <p:sp>
        <p:nvSpPr>
          <p:cNvPr id="9" name="Oval 8">
            <a:extLst>
              <a:ext uri="{FF2B5EF4-FFF2-40B4-BE49-F238E27FC236}">
                <a16:creationId xmlns:a16="http://schemas.microsoft.com/office/drawing/2014/main" id="{EA91AE6C-5EBB-4D8A-B27F-71D36376AF0A}"/>
              </a:ext>
            </a:extLst>
          </p:cNvPr>
          <p:cNvSpPr>
            <a:spLocks noChangeAspect="1"/>
          </p:cNvSpPr>
          <p:nvPr>
            <p:custDataLst>
              <p:tags r:id="rId7"/>
            </p:custDataLst>
          </p:nvPr>
        </p:nvSpPr>
        <p:spPr>
          <a:xfrm>
            <a:off x="1114425" y="25026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Oval 9">
            <a:extLst>
              <a:ext uri="{FF2B5EF4-FFF2-40B4-BE49-F238E27FC236}">
                <a16:creationId xmlns:a16="http://schemas.microsoft.com/office/drawing/2014/main" id="{50C7A903-9FAA-4333-85ED-DEFA2CBA1034}"/>
              </a:ext>
            </a:extLst>
          </p:cNvPr>
          <p:cNvSpPr>
            <a:spLocks noChangeAspect="1"/>
          </p:cNvSpPr>
          <p:nvPr>
            <p:custDataLst>
              <p:tags r:id="rId8"/>
            </p:custDataLst>
          </p:nvPr>
        </p:nvSpPr>
        <p:spPr>
          <a:xfrm>
            <a:off x="1114425" y="341709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A104EACA-D9CD-4B9E-A41C-5E9FF6DA6251}"/>
              </a:ext>
            </a:extLst>
          </p:cNvPr>
          <p:cNvSpPr>
            <a:spLocks noChangeAspect="1"/>
          </p:cNvSpPr>
          <p:nvPr>
            <p:custDataLst>
              <p:tags r:id="rId9"/>
            </p:custDataLst>
          </p:nvPr>
        </p:nvSpPr>
        <p:spPr>
          <a:xfrm>
            <a:off x="1114425" y="44505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50770B39-D1A1-4978-A202-87AB049FCC3B}"/>
              </a:ext>
            </a:extLst>
          </p:cNvPr>
          <p:cNvSpPr>
            <a:spLocks noChangeAspect="1"/>
          </p:cNvSpPr>
          <p:nvPr>
            <p:custDataLst>
              <p:tags r:id="rId10"/>
            </p:custDataLst>
          </p:nvPr>
        </p:nvSpPr>
        <p:spPr>
          <a:xfrm>
            <a:off x="1114425" y="56697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768342D2-B49B-4372-A3F2-1136B72859B3}"/>
              </a:ext>
            </a:extLst>
          </p:cNvPr>
          <p:cNvSpPr/>
          <p:nvPr>
            <p:custDataLst>
              <p:tags r:id="rId11"/>
            </p:custDataLst>
          </p:nvPr>
        </p:nvSpPr>
        <p:spPr>
          <a:xfrm>
            <a:off x="747395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E16EADD1-F610-47F0-AD6D-5F47E4EB3D16}"/>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6FDEEF7F-8326-429C-A876-3F8B326A670D}"/>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AB8A892E-3B4D-434E-9610-918B8B532626}"/>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7FCE982B-5628-412E-8CD6-3A46A6EB037D}"/>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D6127300-6D7C-4E8D-9037-83A0A01CCE5E}"/>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69C4C550-82A4-890F-0F06-D1C605B80BC0}"/>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379852A6-EC09-4C66-8C04-2106D9F9157A}"/>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275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Rectangle 4"/>
          <p:cNvSpPr txBox="1">
            <a:spLocks noChangeArrowheads="1"/>
          </p:cNvSpPr>
          <p:nvPr/>
        </p:nvSpPr>
        <p:spPr bwMode="auto">
          <a:xfrm>
            <a:off x="457200" y="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a:p>
            <a:r>
              <a:rPr lang="en-IN" b="1" dirty="0">
                <a:latin typeface="Calibri" panose="020F0502020204030204" pitchFamily="34" charset="0"/>
                <a:cs typeface="Calibri" panose="020F0502020204030204" pitchFamily="34" charset="0"/>
              </a:rPr>
              <a:t>Project Funded by a Blend of Specific Debt and General Debt</a:t>
            </a:r>
            <a:endParaRPr lang="en-US" altLang="en-US" dirty="0">
              <a:solidFill>
                <a:srgbClr val="CC0000"/>
              </a:solidFill>
            </a:endParaRP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11" name="Content Placeholder 19">
            <a:extLst>
              <a:ext uri="{FF2B5EF4-FFF2-40B4-BE49-F238E27FC236}">
                <a16:creationId xmlns:a16="http://schemas.microsoft.com/office/drawing/2014/main" id="{1CBB1BFD-ED30-408D-8237-A4DC879DC7E4}"/>
              </a:ext>
            </a:extLst>
          </p:cNvPr>
          <p:cNvSpPr txBox="1">
            <a:spLocks/>
          </p:cNvSpPr>
          <p:nvPr/>
        </p:nvSpPr>
        <p:spPr>
          <a:xfrm>
            <a:off x="685800" y="1573213"/>
            <a:ext cx="7924800" cy="2962273"/>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Font typeface="Wingdings" pitchFamily="2" charset="2"/>
              <a:buNone/>
            </a:pPr>
            <a:r>
              <a:rPr lang="en-US" sz="2000" b="0" u="sng" dirty="0">
                <a:solidFill>
                  <a:srgbClr val="000000"/>
                </a:solidFill>
                <a:effectLst/>
                <a:latin typeface="Liberation Sans" panose="020B0604020202020204"/>
              </a:rPr>
              <a:t>Specific Construction Debt</a:t>
            </a:r>
          </a:p>
          <a:p>
            <a:pPr>
              <a:buClr>
                <a:srgbClr val="911B21"/>
              </a:buClr>
              <a:buFont typeface="Arial" panose="020B0604020202020204" pitchFamily="34" charset="0"/>
              <a:buChar char="•"/>
            </a:pPr>
            <a:r>
              <a:rPr lang="en-US" sz="2000" b="0" dirty="0">
                <a:solidFill>
                  <a:srgbClr val="000000"/>
                </a:solidFill>
                <a:effectLst/>
                <a:latin typeface="Liberation Sans" panose="020B0604020202020204"/>
              </a:rPr>
              <a:t>15 percent, $750,000, 3-year note payable to finance purchase construction of the building, dated December 31, 2021, with interest payable annually on December 31. Idle funds from this borrowing were invested during early 2022 and earned $40,000 in investment income.</a:t>
            </a:r>
          </a:p>
          <a:p>
            <a:pPr marL="0" indent="0">
              <a:buNone/>
            </a:pPr>
            <a:r>
              <a:rPr lang="en-US" sz="2000" b="0" u="sng" dirty="0">
                <a:solidFill>
                  <a:srgbClr val="000000"/>
                </a:solidFill>
                <a:effectLst/>
                <a:latin typeface="Liberation Sans" panose="020B0604020202020204"/>
              </a:rPr>
              <a:t>Other Debt</a:t>
            </a:r>
          </a:p>
          <a:p>
            <a:pPr>
              <a:buClr>
                <a:srgbClr val="911B21"/>
              </a:buClr>
              <a:buFont typeface="Arial" panose="020B0604020202020204" pitchFamily="34" charset="0"/>
              <a:buChar char="•"/>
            </a:pPr>
            <a:r>
              <a:rPr lang="en-US" sz="2000" b="0" dirty="0">
                <a:solidFill>
                  <a:srgbClr val="000000"/>
                </a:solidFill>
                <a:effectLst/>
                <a:latin typeface="Liberation Sans" panose="020B0604020202020204"/>
              </a:rPr>
              <a:t>10 percent, $500,000, 5-year note payable, dated December 31, 2018, with interest payable annually on December 31.</a:t>
            </a:r>
          </a:p>
          <a:p>
            <a:pPr>
              <a:buClr>
                <a:srgbClr val="911B21"/>
              </a:buClr>
              <a:buFont typeface="Arial" panose="020B0604020202020204" pitchFamily="34" charset="0"/>
              <a:buChar char="•"/>
            </a:pPr>
            <a:r>
              <a:rPr lang="en-US" sz="2000" b="0" dirty="0">
                <a:solidFill>
                  <a:srgbClr val="000000"/>
                </a:solidFill>
                <a:effectLst/>
                <a:latin typeface="Liberation Sans" panose="020B0604020202020204"/>
              </a:rPr>
              <a:t>12 percent, $1,500,000, 10-year bonds issued December 31, 2017, with interest payable annually on December 31.</a:t>
            </a:r>
          </a:p>
        </p:txBody>
      </p:sp>
      <p:sp>
        <p:nvSpPr>
          <p:cNvPr id="15" name="Content Placeholder 3">
            <a:extLst>
              <a:ext uri="{FF2B5EF4-FFF2-40B4-BE49-F238E27FC236}">
                <a16:creationId xmlns:a16="http://schemas.microsoft.com/office/drawing/2014/main" id="{D2F09724-5C93-4469-977F-1050E29E827E}"/>
              </a:ext>
            </a:extLst>
          </p:cNvPr>
          <p:cNvSpPr txBox="1">
            <a:spLocks/>
          </p:cNvSpPr>
          <p:nvPr/>
        </p:nvSpPr>
        <p:spPr>
          <a:xfrm>
            <a:off x="457200" y="5334000"/>
            <a:ext cx="8334022" cy="1041400"/>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buFont typeface="Wingdings" pitchFamily="2" charset="2"/>
              <a:buNone/>
            </a:pPr>
            <a:r>
              <a:rPr lang="en-US" sz="2000" b="0" i="1" u="sng" dirty="0">
                <a:solidFill>
                  <a:srgbClr val="FF0000"/>
                </a:solidFill>
                <a:effectLst/>
                <a:latin typeface="Liberation Sans" panose="020B0604020202020204"/>
              </a:rPr>
              <a:t>In this case, the expenditures are first allocated to the specific debt to the extent possible</a:t>
            </a:r>
            <a:r>
              <a:rPr lang="en-US" sz="2000" b="0" u="sng" dirty="0">
                <a:solidFill>
                  <a:srgbClr val="000000"/>
                </a:solidFill>
                <a:effectLst/>
                <a:latin typeface="Liberation Sans" panose="020B0604020202020204"/>
              </a:rPr>
              <a:t>.</a:t>
            </a:r>
            <a:r>
              <a:rPr lang="en-US" sz="2000" b="0" dirty="0">
                <a:solidFill>
                  <a:srgbClr val="000000"/>
                </a:solidFill>
                <a:effectLst/>
                <a:latin typeface="Liberation Sans" panose="020B0604020202020204"/>
              </a:rPr>
              <a:t> Then, the remainder of the expenditures are allocated to the general debt.</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Rectangle 4"/>
          <p:cNvSpPr txBox="1">
            <a:spLocks noChangeArrowheads="1"/>
          </p:cNvSpPr>
          <p:nvPr/>
        </p:nvSpPr>
        <p:spPr bwMode="auto">
          <a:xfrm>
            <a:off x="457200" y="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a:p>
            <a:r>
              <a:rPr lang="en-IN" b="1" dirty="0">
                <a:latin typeface="Calibri" panose="020F0502020204030204" pitchFamily="34" charset="0"/>
                <a:cs typeface="Calibri" panose="020F0502020204030204" pitchFamily="34" charset="0"/>
              </a:rPr>
              <a:t>Project Funded by a Blend of Specific Debt and General Debt—Allocation of Expenditures </a:t>
            </a:r>
            <a:endParaRPr lang="en-US" altLang="en-US" dirty="0">
              <a:solidFill>
                <a:srgbClr val="CC0000"/>
              </a:solidFill>
            </a:endParaRP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pic>
        <p:nvPicPr>
          <p:cNvPr id="7" name="Picture Placeholder 2" descr="A table depicts allocation of expenditures. There are six columns and the column header reads: Date; Expenditure; Amount Allocated to Specific Borrowings; Amount Allocated to General Borrowings; Capitalization Period; Average Carrying Amount. The data in the table are as follows: Date, January 1; Expenditure, $210,000; Amount Allocated to Specific Borrowings, $210,000; Amount Allocated to General Borrowings, $0; Capitalization Period, blank; Average Carrying Amount, blank; Date, March 1; Expenditure, 300,000; Amount Allocated to Specific Borrowings, 300,000; Amount Allocated to General Borrowings, 0; Capitalization Period, blank; Average Carrying Amount, blank; Date, May 1; Expenditure, 540,000; Amount Allocated to Specific Borrowings, 240,000; Amount Allocated to General Borrowings, 300,000; Capitalization Period, 8/12; Average Carrying Amount, $200,000; Date, December 31; Expenditure, 450,000; Amount Allocated to Specific Borrowings, 0; Amount Allocated to General Borrowings, 450,000; Capitalization Period, 0/12; Average Carrying Amount, 0; The next line displays the totals of Expenditure Amount, Amount Allocated to Specific Borrowings, Amount Allocated to General Borrowings and Average Carrying Amount as follows: Expenditure Amount, $1,500,000; Amount Allocated to Specific Borrowings, $750,000; Amount Allocated to General Borrowings, $750,000; Average Carrying Amount, $200,000.">
            <a:extLst>
              <a:ext uri="{FF2B5EF4-FFF2-40B4-BE49-F238E27FC236}">
                <a16:creationId xmlns:a16="http://schemas.microsoft.com/office/drawing/2014/main" id="{69103C3F-4812-4ED8-A28D-7E16BD409BB6}"/>
              </a:ext>
            </a:extLst>
          </p:cNvPr>
          <p:cNvPicPr>
            <a:picLocks noChangeAspect="1"/>
          </p:cNvPicPr>
          <p:nvPr/>
        </p:nvPicPr>
        <p:blipFill>
          <a:blip r:embed="rId3"/>
          <a:stretch>
            <a:fillRect/>
          </a:stretch>
        </p:blipFill>
        <p:spPr>
          <a:xfrm>
            <a:off x="457200" y="2030740"/>
            <a:ext cx="8431945" cy="2693660"/>
          </a:xfrm>
          <a:prstGeom prst="rect">
            <a:avLst/>
          </a:prstGeom>
        </p:spPr>
      </p:pic>
      <p:sp>
        <p:nvSpPr>
          <p:cNvPr id="8" name="Content Placeholder 5">
            <a:extLst>
              <a:ext uri="{FF2B5EF4-FFF2-40B4-BE49-F238E27FC236}">
                <a16:creationId xmlns:a16="http://schemas.microsoft.com/office/drawing/2014/main" id="{D39811C6-1FE4-4410-A27E-50ADBFAF4157}"/>
              </a:ext>
            </a:extLst>
          </p:cNvPr>
          <p:cNvSpPr txBox="1">
            <a:spLocks/>
          </p:cNvSpPr>
          <p:nvPr/>
        </p:nvSpPr>
        <p:spPr>
          <a:xfrm>
            <a:off x="585881" y="5670549"/>
            <a:ext cx="8334022" cy="425451"/>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2000" kern="0">
                <a:solidFill>
                  <a:srgbClr val="006666"/>
                </a:solidFill>
                <a:latin typeface="Calibri" panose="020F0502020204030204" pitchFamily="34" charset="0"/>
                <a:cs typeface="Calibri" panose="020F0502020204030204" pitchFamily="34" charset="0"/>
              </a:rPr>
              <a:t>ILLUSTRATION 10.4</a:t>
            </a:r>
            <a:endParaRPr lang="en-US" sz="2000" kern="0" dirty="0">
              <a:solidFill>
                <a:srgbClr val="00666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0471033"/>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Rectangle 4"/>
          <p:cNvSpPr txBox="1">
            <a:spLocks noChangeArrowheads="1"/>
          </p:cNvSpPr>
          <p:nvPr/>
        </p:nvSpPr>
        <p:spPr bwMode="auto">
          <a:xfrm>
            <a:off x="457200" y="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a:p>
            <a:r>
              <a:rPr lang="en-IN" b="1" dirty="0">
                <a:latin typeface="Calibri" panose="020F0502020204030204" pitchFamily="34" charset="0"/>
                <a:cs typeface="Calibri" panose="020F0502020204030204" pitchFamily="34" charset="0"/>
              </a:rPr>
              <a:t>Project Funded by a Blend of Specific Debt and General Debt—Summary of Borrowing Costs</a:t>
            </a:r>
            <a:endParaRPr lang="en-US" altLang="en-US" dirty="0">
              <a:solidFill>
                <a:srgbClr val="CC0000"/>
              </a:solidFill>
            </a:endParaRP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Content Placeholder 25">
            <a:extLst>
              <a:ext uri="{FF2B5EF4-FFF2-40B4-BE49-F238E27FC236}">
                <a16:creationId xmlns:a16="http://schemas.microsoft.com/office/drawing/2014/main" id="{7397877B-A1EF-4BEA-B53A-7CA8CA47A891}"/>
              </a:ext>
            </a:extLst>
          </p:cNvPr>
          <p:cNvSpPr txBox="1">
            <a:spLocks/>
          </p:cNvSpPr>
          <p:nvPr/>
        </p:nvSpPr>
        <p:spPr>
          <a:xfrm>
            <a:off x="281354" y="1676400"/>
            <a:ext cx="8534400" cy="2590801"/>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a:buFont typeface="Arial" panose="020B0604020202020204" pitchFamily="34" charset="0"/>
              <a:buChar char="•"/>
            </a:pPr>
            <a:r>
              <a:rPr lang="en-US" sz="2000" b="0" i="1" dirty="0">
                <a:solidFill>
                  <a:srgbClr val="FF0000"/>
                </a:solidFill>
                <a:effectLst/>
                <a:latin typeface="Liberation Sans" panose="020B0604020202020204"/>
              </a:rPr>
              <a:t>The borrowing costs of the specific debt for this project is $72,500 </a:t>
            </a:r>
            <a:r>
              <a:rPr lang="en-US" sz="2000" b="0" dirty="0">
                <a:solidFill>
                  <a:srgbClr val="000000"/>
                </a:solidFill>
                <a:effectLst/>
                <a:latin typeface="Liberation Sans" panose="020B0604020202020204"/>
              </a:rPr>
              <a:t>based on the borrowing costs of $112,500 ($750,000 x .15) less the investment income of $40,000.</a:t>
            </a:r>
          </a:p>
          <a:p>
            <a:pPr>
              <a:buFont typeface="Arial" panose="020B0604020202020204" pitchFamily="34" charset="0"/>
              <a:buChar char="•"/>
            </a:pPr>
            <a:r>
              <a:rPr lang="en-US" sz="2000" b="0" dirty="0">
                <a:solidFill>
                  <a:srgbClr val="000000"/>
                </a:solidFill>
                <a:effectLst/>
                <a:latin typeface="Liberation Sans" panose="020B0604020202020204"/>
              </a:rPr>
              <a:t>The capitalization rate on the general debt is 11.5% </a:t>
            </a:r>
            <a:r>
              <a:rPr lang="en-US" sz="2000" b="0" u="sng" dirty="0">
                <a:solidFill>
                  <a:srgbClr val="000000"/>
                </a:solidFill>
                <a:effectLst/>
                <a:latin typeface="Liberation Sans" panose="020B0604020202020204"/>
              </a:rPr>
              <a:t>[(.10 x ($500,000 ÷ $2,000,000)] + [.12 x ($1,500,000 ÷ $2,000,000)]</a:t>
            </a:r>
            <a:r>
              <a:rPr lang="en-US" sz="2000" b="0" dirty="0">
                <a:solidFill>
                  <a:srgbClr val="000000"/>
                </a:solidFill>
                <a:effectLst/>
                <a:latin typeface="Liberation Sans" panose="020B0604020202020204"/>
              </a:rPr>
              <a:t>. </a:t>
            </a:r>
            <a:r>
              <a:rPr lang="en-US" sz="2000" b="0" i="1" dirty="0">
                <a:solidFill>
                  <a:srgbClr val="FF0000"/>
                </a:solidFill>
                <a:effectLst/>
                <a:latin typeface="Liberation Sans" panose="020B0604020202020204"/>
              </a:rPr>
              <a:t>This results in a potential amount of borrowing costs to be capitalized of $23,000 ($200,000 x .115).</a:t>
            </a:r>
            <a:r>
              <a:rPr lang="en-US" sz="2000" b="0" dirty="0">
                <a:solidFill>
                  <a:srgbClr val="000000"/>
                </a:solidFill>
                <a:effectLst/>
                <a:latin typeface="Liberation Sans" panose="020B0604020202020204"/>
              </a:rPr>
              <a:t> Since this amount is lower than the actual borrowing costs of the general debt of $230,000 [($500,000 x .10) + ($1,500,000 x .12)], $23,000 will be capitalized from the general borrowings.</a:t>
            </a:r>
          </a:p>
        </p:txBody>
      </p:sp>
      <p:pic>
        <p:nvPicPr>
          <p:cNvPr id="10" name="Picture Placeholder 2" descr="An illustration depicts the Summary of Borrowing Costs. There are two columns, where the first column displays account names and the second column is a numeric column. The account names and respective amounts are: Interest costs from specific debt, $112,500; Investment income from specific debt funds, negative 40,000 (shown in parentheses); Interest costs from general debt, 23,000; The last line displays, Total borrowing costs capitalized for 2022, in the first column with the respective amount of $95,500 in the last column.">
            <a:extLst>
              <a:ext uri="{FF2B5EF4-FFF2-40B4-BE49-F238E27FC236}">
                <a16:creationId xmlns:a16="http://schemas.microsoft.com/office/drawing/2014/main" id="{0BA7493D-F91F-4B01-9D51-DCBFA14C4643}"/>
              </a:ext>
            </a:extLst>
          </p:cNvPr>
          <p:cNvPicPr>
            <a:picLocks noChangeAspect="1"/>
          </p:cNvPicPr>
          <p:nvPr/>
        </p:nvPicPr>
        <p:blipFill>
          <a:blip r:embed="rId3"/>
          <a:stretch>
            <a:fillRect/>
          </a:stretch>
        </p:blipFill>
        <p:spPr>
          <a:xfrm>
            <a:off x="762000" y="4734393"/>
            <a:ext cx="7757160" cy="1219200"/>
          </a:xfrm>
          <a:prstGeom prst="rect">
            <a:avLst/>
          </a:prstGeom>
        </p:spPr>
      </p:pic>
      <p:sp>
        <p:nvSpPr>
          <p:cNvPr id="11" name="Content Placeholder 5">
            <a:extLst>
              <a:ext uri="{FF2B5EF4-FFF2-40B4-BE49-F238E27FC236}">
                <a16:creationId xmlns:a16="http://schemas.microsoft.com/office/drawing/2014/main" id="{19A04921-7E96-4F43-9910-EB7C6912ECAA}"/>
              </a:ext>
            </a:extLst>
          </p:cNvPr>
          <p:cNvSpPr txBox="1">
            <a:spLocks/>
          </p:cNvSpPr>
          <p:nvPr/>
        </p:nvSpPr>
        <p:spPr>
          <a:xfrm>
            <a:off x="329044" y="6096000"/>
            <a:ext cx="8334022" cy="423148"/>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2000" kern="0" dirty="0">
                <a:solidFill>
                  <a:srgbClr val="006666"/>
                </a:solidFill>
                <a:latin typeface="Calibri" panose="020F0502020204030204" pitchFamily="34" charset="0"/>
                <a:cs typeface="Calibri" panose="020F0502020204030204" pitchFamily="34" charset="0"/>
              </a:rPr>
              <a:t>ILLUSTRATION 10.5</a:t>
            </a:r>
          </a:p>
        </p:txBody>
      </p:sp>
    </p:spTree>
    <p:extLst>
      <p:ext uri="{BB962C8B-B14F-4D97-AF65-F5344CB8AC3E}">
        <p14:creationId xmlns:p14="http://schemas.microsoft.com/office/powerpoint/2010/main" val="3282209736"/>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 name="Rectangle 4"/>
          <p:cNvSpPr txBox="1">
            <a:spLocks noChangeArrowheads="1"/>
          </p:cNvSpPr>
          <p:nvPr/>
        </p:nvSpPr>
        <p:spPr bwMode="auto">
          <a:xfrm>
            <a:off x="457200" y="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rgbClr val="CC0000"/>
                </a:solidFill>
              </a:rPr>
              <a:t>Comprehensive Example</a:t>
            </a:r>
          </a:p>
          <a:p>
            <a:r>
              <a:rPr lang="en-IN" b="1" dirty="0">
                <a:latin typeface="Calibri" panose="020F0502020204030204" pitchFamily="34" charset="0"/>
                <a:cs typeface="Calibri" panose="020F0502020204030204" pitchFamily="34" charset="0"/>
              </a:rPr>
              <a:t>Project Funded by a Blend of Specific Debt and General Debt—December 31 Journal Entry</a:t>
            </a:r>
            <a:endParaRPr lang="en-US" altLang="en-US" dirty="0">
              <a:solidFill>
                <a:srgbClr val="CC0000"/>
              </a:solidFill>
            </a:endParaRPr>
          </a:p>
        </p:txBody>
      </p:sp>
      <p:sp>
        <p:nvSpPr>
          <p:cNvPr id="14"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graphicFrame>
        <p:nvGraphicFramePr>
          <p:cNvPr id="2" name="Table 2">
            <a:extLst>
              <a:ext uri="{FF2B5EF4-FFF2-40B4-BE49-F238E27FC236}">
                <a16:creationId xmlns:a16="http://schemas.microsoft.com/office/drawing/2014/main" id="{D6202DA7-4CCD-7E6F-1B2A-4324A50BD753}"/>
              </a:ext>
            </a:extLst>
          </p:cNvPr>
          <p:cNvGraphicFramePr>
            <a:graphicFrameLocks noGrp="1"/>
          </p:cNvGraphicFramePr>
          <p:nvPr>
            <p:extLst>
              <p:ext uri="{D42A27DB-BD31-4B8C-83A1-F6EECF244321}">
                <p14:modId xmlns:p14="http://schemas.microsoft.com/office/powerpoint/2010/main" val="2432172868"/>
              </p:ext>
            </p:extLst>
          </p:nvPr>
        </p:nvGraphicFramePr>
        <p:xfrm>
          <a:off x="381000" y="2042160"/>
          <a:ext cx="8534400" cy="2773680"/>
        </p:xfrm>
        <a:graphic>
          <a:graphicData uri="http://schemas.openxmlformats.org/drawingml/2006/table">
            <a:tbl>
              <a:tblPr firstRow="1" bandRow="1">
                <a:tableStyleId>{17292A2E-F333-43FB-9621-5CBBE7FDCDCB}</a:tableStyleId>
              </a:tblPr>
              <a:tblGrid>
                <a:gridCol w="1879134">
                  <a:extLst>
                    <a:ext uri="{9D8B030D-6E8A-4147-A177-3AD203B41FA5}">
                      <a16:colId xmlns:a16="http://schemas.microsoft.com/office/drawing/2014/main" val="3027127260"/>
                    </a:ext>
                  </a:extLst>
                </a:gridCol>
                <a:gridCol w="4228051">
                  <a:extLst>
                    <a:ext uri="{9D8B030D-6E8A-4147-A177-3AD203B41FA5}">
                      <a16:colId xmlns:a16="http://schemas.microsoft.com/office/drawing/2014/main" val="82321583"/>
                    </a:ext>
                  </a:extLst>
                </a:gridCol>
                <a:gridCol w="1252756">
                  <a:extLst>
                    <a:ext uri="{9D8B030D-6E8A-4147-A177-3AD203B41FA5}">
                      <a16:colId xmlns:a16="http://schemas.microsoft.com/office/drawing/2014/main" val="1506090555"/>
                    </a:ext>
                  </a:extLst>
                </a:gridCol>
                <a:gridCol w="1174459">
                  <a:extLst>
                    <a:ext uri="{9D8B030D-6E8A-4147-A177-3AD203B41FA5}">
                      <a16:colId xmlns:a16="http://schemas.microsoft.com/office/drawing/2014/main" val="1986714989"/>
                    </a:ext>
                  </a:extLst>
                </a:gridCol>
              </a:tblGrid>
              <a:tr h="342237">
                <a:tc>
                  <a:txBody>
                    <a:bodyPr/>
                    <a:lstStyle/>
                    <a:p>
                      <a:pPr algn="ctr"/>
                      <a:r>
                        <a:rPr lang="en-US" dirty="0"/>
                        <a:t>D</a:t>
                      </a:r>
                      <a:r>
                        <a:rPr lang="en-US" altLang="zh-CN" dirty="0"/>
                        <a:t>ate</a:t>
                      </a:r>
                      <a:endParaRPr lang="en-US" dirty="0"/>
                    </a:p>
                  </a:txBody>
                  <a:tcPr>
                    <a:solidFill>
                      <a:srgbClr val="0070C0"/>
                    </a:solidFill>
                  </a:tcPr>
                </a:tc>
                <a:tc>
                  <a:txBody>
                    <a:bodyPr/>
                    <a:lstStyle/>
                    <a:p>
                      <a:pPr algn="ctr"/>
                      <a:r>
                        <a:rPr lang="en-US" dirty="0"/>
                        <a:t>Account</a:t>
                      </a:r>
                    </a:p>
                  </a:txBody>
                  <a:tcPr>
                    <a:solidFill>
                      <a:srgbClr val="0070C0"/>
                    </a:solidFill>
                  </a:tcPr>
                </a:tc>
                <a:tc>
                  <a:txBody>
                    <a:bodyPr/>
                    <a:lstStyle/>
                    <a:p>
                      <a:pPr algn="ctr"/>
                      <a:r>
                        <a:rPr lang="en-US" dirty="0"/>
                        <a:t>Debit</a:t>
                      </a:r>
                    </a:p>
                  </a:txBody>
                  <a:tcPr>
                    <a:solidFill>
                      <a:srgbClr val="0070C0"/>
                    </a:solidFill>
                  </a:tcPr>
                </a:tc>
                <a:tc>
                  <a:txBody>
                    <a:bodyPr/>
                    <a:lstStyle/>
                    <a:p>
                      <a:pPr algn="ctr"/>
                      <a:r>
                        <a:rPr lang="en-US" dirty="0"/>
                        <a:t>Credit</a:t>
                      </a:r>
                    </a:p>
                  </a:txBody>
                  <a:tcPr>
                    <a:solidFill>
                      <a:srgbClr val="0070C0"/>
                    </a:solidFill>
                  </a:tcPr>
                </a:tc>
                <a:extLst>
                  <a:ext uri="{0D108BD9-81ED-4DB2-BD59-A6C34878D82A}">
                    <a16:rowId xmlns:a16="http://schemas.microsoft.com/office/drawing/2014/main" val="2180652510"/>
                  </a:ext>
                </a:extLst>
              </a:tr>
              <a:tr h="546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t>December 31, 2022</a:t>
                      </a:r>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Buildings (Capitalized Borrowing Cost) </a:t>
                      </a:r>
                      <a:r>
                        <a:rPr lang="en-IN" sz="2000" dirty="0">
                          <a:latin typeface="Liberation Sans" panose="020B0604020202020204"/>
                          <a:cs typeface="Calibri" panose="020F0502020204030204" pitchFamily="34" charset="0"/>
                        </a:rPr>
                        <a:t>($</a:t>
                      </a:r>
                      <a:r>
                        <a:rPr lang="en-US" altLang="zh-CN" sz="2000" dirty="0">
                          <a:latin typeface="Liberation Sans" panose="020B0604020202020204"/>
                          <a:cs typeface="Calibri" panose="020F0502020204030204" pitchFamily="34" charset="0"/>
                        </a:rPr>
                        <a:t>7</a:t>
                      </a:r>
                      <a:r>
                        <a:rPr lang="en-IN" sz="2000" dirty="0">
                          <a:latin typeface="Liberation Sans" panose="020B0604020202020204"/>
                          <a:cs typeface="Calibri" panose="020F0502020204030204" pitchFamily="34" charset="0"/>
                        </a:rPr>
                        <a:t>2,500 + $23,000)</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固定资产</a:t>
                      </a:r>
                      <a:r>
                        <a:rPr lang="en-US" altLang="zh-CN" sz="2000" dirty="0"/>
                        <a:t>——</a:t>
                      </a:r>
                      <a:r>
                        <a:rPr lang="zh-CN" altLang="en-US" sz="2000" dirty="0"/>
                        <a:t>楼宇</a:t>
                      </a:r>
                      <a:r>
                        <a:rPr lang="en-US" altLang="zh-CN" sz="2000" dirty="0"/>
                        <a:t>XX</a:t>
                      </a:r>
                      <a:endParaRPr lang="en-IN" sz="2000" dirty="0"/>
                    </a:p>
                  </a:txBody>
                  <a:tcPr/>
                </a:tc>
                <a:tc>
                  <a:txBody>
                    <a:bodyPr/>
                    <a:lstStyle/>
                    <a:p>
                      <a:r>
                        <a:rPr lang="en-IN" sz="2000" dirty="0">
                          <a:latin typeface="Liberation Sans" panose="020B0604020202020204"/>
                          <a:cs typeface="Calibri" panose="020F0502020204030204" pitchFamily="34" charset="0"/>
                        </a:rPr>
                        <a:t>95,500</a:t>
                      </a:r>
                    </a:p>
                  </a:txBody>
                  <a:tcPr/>
                </a:tc>
                <a:tc>
                  <a:txBody>
                    <a:bodyPr/>
                    <a:lstStyle/>
                    <a:p>
                      <a:endParaRPr lang="en-US" sz="2000" dirty="0"/>
                    </a:p>
                  </a:txBody>
                  <a:tcPr/>
                </a:tc>
                <a:extLst>
                  <a:ext uri="{0D108BD9-81ED-4DB2-BD59-A6C34878D82A}">
                    <a16:rowId xmlns:a16="http://schemas.microsoft.com/office/drawing/2014/main" val="440498787"/>
                  </a:ext>
                </a:extLst>
              </a:tr>
              <a:tr h="546100">
                <a:tc>
                  <a:txBody>
                    <a:bodyPr/>
                    <a:lstStyle/>
                    <a:p>
                      <a:endParaRPr 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Interest Expense </a:t>
                      </a:r>
                      <a:r>
                        <a:rPr lang="en-IN" sz="2000" dirty="0">
                          <a:latin typeface="Liberation Sans" panose="020B0604020202020204"/>
                          <a:cs typeface="Calibri" panose="020F0502020204030204" pitchFamily="34" charset="0"/>
                        </a:rPr>
                        <a:t>($23,000 − $23,000 ) </a:t>
                      </a:r>
                      <a:r>
                        <a:rPr lang="zh-CN" altLang="en-US" sz="2000" dirty="0">
                          <a:latin typeface="Liberation Sans" panose="020B0604020202020204"/>
                          <a:cs typeface="Calibri" panose="020F0502020204030204" pitchFamily="34" charset="0"/>
                        </a:rPr>
                        <a:t>财务</a:t>
                      </a:r>
                      <a:r>
                        <a:rPr lang="zh-CN" altLang="en-US" sz="2000" dirty="0"/>
                        <a:t>费用</a:t>
                      </a:r>
                      <a:endParaRPr lang="en-IN" sz="2000" dirty="0"/>
                    </a:p>
                  </a:txBody>
                  <a:tcPr/>
                </a:tc>
                <a:tc>
                  <a:txBody>
                    <a:bodyPr/>
                    <a:lstStyle/>
                    <a:p>
                      <a:r>
                        <a:rPr lang="en-IN" sz="2000" dirty="0">
                          <a:latin typeface="Liberation Sans" panose="020B0604020202020204"/>
                          <a:cs typeface="Calibri" panose="020F0502020204030204" pitchFamily="34" charset="0"/>
                        </a:rPr>
                        <a:t>207,000</a:t>
                      </a:r>
                    </a:p>
                    <a:p>
                      <a:endParaRPr lang="en-US" sz="2000" dirty="0"/>
                    </a:p>
                  </a:txBody>
                  <a:tcPr/>
                </a:tc>
                <a:tc>
                  <a:txBody>
                    <a:bodyPr/>
                    <a:lstStyle/>
                    <a:p>
                      <a:endParaRPr lang="en-US" sz="2000" dirty="0"/>
                    </a:p>
                  </a:txBody>
                  <a:tcPr/>
                </a:tc>
                <a:extLst>
                  <a:ext uri="{0D108BD9-81ED-4DB2-BD59-A6C34878D82A}">
                    <a16:rowId xmlns:a16="http://schemas.microsoft.com/office/drawing/2014/main" val="3331738968"/>
                  </a:ext>
                </a:extLst>
              </a:tr>
              <a:tr h="546100">
                <a:tc>
                  <a:txBody>
                    <a:bodyPr/>
                    <a:lstStyle/>
                    <a:p>
                      <a:endParaRPr lang="en-US" sz="2000" dirty="0"/>
                    </a:p>
                  </a:txBody>
                  <a:tcPr/>
                </a:tc>
                <a:tc>
                  <a:txBody>
                    <a:bodyPr/>
                    <a:lstStyle/>
                    <a:p>
                      <a:r>
                        <a:rPr lang="en-US" sz="2000" dirty="0"/>
                        <a:t>Cash </a:t>
                      </a:r>
                      <a:r>
                        <a:rPr lang="en-IN" sz="2000" dirty="0">
                          <a:latin typeface="Liberation Sans" panose="020B0604020202020204"/>
                          <a:cs typeface="Calibri" panose="020F0502020204030204" pitchFamily="34" charset="0"/>
                        </a:rPr>
                        <a:t>($112,500 + $230,000</a:t>
                      </a:r>
                      <a:r>
                        <a:rPr lang="en-US" altLang="zh-CN" sz="2000" dirty="0">
                          <a:latin typeface="Liberation Sans" panose="020B0604020202020204"/>
                          <a:cs typeface="Calibri" panose="020F0502020204030204" pitchFamily="34" charset="0"/>
                        </a:rPr>
                        <a:t>-40000</a:t>
                      </a:r>
                      <a:r>
                        <a:rPr lang="en-IN" sz="2000" dirty="0">
                          <a:latin typeface="Liberation Sans" panose="020B0604020202020204"/>
                          <a:cs typeface="Calibri" panose="020F0502020204030204" pitchFamily="34" charset="0"/>
                        </a:rPr>
                        <a:t>)</a:t>
                      </a:r>
                    </a:p>
                    <a:p>
                      <a:r>
                        <a:rPr lang="zh-CN" altLang="en-US" sz="2000" dirty="0"/>
                        <a:t>银行存款</a:t>
                      </a:r>
                      <a:endParaRPr lang="en-US" sz="2000" dirty="0"/>
                    </a:p>
                  </a:txBody>
                  <a:tcPr/>
                </a:tc>
                <a:tc>
                  <a:txBody>
                    <a:bodyPr/>
                    <a:lstStyle/>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 </a:t>
                      </a:r>
                      <a:r>
                        <a:rPr lang="en-IN" sz="2000" dirty="0">
                          <a:latin typeface="Liberation Sans" panose="020B0604020202020204"/>
                          <a:cs typeface="Calibri" panose="020F0502020204030204" pitchFamily="34" charset="0"/>
                        </a:rPr>
                        <a:t>302,500</a:t>
                      </a:r>
                    </a:p>
                    <a:p>
                      <a:endParaRPr lang="en-US" sz="2000" dirty="0"/>
                    </a:p>
                  </a:txBody>
                  <a:tcPr/>
                </a:tc>
                <a:extLst>
                  <a:ext uri="{0D108BD9-81ED-4DB2-BD59-A6C34878D82A}">
                    <a16:rowId xmlns:a16="http://schemas.microsoft.com/office/drawing/2014/main" val="1869258860"/>
                  </a:ext>
                </a:extLst>
              </a:tr>
            </a:tbl>
          </a:graphicData>
        </a:graphic>
      </p:graphicFrame>
    </p:spTree>
    <p:extLst>
      <p:ext uri="{BB962C8B-B14F-4D97-AF65-F5344CB8AC3E}">
        <p14:creationId xmlns:p14="http://schemas.microsoft.com/office/powerpoint/2010/main" val="382644987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txBox="1">
            <a:spLocks noChangeArrowheads="1"/>
          </p:cNvSpPr>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0" indent="-109538" algn="l">
              <a:defRPr sz="3200" i="0">
                <a:solidFill>
                  <a:schemeClr val="tx1"/>
                </a:solidFill>
                <a:effectLst/>
                <a:latin typeface="Liberation Sans" panose="020B0604020202020204" pitchFamily="34" charset="0"/>
              </a:defRPr>
            </a:lvl1pPr>
            <a:lvl2pPr marL="109538" indent="-109538">
              <a:defRPr sz="3000" i="1">
                <a:solidFill>
                  <a:srgbClr val="FFFF00"/>
                </a:solidFill>
                <a:effectLst>
                  <a:outerShdw blurRad="38100" dist="38100" dir="2700000" algn="tl">
                    <a:srgbClr val="C0C0C0"/>
                  </a:outerShdw>
                </a:effectLst>
              </a:defRPr>
            </a:lvl2pPr>
            <a:lvl3pPr marL="109538" indent="-109538">
              <a:defRPr sz="3000" i="1">
                <a:solidFill>
                  <a:srgbClr val="FFFF00"/>
                </a:solidFill>
                <a:effectLst>
                  <a:outerShdw blurRad="38100" dist="38100" dir="2700000" algn="tl">
                    <a:srgbClr val="C0C0C0"/>
                  </a:outerShdw>
                </a:effectLst>
              </a:defRPr>
            </a:lvl3pPr>
            <a:lvl4pPr marL="109538" indent="-109538">
              <a:defRPr sz="3000" i="1">
                <a:solidFill>
                  <a:srgbClr val="FFFF00"/>
                </a:solidFill>
                <a:effectLst>
                  <a:outerShdw blurRad="38100" dist="38100" dir="2700000" algn="tl">
                    <a:srgbClr val="C0C0C0"/>
                  </a:outerShdw>
                </a:effectLst>
              </a:defRPr>
            </a:lvl4pPr>
            <a:lvl5pPr marL="109538" indent="-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t>Borrowing Cost Disclosures</a:t>
            </a:r>
          </a:p>
        </p:txBody>
      </p:sp>
      <p:sp>
        <p:nvSpPr>
          <p:cNvPr id="11"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pic>
        <p:nvPicPr>
          <p:cNvPr id="9" name="Picture Placeholder 2" descr="An illustration depicts a statement of Borrowing Costs Disclosure. The statement displays a three-line heading consisting of the name of the company, Royal Dutch Shell; and the title 6 Interest Expense; and a third line that reads, $ million. There are four columns, where the first column displays account names and the others are numeric columns. The column headers of the numeric columns from left to right are: 2018; 2017; 2016. The account names and respective amounts are: Interest incurred and similar charges: 2018, $3,550; 2017, $3,448; 2016, $2,732; Less: interest capitalized: 2018, 876 (shown in parentheses); 2017, 622 (shown in parentheses); 2016, 725 (shown in parentheses); This row is highlighted; Other net losses on fair value hedges of debt: 2018, 169; 2017, 114; 2016, 4; Accretion expense: 2018, 902; 2017, 1,102; 2016, 1,192; The last line displays the totals of the numeric columns as follows: 2018, $3,745; 2017, $4,042; 2016, $3,303. A note below the statement reads, The rate applied in determining the amount of interest capitalized in 2018 was 4% (2017: 3%; 2016: 3%).">
            <a:extLst>
              <a:ext uri="{FF2B5EF4-FFF2-40B4-BE49-F238E27FC236}">
                <a16:creationId xmlns:a16="http://schemas.microsoft.com/office/drawing/2014/main" id="{E24D5C92-845A-47A9-9F27-5AF48E8E0933}"/>
              </a:ext>
            </a:extLst>
          </p:cNvPr>
          <p:cNvPicPr>
            <a:picLocks noChangeAspect="1"/>
          </p:cNvPicPr>
          <p:nvPr/>
        </p:nvPicPr>
        <p:blipFill>
          <a:blip r:embed="rId3"/>
          <a:stretch>
            <a:fillRect/>
          </a:stretch>
        </p:blipFill>
        <p:spPr>
          <a:xfrm>
            <a:off x="930911" y="2871721"/>
            <a:ext cx="7231380" cy="2727960"/>
          </a:xfrm>
          <a:prstGeom prst="rect">
            <a:avLst/>
          </a:prstGeom>
        </p:spPr>
      </p:pic>
      <p:sp>
        <p:nvSpPr>
          <p:cNvPr id="12" name="Content Placeholder 4">
            <a:extLst>
              <a:ext uri="{FF2B5EF4-FFF2-40B4-BE49-F238E27FC236}">
                <a16:creationId xmlns:a16="http://schemas.microsoft.com/office/drawing/2014/main" id="{87B0EEEC-270A-444D-B2F0-671CCB15CDE0}"/>
              </a:ext>
            </a:extLst>
          </p:cNvPr>
          <p:cNvSpPr txBox="1">
            <a:spLocks/>
          </p:cNvSpPr>
          <p:nvPr/>
        </p:nvSpPr>
        <p:spPr>
          <a:xfrm>
            <a:off x="379590" y="5615780"/>
            <a:ext cx="8334022" cy="500063"/>
          </a:xfrm>
          <a:prstGeom prst="rect">
            <a:avLst/>
          </a:prstGeom>
        </p:spPr>
        <p:txBody>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indent="0" algn="ctr">
              <a:buFont typeface="Wingdings" pitchFamily="2" charset="2"/>
              <a:buNone/>
            </a:pPr>
            <a:r>
              <a:rPr lang="en-US" sz="2000" kern="0">
                <a:solidFill>
                  <a:srgbClr val="006666"/>
                </a:solidFill>
                <a:latin typeface="Calibri" panose="020F0502020204030204" pitchFamily="34" charset="0"/>
                <a:cs typeface="Calibri" panose="020F0502020204030204" pitchFamily="34" charset="0"/>
              </a:rPr>
              <a:t>ILLUSTRATION 10.6</a:t>
            </a:r>
            <a:endParaRPr lang="en-US" sz="2000" kern="0" dirty="0">
              <a:solidFill>
                <a:srgbClr val="006666"/>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4A4FDDE-487E-4731-834E-E22A5AFAAC16}"/>
              </a:ext>
            </a:extLst>
          </p:cNvPr>
          <p:cNvSpPr txBox="1"/>
          <p:nvPr/>
        </p:nvSpPr>
        <p:spPr>
          <a:xfrm>
            <a:off x="914400" y="1219682"/>
            <a:ext cx="7543800" cy="1323439"/>
          </a:xfrm>
          <a:prstGeom prst="rect">
            <a:avLst/>
          </a:prstGeom>
          <a:noFill/>
        </p:spPr>
        <p:txBody>
          <a:bodyPr wrap="square">
            <a:spAutoFit/>
          </a:bodyPr>
          <a:lstStyle/>
          <a:p>
            <a:pPr algn="l"/>
            <a:r>
              <a:rPr lang="en-US" sz="2000" b="0" dirty="0">
                <a:latin typeface="Liberation Sans" panose="020B0604020202020204"/>
              </a:rPr>
              <a:t>For each period, an entity will disclose both </a:t>
            </a:r>
            <a:r>
              <a:rPr lang="en-US" sz="2000" b="0" u="sng" dirty="0">
                <a:latin typeface="Liberation Sans" panose="020B0604020202020204"/>
              </a:rPr>
              <a:t>the amount of borrowing costs capitalized </a:t>
            </a:r>
            <a:r>
              <a:rPr lang="en-US" sz="2000" b="0" dirty="0">
                <a:latin typeface="Liberation Sans" panose="020B0604020202020204"/>
              </a:rPr>
              <a:t>during the period and the </a:t>
            </a:r>
            <a:r>
              <a:rPr lang="en-US" sz="2000" b="0" u="sng" dirty="0">
                <a:latin typeface="Liberation Sans" panose="020B0604020202020204"/>
              </a:rPr>
              <a:t>capitalization rate </a:t>
            </a:r>
            <a:r>
              <a:rPr lang="en-US" sz="2000" b="0" dirty="0">
                <a:latin typeface="Liberation Sans" panose="020B0604020202020204"/>
              </a:rPr>
              <a:t>used to determine the amount of borrowing costs eligible for capitalization.</a:t>
            </a:r>
          </a:p>
        </p:txBody>
      </p:sp>
    </p:spTree>
    <p:extLst>
      <p:ext uri="{BB962C8B-B14F-4D97-AF65-F5344CB8AC3E}">
        <p14:creationId xmlns:p14="http://schemas.microsoft.com/office/powerpoint/2010/main" val="3995455686"/>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VI系统0709-PPT-25.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929330"/>
            <a:ext cx="2714644" cy="523429"/>
          </a:xfrm>
          <a:prstGeom prst="rect">
            <a:avLst/>
          </a:prstGeom>
        </p:spPr>
      </p:pic>
      <p:sp>
        <p:nvSpPr>
          <p:cNvPr id="6" name="TextBox 5"/>
          <p:cNvSpPr txBox="1"/>
          <p:nvPr/>
        </p:nvSpPr>
        <p:spPr>
          <a:xfrm>
            <a:off x="571472" y="3857628"/>
            <a:ext cx="450059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cs"/>
              </a:rPr>
              <a:t>感谢您的参与！</a:t>
            </a:r>
          </a:p>
        </p:txBody>
      </p:sp>
      <p:sp>
        <p:nvSpPr>
          <p:cNvPr id="8" name="TextBox 7"/>
          <p:cNvSpPr txBox="1"/>
          <p:nvPr/>
        </p:nvSpPr>
        <p:spPr>
          <a:xfrm>
            <a:off x="6929454" y="600076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2050" name="Picture 2" descr="I:\BOBO Z\哈工大\JPG\2020\7月\0707-ppt\A\logo-VI系统0709-PPT-23.png"/>
          <p:cNvPicPr>
            <a:picLocks noChangeAspect="1" noChangeArrowheads="1"/>
          </p:cNvPicPr>
          <p:nvPr/>
        </p:nvPicPr>
        <p:blipFill>
          <a:blip r:embed="rId4" cstate="print"/>
          <a:srcRect/>
          <a:stretch>
            <a:fillRect/>
          </a:stretch>
        </p:blipFill>
        <p:spPr bwMode="auto">
          <a:xfrm>
            <a:off x="714348" y="2558562"/>
            <a:ext cx="7599870" cy="11180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874872"/>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1</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Identify property, plant, and equipment and its related costs.</a:t>
            </a: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lang="en-US" b="0" kern="0" dirty="0" err="1">
                <a:solidFill>
                  <a:srgbClr val="0070C0">
                    <a:lumMod val="50000"/>
                  </a:srgbClr>
                </a:solidFill>
                <a:effectLst/>
                <a:latin typeface="Liberation Sans" panose="020B0604020202020204" pitchFamily="34" charset="0"/>
              </a:rPr>
              <a:t>不动产</a:t>
            </a:r>
            <a:r>
              <a:rPr lang="zh-CN" altLang="en-US" b="0" kern="0" dirty="0">
                <a:solidFill>
                  <a:srgbClr val="0070C0">
                    <a:lumMod val="50000"/>
                  </a:srgbClr>
                </a:solidFill>
                <a:effectLst/>
                <a:latin typeface="Liberation Sans" panose="020B0604020202020204" pitchFamily="34" charset="0"/>
              </a:rPr>
              <a:t>、厂房和设备确认和计量</a:t>
            </a:r>
            <a:endPar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endParaRP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3261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5122" name="Text Box 21"/>
          <p:cNvSpPr txBox="1">
            <a:spLocks noChangeArrowheads="1"/>
          </p:cNvSpPr>
          <p:nvPr/>
        </p:nvSpPr>
        <p:spPr bwMode="auto">
          <a:xfrm>
            <a:off x="609600" y="2659371"/>
            <a:ext cx="4648200" cy="241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8975" indent="-4635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30000"/>
              </a:lnSpc>
              <a:spcBef>
                <a:spcPct val="40000"/>
              </a:spcBef>
              <a:buClr>
                <a:srgbClr val="CC0000"/>
              </a:buClr>
              <a:buSzPct val="80000"/>
              <a:buFont typeface="Arial" charset="0"/>
              <a:buChar char="►"/>
            </a:pPr>
            <a:r>
              <a:rPr lang="en-US" altLang="en-US" sz="2100" b="0" dirty="0">
                <a:solidFill>
                  <a:schemeClr val="tx1"/>
                </a:solidFill>
                <a:latin typeface="Liberation Sans" panose="020B0604020202020204" pitchFamily="34" charset="0"/>
              </a:rPr>
              <a:t>“</a:t>
            </a:r>
            <a:r>
              <a:rPr lang="en-US" altLang="en-US" sz="2100" dirty="0">
                <a:solidFill>
                  <a:schemeClr val="tx1"/>
                </a:solidFill>
                <a:latin typeface="Liberation Sans" panose="020B0604020202020204" pitchFamily="34" charset="0"/>
              </a:rPr>
              <a:t>Used in operations</a:t>
            </a:r>
            <a:r>
              <a:rPr lang="en-US" altLang="en-US" sz="2100" b="0" dirty="0">
                <a:solidFill>
                  <a:schemeClr val="tx1"/>
                </a:solidFill>
                <a:latin typeface="Liberation Sans" panose="020B0604020202020204" pitchFamily="34" charset="0"/>
              </a:rPr>
              <a:t>” and not for resale.</a:t>
            </a:r>
          </a:p>
          <a:p>
            <a:pPr algn="l">
              <a:lnSpc>
                <a:spcPct val="130000"/>
              </a:lnSpc>
              <a:spcBef>
                <a:spcPct val="40000"/>
              </a:spcBef>
              <a:buClr>
                <a:srgbClr val="CC0000"/>
              </a:buClr>
              <a:buSzPct val="80000"/>
              <a:buFont typeface="Arial" charset="0"/>
              <a:buChar char="►"/>
            </a:pPr>
            <a:r>
              <a:rPr lang="en-US" altLang="en-US" sz="2100" dirty="0">
                <a:solidFill>
                  <a:schemeClr val="tx1"/>
                </a:solidFill>
                <a:latin typeface="Liberation Sans" panose="020B0604020202020204" pitchFamily="34" charset="0"/>
              </a:rPr>
              <a:t>Long-term</a:t>
            </a:r>
            <a:r>
              <a:rPr lang="en-US" altLang="en-US" sz="2100" b="0" dirty="0">
                <a:solidFill>
                  <a:schemeClr val="tx1"/>
                </a:solidFill>
                <a:latin typeface="Liberation Sans" panose="020B0604020202020204" pitchFamily="34" charset="0"/>
              </a:rPr>
              <a:t> in nature and usually depreciated.</a:t>
            </a:r>
          </a:p>
          <a:p>
            <a:pPr algn="l">
              <a:lnSpc>
                <a:spcPct val="130000"/>
              </a:lnSpc>
              <a:spcBef>
                <a:spcPct val="40000"/>
              </a:spcBef>
              <a:buClr>
                <a:srgbClr val="CC0000"/>
              </a:buClr>
              <a:buSzPct val="80000"/>
              <a:buFont typeface="Arial" charset="0"/>
              <a:buChar char="►"/>
            </a:pPr>
            <a:r>
              <a:rPr lang="en-US" altLang="en-US" sz="2100" b="0" dirty="0">
                <a:solidFill>
                  <a:schemeClr val="tx1"/>
                </a:solidFill>
                <a:latin typeface="Liberation Sans" panose="020B0604020202020204" pitchFamily="34" charset="0"/>
              </a:rPr>
              <a:t>Possess </a:t>
            </a:r>
            <a:r>
              <a:rPr lang="en-US" altLang="en-US" sz="2100" dirty="0">
                <a:solidFill>
                  <a:schemeClr val="tx1"/>
                </a:solidFill>
                <a:latin typeface="Liberation Sans" panose="020B0604020202020204" pitchFamily="34" charset="0"/>
              </a:rPr>
              <a:t>physical substance</a:t>
            </a:r>
            <a:r>
              <a:rPr lang="en-US" altLang="en-US" sz="2100" b="0" dirty="0">
                <a:solidFill>
                  <a:schemeClr val="tx1"/>
                </a:solidFill>
                <a:latin typeface="Liberation Sans" panose="020B0604020202020204" pitchFamily="34" charset="0"/>
              </a:rPr>
              <a:t>.</a:t>
            </a:r>
          </a:p>
        </p:txBody>
      </p:sp>
      <p:sp>
        <p:nvSpPr>
          <p:cNvPr id="6147" name="Text Box 12"/>
          <p:cNvSpPr txBox="1">
            <a:spLocks noChangeArrowheads="1"/>
          </p:cNvSpPr>
          <p:nvPr/>
        </p:nvSpPr>
        <p:spPr bwMode="auto">
          <a:xfrm>
            <a:off x="609600" y="1612273"/>
            <a:ext cx="838200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ct val="50000"/>
              </a:spcBef>
              <a:buSzPct val="80000"/>
              <a:defRPr/>
            </a:pPr>
            <a:r>
              <a:rPr lang="en-US" sz="2200" dirty="0">
                <a:solidFill>
                  <a:schemeClr val="tx1"/>
                </a:solidFill>
                <a:latin typeface="Liberation Sans" panose="020B0604020202020204" pitchFamily="34" charset="0"/>
              </a:rPr>
              <a:t>Property, plant, and equipment</a:t>
            </a:r>
            <a:r>
              <a:rPr lang="en-US" sz="2200" b="0" dirty="0">
                <a:solidFill>
                  <a:schemeClr val="tx1"/>
                </a:solidFill>
                <a:latin typeface="Liberation Sans" panose="020B0604020202020204" pitchFamily="34" charset="0"/>
              </a:rPr>
              <a:t> are assets of a durable nature. Other terms commonly used are </a:t>
            </a:r>
            <a:r>
              <a:rPr lang="en-US" sz="2200" dirty="0">
                <a:solidFill>
                  <a:schemeClr val="tx2">
                    <a:lumMod val="75000"/>
                  </a:schemeClr>
                </a:solidFill>
                <a:latin typeface="Liberation Sans" panose="020B0604020202020204" pitchFamily="34" charset="0"/>
              </a:rPr>
              <a:t>plant assets</a:t>
            </a:r>
            <a:r>
              <a:rPr lang="en-US" sz="2200" b="0" dirty="0">
                <a:solidFill>
                  <a:schemeClr val="tx2">
                    <a:lumMod val="75000"/>
                  </a:schemeClr>
                </a:solidFill>
                <a:latin typeface="Liberation Sans" panose="020B0604020202020204" pitchFamily="34" charset="0"/>
              </a:rPr>
              <a:t> </a:t>
            </a:r>
            <a:r>
              <a:rPr lang="en-US" sz="2200" b="0" dirty="0">
                <a:solidFill>
                  <a:schemeClr val="tx1"/>
                </a:solidFill>
                <a:latin typeface="Liberation Sans" panose="020B0604020202020204" pitchFamily="34" charset="0"/>
              </a:rPr>
              <a:t>and </a:t>
            </a:r>
            <a:r>
              <a:rPr lang="en-US" sz="2200" dirty="0">
                <a:solidFill>
                  <a:schemeClr val="tx2">
                    <a:lumMod val="75000"/>
                  </a:schemeClr>
                </a:solidFill>
                <a:latin typeface="Liberation Sans" panose="020B0604020202020204" pitchFamily="34" charset="0"/>
              </a:rPr>
              <a:t>fixed assets</a:t>
            </a:r>
            <a:r>
              <a:rPr lang="en-US" sz="2200" b="0" dirty="0">
                <a:solidFill>
                  <a:schemeClr val="tx1"/>
                </a:solidFill>
                <a:latin typeface="Liberation Sans" panose="020B0604020202020204" pitchFamily="34" charset="0"/>
              </a:rPr>
              <a:t>.</a:t>
            </a:r>
          </a:p>
        </p:txBody>
      </p:sp>
      <p:sp>
        <p:nvSpPr>
          <p:cNvPr id="223236" name="Rectangle 4"/>
          <p:cNvSpPr>
            <a:spLocks noGrp="1" noChangeArrowheads="1"/>
          </p:cNvSpPr>
          <p:nvPr>
            <p:ph type="title" idx="4294967295"/>
          </p:nvPr>
        </p:nvSpPr>
        <p:spPr bwMode="auto">
          <a:xfrm>
            <a:off x="609600" y="173664"/>
            <a:ext cx="62484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Property, Plant, and Equipment </a:t>
            </a:r>
            <a:r>
              <a:rPr lang="en-US" sz="3200" i="0" kern="1200" dirty="0" err="1">
                <a:solidFill>
                  <a:schemeClr val="tx1"/>
                </a:solidFill>
                <a:effectLst/>
                <a:latin typeface="Liberation Sans" panose="020B0604020202020204" pitchFamily="34" charset="0"/>
                <a:ea typeface="+mn-ea"/>
                <a:cs typeface="+mn-cs"/>
              </a:rPr>
              <a:t>不动产</a:t>
            </a:r>
            <a:r>
              <a:rPr lang="zh-CN" altLang="en-US" sz="3200" i="0" kern="1200" dirty="0">
                <a:solidFill>
                  <a:schemeClr val="tx1"/>
                </a:solidFill>
                <a:effectLst/>
                <a:latin typeface="Liberation Sans" panose="020B0604020202020204" pitchFamily="34" charset="0"/>
                <a:ea typeface="+mn-ea"/>
                <a:cs typeface="+mn-cs"/>
              </a:rPr>
              <a:t>、厂房和设备</a:t>
            </a:r>
            <a:endParaRPr lang="en-US" sz="3200" i="0" kern="1200" dirty="0">
              <a:solidFill>
                <a:schemeClr val="tx1"/>
              </a:solidFill>
              <a:effectLst/>
              <a:latin typeface="Liberation Sans" panose="020B0604020202020204" pitchFamily="34" charset="0"/>
              <a:ea typeface="+mn-ea"/>
              <a:cs typeface="+mn-cs"/>
            </a:endParaRPr>
          </a:p>
        </p:txBody>
      </p:sp>
      <p:sp>
        <p:nvSpPr>
          <p:cNvPr id="5126" name="Rectangle 23"/>
          <p:cNvSpPr>
            <a:spLocks noChangeArrowheads="1"/>
          </p:cNvSpPr>
          <p:nvPr/>
        </p:nvSpPr>
        <p:spPr bwMode="auto">
          <a:xfrm>
            <a:off x="5791200" y="2819400"/>
            <a:ext cx="2590800" cy="2709863"/>
          </a:xfrm>
          <a:prstGeom prst="rect">
            <a:avLst/>
          </a:prstGeom>
          <a:noFill/>
          <a:ln w="28575" cap="sq">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20000"/>
              </a:spcBef>
            </a:pPr>
            <a:r>
              <a:rPr lang="en-US" altLang="en-US" dirty="0">
                <a:solidFill>
                  <a:srgbClr val="CC0000"/>
                </a:solidFill>
                <a:latin typeface="Liberation Sans" panose="020B0604020202020204" pitchFamily="34" charset="0"/>
              </a:rPr>
              <a:t>Includes:</a:t>
            </a:r>
          </a:p>
          <a:p>
            <a:pPr algn="l">
              <a:lnSpc>
                <a:spcPct val="115000"/>
              </a:lnSpc>
              <a:spcBef>
                <a:spcPct val="20000"/>
              </a:spcBef>
              <a:buClr>
                <a:srgbClr val="CC0000"/>
              </a:buClr>
              <a:buFont typeface="Wingdings" pitchFamily="2" charset="2"/>
              <a:buChar char="§"/>
            </a:pPr>
            <a:r>
              <a:rPr lang="en-US" altLang="en-US" b="0" dirty="0">
                <a:latin typeface="Liberation Sans" panose="020B0604020202020204" pitchFamily="34" charset="0"/>
              </a:rPr>
              <a:t>Land, </a:t>
            </a:r>
          </a:p>
          <a:p>
            <a:pPr algn="l">
              <a:lnSpc>
                <a:spcPct val="115000"/>
              </a:lnSpc>
              <a:spcBef>
                <a:spcPct val="20000"/>
              </a:spcBef>
              <a:buClr>
                <a:srgbClr val="CC0000"/>
              </a:buClr>
              <a:buFont typeface="Wingdings" pitchFamily="2" charset="2"/>
              <a:buChar char="§"/>
            </a:pPr>
            <a:r>
              <a:rPr lang="en-US" altLang="en-US" b="0" dirty="0">
                <a:latin typeface="Liberation Sans" panose="020B0604020202020204" pitchFamily="34" charset="0"/>
              </a:rPr>
              <a:t>Building structures </a:t>
            </a:r>
            <a:r>
              <a:rPr lang="en-US" altLang="en-US" sz="1600" b="0" dirty="0">
                <a:latin typeface="Liberation Sans" panose="020B0604020202020204" pitchFamily="34" charset="0"/>
              </a:rPr>
              <a:t>(offices, factories, warehouses)</a:t>
            </a:r>
            <a:r>
              <a:rPr lang="en-US" altLang="en-US" b="0" dirty="0">
                <a:latin typeface="Liberation Sans" panose="020B0604020202020204" pitchFamily="34" charset="0"/>
              </a:rPr>
              <a:t>, and </a:t>
            </a:r>
          </a:p>
          <a:p>
            <a:pPr algn="l">
              <a:lnSpc>
                <a:spcPct val="115000"/>
              </a:lnSpc>
              <a:spcBef>
                <a:spcPct val="20000"/>
              </a:spcBef>
              <a:buClr>
                <a:srgbClr val="CC0000"/>
              </a:buClr>
              <a:buFont typeface="Wingdings" pitchFamily="2" charset="2"/>
              <a:buChar char="§"/>
            </a:pPr>
            <a:r>
              <a:rPr lang="en-US" altLang="en-US" b="0" dirty="0">
                <a:latin typeface="Liberation Sans" panose="020B0604020202020204" pitchFamily="34" charset="0"/>
              </a:rPr>
              <a:t>Equipment </a:t>
            </a:r>
            <a:r>
              <a:rPr lang="en-US" altLang="en-US" sz="1600" b="0" dirty="0">
                <a:latin typeface="Liberation Sans" panose="020B0604020202020204" pitchFamily="34" charset="0"/>
              </a:rPr>
              <a:t>(machinery, furniture, tools).</a:t>
            </a: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2BD60A-84D4-43FD-BCB7-D10D0E74FEC5}"/>
              </a:ext>
            </a:extLst>
          </p:cNvPr>
          <p:cNvSpPr txBox="1"/>
          <p:nvPr>
            <p:custDataLst>
              <p:tags r:id="rId2"/>
            </p:custDataLst>
          </p:nvPr>
        </p:nvSpPr>
        <p:spPr>
          <a:xfrm>
            <a:off x="914400" y="635000"/>
            <a:ext cx="7315200" cy="1721803"/>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#1</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Property, plant, and equipment includes</a:t>
            </a:r>
          </a:p>
        </p:txBody>
      </p:sp>
      <p:sp>
        <p:nvSpPr>
          <p:cNvPr id="6" name="TextBox 5">
            <a:extLst>
              <a:ext uri="{FF2B5EF4-FFF2-40B4-BE49-F238E27FC236}">
                <a16:creationId xmlns:a16="http://schemas.microsoft.com/office/drawing/2014/main" id="{D72F6756-CA65-4687-B995-2119D67CA129}"/>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idle equipment awaiting sale.</a:t>
            </a:r>
          </a:p>
        </p:txBody>
      </p:sp>
      <p:sp>
        <p:nvSpPr>
          <p:cNvPr id="7" name="TextBox 6">
            <a:extLst>
              <a:ext uri="{FF2B5EF4-FFF2-40B4-BE49-F238E27FC236}">
                <a16:creationId xmlns:a16="http://schemas.microsoft.com/office/drawing/2014/main" id="{0B5B5179-EAD5-4F10-9B25-49903B966B9D}"/>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deposits on machinery not yet received.</a:t>
            </a:r>
          </a:p>
        </p:txBody>
      </p:sp>
      <p:sp>
        <p:nvSpPr>
          <p:cNvPr id="8" name="TextBox 7">
            <a:extLst>
              <a:ext uri="{FF2B5EF4-FFF2-40B4-BE49-F238E27FC236}">
                <a16:creationId xmlns:a16="http://schemas.microsoft.com/office/drawing/2014/main" id="{38FA8739-8294-42EE-AEC4-DF575665356E}"/>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land held for possible use as a future plant site.</a:t>
            </a:r>
          </a:p>
        </p:txBody>
      </p:sp>
      <p:sp>
        <p:nvSpPr>
          <p:cNvPr id="9" name="TextBox 8">
            <a:extLst>
              <a:ext uri="{FF2B5EF4-FFF2-40B4-BE49-F238E27FC236}">
                <a16:creationId xmlns:a16="http://schemas.microsoft.com/office/drawing/2014/main" id="{D1F34B52-9AC7-4C42-AA84-164ED0BE880B}"/>
              </a:ext>
            </a:extLst>
          </p:cNvPr>
          <p:cNvSpPr txBox="1"/>
          <p:nvPr>
            <p:custDataLst>
              <p:tags r:id="rId6"/>
            </p:custDataLst>
          </p:nvPr>
        </p:nvSpPr>
        <p:spPr>
          <a:xfrm>
            <a:off x="1828800" y="5224462"/>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None of these answer choices are classified as property, plant, and equipment.</a:t>
            </a:r>
          </a:p>
        </p:txBody>
      </p:sp>
      <p:sp>
        <p:nvSpPr>
          <p:cNvPr id="10" name="Oval 9">
            <a:extLst>
              <a:ext uri="{FF2B5EF4-FFF2-40B4-BE49-F238E27FC236}">
                <a16:creationId xmlns:a16="http://schemas.microsoft.com/office/drawing/2014/main" id="{D68D7C52-92F8-4383-8B39-4FE665632719}"/>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Oval 10">
            <a:extLst>
              <a:ext uri="{FF2B5EF4-FFF2-40B4-BE49-F238E27FC236}">
                <a16:creationId xmlns:a16="http://schemas.microsoft.com/office/drawing/2014/main" id="{D5A6DDEA-7699-48F6-9781-3326B20FFB8C}"/>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8CAC3706-9ACD-41CA-A733-52E192667B08}"/>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DB7B5E8B-27A0-4ED6-9587-B16B89D231A9}"/>
              </a:ext>
            </a:extLst>
          </p:cNvPr>
          <p:cNvSpPr>
            <a:spLocks noChangeAspect="1"/>
          </p:cNvSpPr>
          <p:nvPr>
            <p:custDataLst>
              <p:tags r:id="rId10"/>
            </p:custDataLst>
          </p:nvPr>
        </p:nvSpPr>
        <p:spPr>
          <a:xfrm>
            <a:off x="1114425" y="528875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Rectangle: Rounded Corners 13">
            <a:extLst>
              <a:ext uri="{FF2B5EF4-FFF2-40B4-BE49-F238E27FC236}">
                <a16:creationId xmlns:a16="http://schemas.microsoft.com/office/drawing/2014/main" id="{190EEB2A-C021-42D6-9B58-30CDF02FAC91}"/>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186A9FFC-1489-4A45-AAE1-7D00D1448FB9}"/>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64E32BD2-1DA3-457F-BAF9-B08B715278F1}"/>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Block">
              <a:extLst>
                <a:ext uri="{FF2B5EF4-FFF2-40B4-BE49-F238E27FC236}">
                  <a16:creationId xmlns:a16="http://schemas.microsoft.com/office/drawing/2014/main" id="{E088BAD7-2B61-457B-B960-B65F99CD6571}"/>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ypeText">
              <a:extLst>
                <a:ext uri="{FF2B5EF4-FFF2-40B4-BE49-F238E27FC236}">
                  <a16:creationId xmlns:a16="http://schemas.microsoft.com/office/drawing/2014/main" id="{F5D98E57-1DF6-4237-8A4C-4E6B98174056}"/>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A9CB8DEE-3E73-4D73-907D-32CCD05A2510}"/>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D2754330-6CD2-5729-83A3-8D3A9339A131}"/>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8C9496B4-C5AE-4F3D-89DE-BF01CE7AB3AE}"/>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105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609600" y="1616148"/>
            <a:ext cx="8001000" cy="131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defRPr/>
            </a:pPr>
            <a:r>
              <a:rPr lang="en-US" sz="2200" dirty="0">
                <a:solidFill>
                  <a:schemeClr val="tx2">
                    <a:lumMod val="75000"/>
                  </a:schemeClr>
                </a:solidFill>
                <a:latin typeface="Liberation Sans" panose="020B0604020202020204" pitchFamily="34" charset="0"/>
              </a:rPr>
              <a:t>Historical cost </a:t>
            </a:r>
            <a:r>
              <a:rPr lang="en-US" sz="2200" dirty="0" err="1">
                <a:solidFill>
                  <a:schemeClr val="tx2">
                    <a:lumMod val="75000"/>
                  </a:schemeClr>
                </a:solidFill>
                <a:latin typeface="Liberation Sans" panose="020B0604020202020204" pitchFamily="34" charset="0"/>
              </a:rPr>
              <a:t>历史成本</a:t>
            </a:r>
            <a:r>
              <a:rPr lang="zh-CN" altLang="en-US" sz="2200" dirty="0">
                <a:solidFill>
                  <a:schemeClr val="tx2">
                    <a:lumMod val="75000"/>
                  </a:schemeClr>
                </a:solidFill>
                <a:latin typeface="Liberation Sans" panose="020B0604020202020204" pitchFamily="34" charset="0"/>
              </a:rPr>
              <a:t> </a:t>
            </a:r>
            <a:r>
              <a:rPr lang="en-US" sz="2200" b="0" dirty="0">
                <a:latin typeface="Liberation Sans" panose="020B0604020202020204" pitchFamily="34" charset="0"/>
              </a:rPr>
              <a:t>measures the cash or cash equivalent price of obtaining the asset and bringing it to the location and condition necessary for its intended use.</a:t>
            </a:r>
          </a:p>
        </p:txBody>
      </p:sp>
      <p:sp>
        <p:nvSpPr>
          <p:cNvPr id="7175" name="Text Box 3"/>
          <p:cNvSpPr txBox="1">
            <a:spLocks noChangeArrowheads="1"/>
          </p:cNvSpPr>
          <p:nvPr/>
        </p:nvSpPr>
        <p:spPr bwMode="auto">
          <a:xfrm>
            <a:off x="609600" y="2994098"/>
            <a:ext cx="8001000" cy="285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ct val="50000"/>
              </a:spcBef>
            </a:pPr>
            <a:r>
              <a:rPr lang="en-US" altLang="en-US" sz="2200" b="0" dirty="0">
                <a:latin typeface="Liberation Sans" panose="020B0604020202020204" pitchFamily="34" charset="0"/>
              </a:rPr>
              <a:t>In general, costs include:</a:t>
            </a:r>
          </a:p>
          <a:p>
            <a:pPr lvl="1" algn="l">
              <a:lnSpc>
                <a:spcPct val="125000"/>
              </a:lnSpc>
              <a:spcBef>
                <a:spcPct val="50000"/>
              </a:spcBef>
              <a:buSzPct val="100000"/>
              <a:buFont typeface="+mj-lt"/>
              <a:buAutoNum type="arabicPeriod"/>
            </a:pPr>
            <a:r>
              <a:rPr lang="en-US" sz="2100" b="0" dirty="0">
                <a:latin typeface="Liberation Sans" panose="020B0604020202020204" pitchFamily="34" charset="0"/>
              </a:rPr>
              <a:t>Purchase price, including import duties and non-refundable purchase taxes, less trade discounts and rebates. </a:t>
            </a:r>
          </a:p>
          <a:p>
            <a:pPr lvl="1" algn="l">
              <a:lnSpc>
                <a:spcPct val="125000"/>
              </a:lnSpc>
              <a:spcBef>
                <a:spcPct val="50000"/>
              </a:spcBef>
              <a:buSzPct val="100000"/>
              <a:buFont typeface="+mj-lt"/>
              <a:buAutoNum type="arabicPeriod"/>
            </a:pPr>
            <a:r>
              <a:rPr lang="en-US" sz="2100" b="0" dirty="0">
                <a:latin typeface="Liberation Sans" panose="020B0604020202020204" pitchFamily="34" charset="0"/>
              </a:rPr>
              <a:t>Costs attributable to bringing the asset to the location and condition necessary for it to be used in a manner intended by the company.</a:t>
            </a:r>
            <a:r>
              <a:rPr lang="zh-CN" altLang="en-US" sz="2100" b="0" dirty="0">
                <a:latin typeface="Liberation Sans" panose="020B0604020202020204" pitchFamily="34" charset="0"/>
              </a:rPr>
              <a:t> </a:t>
            </a:r>
            <a:endParaRPr lang="en-US" altLang="en-US" sz="2100" b="0" dirty="0">
              <a:latin typeface="Liberation Sans" panose="020B0604020202020204" pitchFamily="34" charset="0"/>
            </a:endParaRPr>
          </a:p>
        </p:txBody>
      </p:sp>
      <p:sp>
        <p:nvSpPr>
          <p:cNvPr id="9"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8"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173664"/>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rgbClr val="CC0000"/>
                </a:solidFill>
                <a:effectLst/>
                <a:latin typeface="Liberation Sans" panose="020B0604020202020204" pitchFamily="34" charset="0"/>
              </a:rPr>
              <a:t>Acquisition of Property, Plant, and Equipment (PP&amp;E)</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5">
                                            <p:txEl>
                                              <p:pRg st="0" end="0"/>
                                            </p:txEl>
                                          </p:spTgt>
                                        </p:tgtEl>
                                        <p:attrNameLst>
                                          <p:attrName>style.visibility</p:attrName>
                                        </p:attrNameLst>
                                      </p:cBhvr>
                                      <p:to>
                                        <p:strVal val="visible"/>
                                      </p:to>
                                    </p:set>
                                    <p:animEffect transition="in" filter="wipe(left)">
                                      <p:cBhvr>
                                        <p:cTn id="7" dur="500"/>
                                        <p:tgtEl>
                                          <p:spTgt spid="7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5">
                                            <p:txEl>
                                              <p:pRg st="1" end="1"/>
                                            </p:txEl>
                                          </p:spTgt>
                                        </p:tgtEl>
                                        <p:attrNameLst>
                                          <p:attrName>style.visibility</p:attrName>
                                        </p:attrNameLst>
                                      </p:cBhvr>
                                      <p:to>
                                        <p:strVal val="visible"/>
                                      </p:to>
                                    </p:set>
                                    <p:animEffect transition="in" filter="wipe(left)">
                                      <p:cBhvr>
                                        <p:cTn id="12" dur="500"/>
                                        <p:tgtEl>
                                          <p:spTgt spid="7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5">
                                            <p:txEl>
                                              <p:pRg st="2" end="2"/>
                                            </p:txEl>
                                          </p:spTgt>
                                        </p:tgtEl>
                                        <p:attrNameLst>
                                          <p:attrName>style.visibility</p:attrName>
                                        </p:attrNameLst>
                                      </p:cBhvr>
                                      <p:to>
                                        <p:strVal val="visible"/>
                                      </p:to>
                                    </p:set>
                                    <p:animEffect transition="in" filter="wipe(left)">
                                      <p:cBhvr>
                                        <p:cTn id="17" dur="500"/>
                                        <p:tgtEl>
                                          <p:spTgt spid="71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ext Box 3"/>
          <p:cNvSpPr txBox="1">
            <a:spLocks noChangeArrowheads="1"/>
          </p:cNvSpPr>
          <p:nvPr/>
        </p:nvSpPr>
        <p:spPr bwMode="auto">
          <a:xfrm>
            <a:off x="609600" y="1600200"/>
            <a:ext cx="8001000" cy="198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0000"/>
              </a:lnSpc>
              <a:spcBef>
                <a:spcPts val="1200"/>
              </a:spcBef>
            </a:pPr>
            <a:r>
              <a:rPr lang="en-US" altLang="en-US" sz="2200" b="0" dirty="0">
                <a:latin typeface="Liberation Sans" panose="020B0604020202020204" pitchFamily="34" charset="0"/>
              </a:rPr>
              <a:t>Companies value property, plant, and equipment in </a:t>
            </a:r>
            <a:r>
              <a:rPr lang="en-US" altLang="en-US" sz="2200" dirty="0">
                <a:latin typeface="Liberation Sans" panose="020B0604020202020204" pitchFamily="34" charset="0"/>
              </a:rPr>
              <a:t>subsequent periods </a:t>
            </a:r>
            <a:r>
              <a:rPr lang="en-US" altLang="en-US" sz="2200" b="0" dirty="0">
                <a:latin typeface="Liberation Sans" panose="020B0604020202020204" pitchFamily="34" charset="0"/>
              </a:rPr>
              <a:t>using either the </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cost method </a:t>
            </a:r>
            <a:r>
              <a:rPr lang="en-US" altLang="en-US" sz="2100" b="0" dirty="0" err="1">
                <a:latin typeface="Liberation Sans" panose="020B0604020202020204" pitchFamily="34" charset="0"/>
              </a:rPr>
              <a:t>历史成本</a:t>
            </a:r>
            <a:r>
              <a:rPr lang="zh-CN" altLang="en-US" sz="2100" b="0" dirty="0">
                <a:latin typeface="Liberation Sans" panose="020B0604020202020204" pitchFamily="34" charset="0"/>
              </a:rPr>
              <a:t> </a:t>
            </a:r>
            <a:r>
              <a:rPr lang="en-US" altLang="en-US" sz="2100" b="0" dirty="0">
                <a:latin typeface="Liberation Sans" panose="020B0604020202020204" pitchFamily="34" charset="0"/>
              </a:rPr>
              <a:t>or </a:t>
            </a:r>
          </a:p>
          <a:p>
            <a:pPr lvl="1" algn="l">
              <a:lnSpc>
                <a:spcPct val="120000"/>
              </a:lnSpc>
              <a:spcBef>
                <a:spcPts val="1200"/>
              </a:spcBef>
              <a:buClr>
                <a:srgbClr val="CC0000"/>
              </a:buClr>
              <a:buSzPct val="80000"/>
              <a:buFont typeface="Wingdings" pitchFamily="2" charset="2"/>
              <a:buChar char="u"/>
            </a:pPr>
            <a:r>
              <a:rPr lang="en-US" altLang="en-US" sz="2100" b="0" dirty="0">
                <a:latin typeface="Liberation Sans" panose="020B0604020202020204" pitchFamily="34" charset="0"/>
              </a:rPr>
              <a:t>fair value (revaluation) method</a:t>
            </a:r>
            <a:r>
              <a:rPr lang="zh-CN" altLang="en-US" sz="2100" b="0" dirty="0">
                <a:latin typeface="Liberation Sans" panose="020B0604020202020204" pitchFamily="34" charset="0"/>
              </a:rPr>
              <a:t> 公允价值</a:t>
            </a:r>
            <a:r>
              <a:rPr lang="en-US" altLang="en-US" sz="2100" b="0" dirty="0">
                <a:latin typeface="Liberation Sans" panose="020B0604020202020204" pitchFamily="34" charset="0"/>
              </a:rPr>
              <a:t>.</a:t>
            </a:r>
          </a:p>
        </p:txBody>
      </p:sp>
      <p:sp>
        <p:nvSpPr>
          <p:cNvPr id="8"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Line 16"/>
          <p:cNvSpPr>
            <a:spLocks noChangeShapeType="1"/>
          </p:cNvSpPr>
          <p:nvPr/>
        </p:nvSpPr>
        <p:spPr bwMode="auto">
          <a:xfrm>
            <a:off x="381000" y="135565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173664"/>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dirty="0">
                <a:solidFill>
                  <a:srgbClr val="CC0000"/>
                </a:solidFill>
                <a:effectLst/>
                <a:latin typeface="Liberation Sans" panose="020B0604020202020204" pitchFamily="34" charset="0"/>
              </a:rPr>
              <a:t>Acquisition of Property, Plant, and Equipment (PP&amp;E)</a:t>
            </a:r>
            <a:endParaRPr lang="en-US" sz="3200" i="0" kern="1200" dirty="0">
              <a:solidFill>
                <a:schemeClr val="tx1"/>
              </a:solidFill>
              <a:effectLst/>
              <a:latin typeface="Liberation Sans" panose="020B0604020202020204" pitchFamily="34" charset="0"/>
              <a:ea typeface="+mn-ea"/>
              <a:cs typeface="+mn-cs"/>
            </a:endParaRPr>
          </a:p>
        </p:txBody>
      </p:sp>
      <p:sp>
        <p:nvSpPr>
          <p:cNvPr id="11" name="TextBox 10">
            <a:extLst>
              <a:ext uri="{FF2B5EF4-FFF2-40B4-BE49-F238E27FC236}">
                <a16:creationId xmlns:a16="http://schemas.microsoft.com/office/drawing/2014/main" id="{2E47998B-0035-4BCC-A65B-33A0A691B094}"/>
              </a:ext>
            </a:extLst>
          </p:cNvPr>
          <p:cNvSpPr txBox="1"/>
          <p:nvPr/>
        </p:nvSpPr>
        <p:spPr>
          <a:xfrm>
            <a:off x="609600" y="3962400"/>
            <a:ext cx="7543800" cy="2246769"/>
          </a:xfrm>
          <a:prstGeom prst="rect">
            <a:avLst/>
          </a:prstGeom>
          <a:noFill/>
        </p:spPr>
        <p:txBody>
          <a:bodyPr wrap="square">
            <a:spAutoFit/>
          </a:bodyPr>
          <a:lstStyle/>
          <a:p>
            <a:pPr algn="l"/>
            <a:r>
              <a:rPr lang="en-US" sz="2000" b="0" dirty="0">
                <a:latin typeface="Liberation Sans" panose="020B0604020202020204"/>
              </a:rPr>
              <a:t>Most companies use </a:t>
            </a:r>
            <a:r>
              <a:rPr lang="en-US" sz="2000" b="0" i="1" dirty="0">
                <a:solidFill>
                  <a:srgbClr val="FF0000"/>
                </a:solidFill>
                <a:latin typeface="Liberation Sans" panose="020B0604020202020204"/>
              </a:rPr>
              <a:t>the cost method</a:t>
            </a:r>
            <a:r>
              <a:rPr lang="en-US" sz="2000" b="0" dirty="0">
                <a:latin typeface="Liberation Sans" panose="020B0604020202020204"/>
              </a:rPr>
              <a:t>—it is less expensive to use because the cost of an appraiser is not needed.</a:t>
            </a:r>
          </a:p>
          <a:p>
            <a:pPr algn="l"/>
            <a:endParaRPr lang="en-US" sz="2000" b="0" dirty="0">
              <a:latin typeface="Liberation Sans" panose="020B0604020202020204"/>
            </a:endParaRPr>
          </a:p>
          <a:p>
            <a:pPr algn="l"/>
            <a:r>
              <a:rPr lang="en-US" sz="2000" dirty="0">
                <a:effectLst/>
                <a:latin typeface="Liberation Sans" panose="020B0604020202020204"/>
                <a:ea typeface="Times New Roman" panose="02020603050405020304" pitchFamily="18" charset="0"/>
                <a:cs typeface="Times New Roman" panose="02020603050405020304" pitchFamily="18" charset="0"/>
              </a:rPr>
              <a:t>In addition, the fair value method generally leads to higher asset values, higher depreciation amounts, and lower net income.</a:t>
            </a:r>
            <a:endParaRPr lang="en-US"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algn="l"/>
            <a:endParaRPr lang="en-US" sz="2000" b="0" dirty="0">
              <a:latin typeface="Liberation Sans" panose="020B0604020202020204"/>
            </a:endParaRPr>
          </a:p>
        </p:txBody>
      </p:sp>
    </p:spTree>
    <p:extLst>
      <p:ext uri="{BB962C8B-B14F-4D97-AF65-F5344CB8AC3E}">
        <p14:creationId xmlns:p14="http://schemas.microsoft.com/office/powerpoint/2010/main" val="126732223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1948664"/>
            <a:ext cx="7772400" cy="900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25000"/>
              </a:lnSpc>
              <a:spcBef>
                <a:spcPts val="1200"/>
              </a:spcBef>
              <a:buSzPct val="80000"/>
            </a:pPr>
            <a:r>
              <a:rPr lang="en-US" altLang="en-US" sz="2200" dirty="0">
                <a:solidFill>
                  <a:schemeClr val="tx1"/>
                </a:solidFill>
                <a:latin typeface="Liberation Sans" panose="020B0604020202020204" pitchFamily="34" charset="0"/>
              </a:rPr>
              <a:t>All expenditures </a:t>
            </a:r>
            <a:r>
              <a:rPr lang="en-US" altLang="en-US" sz="2200" b="0" dirty="0">
                <a:solidFill>
                  <a:schemeClr val="tx1"/>
                </a:solidFill>
                <a:latin typeface="Liberation Sans" panose="020B0604020202020204" pitchFamily="34" charset="0"/>
              </a:rPr>
              <a:t>made to acquire land and ready it for use. Costs typically include:</a:t>
            </a:r>
          </a:p>
        </p:txBody>
      </p:sp>
      <p:sp>
        <p:nvSpPr>
          <p:cNvPr id="8195" name="Text Box 3"/>
          <p:cNvSpPr txBox="1">
            <a:spLocks noChangeArrowheads="1"/>
          </p:cNvSpPr>
          <p:nvPr/>
        </p:nvSpPr>
        <p:spPr bwMode="auto">
          <a:xfrm>
            <a:off x="609600" y="1339064"/>
            <a:ext cx="31242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05000"/>
              </a:lnSpc>
              <a:spcBef>
                <a:spcPct val="30000"/>
              </a:spcBef>
              <a:buSzPct val="80000"/>
            </a:pPr>
            <a:r>
              <a:rPr lang="en-US" altLang="en-US" sz="2800" dirty="0">
                <a:solidFill>
                  <a:srgbClr val="CC0000"/>
                </a:solidFill>
                <a:latin typeface="Liberation Sans" panose="020B0604020202020204" pitchFamily="34" charset="0"/>
              </a:rPr>
              <a:t>Cost of Land</a:t>
            </a:r>
          </a:p>
        </p:txBody>
      </p:sp>
      <p:sp>
        <p:nvSpPr>
          <p:cNvPr id="8197" name="Text Box 7"/>
          <p:cNvSpPr txBox="1">
            <a:spLocks noChangeArrowheads="1"/>
          </p:cNvSpPr>
          <p:nvPr/>
        </p:nvSpPr>
        <p:spPr bwMode="auto">
          <a:xfrm>
            <a:off x="622300" y="2939264"/>
            <a:ext cx="7861300" cy="3232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b="1">
                <a:solidFill>
                  <a:schemeClr val="folHlink"/>
                </a:solidFill>
                <a:latin typeface="Comic Sans MS" pitchFamily="66" charset="0"/>
              </a:defRPr>
            </a:lvl1pPr>
            <a:lvl2pPr marL="685800" indent="-45720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marL="736600" lvl="1" indent="-508000" algn="l">
              <a:lnSpc>
                <a:spcPct val="120000"/>
              </a:lnSpc>
              <a:spcBef>
                <a:spcPts val="900"/>
              </a:spcBef>
              <a:buFontTx/>
              <a:buAutoNum type="arabicParenBoth"/>
            </a:pPr>
            <a:r>
              <a:rPr lang="en-US" altLang="en-US" sz="2100" b="0" dirty="0">
                <a:solidFill>
                  <a:schemeClr val="tx1"/>
                </a:solidFill>
                <a:latin typeface="Liberation Sans" panose="020B0604020202020204" pitchFamily="34" charset="0"/>
              </a:rPr>
              <a:t>purchase price;</a:t>
            </a:r>
          </a:p>
          <a:p>
            <a:pPr marL="736600" lvl="1" indent="-508000" algn="l">
              <a:lnSpc>
                <a:spcPct val="120000"/>
              </a:lnSpc>
              <a:spcBef>
                <a:spcPts val="900"/>
              </a:spcBef>
              <a:buFontTx/>
              <a:buAutoNum type="arabicParenBoth"/>
            </a:pPr>
            <a:r>
              <a:rPr lang="en-US" altLang="en-US" sz="2100" b="0" dirty="0">
                <a:solidFill>
                  <a:schemeClr val="tx1"/>
                </a:solidFill>
                <a:latin typeface="Liberation Sans" panose="020B0604020202020204" pitchFamily="34" charset="0"/>
              </a:rPr>
              <a:t>closing costs, such as title to the land, attorney’s fees, and recording fees; </a:t>
            </a:r>
          </a:p>
          <a:p>
            <a:pPr marL="736600" lvl="1" indent="-508000" algn="l">
              <a:lnSpc>
                <a:spcPct val="120000"/>
              </a:lnSpc>
              <a:spcBef>
                <a:spcPts val="900"/>
              </a:spcBef>
              <a:buFontTx/>
              <a:buAutoNum type="arabicParenBoth"/>
            </a:pPr>
            <a:r>
              <a:rPr lang="en-US" altLang="en-US" sz="2100" b="0" dirty="0">
                <a:solidFill>
                  <a:schemeClr val="tx1"/>
                </a:solidFill>
                <a:latin typeface="Liberation Sans" panose="020B0604020202020204" pitchFamily="34" charset="0"/>
              </a:rPr>
              <a:t>costs of grading, filling, draining, and clearing;</a:t>
            </a:r>
          </a:p>
          <a:p>
            <a:pPr marL="736600" lvl="1" indent="-508000" algn="l">
              <a:lnSpc>
                <a:spcPct val="120000"/>
              </a:lnSpc>
              <a:spcBef>
                <a:spcPts val="900"/>
              </a:spcBef>
              <a:buFontTx/>
              <a:buAutoNum type="arabicParenBoth"/>
            </a:pPr>
            <a:r>
              <a:rPr lang="en-US" altLang="en-US" sz="2100" b="0" dirty="0">
                <a:solidFill>
                  <a:schemeClr val="tx1"/>
                </a:solidFill>
                <a:latin typeface="Liberation Sans" panose="020B0604020202020204" pitchFamily="34" charset="0"/>
              </a:rPr>
              <a:t>assumption of any liens, mortgages, or encumbrances on the property; and </a:t>
            </a:r>
          </a:p>
          <a:p>
            <a:pPr marL="736600" lvl="1" indent="-508000" algn="l">
              <a:lnSpc>
                <a:spcPct val="120000"/>
              </a:lnSpc>
              <a:spcBef>
                <a:spcPts val="900"/>
              </a:spcBef>
              <a:buFontTx/>
              <a:buAutoNum type="arabicParenBoth"/>
            </a:pPr>
            <a:r>
              <a:rPr lang="en-US" altLang="en-US" sz="2100" b="0" dirty="0">
                <a:solidFill>
                  <a:schemeClr val="tx1"/>
                </a:solidFill>
                <a:latin typeface="Liberation Sans" panose="020B0604020202020204" pitchFamily="34" charset="0"/>
              </a:rPr>
              <a:t>additional land improvements that have an indefinite life.</a:t>
            </a:r>
          </a:p>
        </p:txBody>
      </p:sp>
      <p:sp>
        <p:nvSpPr>
          <p:cNvPr id="8" name="Rectangle 4"/>
          <p:cNvSpPr>
            <a:spLocks noGrp="1" noChangeArrowheads="1"/>
          </p:cNvSpPr>
          <p:nvPr>
            <p:ph type="title" idx="4294967295"/>
          </p:nvPr>
        </p:nvSpPr>
        <p:spPr bwMode="auto">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Acquisition of PP&amp;E</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229600" y="6400800"/>
            <a:ext cx="762000" cy="338554"/>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7">
                                            <p:txEl>
                                              <p:pRg st="1" end="1"/>
                                            </p:txEl>
                                          </p:spTgt>
                                        </p:tgtEl>
                                        <p:attrNameLst>
                                          <p:attrName>style.visibility</p:attrName>
                                        </p:attrNameLst>
                                      </p:cBhvr>
                                      <p:to>
                                        <p:strVal val="visible"/>
                                      </p:to>
                                    </p:set>
                                    <p:animEffect transition="in" filter="wipe(left)">
                                      <p:cBhvr>
                                        <p:cTn id="12" dur="500"/>
                                        <p:tgtEl>
                                          <p:spTgt spid="8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animEffect transition="in" filter="wipe(left)">
                                      <p:cBhvr>
                                        <p:cTn id="17" dur="500"/>
                                        <p:tgtEl>
                                          <p:spTgt spid="8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xEl>
                                              <p:pRg st="3" end="3"/>
                                            </p:txEl>
                                          </p:spTgt>
                                        </p:tgtEl>
                                        <p:attrNameLst>
                                          <p:attrName>style.visibility</p:attrName>
                                        </p:attrNameLst>
                                      </p:cBhvr>
                                      <p:to>
                                        <p:strVal val="visible"/>
                                      </p:to>
                                    </p:set>
                                    <p:animEffect transition="in" filter="wipe(left)">
                                      <p:cBhvr>
                                        <p:cTn id="22" dur="500"/>
                                        <p:tgtEl>
                                          <p:spTgt spid="8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7">
                                            <p:txEl>
                                              <p:pRg st="4" end="4"/>
                                            </p:txEl>
                                          </p:spTgt>
                                        </p:tgtEl>
                                        <p:attrNameLst>
                                          <p:attrName>style.visibility</p:attrName>
                                        </p:attrNameLst>
                                      </p:cBhvr>
                                      <p:to>
                                        <p:strVal val="visible"/>
                                      </p:to>
                                    </p:set>
                                    <p:animEffect transition="in" filter="wipe(left)">
                                      <p:cBhvr>
                                        <p:cTn id="27" dur="500"/>
                                        <p:tgtEl>
                                          <p:spTgt spid="81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3.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18382</TotalTime>
  <Pages>43</Pages>
  <Words>4781</Words>
  <Application>Microsoft Macintosh PowerPoint</Application>
  <PresentationFormat>On-screen Show (4:3)</PresentationFormat>
  <Paragraphs>388</Paragraphs>
  <Slides>39</Slides>
  <Notes>32</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39</vt:i4>
      </vt:variant>
    </vt:vector>
  </HeadingPairs>
  <TitlesOfParts>
    <vt:vector size="54" baseType="lpstr">
      <vt:lpstr>.PingFang SC Regular</vt:lpstr>
      <vt:lpstr>Liberation Sans</vt:lpstr>
      <vt:lpstr>Microsoft Yahei</vt:lpstr>
      <vt:lpstr>思源黑体 CN Bold</vt:lpstr>
      <vt:lpstr>思源黑体 CN Light</vt:lpstr>
      <vt:lpstr>思源黑体 CN Regular</vt:lpstr>
      <vt:lpstr>Arial</vt:lpstr>
      <vt:lpstr>Calibri</vt:lpstr>
      <vt:lpstr>Comic Sans MS</vt:lpstr>
      <vt:lpstr>Helvetica</vt:lpstr>
      <vt:lpstr>Monotype Sorts</vt:lpstr>
      <vt:lpstr>Wingdings</vt:lpstr>
      <vt:lpstr>movnglnc</vt:lpstr>
      <vt:lpstr>hitsz</vt:lpstr>
      <vt:lpstr>Office 主题</vt:lpstr>
      <vt:lpstr>PowerPoint Presentation</vt:lpstr>
      <vt:lpstr>LEARNING OBJECTIVES</vt:lpstr>
      <vt:lpstr>PowerPoint Presentation</vt:lpstr>
      <vt:lpstr>PowerPoint Presentation</vt:lpstr>
      <vt:lpstr>Property, Plant, and Equipment 不动产、厂房和设备</vt:lpstr>
      <vt:lpstr>PowerPoint Presentation</vt:lpstr>
      <vt:lpstr>PowerPoint Presentation</vt:lpstr>
      <vt:lpstr>PowerPoint Presentation</vt:lpstr>
      <vt:lpstr>Acquisition of PP&amp;E</vt:lpstr>
      <vt:lpstr>Acquisition of PP&amp;E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Interest Costs During Construction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Jack Qiang</cp:lastModifiedBy>
  <cp:revision>2502</cp:revision>
  <cp:lastPrinted>1999-09-16T17:08:20Z</cp:lastPrinted>
  <dcterms:created xsi:type="dcterms:W3CDTF">1997-03-28T18:03:02Z</dcterms:created>
  <dcterms:modified xsi:type="dcterms:W3CDTF">2024-09-18T05:43:24Z</dcterms:modified>
</cp:coreProperties>
</file>