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4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4" r:id="rId2"/>
    <p:sldMasterId id="2147483678" r:id="rId3"/>
  </p:sldMasterIdLst>
  <p:notesMasterIdLst>
    <p:notesMasterId r:id="rId56"/>
  </p:notesMasterIdLst>
  <p:handoutMasterIdLst>
    <p:handoutMasterId r:id="rId57"/>
  </p:handoutMasterIdLst>
  <p:sldIdLst>
    <p:sldId id="266" r:id="rId4"/>
    <p:sldId id="746" r:id="rId5"/>
    <p:sldId id="796" r:id="rId6"/>
    <p:sldId id="795" r:id="rId7"/>
    <p:sldId id="797" r:id="rId8"/>
    <p:sldId id="771" r:id="rId9"/>
    <p:sldId id="614" r:id="rId10"/>
    <p:sldId id="615" r:id="rId11"/>
    <p:sldId id="775" r:id="rId12"/>
    <p:sldId id="790" r:id="rId13"/>
    <p:sldId id="776" r:id="rId14"/>
    <p:sldId id="791" r:id="rId15"/>
    <p:sldId id="777" r:id="rId16"/>
    <p:sldId id="616" r:id="rId17"/>
    <p:sldId id="617" r:id="rId18"/>
    <p:sldId id="618" r:id="rId19"/>
    <p:sldId id="650" r:id="rId20"/>
    <p:sldId id="651" r:id="rId21"/>
    <p:sldId id="652" r:id="rId22"/>
    <p:sldId id="653" r:id="rId23"/>
    <p:sldId id="655" r:id="rId24"/>
    <p:sldId id="656" r:id="rId25"/>
    <p:sldId id="658" r:id="rId26"/>
    <p:sldId id="659" r:id="rId27"/>
    <p:sldId id="727" r:id="rId28"/>
    <p:sldId id="728" r:id="rId29"/>
    <p:sldId id="792" r:id="rId30"/>
    <p:sldId id="729" r:id="rId31"/>
    <p:sldId id="730" r:id="rId32"/>
    <p:sldId id="793" r:id="rId33"/>
    <p:sldId id="742" r:id="rId34"/>
    <p:sldId id="743" r:id="rId35"/>
    <p:sldId id="789" r:id="rId36"/>
    <p:sldId id="744" r:id="rId37"/>
    <p:sldId id="794" r:id="rId38"/>
    <p:sldId id="786" r:id="rId39"/>
    <p:sldId id="772" r:id="rId40"/>
    <p:sldId id="627" r:id="rId41"/>
    <p:sldId id="628" r:id="rId42"/>
    <p:sldId id="745" r:id="rId43"/>
    <p:sldId id="785" r:id="rId44"/>
    <p:sldId id="783" r:id="rId45"/>
    <p:sldId id="788" r:id="rId46"/>
    <p:sldId id="787" r:id="rId47"/>
    <p:sldId id="773" r:id="rId48"/>
    <p:sldId id="629" r:id="rId49"/>
    <p:sldId id="664" r:id="rId50"/>
    <p:sldId id="705" r:id="rId51"/>
    <p:sldId id="631" r:id="rId52"/>
    <p:sldId id="706" r:id="rId53"/>
    <p:sldId id="784" r:id="rId54"/>
    <p:sldId id="267" r:id="rId55"/>
  </p:sldIdLst>
  <p:sldSz cx="9144000" cy="6858000" type="screen4x3"/>
  <p:notesSz cx="6858000" cy="9190038"/>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0"/>
      </a:spcAft>
      <a:defRPr b="1" kern="1200">
        <a:solidFill>
          <a:schemeClr val="folHlink"/>
        </a:solidFill>
        <a:latin typeface="Comic Sans MS" pitchFamily="66" charset="0"/>
        <a:ea typeface="+mn-ea"/>
        <a:cs typeface="+mn-cs"/>
      </a:defRPr>
    </a:lvl1pPr>
    <a:lvl2pPr marL="457200" algn="ctr" rtl="0" eaLnBrk="0" fontAlgn="base" hangingPunct="0">
      <a:spcBef>
        <a:spcPct val="0"/>
      </a:spcBef>
      <a:spcAft>
        <a:spcPct val="0"/>
      </a:spcAft>
      <a:defRPr b="1" kern="1200">
        <a:solidFill>
          <a:schemeClr val="folHlink"/>
        </a:solidFill>
        <a:latin typeface="Comic Sans MS" pitchFamily="66" charset="0"/>
        <a:ea typeface="+mn-ea"/>
        <a:cs typeface="+mn-cs"/>
      </a:defRPr>
    </a:lvl2pPr>
    <a:lvl3pPr marL="914400" algn="ctr" rtl="0" eaLnBrk="0" fontAlgn="base" hangingPunct="0">
      <a:spcBef>
        <a:spcPct val="0"/>
      </a:spcBef>
      <a:spcAft>
        <a:spcPct val="0"/>
      </a:spcAft>
      <a:defRPr b="1" kern="1200">
        <a:solidFill>
          <a:schemeClr val="folHlink"/>
        </a:solidFill>
        <a:latin typeface="Comic Sans MS" pitchFamily="66" charset="0"/>
        <a:ea typeface="+mn-ea"/>
        <a:cs typeface="+mn-cs"/>
      </a:defRPr>
    </a:lvl3pPr>
    <a:lvl4pPr marL="1371600" algn="ctr" rtl="0" eaLnBrk="0" fontAlgn="base" hangingPunct="0">
      <a:spcBef>
        <a:spcPct val="0"/>
      </a:spcBef>
      <a:spcAft>
        <a:spcPct val="0"/>
      </a:spcAft>
      <a:defRPr b="1" kern="1200">
        <a:solidFill>
          <a:schemeClr val="folHlink"/>
        </a:solidFill>
        <a:latin typeface="Comic Sans MS" pitchFamily="66" charset="0"/>
        <a:ea typeface="+mn-ea"/>
        <a:cs typeface="+mn-cs"/>
      </a:defRPr>
    </a:lvl4pPr>
    <a:lvl5pPr marL="1828800" algn="ctr" rtl="0" eaLnBrk="0" fontAlgn="base" hangingPunct="0">
      <a:spcBef>
        <a:spcPct val="0"/>
      </a:spcBef>
      <a:spcAft>
        <a:spcPct val="0"/>
      </a:spcAft>
      <a:defRPr b="1" kern="1200">
        <a:solidFill>
          <a:schemeClr val="folHlink"/>
        </a:solidFill>
        <a:latin typeface="Comic Sans MS" pitchFamily="66" charset="0"/>
        <a:ea typeface="+mn-ea"/>
        <a:cs typeface="+mn-cs"/>
      </a:defRPr>
    </a:lvl5pPr>
    <a:lvl6pPr marL="2286000" algn="l" defTabSz="914400" rtl="0" eaLnBrk="1" latinLnBrk="0" hangingPunct="1">
      <a:defRPr b="1" kern="1200">
        <a:solidFill>
          <a:schemeClr val="folHlink"/>
        </a:solidFill>
        <a:latin typeface="Comic Sans MS" pitchFamily="66" charset="0"/>
        <a:ea typeface="+mn-ea"/>
        <a:cs typeface="+mn-cs"/>
      </a:defRPr>
    </a:lvl6pPr>
    <a:lvl7pPr marL="2743200" algn="l" defTabSz="914400" rtl="0" eaLnBrk="1" latinLnBrk="0" hangingPunct="1">
      <a:defRPr b="1" kern="1200">
        <a:solidFill>
          <a:schemeClr val="folHlink"/>
        </a:solidFill>
        <a:latin typeface="Comic Sans MS" pitchFamily="66" charset="0"/>
        <a:ea typeface="+mn-ea"/>
        <a:cs typeface="+mn-cs"/>
      </a:defRPr>
    </a:lvl7pPr>
    <a:lvl8pPr marL="3200400" algn="l" defTabSz="914400" rtl="0" eaLnBrk="1" latinLnBrk="0" hangingPunct="1">
      <a:defRPr b="1" kern="1200">
        <a:solidFill>
          <a:schemeClr val="folHlink"/>
        </a:solidFill>
        <a:latin typeface="Comic Sans MS" pitchFamily="66" charset="0"/>
        <a:ea typeface="+mn-ea"/>
        <a:cs typeface="+mn-cs"/>
      </a:defRPr>
    </a:lvl8pPr>
    <a:lvl9pPr marL="3657600" algn="l" defTabSz="914400" rtl="0" eaLnBrk="1" latinLnBrk="0" hangingPunct="1">
      <a:defRPr b="1" kern="1200">
        <a:solidFill>
          <a:schemeClr val="folHlink"/>
        </a:solidFill>
        <a:latin typeface="Comic Sans MS"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99"/>
    <a:srgbClr val="FFFF7D"/>
    <a:srgbClr val="D1F3FF"/>
    <a:srgbClr val="CC0000"/>
    <a:srgbClr val="EBFAFF"/>
    <a:srgbClr val="006666"/>
    <a:srgbClr val="FBF5C9"/>
    <a:srgbClr val="800000"/>
    <a:srgbClr val="F1DC8F"/>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B4915A-4F6A-AD4A-8C00-29A212409CC6}" v="317" dt="2024-09-23T07:09:24.2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56" autoAdjust="0"/>
    <p:restoredTop sz="81581" autoAdjust="0"/>
  </p:normalViewPr>
  <p:slideViewPr>
    <p:cSldViewPr>
      <p:cViewPr varScale="1">
        <p:scale>
          <a:sx n="229" d="100"/>
          <a:sy n="229" d="100"/>
        </p:scale>
        <p:origin x="4056" y="20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Lst>
  </p:outlineViewPr>
  <p:notesTextViewPr>
    <p:cViewPr>
      <p:scale>
        <a:sx n="100" d="100"/>
        <a:sy n="100" d="100"/>
      </p:scale>
      <p:origin x="0" y="0"/>
    </p:cViewPr>
  </p:notesTextViewPr>
  <p:sorterViewPr>
    <p:cViewPr varScale="1">
      <p:scale>
        <a:sx n="1" d="1"/>
        <a:sy n="1" d="1"/>
      </p:scale>
      <p:origin x="0" y="0"/>
    </p:cViewPr>
  </p:sorterViewPr>
  <p:notesViewPr>
    <p:cSldViewPr>
      <p:cViewPr>
        <p:scale>
          <a:sx n="75" d="100"/>
          <a:sy n="75" d="100"/>
        </p:scale>
        <p:origin x="-2442" y="-270"/>
      </p:cViewPr>
      <p:guideLst>
        <p:guide orient="horz" pos="2894"/>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tableStyles" Target="tableStyle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handoutMaster" Target="handoutMasters/handoutMaster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s>
</file>

<file path=ppt/_rels/viewProps.xml.rels><?xml version="1.0" encoding="UTF-8" standalone="yes"?>
<Relationships xmlns="http://schemas.openxmlformats.org/package/2006/relationships"><Relationship Id="rId13" Type="http://schemas.openxmlformats.org/officeDocument/2006/relationships/slide" Target="slides/slide18.xml"/><Relationship Id="rId18" Type="http://schemas.openxmlformats.org/officeDocument/2006/relationships/slide" Target="slides/slide23.xml"/><Relationship Id="rId26" Type="http://schemas.openxmlformats.org/officeDocument/2006/relationships/slide" Target="slides/slide31.xml"/><Relationship Id="rId39" Type="http://schemas.openxmlformats.org/officeDocument/2006/relationships/slide" Target="slides/slide50.xml"/><Relationship Id="rId21" Type="http://schemas.openxmlformats.org/officeDocument/2006/relationships/slide" Target="slides/slide26.xml"/><Relationship Id="rId34" Type="http://schemas.openxmlformats.org/officeDocument/2006/relationships/slide" Target="slides/slide41.xml"/><Relationship Id="rId7" Type="http://schemas.openxmlformats.org/officeDocument/2006/relationships/slide" Target="slides/slide12.xml"/><Relationship Id="rId12" Type="http://schemas.openxmlformats.org/officeDocument/2006/relationships/slide" Target="slides/slide17.xml"/><Relationship Id="rId17" Type="http://schemas.openxmlformats.org/officeDocument/2006/relationships/slide" Target="slides/slide22.xml"/><Relationship Id="rId25" Type="http://schemas.openxmlformats.org/officeDocument/2006/relationships/slide" Target="slides/slide30.xml"/><Relationship Id="rId33" Type="http://schemas.openxmlformats.org/officeDocument/2006/relationships/slide" Target="slides/slide40.xml"/><Relationship Id="rId38" Type="http://schemas.openxmlformats.org/officeDocument/2006/relationships/slide" Target="slides/slide49.xml"/><Relationship Id="rId2" Type="http://schemas.openxmlformats.org/officeDocument/2006/relationships/slide" Target="slides/slide7.xml"/><Relationship Id="rId16" Type="http://schemas.openxmlformats.org/officeDocument/2006/relationships/slide" Target="slides/slide21.xml"/><Relationship Id="rId20" Type="http://schemas.openxmlformats.org/officeDocument/2006/relationships/slide" Target="slides/slide25.xml"/><Relationship Id="rId29" Type="http://schemas.openxmlformats.org/officeDocument/2006/relationships/slide" Target="slides/slide34.xml"/><Relationship Id="rId1" Type="http://schemas.openxmlformats.org/officeDocument/2006/relationships/slide" Target="slides/slide2.xml"/><Relationship Id="rId6" Type="http://schemas.openxmlformats.org/officeDocument/2006/relationships/slide" Target="slides/slide11.xml"/><Relationship Id="rId11" Type="http://schemas.openxmlformats.org/officeDocument/2006/relationships/slide" Target="slides/slide16.xml"/><Relationship Id="rId24" Type="http://schemas.openxmlformats.org/officeDocument/2006/relationships/slide" Target="slides/slide29.xml"/><Relationship Id="rId32" Type="http://schemas.openxmlformats.org/officeDocument/2006/relationships/slide" Target="slides/slide39.xml"/><Relationship Id="rId37" Type="http://schemas.openxmlformats.org/officeDocument/2006/relationships/slide" Target="slides/slide48.xml"/><Relationship Id="rId5" Type="http://schemas.openxmlformats.org/officeDocument/2006/relationships/slide" Target="slides/slide10.xml"/><Relationship Id="rId15" Type="http://schemas.openxmlformats.org/officeDocument/2006/relationships/slide" Target="slides/slide20.xml"/><Relationship Id="rId23" Type="http://schemas.openxmlformats.org/officeDocument/2006/relationships/slide" Target="slides/slide28.xml"/><Relationship Id="rId28" Type="http://schemas.openxmlformats.org/officeDocument/2006/relationships/slide" Target="slides/slide33.xml"/><Relationship Id="rId36" Type="http://schemas.openxmlformats.org/officeDocument/2006/relationships/slide" Target="slides/slide47.xml"/><Relationship Id="rId10" Type="http://schemas.openxmlformats.org/officeDocument/2006/relationships/slide" Target="slides/slide15.xml"/><Relationship Id="rId19" Type="http://schemas.openxmlformats.org/officeDocument/2006/relationships/slide" Target="slides/slide24.xml"/><Relationship Id="rId31" Type="http://schemas.openxmlformats.org/officeDocument/2006/relationships/slide" Target="slides/slide38.xml"/><Relationship Id="rId4" Type="http://schemas.openxmlformats.org/officeDocument/2006/relationships/slide" Target="slides/slide9.xml"/><Relationship Id="rId9" Type="http://schemas.openxmlformats.org/officeDocument/2006/relationships/slide" Target="slides/slide14.xml"/><Relationship Id="rId14" Type="http://schemas.openxmlformats.org/officeDocument/2006/relationships/slide" Target="slides/slide19.xml"/><Relationship Id="rId22" Type="http://schemas.openxmlformats.org/officeDocument/2006/relationships/slide" Target="slides/slide27.xml"/><Relationship Id="rId27" Type="http://schemas.openxmlformats.org/officeDocument/2006/relationships/slide" Target="slides/slide32.xml"/><Relationship Id="rId30" Type="http://schemas.openxmlformats.org/officeDocument/2006/relationships/slide" Target="slides/slide35.xml"/><Relationship Id="rId35" Type="http://schemas.openxmlformats.org/officeDocument/2006/relationships/slide" Target="slides/slide46.xml"/><Relationship Id="rId8" Type="http://schemas.openxmlformats.org/officeDocument/2006/relationships/slide" Target="slides/slide13.xml"/><Relationship Id="rId3"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74041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381000" y="4365625"/>
            <a:ext cx="6172200" cy="413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6803" name="Rectangle 3"/>
          <p:cNvSpPr>
            <a:spLocks noGrp="1" noRot="1" noChangeAspect="1" noChangeArrowheads="1" noTextEdit="1"/>
          </p:cNvSpPr>
          <p:nvPr>
            <p:ph type="sldImg" idx="2"/>
          </p:nvPr>
        </p:nvSpPr>
        <p:spPr bwMode="auto">
          <a:xfrm>
            <a:off x="1139825" y="695325"/>
            <a:ext cx="4578350" cy="34337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3359325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Arial" charset="0"/>
        <a:ea typeface="+mn-ea"/>
        <a:cs typeface="+mn-cs"/>
      </a:defRPr>
    </a:lvl1pPr>
    <a:lvl2pPr marL="457200" algn="l" rtl="0" eaLnBrk="0" fontAlgn="base" hangingPunct="0">
      <a:spcBef>
        <a:spcPct val="30000"/>
      </a:spcBef>
      <a:spcAft>
        <a:spcPct val="0"/>
      </a:spcAft>
      <a:defRPr sz="1400" kern="1200">
        <a:solidFill>
          <a:schemeClr val="tx1"/>
        </a:solidFill>
        <a:latin typeface="Arial" charset="0"/>
        <a:ea typeface="+mn-ea"/>
        <a:cs typeface="+mn-cs"/>
      </a:defRPr>
    </a:lvl2pPr>
    <a:lvl3pPr marL="914400" algn="l" rtl="0" eaLnBrk="0" fontAlgn="base" hangingPunct="0">
      <a:spcBef>
        <a:spcPct val="30000"/>
      </a:spcBef>
      <a:spcAft>
        <a:spcPct val="0"/>
      </a:spcAft>
      <a:defRPr sz="1400" kern="1200">
        <a:solidFill>
          <a:schemeClr val="tx1"/>
        </a:solidFill>
        <a:latin typeface="Arial" charset="0"/>
        <a:ea typeface="+mn-ea"/>
        <a:cs typeface="+mn-cs"/>
      </a:defRPr>
    </a:lvl3pPr>
    <a:lvl4pPr marL="1371600" algn="l" rtl="0" eaLnBrk="0" fontAlgn="base" hangingPunct="0">
      <a:spcBef>
        <a:spcPct val="30000"/>
      </a:spcBef>
      <a:spcAft>
        <a:spcPct val="0"/>
      </a:spcAft>
      <a:defRPr sz="1400" kern="1200">
        <a:solidFill>
          <a:schemeClr val="tx1"/>
        </a:solidFill>
        <a:latin typeface="Arial" charset="0"/>
        <a:ea typeface="+mn-ea"/>
        <a:cs typeface="+mn-cs"/>
      </a:defRPr>
    </a:lvl4pPr>
    <a:lvl5pPr marL="1828800" algn="l" rtl="0" eaLnBrk="0" fontAlgn="base" hangingPunct="0">
      <a:spcBef>
        <a:spcPct val="3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1389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p:spPr>
        <p:txBody>
          <a:bodyPr/>
          <a:lstStyle/>
          <a:p>
            <a:r>
              <a:rPr lang="en-US" altLang="en-US" sz="2000" dirty="0"/>
              <a:t>In some instances, a company may purchase a group of plant assets at a single lump sum price. The best way to allocate the purchase price of the assets to the individual items is the relative fair values of the assets acquired. </a:t>
            </a:r>
          </a:p>
        </p:txBody>
      </p:sp>
    </p:spTree>
    <p:extLst>
      <p:ext uri="{BB962C8B-B14F-4D97-AF65-F5344CB8AC3E}">
        <p14:creationId xmlns:p14="http://schemas.microsoft.com/office/powerpoint/2010/main" val="1037578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p:spPr>
        <p:txBody>
          <a:bodyPr/>
          <a:lstStyle/>
          <a:p>
            <a:r>
              <a:rPr lang="en-US" altLang="en-US" sz="2000" dirty="0"/>
              <a:t>In some instances, a company may purchase a group of plant assets at a single lump sum price. The best way to allocate the purchase price of the assets to the individual items is the relative fair values of the assets acquired. </a:t>
            </a:r>
          </a:p>
        </p:txBody>
      </p:sp>
    </p:spTree>
    <p:extLst>
      <p:ext uri="{BB962C8B-B14F-4D97-AF65-F5344CB8AC3E}">
        <p14:creationId xmlns:p14="http://schemas.microsoft.com/office/powerpoint/2010/main" val="1108711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p:spPr>
        <p:txBody>
          <a:bodyPr/>
          <a:lstStyle/>
          <a:p>
            <a:endParaRPr lang="en-US" altLang="en-US" sz="1800" dirty="0"/>
          </a:p>
          <a:p>
            <a:r>
              <a:rPr lang="en-US" altLang="en-US" sz="1800" dirty="0"/>
              <a:t>When companies acquire property by issuing securities, such as ordinary shares, the par or stated value of such shares fails to properly measure the property cost. If trading of the shares is active, the market price of the shares issued is a fair indication of the cost of the property acquired. The shares are a good measure of the current cash equivalent price.</a:t>
            </a:r>
          </a:p>
          <a:p>
            <a:endParaRPr lang="en-US" altLang="en-US" sz="1800" dirty="0"/>
          </a:p>
          <a:p>
            <a:r>
              <a:rPr lang="en-US" altLang="en-US" sz="1800" dirty="0"/>
              <a:t>If the company cannot determine the fair value of the ordinary shares exchanged (based on a market price), it may estimate the fair value of the property. It then uses the value of the property as the basis for recording the asset and issuance of the ordinary shares.</a:t>
            </a:r>
          </a:p>
        </p:txBody>
      </p:sp>
    </p:spTree>
    <p:extLst>
      <p:ext uri="{BB962C8B-B14F-4D97-AF65-F5344CB8AC3E}">
        <p14:creationId xmlns:p14="http://schemas.microsoft.com/office/powerpoint/2010/main" val="2807527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1175221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p:spPr>
        <p:txBody>
          <a:bodyPr/>
          <a:lstStyle/>
          <a:p>
            <a:r>
              <a:rPr lang="en-US" altLang="en-US" sz="1800" dirty="0"/>
              <a:t>An exchange has commercial substance if the future cash flows change as a result of the transaction. That is, if the two parties’ economic positions change, the transaction has commercial substance.</a:t>
            </a:r>
          </a:p>
          <a:p>
            <a:endParaRPr lang="en-US" altLang="en-US" sz="1800" dirty="0"/>
          </a:p>
          <a:p>
            <a:r>
              <a:rPr lang="en-US" altLang="en-US" sz="1800" dirty="0"/>
              <a:t>For example, Andrew Co. exchanges some of its equipment for land held by Roddick Inc. It is likely that the timing and amount of the cash flows arising for the land will differ significantly from the cash flows arising from the equipment. As a result, both Andrew Co. and Roddick Inc. are in different economic positions. Therefore, the exchange has commercial substance, and the companies recognize a gain or loss on the exchange.</a:t>
            </a:r>
          </a:p>
          <a:p>
            <a:endParaRPr lang="en-US" altLang="en-US" sz="1800" dirty="0"/>
          </a:p>
          <a:p>
            <a:r>
              <a:rPr lang="en-US" altLang="en-US" sz="1800" dirty="0"/>
              <a:t>What if companies exchange similar assets, such as one truck for another truck? Even in an exchange of similar assets, a change in the economic position of the company can result. For example, let’s say the useful life of the truck received is significantly longer than that of the truck given up. The cash flows for the trucks can differ significantly. As a result, the transaction has commercial substance, and the company should use fair value as a basis for measuring the asset received in the exchange.</a:t>
            </a:r>
          </a:p>
          <a:p>
            <a:endParaRPr lang="en-US" altLang="en-US" sz="1800" dirty="0"/>
          </a:p>
          <a:p>
            <a:r>
              <a:rPr lang="en-US" altLang="en-US" sz="1800" dirty="0"/>
              <a:t>However, it is possible to exchange similar assets but not have a significant difference in cash flows. That is, the company is in the same economic position as before the exchange. In that case, the company generally defers gains and losses on the exchange.</a:t>
            </a:r>
          </a:p>
        </p:txBody>
      </p:sp>
    </p:spTree>
    <p:extLst>
      <p:ext uri="{BB962C8B-B14F-4D97-AF65-F5344CB8AC3E}">
        <p14:creationId xmlns:p14="http://schemas.microsoft.com/office/powerpoint/2010/main" val="3764965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491219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344524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p:spPr>
        <p:txBody>
          <a:bodyPr/>
          <a:lstStyle/>
          <a:p>
            <a:r>
              <a:rPr lang="en-US" altLang="en-US" dirty="0"/>
              <a:t>Loss on Disposal of Equipment </a:t>
            </a:r>
            <a:r>
              <a:rPr lang="zh-CN" altLang="en-US" dirty="0"/>
              <a:t>资产处置损益</a:t>
            </a:r>
            <a:endParaRPr lang="en-US" altLang="en-US" dirty="0"/>
          </a:p>
        </p:txBody>
      </p:sp>
    </p:spTree>
    <p:extLst>
      <p:ext uri="{BB962C8B-B14F-4D97-AF65-F5344CB8AC3E}">
        <p14:creationId xmlns:p14="http://schemas.microsoft.com/office/powerpoint/2010/main" val="14688548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p:spPr>
        <p:txBody>
          <a:bodyPr/>
          <a:lstStyle/>
          <a:p>
            <a:r>
              <a:rPr lang="en-US" altLang="en-US" sz="2400" dirty="0"/>
              <a:t>The company should use the fair value of the asset received only if it is more clearly evident than the fair value of the asset given up.</a:t>
            </a:r>
          </a:p>
        </p:txBody>
      </p:sp>
    </p:spTree>
    <p:extLst>
      <p:ext uri="{BB962C8B-B14F-4D97-AF65-F5344CB8AC3E}">
        <p14:creationId xmlns:p14="http://schemas.microsoft.com/office/powerpoint/2010/main" val="7541050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1027416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150938" y="692150"/>
            <a:ext cx="4556125" cy="3416300"/>
          </a:xfrm>
          <a:ln/>
        </p:spPr>
      </p:sp>
      <p:sp>
        <p:nvSpPr>
          <p:cNvPr id="68611" name="Rectangle 4"/>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1850456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p:spPr>
        <p:txBody>
          <a:bodyPr/>
          <a:lstStyle/>
          <a:p>
            <a:pPr>
              <a:spcBef>
                <a:spcPts val="0"/>
              </a:spcBef>
            </a:pPr>
            <a:endParaRPr lang="en-US" altLang="en-US" dirty="0"/>
          </a:p>
        </p:txBody>
      </p:sp>
    </p:spTree>
    <p:extLst>
      <p:ext uri="{BB962C8B-B14F-4D97-AF65-F5344CB8AC3E}">
        <p14:creationId xmlns:p14="http://schemas.microsoft.com/office/powerpoint/2010/main" val="1162616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42560990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p:spPr>
        <p:txBody>
          <a:bodyPr/>
          <a:lstStyle/>
          <a:p>
            <a:r>
              <a:rPr lang="en-US" altLang="en-US" sz="2400" dirty="0"/>
              <a:t>If the exchange lacks commercial substance, the company recognizes the gain (reflected in the basis of the semi-truck) when it later sells the semi-truck, not at the time of the exchange.</a:t>
            </a:r>
          </a:p>
        </p:txBody>
      </p:sp>
    </p:spTree>
    <p:extLst>
      <p:ext uri="{BB962C8B-B14F-4D97-AF65-F5344CB8AC3E}">
        <p14:creationId xmlns:p14="http://schemas.microsoft.com/office/powerpoint/2010/main" val="2490425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3535945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8" name="Rectangle 2"/>
          <p:cNvSpPr>
            <a:spLocks noGrp="1" noRot="1" noChangeAspect="1" noChangeArrowheads="1" noTextEdit="1"/>
          </p:cNvSpPr>
          <p:nvPr>
            <p:ph type="sldImg"/>
          </p:nvPr>
        </p:nvSpPr>
        <p:spPr>
          <a:ln/>
        </p:spPr>
      </p:sp>
      <p:sp>
        <p:nvSpPr>
          <p:cNvPr id="1007619" name="Rectangle 3"/>
          <p:cNvSpPr>
            <a:spLocks noGrp="1" noChangeArrowheads="1"/>
          </p:cNvSpPr>
          <p:nvPr>
            <p:ph type="body" idx="1"/>
          </p:nvPr>
        </p:nvSpPr>
        <p:spPr/>
        <p:txBody>
          <a:bodyPr/>
          <a:lstStyle/>
          <a:p>
            <a:r>
              <a:rPr lang="en-US" altLang="en-US" sz="2400" dirty="0"/>
              <a:t>For example, AB InBev NV (BEL) received government grants related to fiscal incentives given by certain Brazilian states, based on the company’s operations and investments in these states. Danisco A/S (DEN) notes that it receives government grants for such items as research, development, and carbon-dioxide (CO2) allowances and investments.</a:t>
            </a:r>
          </a:p>
          <a:p>
            <a:endParaRPr lang="en-US" altLang="en-US" sz="2400" dirty="0"/>
          </a:p>
          <a:p>
            <a:r>
              <a:rPr lang="en-US" altLang="en-US" sz="2400" dirty="0"/>
              <a:t>In other words, a government grant is often some type of asset (such as cash; securities; property, plant, and equipment; or use of facilities) provided as a subsidy to a company. </a:t>
            </a:r>
          </a:p>
          <a:p>
            <a:endParaRPr lang="en-US" altLang="en-US" sz="2400" dirty="0"/>
          </a:p>
          <a:p>
            <a:r>
              <a:rPr lang="en-US" altLang="en-US" sz="2400" dirty="0"/>
              <a:t>A government grant also occurs when debt is forgiven or borrowings are provided to the company at a below-market interest rate. </a:t>
            </a:r>
          </a:p>
          <a:p>
            <a:endParaRPr lang="en-US" altLang="en-US" sz="2400" dirty="0"/>
          </a:p>
          <a:p>
            <a:r>
              <a:rPr lang="en-US" altLang="en-US" sz="2400" dirty="0"/>
              <a:t>IFRS requires the income approach. The general rule is that grants should be recognized in income on a systematic basis that matches them with the related costs that they are intended to compensate. [8] This is accomplished in one of two ways for an asset such as property, plant, and equipment:</a:t>
            </a:r>
          </a:p>
          <a:p>
            <a:endParaRPr lang="en-US" altLang="en-US" sz="2400" dirty="0"/>
          </a:p>
          <a:p>
            <a:r>
              <a:rPr lang="en-US" altLang="en-US" sz="2400" dirty="0"/>
              <a:t>Recording the grant as deferred grant revenue, which is recognized as income on a systematic basis over the useful life of the asset, </a:t>
            </a:r>
            <a:r>
              <a:rPr lang="en-US" altLang="en-US" sz="2400" dirty="0" err="1"/>
              <a:t>orDeducting</a:t>
            </a:r>
            <a:r>
              <a:rPr lang="en-US" altLang="en-US" sz="2400" dirty="0"/>
              <a:t> the grant from the carrying amount of the assets received from the grant, in which case the grant is recognized in income as a reduction of depreciation </a:t>
            </a:r>
            <a:r>
              <a:rPr lang="en-US" altLang="en-US" sz="2400" dirty="0" err="1"/>
              <a:t>expense.To</a:t>
            </a:r>
            <a:r>
              <a:rPr lang="en-US" altLang="en-US" sz="2400" dirty="0"/>
              <a:t> illustrate application of the income approach, consider the following three examples.</a:t>
            </a:r>
          </a:p>
        </p:txBody>
      </p:sp>
    </p:spTree>
    <p:extLst>
      <p:ext uri="{BB962C8B-B14F-4D97-AF65-F5344CB8AC3E}">
        <p14:creationId xmlns:p14="http://schemas.microsoft.com/office/powerpoint/2010/main" val="1076558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1282" name="Rectangle 2"/>
          <p:cNvSpPr>
            <a:spLocks noGrp="1" noRot="1" noChangeAspect="1" noChangeArrowheads="1" noTextEdit="1"/>
          </p:cNvSpPr>
          <p:nvPr>
            <p:ph type="sldImg"/>
          </p:nvPr>
        </p:nvSpPr>
        <p:spPr>
          <a:ln/>
        </p:spPr>
      </p:sp>
      <p:sp>
        <p:nvSpPr>
          <p:cNvPr id="1121283" name="Rectangle 3"/>
          <p:cNvSpPr>
            <a:spLocks noGrp="1" noChangeArrowheads="1"/>
          </p:cNvSpPr>
          <p:nvPr>
            <p:ph type="body" idx="1"/>
          </p:nvPr>
        </p:nvSpPr>
        <p:spPr/>
        <p:txBody>
          <a:bodyPr/>
          <a:lstStyle/>
          <a:p>
            <a:r>
              <a:rPr lang="en-US" altLang="en-US" sz="2400" dirty="0"/>
              <a:t>deferred grant revenue </a:t>
            </a:r>
            <a:r>
              <a:rPr lang="zh-CN" altLang="en-US" sz="2400" dirty="0"/>
              <a:t>递延收益</a:t>
            </a:r>
            <a:endParaRPr lang="en-US" altLang="zh-CN" sz="2400" dirty="0"/>
          </a:p>
          <a:p>
            <a:r>
              <a:rPr lang="en-US" altLang="zh-CN" sz="2400" dirty="0"/>
              <a:t>Grant revenue </a:t>
            </a:r>
            <a:r>
              <a:rPr lang="zh-CN" altLang="en-US" sz="2400" dirty="0"/>
              <a:t>其他收益</a:t>
            </a:r>
            <a:endParaRPr lang="en-US" altLang="zh-CN" sz="2400" dirty="0"/>
          </a:p>
          <a:p>
            <a:r>
              <a:rPr lang="zh-CN" altLang="en-US" sz="2400" dirty="0"/>
              <a:t>营业外收入</a:t>
            </a:r>
            <a:endParaRPr lang="en-US" altLang="en-US" sz="2400" dirty="0"/>
          </a:p>
        </p:txBody>
      </p:sp>
    </p:spTree>
    <p:extLst>
      <p:ext uri="{BB962C8B-B14F-4D97-AF65-F5344CB8AC3E}">
        <p14:creationId xmlns:p14="http://schemas.microsoft.com/office/powerpoint/2010/main" val="3518838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3330" name="Rectangle 2"/>
          <p:cNvSpPr>
            <a:spLocks noGrp="1" noRot="1" noChangeAspect="1" noChangeArrowheads="1" noTextEdit="1"/>
          </p:cNvSpPr>
          <p:nvPr>
            <p:ph type="sldImg"/>
          </p:nvPr>
        </p:nvSpPr>
        <p:spPr>
          <a:ln/>
        </p:spPr>
      </p:sp>
      <p:sp>
        <p:nvSpPr>
          <p:cNvPr id="112333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9858216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3330" name="Rectangle 2"/>
          <p:cNvSpPr>
            <a:spLocks noGrp="1" noRot="1" noChangeAspect="1" noChangeArrowheads="1" noTextEdit="1"/>
          </p:cNvSpPr>
          <p:nvPr>
            <p:ph type="sldImg"/>
          </p:nvPr>
        </p:nvSpPr>
        <p:spPr>
          <a:ln/>
        </p:spPr>
      </p:sp>
      <p:sp>
        <p:nvSpPr>
          <p:cNvPr id="112333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803924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p:cNvSpPr>
            <a:spLocks noGrp="1" noRot="1" noChangeAspect="1" noChangeArrowheads="1" noTextEdit="1"/>
          </p:cNvSpPr>
          <p:nvPr>
            <p:ph type="sldImg"/>
          </p:nvPr>
        </p:nvSpPr>
        <p:spPr>
          <a:ln/>
        </p:spPr>
      </p:sp>
      <p:sp>
        <p:nvSpPr>
          <p:cNvPr id="112537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7794466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p:cNvSpPr>
            <a:spLocks noGrp="1" noRot="1" noChangeAspect="1" noChangeArrowheads="1" noTextEdit="1"/>
          </p:cNvSpPr>
          <p:nvPr>
            <p:ph type="sldImg"/>
          </p:nvPr>
        </p:nvSpPr>
        <p:spPr>
          <a:ln/>
        </p:spPr>
      </p:sp>
      <p:sp>
        <p:nvSpPr>
          <p:cNvPr id="112537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165452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2022</a:t>
            </a:r>
            <a:r>
              <a:rPr lang="zh-CN" altLang="en-US" dirty="0"/>
              <a:t>？</a:t>
            </a:r>
            <a:endParaRPr lang="en-CN" dirty="0"/>
          </a:p>
        </p:txBody>
      </p:sp>
    </p:spTree>
    <p:extLst>
      <p:ext uri="{BB962C8B-B14F-4D97-AF65-F5344CB8AC3E}">
        <p14:creationId xmlns:p14="http://schemas.microsoft.com/office/powerpoint/2010/main" val="28334923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1282" name="Rectangle 2"/>
          <p:cNvSpPr>
            <a:spLocks noGrp="1" noRot="1" noChangeAspect="1" noChangeArrowheads="1" noTextEdit="1"/>
          </p:cNvSpPr>
          <p:nvPr>
            <p:ph type="sldImg"/>
          </p:nvPr>
        </p:nvSpPr>
        <p:spPr>
          <a:ln/>
        </p:spPr>
      </p:sp>
      <p:sp>
        <p:nvSpPr>
          <p:cNvPr id="112128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5869797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1282" name="Rectangle 2"/>
          <p:cNvSpPr>
            <a:spLocks noGrp="1" noRot="1" noChangeAspect="1" noChangeArrowheads="1" noTextEdit="1"/>
          </p:cNvSpPr>
          <p:nvPr>
            <p:ph type="sldImg"/>
          </p:nvPr>
        </p:nvSpPr>
        <p:spPr>
          <a:ln/>
        </p:spPr>
      </p:sp>
      <p:sp>
        <p:nvSpPr>
          <p:cNvPr id="112128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0969351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1282" name="Rectangle 2"/>
          <p:cNvSpPr>
            <a:spLocks noGrp="1" noRot="1" noChangeAspect="1" noChangeArrowheads="1" noTextEdit="1"/>
          </p:cNvSpPr>
          <p:nvPr>
            <p:ph type="sldImg"/>
          </p:nvPr>
        </p:nvSpPr>
        <p:spPr>
          <a:ln/>
        </p:spPr>
      </p:sp>
      <p:sp>
        <p:nvSpPr>
          <p:cNvPr id="112128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5544390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1282" name="Rectangle 2"/>
          <p:cNvSpPr>
            <a:spLocks noGrp="1" noRot="1" noChangeAspect="1" noChangeArrowheads="1" noTextEdit="1"/>
          </p:cNvSpPr>
          <p:nvPr>
            <p:ph type="sldImg"/>
          </p:nvPr>
        </p:nvSpPr>
        <p:spPr>
          <a:ln/>
        </p:spPr>
      </p:sp>
      <p:sp>
        <p:nvSpPr>
          <p:cNvPr id="112128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6079744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1282" name="Rectangle 2"/>
          <p:cNvSpPr>
            <a:spLocks noGrp="1" noRot="1" noChangeAspect="1" noChangeArrowheads="1" noTextEdit="1"/>
          </p:cNvSpPr>
          <p:nvPr>
            <p:ph type="sldImg"/>
          </p:nvPr>
        </p:nvSpPr>
        <p:spPr>
          <a:ln/>
        </p:spPr>
      </p:sp>
      <p:sp>
        <p:nvSpPr>
          <p:cNvPr id="112128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0747207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2400" dirty="0"/>
              <a:t>After installing plant assets and readying them for use, a company incurs additional costs that range from ordinary repairs to significant additions. The major problem is allocating these costs to the proper time periods.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sz="2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2400" dirty="0"/>
              <a:t>In determining how costs should be allocated subsequent to acquisition, companies follow the same criteria used to determine the initial cost of property, plant, and equipment. That is, they recognize costs subsequent to acquisition as an asset when the costs can be measured reliably and it is probable that the company will obtain future economic benefits</a:t>
            </a:r>
          </a:p>
          <a:p>
            <a:endParaRPr lang="en-US" altLang="en-US" dirty="0"/>
          </a:p>
        </p:txBody>
      </p:sp>
    </p:spTree>
    <p:extLst>
      <p:ext uri="{BB962C8B-B14F-4D97-AF65-F5344CB8AC3E}">
        <p14:creationId xmlns:p14="http://schemas.microsoft.com/office/powerpoint/2010/main" val="30595169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p:spPr>
        <p:txBody>
          <a:bodyPr/>
          <a:lstStyle/>
          <a:p>
            <a:r>
              <a:rPr lang="en-US" altLang="en-US" sz="2400" dirty="0"/>
              <a:t>Generally, companies incur four types of major expenditures relative to existing assets.</a:t>
            </a:r>
          </a:p>
        </p:txBody>
      </p:sp>
    </p:spTree>
    <p:extLst>
      <p:ext uri="{BB962C8B-B14F-4D97-AF65-F5344CB8AC3E}">
        <p14:creationId xmlns:p14="http://schemas.microsoft.com/office/powerpoint/2010/main" val="38455502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2400" dirty="0"/>
              <a:t>By definition, companies capitalize any addition to plant assets because a new asset is created. For example, the addition of a wing to a hospital, or of an air conditioning system to an office, increases the service potential of that facility.</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sz="2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2400" dirty="0"/>
              <a:t>An improvement (betterment) is the substitution of a better asset for the one currently used (say, a concrete floor for a wooden floor). A replacement, on the other hand, is the substitution of a similar asset (a wooden floor for a wooden floor).</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2400" dirty="0"/>
              <a:t>If the expenditure increases the future service potential of the asset, a company should capitalize it. The company should simply remove the cost of the old asset and related depreciation and recognize a loss, if any. It should then add the cost of the new substituted asset.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sz="2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2400" dirty="0"/>
              <a:t> The question is whether the costs incurred in this rearrangement or reorganization are capitalized or expensed. IFRS indicates that the recognition of costs ceases once the asset is in the location and condition necessary to begin operations as management intended. As a result, the costs of reorganizing or rearranging existing property, plant, and equipment are not capitalized but are expensed as incurred.</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sz="2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2400" dirty="0"/>
              <a:t>A company makes ordinary repairs to maintain plant assets in operating condition. It charges ordinary repairs to an expense account in the period incurred on the basis that it is the primary period benefited.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sz="2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2400" dirty="0"/>
              <a:t>Maintenance charges that occur regularly include replacing minor parts, lubricating and adjusting equipment, repainting, and cleaning. A company treats these as ordinary operating expenses.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sz="2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2400" dirty="0"/>
              <a:t>If a major repair (such as an overhaul) occurs, several periods will benefit. A company should generally handle this cost as an improvement or replacement.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dirty="0"/>
          </a:p>
          <a:p>
            <a:endParaRPr lang="en-US" altLang="en-US" dirty="0"/>
          </a:p>
        </p:txBody>
      </p:sp>
    </p:spTree>
    <p:extLst>
      <p:ext uri="{BB962C8B-B14F-4D97-AF65-F5344CB8AC3E}">
        <p14:creationId xmlns:p14="http://schemas.microsoft.com/office/powerpoint/2010/main" val="15271751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2400" dirty="0"/>
              <a:t>By definition, companies capitalize any addition to plant assets because a new asset is created.</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sz="2400" dirty="0"/>
          </a:p>
          <a:p>
            <a:r>
              <a:rPr lang="en-US" altLang="en-US" sz="2400" dirty="0"/>
              <a:t>Many times, improvements and replacements result from a general policy to modernize or rehabilitate an older building or piece of equipment. </a:t>
            </a:r>
          </a:p>
          <a:p>
            <a:endParaRPr lang="en-US" altLang="en-US" sz="2400" dirty="0"/>
          </a:p>
          <a:p>
            <a:r>
              <a:rPr lang="en-US" altLang="en-US" sz="2400" dirty="0"/>
              <a:t>The problem is differentiating these types of expenditures from normal repairs. Does the expenditure increase the future service potential of the asset? Or does it merely maintain the existing level of service? Frequently, the answer is not clear-cut. Good judgment is required to correctly classify these </a:t>
            </a:r>
            <a:r>
              <a:rPr lang="en-US" altLang="en-US" sz="2400" dirty="0" err="1"/>
              <a:t>expenditures.If</a:t>
            </a:r>
            <a:r>
              <a:rPr lang="en-US" altLang="en-US" sz="2400" dirty="0"/>
              <a:t> the expenditure increases the future service potential of the asset, a company should capitalize it. The company should simply remove the cost of the old asset and related depreciation and recognize a loss, if any. It should then add the cost of the new substituted asset.</a:t>
            </a:r>
          </a:p>
        </p:txBody>
      </p:sp>
    </p:spTree>
    <p:extLst>
      <p:ext uri="{BB962C8B-B14F-4D97-AF65-F5344CB8AC3E}">
        <p14:creationId xmlns:p14="http://schemas.microsoft.com/office/powerpoint/2010/main" val="28737806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For example, assume the </a:t>
            </a:r>
            <a:r>
              <a:rPr lang="en-US" sz="2400" dirty="0" err="1"/>
              <a:t>Shipaway</a:t>
            </a:r>
            <a:r>
              <a:rPr lang="en-US" sz="2400" dirty="0"/>
              <a:t> Company has just purchased a new ship for $200 million. The useful life of the ship is 20 years, but every four years it must be dry-docked and a major overhaul done. It is estimated that the overhaul will cost $4 million. The $4 million should be accounted for as a separate component of the cost of the ship (using component depreciation) and depreciated over four years. </a:t>
            </a:r>
            <a:endParaRPr lang="en-CN" sz="2400" dirty="0"/>
          </a:p>
        </p:txBody>
      </p:sp>
    </p:spTree>
    <p:extLst>
      <p:ext uri="{BB962C8B-B14F-4D97-AF65-F5344CB8AC3E}">
        <p14:creationId xmlns:p14="http://schemas.microsoft.com/office/powerpoint/2010/main" val="1021024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Tree>
    <p:extLst>
      <p:ext uri="{BB962C8B-B14F-4D97-AF65-F5344CB8AC3E}">
        <p14:creationId xmlns:p14="http://schemas.microsoft.com/office/powerpoint/2010/main" val="5499635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telecom giant’s newly installed chief executive had asked for a financial review, and the auditor was spot-checking records of capital expenditures. She found the company was using an unorthodox technique to account for one of its biggest expenses: charges paid to local telephone networks to complete long-distance calls.</a:t>
            </a:r>
          </a:p>
          <a:p>
            <a:endParaRPr lang="en-US" dirty="0"/>
          </a:p>
          <a:p>
            <a:r>
              <a:rPr lang="en-US" dirty="0" err="1"/>
              <a:t>nstead</a:t>
            </a:r>
            <a:r>
              <a:rPr lang="en-US" dirty="0"/>
              <a:t> of recording these charges as operating expenses, WorldCom recorded a significant portion as capital expenditures. </a:t>
            </a:r>
          </a:p>
        </p:txBody>
      </p:sp>
    </p:spTree>
    <p:extLst>
      <p:ext uri="{BB962C8B-B14F-4D97-AF65-F5344CB8AC3E}">
        <p14:creationId xmlns:p14="http://schemas.microsoft.com/office/powerpoint/2010/main" val="7898340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a:noFill/>
        </p:spPr>
        <p:txBody>
          <a:bodyPr/>
          <a:lstStyle/>
          <a:p>
            <a:r>
              <a:rPr lang="en-US" altLang="en-US" sz="2400" dirty="0"/>
              <a:t>Generally, the book value of the specific plant asset does not equal its disposal value. As a result, a gain or loss develops. The reason: Depreciation is an estimate of cost allocation and not a process of valuation. The gain or loss is really a correction of net income for the years during which Nokia used the fixed asset.</a:t>
            </a:r>
          </a:p>
        </p:txBody>
      </p:sp>
    </p:spTree>
    <p:extLst>
      <p:ext uri="{BB962C8B-B14F-4D97-AF65-F5344CB8AC3E}">
        <p14:creationId xmlns:p14="http://schemas.microsoft.com/office/powerpoint/2010/main" val="17718774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p:spPr>
        <p:txBody>
          <a:bodyPr/>
          <a:lstStyle/>
          <a:p>
            <a:r>
              <a:rPr lang="en-US" altLang="en-US" dirty="0"/>
              <a:t>Companies record depreciation for the period of time between the date of the last depreciation entry and the date of sale. </a:t>
            </a:r>
          </a:p>
        </p:txBody>
      </p:sp>
    </p:spTree>
    <p:extLst>
      <p:ext uri="{BB962C8B-B14F-4D97-AF65-F5344CB8AC3E}">
        <p14:creationId xmlns:p14="http://schemas.microsoft.com/office/powerpoint/2010/main" val="9803649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p:spPr>
        <p:txBody>
          <a:bodyPr/>
          <a:lstStyle/>
          <a:p>
            <a:r>
              <a:rPr lang="en-US" altLang="en-US" dirty="0"/>
              <a:t>The book value of the machinery at the time of the sale is €6,600 (€18,000 − €11,400). Because the machinery sold for €7,000, the amount of the gain on the sale is €400 (€7,000 − €6,600).</a:t>
            </a:r>
          </a:p>
          <a:p>
            <a:endParaRPr lang="en-US" altLang="en-US" dirty="0"/>
          </a:p>
          <a:p>
            <a:r>
              <a:rPr lang="en-US" altLang="en-US" sz="1400" b="0" dirty="0">
                <a:solidFill>
                  <a:schemeClr val="tx1"/>
                </a:solidFill>
                <a:latin typeface="Liberation Sans" panose="020B0604020202020204" pitchFamily="34" charset="0"/>
              </a:rPr>
              <a:t>Gain on Disposal of Machinery</a:t>
            </a:r>
            <a:r>
              <a:rPr lang="zh-CN" altLang="en-US" sz="1400" b="0" dirty="0">
                <a:solidFill>
                  <a:schemeClr val="tx1"/>
                </a:solidFill>
                <a:latin typeface="Liberation Sans" panose="020B0604020202020204" pitchFamily="34" charset="0"/>
              </a:rPr>
              <a:t> 资产处置收益</a:t>
            </a:r>
            <a:endParaRPr lang="en-US" altLang="en-US" dirty="0"/>
          </a:p>
        </p:txBody>
      </p:sp>
    </p:spTree>
    <p:extLst>
      <p:ext uri="{BB962C8B-B14F-4D97-AF65-F5344CB8AC3E}">
        <p14:creationId xmlns:p14="http://schemas.microsoft.com/office/powerpoint/2010/main" val="21882961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p:spPr>
        <p:txBody>
          <a:bodyPr/>
          <a:lstStyle/>
          <a:p>
            <a:r>
              <a:rPr lang="en-US" altLang="en-US" dirty="0" err="1"/>
              <a:t>营业外支出</a:t>
            </a:r>
            <a:r>
              <a:rPr lang="en-US" altLang="zh-CN" dirty="0"/>
              <a:t>-</a:t>
            </a:r>
            <a:r>
              <a:rPr lang="zh-CN" altLang="en-US" dirty="0"/>
              <a:t>非流动资产报废</a:t>
            </a:r>
            <a:endParaRPr lang="en-US" altLang="zh-CN" dirty="0"/>
          </a:p>
          <a:p>
            <a:endParaRPr lang="en-US" altLang="en-US" dirty="0"/>
          </a:p>
          <a:p>
            <a:r>
              <a:rPr lang="zh-CN" altLang="en-US" dirty="0"/>
              <a:t>营业外支出</a:t>
            </a:r>
            <a:r>
              <a:rPr lang="en-US" altLang="zh-CN" dirty="0"/>
              <a:t>-</a:t>
            </a:r>
            <a:r>
              <a:rPr lang="zh-CN" altLang="en-US" dirty="0"/>
              <a:t>非常损失</a:t>
            </a:r>
            <a:endParaRPr lang="en-US" altLang="en-US" dirty="0"/>
          </a:p>
        </p:txBody>
      </p:sp>
    </p:spTree>
    <p:extLst>
      <p:ext uri="{BB962C8B-B14F-4D97-AF65-F5344CB8AC3E}">
        <p14:creationId xmlns:p14="http://schemas.microsoft.com/office/powerpoint/2010/main" val="187328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a:noFill/>
        </p:spPr>
        <p:txBody>
          <a:bodyPr/>
          <a:lstStyle/>
          <a:p>
            <a:r>
              <a:rPr lang="en-US" altLang="en-US" sz="2400" dirty="0"/>
              <a:t>First, the loss associated with the involuntary conversion is recorded. Then, usually at a later date once the amount of the recovery has been established, the company will record a gain or revenue from the insurance proceeds or other recovery. The rationale for separating the two events is that, in most cases, both the potential and the amount of the recovery are not known at the time of the loss.</a:t>
            </a:r>
          </a:p>
          <a:p>
            <a:endParaRPr lang="en-US" altLang="en-US" sz="2400" dirty="0"/>
          </a:p>
          <a:p>
            <a:r>
              <a:rPr lang="en-US" altLang="en-US" sz="2400" dirty="0" err="1"/>
              <a:t>营业外收入和营业外支出</a:t>
            </a:r>
            <a:endParaRPr lang="en-US" altLang="en-US" sz="2400" dirty="0"/>
          </a:p>
        </p:txBody>
      </p:sp>
    </p:spTree>
    <p:extLst>
      <p:ext uri="{BB962C8B-B14F-4D97-AF65-F5344CB8AC3E}">
        <p14:creationId xmlns:p14="http://schemas.microsoft.com/office/powerpoint/2010/main" val="41389877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Tree>
    <p:extLst>
      <p:ext uri="{BB962C8B-B14F-4D97-AF65-F5344CB8AC3E}">
        <p14:creationId xmlns:p14="http://schemas.microsoft.com/office/powerpoint/2010/main" val="1072465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sz="1800" b="0" i="0" u="none" strike="noStrike" dirty="0">
                <a:solidFill>
                  <a:srgbClr val="000000"/>
                </a:solidFill>
                <a:effectLst/>
                <a:latin typeface="Calibri" panose="020F0502020204030204" pitchFamily="34" charset="0"/>
              </a:rPr>
              <a:t>1,100,000</a:t>
            </a:r>
            <a:r>
              <a:rPr lang="en-CN" dirty="0"/>
              <a:t> </a:t>
            </a:r>
            <a:r>
              <a:rPr lang="en-CN" sz="1800" b="0" i="0" u="none" strike="noStrike" dirty="0">
                <a:solidFill>
                  <a:srgbClr val="000000"/>
                </a:solidFill>
                <a:effectLst/>
                <a:latin typeface="Calibri" panose="020F0502020204030204" pitchFamily="34" charset="0"/>
              </a:rPr>
              <a:t>0.75</a:t>
            </a:r>
            <a:r>
              <a:rPr lang="en-CN" dirty="0"/>
              <a:t> </a:t>
            </a:r>
            <a:r>
              <a:rPr lang="en-CN" sz="1800" b="0" i="0" u="none" strike="noStrike" dirty="0">
                <a:solidFill>
                  <a:srgbClr val="000000"/>
                </a:solidFill>
                <a:effectLst/>
                <a:latin typeface="Calibri" panose="020F0502020204030204" pitchFamily="34" charset="0"/>
              </a:rPr>
              <a:t>0.12</a:t>
            </a:r>
            <a:r>
              <a:rPr lang="en-CN" dirty="0"/>
              <a:t> </a:t>
            </a:r>
            <a:r>
              <a:rPr lang="en-CN" sz="1800" b="0" i="0" u="none" strike="noStrike" dirty="0">
                <a:solidFill>
                  <a:srgbClr val="000000"/>
                </a:solidFill>
                <a:effectLst/>
                <a:latin typeface="Calibri" panose="020F0502020204030204" pitchFamily="34" charset="0"/>
              </a:rPr>
              <a:t>99000</a:t>
            </a:r>
            <a:r>
              <a:rPr lang="en-CN" dirty="0"/>
              <a:t> </a:t>
            </a:r>
          </a:p>
          <a:p>
            <a:r>
              <a:rPr lang="en-CN" sz="1800" b="0" i="0" u="none" strike="noStrike" dirty="0">
                <a:solidFill>
                  <a:srgbClr val="000000"/>
                </a:solidFill>
                <a:effectLst/>
                <a:latin typeface="Calibri" panose="020F0502020204030204" pitchFamily="34" charset="0"/>
              </a:rPr>
              <a:t>300000</a:t>
            </a:r>
            <a:r>
              <a:rPr lang="en-CN" dirty="0"/>
              <a:t> </a:t>
            </a:r>
            <a:r>
              <a:rPr lang="en-CN" sz="1800" b="0" i="0" u="none" strike="noStrike" dirty="0">
                <a:solidFill>
                  <a:srgbClr val="000000"/>
                </a:solidFill>
                <a:effectLst/>
                <a:latin typeface="Calibri" panose="020F0502020204030204" pitchFamily="34" charset="0"/>
              </a:rPr>
              <a:t>0.75</a:t>
            </a:r>
            <a:r>
              <a:rPr lang="en-CN" dirty="0"/>
              <a:t> </a:t>
            </a:r>
            <a:r>
              <a:rPr lang="en-CN" sz="1800" b="0" i="0" u="none" strike="noStrike" dirty="0">
                <a:solidFill>
                  <a:srgbClr val="000000"/>
                </a:solidFill>
                <a:effectLst/>
                <a:latin typeface="Calibri" panose="020F0502020204030204" pitchFamily="34" charset="0"/>
              </a:rPr>
              <a:t>0.09</a:t>
            </a:r>
            <a:r>
              <a:rPr lang="en-CN" dirty="0"/>
              <a:t> </a:t>
            </a:r>
            <a:r>
              <a:rPr lang="en-CN" sz="1800" b="0" i="0" u="none" strike="noStrike" dirty="0">
                <a:solidFill>
                  <a:srgbClr val="000000"/>
                </a:solidFill>
                <a:effectLst/>
                <a:latin typeface="Calibri" panose="020F0502020204030204" pitchFamily="34" charset="0"/>
              </a:rPr>
              <a:t>20250</a:t>
            </a:r>
            <a:r>
              <a:rPr lang="en-CN" dirty="0"/>
              <a:t> </a:t>
            </a:r>
          </a:p>
          <a:p>
            <a:r>
              <a:rPr lang="en-CN" sz="1800" b="0" i="0" u="none" strike="noStrike" dirty="0">
                <a:solidFill>
                  <a:srgbClr val="000000"/>
                </a:solidFill>
                <a:effectLst/>
                <a:latin typeface="Liberation Sans"/>
              </a:rPr>
              <a:t>600,000</a:t>
            </a:r>
            <a:r>
              <a:rPr lang="en-CN" dirty="0"/>
              <a:t> </a:t>
            </a:r>
            <a:r>
              <a:rPr lang="en-CN" sz="1800" b="0" i="0" u="none" strike="noStrike" dirty="0">
                <a:solidFill>
                  <a:srgbClr val="000000"/>
                </a:solidFill>
                <a:effectLst/>
                <a:latin typeface="Calibri" panose="020F0502020204030204" pitchFamily="34" charset="0"/>
              </a:rPr>
              <a:t>0.50</a:t>
            </a:r>
            <a:r>
              <a:rPr lang="en-CN" dirty="0"/>
              <a:t> </a:t>
            </a:r>
            <a:r>
              <a:rPr lang="en-CN" sz="1800" b="0" i="0" u="none" strike="noStrike" dirty="0">
                <a:solidFill>
                  <a:srgbClr val="000000"/>
                </a:solidFill>
                <a:effectLst/>
                <a:latin typeface="Calibri" panose="020F0502020204030204" pitchFamily="34" charset="0"/>
              </a:rPr>
              <a:t>0.09</a:t>
            </a:r>
            <a:r>
              <a:rPr lang="en-CN" dirty="0"/>
              <a:t> </a:t>
            </a:r>
            <a:r>
              <a:rPr lang="en-CN" sz="1800" b="0" i="0" u="none" strike="noStrike" dirty="0">
                <a:solidFill>
                  <a:srgbClr val="000000"/>
                </a:solidFill>
                <a:effectLst/>
                <a:latin typeface="Calibri" panose="020F0502020204030204" pitchFamily="34" charset="0"/>
              </a:rPr>
              <a:t>27000</a:t>
            </a:r>
            <a:r>
              <a:rPr lang="en-CN" dirty="0"/>
              <a:t> </a:t>
            </a:r>
          </a:p>
          <a:p>
            <a:r>
              <a:rPr lang="en-CN" sz="1800" b="0" i="0" u="none" strike="noStrike" dirty="0">
                <a:solidFill>
                  <a:srgbClr val="000000"/>
                </a:solidFill>
                <a:effectLst/>
                <a:latin typeface="Calibri" panose="020F0502020204030204" pitchFamily="34" charset="0"/>
              </a:rPr>
              <a:t>146250</a:t>
            </a:r>
            <a:r>
              <a:rPr lang="en-CN" dirty="0"/>
              <a:t> </a:t>
            </a:r>
          </a:p>
        </p:txBody>
      </p:sp>
    </p:spTree>
    <p:extLst>
      <p:ext uri="{BB962C8B-B14F-4D97-AF65-F5344CB8AC3E}">
        <p14:creationId xmlns:p14="http://schemas.microsoft.com/office/powerpoint/2010/main" val="3200000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2400" dirty="0">
                <a:effectLst/>
                <a:latin typeface="Liberation Sans" panose="020B0604020202020204"/>
                <a:ea typeface="Times New Roman" panose="02020603050405020304" pitchFamily="18" charset="0"/>
                <a:cs typeface="Times New Roman" panose="02020603050405020304" pitchFamily="18" charset="0"/>
              </a:rPr>
              <a:t>This appears to be a rather straightforward approach that can be easily followed. However, determining fair market value is not always as easy as it might appear. Some of the </a:t>
            </a:r>
            <a:r>
              <a:rPr lang="en-US" sz="2400" spc="-10" dirty="0">
                <a:effectLst/>
                <a:latin typeface="Liberation Sans" panose="020B0604020202020204"/>
                <a:ea typeface="Times New Roman" panose="02020603050405020304" pitchFamily="18" charset="0"/>
                <a:cs typeface="Times New Roman" panose="02020603050405020304" pitchFamily="18" charset="0"/>
              </a:rPr>
              <a:t>problems one encounters in determining proper valuation are discussed in the paragraphs </a:t>
            </a:r>
            <a:r>
              <a:rPr lang="en-US" sz="2400" dirty="0">
                <a:effectLst/>
                <a:latin typeface="Liberation Sans" panose="020B0604020202020204"/>
                <a:ea typeface="Times New Roman" panose="02020603050405020304" pitchFamily="18" charset="0"/>
                <a:cs typeface="Times New Roman" panose="02020603050405020304" pitchFamily="18" charset="0"/>
              </a:rPr>
              <a:t>that follow.</a:t>
            </a:r>
            <a:endParaRPr lang="en-US" sz="2400" dirty="0">
              <a:effectLst/>
              <a:latin typeface="Helvetica" panose="020B0604020202020204" pitchFamily="34" charset="0"/>
              <a:ea typeface="Times New Roman" panose="02020603050405020304" pitchFamily="18" charset="0"/>
              <a:cs typeface="Times New Roman" panose="02020603050405020304" pitchFamily="18" charset="0"/>
            </a:endParaRPr>
          </a:p>
          <a:p>
            <a:endParaRPr lang="en-US" altLang="en-US" dirty="0"/>
          </a:p>
        </p:txBody>
      </p:sp>
    </p:spTree>
    <p:extLst>
      <p:ext uri="{BB962C8B-B14F-4D97-AF65-F5344CB8AC3E}">
        <p14:creationId xmlns:p14="http://schemas.microsoft.com/office/powerpoint/2010/main" val="2278501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Liberation Sans" panose="020B0604020202020204"/>
                <a:ea typeface="Times New Roman" panose="02020603050405020304" pitchFamily="18" charset="0"/>
                <a:cs typeface="Times New Roman" panose="02020603050405020304" pitchFamily="18" charset="0"/>
              </a:rPr>
              <a:t>The purchase of a plant asset is often accompanied by a </a:t>
            </a:r>
            <a:r>
              <a:rPr lang="en-US" sz="1800" b="1" dirty="0">
                <a:effectLst/>
                <a:latin typeface="Liberation Sans" panose="020B0604020202020204"/>
                <a:ea typeface="Times New Roman" panose="02020603050405020304" pitchFamily="18" charset="0"/>
                <a:cs typeface="Times New Roman" panose="02020603050405020304" pitchFamily="18" charset="0"/>
              </a:rPr>
              <a:t>cash discount</a:t>
            </a:r>
            <a:r>
              <a:rPr lang="en-US" sz="1800" dirty="0">
                <a:effectLst/>
                <a:latin typeface="Liberation Sans" panose="020B0604020202020204"/>
                <a:ea typeface="Times New Roman" panose="02020603050405020304" pitchFamily="18" charset="0"/>
                <a:cs typeface="Times New Roman" panose="02020603050405020304" pitchFamily="18" charset="0"/>
              </a:rPr>
              <a:t> for prompt payment. If the discount is taken, it results in a reduction in the purchase price of the asset. However, when the discount is allowed to lapse, should a loss be recorded or should the asset be recorded at a higher purchase price? Currently, while the “loss approach” is preferred, both methods are employed in practice.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But should the company reduce the asset cost even if it does not take the discount?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sz="1800" dirty="0">
              <a:effectLst/>
              <a:latin typeface="+mn-lt"/>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800" dirty="0">
                <a:latin typeface="+mn-lt"/>
              </a:rPr>
              <a:t>Two points of view exist on this question. One approach considers the discount—whether taken or not—as a reduction in the cost of the asset. The rationale for this approach is that the real cost of the asset is the cash or cash equivalent price of the asset. In addition, some argue that the terms of cash discounts are so attractive that failure to take them indicates management error or inefficiency.</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sz="1800" dirty="0">
              <a:latin typeface="+mn-lt"/>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800" dirty="0">
                <a:latin typeface="+mn-lt"/>
              </a:rPr>
              <a:t>With respect to the second approach, its proponents argue that failure to take the discount should not always be considered a loss. The terms may be unfavorable, or it might not be prudent for the company to take the discount. At present, companies use both methods, though most prefer the former method. </a:t>
            </a:r>
          </a:p>
        </p:txBody>
      </p:sp>
    </p:spTree>
    <p:extLst>
      <p:ext uri="{BB962C8B-B14F-4D97-AF65-F5344CB8AC3E}">
        <p14:creationId xmlns:p14="http://schemas.microsoft.com/office/powerpoint/2010/main" val="3862371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p:spPr>
        <p:txBody>
          <a:bodyPr/>
          <a:lstStyle/>
          <a:p>
            <a:r>
              <a:rPr lang="en-US" altLang="en-US" sz="2400" dirty="0"/>
              <a:t>To properly reflect cost, companies account for assets purchased on long-term credit contracts at the present value of the consideration exchanged between the contracting parties at the date of the transaction.</a:t>
            </a:r>
          </a:p>
          <a:p>
            <a:endParaRPr lang="en-US" altLang="en-US" sz="2400" dirty="0"/>
          </a:p>
          <a:p>
            <a:r>
              <a:rPr lang="en-US" altLang="en-US" sz="2400" dirty="0"/>
              <a:t>If Sutter did not impute an interest rate for the deferred-payment contract, it would record the asset at an amount greater than its fair value. In addition, Sutter would understate interest expense in the income statement for all periods involved.</a:t>
            </a:r>
          </a:p>
        </p:txBody>
      </p:sp>
    </p:spTree>
    <p:extLst>
      <p:ext uri="{BB962C8B-B14F-4D97-AF65-F5344CB8AC3E}">
        <p14:creationId xmlns:p14="http://schemas.microsoft.com/office/powerpoint/2010/main" val="171562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p:spPr>
        <p:txBody>
          <a:bodyPr/>
          <a:lstStyle/>
          <a:p>
            <a:r>
              <a:rPr lang="en-US" altLang="en-US" sz="2400" dirty="0"/>
              <a:t>To properly reflect cost, companies account for assets purchased on long-term credit contracts at the present value of the consideration exchanged between the contracting parties at the date of the transaction.</a:t>
            </a:r>
          </a:p>
          <a:p>
            <a:endParaRPr lang="en-US" altLang="en-US" sz="2400" dirty="0"/>
          </a:p>
          <a:p>
            <a:r>
              <a:rPr lang="en-US" altLang="en-US" sz="2400" dirty="0"/>
              <a:t>If Sutter did not impute an interest rate for the deferred-payment contract, it would record the asset at an amount greater than its fair value. In addition, Sutter would understate interest expense in the income statement for all periods involved.</a:t>
            </a:r>
          </a:p>
        </p:txBody>
      </p:sp>
    </p:spTree>
    <p:extLst>
      <p:ext uri="{BB962C8B-B14F-4D97-AF65-F5344CB8AC3E}">
        <p14:creationId xmlns:p14="http://schemas.microsoft.com/office/powerpoint/2010/main" val="3896164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151646634"/>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6160911"/>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74638"/>
            <a:ext cx="2095500" cy="56689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74638"/>
            <a:ext cx="6134100" cy="5668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3830266"/>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0647128"/>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0071642"/>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zh-CN" altLang="en-US"/>
          </a:p>
        </p:txBody>
      </p:sp>
    </p:spTree>
    <p:extLst>
      <p:ext uri="{BB962C8B-B14F-4D97-AF65-F5344CB8AC3E}">
        <p14:creationId xmlns:p14="http://schemas.microsoft.com/office/powerpoint/2010/main" val="2248360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思源黑体 CN Bold" panose="020B0800000000000000" pitchFamily="34" charset="-122"/>
                <a:ea typeface="思源黑体 CN Bold" panose="020B0800000000000000" pitchFamily="34" charset="-122"/>
              </a:defRPr>
            </a:lvl1pPr>
          </a:lstStyle>
          <a:p>
            <a:r>
              <a:rPr lang="en-US" altLang="zh-CN"/>
              <a:t>Click to edit Master title style</a:t>
            </a:r>
            <a:endParaRPr lang="zh-CN" altLang="en-US"/>
          </a:p>
        </p:txBody>
      </p:sp>
      <p:sp>
        <p:nvSpPr>
          <p:cNvPr id="3" name="内容占位符 2"/>
          <p:cNvSpPr>
            <a:spLocks noGrp="1"/>
          </p:cNvSpPr>
          <p:nvPr>
            <p:ph idx="1"/>
          </p:nvPr>
        </p:nvSpPr>
        <p:spPr>
          <a:xfrm>
            <a:off x="457200" y="1600200"/>
            <a:ext cx="4085590" cy="374015"/>
          </a:xfrm>
        </p:spPr>
        <p:txBody>
          <a:bodyPr/>
          <a:lstStyle>
            <a:lvl1pPr marL="0" indent="0">
              <a:buNone/>
              <a:defRPr sz="1400"/>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en-US" altLang="zh-CN"/>
              <a:t>Click to edit Master text styles</a:t>
            </a:r>
          </a:p>
        </p:txBody>
      </p:sp>
      <p:sp>
        <p:nvSpPr>
          <p:cNvPr id="8" name="内容占位符 7"/>
          <p:cNvSpPr>
            <a:spLocks noGrp="1"/>
          </p:cNvSpPr>
          <p:nvPr>
            <p:ph idx="13"/>
          </p:nvPr>
        </p:nvSpPr>
        <p:spPr>
          <a:xfrm>
            <a:off x="457200" y="2025015"/>
            <a:ext cx="4085590" cy="3931285"/>
          </a:xfrm>
        </p:spPr>
        <p:txBody>
          <a:bodyPr/>
          <a:lstStyle>
            <a:lvl1pPr marL="0" indent="0">
              <a:lnSpc>
                <a:spcPct val="150000"/>
              </a:lnSpc>
              <a:buNone/>
              <a:defRPr sz="1000">
                <a:latin typeface="思源黑体 CN Light" panose="020B0300000000000000" pitchFamily="34" charset="-122"/>
                <a:ea typeface="思源黑体 CN Light" panose="020B0300000000000000" pitchFamily="34" charset="-122"/>
              </a:defRPr>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en-US" altLang="zh-CN"/>
              <a:t>Click to edit Master text styles</a:t>
            </a:r>
          </a:p>
        </p:txBody>
      </p:sp>
      <p:sp>
        <p:nvSpPr>
          <p:cNvPr id="9" name="内容占位符 8"/>
          <p:cNvSpPr>
            <a:spLocks noGrp="1"/>
          </p:cNvSpPr>
          <p:nvPr>
            <p:ph idx="14"/>
          </p:nvPr>
        </p:nvSpPr>
        <p:spPr>
          <a:xfrm>
            <a:off x="4601210" y="1600200"/>
            <a:ext cx="4085590" cy="374015"/>
          </a:xfrm>
        </p:spPr>
        <p:txBody>
          <a:bodyPr/>
          <a:lstStyle>
            <a:lvl1pPr marL="0" indent="0">
              <a:buNone/>
              <a:defRPr sz="1400"/>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en-US" altLang="zh-CN"/>
              <a:t>Click to edit Master text styles</a:t>
            </a:r>
          </a:p>
        </p:txBody>
      </p:sp>
      <p:sp>
        <p:nvSpPr>
          <p:cNvPr id="10" name="内容占位符 9"/>
          <p:cNvSpPr>
            <a:spLocks noGrp="1"/>
          </p:cNvSpPr>
          <p:nvPr>
            <p:ph idx="15"/>
          </p:nvPr>
        </p:nvSpPr>
        <p:spPr>
          <a:xfrm>
            <a:off x="4601210" y="2025015"/>
            <a:ext cx="4085590" cy="3931285"/>
          </a:xfrm>
        </p:spPr>
        <p:txBody>
          <a:bodyPr/>
          <a:lstStyle>
            <a:lvl1pPr marL="0" indent="0">
              <a:lnSpc>
                <a:spcPct val="150000"/>
              </a:lnSpc>
              <a:buNone/>
              <a:defRPr sz="1000">
                <a:latin typeface="思源黑体 CN Light" panose="020B0300000000000000" pitchFamily="34" charset="-122"/>
                <a:ea typeface="思源黑体 CN Light" panose="020B0300000000000000" pitchFamily="34" charset="-122"/>
              </a:defRPr>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en-US" altLang="zh-CN"/>
              <a:t>Click to edit Master text styles</a:t>
            </a:r>
          </a:p>
        </p:txBody>
      </p:sp>
    </p:spTree>
    <p:extLst>
      <p:ext uri="{BB962C8B-B14F-4D97-AF65-F5344CB8AC3E}">
        <p14:creationId xmlns:p14="http://schemas.microsoft.com/office/powerpoint/2010/main" val="1283276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Tree>
    <p:extLst>
      <p:ext uri="{BB962C8B-B14F-4D97-AF65-F5344CB8AC3E}">
        <p14:creationId xmlns:p14="http://schemas.microsoft.com/office/powerpoint/2010/main" val="34938838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29432059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261903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Tree>
    <p:extLst>
      <p:ext uri="{BB962C8B-B14F-4D97-AF65-F5344CB8AC3E}">
        <p14:creationId xmlns:p14="http://schemas.microsoft.com/office/powerpoint/2010/main" val="1911195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6661608"/>
      </p:ext>
    </p:extLst>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p:spPr>
        <p:txBody>
          <a:bodyPr/>
          <a:lstStyle/>
          <a:p>
            <a:endParaRPr lang="zh-CN" altLang="en-US"/>
          </a:p>
        </p:txBody>
      </p:sp>
      <p:sp>
        <p:nvSpPr>
          <p:cNvPr id="3" name="页脚占位符 2"/>
          <p:cNvSpPr>
            <a:spLocks noGrp="1"/>
          </p:cNvSpPr>
          <p:nvPr>
            <p:ph type="ftr" sz="quarter" idx="11"/>
          </p:nvPr>
        </p:nvSpPr>
        <p:spPr>
          <a:xfrm>
            <a:off x="3124200" y="6356350"/>
            <a:ext cx="2895600" cy="365125"/>
          </a:xfr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p:spPr>
        <p:txBody>
          <a:bodyPr/>
          <a:lstStyle/>
          <a:p>
            <a:fld id="{1A5C27E8-6C78-4FD2-80C7-0DA5228077D1}" type="slidenum">
              <a:rPr lang="zh-CN" altLang="en-US" smtClean="0"/>
              <a:pPr/>
              <a:t>‹#›</a:t>
            </a:fld>
            <a:endParaRPr lang="zh-CN" altLang="en-US"/>
          </a:p>
        </p:txBody>
      </p:sp>
    </p:spTree>
    <p:extLst>
      <p:ext uri="{BB962C8B-B14F-4D97-AF65-F5344CB8AC3E}">
        <p14:creationId xmlns:p14="http://schemas.microsoft.com/office/powerpoint/2010/main" val="37485308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9584186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31521462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5872080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en-US" altLang="zh-CN"/>
              <a:t>Click to edit Master title style</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29287099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1411399"/>
      </p:ext>
    </p:extLst>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86401806"/>
      </p:ext>
    </p:extLst>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extLst>
      <p:ext uri="{BB962C8B-B14F-4D97-AF65-F5344CB8AC3E}">
        <p14:creationId xmlns:p14="http://schemas.microsoft.com/office/powerpoint/2010/main" val="42787010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思源黑体 CN Bold" panose="020B0800000000000000" pitchFamily="34" charset="-122"/>
                <a:ea typeface="思源黑体 CN Bold" panose="020B0800000000000000" pitchFamily="34" charset="-122"/>
              </a:defRPr>
            </a:lvl1pPr>
          </a:lstStyle>
          <a:p>
            <a:r>
              <a:rPr lang="zh-CN" altLang="en-US"/>
              <a:t>单击此处编辑母版标题样式</a:t>
            </a:r>
          </a:p>
        </p:txBody>
      </p:sp>
      <p:sp>
        <p:nvSpPr>
          <p:cNvPr id="3" name="内容占位符 2"/>
          <p:cNvSpPr>
            <a:spLocks noGrp="1"/>
          </p:cNvSpPr>
          <p:nvPr>
            <p:ph idx="1"/>
          </p:nvPr>
        </p:nvSpPr>
        <p:spPr>
          <a:xfrm>
            <a:off x="457200" y="1600200"/>
            <a:ext cx="4085590" cy="374015"/>
          </a:xfrm>
        </p:spPr>
        <p:txBody>
          <a:bodyPr/>
          <a:lstStyle>
            <a:lvl1pPr marL="0" indent="0">
              <a:buNone/>
              <a:defRPr sz="1400"/>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a:t>单击此处编辑母版文本样式</a:t>
            </a:r>
          </a:p>
        </p:txBody>
      </p:sp>
      <p:sp>
        <p:nvSpPr>
          <p:cNvPr id="8" name="内容占位符 7"/>
          <p:cNvSpPr>
            <a:spLocks noGrp="1"/>
          </p:cNvSpPr>
          <p:nvPr>
            <p:ph idx="13"/>
          </p:nvPr>
        </p:nvSpPr>
        <p:spPr>
          <a:xfrm>
            <a:off x="457200" y="2025015"/>
            <a:ext cx="4085590" cy="3931285"/>
          </a:xfrm>
        </p:spPr>
        <p:txBody>
          <a:bodyPr/>
          <a:lstStyle>
            <a:lvl1pPr marL="0" indent="0">
              <a:lnSpc>
                <a:spcPct val="150000"/>
              </a:lnSpc>
              <a:buNone/>
              <a:defRPr sz="1000">
                <a:latin typeface="思源黑体 CN Light" panose="020B0300000000000000" pitchFamily="34" charset="-122"/>
                <a:ea typeface="思源黑体 CN Light" panose="020B0300000000000000" pitchFamily="34" charset="-122"/>
              </a:defRPr>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dirty="0"/>
              <a:t>单击此处编辑母版文本样式</a:t>
            </a:r>
          </a:p>
        </p:txBody>
      </p:sp>
      <p:sp>
        <p:nvSpPr>
          <p:cNvPr id="9" name="内容占位符 8"/>
          <p:cNvSpPr>
            <a:spLocks noGrp="1"/>
          </p:cNvSpPr>
          <p:nvPr>
            <p:ph idx="14"/>
          </p:nvPr>
        </p:nvSpPr>
        <p:spPr>
          <a:xfrm>
            <a:off x="4601210" y="1600200"/>
            <a:ext cx="4085590" cy="374015"/>
          </a:xfrm>
        </p:spPr>
        <p:txBody>
          <a:bodyPr/>
          <a:lstStyle>
            <a:lvl1pPr marL="0" indent="0">
              <a:buNone/>
              <a:defRPr sz="1400"/>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a:t>单击此处编辑母版文本样式</a:t>
            </a:r>
          </a:p>
        </p:txBody>
      </p:sp>
      <p:sp>
        <p:nvSpPr>
          <p:cNvPr id="10" name="内容占位符 9"/>
          <p:cNvSpPr>
            <a:spLocks noGrp="1"/>
          </p:cNvSpPr>
          <p:nvPr>
            <p:ph idx="15"/>
          </p:nvPr>
        </p:nvSpPr>
        <p:spPr>
          <a:xfrm>
            <a:off x="4601210" y="2025015"/>
            <a:ext cx="4085590" cy="3931285"/>
          </a:xfrm>
        </p:spPr>
        <p:txBody>
          <a:bodyPr/>
          <a:lstStyle>
            <a:lvl1pPr marL="0" indent="0">
              <a:lnSpc>
                <a:spcPct val="150000"/>
              </a:lnSpc>
              <a:buNone/>
              <a:defRPr sz="1000">
                <a:latin typeface="思源黑体 CN Light" panose="020B0300000000000000" pitchFamily="34" charset="-122"/>
                <a:ea typeface="思源黑体 CN Light" panose="020B0300000000000000" pitchFamily="34" charset="-122"/>
              </a:defRPr>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dirty="0"/>
              <a:t>单击此处编辑母版文本样式</a:t>
            </a:r>
          </a:p>
        </p:txBody>
      </p:sp>
    </p:spTree>
    <p:extLst>
      <p:ext uri="{BB962C8B-B14F-4D97-AF65-F5344CB8AC3E}">
        <p14:creationId xmlns:p14="http://schemas.microsoft.com/office/powerpoint/2010/main" val="42309528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1955685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35858847"/>
      </p:ext>
    </p:extLst>
  </p:cSld>
  <p:clrMapOvr>
    <a:masterClrMapping/>
  </p:clrMapOvr>
  <p:transition>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859838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5307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805718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p:spPr>
        <p:txBody>
          <a:bodyPr/>
          <a:lstStyle/>
          <a:p>
            <a:endParaRPr lang="zh-CN" altLang="en-US"/>
          </a:p>
        </p:txBody>
      </p:sp>
      <p:sp>
        <p:nvSpPr>
          <p:cNvPr id="3" name="页脚占位符 2"/>
          <p:cNvSpPr>
            <a:spLocks noGrp="1"/>
          </p:cNvSpPr>
          <p:nvPr>
            <p:ph type="ftr" sz="quarter" idx="11"/>
          </p:nvPr>
        </p:nvSpPr>
        <p:spPr>
          <a:xfrm>
            <a:off x="3124200" y="6356350"/>
            <a:ext cx="2895600" cy="365125"/>
          </a:xfr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p:spPr>
        <p:txBody>
          <a:bodyPr/>
          <a:lstStyle/>
          <a:p>
            <a:fld id="{1A5C27E8-6C78-4FD2-80C7-0DA5228077D1}" type="slidenum">
              <a:rPr lang="zh-CN" altLang="en-US" smtClean="0"/>
              <a:pPr/>
              <a:t>‹#›</a:t>
            </a:fld>
            <a:endParaRPr lang="zh-CN" altLang="en-US"/>
          </a:p>
        </p:txBody>
      </p:sp>
    </p:spTree>
    <p:extLst>
      <p:ext uri="{BB962C8B-B14F-4D97-AF65-F5344CB8AC3E}">
        <p14:creationId xmlns:p14="http://schemas.microsoft.com/office/powerpoint/2010/main" val="41930503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10944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0171473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01764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96892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1776909"/>
      </p:ext>
    </p:extLst>
  </p:cSld>
  <p:clrMapOvr>
    <a:masterClrMapping/>
  </p:clrMapOvr>
  <p:transition>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7884329"/>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381000" y="11430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7296651"/>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2215584"/>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641118706"/>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2807733"/>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3561099"/>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57184233"/>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2.jpe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6" Type="http://schemas.openxmlformats.org/officeDocument/2006/relationships/image" Target="../media/image2.jpe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1.pn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Rectangle 14"/>
          <p:cNvSpPr>
            <a:spLocks noGrp="1" noChangeArrowheads="1"/>
          </p:cNvSpPr>
          <p:nvPr>
            <p:ph type="body" idx="1"/>
          </p:nvPr>
        </p:nvSpPr>
        <p:spPr bwMode="auto">
          <a:xfrm>
            <a:off x="381000" y="1143000"/>
            <a:ext cx="8382000" cy="4800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182562" tIns="46038" rIns="182562"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Text Box 16"/>
          <p:cNvSpPr txBox="1">
            <a:spLocks noChangeArrowheads="1"/>
          </p:cNvSpPr>
          <p:nvPr/>
        </p:nvSpPr>
        <p:spPr bwMode="auto">
          <a:xfrm>
            <a:off x="76200" y="6430963"/>
            <a:ext cx="685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spcBef>
                <a:spcPct val="50000"/>
              </a:spcBef>
            </a:pPr>
            <a:r>
              <a:rPr lang="en-US" altLang="en-US" sz="1200" dirty="0">
                <a:solidFill>
                  <a:schemeClr val="tx1"/>
                </a:solidFill>
                <a:latin typeface="Arial" charset="0"/>
              </a:rPr>
              <a:t>10-</a:t>
            </a:r>
            <a:fld id="{A4454175-274F-4631-9D4E-49CD18182952}" type="slidenum">
              <a:rPr lang="en-US" altLang="en-US" sz="1200">
                <a:solidFill>
                  <a:schemeClr val="tx1"/>
                </a:solidFill>
                <a:latin typeface="Arial" charset="0"/>
              </a:rPr>
              <a:pPr>
                <a:spcBef>
                  <a:spcPct val="50000"/>
                </a:spcBef>
              </a:pPr>
              <a:t>‹#›</a:t>
            </a:fld>
            <a:endParaRPr lang="en-US" altLang="en-US" sz="1200" dirty="0">
              <a:solidFill>
                <a:schemeClr val="tx1"/>
              </a:solidFill>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Lst>
  <p:transition>
    <p:wipe dir="r"/>
  </p:transition>
  <p:txStyles>
    <p:title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75000"/>
        <a:buFont typeface="Wingdings" pitchFamily="2" charset="2"/>
        <a:buChar char="l"/>
        <a:defRPr sz="2800" b="1">
          <a:solidFill>
            <a:schemeClr val="bg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l"/>
        <a:defRPr sz="2400" b="1">
          <a:solidFill>
            <a:schemeClr val="bg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1052195"/>
          </a:xfrm>
          <a:prstGeom prst="rect">
            <a:avLst/>
          </a:prstGeom>
        </p:spPr>
        <p:txBody>
          <a:bodyPr vert="horz" lIns="91440" tIns="45720" rIns="91440" bIns="45720" rtlCol="0">
            <a:normAutofit/>
          </a:bodyPr>
          <a:lstStyle/>
          <a:p>
            <a:pPr lvl="0"/>
            <a:r>
              <a:rPr lang="zh-CN" altLang="en-US" sz="1400">
                <a:sym typeface="+mn-ea"/>
              </a:rPr>
              <a:t>单击此处编辑母版文本样式</a:t>
            </a:r>
            <a:endParaRPr lang="zh-CN" altLang="en-US" sz="1400"/>
          </a:p>
          <a:p>
            <a:pPr lvl="1"/>
            <a:r>
              <a:rPr lang="zh-CN" altLang="en-US" sz="1400">
                <a:sym typeface="+mn-ea"/>
              </a:rPr>
              <a:t>第二级</a:t>
            </a:r>
            <a:endParaRPr lang="zh-CN" altLang="en-US" sz="1400"/>
          </a:p>
          <a:p>
            <a:pPr lvl="2"/>
            <a:r>
              <a:rPr lang="zh-CN" altLang="en-US" sz="1400">
                <a:sym typeface="+mn-ea"/>
              </a:rPr>
              <a:t>第三级</a:t>
            </a:r>
            <a:endParaRPr lang="zh-CN" altLang="en-US"/>
          </a:p>
        </p:txBody>
      </p:sp>
      <p:pic>
        <p:nvPicPr>
          <p:cNvPr id="7" name="图片 6" descr="logo-VI系统0630-PPT-12.png"/>
          <p:cNvPicPr>
            <a:picLocks noChangeAspect="1"/>
          </p:cNvPicPr>
          <p:nvPr/>
        </p:nvPicPr>
        <p:blipFill>
          <a:blip r:embed="rId15" cstate="print"/>
          <a:stretch>
            <a:fillRect/>
          </a:stretch>
        </p:blipFill>
        <p:spPr>
          <a:xfrm>
            <a:off x="428836" y="6286520"/>
            <a:ext cx="1495513" cy="288536"/>
          </a:xfrm>
          <a:prstGeom prst="rect">
            <a:avLst/>
          </a:prstGeom>
        </p:spPr>
      </p:pic>
      <p:pic>
        <p:nvPicPr>
          <p:cNvPr id="2050" name="Picture 2" descr="I:\BOBO Z\哈工大\JPG\2020\7月\0707-ppt\素材01\logo-VI系统0630-PPT-24.jpg"/>
          <p:cNvPicPr>
            <a:picLocks noChangeArrowheads="1"/>
          </p:cNvPicPr>
          <p:nvPr/>
        </p:nvPicPr>
        <p:blipFill>
          <a:blip r:embed="rId16" cstate="print"/>
          <a:srcRect t="-37500" b="-37500"/>
          <a:stretch>
            <a:fillRect/>
          </a:stretch>
        </p:blipFill>
        <p:spPr bwMode="auto">
          <a:xfrm flipV="1">
            <a:off x="571471" y="1273711"/>
            <a:ext cx="3960000" cy="36000"/>
          </a:xfrm>
          <a:prstGeom prst="rect">
            <a:avLst/>
          </a:prstGeom>
          <a:noFill/>
        </p:spPr>
      </p:pic>
      <p:pic>
        <p:nvPicPr>
          <p:cNvPr id="6" name="图片 6" descr="logo-VI系统0630-PPT-12.png">
            <a:extLst>
              <a:ext uri="{FF2B5EF4-FFF2-40B4-BE49-F238E27FC236}">
                <a16:creationId xmlns:a16="http://schemas.microsoft.com/office/drawing/2014/main" id="{0410846F-30ED-46E4-A2C6-A0BA0381BE29}"/>
              </a:ext>
            </a:extLst>
          </p:cNvPr>
          <p:cNvPicPr>
            <a:picLocks noChangeAspect="1"/>
          </p:cNvPicPr>
          <p:nvPr userDrawn="1"/>
        </p:nvPicPr>
        <p:blipFill>
          <a:blip r:embed="rId15" cstate="print"/>
          <a:stretch>
            <a:fillRect/>
          </a:stretch>
        </p:blipFill>
        <p:spPr>
          <a:xfrm>
            <a:off x="428836" y="6286520"/>
            <a:ext cx="1495513" cy="288536"/>
          </a:xfrm>
          <a:prstGeom prst="rect">
            <a:avLst/>
          </a:prstGeom>
        </p:spPr>
      </p:pic>
      <p:pic>
        <p:nvPicPr>
          <p:cNvPr id="8" name="Picture 2" descr="I:\BOBO Z\哈工大\JPG\2020\7月\0707-ppt\素材01\logo-VI系统0630-PPT-24.jpg">
            <a:extLst>
              <a:ext uri="{FF2B5EF4-FFF2-40B4-BE49-F238E27FC236}">
                <a16:creationId xmlns:a16="http://schemas.microsoft.com/office/drawing/2014/main" id="{522474C0-4680-4075-A18C-268F8B42ADE9}"/>
              </a:ext>
            </a:extLst>
          </p:cNvPr>
          <p:cNvPicPr>
            <a:picLocks noChangeArrowheads="1"/>
          </p:cNvPicPr>
          <p:nvPr userDrawn="1"/>
        </p:nvPicPr>
        <p:blipFill>
          <a:blip r:embed="rId16" cstate="print"/>
          <a:srcRect t="-37500" b="-37500"/>
          <a:stretch>
            <a:fillRect/>
          </a:stretch>
        </p:blipFill>
        <p:spPr bwMode="auto">
          <a:xfrm flipV="1">
            <a:off x="571471" y="1273711"/>
            <a:ext cx="3960000" cy="36000"/>
          </a:xfrm>
          <a:prstGeom prst="rect">
            <a:avLst/>
          </a:prstGeom>
          <a:noFill/>
        </p:spPr>
      </p:pic>
    </p:spTree>
    <p:extLst>
      <p:ext uri="{BB962C8B-B14F-4D97-AF65-F5344CB8AC3E}">
        <p14:creationId xmlns:p14="http://schemas.microsoft.com/office/powerpoint/2010/main" val="1082201239"/>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hf sldNum="0" hdr="0" ftr="0" dt="0"/>
  <p:txStyles>
    <p:title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1052195"/>
          </a:xfrm>
          <a:prstGeom prst="rect">
            <a:avLst/>
          </a:prstGeom>
        </p:spPr>
        <p:txBody>
          <a:bodyPr vert="horz" lIns="91440" tIns="45720" rIns="91440" bIns="45720" rtlCol="0">
            <a:normAutofit/>
          </a:bodyPr>
          <a:lstStyle/>
          <a:p>
            <a:pPr lvl="0"/>
            <a:r>
              <a:rPr lang="zh-CN" altLang="en-US" sz="1400">
                <a:sym typeface="+mn-ea"/>
              </a:rPr>
              <a:t>单击此处编辑母版文本样式</a:t>
            </a:r>
            <a:endParaRPr lang="zh-CN" altLang="en-US" sz="1400"/>
          </a:p>
          <a:p>
            <a:pPr lvl="1"/>
            <a:r>
              <a:rPr lang="zh-CN" altLang="en-US" sz="1400">
                <a:sym typeface="+mn-ea"/>
              </a:rPr>
              <a:t>第二级</a:t>
            </a:r>
            <a:endParaRPr lang="zh-CN" altLang="en-US" sz="1400"/>
          </a:p>
          <a:p>
            <a:pPr lvl="2"/>
            <a:r>
              <a:rPr lang="zh-CN" altLang="en-US" sz="1400">
                <a:sym typeface="+mn-ea"/>
              </a:rPr>
              <a:t>第三级</a:t>
            </a:r>
            <a:endParaRPr lang="zh-CN" altLang="en-US"/>
          </a:p>
        </p:txBody>
      </p:sp>
      <p:pic>
        <p:nvPicPr>
          <p:cNvPr id="7" name="图片 6" descr="logo-VI系统0630-PPT-12.png"/>
          <p:cNvPicPr>
            <a:picLocks noChangeAspect="1"/>
          </p:cNvPicPr>
          <p:nvPr userDrawn="1"/>
        </p:nvPicPr>
        <p:blipFill>
          <a:blip r:embed="rId15" cstate="print"/>
          <a:stretch>
            <a:fillRect/>
          </a:stretch>
        </p:blipFill>
        <p:spPr>
          <a:xfrm>
            <a:off x="428836" y="6286520"/>
            <a:ext cx="1495513" cy="288536"/>
          </a:xfrm>
          <a:prstGeom prst="rect">
            <a:avLst/>
          </a:prstGeom>
        </p:spPr>
      </p:pic>
      <p:pic>
        <p:nvPicPr>
          <p:cNvPr id="2050" name="Picture 2" descr="I:\BOBO Z\哈工大\JPG\2020\7月\0707-ppt\素材01\logo-VI系统0630-PPT-24.jpg"/>
          <p:cNvPicPr>
            <a:picLocks noChangeArrowheads="1"/>
          </p:cNvPicPr>
          <p:nvPr userDrawn="1"/>
        </p:nvPicPr>
        <p:blipFill>
          <a:blip r:embed="rId16" cstate="print"/>
          <a:srcRect t="-37500" b="-37500"/>
          <a:stretch>
            <a:fillRect/>
          </a:stretch>
        </p:blipFill>
        <p:spPr bwMode="auto">
          <a:xfrm flipV="1">
            <a:off x="571471" y="1273711"/>
            <a:ext cx="3960000" cy="36000"/>
          </a:xfrm>
          <a:prstGeom prst="rect">
            <a:avLst/>
          </a:prstGeom>
          <a:noFill/>
        </p:spPr>
      </p:pic>
    </p:spTree>
    <p:extLst>
      <p:ext uri="{BB962C8B-B14F-4D97-AF65-F5344CB8AC3E}">
        <p14:creationId xmlns:p14="http://schemas.microsoft.com/office/powerpoint/2010/main" val="21646267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image" Target="../media/image6.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notesSlide" Target="../notesSlides/notesSlide4.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slideLayout" Target="../slideLayouts/slideLayout33.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18" Type="http://schemas.openxmlformats.org/officeDocument/2006/relationships/tags" Target="../tags/tag46.xml"/><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tags" Target="../tags/tag45.xml"/><Relationship Id="rId2" Type="http://schemas.openxmlformats.org/officeDocument/2006/relationships/tags" Target="../tags/tag30.xml"/><Relationship Id="rId16" Type="http://schemas.openxmlformats.org/officeDocument/2006/relationships/tags" Target="../tags/tag44.xml"/><Relationship Id="rId20" Type="http://schemas.openxmlformats.org/officeDocument/2006/relationships/image" Target="../media/image21.tmp"/><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5" Type="http://schemas.openxmlformats.org/officeDocument/2006/relationships/tags" Target="../tags/tag33.xml"/><Relationship Id="rId15" Type="http://schemas.openxmlformats.org/officeDocument/2006/relationships/tags" Target="../tags/tag43.xml"/><Relationship Id="rId10" Type="http://schemas.openxmlformats.org/officeDocument/2006/relationships/tags" Target="../tags/tag38.xml"/><Relationship Id="rId19" Type="http://schemas.openxmlformats.org/officeDocument/2006/relationships/slideLayout" Target="../slideLayouts/slideLayout7.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s>
</file>

<file path=ppt/slides/_rels/slide43.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tags" Target="../tags/tag59.xml"/><Relationship Id="rId18" Type="http://schemas.openxmlformats.org/officeDocument/2006/relationships/tags" Target="../tags/tag64.xml"/><Relationship Id="rId3" Type="http://schemas.openxmlformats.org/officeDocument/2006/relationships/tags" Target="../tags/tag49.xml"/><Relationship Id="rId21" Type="http://schemas.openxmlformats.org/officeDocument/2006/relationships/image" Target="../media/image21.tmp"/><Relationship Id="rId7" Type="http://schemas.openxmlformats.org/officeDocument/2006/relationships/tags" Target="../tags/tag53.xml"/><Relationship Id="rId12" Type="http://schemas.openxmlformats.org/officeDocument/2006/relationships/tags" Target="../tags/tag58.xml"/><Relationship Id="rId17" Type="http://schemas.openxmlformats.org/officeDocument/2006/relationships/tags" Target="../tags/tag63.xml"/><Relationship Id="rId2" Type="http://schemas.openxmlformats.org/officeDocument/2006/relationships/tags" Target="../tags/tag48.xml"/><Relationship Id="rId16" Type="http://schemas.openxmlformats.org/officeDocument/2006/relationships/tags" Target="../tags/tag62.xml"/><Relationship Id="rId20" Type="http://schemas.openxmlformats.org/officeDocument/2006/relationships/notesSlide" Target="../notesSlides/notesSlide39.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tags" Target="../tags/tag57.xml"/><Relationship Id="rId5" Type="http://schemas.openxmlformats.org/officeDocument/2006/relationships/tags" Target="../tags/tag51.xml"/><Relationship Id="rId15" Type="http://schemas.openxmlformats.org/officeDocument/2006/relationships/tags" Target="../tags/tag61.xml"/><Relationship Id="rId10" Type="http://schemas.openxmlformats.org/officeDocument/2006/relationships/tags" Target="../tags/tag56.xml"/><Relationship Id="rId19" Type="http://schemas.openxmlformats.org/officeDocument/2006/relationships/slideLayout" Target="../slideLayouts/slideLayout7.xml"/><Relationship Id="rId4" Type="http://schemas.openxmlformats.org/officeDocument/2006/relationships/tags" Target="../tags/tag50.xml"/><Relationship Id="rId9" Type="http://schemas.openxmlformats.org/officeDocument/2006/relationships/tags" Target="../tags/tag55.xml"/><Relationship Id="rId14" Type="http://schemas.openxmlformats.org/officeDocument/2006/relationships/tags" Target="../tags/tag60.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image" Target="../media/image6.png"/><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notesSlide" Target="../notesSlides/notesSlide5.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slideLayout" Target="../slideLayouts/slideLayout33.xml"/><Relationship Id="rId5" Type="http://schemas.openxmlformats.org/officeDocument/2006/relationships/tags" Target="../tags/tag23.xml"/><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18" Type="http://schemas.openxmlformats.org/officeDocument/2006/relationships/tags" Target="../tags/tag82.xml"/><Relationship Id="rId3" Type="http://schemas.openxmlformats.org/officeDocument/2006/relationships/tags" Target="../tags/tag67.xml"/><Relationship Id="rId21" Type="http://schemas.openxmlformats.org/officeDocument/2006/relationships/image" Target="../media/image21.tmp"/><Relationship Id="rId7" Type="http://schemas.openxmlformats.org/officeDocument/2006/relationships/tags" Target="../tags/tag71.xml"/><Relationship Id="rId12" Type="http://schemas.openxmlformats.org/officeDocument/2006/relationships/tags" Target="../tags/tag76.xml"/><Relationship Id="rId17" Type="http://schemas.openxmlformats.org/officeDocument/2006/relationships/tags" Target="../tags/tag81.xml"/><Relationship Id="rId2" Type="http://schemas.openxmlformats.org/officeDocument/2006/relationships/tags" Target="../tags/tag66.xml"/><Relationship Id="rId16" Type="http://schemas.openxmlformats.org/officeDocument/2006/relationships/tags" Target="../tags/tag80.xml"/><Relationship Id="rId20" Type="http://schemas.openxmlformats.org/officeDocument/2006/relationships/notesSlide" Target="../notesSlides/notesSlide46.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5" Type="http://schemas.openxmlformats.org/officeDocument/2006/relationships/tags" Target="../tags/tag69.xml"/><Relationship Id="rId15" Type="http://schemas.openxmlformats.org/officeDocument/2006/relationships/tags" Target="../tags/tag79.xml"/><Relationship Id="rId10" Type="http://schemas.openxmlformats.org/officeDocument/2006/relationships/tags" Target="../tags/tag74.xml"/><Relationship Id="rId19" Type="http://schemas.openxmlformats.org/officeDocument/2006/relationships/slideLayout" Target="../slideLayouts/slideLayout7.xml"/><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tags" Target="../tags/tag78.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3.jpe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logo-VI系统0709-PPT-24.jpg"/>
          <p:cNvPicPr>
            <a:picLocks noChangeAspect="1"/>
          </p:cNvPicPr>
          <p:nvPr/>
        </p:nvPicPr>
        <p:blipFill>
          <a:blip r:embed="rId3" cstate="print"/>
          <a:stretch>
            <a:fillRect/>
          </a:stretch>
        </p:blipFill>
        <p:spPr>
          <a:xfrm>
            <a:off x="435" y="0"/>
            <a:ext cx="9143129" cy="6858000"/>
          </a:xfrm>
          <a:prstGeom prst="rect">
            <a:avLst/>
          </a:prstGeom>
        </p:spPr>
      </p:pic>
      <p:pic>
        <p:nvPicPr>
          <p:cNvPr id="5" name="图片 4" descr="logo-VI系统0630-PPT-09.png"/>
          <p:cNvPicPr>
            <a:picLocks noChangeAspect="1"/>
          </p:cNvPicPr>
          <p:nvPr/>
        </p:nvPicPr>
        <p:blipFill>
          <a:blip r:embed="rId4" cstate="print"/>
          <a:stretch>
            <a:fillRect/>
          </a:stretch>
        </p:blipFill>
        <p:spPr>
          <a:xfrm>
            <a:off x="642910" y="571480"/>
            <a:ext cx="2714644" cy="523429"/>
          </a:xfrm>
          <a:prstGeom prst="rect">
            <a:avLst/>
          </a:prstGeom>
        </p:spPr>
      </p:pic>
      <p:sp>
        <p:nvSpPr>
          <p:cNvPr id="6" name="TextBox 5"/>
          <p:cNvSpPr txBox="1"/>
          <p:nvPr/>
        </p:nvSpPr>
        <p:spPr>
          <a:xfrm>
            <a:off x="571472" y="2039771"/>
            <a:ext cx="4500594" cy="1569660"/>
          </a:xfrm>
          <a:prstGeom prst="rect">
            <a:avLst/>
          </a:prstGeom>
          <a:noFill/>
        </p:spPr>
        <p:txBody>
          <a:bodyPr wrap="square"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ACCT 2003 </a:t>
            </a:r>
            <a:br>
              <a:rPr kumimoji="0" lang="en-US" altLang="zh-CN" sz="24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br>
            <a:r>
              <a:rPr kumimoji="0" lang="en-US" altLang="zh-CN" sz="24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Intermediate Financial Accounting</a:t>
            </a:r>
            <a:br>
              <a:rPr kumimoji="0" lang="en-US" altLang="zh-CN" sz="24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br>
            <a:r>
              <a:rPr kumimoji="0" lang="zh-CN" altLang="en-US" sz="24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中级财务会计</a:t>
            </a:r>
            <a:endParaRPr kumimoji="0" lang="zh-CN" altLang="en-US" sz="3200" b="0" i="0" u="none" strike="noStrike" kern="1200" cap="none" spc="0" normalizeH="0" baseline="0" noProof="0" dirty="0">
              <a:ln>
                <a:noFill/>
              </a:ln>
              <a:solidFill>
                <a:prstClr val="white"/>
              </a:solidFill>
              <a:effectLst/>
              <a:uLnTx/>
              <a:uFillTx/>
              <a:latin typeface="思源黑体 CN Bold" panose="020B0800000000000000" pitchFamily="34" charset="-122"/>
              <a:ea typeface="思源黑体 CN Bold" panose="020B0800000000000000" pitchFamily="34" charset="-122"/>
              <a:cs typeface="+mn-cs"/>
            </a:endParaRPr>
          </a:p>
        </p:txBody>
      </p:sp>
      <p:sp>
        <p:nvSpPr>
          <p:cNvPr id="8" name="TextBox 7"/>
          <p:cNvSpPr txBox="1"/>
          <p:nvPr/>
        </p:nvSpPr>
        <p:spPr>
          <a:xfrm>
            <a:off x="633257" y="3857628"/>
            <a:ext cx="1938479" cy="646331"/>
          </a:xfrm>
          <a:prstGeom prst="rect">
            <a:avLst/>
          </a:prstGeom>
          <a:noFill/>
        </p:spPr>
        <p:txBody>
          <a:bodyPr wrap="none"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9D7B55"/>
                </a:solidFill>
                <a:effectLst/>
                <a:uLnTx/>
                <a:uFillTx/>
                <a:latin typeface="思源黑体 CN Light" panose="020B0300000000000000" pitchFamily="34" charset="-122"/>
                <a:ea typeface="思源黑体 CN Light" panose="020B0300000000000000" pitchFamily="34" charset="-122"/>
                <a:cs typeface="+mn-cs"/>
              </a:rPr>
              <a:t>THE HITSZ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9D7B55"/>
                </a:solidFill>
                <a:effectLst/>
                <a:uLnTx/>
                <a:uFillTx/>
                <a:latin typeface="思源黑体 CN Light" panose="020B0300000000000000" pitchFamily="34" charset="-122"/>
                <a:ea typeface="思源黑体 CN Light" panose="020B0300000000000000" pitchFamily="34" charset="-122"/>
                <a:cs typeface="+mn-cs"/>
              </a:rPr>
              <a:t>SCHOOL OF ECONOMICS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9D7B55"/>
                </a:solidFill>
                <a:effectLst/>
                <a:uLnTx/>
                <a:uFillTx/>
                <a:latin typeface="思源黑体 CN Light" panose="020B0300000000000000" pitchFamily="34" charset="-122"/>
                <a:ea typeface="思源黑体 CN Light" panose="020B0300000000000000" pitchFamily="34" charset="-122"/>
                <a:cs typeface="+mn-cs"/>
              </a:rPr>
              <a:t>AND MANAGEMENT</a:t>
            </a:r>
            <a:endParaRPr kumimoji="0" lang="zh-CN" altLang="en-US" sz="1200" b="0" i="0" u="none" strike="noStrike" kern="1200" cap="none" spc="0" normalizeH="0" baseline="0" noProof="0" dirty="0">
              <a:ln>
                <a:noFill/>
              </a:ln>
              <a:solidFill>
                <a:srgbClr val="9D7B55"/>
              </a:solidFill>
              <a:effectLst/>
              <a:uLnTx/>
              <a:uFillTx/>
              <a:latin typeface="思源黑体 CN Light" panose="020B0300000000000000" pitchFamily="34" charset="-122"/>
              <a:ea typeface="思源黑体 CN Light" panose="020B0300000000000000" pitchFamily="34" charset="-122"/>
              <a:cs typeface="+mn-cs"/>
            </a:endParaRPr>
          </a:p>
        </p:txBody>
      </p:sp>
      <p:sp>
        <p:nvSpPr>
          <p:cNvPr id="9" name="TextBox 8"/>
          <p:cNvSpPr txBox="1"/>
          <p:nvPr/>
        </p:nvSpPr>
        <p:spPr>
          <a:xfrm>
            <a:off x="633257" y="4572008"/>
            <a:ext cx="1415772" cy="338554"/>
          </a:xfrm>
          <a:prstGeom prst="rect">
            <a:avLst/>
          </a:prstGeom>
          <a:noFill/>
        </p:spPr>
        <p:txBody>
          <a:bodyPr wrap="none"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授课人：墙伟</a:t>
            </a:r>
          </a:p>
        </p:txBody>
      </p:sp>
      <p:sp>
        <p:nvSpPr>
          <p:cNvPr id="10" name="TextBox 9"/>
          <p:cNvSpPr txBox="1"/>
          <p:nvPr/>
        </p:nvSpPr>
        <p:spPr>
          <a:xfrm>
            <a:off x="642910" y="6162280"/>
            <a:ext cx="1245854" cy="338554"/>
          </a:xfrm>
          <a:prstGeom prst="rect">
            <a:avLst/>
          </a:prstGeom>
          <a:noFill/>
        </p:spPr>
        <p:txBody>
          <a:bodyPr wrap="none"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2024.09.25</a:t>
            </a:r>
            <a:endParaRPr kumimoji="0" lang="zh-CN" altLang="en-US" sz="16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020" name="Rectangle 4"/>
          <p:cNvSpPr>
            <a:spLocks noGrp="1" noChangeArrowheads="1"/>
          </p:cNvSpPr>
          <p:nvPr>
            <p:ph type="title" idx="4294967295"/>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marL="0" algn="l"/>
            <a:r>
              <a:rPr lang="en-US" sz="3200" i="0" kern="1200" dirty="0">
                <a:solidFill>
                  <a:srgbClr val="CC0000"/>
                </a:solidFill>
                <a:effectLst/>
                <a:latin typeface="Liberation Sans" panose="020B0604020202020204" pitchFamily="34" charset="0"/>
                <a:ea typeface="+mn-ea"/>
                <a:cs typeface="+mn-cs"/>
              </a:rPr>
              <a:t>Deferred-Payment Contracts </a:t>
            </a:r>
          </a:p>
        </p:txBody>
      </p:sp>
      <p:sp>
        <p:nvSpPr>
          <p:cNvPr id="5"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6"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
        <p:nvSpPr>
          <p:cNvPr id="7" name="TextBox 6">
            <a:extLst>
              <a:ext uri="{FF2B5EF4-FFF2-40B4-BE49-F238E27FC236}">
                <a16:creationId xmlns:a16="http://schemas.microsoft.com/office/drawing/2014/main" id="{5F71C944-A156-49AB-BF07-45A8E8DD5909}"/>
              </a:ext>
            </a:extLst>
          </p:cNvPr>
          <p:cNvSpPr txBox="1"/>
          <p:nvPr/>
        </p:nvSpPr>
        <p:spPr>
          <a:xfrm>
            <a:off x="381000" y="1219226"/>
            <a:ext cx="8382000" cy="2246769"/>
          </a:xfrm>
          <a:prstGeom prst="rect">
            <a:avLst/>
          </a:prstGeom>
          <a:noFill/>
        </p:spPr>
        <p:txBody>
          <a:bodyPr wrap="square">
            <a:spAutoFit/>
          </a:bodyPr>
          <a:lstStyle/>
          <a:p>
            <a:pPr algn="l"/>
            <a:r>
              <a:rPr lang="en-US" sz="2000" dirty="0">
                <a:latin typeface="Liberation Sans" panose="020B0604020202020204"/>
              </a:rPr>
              <a:t>Illustrate</a:t>
            </a:r>
            <a:r>
              <a:rPr lang="en-US" sz="2000" b="0" dirty="0">
                <a:latin typeface="Liberation Sans" panose="020B0604020202020204"/>
              </a:rPr>
              <a:t>. Sutter AG purchases a specially built robot spray painter for its production line. The company issues a €100,000, five-year, zero-interest-bearing note to Wrigley Robotics for the new equipment. The prevailing market rate of interest for obligations of this nature is 10 percent. Sutter is to pay off the note in five €20,000 installments, made at the end of each year. Sutter cannot readily determine the fair value of this specially built robot. </a:t>
            </a:r>
          </a:p>
        </p:txBody>
      </p:sp>
      <p:sp>
        <p:nvSpPr>
          <p:cNvPr id="13" name="TextBox 12">
            <a:extLst>
              <a:ext uri="{FF2B5EF4-FFF2-40B4-BE49-F238E27FC236}">
                <a16:creationId xmlns:a16="http://schemas.microsoft.com/office/drawing/2014/main" id="{5CDC5B75-29F8-476D-B856-9F5C44327B41}"/>
              </a:ext>
            </a:extLst>
          </p:cNvPr>
          <p:cNvSpPr txBox="1"/>
          <p:nvPr/>
        </p:nvSpPr>
        <p:spPr>
          <a:xfrm>
            <a:off x="609600" y="3386599"/>
            <a:ext cx="7391400" cy="400110"/>
          </a:xfrm>
          <a:prstGeom prst="rect">
            <a:avLst/>
          </a:prstGeom>
          <a:noFill/>
        </p:spPr>
        <p:txBody>
          <a:bodyPr wrap="square">
            <a:spAutoFit/>
          </a:bodyPr>
          <a:lstStyle/>
          <a:p>
            <a:pPr algn="l"/>
            <a:r>
              <a:rPr lang="en-US" sz="2000" b="0" u="sng" dirty="0">
                <a:latin typeface="Liberation Sans" panose="020B0604020202020204"/>
              </a:rPr>
              <a:t>3. End of First Year</a:t>
            </a:r>
          </a:p>
        </p:txBody>
      </p:sp>
      <p:sp>
        <p:nvSpPr>
          <p:cNvPr id="15" name="TextBox 14">
            <a:extLst>
              <a:ext uri="{FF2B5EF4-FFF2-40B4-BE49-F238E27FC236}">
                <a16:creationId xmlns:a16="http://schemas.microsoft.com/office/drawing/2014/main" id="{EB30477B-76D5-4A1E-B4DD-05B89B35F92A}"/>
              </a:ext>
            </a:extLst>
          </p:cNvPr>
          <p:cNvSpPr txBox="1"/>
          <p:nvPr/>
        </p:nvSpPr>
        <p:spPr>
          <a:xfrm>
            <a:off x="609600" y="5185593"/>
            <a:ext cx="4572000" cy="400110"/>
          </a:xfrm>
          <a:prstGeom prst="rect">
            <a:avLst/>
          </a:prstGeom>
          <a:noFill/>
        </p:spPr>
        <p:txBody>
          <a:bodyPr wrap="square">
            <a:spAutoFit/>
          </a:bodyPr>
          <a:lstStyle/>
          <a:p>
            <a:pPr algn="l"/>
            <a:r>
              <a:rPr lang="en-US" sz="2000" b="0" u="sng" dirty="0">
                <a:latin typeface="Liberation Sans" panose="020B0604020202020204"/>
              </a:rPr>
              <a:t>4. End of Second Year</a:t>
            </a:r>
          </a:p>
        </p:txBody>
      </p:sp>
      <p:sp>
        <p:nvSpPr>
          <p:cNvPr id="2" name="TextBox 1">
            <a:extLst>
              <a:ext uri="{FF2B5EF4-FFF2-40B4-BE49-F238E27FC236}">
                <a16:creationId xmlns:a16="http://schemas.microsoft.com/office/drawing/2014/main" id="{F050E650-2428-2854-B0CB-D46EB1CD3E9A}"/>
              </a:ext>
            </a:extLst>
          </p:cNvPr>
          <p:cNvSpPr txBox="1"/>
          <p:nvPr/>
        </p:nvSpPr>
        <p:spPr>
          <a:xfrm>
            <a:off x="3276600" y="6554688"/>
            <a:ext cx="3352800" cy="369332"/>
          </a:xfrm>
          <a:prstGeom prst="rect">
            <a:avLst/>
          </a:prstGeom>
          <a:noFill/>
        </p:spPr>
        <p:txBody>
          <a:bodyPr wrap="square" rtlCol="0">
            <a:spAutoFit/>
          </a:bodyPr>
          <a:lstStyle/>
          <a:p>
            <a:r>
              <a:rPr lang="en-CN" b="0" dirty="0">
                <a:solidFill>
                  <a:srgbClr val="FF0000"/>
                </a:solidFill>
                <a:latin typeface=""/>
              </a:rPr>
              <a:t>(75,816-12418) *10% = 6,340</a:t>
            </a:r>
          </a:p>
        </p:txBody>
      </p:sp>
      <p:graphicFrame>
        <p:nvGraphicFramePr>
          <p:cNvPr id="3" name="Table 2">
            <a:extLst>
              <a:ext uri="{FF2B5EF4-FFF2-40B4-BE49-F238E27FC236}">
                <a16:creationId xmlns:a16="http://schemas.microsoft.com/office/drawing/2014/main" id="{F5B11476-8C97-B2DB-1744-0FBDEF309601}"/>
              </a:ext>
            </a:extLst>
          </p:cNvPr>
          <p:cNvGraphicFramePr>
            <a:graphicFrameLocks noGrp="1"/>
          </p:cNvGraphicFramePr>
          <p:nvPr>
            <p:extLst>
              <p:ext uri="{D42A27DB-BD31-4B8C-83A1-F6EECF244321}">
                <p14:modId xmlns:p14="http://schemas.microsoft.com/office/powerpoint/2010/main" val="3606077846"/>
              </p:ext>
            </p:extLst>
          </p:nvPr>
        </p:nvGraphicFramePr>
        <p:xfrm>
          <a:off x="748989" y="3786709"/>
          <a:ext cx="7239001" cy="1447800"/>
        </p:xfrm>
        <a:graphic>
          <a:graphicData uri="http://schemas.openxmlformats.org/drawingml/2006/table">
            <a:tbl>
              <a:tblPr firstRow="1" bandRow="1">
                <a:tableStyleId>{5C22544A-7EE6-4342-B048-85BDC9FD1C3A}</a:tableStyleId>
              </a:tblPr>
              <a:tblGrid>
                <a:gridCol w="3709988">
                  <a:extLst>
                    <a:ext uri="{9D8B030D-6E8A-4147-A177-3AD203B41FA5}">
                      <a16:colId xmlns:a16="http://schemas.microsoft.com/office/drawing/2014/main" val="3436479932"/>
                    </a:ext>
                  </a:extLst>
                </a:gridCol>
                <a:gridCol w="2171700">
                  <a:extLst>
                    <a:ext uri="{9D8B030D-6E8A-4147-A177-3AD203B41FA5}">
                      <a16:colId xmlns:a16="http://schemas.microsoft.com/office/drawing/2014/main" val="3860423848"/>
                    </a:ext>
                  </a:extLst>
                </a:gridCol>
                <a:gridCol w="1357313">
                  <a:extLst>
                    <a:ext uri="{9D8B030D-6E8A-4147-A177-3AD203B41FA5}">
                      <a16:colId xmlns:a16="http://schemas.microsoft.com/office/drawing/2014/main" val="1883598020"/>
                    </a:ext>
                  </a:extLst>
                </a:gridCol>
              </a:tblGrid>
              <a:tr h="370840">
                <a:tc>
                  <a:txBody>
                    <a:bodyPr/>
                    <a:lstStyle/>
                    <a:p>
                      <a:pPr algn="ctr"/>
                      <a:r>
                        <a:rPr lang="en-CN" sz="1600" dirty="0"/>
                        <a:t>Account</a:t>
                      </a:r>
                    </a:p>
                  </a:txBody>
                  <a:tcPr>
                    <a:solidFill>
                      <a:srgbClr val="0070C0"/>
                    </a:solidFill>
                  </a:tcPr>
                </a:tc>
                <a:tc>
                  <a:txBody>
                    <a:bodyPr/>
                    <a:lstStyle/>
                    <a:p>
                      <a:pPr algn="ctr"/>
                      <a:r>
                        <a:rPr lang="en-CN" sz="1600" dirty="0"/>
                        <a:t>Debit</a:t>
                      </a:r>
                    </a:p>
                  </a:txBody>
                  <a:tcPr>
                    <a:solidFill>
                      <a:srgbClr val="0070C0"/>
                    </a:solidFill>
                  </a:tcPr>
                </a:tc>
                <a:tc>
                  <a:txBody>
                    <a:bodyPr/>
                    <a:lstStyle/>
                    <a:p>
                      <a:pPr algn="ctr"/>
                      <a:r>
                        <a:rPr lang="en-CN" sz="1600" dirty="0"/>
                        <a:t>Credit</a:t>
                      </a:r>
                    </a:p>
                  </a:txBody>
                  <a:tcPr>
                    <a:solidFill>
                      <a:srgbClr val="0070C0"/>
                    </a:solidFill>
                  </a:tcPr>
                </a:tc>
                <a:extLst>
                  <a:ext uri="{0D108BD9-81ED-4DB2-BD59-A6C34878D82A}">
                    <a16:rowId xmlns:a16="http://schemas.microsoft.com/office/drawing/2014/main" val="19832503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a:latin typeface="Liberation Sans" panose="020B0604020202020204"/>
                        </a:rPr>
                        <a:t>Interest Expense </a:t>
                      </a:r>
                      <a:r>
                        <a:rPr lang="zh-CN" altLang="en-US" sz="1600" b="0" dirty="0">
                          <a:latin typeface="Liberation Sans" panose="020B0604020202020204"/>
                        </a:rPr>
                        <a:t> 财务费用</a:t>
                      </a:r>
                      <a:endParaRPr lang="en-CN" sz="1600" dirty="0"/>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Liberation Sans" panose="020B0604020202020204"/>
                        </a:rPr>
                        <a:t>7,582</a:t>
                      </a:r>
                    </a:p>
                  </a:txBody>
                  <a:tcPr>
                    <a:noFill/>
                  </a:tcPr>
                </a:tc>
                <a:tc>
                  <a:txBody>
                    <a:bodyPr/>
                    <a:lstStyle/>
                    <a:p>
                      <a:pPr algn="ctr"/>
                      <a:endParaRPr lang="en-CN" sz="1600" dirty="0"/>
                    </a:p>
                  </a:txBody>
                  <a:tcPr>
                    <a:noFill/>
                  </a:tcPr>
                </a:tc>
                <a:extLst>
                  <a:ext uri="{0D108BD9-81ED-4DB2-BD59-A6C34878D82A}">
                    <a16:rowId xmlns:a16="http://schemas.microsoft.com/office/drawing/2014/main" val="1577035300"/>
                  </a:ext>
                </a:extLst>
              </a:tr>
              <a:tr h="370840">
                <a:tc>
                  <a:txBody>
                    <a:bodyPr/>
                    <a:lstStyle/>
                    <a:p>
                      <a:pPr lvl="1"/>
                      <a:r>
                        <a:rPr lang="en-US" sz="1600" b="0" dirty="0">
                          <a:latin typeface="Liberation Sans" panose="020B0604020202020204"/>
                        </a:rPr>
                        <a:t>Notes Payable </a:t>
                      </a:r>
                      <a:r>
                        <a:rPr lang="en-US" sz="1600" b="0" dirty="0" err="1">
                          <a:latin typeface="Liberation Sans" panose="020B0604020202020204"/>
                        </a:rPr>
                        <a:t>应付票据</a:t>
                      </a:r>
                      <a:r>
                        <a:rPr lang="en-US" sz="1600" b="0" dirty="0">
                          <a:latin typeface="Liberation Sans" panose="020B0604020202020204"/>
                        </a:rPr>
                        <a:t> </a:t>
                      </a:r>
                      <a:endParaRPr lang="en-CN" sz="1600" dirty="0"/>
                    </a:p>
                  </a:txBody>
                  <a:tcPr>
                    <a:noFill/>
                  </a:tcPr>
                </a:tc>
                <a:tc>
                  <a:txBody>
                    <a:bodyPr/>
                    <a:lstStyle/>
                    <a:p>
                      <a:pPr algn="ctr"/>
                      <a:endParaRPr lang="en-CN" sz="1600" dirty="0"/>
                    </a:p>
                  </a:txBody>
                  <a:tcPr>
                    <a:noFill/>
                  </a:tcPr>
                </a:tc>
                <a:tc>
                  <a:txBody>
                    <a:bodyPr/>
                    <a:lstStyle/>
                    <a:p>
                      <a:pPr algn="ctr"/>
                      <a:r>
                        <a:rPr lang="en-US" sz="1600" b="0" dirty="0">
                          <a:latin typeface="Liberation Sans" panose="020B0604020202020204"/>
                        </a:rPr>
                        <a:t>12,418 </a:t>
                      </a:r>
                      <a:endParaRPr lang="en-CN" sz="1600" dirty="0"/>
                    </a:p>
                  </a:txBody>
                  <a:tcPr>
                    <a:noFill/>
                  </a:tcPr>
                </a:tc>
                <a:extLst>
                  <a:ext uri="{0D108BD9-81ED-4DB2-BD59-A6C34878D82A}">
                    <a16:rowId xmlns:a16="http://schemas.microsoft.com/office/drawing/2014/main" val="185149506"/>
                  </a:ext>
                </a:extLst>
              </a:tr>
              <a:tr h="370840">
                <a:tc>
                  <a:txBody>
                    <a:bodyPr/>
                    <a:lstStyle/>
                    <a:p>
                      <a:pPr lvl="1"/>
                      <a:r>
                        <a:rPr lang="en-CN" sz="1600" dirty="0"/>
                        <a:t>Cash 银行存款</a:t>
                      </a:r>
                    </a:p>
                  </a:txBody>
                  <a:tcPr>
                    <a:noFill/>
                  </a:tcPr>
                </a:tc>
                <a:tc>
                  <a:txBody>
                    <a:bodyPr/>
                    <a:lstStyle/>
                    <a:p>
                      <a:pPr algn="ctr"/>
                      <a:endParaRPr lang="en-CN" sz="1600" dirty="0"/>
                    </a:p>
                  </a:txBody>
                  <a:tcPr>
                    <a:noFill/>
                  </a:tcPr>
                </a:tc>
                <a:tc>
                  <a:txBody>
                    <a:bodyPr/>
                    <a:lstStyle/>
                    <a:p>
                      <a:pPr algn="ctr"/>
                      <a:r>
                        <a:rPr lang="en-US" sz="1600" b="0" dirty="0">
                          <a:latin typeface="Liberation Sans" panose="020B0604020202020204"/>
                        </a:rPr>
                        <a:t>20,000</a:t>
                      </a:r>
                      <a:endParaRPr lang="en-CN" sz="1600" dirty="0"/>
                    </a:p>
                  </a:txBody>
                  <a:tcPr>
                    <a:noFill/>
                  </a:tcPr>
                </a:tc>
                <a:extLst>
                  <a:ext uri="{0D108BD9-81ED-4DB2-BD59-A6C34878D82A}">
                    <a16:rowId xmlns:a16="http://schemas.microsoft.com/office/drawing/2014/main" val="3840927574"/>
                  </a:ext>
                </a:extLst>
              </a:tr>
            </a:tbl>
          </a:graphicData>
        </a:graphic>
      </p:graphicFrame>
      <p:graphicFrame>
        <p:nvGraphicFramePr>
          <p:cNvPr id="4" name="Table 3">
            <a:extLst>
              <a:ext uri="{FF2B5EF4-FFF2-40B4-BE49-F238E27FC236}">
                <a16:creationId xmlns:a16="http://schemas.microsoft.com/office/drawing/2014/main" id="{4524835D-E6BF-5EBA-EAAA-EC6BDB273E09}"/>
              </a:ext>
            </a:extLst>
          </p:cNvPr>
          <p:cNvGraphicFramePr>
            <a:graphicFrameLocks noGrp="1"/>
          </p:cNvGraphicFramePr>
          <p:nvPr>
            <p:extLst>
              <p:ext uri="{D42A27DB-BD31-4B8C-83A1-F6EECF244321}">
                <p14:modId xmlns:p14="http://schemas.microsoft.com/office/powerpoint/2010/main" val="2390600446"/>
              </p:ext>
            </p:extLst>
          </p:nvPr>
        </p:nvGraphicFramePr>
        <p:xfrm>
          <a:off x="743413" y="5536787"/>
          <a:ext cx="7239001" cy="1447800"/>
        </p:xfrm>
        <a:graphic>
          <a:graphicData uri="http://schemas.openxmlformats.org/drawingml/2006/table">
            <a:tbl>
              <a:tblPr firstRow="1" bandRow="1">
                <a:tableStyleId>{5C22544A-7EE6-4342-B048-85BDC9FD1C3A}</a:tableStyleId>
              </a:tblPr>
              <a:tblGrid>
                <a:gridCol w="3709988">
                  <a:extLst>
                    <a:ext uri="{9D8B030D-6E8A-4147-A177-3AD203B41FA5}">
                      <a16:colId xmlns:a16="http://schemas.microsoft.com/office/drawing/2014/main" val="3436479932"/>
                    </a:ext>
                  </a:extLst>
                </a:gridCol>
                <a:gridCol w="2171700">
                  <a:extLst>
                    <a:ext uri="{9D8B030D-6E8A-4147-A177-3AD203B41FA5}">
                      <a16:colId xmlns:a16="http://schemas.microsoft.com/office/drawing/2014/main" val="3860423848"/>
                    </a:ext>
                  </a:extLst>
                </a:gridCol>
                <a:gridCol w="1357313">
                  <a:extLst>
                    <a:ext uri="{9D8B030D-6E8A-4147-A177-3AD203B41FA5}">
                      <a16:colId xmlns:a16="http://schemas.microsoft.com/office/drawing/2014/main" val="1883598020"/>
                    </a:ext>
                  </a:extLst>
                </a:gridCol>
              </a:tblGrid>
              <a:tr h="370840">
                <a:tc>
                  <a:txBody>
                    <a:bodyPr/>
                    <a:lstStyle/>
                    <a:p>
                      <a:pPr algn="ctr"/>
                      <a:r>
                        <a:rPr lang="en-CN" sz="1600" dirty="0"/>
                        <a:t>Account</a:t>
                      </a:r>
                    </a:p>
                  </a:txBody>
                  <a:tcPr>
                    <a:solidFill>
                      <a:srgbClr val="0070C0"/>
                    </a:solidFill>
                  </a:tcPr>
                </a:tc>
                <a:tc>
                  <a:txBody>
                    <a:bodyPr/>
                    <a:lstStyle/>
                    <a:p>
                      <a:pPr algn="ctr"/>
                      <a:r>
                        <a:rPr lang="en-CN" sz="1600" dirty="0"/>
                        <a:t>Debit</a:t>
                      </a:r>
                    </a:p>
                  </a:txBody>
                  <a:tcPr>
                    <a:solidFill>
                      <a:srgbClr val="0070C0"/>
                    </a:solidFill>
                  </a:tcPr>
                </a:tc>
                <a:tc>
                  <a:txBody>
                    <a:bodyPr/>
                    <a:lstStyle/>
                    <a:p>
                      <a:pPr algn="ctr"/>
                      <a:r>
                        <a:rPr lang="en-CN" sz="1600" dirty="0"/>
                        <a:t>Credit</a:t>
                      </a:r>
                    </a:p>
                  </a:txBody>
                  <a:tcPr>
                    <a:solidFill>
                      <a:srgbClr val="0070C0"/>
                    </a:solidFill>
                  </a:tcPr>
                </a:tc>
                <a:extLst>
                  <a:ext uri="{0D108BD9-81ED-4DB2-BD59-A6C34878D82A}">
                    <a16:rowId xmlns:a16="http://schemas.microsoft.com/office/drawing/2014/main" val="19832503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a:latin typeface="Liberation Sans" panose="020B0604020202020204"/>
                        </a:rPr>
                        <a:t>Interest Expense </a:t>
                      </a:r>
                      <a:r>
                        <a:rPr lang="zh-CN" altLang="en-US" sz="1600" b="0" dirty="0">
                          <a:latin typeface="Liberation Sans" panose="020B0604020202020204"/>
                        </a:rPr>
                        <a:t> 财务费用</a:t>
                      </a:r>
                      <a:endParaRPr lang="en-CN" sz="1600" dirty="0"/>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Liberation Sans" panose="020B0604020202020204"/>
                        </a:rPr>
                        <a:t>6,340 </a:t>
                      </a:r>
                    </a:p>
                  </a:txBody>
                  <a:tcPr>
                    <a:noFill/>
                  </a:tcPr>
                </a:tc>
                <a:tc>
                  <a:txBody>
                    <a:bodyPr/>
                    <a:lstStyle/>
                    <a:p>
                      <a:pPr algn="ctr"/>
                      <a:endParaRPr lang="en-CN" sz="1600" dirty="0"/>
                    </a:p>
                  </a:txBody>
                  <a:tcPr>
                    <a:noFill/>
                  </a:tcPr>
                </a:tc>
                <a:extLst>
                  <a:ext uri="{0D108BD9-81ED-4DB2-BD59-A6C34878D82A}">
                    <a16:rowId xmlns:a16="http://schemas.microsoft.com/office/drawing/2014/main" val="1577035300"/>
                  </a:ext>
                </a:extLst>
              </a:tr>
              <a:tr h="370840">
                <a:tc>
                  <a:txBody>
                    <a:bodyPr/>
                    <a:lstStyle/>
                    <a:p>
                      <a:pPr lvl="1"/>
                      <a:r>
                        <a:rPr lang="en-US" sz="1600" b="0" dirty="0">
                          <a:latin typeface="Liberation Sans" panose="020B0604020202020204"/>
                        </a:rPr>
                        <a:t>Notes Payable </a:t>
                      </a:r>
                      <a:r>
                        <a:rPr lang="en-US" sz="1600" b="0" dirty="0" err="1">
                          <a:latin typeface="Liberation Sans" panose="020B0604020202020204"/>
                        </a:rPr>
                        <a:t>应付票据</a:t>
                      </a:r>
                      <a:r>
                        <a:rPr lang="en-US" sz="1600" b="0" dirty="0">
                          <a:latin typeface="Liberation Sans" panose="020B0604020202020204"/>
                        </a:rPr>
                        <a:t> </a:t>
                      </a:r>
                      <a:endParaRPr lang="en-CN" sz="1600" dirty="0"/>
                    </a:p>
                  </a:txBody>
                  <a:tcPr>
                    <a:noFill/>
                  </a:tcPr>
                </a:tc>
                <a:tc>
                  <a:txBody>
                    <a:bodyPr/>
                    <a:lstStyle/>
                    <a:p>
                      <a:pPr algn="ctr"/>
                      <a:endParaRPr lang="en-CN" sz="1600" dirty="0"/>
                    </a:p>
                  </a:txBody>
                  <a:tcPr>
                    <a:noFill/>
                  </a:tcPr>
                </a:tc>
                <a:tc>
                  <a:txBody>
                    <a:bodyPr/>
                    <a:lstStyle/>
                    <a:p>
                      <a:pPr algn="ctr"/>
                      <a:r>
                        <a:rPr lang="en-US" sz="1600" b="0" dirty="0">
                          <a:latin typeface="Liberation Sans" panose="020B0604020202020204"/>
                        </a:rPr>
                        <a:t>13,660 </a:t>
                      </a:r>
                      <a:endParaRPr lang="en-CN" sz="1600" dirty="0"/>
                    </a:p>
                  </a:txBody>
                  <a:tcPr>
                    <a:noFill/>
                  </a:tcPr>
                </a:tc>
                <a:extLst>
                  <a:ext uri="{0D108BD9-81ED-4DB2-BD59-A6C34878D82A}">
                    <a16:rowId xmlns:a16="http://schemas.microsoft.com/office/drawing/2014/main" val="185149506"/>
                  </a:ext>
                </a:extLst>
              </a:tr>
              <a:tr h="370840">
                <a:tc>
                  <a:txBody>
                    <a:bodyPr/>
                    <a:lstStyle/>
                    <a:p>
                      <a:pPr lvl="1"/>
                      <a:r>
                        <a:rPr lang="en-CN" sz="1600" dirty="0"/>
                        <a:t>Cash 银行存款</a:t>
                      </a:r>
                    </a:p>
                  </a:txBody>
                  <a:tcPr>
                    <a:noFill/>
                  </a:tcPr>
                </a:tc>
                <a:tc>
                  <a:txBody>
                    <a:bodyPr/>
                    <a:lstStyle/>
                    <a:p>
                      <a:pPr algn="ctr"/>
                      <a:endParaRPr lang="en-CN" sz="1600" dirty="0"/>
                    </a:p>
                  </a:txBody>
                  <a:tcPr>
                    <a:noFill/>
                  </a:tcPr>
                </a:tc>
                <a:tc>
                  <a:txBody>
                    <a:bodyPr/>
                    <a:lstStyle/>
                    <a:p>
                      <a:pPr algn="ctr"/>
                      <a:r>
                        <a:rPr lang="en-US" sz="1600" b="0" dirty="0">
                          <a:latin typeface="Liberation Sans" panose="020B0604020202020204"/>
                        </a:rPr>
                        <a:t>20,000</a:t>
                      </a:r>
                      <a:endParaRPr lang="en-CN" sz="1600" dirty="0"/>
                    </a:p>
                  </a:txBody>
                  <a:tcPr>
                    <a:noFill/>
                  </a:tcPr>
                </a:tc>
                <a:extLst>
                  <a:ext uri="{0D108BD9-81ED-4DB2-BD59-A6C34878D82A}">
                    <a16:rowId xmlns:a16="http://schemas.microsoft.com/office/drawing/2014/main" val="3840927574"/>
                  </a:ext>
                </a:extLst>
              </a:tr>
            </a:tbl>
          </a:graphicData>
        </a:graphic>
      </p:graphicFrame>
    </p:spTree>
    <p:extLst>
      <p:ext uri="{BB962C8B-B14F-4D97-AF65-F5344CB8AC3E}">
        <p14:creationId xmlns:p14="http://schemas.microsoft.com/office/powerpoint/2010/main" val="386616838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020" name="Rectangle 4"/>
          <p:cNvSpPr>
            <a:spLocks noGrp="1" noChangeArrowheads="1"/>
          </p:cNvSpPr>
          <p:nvPr>
            <p:ph type="title" idx="4294967295"/>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marL="0" algn="l"/>
            <a:r>
              <a:rPr lang="en-US" sz="3200" i="0" kern="1200" dirty="0">
                <a:solidFill>
                  <a:srgbClr val="CC0000"/>
                </a:solidFill>
                <a:effectLst/>
                <a:latin typeface="Liberation Sans" panose="020B0604020202020204" pitchFamily="34" charset="0"/>
                <a:ea typeface="+mn-ea"/>
                <a:cs typeface="+mn-cs"/>
              </a:rPr>
              <a:t>Lump-Sum Purchases </a:t>
            </a:r>
          </a:p>
        </p:txBody>
      </p:sp>
      <p:sp>
        <p:nvSpPr>
          <p:cNvPr id="5"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6"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
        <p:nvSpPr>
          <p:cNvPr id="7" name="TextBox 6">
            <a:extLst>
              <a:ext uri="{FF2B5EF4-FFF2-40B4-BE49-F238E27FC236}">
                <a16:creationId xmlns:a16="http://schemas.microsoft.com/office/drawing/2014/main" id="{5F71C944-A156-49AB-BF07-45A8E8DD5909}"/>
              </a:ext>
            </a:extLst>
          </p:cNvPr>
          <p:cNvSpPr txBox="1"/>
          <p:nvPr/>
        </p:nvSpPr>
        <p:spPr>
          <a:xfrm>
            <a:off x="381000" y="1219226"/>
            <a:ext cx="8382000" cy="1015663"/>
          </a:xfrm>
          <a:prstGeom prst="rect">
            <a:avLst/>
          </a:prstGeom>
          <a:noFill/>
        </p:spPr>
        <p:txBody>
          <a:bodyPr wrap="square">
            <a:spAutoFit/>
          </a:bodyPr>
          <a:lstStyle/>
          <a:p>
            <a:pPr algn="l"/>
            <a:r>
              <a:rPr lang="en-US" sz="2000" dirty="0">
                <a:latin typeface="Liberation Sans" panose="020B0604020202020204"/>
              </a:rPr>
              <a:t>Illustrate</a:t>
            </a:r>
            <a:r>
              <a:rPr lang="en-US" sz="2000" b="0" dirty="0">
                <a:latin typeface="Liberation Sans" panose="020B0604020202020204"/>
              </a:rPr>
              <a:t>. </a:t>
            </a:r>
            <a:r>
              <a:rPr lang="en-US" sz="2000" b="0" dirty="0" err="1">
                <a:latin typeface="Liberation Sans" panose="020B0604020202020204"/>
              </a:rPr>
              <a:t>Norduct</a:t>
            </a:r>
            <a:r>
              <a:rPr lang="en-US" sz="2000" b="0" dirty="0">
                <a:latin typeface="Liberation Sans" panose="020B0604020202020204"/>
              </a:rPr>
              <a:t> Homes, Inc. decides to purchase several assets of a small heating concern, Comfort Heating, for $80,000. Comfort Heating is in the process of liquidation. Its assets sold are as follows.</a:t>
            </a:r>
          </a:p>
        </p:txBody>
      </p:sp>
      <p:pic>
        <p:nvPicPr>
          <p:cNvPr id="3" name="Picture 2">
            <a:extLst>
              <a:ext uri="{FF2B5EF4-FFF2-40B4-BE49-F238E27FC236}">
                <a16:creationId xmlns:a16="http://schemas.microsoft.com/office/drawing/2014/main" id="{3653FA84-5832-43B2-8FCB-222671EFAD22}"/>
              </a:ext>
            </a:extLst>
          </p:cNvPr>
          <p:cNvPicPr>
            <a:picLocks noChangeAspect="1"/>
          </p:cNvPicPr>
          <p:nvPr/>
        </p:nvPicPr>
        <p:blipFill>
          <a:blip r:embed="rId3"/>
          <a:stretch>
            <a:fillRect/>
          </a:stretch>
        </p:blipFill>
        <p:spPr>
          <a:xfrm>
            <a:off x="2438400" y="2124709"/>
            <a:ext cx="4024916" cy="2050095"/>
          </a:xfrm>
          <a:prstGeom prst="rect">
            <a:avLst/>
          </a:prstGeom>
        </p:spPr>
      </p:pic>
      <p:sp>
        <p:nvSpPr>
          <p:cNvPr id="14" name="TextBox 13">
            <a:extLst>
              <a:ext uri="{FF2B5EF4-FFF2-40B4-BE49-F238E27FC236}">
                <a16:creationId xmlns:a16="http://schemas.microsoft.com/office/drawing/2014/main" id="{A7098A0C-3D40-49C1-8AE0-A87DF73E5AFB}"/>
              </a:ext>
            </a:extLst>
          </p:cNvPr>
          <p:cNvSpPr txBox="1"/>
          <p:nvPr/>
        </p:nvSpPr>
        <p:spPr>
          <a:xfrm>
            <a:off x="450358" y="4094216"/>
            <a:ext cx="8001000" cy="707886"/>
          </a:xfrm>
          <a:prstGeom prst="rect">
            <a:avLst/>
          </a:prstGeom>
          <a:noFill/>
        </p:spPr>
        <p:txBody>
          <a:bodyPr wrap="square">
            <a:spAutoFit/>
          </a:bodyPr>
          <a:lstStyle/>
          <a:p>
            <a:r>
              <a:rPr lang="en-US" sz="2000" b="0" dirty="0" err="1">
                <a:latin typeface="Liberation Sans" panose="020B0604020202020204"/>
              </a:rPr>
              <a:t>Norduct</a:t>
            </a:r>
            <a:r>
              <a:rPr lang="en-US" sz="2000" b="0" dirty="0">
                <a:latin typeface="Liberation Sans" panose="020B0604020202020204"/>
              </a:rPr>
              <a:t> Homes allocates the $80,000 purchase price on the basis of the relative fair values </a:t>
            </a:r>
          </a:p>
        </p:txBody>
      </p:sp>
      <p:pic>
        <p:nvPicPr>
          <p:cNvPr id="8" name="Picture 7">
            <a:extLst>
              <a:ext uri="{FF2B5EF4-FFF2-40B4-BE49-F238E27FC236}">
                <a16:creationId xmlns:a16="http://schemas.microsoft.com/office/drawing/2014/main" id="{6C3AD5E6-A16B-4104-93B6-B8810FF08DF6}"/>
              </a:ext>
            </a:extLst>
          </p:cNvPr>
          <p:cNvPicPr>
            <a:picLocks noChangeAspect="1"/>
          </p:cNvPicPr>
          <p:nvPr/>
        </p:nvPicPr>
        <p:blipFill>
          <a:blip r:embed="rId4"/>
          <a:stretch>
            <a:fillRect/>
          </a:stretch>
        </p:blipFill>
        <p:spPr>
          <a:xfrm>
            <a:off x="1905000" y="4724400"/>
            <a:ext cx="5334000" cy="2248687"/>
          </a:xfrm>
          <a:prstGeom prst="rect">
            <a:avLst/>
          </a:prstGeom>
        </p:spPr>
      </p:pic>
    </p:spTree>
    <p:extLst>
      <p:ext uri="{BB962C8B-B14F-4D97-AF65-F5344CB8AC3E}">
        <p14:creationId xmlns:p14="http://schemas.microsoft.com/office/powerpoint/2010/main" val="193824094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020" name="Rectangle 4"/>
          <p:cNvSpPr>
            <a:spLocks noGrp="1" noChangeArrowheads="1"/>
          </p:cNvSpPr>
          <p:nvPr>
            <p:ph type="title" idx="4294967295"/>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marL="0" algn="l"/>
            <a:r>
              <a:rPr lang="en-US" sz="3200" i="0" kern="1200" dirty="0">
                <a:solidFill>
                  <a:srgbClr val="CC0000"/>
                </a:solidFill>
                <a:effectLst/>
                <a:latin typeface="Liberation Sans" panose="020B0604020202020204" pitchFamily="34" charset="0"/>
                <a:ea typeface="+mn-ea"/>
                <a:cs typeface="+mn-cs"/>
              </a:rPr>
              <a:t>Lump-Sum Purchases </a:t>
            </a:r>
          </a:p>
        </p:txBody>
      </p:sp>
      <p:sp>
        <p:nvSpPr>
          <p:cNvPr id="5"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6"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
        <p:nvSpPr>
          <p:cNvPr id="7" name="TextBox 6">
            <a:extLst>
              <a:ext uri="{FF2B5EF4-FFF2-40B4-BE49-F238E27FC236}">
                <a16:creationId xmlns:a16="http://schemas.microsoft.com/office/drawing/2014/main" id="{5F71C944-A156-49AB-BF07-45A8E8DD5909}"/>
              </a:ext>
            </a:extLst>
          </p:cNvPr>
          <p:cNvSpPr txBox="1"/>
          <p:nvPr/>
        </p:nvSpPr>
        <p:spPr>
          <a:xfrm>
            <a:off x="381000" y="1219226"/>
            <a:ext cx="8382000" cy="1015663"/>
          </a:xfrm>
          <a:prstGeom prst="rect">
            <a:avLst/>
          </a:prstGeom>
          <a:noFill/>
        </p:spPr>
        <p:txBody>
          <a:bodyPr wrap="square">
            <a:spAutoFit/>
          </a:bodyPr>
          <a:lstStyle/>
          <a:p>
            <a:pPr algn="l"/>
            <a:r>
              <a:rPr lang="en-US" sz="2000" dirty="0">
                <a:latin typeface="Liberation Sans" panose="020B0604020202020204"/>
              </a:rPr>
              <a:t>Illustrate</a:t>
            </a:r>
            <a:r>
              <a:rPr lang="en-US" sz="2000" b="0" dirty="0">
                <a:latin typeface="Liberation Sans" panose="020B0604020202020204"/>
              </a:rPr>
              <a:t>. </a:t>
            </a:r>
            <a:r>
              <a:rPr lang="en-US" sz="2000" b="0" dirty="0" err="1">
                <a:latin typeface="Liberation Sans" panose="020B0604020202020204"/>
              </a:rPr>
              <a:t>Norduct</a:t>
            </a:r>
            <a:r>
              <a:rPr lang="en-US" sz="2000" b="0" dirty="0">
                <a:latin typeface="Liberation Sans" panose="020B0604020202020204"/>
              </a:rPr>
              <a:t> Homes, Inc. decides to purchase several assets of a small heating concern, Comfort Heating, for $80,000. Comfort Heating is in the process of liquidation. Its assets sold are as follows.</a:t>
            </a:r>
          </a:p>
        </p:txBody>
      </p:sp>
      <p:pic>
        <p:nvPicPr>
          <p:cNvPr id="3" name="Picture 2">
            <a:extLst>
              <a:ext uri="{FF2B5EF4-FFF2-40B4-BE49-F238E27FC236}">
                <a16:creationId xmlns:a16="http://schemas.microsoft.com/office/drawing/2014/main" id="{3653FA84-5832-43B2-8FCB-222671EFAD22}"/>
              </a:ext>
            </a:extLst>
          </p:cNvPr>
          <p:cNvPicPr>
            <a:picLocks noChangeAspect="1"/>
          </p:cNvPicPr>
          <p:nvPr/>
        </p:nvPicPr>
        <p:blipFill>
          <a:blip r:embed="rId3"/>
          <a:stretch>
            <a:fillRect/>
          </a:stretch>
        </p:blipFill>
        <p:spPr>
          <a:xfrm>
            <a:off x="2438400" y="2124709"/>
            <a:ext cx="4024916" cy="2050095"/>
          </a:xfrm>
          <a:prstGeom prst="rect">
            <a:avLst/>
          </a:prstGeom>
        </p:spPr>
      </p:pic>
      <p:sp>
        <p:nvSpPr>
          <p:cNvPr id="14" name="TextBox 13">
            <a:extLst>
              <a:ext uri="{FF2B5EF4-FFF2-40B4-BE49-F238E27FC236}">
                <a16:creationId xmlns:a16="http://schemas.microsoft.com/office/drawing/2014/main" id="{A7098A0C-3D40-49C1-8AE0-A87DF73E5AFB}"/>
              </a:ext>
            </a:extLst>
          </p:cNvPr>
          <p:cNvSpPr txBox="1"/>
          <p:nvPr/>
        </p:nvSpPr>
        <p:spPr>
          <a:xfrm>
            <a:off x="450358" y="4094216"/>
            <a:ext cx="8001000" cy="707886"/>
          </a:xfrm>
          <a:prstGeom prst="rect">
            <a:avLst/>
          </a:prstGeom>
          <a:noFill/>
        </p:spPr>
        <p:txBody>
          <a:bodyPr wrap="square">
            <a:spAutoFit/>
          </a:bodyPr>
          <a:lstStyle/>
          <a:p>
            <a:r>
              <a:rPr lang="en-US" sz="2000" b="0" dirty="0" err="1">
                <a:latin typeface="Liberation Sans" panose="020B0604020202020204"/>
              </a:rPr>
              <a:t>Norduct</a:t>
            </a:r>
            <a:r>
              <a:rPr lang="en-US" sz="2000" b="0" dirty="0">
                <a:latin typeface="Liberation Sans" panose="020B0604020202020204"/>
              </a:rPr>
              <a:t> Homes allocates the $80,000 purchase price on the basis of the relative fair values </a:t>
            </a:r>
          </a:p>
        </p:txBody>
      </p:sp>
      <p:graphicFrame>
        <p:nvGraphicFramePr>
          <p:cNvPr id="2" name="Table 2">
            <a:extLst>
              <a:ext uri="{FF2B5EF4-FFF2-40B4-BE49-F238E27FC236}">
                <a16:creationId xmlns:a16="http://schemas.microsoft.com/office/drawing/2014/main" id="{8D7D84E6-4FB5-108D-51E7-78BCF1569458}"/>
              </a:ext>
            </a:extLst>
          </p:cNvPr>
          <p:cNvGraphicFramePr>
            <a:graphicFrameLocks noGrp="1"/>
          </p:cNvGraphicFramePr>
          <p:nvPr>
            <p:extLst>
              <p:ext uri="{D42A27DB-BD31-4B8C-83A1-F6EECF244321}">
                <p14:modId xmlns:p14="http://schemas.microsoft.com/office/powerpoint/2010/main" val="2069020246"/>
              </p:ext>
            </p:extLst>
          </p:nvPr>
        </p:nvGraphicFramePr>
        <p:xfrm>
          <a:off x="914401" y="4802102"/>
          <a:ext cx="7315199" cy="1933285"/>
        </p:xfrm>
        <a:graphic>
          <a:graphicData uri="http://schemas.openxmlformats.org/drawingml/2006/table">
            <a:tbl>
              <a:tblPr firstRow="1" bandRow="1">
                <a:tableStyleId>{ED083AE6-46FA-4A59-8FB0-9F97EB10719F}</a:tableStyleId>
              </a:tblPr>
              <a:tblGrid>
                <a:gridCol w="1005840">
                  <a:extLst>
                    <a:ext uri="{9D8B030D-6E8A-4147-A177-3AD203B41FA5}">
                      <a16:colId xmlns:a16="http://schemas.microsoft.com/office/drawing/2014/main" val="388302560"/>
                    </a:ext>
                  </a:extLst>
                </a:gridCol>
                <a:gridCol w="3383279">
                  <a:extLst>
                    <a:ext uri="{9D8B030D-6E8A-4147-A177-3AD203B41FA5}">
                      <a16:colId xmlns:a16="http://schemas.microsoft.com/office/drawing/2014/main" val="3521931949"/>
                    </a:ext>
                  </a:extLst>
                </a:gridCol>
                <a:gridCol w="1371600">
                  <a:extLst>
                    <a:ext uri="{9D8B030D-6E8A-4147-A177-3AD203B41FA5}">
                      <a16:colId xmlns:a16="http://schemas.microsoft.com/office/drawing/2014/main" val="4079569801"/>
                    </a:ext>
                  </a:extLst>
                </a:gridCol>
                <a:gridCol w="1554480">
                  <a:extLst>
                    <a:ext uri="{9D8B030D-6E8A-4147-A177-3AD203B41FA5}">
                      <a16:colId xmlns:a16="http://schemas.microsoft.com/office/drawing/2014/main" val="948184940"/>
                    </a:ext>
                  </a:extLst>
                </a:gridCol>
              </a:tblGrid>
              <a:tr h="305229">
                <a:tc>
                  <a:txBody>
                    <a:bodyPr/>
                    <a:lstStyle/>
                    <a:p>
                      <a:pPr algn="ctr"/>
                      <a:r>
                        <a:rPr lang="en-CN" dirty="0">
                          <a:solidFill>
                            <a:schemeClr val="bg1"/>
                          </a:solidFill>
                        </a:rPr>
                        <a:t>Date</a:t>
                      </a:r>
                    </a:p>
                  </a:txBody>
                  <a:tcPr>
                    <a:solidFill>
                      <a:srgbClr val="0070C0"/>
                    </a:solidFill>
                  </a:tcPr>
                </a:tc>
                <a:tc>
                  <a:txBody>
                    <a:bodyPr/>
                    <a:lstStyle/>
                    <a:p>
                      <a:pPr algn="ctr"/>
                      <a:r>
                        <a:rPr lang="en-US" dirty="0">
                          <a:solidFill>
                            <a:schemeClr val="bg1"/>
                          </a:solidFill>
                        </a:rPr>
                        <a:t>A</a:t>
                      </a:r>
                      <a:r>
                        <a:rPr lang="en-CN" dirty="0">
                          <a:solidFill>
                            <a:schemeClr val="bg1"/>
                          </a:solidFill>
                        </a:rPr>
                        <a:t>ccount </a:t>
                      </a:r>
                    </a:p>
                  </a:txBody>
                  <a:tcPr>
                    <a:solidFill>
                      <a:srgbClr val="0070C0"/>
                    </a:solidFill>
                  </a:tcPr>
                </a:tc>
                <a:tc>
                  <a:txBody>
                    <a:bodyPr/>
                    <a:lstStyle/>
                    <a:p>
                      <a:pPr algn="ctr"/>
                      <a:r>
                        <a:rPr lang="en-US" dirty="0">
                          <a:solidFill>
                            <a:schemeClr val="bg1"/>
                          </a:solidFill>
                        </a:rPr>
                        <a:t>D</a:t>
                      </a:r>
                      <a:r>
                        <a:rPr lang="en-CN" dirty="0">
                          <a:solidFill>
                            <a:schemeClr val="bg1"/>
                          </a:solidFill>
                        </a:rPr>
                        <a:t>ebit </a:t>
                      </a:r>
                    </a:p>
                  </a:txBody>
                  <a:tcPr>
                    <a:solidFill>
                      <a:srgbClr val="0070C0"/>
                    </a:solidFill>
                  </a:tcPr>
                </a:tc>
                <a:tc>
                  <a:txBody>
                    <a:bodyPr/>
                    <a:lstStyle/>
                    <a:p>
                      <a:pPr algn="ctr"/>
                      <a:r>
                        <a:rPr lang="en-CN" dirty="0">
                          <a:solidFill>
                            <a:schemeClr val="bg1"/>
                          </a:solidFill>
                        </a:rPr>
                        <a:t>Credit</a:t>
                      </a:r>
                    </a:p>
                  </a:txBody>
                  <a:tcPr>
                    <a:solidFill>
                      <a:srgbClr val="0070C0"/>
                    </a:solidFill>
                  </a:tcPr>
                </a:tc>
                <a:extLst>
                  <a:ext uri="{0D108BD9-81ED-4DB2-BD59-A6C34878D82A}">
                    <a16:rowId xmlns:a16="http://schemas.microsoft.com/office/drawing/2014/main" val="2210087551"/>
                  </a:ext>
                </a:extLst>
              </a:tr>
              <a:tr h="305229">
                <a:tc>
                  <a:txBody>
                    <a:bodyPr/>
                    <a:lstStyle/>
                    <a:p>
                      <a:endParaRPr lang="en-CN" dirty="0"/>
                    </a:p>
                  </a:txBody>
                  <a:tcPr>
                    <a:noFill/>
                  </a:tcPr>
                </a:tc>
                <a:tc>
                  <a:txBody>
                    <a:bodyPr/>
                    <a:lstStyle/>
                    <a:p>
                      <a:r>
                        <a:rPr lang="en-CN" dirty="0"/>
                        <a:t>Inventory 存货</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t>20,000 </a:t>
                      </a:r>
                      <a:endParaRPr lang="en-US" sz="1800" b="0" dirty="0">
                        <a:latin typeface="Liberation Sans" panose="020B0604020202020204"/>
                      </a:endParaRPr>
                    </a:p>
                  </a:txBody>
                  <a:tcPr>
                    <a:noFill/>
                  </a:tcPr>
                </a:tc>
                <a:tc>
                  <a:txBody>
                    <a:bodyPr/>
                    <a:lstStyle/>
                    <a:p>
                      <a:endParaRPr lang="en-CN" dirty="0"/>
                    </a:p>
                  </a:txBody>
                  <a:tcPr>
                    <a:noFill/>
                  </a:tcPr>
                </a:tc>
                <a:extLst>
                  <a:ext uri="{0D108BD9-81ED-4DB2-BD59-A6C34878D82A}">
                    <a16:rowId xmlns:a16="http://schemas.microsoft.com/office/drawing/2014/main" val="3470701494"/>
                  </a:ext>
                </a:extLst>
              </a:tr>
              <a:tr h="305229">
                <a:tc>
                  <a:txBody>
                    <a:bodyPr/>
                    <a:lstStyle/>
                    <a:p>
                      <a:endParaRPr lang="en-CN"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t>Land</a:t>
                      </a:r>
                      <a:r>
                        <a:rPr lang="zh-CN" altLang="en-US" sz="1800" b="0" dirty="0"/>
                        <a:t> 无形资产</a:t>
                      </a:r>
                      <a:r>
                        <a:rPr lang="en-US" altLang="zh-CN" sz="1800" b="0" dirty="0"/>
                        <a:t>——</a:t>
                      </a:r>
                      <a:r>
                        <a:rPr lang="zh-CN" altLang="en-US" sz="1800" b="0" dirty="0"/>
                        <a:t>土地使用权</a:t>
                      </a:r>
                      <a:endParaRPr lang="en-CN"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t>20,000</a:t>
                      </a:r>
                      <a:endParaRPr lang="en-US" sz="1800" b="0" dirty="0">
                        <a:latin typeface="Liberation Sans" panose="020B0604020202020204"/>
                      </a:endParaRPr>
                    </a:p>
                  </a:txBody>
                  <a:tcPr>
                    <a:noFill/>
                  </a:tcPr>
                </a:tc>
                <a:tc>
                  <a:txBody>
                    <a:bodyPr/>
                    <a:lstStyle/>
                    <a:p>
                      <a:endParaRPr lang="en-CN" dirty="0"/>
                    </a:p>
                  </a:txBody>
                  <a:tcPr>
                    <a:noFill/>
                  </a:tcPr>
                </a:tc>
                <a:extLst>
                  <a:ext uri="{0D108BD9-81ED-4DB2-BD59-A6C34878D82A}">
                    <a16:rowId xmlns:a16="http://schemas.microsoft.com/office/drawing/2014/main" val="3504372177"/>
                  </a:ext>
                </a:extLst>
              </a:tr>
              <a:tr h="350520">
                <a:tc>
                  <a:txBody>
                    <a:bodyPr/>
                    <a:lstStyle/>
                    <a:p>
                      <a:endParaRPr lang="en-CN" dirty="0"/>
                    </a:p>
                  </a:txBody>
                  <a:tcPr>
                    <a:noFill/>
                  </a:tcPr>
                </a:tc>
                <a:tc>
                  <a:txBody>
                    <a:bodyPr/>
                    <a:lstStyle/>
                    <a:p>
                      <a:r>
                        <a:rPr lang="en-US" sz="1800" b="0" dirty="0"/>
                        <a:t>Building</a:t>
                      </a:r>
                      <a:r>
                        <a:rPr lang="zh-CN" altLang="en-US" sz="1800" b="0" dirty="0"/>
                        <a:t> 固定资产</a:t>
                      </a:r>
                      <a:r>
                        <a:rPr lang="en-US" altLang="zh-CN" sz="1800" b="0" dirty="0"/>
                        <a:t>——</a:t>
                      </a:r>
                      <a:r>
                        <a:rPr lang="zh-CN" altLang="en-US" sz="1800" b="0" dirty="0"/>
                        <a:t>楼宇</a:t>
                      </a:r>
                      <a:r>
                        <a:rPr lang="en-US" altLang="zh-CN" sz="1800" b="0" dirty="0"/>
                        <a:t>XX</a:t>
                      </a:r>
                      <a:endParaRPr lang="en-US" sz="1800" b="0" dirty="0"/>
                    </a:p>
                  </a:txBody>
                  <a:tcPr>
                    <a:noFill/>
                  </a:tcPr>
                </a:tc>
                <a:tc>
                  <a:txBody>
                    <a:bodyPr/>
                    <a:lstStyle/>
                    <a:p>
                      <a:r>
                        <a:rPr lang="en-CN" dirty="0"/>
                        <a:t>40,000</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dirty="0"/>
                    </a:p>
                  </a:txBody>
                  <a:tcPr>
                    <a:noFill/>
                  </a:tcPr>
                </a:tc>
                <a:extLst>
                  <a:ext uri="{0D108BD9-81ED-4DB2-BD59-A6C34878D82A}">
                    <a16:rowId xmlns:a16="http://schemas.microsoft.com/office/drawing/2014/main" val="680001621"/>
                  </a:ext>
                </a:extLst>
              </a:tr>
              <a:tr h="470245">
                <a:tc>
                  <a:txBody>
                    <a:bodyPr/>
                    <a:lstStyle/>
                    <a:p>
                      <a:endParaRPr lang="en-CN" dirty="0"/>
                    </a:p>
                  </a:txBody>
                  <a:tcPr>
                    <a:noFill/>
                  </a:tcPr>
                </a:tc>
                <a:tc>
                  <a:txBody>
                    <a:bodyPr/>
                    <a:lstStyle/>
                    <a:p>
                      <a:pPr algn="ctr"/>
                      <a:r>
                        <a:rPr lang="en-US" sz="1800" b="0" dirty="0"/>
                        <a:t>Cash </a:t>
                      </a:r>
                      <a:r>
                        <a:rPr lang="en-US" sz="1800" b="0" dirty="0" err="1"/>
                        <a:t>银行存款</a:t>
                      </a:r>
                      <a:endParaRPr lang="en-US" sz="1800" b="0" dirty="0"/>
                    </a:p>
                  </a:txBody>
                  <a:tcPr>
                    <a:noFill/>
                  </a:tcPr>
                </a:tc>
                <a:tc>
                  <a:txBody>
                    <a:bodyPr/>
                    <a:lstStyle/>
                    <a:p>
                      <a:endParaRPr lang="en-CN"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t>80,000</a:t>
                      </a:r>
                    </a:p>
                  </a:txBody>
                  <a:tcPr>
                    <a:noFill/>
                  </a:tcPr>
                </a:tc>
                <a:extLst>
                  <a:ext uri="{0D108BD9-81ED-4DB2-BD59-A6C34878D82A}">
                    <a16:rowId xmlns:a16="http://schemas.microsoft.com/office/drawing/2014/main" val="930398465"/>
                  </a:ext>
                </a:extLst>
              </a:tr>
            </a:tbl>
          </a:graphicData>
        </a:graphic>
      </p:graphicFrame>
    </p:spTree>
    <p:extLst>
      <p:ext uri="{BB962C8B-B14F-4D97-AF65-F5344CB8AC3E}">
        <p14:creationId xmlns:p14="http://schemas.microsoft.com/office/powerpoint/2010/main" val="305118004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020" name="Rectangle 4"/>
          <p:cNvSpPr>
            <a:spLocks noGrp="1" noChangeArrowheads="1"/>
          </p:cNvSpPr>
          <p:nvPr>
            <p:ph type="title" idx="4294967295"/>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marL="0" algn="l"/>
            <a:r>
              <a:rPr lang="en-US" sz="3200" i="0" kern="1200" dirty="0">
                <a:solidFill>
                  <a:srgbClr val="CC0000"/>
                </a:solidFill>
                <a:effectLst/>
                <a:latin typeface="Liberation Sans" panose="020B0604020202020204" pitchFamily="34" charset="0"/>
                <a:ea typeface="+mn-ea"/>
                <a:cs typeface="+mn-cs"/>
              </a:rPr>
              <a:t>Issuance of Shares </a:t>
            </a:r>
          </a:p>
        </p:txBody>
      </p:sp>
      <p:sp>
        <p:nvSpPr>
          <p:cNvPr id="5"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6"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
        <p:nvSpPr>
          <p:cNvPr id="7" name="TextBox 6">
            <a:extLst>
              <a:ext uri="{FF2B5EF4-FFF2-40B4-BE49-F238E27FC236}">
                <a16:creationId xmlns:a16="http://schemas.microsoft.com/office/drawing/2014/main" id="{5F71C944-A156-49AB-BF07-45A8E8DD5909}"/>
              </a:ext>
            </a:extLst>
          </p:cNvPr>
          <p:cNvSpPr txBox="1"/>
          <p:nvPr/>
        </p:nvSpPr>
        <p:spPr>
          <a:xfrm>
            <a:off x="381000" y="1219226"/>
            <a:ext cx="8382000" cy="1631216"/>
          </a:xfrm>
          <a:prstGeom prst="rect">
            <a:avLst/>
          </a:prstGeom>
          <a:noFill/>
        </p:spPr>
        <p:txBody>
          <a:bodyPr wrap="square">
            <a:spAutoFit/>
          </a:bodyPr>
          <a:lstStyle/>
          <a:p>
            <a:pPr algn="l"/>
            <a:r>
              <a:rPr lang="en-US" sz="2000" dirty="0">
                <a:latin typeface="Liberation Sans" panose="020B0604020202020204"/>
              </a:rPr>
              <a:t>Illustrate</a:t>
            </a:r>
            <a:r>
              <a:rPr lang="en-US" sz="2000" b="0" dirty="0">
                <a:latin typeface="Liberation Sans" panose="020B0604020202020204"/>
              </a:rPr>
              <a:t>. Upgrade Living Co. decides to purchase some adjacent land for expansion of its carpeting and cabinet operation. In lieu of paying cash for the land, the company issues to </a:t>
            </a:r>
            <a:r>
              <a:rPr lang="en-US" sz="2000" b="0" dirty="0" err="1">
                <a:latin typeface="Liberation Sans" panose="020B0604020202020204"/>
              </a:rPr>
              <a:t>Deedland</a:t>
            </a:r>
            <a:r>
              <a:rPr lang="en-US" sz="2000" b="0" dirty="0">
                <a:latin typeface="Liberation Sans" panose="020B0604020202020204"/>
              </a:rPr>
              <a:t> Company 5,000 ordinary shares (par value $10) that have a market price of $12 per share. Upgrade Living Co. records the following entry. </a:t>
            </a:r>
          </a:p>
        </p:txBody>
      </p:sp>
      <p:graphicFrame>
        <p:nvGraphicFramePr>
          <p:cNvPr id="2" name="Table 2">
            <a:extLst>
              <a:ext uri="{FF2B5EF4-FFF2-40B4-BE49-F238E27FC236}">
                <a16:creationId xmlns:a16="http://schemas.microsoft.com/office/drawing/2014/main" id="{DC591613-DD6D-9357-0839-64533A4932DC}"/>
              </a:ext>
            </a:extLst>
          </p:cNvPr>
          <p:cNvGraphicFramePr>
            <a:graphicFrameLocks noGrp="1"/>
          </p:cNvGraphicFramePr>
          <p:nvPr>
            <p:extLst>
              <p:ext uri="{D42A27DB-BD31-4B8C-83A1-F6EECF244321}">
                <p14:modId xmlns:p14="http://schemas.microsoft.com/office/powerpoint/2010/main" val="3392160049"/>
              </p:ext>
            </p:extLst>
          </p:nvPr>
        </p:nvGraphicFramePr>
        <p:xfrm>
          <a:off x="914401" y="3234446"/>
          <a:ext cx="7315199" cy="2663434"/>
        </p:xfrm>
        <a:graphic>
          <a:graphicData uri="http://schemas.openxmlformats.org/drawingml/2006/table">
            <a:tbl>
              <a:tblPr firstRow="1" bandRow="1">
                <a:tableStyleId>{ED083AE6-46FA-4A59-8FB0-9F97EB10719F}</a:tableStyleId>
              </a:tblPr>
              <a:tblGrid>
                <a:gridCol w="1005840">
                  <a:extLst>
                    <a:ext uri="{9D8B030D-6E8A-4147-A177-3AD203B41FA5}">
                      <a16:colId xmlns:a16="http://schemas.microsoft.com/office/drawing/2014/main" val="388302560"/>
                    </a:ext>
                  </a:extLst>
                </a:gridCol>
                <a:gridCol w="3642359">
                  <a:extLst>
                    <a:ext uri="{9D8B030D-6E8A-4147-A177-3AD203B41FA5}">
                      <a16:colId xmlns:a16="http://schemas.microsoft.com/office/drawing/2014/main" val="3521931949"/>
                    </a:ext>
                  </a:extLst>
                </a:gridCol>
                <a:gridCol w="1112520">
                  <a:extLst>
                    <a:ext uri="{9D8B030D-6E8A-4147-A177-3AD203B41FA5}">
                      <a16:colId xmlns:a16="http://schemas.microsoft.com/office/drawing/2014/main" val="4079569801"/>
                    </a:ext>
                  </a:extLst>
                </a:gridCol>
                <a:gridCol w="1554480">
                  <a:extLst>
                    <a:ext uri="{9D8B030D-6E8A-4147-A177-3AD203B41FA5}">
                      <a16:colId xmlns:a16="http://schemas.microsoft.com/office/drawing/2014/main" val="948184940"/>
                    </a:ext>
                  </a:extLst>
                </a:gridCol>
              </a:tblGrid>
              <a:tr h="428130">
                <a:tc>
                  <a:txBody>
                    <a:bodyPr/>
                    <a:lstStyle/>
                    <a:p>
                      <a:pPr algn="ctr"/>
                      <a:r>
                        <a:rPr lang="en-CN" dirty="0">
                          <a:solidFill>
                            <a:schemeClr val="bg1"/>
                          </a:solidFill>
                        </a:rPr>
                        <a:t>Date</a:t>
                      </a:r>
                    </a:p>
                  </a:txBody>
                  <a:tcPr>
                    <a:solidFill>
                      <a:srgbClr val="0070C0"/>
                    </a:solidFill>
                  </a:tcPr>
                </a:tc>
                <a:tc>
                  <a:txBody>
                    <a:bodyPr/>
                    <a:lstStyle/>
                    <a:p>
                      <a:pPr algn="ctr"/>
                      <a:r>
                        <a:rPr lang="en-US" dirty="0">
                          <a:solidFill>
                            <a:schemeClr val="bg1"/>
                          </a:solidFill>
                        </a:rPr>
                        <a:t>A</a:t>
                      </a:r>
                      <a:r>
                        <a:rPr lang="en-CN" dirty="0">
                          <a:solidFill>
                            <a:schemeClr val="bg1"/>
                          </a:solidFill>
                        </a:rPr>
                        <a:t>ccount </a:t>
                      </a:r>
                    </a:p>
                  </a:txBody>
                  <a:tcPr>
                    <a:solidFill>
                      <a:srgbClr val="0070C0"/>
                    </a:solidFill>
                  </a:tcPr>
                </a:tc>
                <a:tc>
                  <a:txBody>
                    <a:bodyPr/>
                    <a:lstStyle/>
                    <a:p>
                      <a:pPr algn="ctr"/>
                      <a:r>
                        <a:rPr lang="en-US" dirty="0">
                          <a:solidFill>
                            <a:schemeClr val="bg1"/>
                          </a:solidFill>
                        </a:rPr>
                        <a:t>D</a:t>
                      </a:r>
                      <a:r>
                        <a:rPr lang="en-CN" dirty="0">
                          <a:solidFill>
                            <a:schemeClr val="bg1"/>
                          </a:solidFill>
                        </a:rPr>
                        <a:t>ebit </a:t>
                      </a:r>
                    </a:p>
                  </a:txBody>
                  <a:tcPr>
                    <a:solidFill>
                      <a:srgbClr val="0070C0"/>
                    </a:solidFill>
                  </a:tcPr>
                </a:tc>
                <a:tc>
                  <a:txBody>
                    <a:bodyPr/>
                    <a:lstStyle/>
                    <a:p>
                      <a:pPr algn="ctr"/>
                      <a:r>
                        <a:rPr lang="en-CN" dirty="0">
                          <a:solidFill>
                            <a:schemeClr val="bg1"/>
                          </a:solidFill>
                        </a:rPr>
                        <a:t>Credit</a:t>
                      </a:r>
                    </a:p>
                  </a:txBody>
                  <a:tcPr>
                    <a:solidFill>
                      <a:srgbClr val="0070C0"/>
                    </a:solidFill>
                  </a:tcPr>
                </a:tc>
                <a:extLst>
                  <a:ext uri="{0D108BD9-81ED-4DB2-BD59-A6C34878D82A}">
                    <a16:rowId xmlns:a16="http://schemas.microsoft.com/office/drawing/2014/main" val="2210087551"/>
                  </a:ext>
                </a:extLst>
              </a:tr>
              <a:tr h="680824">
                <a:tc>
                  <a:txBody>
                    <a:bodyPr/>
                    <a:lstStyle/>
                    <a:p>
                      <a:endParaRPr lang="en-CN" dirty="0"/>
                    </a:p>
                  </a:txBody>
                  <a:tcPr>
                    <a:noFill/>
                  </a:tcPr>
                </a:tc>
                <a:tc>
                  <a:txBody>
                    <a:bodyPr/>
                    <a:lstStyle/>
                    <a:p>
                      <a:r>
                        <a:rPr lang="en-US" sz="1800" b="0" dirty="0"/>
                        <a:t>Land (5,000 × $12) </a:t>
                      </a:r>
                    </a:p>
                    <a:p>
                      <a:r>
                        <a:rPr lang="en-US" sz="1800" b="0" dirty="0" err="1"/>
                        <a:t>无形资产</a:t>
                      </a:r>
                      <a:r>
                        <a:rPr lang="en-US" altLang="zh-CN" sz="1800" b="0" dirty="0"/>
                        <a:t>——</a:t>
                      </a:r>
                      <a:r>
                        <a:rPr lang="zh-CN" altLang="en-US" sz="1800" b="0" dirty="0"/>
                        <a:t>土地使用权</a:t>
                      </a:r>
                      <a:endParaRPr lang="en-CN"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t>60,000 </a:t>
                      </a:r>
                      <a:endParaRPr lang="en-US" sz="1800" b="0" dirty="0">
                        <a:latin typeface="Liberation Sans" panose="020B0604020202020204"/>
                      </a:endParaRPr>
                    </a:p>
                  </a:txBody>
                  <a:tcPr>
                    <a:noFill/>
                  </a:tcPr>
                </a:tc>
                <a:tc>
                  <a:txBody>
                    <a:bodyPr/>
                    <a:lstStyle/>
                    <a:p>
                      <a:endParaRPr lang="en-CN" dirty="0"/>
                    </a:p>
                  </a:txBody>
                  <a:tcPr>
                    <a:noFill/>
                  </a:tcPr>
                </a:tc>
                <a:extLst>
                  <a:ext uri="{0D108BD9-81ED-4DB2-BD59-A6C34878D82A}">
                    <a16:rowId xmlns:a16="http://schemas.microsoft.com/office/drawing/2014/main" val="3470701494"/>
                  </a:ext>
                </a:extLst>
              </a:tr>
              <a:tr h="633694">
                <a:tc>
                  <a:txBody>
                    <a:bodyPr/>
                    <a:lstStyle/>
                    <a:p>
                      <a:endParaRPr lang="en-CN" dirty="0"/>
                    </a:p>
                  </a:txBody>
                  <a:tcPr>
                    <a:noFill/>
                  </a:tcPr>
                </a:tc>
                <a:tc>
                  <a:txBody>
                    <a:bodyPr/>
                    <a:lstStyle/>
                    <a:p>
                      <a:pPr algn="r"/>
                      <a:r>
                        <a:rPr lang="en-US" sz="1800" b="0" dirty="0"/>
                        <a:t>Share Capital—Ordinary </a:t>
                      </a:r>
                    </a:p>
                    <a:p>
                      <a:pPr algn="r"/>
                      <a:r>
                        <a:rPr lang="en-US" sz="1800" b="0" dirty="0" err="1"/>
                        <a:t>股本</a:t>
                      </a:r>
                      <a:r>
                        <a:rPr lang="en-US" altLang="zh-CN" sz="1800" b="0" dirty="0"/>
                        <a:t>——</a:t>
                      </a:r>
                      <a:r>
                        <a:rPr lang="zh-CN" altLang="en-US" sz="1800" b="0" dirty="0"/>
                        <a:t>普通股</a:t>
                      </a:r>
                      <a:endParaRPr lang="en-CN"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dirty="0">
                        <a:latin typeface="Liberation Sans" panose="020B0604020202020204"/>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t>50,000</a:t>
                      </a:r>
                      <a:endParaRPr lang="en-US" sz="1800" b="0" dirty="0">
                        <a:latin typeface="Liberation Sans" panose="020B0604020202020204"/>
                      </a:endParaRPr>
                    </a:p>
                    <a:p>
                      <a:endParaRPr lang="en-CN" dirty="0"/>
                    </a:p>
                  </a:txBody>
                  <a:tcPr>
                    <a:noFill/>
                  </a:tcPr>
                </a:tc>
                <a:extLst>
                  <a:ext uri="{0D108BD9-81ED-4DB2-BD59-A6C34878D82A}">
                    <a16:rowId xmlns:a16="http://schemas.microsoft.com/office/drawing/2014/main" val="3504372177"/>
                  </a:ext>
                </a:extLst>
              </a:tr>
              <a:tr h="738964">
                <a:tc>
                  <a:txBody>
                    <a:bodyPr/>
                    <a:lstStyle/>
                    <a:p>
                      <a:endParaRPr lang="en-CN" dirty="0"/>
                    </a:p>
                  </a:txBody>
                  <a:tcPr>
                    <a:noFill/>
                  </a:tcPr>
                </a:tc>
                <a:tc>
                  <a:txBody>
                    <a:bodyPr/>
                    <a:lstStyle/>
                    <a:p>
                      <a:pPr algn="r"/>
                      <a:r>
                        <a:rPr lang="en-US" sz="1800" b="0" dirty="0"/>
                        <a:t>Share Premium—Ordinary </a:t>
                      </a:r>
                    </a:p>
                    <a:p>
                      <a:pPr lvl="1" algn="r"/>
                      <a:r>
                        <a:rPr lang="en-US" sz="1800" b="0" dirty="0" err="1"/>
                        <a:t>资本公积</a:t>
                      </a:r>
                      <a:r>
                        <a:rPr lang="en-US" altLang="zh-CN" sz="1800" b="0" dirty="0"/>
                        <a:t>——</a:t>
                      </a:r>
                      <a:r>
                        <a:rPr lang="zh-CN" altLang="en-US" sz="1800" b="0" dirty="0"/>
                        <a:t>股本溢价</a:t>
                      </a:r>
                      <a:r>
                        <a:rPr lang="en-US" altLang="zh-CN" sz="1800" b="0" dirty="0"/>
                        <a:t>——</a:t>
                      </a:r>
                      <a:r>
                        <a:rPr lang="zh-CN" altLang="en-US" sz="1800" b="0" dirty="0"/>
                        <a:t>普通股</a:t>
                      </a:r>
                      <a:endParaRPr lang="en-US" sz="1800" b="0" dirty="0"/>
                    </a:p>
                  </a:txBody>
                  <a:tcPr>
                    <a:noFill/>
                  </a:tcPr>
                </a:tc>
                <a:tc>
                  <a:txBody>
                    <a:bodyPr/>
                    <a:lstStyle/>
                    <a:p>
                      <a:endParaRPr lang="en-CN"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t>10,000</a:t>
                      </a:r>
                    </a:p>
                  </a:txBody>
                  <a:tcPr>
                    <a:noFill/>
                  </a:tcPr>
                </a:tc>
                <a:extLst>
                  <a:ext uri="{0D108BD9-81ED-4DB2-BD59-A6C34878D82A}">
                    <a16:rowId xmlns:a16="http://schemas.microsoft.com/office/drawing/2014/main" val="680001621"/>
                  </a:ext>
                </a:extLst>
              </a:tr>
            </a:tbl>
          </a:graphicData>
        </a:graphic>
      </p:graphicFrame>
    </p:spTree>
    <p:extLst>
      <p:ext uri="{BB962C8B-B14F-4D97-AF65-F5344CB8AC3E}">
        <p14:creationId xmlns:p14="http://schemas.microsoft.com/office/powerpoint/2010/main" val="23777303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5"/>
          <p:cNvSpPr txBox="1">
            <a:spLocks noChangeArrowheads="1"/>
          </p:cNvSpPr>
          <p:nvPr/>
        </p:nvSpPr>
        <p:spPr bwMode="auto">
          <a:xfrm>
            <a:off x="609600" y="2000250"/>
            <a:ext cx="7708900" cy="219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685800" indent="-45720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20000"/>
              </a:lnSpc>
              <a:spcBef>
                <a:spcPts val="1200"/>
              </a:spcBef>
              <a:buSzPct val="80000"/>
            </a:pPr>
            <a:r>
              <a:rPr lang="en-US" altLang="en-US" sz="2200" b="0" dirty="0">
                <a:solidFill>
                  <a:srgbClr val="000000"/>
                </a:solidFill>
                <a:latin typeface="Liberation Sans" panose="020B0604020202020204" pitchFamily="34" charset="0"/>
              </a:rPr>
              <a:t>Ordinarily accounted for on the basis of: </a:t>
            </a:r>
          </a:p>
          <a:p>
            <a:pPr lvl="1" algn="l">
              <a:lnSpc>
                <a:spcPct val="120000"/>
              </a:lnSpc>
              <a:spcBef>
                <a:spcPts val="1200"/>
              </a:spcBef>
              <a:buClr>
                <a:srgbClr val="CC0000"/>
              </a:buClr>
              <a:buSzPct val="80000"/>
              <a:buFont typeface="Wingdings" pitchFamily="2" charset="2"/>
              <a:buChar char="u"/>
            </a:pPr>
            <a:r>
              <a:rPr lang="en-US" altLang="en-US" sz="2100" b="0" dirty="0">
                <a:solidFill>
                  <a:srgbClr val="000000"/>
                </a:solidFill>
                <a:latin typeface="Liberation Sans" panose="020B0604020202020204" pitchFamily="34" charset="0"/>
              </a:rPr>
              <a:t>the fair value of the asset given up or </a:t>
            </a:r>
          </a:p>
          <a:p>
            <a:pPr lvl="1" algn="l">
              <a:lnSpc>
                <a:spcPct val="120000"/>
              </a:lnSpc>
              <a:spcBef>
                <a:spcPts val="1200"/>
              </a:spcBef>
              <a:buClr>
                <a:srgbClr val="CC0000"/>
              </a:buClr>
              <a:buSzPct val="80000"/>
              <a:buFont typeface="Wingdings" pitchFamily="2" charset="2"/>
              <a:buChar char="u"/>
            </a:pPr>
            <a:r>
              <a:rPr lang="en-US" altLang="en-US" sz="2100" b="0" dirty="0">
                <a:solidFill>
                  <a:srgbClr val="000000"/>
                </a:solidFill>
                <a:latin typeface="Liberation Sans" panose="020B0604020202020204" pitchFamily="34" charset="0"/>
              </a:rPr>
              <a:t>the fair value of the asset received,</a:t>
            </a:r>
          </a:p>
          <a:p>
            <a:pPr algn="l">
              <a:lnSpc>
                <a:spcPct val="120000"/>
              </a:lnSpc>
              <a:spcBef>
                <a:spcPts val="1200"/>
              </a:spcBef>
              <a:buSzPct val="80000"/>
            </a:pPr>
            <a:r>
              <a:rPr lang="en-US" altLang="en-US" sz="2200" b="0" dirty="0">
                <a:solidFill>
                  <a:srgbClr val="000000"/>
                </a:solidFill>
                <a:latin typeface="Liberation Sans" panose="020B0604020202020204" pitchFamily="34" charset="0"/>
              </a:rPr>
              <a:t>whichever is clearly more evident. </a:t>
            </a:r>
          </a:p>
        </p:txBody>
      </p:sp>
      <p:sp>
        <p:nvSpPr>
          <p:cNvPr id="40965" name="Text Box 6"/>
          <p:cNvSpPr txBox="1">
            <a:spLocks noChangeArrowheads="1"/>
          </p:cNvSpPr>
          <p:nvPr/>
        </p:nvSpPr>
        <p:spPr bwMode="auto">
          <a:xfrm>
            <a:off x="609600" y="1371600"/>
            <a:ext cx="8001000" cy="5349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10000"/>
              </a:lnSpc>
              <a:spcBef>
                <a:spcPct val="30000"/>
              </a:spcBef>
              <a:spcAft>
                <a:spcPct val="20000"/>
              </a:spcAft>
              <a:buSzPct val="80000"/>
            </a:pPr>
            <a:r>
              <a:rPr lang="en-US" altLang="en-US" sz="2800" dirty="0">
                <a:solidFill>
                  <a:srgbClr val="CC0000"/>
                </a:solidFill>
                <a:latin typeface="Liberation Sans" panose="020B0604020202020204" pitchFamily="34" charset="0"/>
              </a:rPr>
              <a:t>Exchanges of Non-Monetary Assets</a:t>
            </a:r>
          </a:p>
        </p:txBody>
      </p:sp>
      <p:sp>
        <p:nvSpPr>
          <p:cNvPr id="40966" name="Text Box 7"/>
          <p:cNvSpPr txBox="1">
            <a:spLocks noChangeArrowheads="1"/>
          </p:cNvSpPr>
          <p:nvPr/>
        </p:nvSpPr>
        <p:spPr bwMode="auto">
          <a:xfrm>
            <a:off x="609600" y="4273550"/>
            <a:ext cx="7937500" cy="126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25000"/>
              </a:lnSpc>
              <a:spcBef>
                <a:spcPts val="1200"/>
              </a:spcBef>
              <a:buSzPct val="80000"/>
            </a:pPr>
            <a:r>
              <a:rPr lang="en-US" altLang="en-US" sz="2100" b="0" dirty="0">
                <a:solidFill>
                  <a:schemeClr val="tx1"/>
                </a:solidFill>
                <a:latin typeface="Liberation Sans" panose="020B0604020202020204" pitchFamily="34" charset="0"/>
              </a:rPr>
              <a:t>Companies should recognize immediately any </a:t>
            </a:r>
            <a:r>
              <a:rPr lang="en-US" altLang="en-US" sz="2100" dirty="0">
                <a:solidFill>
                  <a:schemeClr val="tx1"/>
                </a:solidFill>
                <a:latin typeface="Liberation Sans" panose="020B0604020202020204" pitchFamily="34" charset="0"/>
              </a:rPr>
              <a:t>gains or losses </a:t>
            </a:r>
            <a:r>
              <a:rPr lang="en-US" altLang="en-US" sz="2100" b="0" dirty="0">
                <a:solidFill>
                  <a:schemeClr val="tx1"/>
                </a:solidFill>
                <a:latin typeface="Liberation Sans" panose="020B0604020202020204" pitchFamily="34" charset="0"/>
              </a:rPr>
              <a:t>on the exchange when the transaction has </a:t>
            </a:r>
            <a:r>
              <a:rPr lang="en-US" altLang="en-US" sz="2100" dirty="0">
                <a:solidFill>
                  <a:schemeClr val="tx1"/>
                </a:solidFill>
                <a:latin typeface="Liberation Sans" panose="020B0604020202020204" pitchFamily="34" charset="0"/>
              </a:rPr>
              <a:t>commercial substance</a:t>
            </a:r>
            <a:r>
              <a:rPr lang="en-US" altLang="en-US" sz="2100" b="0" dirty="0">
                <a:solidFill>
                  <a:schemeClr val="tx1"/>
                </a:solidFill>
                <a:latin typeface="Liberation Sans" panose="020B0604020202020204" pitchFamily="34" charset="0"/>
              </a:rPr>
              <a:t>.</a:t>
            </a:r>
          </a:p>
        </p:txBody>
      </p:sp>
      <p:sp>
        <p:nvSpPr>
          <p:cNvPr id="7"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9"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
        <p:nvSpPr>
          <p:cNvPr id="10" name="Rectangle 4"/>
          <p:cNvSpPr txBox="1">
            <a:spLocks noChangeArrowheads="1"/>
          </p:cNvSpPr>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kern="1200" dirty="0">
                <a:solidFill>
                  <a:schemeClr val="tx1"/>
                </a:solidFill>
                <a:effectLst/>
                <a:latin typeface="Liberation Sans" panose="020B0604020202020204" pitchFamily="34" charset="0"/>
                <a:ea typeface="+mn-ea"/>
                <a:cs typeface="+mn-cs"/>
              </a:rPr>
              <a:t>Valuation of PP&amp;E</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4">
                                            <p:txEl>
                                              <p:pRg st="0" end="0"/>
                                            </p:txEl>
                                          </p:spTgt>
                                        </p:tgtEl>
                                        <p:attrNameLst>
                                          <p:attrName>style.visibility</p:attrName>
                                        </p:attrNameLst>
                                      </p:cBhvr>
                                      <p:to>
                                        <p:strVal val="visible"/>
                                      </p:to>
                                    </p:set>
                                    <p:animEffect transition="in" filter="wipe(left)">
                                      <p:cBhvr>
                                        <p:cTn id="7" dur="500"/>
                                        <p:tgtEl>
                                          <p:spTgt spid="409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4">
                                            <p:txEl>
                                              <p:pRg st="1" end="1"/>
                                            </p:txEl>
                                          </p:spTgt>
                                        </p:tgtEl>
                                        <p:attrNameLst>
                                          <p:attrName>style.visibility</p:attrName>
                                        </p:attrNameLst>
                                      </p:cBhvr>
                                      <p:to>
                                        <p:strVal val="visible"/>
                                      </p:to>
                                    </p:set>
                                    <p:animEffect transition="in" filter="wipe(left)">
                                      <p:cBhvr>
                                        <p:cTn id="12" dur="500"/>
                                        <p:tgtEl>
                                          <p:spTgt spid="409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4">
                                            <p:txEl>
                                              <p:pRg st="2" end="2"/>
                                            </p:txEl>
                                          </p:spTgt>
                                        </p:tgtEl>
                                        <p:attrNameLst>
                                          <p:attrName>style.visibility</p:attrName>
                                        </p:attrNameLst>
                                      </p:cBhvr>
                                      <p:to>
                                        <p:strVal val="visible"/>
                                      </p:to>
                                    </p:set>
                                    <p:animEffect transition="in" filter="wipe(left)">
                                      <p:cBhvr>
                                        <p:cTn id="17" dur="500"/>
                                        <p:tgtEl>
                                          <p:spTgt spid="409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64">
                                            <p:txEl>
                                              <p:pRg st="3" end="3"/>
                                            </p:txEl>
                                          </p:spTgt>
                                        </p:tgtEl>
                                        <p:attrNameLst>
                                          <p:attrName>style.visibility</p:attrName>
                                        </p:attrNameLst>
                                      </p:cBhvr>
                                      <p:to>
                                        <p:strVal val="visible"/>
                                      </p:to>
                                    </p:set>
                                    <p:animEffect transition="in" filter="wipe(left)">
                                      <p:cBhvr>
                                        <p:cTn id="22" dur="500"/>
                                        <p:tgtEl>
                                          <p:spTgt spid="4096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966"/>
                                        </p:tgtEl>
                                        <p:attrNameLst>
                                          <p:attrName>style.visibility</p:attrName>
                                        </p:attrNameLst>
                                      </p:cBhvr>
                                      <p:to>
                                        <p:strVal val="visible"/>
                                      </p:to>
                                    </p:set>
                                    <p:animEffect transition="in" filter="wipe(left)">
                                      <p:cBhvr>
                                        <p:cTn id="27" dur="500"/>
                                        <p:tgtEl>
                                          <p:spTgt spid="40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build="p" bldLvl="2"/>
      <p:bldP spid="4096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81000" y="3810000"/>
            <a:ext cx="8378041" cy="2106411"/>
          </a:xfrm>
          <a:prstGeom prst="rect">
            <a:avLst/>
          </a:prstGeom>
        </p:spPr>
      </p:pic>
      <p:sp>
        <p:nvSpPr>
          <p:cNvPr id="41989" name="Text Box 1029"/>
          <p:cNvSpPr txBox="1">
            <a:spLocks noChangeArrowheads="1"/>
          </p:cNvSpPr>
          <p:nvPr/>
        </p:nvSpPr>
        <p:spPr bwMode="auto">
          <a:xfrm>
            <a:off x="609600" y="1371600"/>
            <a:ext cx="8001000"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10000"/>
              </a:lnSpc>
              <a:spcBef>
                <a:spcPct val="30000"/>
              </a:spcBef>
              <a:spcAft>
                <a:spcPct val="20000"/>
              </a:spcAft>
              <a:buSzPct val="80000"/>
            </a:pPr>
            <a:r>
              <a:rPr lang="en-US" altLang="en-US" sz="2600" dirty="0">
                <a:solidFill>
                  <a:schemeClr val="tx1"/>
                </a:solidFill>
                <a:latin typeface="Liberation Sans" panose="020B0604020202020204" pitchFamily="34" charset="0"/>
              </a:rPr>
              <a:t>Meaning of Commercial Substance</a:t>
            </a:r>
            <a:endParaRPr lang="en-US" altLang="en-US" sz="2600" b="0" dirty="0">
              <a:solidFill>
                <a:schemeClr val="tx1"/>
              </a:solidFill>
              <a:latin typeface="Liberation Sans" panose="020B0604020202020204" pitchFamily="34" charset="0"/>
            </a:endParaRPr>
          </a:p>
        </p:txBody>
      </p:sp>
      <p:sp>
        <p:nvSpPr>
          <p:cNvPr id="40966" name="Rectangle 1034"/>
          <p:cNvSpPr>
            <a:spLocks noChangeArrowheads="1"/>
          </p:cNvSpPr>
          <p:nvPr/>
        </p:nvSpPr>
        <p:spPr bwMode="auto">
          <a:xfrm>
            <a:off x="609600" y="1981200"/>
            <a:ext cx="7772400" cy="1628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ts val="1200"/>
              </a:spcBef>
              <a:defRPr/>
            </a:pPr>
            <a:r>
              <a:rPr lang="en-US" sz="2100" b="0" dirty="0">
                <a:solidFill>
                  <a:schemeClr val="tx1"/>
                </a:solidFill>
                <a:latin typeface="Liberation Sans" panose="020B0604020202020204" pitchFamily="34" charset="0"/>
              </a:rPr>
              <a:t>Exchange has </a:t>
            </a:r>
            <a:r>
              <a:rPr lang="en-US" sz="2100" dirty="0">
                <a:solidFill>
                  <a:schemeClr val="tx2">
                    <a:lumMod val="75000"/>
                  </a:schemeClr>
                </a:solidFill>
                <a:latin typeface="Liberation Sans" panose="020B0604020202020204" pitchFamily="34" charset="0"/>
              </a:rPr>
              <a:t>commercial substance </a:t>
            </a:r>
            <a:r>
              <a:rPr lang="en-US" sz="2100" b="0" dirty="0">
                <a:solidFill>
                  <a:schemeClr val="tx1"/>
                </a:solidFill>
                <a:latin typeface="Liberation Sans" panose="020B0604020202020204" pitchFamily="34" charset="0"/>
              </a:rPr>
              <a:t>if the future cash flows change as a result of the transaction. That is, if the two parties’ </a:t>
            </a:r>
            <a:r>
              <a:rPr lang="en-US" sz="2100" dirty="0">
                <a:solidFill>
                  <a:schemeClr val="tx1"/>
                </a:solidFill>
                <a:latin typeface="Liberation Sans" panose="020B0604020202020204" pitchFamily="34" charset="0"/>
              </a:rPr>
              <a:t>economic positions change</a:t>
            </a:r>
            <a:r>
              <a:rPr lang="en-US" sz="2100" b="0" dirty="0">
                <a:solidFill>
                  <a:schemeClr val="tx1"/>
                </a:solidFill>
                <a:latin typeface="Liberation Sans" panose="020B0604020202020204" pitchFamily="34" charset="0"/>
              </a:rPr>
              <a:t>, the transaction has commercial substance.</a:t>
            </a:r>
          </a:p>
        </p:txBody>
      </p:sp>
      <p:sp>
        <p:nvSpPr>
          <p:cNvPr id="9"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0" name="Rectangle 4"/>
          <p:cNvSpPr txBox="1">
            <a:spLocks noChangeArrowheads="1"/>
          </p:cNvSpPr>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algn="l">
              <a:lnSpc>
                <a:spcPct val="110000"/>
              </a:lnSpc>
              <a:spcBef>
                <a:spcPct val="30000"/>
              </a:spcBef>
              <a:spcAft>
                <a:spcPct val="20000"/>
              </a:spcAft>
              <a:buSzPct val="80000"/>
            </a:pPr>
            <a:r>
              <a:rPr lang="en-US" altLang="en-US" sz="3200" i="0" dirty="0">
                <a:solidFill>
                  <a:srgbClr val="CC0000"/>
                </a:solidFill>
                <a:effectLst/>
                <a:latin typeface="Liberation Sans" panose="020B0604020202020204" pitchFamily="34" charset="0"/>
              </a:rPr>
              <a:t>Exchanges of Non-Monetary Assets</a:t>
            </a:r>
          </a:p>
        </p:txBody>
      </p:sp>
      <p:sp>
        <p:nvSpPr>
          <p:cNvPr id="2" name="Rectangle 1"/>
          <p:cNvSpPr/>
          <p:nvPr/>
        </p:nvSpPr>
        <p:spPr>
          <a:xfrm>
            <a:off x="310116" y="5960399"/>
            <a:ext cx="2286000"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ts val="0"/>
              </a:spcBef>
            </a:pPr>
            <a:r>
              <a:rPr lang="en-US" sz="1200" dirty="0">
                <a:solidFill>
                  <a:srgbClr val="006666"/>
                </a:solidFill>
                <a:latin typeface="Liberation Sans" panose="020B0604020202020204" pitchFamily="34" charset="0"/>
              </a:rPr>
              <a:t>ILLUSTRATION 10.10</a:t>
            </a:r>
          </a:p>
          <a:p>
            <a:pPr algn="l">
              <a:spcBef>
                <a:spcPts val="0"/>
              </a:spcBef>
            </a:pPr>
            <a:r>
              <a:rPr lang="en-US" sz="1200" b="0" dirty="0">
                <a:solidFill>
                  <a:schemeClr val="tx1"/>
                </a:solidFill>
                <a:latin typeface="Liberation Sans" panose="020B0604020202020204" pitchFamily="34" charset="0"/>
              </a:rPr>
              <a:t>Accounting for Exchanges</a:t>
            </a:r>
          </a:p>
        </p:txBody>
      </p:sp>
      <p:sp>
        <p:nvSpPr>
          <p:cNvPr id="14"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Text Box 4"/>
          <p:cNvSpPr txBox="1">
            <a:spLocks noChangeArrowheads="1"/>
          </p:cNvSpPr>
          <p:nvPr/>
        </p:nvSpPr>
        <p:spPr bwMode="auto">
          <a:xfrm>
            <a:off x="609600" y="1981200"/>
            <a:ext cx="8077200" cy="2173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lgn="ctr">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20000"/>
              </a:lnSpc>
              <a:spcBef>
                <a:spcPct val="50000"/>
              </a:spcBef>
            </a:pPr>
            <a:r>
              <a:rPr lang="en-US" altLang="en-US" sz="2100" b="0" dirty="0">
                <a:solidFill>
                  <a:schemeClr val="tx1"/>
                </a:solidFill>
                <a:latin typeface="Liberation Sans" panose="020B0604020202020204" pitchFamily="34" charset="0"/>
              </a:rPr>
              <a:t>Companies recognize a loss if the exchange has commercial substance.</a:t>
            </a:r>
          </a:p>
          <a:p>
            <a:pPr algn="l">
              <a:lnSpc>
                <a:spcPct val="120000"/>
              </a:lnSpc>
              <a:spcBef>
                <a:spcPct val="50000"/>
              </a:spcBef>
            </a:pPr>
            <a:r>
              <a:rPr lang="en-US" altLang="en-US" sz="2100" dirty="0">
                <a:solidFill>
                  <a:schemeClr val="tx1"/>
                </a:solidFill>
                <a:latin typeface="Liberation Sans" panose="020B0604020202020204" pitchFamily="34" charset="0"/>
              </a:rPr>
              <a:t>Rationale:</a:t>
            </a:r>
            <a:r>
              <a:rPr lang="en-US" altLang="en-US" sz="2100" b="0" dirty="0">
                <a:solidFill>
                  <a:schemeClr val="tx1"/>
                </a:solidFill>
                <a:latin typeface="Liberation Sans" panose="020B0604020202020204" pitchFamily="34" charset="0"/>
              </a:rPr>
              <a:t> Companies should not value assets at more than their cash equivalent price. If the loss were deferred, assets would be overstated.</a:t>
            </a:r>
          </a:p>
        </p:txBody>
      </p:sp>
      <p:sp>
        <p:nvSpPr>
          <p:cNvPr id="43013" name="Text Box 5"/>
          <p:cNvSpPr txBox="1">
            <a:spLocks noChangeArrowheads="1"/>
          </p:cNvSpPr>
          <p:nvPr/>
        </p:nvSpPr>
        <p:spPr bwMode="auto">
          <a:xfrm>
            <a:off x="609600" y="1371600"/>
            <a:ext cx="8001000" cy="503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10000"/>
              </a:lnSpc>
              <a:spcBef>
                <a:spcPct val="30000"/>
              </a:spcBef>
              <a:spcAft>
                <a:spcPct val="20000"/>
              </a:spcAft>
              <a:buSzPct val="80000"/>
            </a:pPr>
            <a:r>
              <a:rPr lang="en-US" altLang="en-US" sz="2600" dirty="0">
                <a:solidFill>
                  <a:schemeClr val="tx1"/>
                </a:solidFill>
                <a:latin typeface="Liberation Sans" panose="020B0604020202020204" pitchFamily="34" charset="0"/>
              </a:rPr>
              <a:t>Loss Situation (Has Commercial Substance) </a:t>
            </a:r>
          </a:p>
        </p:txBody>
      </p:sp>
      <p:sp>
        <p:nvSpPr>
          <p:cNvPr id="6"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8" name="Rectangle 4"/>
          <p:cNvSpPr txBox="1">
            <a:spLocks noChangeArrowheads="1"/>
          </p:cNvSpPr>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algn="l">
              <a:lnSpc>
                <a:spcPct val="110000"/>
              </a:lnSpc>
              <a:spcBef>
                <a:spcPct val="30000"/>
              </a:spcBef>
              <a:spcAft>
                <a:spcPct val="20000"/>
              </a:spcAft>
              <a:buSzPct val="80000"/>
            </a:pPr>
            <a:r>
              <a:rPr lang="en-US" altLang="en-US" sz="3200" i="0" dirty="0">
                <a:solidFill>
                  <a:srgbClr val="CC0000"/>
                </a:solidFill>
                <a:effectLst/>
                <a:latin typeface="Liberation Sans" panose="020B0604020202020204" pitchFamily="34" charset="0"/>
              </a:rPr>
              <a:t>Exchanges of Non-Monetary Assets</a:t>
            </a:r>
          </a:p>
        </p:txBody>
      </p:sp>
      <p:sp>
        <p:nvSpPr>
          <p:cNvPr id="9"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6"/>
          <p:cNvSpPr>
            <a:spLocks noChangeArrowheads="1"/>
          </p:cNvSpPr>
          <p:nvPr/>
        </p:nvSpPr>
        <p:spPr bwMode="auto">
          <a:xfrm>
            <a:off x="609600" y="1368425"/>
            <a:ext cx="8229600" cy="30469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20000"/>
              </a:lnSpc>
            </a:pPr>
            <a:r>
              <a:rPr lang="en-US" altLang="en-US" sz="2000" dirty="0">
                <a:solidFill>
                  <a:schemeClr val="tx1"/>
                </a:solidFill>
                <a:latin typeface="Liberation Sans" panose="020B0604020202020204" pitchFamily="34" charset="0"/>
              </a:rPr>
              <a:t>Illustration:</a:t>
            </a:r>
            <a:r>
              <a:rPr lang="en-US" altLang="en-US" sz="2000" b="0" dirty="0">
                <a:solidFill>
                  <a:schemeClr val="tx1"/>
                </a:solidFill>
                <a:latin typeface="Liberation Sans" panose="020B0604020202020204" pitchFamily="34" charset="0"/>
              </a:rPr>
              <a:t> Information Processing PA trades its used machine for a new model at Jerrod Business Solutions NV. The exchange has commercial substance. The used machine has a book value of €8,000 (original cost €12,000 less €4,000 accumulated depreciation) and a fair value of €6,000. The new model lists for €16,000. Jerrod gives Information Processing a trade-in allowance of €9,000 for the used machine. Information Processing computes the cost of the new asset as follows.</a:t>
            </a:r>
          </a:p>
        </p:txBody>
      </p:sp>
      <p:sp>
        <p:nvSpPr>
          <p:cNvPr id="7"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9" name="Rectangle 4"/>
          <p:cNvSpPr txBox="1">
            <a:spLocks noChangeArrowheads="1"/>
          </p:cNvSpPr>
          <p:nvPr/>
        </p:nvSpPr>
        <p:spPr bwMode="auto">
          <a:xfrm>
            <a:off x="609600" y="381000"/>
            <a:ext cx="85344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defPPr>
              <a:defRPr lang="en-US"/>
            </a:defPPr>
            <a:lvl1pPr marL="109538" indent="-109538" algn="l">
              <a:lnSpc>
                <a:spcPct val="110000"/>
              </a:lnSpc>
              <a:spcBef>
                <a:spcPct val="30000"/>
              </a:spcBef>
              <a:spcAft>
                <a:spcPct val="20000"/>
              </a:spcAft>
              <a:buSzPct val="80000"/>
              <a:defRPr sz="3200" i="0">
                <a:solidFill>
                  <a:srgbClr val="CC0000"/>
                </a:solidFill>
                <a:effectLst/>
                <a:latin typeface="Liberation Sans" panose="020B0604020202020204" pitchFamily="34" charset="0"/>
                <a:ea typeface="+mj-ea"/>
                <a:cs typeface="+mj-cs"/>
              </a:defRPr>
            </a:lvl1pPr>
            <a:lvl2pPr marL="109538" indent="-109538">
              <a:defRPr sz="3000" i="1">
                <a:solidFill>
                  <a:srgbClr val="FFFF00"/>
                </a:solidFill>
                <a:effectLst>
                  <a:outerShdw blurRad="38100" dist="38100" dir="2700000" algn="tl">
                    <a:srgbClr val="C0C0C0"/>
                  </a:outerShdw>
                </a:effectLst>
              </a:defRPr>
            </a:lvl2pPr>
            <a:lvl3pPr marL="109538" indent="-109538">
              <a:defRPr sz="3000" i="1">
                <a:solidFill>
                  <a:srgbClr val="FFFF00"/>
                </a:solidFill>
                <a:effectLst>
                  <a:outerShdw blurRad="38100" dist="38100" dir="2700000" algn="tl">
                    <a:srgbClr val="C0C0C0"/>
                  </a:outerShdw>
                </a:effectLst>
              </a:defRPr>
            </a:lvl3pPr>
            <a:lvl4pPr marL="109538" indent="-109538">
              <a:defRPr sz="3000" i="1">
                <a:solidFill>
                  <a:srgbClr val="FFFF00"/>
                </a:solidFill>
                <a:effectLst>
                  <a:outerShdw blurRad="38100" dist="38100" dir="2700000" algn="tl">
                    <a:srgbClr val="C0C0C0"/>
                  </a:outerShdw>
                </a:effectLst>
              </a:defRPr>
            </a:lvl4pPr>
            <a:lvl5pPr marL="109538" indent="-109538">
              <a:defRPr sz="3000" i="1">
                <a:solidFill>
                  <a:srgbClr val="FFFF00"/>
                </a:solidFill>
                <a:effectLst>
                  <a:outerShdw blurRad="38100" dist="38100" dir="2700000" algn="tl">
                    <a:srgbClr val="C0C0C0"/>
                  </a:outerShdw>
                </a:effectLst>
              </a:defRPr>
            </a:lvl5pPr>
            <a:lvl6pPr marL="5667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6pPr>
            <a:lvl7pPr marL="10239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7pPr>
            <a:lvl8pPr marL="14811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8pPr>
            <a:lvl9pPr marL="19383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9pPr>
          </a:lstStyle>
          <a:p>
            <a:r>
              <a:rPr lang="en-US" altLang="en-US" dirty="0">
                <a:solidFill>
                  <a:schemeClr val="tx1"/>
                </a:solidFill>
              </a:rPr>
              <a:t>Loss Situation (Has Commercial Substance) </a:t>
            </a:r>
          </a:p>
        </p:txBody>
      </p:sp>
      <p:pic>
        <p:nvPicPr>
          <p:cNvPr id="4404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4549" y="4267200"/>
            <a:ext cx="6352251" cy="198821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cmpd="sng">
                <a:solidFill>
                  <a:srgbClr val="800000"/>
                </a:solidFill>
                <a:prstDash val="solid"/>
                <a:miter lim="800000"/>
                <a:headEnd/>
                <a:tailEnd/>
              </a14:hiddenLine>
            </a:ext>
          </a:extLst>
        </p:spPr>
      </p:pic>
      <p:sp>
        <p:nvSpPr>
          <p:cNvPr id="2" name="Rectangle 1"/>
          <p:cNvSpPr/>
          <p:nvPr/>
        </p:nvSpPr>
        <p:spPr>
          <a:xfrm>
            <a:off x="457200" y="5562600"/>
            <a:ext cx="1981200" cy="646331"/>
          </a:xfrm>
          <a:prstGeom prst="rect">
            <a:avLst/>
          </a:prstGeom>
        </p:spPr>
        <p:txBody>
          <a:bodyPr wrap="square">
            <a:spAutoFit/>
          </a:bodyPr>
          <a:lstStyle/>
          <a:p>
            <a:pPr algn="l"/>
            <a:r>
              <a:rPr lang="en-US" sz="1200" dirty="0">
                <a:solidFill>
                  <a:srgbClr val="006666"/>
                </a:solidFill>
                <a:latin typeface="Liberation Sans" panose="020B0604020202020204" pitchFamily="34" charset="0"/>
              </a:rPr>
              <a:t>ILLUSTRATION 10.9</a:t>
            </a:r>
          </a:p>
          <a:p>
            <a:pPr algn="l"/>
            <a:r>
              <a:rPr lang="en-US" sz="1200" b="0" dirty="0">
                <a:latin typeface="Liberation Sans" panose="020B0604020202020204" pitchFamily="34" charset="0"/>
              </a:rPr>
              <a:t>Computation of Cost of</a:t>
            </a:r>
          </a:p>
          <a:p>
            <a:pPr algn="l"/>
            <a:r>
              <a:rPr lang="en-US" sz="1200" b="0" dirty="0">
                <a:latin typeface="Liberation Sans" panose="020B0604020202020204" pitchFamily="34" charset="0"/>
              </a:rPr>
              <a:t>New Machine</a:t>
            </a:r>
            <a:endParaRPr lang="en-US" sz="1200" dirty="0">
              <a:latin typeface="Liberation Sans" panose="020B0604020202020204" pitchFamily="34" charset="0"/>
            </a:endParaRPr>
          </a:p>
        </p:txBody>
      </p:sp>
      <p:sp>
        <p:nvSpPr>
          <p:cNvPr id="12"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9" name="Rectangle 7"/>
          <p:cNvSpPr>
            <a:spLocks noChangeArrowheads="1"/>
          </p:cNvSpPr>
          <p:nvPr/>
        </p:nvSpPr>
        <p:spPr bwMode="auto">
          <a:xfrm>
            <a:off x="914400" y="1759615"/>
            <a:ext cx="7467600" cy="31700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3550" indent="-463550">
              <a:tabLst>
                <a:tab pos="5718175" algn="r"/>
                <a:tab pos="7083425" algn="r"/>
              </a:tabLst>
              <a:defRPr b="1">
                <a:solidFill>
                  <a:schemeClr val="folHlink"/>
                </a:solidFill>
                <a:latin typeface="Comic Sans MS" pitchFamily="66" charset="0"/>
              </a:defRPr>
            </a:lvl1pPr>
            <a:lvl2pPr marL="742950" indent="-285750">
              <a:tabLst>
                <a:tab pos="5718175" algn="r"/>
                <a:tab pos="7083425" algn="r"/>
              </a:tabLst>
              <a:defRPr b="1">
                <a:solidFill>
                  <a:schemeClr val="folHlink"/>
                </a:solidFill>
                <a:latin typeface="Comic Sans MS" pitchFamily="66" charset="0"/>
              </a:defRPr>
            </a:lvl2pPr>
            <a:lvl3pPr marL="1143000" indent="-228600">
              <a:tabLst>
                <a:tab pos="5718175" algn="r"/>
                <a:tab pos="7083425" algn="r"/>
              </a:tabLst>
              <a:defRPr b="1">
                <a:solidFill>
                  <a:schemeClr val="folHlink"/>
                </a:solidFill>
                <a:latin typeface="Comic Sans MS" pitchFamily="66" charset="0"/>
              </a:defRPr>
            </a:lvl3pPr>
            <a:lvl4pPr marL="1600200" indent="-228600">
              <a:tabLst>
                <a:tab pos="5718175" algn="r"/>
                <a:tab pos="7083425" algn="r"/>
              </a:tabLst>
              <a:defRPr b="1">
                <a:solidFill>
                  <a:schemeClr val="folHlink"/>
                </a:solidFill>
                <a:latin typeface="Comic Sans MS" pitchFamily="66" charset="0"/>
              </a:defRPr>
            </a:lvl4pPr>
            <a:lvl5pPr marL="2057400" indent="-228600">
              <a:tabLst>
                <a:tab pos="5718175" algn="r"/>
                <a:tab pos="7083425" algn="r"/>
              </a:tabLst>
              <a:defRPr b="1">
                <a:solidFill>
                  <a:schemeClr val="folHlink"/>
                </a:solidFill>
                <a:latin typeface="Comic Sans MS" pitchFamily="66" charset="0"/>
              </a:defRPr>
            </a:lvl5pPr>
            <a:lvl6pPr marL="2514600" indent="-228600" algn="ctr" eaLnBrk="0" fontAlgn="base" hangingPunct="0">
              <a:spcBef>
                <a:spcPct val="0"/>
              </a:spcBef>
              <a:spcAft>
                <a:spcPct val="0"/>
              </a:spcAft>
              <a:tabLst>
                <a:tab pos="5718175" algn="r"/>
                <a:tab pos="7083425" algn="r"/>
              </a:tabLst>
              <a:defRPr b="1">
                <a:solidFill>
                  <a:schemeClr val="folHlink"/>
                </a:solidFill>
                <a:latin typeface="Comic Sans MS" pitchFamily="66" charset="0"/>
              </a:defRPr>
            </a:lvl6pPr>
            <a:lvl7pPr marL="2971800" indent="-228600" algn="ctr" eaLnBrk="0" fontAlgn="base" hangingPunct="0">
              <a:spcBef>
                <a:spcPct val="0"/>
              </a:spcBef>
              <a:spcAft>
                <a:spcPct val="0"/>
              </a:spcAft>
              <a:tabLst>
                <a:tab pos="5718175" algn="r"/>
                <a:tab pos="7083425" algn="r"/>
              </a:tabLst>
              <a:defRPr b="1">
                <a:solidFill>
                  <a:schemeClr val="folHlink"/>
                </a:solidFill>
                <a:latin typeface="Comic Sans MS" pitchFamily="66" charset="0"/>
              </a:defRPr>
            </a:lvl7pPr>
            <a:lvl8pPr marL="3429000" indent="-228600" algn="ctr" eaLnBrk="0" fontAlgn="base" hangingPunct="0">
              <a:spcBef>
                <a:spcPct val="0"/>
              </a:spcBef>
              <a:spcAft>
                <a:spcPct val="0"/>
              </a:spcAft>
              <a:tabLst>
                <a:tab pos="5718175" algn="r"/>
                <a:tab pos="7083425" algn="r"/>
              </a:tabLst>
              <a:defRPr b="1">
                <a:solidFill>
                  <a:schemeClr val="folHlink"/>
                </a:solidFill>
                <a:latin typeface="Comic Sans MS" pitchFamily="66" charset="0"/>
              </a:defRPr>
            </a:lvl8pPr>
            <a:lvl9pPr marL="3886200" indent="-228600" algn="ctr" eaLnBrk="0" fontAlgn="base" hangingPunct="0">
              <a:spcBef>
                <a:spcPct val="0"/>
              </a:spcBef>
              <a:spcAft>
                <a:spcPct val="0"/>
              </a:spcAft>
              <a:tabLst>
                <a:tab pos="5718175" algn="r"/>
                <a:tab pos="7083425" algn="r"/>
              </a:tabLst>
              <a:defRPr b="1">
                <a:solidFill>
                  <a:schemeClr val="folHlink"/>
                </a:solidFill>
                <a:latin typeface="Comic Sans MS" pitchFamily="66" charset="0"/>
              </a:defRPr>
            </a:lvl9pPr>
          </a:lstStyle>
          <a:p>
            <a:pPr algn="l">
              <a:spcBef>
                <a:spcPts val="0"/>
              </a:spcBef>
            </a:pPr>
            <a:r>
              <a:rPr lang="en-US" altLang="en-US" sz="2000" b="0" dirty="0">
                <a:latin typeface="Liberation Sans" panose="020B0604020202020204" pitchFamily="34" charset="0"/>
              </a:rPr>
              <a:t>Equipment-New	13,000</a:t>
            </a:r>
          </a:p>
          <a:p>
            <a:pPr algn="l">
              <a:spcBef>
                <a:spcPts val="0"/>
              </a:spcBef>
            </a:pPr>
            <a:r>
              <a:rPr lang="en-US" altLang="en-US" sz="2000" b="0" dirty="0" err="1">
                <a:latin typeface="Liberation Sans" panose="020B0604020202020204" pitchFamily="34" charset="0"/>
              </a:rPr>
              <a:t>固定资产</a:t>
            </a:r>
            <a:r>
              <a:rPr lang="en-US" altLang="zh-CN" sz="2000" b="0" dirty="0">
                <a:latin typeface="Liberation Sans" panose="020B0604020202020204" pitchFamily="34" charset="0"/>
              </a:rPr>
              <a:t>——</a:t>
            </a:r>
            <a:r>
              <a:rPr lang="zh-CN" altLang="en-US" sz="2000" b="0" dirty="0">
                <a:latin typeface="Liberation Sans" panose="020B0604020202020204" pitchFamily="34" charset="0"/>
              </a:rPr>
              <a:t>机器设备</a:t>
            </a:r>
            <a:r>
              <a:rPr lang="en-US" altLang="zh-CN" sz="2000" b="0" dirty="0">
                <a:latin typeface="Liberation Sans" panose="020B0604020202020204" pitchFamily="34" charset="0"/>
              </a:rPr>
              <a:t>XX</a:t>
            </a:r>
            <a:endParaRPr lang="en-US" altLang="en-US" sz="2000" b="0" dirty="0">
              <a:latin typeface="Liberation Sans" panose="020B0604020202020204" pitchFamily="34" charset="0"/>
            </a:endParaRPr>
          </a:p>
          <a:p>
            <a:pPr algn="l">
              <a:spcBef>
                <a:spcPts val="0"/>
              </a:spcBef>
            </a:pPr>
            <a:r>
              <a:rPr lang="en-US" altLang="en-US" sz="2000" b="0" dirty="0">
                <a:latin typeface="Liberation Sans" panose="020B0604020202020204" pitchFamily="34" charset="0"/>
              </a:rPr>
              <a:t>Accumulated Depreciation—Equipment 	4,000</a:t>
            </a:r>
          </a:p>
          <a:p>
            <a:pPr algn="l">
              <a:spcBef>
                <a:spcPts val="0"/>
              </a:spcBef>
            </a:pPr>
            <a:r>
              <a:rPr lang="en-US" altLang="en-US" sz="2000" b="0" dirty="0" err="1">
                <a:latin typeface="Liberation Sans" panose="020B0604020202020204" pitchFamily="34" charset="0"/>
              </a:rPr>
              <a:t>累计折旧</a:t>
            </a:r>
            <a:r>
              <a:rPr lang="en-US" altLang="zh-CN" sz="2000" b="0" dirty="0">
                <a:latin typeface="Liberation Sans" panose="020B0604020202020204" pitchFamily="34" charset="0"/>
              </a:rPr>
              <a:t>——</a:t>
            </a:r>
            <a:r>
              <a:rPr lang="zh-CN" altLang="en-US" sz="2000" b="0" dirty="0">
                <a:latin typeface="Liberation Sans" panose="020B0604020202020204" pitchFamily="34" charset="0"/>
              </a:rPr>
              <a:t>机器设备</a:t>
            </a:r>
            <a:r>
              <a:rPr lang="en-US" altLang="zh-CN" sz="2000" b="0" dirty="0">
                <a:latin typeface="Liberation Sans" panose="020B0604020202020204" pitchFamily="34" charset="0"/>
              </a:rPr>
              <a:t>XX</a:t>
            </a:r>
            <a:endParaRPr lang="en-US" altLang="en-US" sz="2000" b="0" dirty="0">
              <a:latin typeface="Liberation Sans" panose="020B0604020202020204" pitchFamily="34" charset="0"/>
            </a:endParaRPr>
          </a:p>
          <a:p>
            <a:pPr algn="l">
              <a:spcBef>
                <a:spcPts val="0"/>
              </a:spcBef>
            </a:pPr>
            <a:r>
              <a:rPr lang="en-US" altLang="en-US" sz="2000" b="0" dirty="0">
                <a:latin typeface="Liberation Sans" panose="020B0604020202020204" pitchFamily="34" charset="0"/>
              </a:rPr>
              <a:t>Loss on Disposal of Equipment 	2,000</a:t>
            </a:r>
          </a:p>
          <a:p>
            <a:pPr algn="l">
              <a:spcBef>
                <a:spcPts val="0"/>
              </a:spcBef>
            </a:pPr>
            <a:r>
              <a:rPr lang="en-US" altLang="en-US" sz="2000" b="0" dirty="0" err="1">
                <a:latin typeface="Liberation Sans" panose="020B0604020202020204" pitchFamily="34" charset="0"/>
              </a:rPr>
              <a:t>资产处置损益</a:t>
            </a:r>
            <a:endParaRPr lang="en-US" altLang="en-US" sz="2000" b="0" dirty="0">
              <a:latin typeface="Liberation Sans" panose="020B0604020202020204" pitchFamily="34" charset="0"/>
            </a:endParaRPr>
          </a:p>
          <a:p>
            <a:pPr algn="l">
              <a:spcBef>
                <a:spcPts val="0"/>
              </a:spcBef>
            </a:pPr>
            <a:r>
              <a:rPr lang="en-US" altLang="en-US" sz="2000" b="0" dirty="0">
                <a:latin typeface="Liberation Sans" panose="020B0604020202020204" pitchFamily="34" charset="0"/>
              </a:rPr>
              <a:t>	Equipment-Old		12,000</a:t>
            </a:r>
          </a:p>
          <a:p>
            <a:pPr algn="l">
              <a:spcBef>
                <a:spcPts val="0"/>
              </a:spcBef>
            </a:pPr>
            <a:r>
              <a:rPr lang="zh-CN" altLang="en-US" sz="2000" b="0" dirty="0">
                <a:latin typeface="Liberation Sans" panose="020B0604020202020204" pitchFamily="34" charset="0"/>
              </a:rPr>
              <a:t>       固定资产</a:t>
            </a:r>
            <a:r>
              <a:rPr lang="en-US" altLang="zh-CN" sz="2000" b="0" dirty="0">
                <a:latin typeface="Liberation Sans" panose="020B0604020202020204" pitchFamily="34" charset="0"/>
              </a:rPr>
              <a:t>——</a:t>
            </a:r>
            <a:r>
              <a:rPr lang="zh-CN" altLang="en-US" sz="2000" b="0" dirty="0">
                <a:latin typeface="Liberation Sans" panose="020B0604020202020204" pitchFamily="34" charset="0"/>
              </a:rPr>
              <a:t>机器设备</a:t>
            </a:r>
            <a:r>
              <a:rPr lang="en-US" altLang="zh-CN" sz="2000" b="0" dirty="0">
                <a:latin typeface="Liberation Sans" panose="020B0604020202020204" pitchFamily="34" charset="0"/>
              </a:rPr>
              <a:t>YY</a:t>
            </a:r>
            <a:endParaRPr lang="en-US" altLang="en-US" sz="2000" b="0" dirty="0">
              <a:latin typeface="Liberation Sans" panose="020B0604020202020204" pitchFamily="34" charset="0"/>
            </a:endParaRPr>
          </a:p>
          <a:p>
            <a:pPr algn="l">
              <a:spcBef>
                <a:spcPts val="0"/>
              </a:spcBef>
            </a:pPr>
            <a:r>
              <a:rPr lang="en-US" altLang="en-US" sz="2000" b="0" dirty="0">
                <a:latin typeface="Liberation Sans" panose="020B0604020202020204" pitchFamily="34" charset="0"/>
              </a:rPr>
              <a:t>	Cash 		7,000</a:t>
            </a:r>
          </a:p>
          <a:p>
            <a:pPr algn="l">
              <a:spcBef>
                <a:spcPts val="0"/>
              </a:spcBef>
            </a:pPr>
            <a:r>
              <a:rPr lang="zh-CN" altLang="en-US" sz="2000" b="0" dirty="0">
                <a:latin typeface="Liberation Sans" panose="020B0604020202020204" pitchFamily="34" charset="0"/>
              </a:rPr>
              <a:t>       银行存款</a:t>
            </a:r>
            <a:endParaRPr lang="en-US" altLang="en-US" sz="2000" b="0" dirty="0">
              <a:latin typeface="Liberation Sans" panose="020B0604020202020204" pitchFamily="34" charset="0"/>
            </a:endParaRPr>
          </a:p>
        </p:txBody>
      </p:sp>
      <p:sp>
        <p:nvSpPr>
          <p:cNvPr id="45061" name="Rectangle 4"/>
          <p:cNvSpPr>
            <a:spLocks noChangeArrowheads="1"/>
          </p:cNvSpPr>
          <p:nvPr/>
        </p:nvSpPr>
        <p:spPr bwMode="auto">
          <a:xfrm>
            <a:off x="609600" y="1382713"/>
            <a:ext cx="8229600" cy="4200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15000"/>
              </a:lnSpc>
            </a:pPr>
            <a:r>
              <a:rPr lang="en-US" altLang="en-US" sz="2000" dirty="0">
                <a:solidFill>
                  <a:schemeClr val="tx1"/>
                </a:solidFill>
                <a:latin typeface="Liberation Sans" panose="020B0604020202020204" pitchFamily="34" charset="0"/>
              </a:rPr>
              <a:t>Illustration:</a:t>
            </a:r>
            <a:r>
              <a:rPr lang="en-US" altLang="en-US" sz="2000" b="0" dirty="0">
                <a:solidFill>
                  <a:schemeClr val="tx1"/>
                </a:solidFill>
                <a:latin typeface="Liberation Sans" panose="020B0604020202020204" pitchFamily="34" charset="0"/>
              </a:rPr>
              <a:t> Information Processing records this transaction as follows:</a:t>
            </a:r>
          </a:p>
        </p:txBody>
      </p:sp>
      <p:sp>
        <p:nvSpPr>
          <p:cNvPr id="45063" name="Rectangle 9"/>
          <p:cNvSpPr>
            <a:spLocks noChangeArrowheads="1"/>
          </p:cNvSpPr>
          <p:nvPr/>
        </p:nvSpPr>
        <p:spPr bwMode="auto">
          <a:xfrm>
            <a:off x="228600" y="4953000"/>
            <a:ext cx="1371600" cy="793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nSpc>
                <a:spcPct val="115000"/>
              </a:lnSpc>
            </a:pPr>
            <a:r>
              <a:rPr lang="en-US" altLang="en-US" sz="2000" dirty="0">
                <a:solidFill>
                  <a:schemeClr val="tx1"/>
                </a:solidFill>
                <a:latin typeface="Liberation Sans" panose="020B0604020202020204" pitchFamily="34" charset="0"/>
              </a:rPr>
              <a:t>Loss on Disposal</a:t>
            </a:r>
            <a:endParaRPr lang="en-US" altLang="en-US" sz="2000" b="0" dirty="0">
              <a:solidFill>
                <a:schemeClr val="tx1"/>
              </a:solidFill>
              <a:latin typeface="Liberation Sans" panose="020B0604020202020204" pitchFamily="34" charset="0"/>
            </a:endParaRPr>
          </a:p>
        </p:txBody>
      </p:sp>
      <p:sp>
        <p:nvSpPr>
          <p:cNvPr id="9"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pic>
        <p:nvPicPr>
          <p:cNvPr id="4506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971320"/>
            <a:ext cx="5410200" cy="132055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cmpd="sng">
                <a:solidFill>
                  <a:srgbClr val="800000"/>
                </a:solidFill>
                <a:prstDash val="solid"/>
                <a:miter lim="800000"/>
                <a:headEnd/>
                <a:tailEnd/>
              </a14:hiddenLine>
            </a:ext>
          </a:extLst>
        </p:spPr>
      </p:pic>
      <p:sp>
        <p:nvSpPr>
          <p:cNvPr id="2" name="Rectangle 1"/>
          <p:cNvSpPr/>
          <p:nvPr/>
        </p:nvSpPr>
        <p:spPr>
          <a:xfrm>
            <a:off x="7162800" y="4800600"/>
            <a:ext cx="1981200" cy="830997"/>
          </a:xfrm>
          <a:prstGeom prst="rect">
            <a:avLst/>
          </a:prstGeom>
        </p:spPr>
        <p:txBody>
          <a:bodyPr wrap="square">
            <a:spAutoFit/>
          </a:bodyPr>
          <a:lstStyle/>
          <a:p>
            <a:pPr algn="l"/>
            <a:r>
              <a:rPr lang="en-US" sz="1200" dirty="0">
                <a:solidFill>
                  <a:srgbClr val="006666"/>
                </a:solidFill>
                <a:latin typeface="Liberation Sans" panose="020B0604020202020204" pitchFamily="34" charset="0"/>
              </a:rPr>
              <a:t>ILLUSTRATION 10.10</a:t>
            </a:r>
          </a:p>
          <a:p>
            <a:pPr algn="l"/>
            <a:r>
              <a:rPr lang="en-US" sz="1200" b="0" dirty="0">
                <a:solidFill>
                  <a:schemeClr val="tx1"/>
                </a:solidFill>
                <a:latin typeface="Liberation Sans" panose="020B0604020202020204" pitchFamily="34" charset="0"/>
              </a:rPr>
              <a:t>Computation of Loss</a:t>
            </a:r>
          </a:p>
          <a:p>
            <a:pPr algn="l"/>
            <a:r>
              <a:rPr lang="en-US" sz="1200" b="0" dirty="0">
                <a:solidFill>
                  <a:schemeClr val="tx1"/>
                </a:solidFill>
                <a:latin typeface="Liberation Sans" panose="020B0604020202020204" pitchFamily="34" charset="0"/>
              </a:rPr>
              <a:t>on Disposal of Used</a:t>
            </a:r>
          </a:p>
          <a:p>
            <a:pPr algn="l"/>
            <a:r>
              <a:rPr lang="en-US" sz="1200" b="0" dirty="0">
                <a:solidFill>
                  <a:schemeClr val="tx1"/>
                </a:solidFill>
                <a:latin typeface="Liberation Sans" panose="020B0604020202020204" pitchFamily="34" charset="0"/>
              </a:rPr>
              <a:t>Machine</a:t>
            </a:r>
          </a:p>
        </p:txBody>
      </p:sp>
      <p:sp>
        <p:nvSpPr>
          <p:cNvPr id="14"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
        <p:nvSpPr>
          <p:cNvPr id="10" name="Rectangle 4"/>
          <p:cNvSpPr txBox="1">
            <a:spLocks noChangeArrowheads="1"/>
          </p:cNvSpPr>
          <p:nvPr/>
        </p:nvSpPr>
        <p:spPr bwMode="auto">
          <a:xfrm>
            <a:off x="609600" y="381000"/>
            <a:ext cx="85344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defPPr>
              <a:defRPr lang="en-US"/>
            </a:defPPr>
            <a:lvl1pPr marL="109538" indent="-109538" algn="l">
              <a:lnSpc>
                <a:spcPct val="110000"/>
              </a:lnSpc>
              <a:spcBef>
                <a:spcPct val="30000"/>
              </a:spcBef>
              <a:spcAft>
                <a:spcPct val="20000"/>
              </a:spcAft>
              <a:buSzPct val="80000"/>
              <a:defRPr sz="3200" i="0">
                <a:solidFill>
                  <a:srgbClr val="CC0000"/>
                </a:solidFill>
                <a:effectLst/>
                <a:latin typeface="Liberation Sans" panose="020B0604020202020204" pitchFamily="34" charset="0"/>
                <a:ea typeface="+mj-ea"/>
                <a:cs typeface="+mj-cs"/>
              </a:defRPr>
            </a:lvl1pPr>
            <a:lvl2pPr marL="109538" indent="-109538">
              <a:defRPr sz="3000" i="1">
                <a:solidFill>
                  <a:srgbClr val="FFFF00"/>
                </a:solidFill>
                <a:effectLst>
                  <a:outerShdw blurRad="38100" dist="38100" dir="2700000" algn="tl">
                    <a:srgbClr val="C0C0C0"/>
                  </a:outerShdw>
                </a:effectLst>
              </a:defRPr>
            </a:lvl2pPr>
            <a:lvl3pPr marL="109538" indent="-109538">
              <a:defRPr sz="3000" i="1">
                <a:solidFill>
                  <a:srgbClr val="FFFF00"/>
                </a:solidFill>
                <a:effectLst>
                  <a:outerShdw blurRad="38100" dist="38100" dir="2700000" algn="tl">
                    <a:srgbClr val="C0C0C0"/>
                  </a:outerShdw>
                </a:effectLst>
              </a:defRPr>
            </a:lvl3pPr>
            <a:lvl4pPr marL="109538" indent="-109538">
              <a:defRPr sz="3000" i="1">
                <a:solidFill>
                  <a:srgbClr val="FFFF00"/>
                </a:solidFill>
                <a:effectLst>
                  <a:outerShdw blurRad="38100" dist="38100" dir="2700000" algn="tl">
                    <a:srgbClr val="C0C0C0"/>
                  </a:outerShdw>
                </a:effectLst>
              </a:defRPr>
            </a:lvl4pPr>
            <a:lvl5pPr marL="109538" indent="-109538">
              <a:defRPr sz="3000" i="1">
                <a:solidFill>
                  <a:srgbClr val="FFFF00"/>
                </a:solidFill>
                <a:effectLst>
                  <a:outerShdw blurRad="38100" dist="38100" dir="2700000" algn="tl">
                    <a:srgbClr val="C0C0C0"/>
                  </a:outerShdw>
                </a:effectLst>
              </a:defRPr>
            </a:lvl5pPr>
            <a:lvl6pPr marL="5667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6pPr>
            <a:lvl7pPr marL="10239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7pPr>
            <a:lvl8pPr marL="14811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8pPr>
            <a:lvl9pPr marL="19383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9pPr>
          </a:lstStyle>
          <a:p>
            <a:r>
              <a:rPr lang="en-US" altLang="en-US" dirty="0">
                <a:solidFill>
                  <a:schemeClr val="tx1"/>
                </a:solidFill>
              </a:rPr>
              <a:t>Loss Situation (Has Commercial Substance)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8039">
                                            <p:txEl>
                                              <p:pRg st="0" end="0"/>
                                            </p:txEl>
                                          </p:spTgt>
                                        </p:tgtEl>
                                        <p:attrNameLst>
                                          <p:attrName>style.visibility</p:attrName>
                                        </p:attrNameLst>
                                      </p:cBhvr>
                                      <p:to>
                                        <p:strVal val="visible"/>
                                      </p:to>
                                    </p:set>
                                    <p:animEffect transition="in" filter="wipe(left)">
                                      <p:cBhvr>
                                        <p:cTn id="7" dur="500"/>
                                        <p:tgtEl>
                                          <p:spTgt spid="10680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68039">
                                            <p:txEl>
                                              <p:pRg st="1" end="1"/>
                                            </p:txEl>
                                          </p:spTgt>
                                        </p:tgtEl>
                                        <p:attrNameLst>
                                          <p:attrName>style.visibility</p:attrName>
                                        </p:attrNameLst>
                                      </p:cBhvr>
                                      <p:to>
                                        <p:strVal val="visible"/>
                                      </p:to>
                                    </p:set>
                                    <p:animEffect transition="in" filter="wipe(left)">
                                      <p:cBhvr>
                                        <p:cTn id="12" dur="500"/>
                                        <p:tgtEl>
                                          <p:spTgt spid="10680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68039">
                                            <p:txEl>
                                              <p:pRg st="2" end="2"/>
                                            </p:txEl>
                                          </p:spTgt>
                                        </p:tgtEl>
                                        <p:attrNameLst>
                                          <p:attrName>style.visibility</p:attrName>
                                        </p:attrNameLst>
                                      </p:cBhvr>
                                      <p:to>
                                        <p:strVal val="visible"/>
                                      </p:to>
                                    </p:set>
                                    <p:animEffect transition="in" filter="wipe(left)">
                                      <p:cBhvr>
                                        <p:cTn id="17" dur="500"/>
                                        <p:tgtEl>
                                          <p:spTgt spid="10680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68039">
                                            <p:txEl>
                                              <p:pRg st="3" end="3"/>
                                            </p:txEl>
                                          </p:spTgt>
                                        </p:tgtEl>
                                        <p:attrNameLst>
                                          <p:attrName>style.visibility</p:attrName>
                                        </p:attrNameLst>
                                      </p:cBhvr>
                                      <p:to>
                                        <p:strVal val="visible"/>
                                      </p:to>
                                    </p:set>
                                    <p:animEffect transition="in" filter="wipe(left)">
                                      <p:cBhvr>
                                        <p:cTn id="22" dur="500"/>
                                        <p:tgtEl>
                                          <p:spTgt spid="10680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68039">
                                            <p:txEl>
                                              <p:pRg st="4" end="4"/>
                                            </p:txEl>
                                          </p:spTgt>
                                        </p:tgtEl>
                                        <p:attrNameLst>
                                          <p:attrName>style.visibility</p:attrName>
                                        </p:attrNameLst>
                                      </p:cBhvr>
                                      <p:to>
                                        <p:strVal val="visible"/>
                                      </p:to>
                                    </p:set>
                                    <p:animEffect transition="in" filter="wipe(left)">
                                      <p:cBhvr>
                                        <p:cTn id="27" dur="500"/>
                                        <p:tgtEl>
                                          <p:spTgt spid="10680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68039">
                                            <p:txEl>
                                              <p:pRg st="5" end="5"/>
                                            </p:txEl>
                                          </p:spTgt>
                                        </p:tgtEl>
                                        <p:attrNameLst>
                                          <p:attrName>style.visibility</p:attrName>
                                        </p:attrNameLst>
                                      </p:cBhvr>
                                      <p:to>
                                        <p:strVal val="visible"/>
                                      </p:to>
                                    </p:set>
                                    <p:animEffect transition="in" filter="wipe(left)">
                                      <p:cBhvr>
                                        <p:cTn id="32" dur="500"/>
                                        <p:tgtEl>
                                          <p:spTgt spid="10680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68039">
                                            <p:txEl>
                                              <p:pRg st="6" end="6"/>
                                            </p:txEl>
                                          </p:spTgt>
                                        </p:tgtEl>
                                        <p:attrNameLst>
                                          <p:attrName>style.visibility</p:attrName>
                                        </p:attrNameLst>
                                      </p:cBhvr>
                                      <p:to>
                                        <p:strVal val="visible"/>
                                      </p:to>
                                    </p:set>
                                    <p:animEffect transition="in" filter="wipe(left)">
                                      <p:cBhvr>
                                        <p:cTn id="37" dur="500"/>
                                        <p:tgtEl>
                                          <p:spTgt spid="106803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68039">
                                            <p:txEl>
                                              <p:pRg st="7" end="7"/>
                                            </p:txEl>
                                          </p:spTgt>
                                        </p:tgtEl>
                                        <p:attrNameLst>
                                          <p:attrName>style.visibility</p:attrName>
                                        </p:attrNameLst>
                                      </p:cBhvr>
                                      <p:to>
                                        <p:strVal val="visible"/>
                                      </p:to>
                                    </p:set>
                                    <p:animEffect transition="in" filter="wipe(left)">
                                      <p:cBhvr>
                                        <p:cTn id="42" dur="500"/>
                                        <p:tgtEl>
                                          <p:spTgt spid="106803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68039">
                                            <p:txEl>
                                              <p:pRg st="8" end="8"/>
                                            </p:txEl>
                                          </p:spTgt>
                                        </p:tgtEl>
                                        <p:attrNameLst>
                                          <p:attrName>style.visibility</p:attrName>
                                        </p:attrNameLst>
                                      </p:cBhvr>
                                      <p:to>
                                        <p:strVal val="visible"/>
                                      </p:to>
                                    </p:set>
                                    <p:animEffect transition="in" filter="wipe(left)">
                                      <p:cBhvr>
                                        <p:cTn id="47" dur="500"/>
                                        <p:tgtEl>
                                          <p:spTgt spid="106803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68039">
                                            <p:txEl>
                                              <p:pRg st="9" end="9"/>
                                            </p:txEl>
                                          </p:spTgt>
                                        </p:tgtEl>
                                        <p:attrNameLst>
                                          <p:attrName>style.visibility</p:attrName>
                                        </p:attrNameLst>
                                      </p:cBhvr>
                                      <p:to>
                                        <p:strVal val="visible"/>
                                      </p:to>
                                    </p:set>
                                    <p:animEffect transition="in" filter="wipe(left)">
                                      <p:cBhvr>
                                        <p:cTn id="52" dur="500"/>
                                        <p:tgtEl>
                                          <p:spTgt spid="10680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803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ext Box 5"/>
          <p:cNvSpPr txBox="1">
            <a:spLocks noChangeArrowheads="1"/>
          </p:cNvSpPr>
          <p:nvPr/>
        </p:nvSpPr>
        <p:spPr bwMode="auto">
          <a:xfrm>
            <a:off x="609600" y="1371600"/>
            <a:ext cx="8001000" cy="503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10000"/>
              </a:lnSpc>
              <a:spcBef>
                <a:spcPct val="30000"/>
              </a:spcBef>
              <a:spcAft>
                <a:spcPct val="20000"/>
              </a:spcAft>
              <a:buSzPct val="80000"/>
            </a:pPr>
            <a:r>
              <a:rPr lang="en-US" altLang="en-US" sz="2600" dirty="0">
                <a:solidFill>
                  <a:schemeClr val="tx1"/>
                </a:solidFill>
                <a:latin typeface="Liberation Sans" panose="020B0604020202020204" pitchFamily="34" charset="0"/>
              </a:rPr>
              <a:t>Gain Situation (Has Commercial Substance)</a:t>
            </a:r>
          </a:p>
        </p:txBody>
      </p:sp>
      <p:sp>
        <p:nvSpPr>
          <p:cNvPr id="46085" name="Rectangle 6"/>
          <p:cNvSpPr>
            <a:spLocks noChangeArrowheads="1"/>
          </p:cNvSpPr>
          <p:nvPr/>
        </p:nvSpPr>
        <p:spPr bwMode="auto">
          <a:xfrm>
            <a:off x="609600" y="1981200"/>
            <a:ext cx="7696200" cy="185281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30000"/>
              </a:lnSpc>
            </a:pPr>
            <a:r>
              <a:rPr lang="en-US" altLang="en-US" sz="2200" b="0" dirty="0">
                <a:solidFill>
                  <a:schemeClr val="tx1"/>
                </a:solidFill>
                <a:latin typeface="Liberation Sans" panose="020B0604020202020204" pitchFamily="34" charset="0"/>
              </a:rPr>
              <a:t>Company usually records the cost of a non-monetary asset acquired in exchange for another non-monetary asset at the </a:t>
            </a:r>
            <a:r>
              <a:rPr lang="en-US" altLang="en-US" sz="2200" dirty="0">
                <a:solidFill>
                  <a:schemeClr val="tx1"/>
                </a:solidFill>
                <a:latin typeface="Liberation Sans" panose="020B0604020202020204" pitchFamily="34" charset="0"/>
              </a:rPr>
              <a:t>fair value of the asset given up</a:t>
            </a:r>
            <a:r>
              <a:rPr lang="en-US" altLang="en-US" sz="2200" b="0" dirty="0">
                <a:solidFill>
                  <a:schemeClr val="tx1"/>
                </a:solidFill>
                <a:latin typeface="Liberation Sans" panose="020B0604020202020204" pitchFamily="34" charset="0"/>
              </a:rPr>
              <a:t>, and immediately recognizes a gain. </a:t>
            </a:r>
          </a:p>
        </p:txBody>
      </p:sp>
      <p:sp>
        <p:nvSpPr>
          <p:cNvPr id="6"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8" name="Rectangle 4"/>
          <p:cNvSpPr txBox="1">
            <a:spLocks noChangeArrowheads="1"/>
          </p:cNvSpPr>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algn="l">
              <a:lnSpc>
                <a:spcPct val="110000"/>
              </a:lnSpc>
              <a:spcBef>
                <a:spcPct val="30000"/>
              </a:spcBef>
              <a:spcAft>
                <a:spcPct val="20000"/>
              </a:spcAft>
              <a:buSzPct val="80000"/>
            </a:pPr>
            <a:r>
              <a:rPr lang="en-US" altLang="en-US" sz="3200" i="0" dirty="0">
                <a:solidFill>
                  <a:srgbClr val="CC0000"/>
                </a:solidFill>
                <a:effectLst/>
                <a:latin typeface="Liberation Sans" panose="020B0604020202020204" pitchFamily="34" charset="0"/>
              </a:rPr>
              <a:t>Exchanges of Non-Monetary Assets</a:t>
            </a:r>
          </a:p>
        </p:txBody>
      </p:sp>
      <p:sp>
        <p:nvSpPr>
          <p:cNvPr id="9"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04800" y="2107020"/>
            <a:ext cx="8534400" cy="4267200"/>
          </a:xfrm>
          <a:prstGeom prst="rect">
            <a:avLst/>
          </a:prstGeom>
        </p:spPr>
      </p:pic>
      <p:sp>
        <p:nvSpPr>
          <p:cNvPr id="3074" name="Rectangle 2"/>
          <p:cNvSpPr>
            <a:spLocks noGrp="1" noChangeArrowheads="1"/>
          </p:cNvSpPr>
          <p:nvPr>
            <p:ph type="body" idx="1"/>
          </p:nvPr>
        </p:nvSpPr>
        <p:spPr>
          <a:xfrm>
            <a:off x="560696" y="3173820"/>
            <a:ext cx="4114800" cy="3048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chemeClr val="tx1"/>
                </a:solidFill>
                <a:prstDash val="solid"/>
                <a:miter lim="800000"/>
                <a:headEnd/>
                <a:tailEnd/>
              </a14:hiddenLine>
            </a:ext>
          </a:extLst>
        </p:spPr>
        <p:txBody>
          <a:bodyPr lIns="90488" tIns="44450" rIns="90488" bIns="44450"/>
          <a:lstStyle/>
          <a:p>
            <a:pPr marL="457200" indent="-457200">
              <a:lnSpc>
                <a:spcPct val="115000"/>
              </a:lnSpc>
              <a:spcBef>
                <a:spcPct val="45000"/>
              </a:spcBef>
              <a:buClr>
                <a:srgbClr val="CC0000"/>
              </a:buClr>
              <a:buSzTx/>
              <a:buAutoNum type="arabicPeriod"/>
            </a:pPr>
            <a:r>
              <a:rPr lang="en-US" sz="1900" b="0" dirty="0">
                <a:effectLst/>
                <a:latin typeface="Liberation Sans" panose="020B0604020202020204" pitchFamily="34" charset="0"/>
              </a:rPr>
              <a:t>Identify property, plant, and equipment and its related costs. </a:t>
            </a:r>
          </a:p>
          <a:p>
            <a:pPr marL="457200" indent="-457200">
              <a:lnSpc>
                <a:spcPct val="115000"/>
              </a:lnSpc>
              <a:spcBef>
                <a:spcPct val="45000"/>
              </a:spcBef>
              <a:buClr>
                <a:srgbClr val="CC0000"/>
              </a:buClr>
              <a:buSzTx/>
              <a:buAutoNum type="arabicPeriod"/>
            </a:pPr>
            <a:r>
              <a:rPr lang="en-US" sz="1900" b="0" dirty="0">
                <a:effectLst/>
                <a:latin typeface="Liberation Sans" panose="020B0604020202020204" pitchFamily="34" charset="0"/>
              </a:rPr>
              <a:t>Discuss the accounting problems associated with interest capitalization. </a:t>
            </a:r>
          </a:p>
          <a:p>
            <a:pPr marL="457200" indent="-457200">
              <a:lnSpc>
                <a:spcPct val="115000"/>
              </a:lnSpc>
              <a:spcBef>
                <a:spcPct val="45000"/>
              </a:spcBef>
              <a:buClr>
                <a:srgbClr val="CC0000"/>
              </a:buClr>
              <a:buSzTx/>
              <a:buAutoNum type="arabicPeriod"/>
            </a:pPr>
            <a:r>
              <a:rPr lang="en-US" sz="1900" b="0" dirty="0">
                <a:effectLst/>
                <a:latin typeface="Liberation Sans" panose="020B0604020202020204" pitchFamily="34" charset="0"/>
              </a:rPr>
              <a:t>Explain accounting issues related to acquiring and valuing plant assets.</a:t>
            </a:r>
          </a:p>
        </p:txBody>
      </p:sp>
      <p:sp>
        <p:nvSpPr>
          <p:cNvPr id="3076" name="Rectangle 18"/>
          <p:cNvSpPr>
            <a:spLocks noChangeArrowheads="1"/>
          </p:cNvSpPr>
          <p:nvPr/>
        </p:nvSpPr>
        <p:spPr bwMode="auto">
          <a:xfrm>
            <a:off x="4800600" y="3173820"/>
            <a:ext cx="3810000" cy="289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chemeClr val="tx1"/>
                </a:solidFill>
                <a:prstDash val="solid"/>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marL="457200" indent="-457200" algn="l">
              <a:lnSpc>
                <a:spcPct val="115000"/>
              </a:lnSpc>
              <a:spcBef>
                <a:spcPct val="45000"/>
              </a:spcBef>
              <a:buClr>
                <a:srgbClr val="CC0000"/>
              </a:buClr>
              <a:buFont typeface="+mj-lt"/>
              <a:buAutoNum type="arabicPeriod" startAt="4"/>
            </a:pPr>
            <a:r>
              <a:rPr lang="en-US" b="0" dirty="0">
                <a:solidFill>
                  <a:schemeClr val="bg2"/>
                </a:solidFill>
                <a:latin typeface="Liberation Sans" panose="020B0604020202020204" pitchFamily="34" charset="0"/>
              </a:rPr>
              <a:t>Describe the accounting treatment for costs subsequent to acquisition. </a:t>
            </a:r>
          </a:p>
          <a:p>
            <a:pPr marL="457200" indent="-457200" algn="l">
              <a:lnSpc>
                <a:spcPct val="115000"/>
              </a:lnSpc>
              <a:spcBef>
                <a:spcPct val="45000"/>
              </a:spcBef>
              <a:buClr>
                <a:srgbClr val="CC0000"/>
              </a:buClr>
              <a:buFont typeface="+mj-lt"/>
              <a:buAutoNum type="arabicPeriod" startAt="4"/>
            </a:pPr>
            <a:r>
              <a:rPr lang="en-US" b="0" dirty="0">
                <a:solidFill>
                  <a:schemeClr val="bg2"/>
                </a:solidFill>
                <a:latin typeface="Liberation Sans" panose="020B0604020202020204" pitchFamily="34" charset="0"/>
              </a:rPr>
              <a:t>Describe the accounting treatment for the disposal of property, plant, and equipment.</a:t>
            </a:r>
          </a:p>
        </p:txBody>
      </p:sp>
      <p:sp>
        <p:nvSpPr>
          <p:cNvPr id="3077" name="Rectangle 19"/>
          <p:cNvSpPr>
            <a:spLocks noChangeArrowheads="1"/>
          </p:cNvSpPr>
          <p:nvPr/>
        </p:nvSpPr>
        <p:spPr bwMode="auto">
          <a:xfrm>
            <a:off x="560696" y="2716620"/>
            <a:ext cx="7211704" cy="397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lIns="90488" tIns="44450" rIns="90488" bIns="44450">
            <a:spAutoFit/>
          </a:bodyPr>
          <a:lstStyle>
            <a:lvl1pPr marL="285750" indent="-28575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15000"/>
              </a:lnSpc>
              <a:spcBef>
                <a:spcPct val="45000"/>
              </a:spcBef>
              <a:buClr>
                <a:srgbClr val="A50021"/>
              </a:buClr>
              <a:buFont typeface="Wingdings" pitchFamily="2" charset="2"/>
              <a:buNone/>
            </a:pPr>
            <a:r>
              <a:rPr lang="en-US" altLang="en-US" sz="1900" dirty="0">
                <a:solidFill>
                  <a:schemeClr val="bg2"/>
                </a:solidFill>
                <a:latin typeface="Liberation Sans" panose="020B0604020202020204" pitchFamily="34" charset="0"/>
              </a:rPr>
              <a:t>After studying this chapter, you should be able to:</a:t>
            </a:r>
          </a:p>
        </p:txBody>
      </p:sp>
      <p:sp>
        <p:nvSpPr>
          <p:cNvPr id="3079" name="Rectangle 24"/>
          <p:cNvSpPr>
            <a:spLocks noChangeArrowheads="1"/>
          </p:cNvSpPr>
          <p:nvPr/>
        </p:nvSpPr>
        <p:spPr bwMode="auto">
          <a:xfrm>
            <a:off x="533400" y="517452"/>
            <a:ext cx="6400800" cy="1066800"/>
          </a:xfrm>
          <a:prstGeom prst="rect">
            <a:avLst/>
          </a:prstGeom>
          <a:noFill/>
          <a:ln>
            <a:noFill/>
          </a:ln>
          <a:effectLst/>
          <a:extLst>
            <a:ext uri="{909E8E84-426E-40DD-AFC4-6F175D3DCCD1}">
              <a14:hiddenFill xmlns:a14="http://schemas.microsoft.com/office/drawing/2010/main">
                <a:solidFill>
                  <a:srgbClr val="009999"/>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r>
              <a:rPr lang="en-US" altLang="en-US" sz="3800" b="0" dirty="0">
                <a:solidFill>
                  <a:schemeClr val="tx1"/>
                </a:solidFill>
                <a:latin typeface="Liberation Sans" panose="020B0604020202020204" pitchFamily="34" charset="0"/>
              </a:rPr>
              <a:t>Acquisition and </a:t>
            </a:r>
          </a:p>
          <a:p>
            <a:pPr algn="l"/>
            <a:r>
              <a:rPr lang="en-US" altLang="en-US" sz="3800" b="0" dirty="0">
                <a:solidFill>
                  <a:schemeClr val="tx1"/>
                </a:solidFill>
                <a:latin typeface="Liberation Sans" panose="020B0604020202020204" pitchFamily="34" charset="0"/>
              </a:rPr>
              <a:t>Disposition of Property, </a:t>
            </a:r>
          </a:p>
          <a:p>
            <a:pPr algn="l"/>
            <a:r>
              <a:rPr lang="en-US" altLang="en-US" sz="3800" b="0" dirty="0">
                <a:solidFill>
                  <a:schemeClr val="tx1"/>
                </a:solidFill>
                <a:latin typeface="Liberation Sans" panose="020B0604020202020204" pitchFamily="34" charset="0"/>
              </a:rPr>
              <a:t>Plant, and Equipment</a:t>
            </a:r>
          </a:p>
        </p:txBody>
      </p:sp>
      <p:sp>
        <p:nvSpPr>
          <p:cNvPr id="3081" name="Text Box 26"/>
          <p:cNvSpPr txBox="1">
            <a:spLocks noChangeArrowheads="1"/>
          </p:cNvSpPr>
          <p:nvPr/>
        </p:nvSpPr>
        <p:spPr bwMode="auto">
          <a:xfrm>
            <a:off x="5715000" y="108096"/>
            <a:ext cx="3240352"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3600" b="0" dirty="0">
                <a:solidFill>
                  <a:srgbClr val="15668F"/>
                </a:solidFill>
                <a:latin typeface="Liberation Sans" panose="020B0604020202020204" pitchFamily="34" charset="0"/>
              </a:rPr>
              <a:t>CHAPTER</a:t>
            </a:r>
            <a:r>
              <a:rPr lang="en-US" altLang="en-US" sz="3200" b="0" dirty="0">
                <a:solidFill>
                  <a:srgbClr val="15668F"/>
                </a:solidFill>
                <a:latin typeface="Liberation Sans" panose="020B0604020202020204" pitchFamily="34" charset="0"/>
              </a:rPr>
              <a:t> </a:t>
            </a:r>
            <a:r>
              <a:rPr lang="en-US" altLang="en-US" sz="4000" dirty="0">
                <a:solidFill>
                  <a:schemeClr val="tx1"/>
                </a:solidFill>
                <a:latin typeface="Liberation Sans" panose="020B0604020202020204" pitchFamily="34" charset="0"/>
              </a:rPr>
              <a:t>10</a:t>
            </a:r>
          </a:p>
        </p:txBody>
      </p:sp>
      <p:cxnSp>
        <p:nvCxnSpPr>
          <p:cNvPr id="14" name="Straight Connector 13"/>
          <p:cNvCxnSpPr/>
          <p:nvPr/>
        </p:nvCxnSpPr>
        <p:spPr bwMode="auto">
          <a:xfrm>
            <a:off x="304800" y="6374220"/>
            <a:ext cx="8534400" cy="0"/>
          </a:xfrm>
          <a:prstGeom prst="line">
            <a:avLst/>
          </a:prstGeom>
          <a:solidFill>
            <a:schemeClr val="bg1"/>
          </a:solidFill>
          <a:ln w="1905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a:off x="304800" y="2091072"/>
            <a:ext cx="8534400" cy="0"/>
          </a:xfrm>
          <a:prstGeom prst="line">
            <a:avLst/>
          </a:prstGeom>
          <a:solidFill>
            <a:schemeClr val="bg1"/>
          </a:solidFill>
          <a:ln w="1905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Rectangle 15"/>
          <p:cNvSpPr>
            <a:spLocks noGrp="1" noChangeArrowheads="1"/>
          </p:cNvSpPr>
          <p:nvPr>
            <p:ph type="title" idx="4294967295"/>
          </p:nvPr>
        </p:nvSpPr>
        <p:spPr bwMode="auto">
          <a:xfrm>
            <a:off x="560696" y="2255957"/>
            <a:ext cx="3886200" cy="484909"/>
          </a:xfrm>
          <a:prstGeom prst="rect">
            <a:avLst/>
          </a:prstGeom>
          <a:noFill/>
          <a:ln>
            <a:noFill/>
          </a:ln>
          <a:effectLst/>
        </p:spPr>
        <p:txBody>
          <a:bodyPr vert="horz" wrap="square" lIns="90488" tIns="44450" rIns="90488" bIns="44450" numCol="1" anchor="t" anchorCtr="0" compatLnSpc="1">
            <a:prstTxWarp prst="textNoShape">
              <a:avLst/>
            </a:prstTxWarp>
          </a:bodyPr>
          <a:lstStyle/>
          <a:p>
            <a:pPr marL="0" indent="0" algn="l">
              <a:lnSpc>
                <a:spcPct val="110000"/>
              </a:lnSpc>
            </a:pPr>
            <a:r>
              <a:rPr lang="en-US" altLang="en-US" sz="2300" i="0" dirty="0">
                <a:solidFill>
                  <a:srgbClr val="CC0000"/>
                </a:solidFill>
                <a:effectLst/>
                <a:latin typeface="Liberation Sans" panose="020B0604020202020204" pitchFamily="34" charset="0"/>
              </a:rPr>
              <a:t>LEARNING OBJECTIVES</a:t>
            </a:r>
          </a:p>
        </p:txBody>
      </p:sp>
    </p:spTree>
    <p:extLst>
      <p:ext uri="{BB962C8B-B14F-4D97-AF65-F5344CB8AC3E}">
        <p14:creationId xmlns:p14="http://schemas.microsoft.com/office/powerpoint/2010/main" val="3158957148"/>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6"/>
          <p:cNvSpPr>
            <a:spLocks noChangeArrowheads="1"/>
          </p:cNvSpPr>
          <p:nvPr/>
        </p:nvSpPr>
        <p:spPr bwMode="auto">
          <a:xfrm>
            <a:off x="609600" y="1371600"/>
            <a:ext cx="7924800" cy="2898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lgn="ctr">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15000"/>
              </a:lnSpc>
            </a:pPr>
            <a:r>
              <a:rPr lang="en-US" altLang="en-US" sz="2000" dirty="0">
                <a:solidFill>
                  <a:schemeClr val="tx1"/>
                </a:solidFill>
                <a:latin typeface="Liberation Sans" panose="020B0604020202020204" pitchFamily="34" charset="0"/>
              </a:rPr>
              <a:t>Illustration:</a:t>
            </a:r>
            <a:r>
              <a:rPr lang="en-US" altLang="en-US" sz="2000" b="0" dirty="0">
                <a:solidFill>
                  <a:schemeClr val="tx1"/>
                </a:solidFill>
                <a:latin typeface="Liberation Sans" panose="020B0604020202020204" pitchFamily="34" charset="0"/>
              </a:rPr>
              <a:t> Interstate Transportation Company exchanged a number of used trucks plus cash for a semi-truck. The used trucks have a combined book value of $42,000 (cost $64,000 less $22,000 accumulated depreciation). Interstate’s purchasing agent, experienced in the secondhand market, indicates that the used trucks have a fair market value of $49,000. In addition to the trucks, Interstate must pay $11,000 cash for the semi-truck. Interstate computes the cost of the semi-truck as follows.</a:t>
            </a:r>
          </a:p>
        </p:txBody>
      </p:sp>
      <p:sp>
        <p:nvSpPr>
          <p:cNvPr id="47109" name="Text Box 8"/>
          <p:cNvSpPr txBox="1">
            <a:spLocks noChangeArrowheads="1"/>
          </p:cNvSpPr>
          <p:nvPr/>
        </p:nvSpPr>
        <p:spPr bwMode="auto">
          <a:xfrm>
            <a:off x="7315200" y="4495800"/>
            <a:ext cx="1828800"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spcBef>
                <a:spcPct val="50000"/>
              </a:spcBef>
            </a:pPr>
            <a:r>
              <a:rPr lang="en-US" altLang="en-US" sz="1200" dirty="0">
                <a:solidFill>
                  <a:srgbClr val="006666"/>
                </a:solidFill>
                <a:latin typeface="Liberation Sans" panose="020B0604020202020204" pitchFamily="34" charset="0"/>
              </a:rPr>
              <a:t>ILLUSTRATION 10.11</a:t>
            </a:r>
          </a:p>
          <a:p>
            <a:pPr algn="l">
              <a:spcBef>
                <a:spcPts val="0"/>
              </a:spcBef>
            </a:pPr>
            <a:r>
              <a:rPr lang="en-US" altLang="en-US" sz="1200" b="0" dirty="0">
                <a:solidFill>
                  <a:schemeClr val="tx1"/>
                </a:solidFill>
                <a:latin typeface="Liberation Sans" panose="020B0604020202020204" pitchFamily="34" charset="0"/>
              </a:rPr>
              <a:t>Computation of Semi-Truck Cost</a:t>
            </a:r>
          </a:p>
        </p:txBody>
      </p:sp>
      <p:pic>
        <p:nvPicPr>
          <p:cNvPr id="4711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495800"/>
            <a:ext cx="6553200" cy="16332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9" name="Rectangle 4"/>
          <p:cNvSpPr txBox="1">
            <a:spLocks noChangeArrowheads="1"/>
          </p:cNvSpPr>
          <p:nvPr/>
        </p:nvSpPr>
        <p:spPr bwMode="auto">
          <a:xfrm>
            <a:off x="609600" y="381000"/>
            <a:ext cx="84582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algn="l">
              <a:lnSpc>
                <a:spcPct val="110000"/>
              </a:lnSpc>
              <a:spcBef>
                <a:spcPct val="30000"/>
              </a:spcBef>
              <a:spcAft>
                <a:spcPct val="20000"/>
              </a:spcAft>
              <a:buSzPct val="80000"/>
            </a:pPr>
            <a:r>
              <a:rPr lang="en-US" altLang="en-US" sz="3200" i="0" dirty="0">
                <a:solidFill>
                  <a:schemeClr val="tx1"/>
                </a:solidFill>
                <a:effectLst/>
                <a:latin typeface="Liberation Sans" panose="020B0604020202020204" pitchFamily="34" charset="0"/>
              </a:rPr>
              <a:t>Gain Situation (Has Commercial Substance)</a:t>
            </a:r>
          </a:p>
        </p:txBody>
      </p:sp>
      <p:sp>
        <p:nvSpPr>
          <p:cNvPr id="10"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226" name="Rectangle 2"/>
          <p:cNvSpPr>
            <a:spLocks noChangeArrowheads="1"/>
          </p:cNvSpPr>
          <p:nvPr/>
        </p:nvSpPr>
        <p:spPr bwMode="auto">
          <a:xfrm>
            <a:off x="685800" y="1699659"/>
            <a:ext cx="7696200" cy="29977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63550" indent="-463550">
              <a:tabLst>
                <a:tab pos="5718175" algn="r"/>
                <a:tab pos="7083425" algn="r"/>
              </a:tabLst>
              <a:defRPr b="1">
                <a:solidFill>
                  <a:schemeClr val="folHlink"/>
                </a:solidFill>
                <a:latin typeface="Comic Sans MS" pitchFamily="66" charset="0"/>
              </a:defRPr>
            </a:lvl1pPr>
            <a:lvl2pPr marL="742950" indent="-285750">
              <a:tabLst>
                <a:tab pos="5718175" algn="r"/>
                <a:tab pos="7083425" algn="r"/>
              </a:tabLst>
              <a:defRPr b="1">
                <a:solidFill>
                  <a:schemeClr val="folHlink"/>
                </a:solidFill>
                <a:latin typeface="Comic Sans MS" pitchFamily="66" charset="0"/>
              </a:defRPr>
            </a:lvl2pPr>
            <a:lvl3pPr marL="1143000" indent="-228600">
              <a:tabLst>
                <a:tab pos="5718175" algn="r"/>
                <a:tab pos="7083425" algn="r"/>
              </a:tabLst>
              <a:defRPr b="1">
                <a:solidFill>
                  <a:schemeClr val="folHlink"/>
                </a:solidFill>
                <a:latin typeface="Comic Sans MS" pitchFamily="66" charset="0"/>
              </a:defRPr>
            </a:lvl3pPr>
            <a:lvl4pPr marL="1600200" indent="-228600">
              <a:tabLst>
                <a:tab pos="5718175" algn="r"/>
                <a:tab pos="7083425" algn="r"/>
              </a:tabLst>
              <a:defRPr b="1">
                <a:solidFill>
                  <a:schemeClr val="folHlink"/>
                </a:solidFill>
                <a:latin typeface="Comic Sans MS" pitchFamily="66" charset="0"/>
              </a:defRPr>
            </a:lvl4pPr>
            <a:lvl5pPr marL="2057400" indent="-228600">
              <a:tabLst>
                <a:tab pos="5718175" algn="r"/>
                <a:tab pos="7083425" algn="r"/>
              </a:tabLst>
              <a:defRPr b="1">
                <a:solidFill>
                  <a:schemeClr val="folHlink"/>
                </a:solidFill>
                <a:latin typeface="Comic Sans MS" pitchFamily="66" charset="0"/>
              </a:defRPr>
            </a:lvl5pPr>
            <a:lvl6pPr marL="2514600" indent="-228600" algn="ctr" eaLnBrk="0" fontAlgn="base" hangingPunct="0">
              <a:spcBef>
                <a:spcPct val="0"/>
              </a:spcBef>
              <a:spcAft>
                <a:spcPct val="0"/>
              </a:spcAft>
              <a:tabLst>
                <a:tab pos="5718175" algn="r"/>
                <a:tab pos="7083425" algn="r"/>
              </a:tabLst>
              <a:defRPr b="1">
                <a:solidFill>
                  <a:schemeClr val="folHlink"/>
                </a:solidFill>
                <a:latin typeface="Comic Sans MS" pitchFamily="66" charset="0"/>
              </a:defRPr>
            </a:lvl6pPr>
            <a:lvl7pPr marL="2971800" indent="-228600" algn="ctr" eaLnBrk="0" fontAlgn="base" hangingPunct="0">
              <a:spcBef>
                <a:spcPct val="0"/>
              </a:spcBef>
              <a:spcAft>
                <a:spcPct val="0"/>
              </a:spcAft>
              <a:tabLst>
                <a:tab pos="5718175" algn="r"/>
                <a:tab pos="7083425" algn="r"/>
              </a:tabLst>
              <a:defRPr b="1">
                <a:solidFill>
                  <a:schemeClr val="folHlink"/>
                </a:solidFill>
                <a:latin typeface="Comic Sans MS" pitchFamily="66" charset="0"/>
              </a:defRPr>
            </a:lvl7pPr>
            <a:lvl8pPr marL="3429000" indent="-228600" algn="ctr" eaLnBrk="0" fontAlgn="base" hangingPunct="0">
              <a:spcBef>
                <a:spcPct val="0"/>
              </a:spcBef>
              <a:spcAft>
                <a:spcPct val="0"/>
              </a:spcAft>
              <a:tabLst>
                <a:tab pos="5718175" algn="r"/>
                <a:tab pos="7083425" algn="r"/>
              </a:tabLst>
              <a:defRPr b="1">
                <a:solidFill>
                  <a:schemeClr val="folHlink"/>
                </a:solidFill>
                <a:latin typeface="Comic Sans MS" pitchFamily="66" charset="0"/>
              </a:defRPr>
            </a:lvl8pPr>
            <a:lvl9pPr marL="3886200" indent="-228600" algn="ctr" eaLnBrk="0" fontAlgn="base" hangingPunct="0">
              <a:spcBef>
                <a:spcPct val="0"/>
              </a:spcBef>
              <a:spcAft>
                <a:spcPct val="0"/>
              </a:spcAft>
              <a:tabLst>
                <a:tab pos="5718175" algn="r"/>
                <a:tab pos="7083425" algn="r"/>
              </a:tabLst>
              <a:defRPr b="1">
                <a:solidFill>
                  <a:schemeClr val="folHlink"/>
                </a:solidFill>
                <a:latin typeface="Comic Sans MS" pitchFamily="66" charset="0"/>
              </a:defRPr>
            </a:lvl9pPr>
          </a:lstStyle>
          <a:p>
            <a:pPr algn="l">
              <a:spcBef>
                <a:spcPct val="20000"/>
              </a:spcBef>
            </a:pPr>
            <a:r>
              <a:rPr lang="en-US" altLang="en-US" sz="1600" b="0" dirty="0">
                <a:latin typeface="Liberation Sans" panose="020B0604020202020204" pitchFamily="34" charset="0"/>
              </a:rPr>
              <a:t>Truck (semi) 	60,000</a:t>
            </a:r>
          </a:p>
          <a:p>
            <a:pPr algn="l">
              <a:spcBef>
                <a:spcPct val="20000"/>
              </a:spcBef>
            </a:pPr>
            <a:r>
              <a:rPr lang="en-US" altLang="en-US" sz="1600" b="0" dirty="0" err="1">
                <a:latin typeface="Liberation Sans" panose="020B0604020202020204" pitchFamily="34" charset="0"/>
              </a:rPr>
              <a:t>固定资产</a:t>
            </a:r>
            <a:r>
              <a:rPr lang="en-US" altLang="zh-CN" sz="1600" b="0" dirty="0">
                <a:latin typeface="Liberation Sans" panose="020B0604020202020204" pitchFamily="34" charset="0"/>
              </a:rPr>
              <a:t>—</a:t>
            </a:r>
            <a:r>
              <a:rPr lang="zh-CN" altLang="en-US" sz="1600" b="0" dirty="0">
                <a:latin typeface="Liberation Sans" panose="020B0604020202020204" pitchFamily="34" charset="0"/>
              </a:rPr>
              <a:t>设备</a:t>
            </a:r>
            <a:r>
              <a:rPr lang="en-US" altLang="zh-CN" sz="1600" b="0" dirty="0">
                <a:latin typeface="Liberation Sans" panose="020B0604020202020204" pitchFamily="34" charset="0"/>
              </a:rPr>
              <a:t>—Semi Truck</a:t>
            </a:r>
            <a:endParaRPr lang="en-US" altLang="en-US" sz="1600" b="0" dirty="0">
              <a:latin typeface="Liberation Sans" panose="020B0604020202020204" pitchFamily="34" charset="0"/>
            </a:endParaRPr>
          </a:p>
          <a:p>
            <a:pPr algn="l">
              <a:spcBef>
                <a:spcPct val="20000"/>
              </a:spcBef>
            </a:pPr>
            <a:r>
              <a:rPr lang="en-US" altLang="en-US" sz="1600" b="0" dirty="0">
                <a:latin typeface="Liberation Sans" panose="020B0604020202020204" pitchFamily="34" charset="0"/>
              </a:rPr>
              <a:t>Accumulated Depreciation—Trucks 	22,000</a:t>
            </a:r>
          </a:p>
          <a:p>
            <a:pPr algn="l">
              <a:spcBef>
                <a:spcPct val="20000"/>
              </a:spcBef>
            </a:pPr>
            <a:r>
              <a:rPr lang="en-US" altLang="en-US" sz="1600" b="0" dirty="0" err="1">
                <a:latin typeface="Liberation Sans" panose="020B0604020202020204" pitchFamily="34" charset="0"/>
              </a:rPr>
              <a:t>累计折旧</a:t>
            </a:r>
            <a:r>
              <a:rPr lang="en-US" altLang="zh-CN" sz="1600" b="0" dirty="0">
                <a:latin typeface="Liberation Sans" panose="020B0604020202020204" pitchFamily="34" charset="0"/>
              </a:rPr>
              <a:t>—</a:t>
            </a:r>
            <a:r>
              <a:rPr lang="zh-CN" altLang="en-US" sz="1600" b="0" dirty="0">
                <a:latin typeface="Liberation Sans" panose="020B0604020202020204" pitchFamily="34" charset="0"/>
              </a:rPr>
              <a:t>设备</a:t>
            </a:r>
            <a:r>
              <a:rPr lang="en-US" altLang="zh-CN" sz="1600" b="0" dirty="0">
                <a:latin typeface="Liberation Sans" panose="020B0604020202020204" pitchFamily="34" charset="0"/>
              </a:rPr>
              <a:t>—Semi Truck</a:t>
            </a:r>
            <a:endParaRPr lang="en-US" altLang="en-US" sz="1600" b="0" dirty="0">
              <a:latin typeface="Liberation Sans" panose="020B0604020202020204" pitchFamily="34" charset="0"/>
            </a:endParaRPr>
          </a:p>
          <a:p>
            <a:pPr algn="l">
              <a:spcBef>
                <a:spcPct val="20000"/>
              </a:spcBef>
            </a:pPr>
            <a:r>
              <a:rPr lang="en-US" altLang="en-US" sz="1600" b="0" dirty="0">
                <a:latin typeface="Liberation Sans" panose="020B0604020202020204" pitchFamily="34" charset="0"/>
              </a:rPr>
              <a:t>	Trucks (used)		64,000</a:t>
            </a:r>
          </a:p>
          <a:p>
            <a:pPr algn="l">
              <a:spcBef>
                <a:spcPct val="20000"/>
              </a:spcBef>
            </a:pPr>
            <a:r>
              <a:rPr lang="zh-CN" altLang="en-US" sz="1600" b="0" dirty="0">
                <a:latin typeface="Liberation Sans" panose="020B0604020202020204" pitchFamily="34" charset="0"/>
              </a:rPr>
              <a:t>       固定资产</a:t>
            </a:r>
            <a:r>
              <a:rPr lang="en-US" altLang="zh-CN" sz="1600" b="0" dirty="0">
                <a:latin typeface="Liberation Sans" panose="020B0604020202020204" pitchFamily="34" charset="0"/>
              </a:rPr>
              <a:t>—</a:t>
            </a:r>
            <a:r>
              <a:rPr lang="zh-CN" altLang="en-US" sz="1600" b="0" dirty="0">
                <a:latin typeface="Liberation Sans" panose="020B0604020202020204" pitchFamily="34" charset="0"/>
              </a:rPr>
              <a:t>设备</a:t>
            </a:r>
            <a:r>
              <a:rPr lang="en-US" altLang="zh-CN" sz="1600" b="0" dirty="0">
                <a:latin typeface="Liberation Sans" panose="020B0604020202020204" pitchFamily="34" charset="0"/>
              </a:rPr>
              <a:t>—</a:t>
            </a:r>
            <a:r>
              <a:rPr lang="en-US" altLang="en-US" sz="1600" b="0" dirty="0">
                <a:latin typeface="Liberation Sans" panose="020B0604020202020204" pitchFamily="34" charset="0"/>
              </a:rPr>
              <a:t>Trucks</a:t>
            </a:r>
          </a:p>
          <a:p>
            <a:pPr algn="l">
              <a:spcBef>
                <a:spcPct val="20000"/>
              </a:spcBef>
            </a:pPr>
            <a:r>
              <a:rPr lang="en-US" altLang="en-US" sz="1600" b="0" dirty="0">
                <a:latin typeface="Liberation Sans" panose="020B0604020202020204" pitchFamily="34" charset="0"/>
              </a:rPr>
              <a:t>	Gain on Disposal of Trucks		7,000</a:t>
            </a:r>
          </a:p>
          <a:p>
            <a:pPr algn="l">
              <a:spcBef>
                <a:spcPct val="20000"/>
              </a:spcBef>
            </a:pPr>
            <a:r>
              <a:rPr lang="zh-CN" altLang="en-US" sz="1600" b="0" dirty="0">
                <a:latin typeface="Liberation Sans" panose="020B0604020202020204" pitchFamily="34" charset="0"/>
              </a:rPr>
              <a:t>       资产处置损失</a:t>
            </a:r>
            <a:endParaRPr lang="en-US" altLang="en-US" sz="1600" b="0" dirty="0">
              <a:latin typeface="Liberation Sans" panose="020B0604020202020204" pitchFamily="34" charset="0"/>
            </a:endParaRPr>
          </a:p>
          <a:p>
            <a:pPr algn="l">
              <a:spcBef>
                <a:spcPct val="20000"/>
              </a:spcBef>
            </a:pPr>
            <a:r>
              <a:rPr lang="en-US" altLang="en-US" sz="1600" b="0" dirty="0">
                <a:latin typeface="Liberation Sans" panose="020B0604020202020204" pitchFamily="34" charset="0"/>
              </a:rPr>
              <a:t>	Cash 		11,000</a:t>
            </a:r>
          </a:p>
          <a:p>
            <a:pPr algn="l">
              <a:spcBef>
                <a:spcPct val="20000"/>
              </a:spcBef>
            </a:pPr>
            <a:r>
              <a:rPr lang="zh-CN" altLang="en-US" sz="1600" b="0" dirty="0">
                <a:latin typeface="Liberation Sans" panose="020B0604020202020204" pitchFamily="34" charset="0"/>
              </a:rPr>
              <a:t>       </a:t>
            </a:r>
            <a:r>
              <a:rPr lang="en-US" altLang="en-US" sz="1600" b="0" dirty="0" err="1">
                <a:latin typeface="Liberation Sans" panose="020B0604020202020204" pitchFamily="34" charset="0"/>
              </a:rPr>
              <a:t>银行存款</a:t>
            </a:r>
            <a:endParaRPr lang="en-US" altLang="en-US" sz="1600" b="0" dirty="0">
              <a:latin typeface="Liberation Sans" panose="020B0604020202020204" pitchFamily="34" charset="0"/>
            </a:endParaRPr>
          </a:p>
        </p:txBody>
      </p:sp>
      <p:sp>
        <p:nvSpPr>
          <p:cNvPr id="48133" name="Rectangle 5"/>
          <p:cNvSpPr>
            <a:spLocks noChangeArrowheads="1"/>
          </p:cNvSpPr>
          <p:nvPr/>
        </p:nvSpPr>
        <p:spPr bwMode="auto">
          <a:xfrm>
            <a:off x="609600" y="1371600"/>
            <a:ext cx="8305800" cy="4364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15000"/>
              </a:lnSpc>
            </a:pPr>
            <a:r>
              <a:rPr lang="en-US" altLang="en-US" sz="2000" dirty="0">
                <a:solidFill>
                  <a:schemeClr val="tx1"/>
                </a:solidFill>
                <a:latin typeface="Liberation Sans" panose="020B0604020202020204" pitchFamily="34" charset="0"/>
              </a:rPr>
              <a:t>Illustration:</a:t>
            </a:r>
            <a:r>
              <a:rPr lang="en-US" altLang="en-US" sz="2000" b="0" dirty="0">
                <a:solidFill>
                  <a:schemeClr val="tx1"/>
                </a:solidFill>
                <a:latin typeface="Liberation Sans" panose="020B0604020202020204" pitchFamily="34" charset="0"/>
              </a:rPr>
              <a:t> Interstate records the exchange transaction as follows:</a:t>
            </a:r>
          </a:p>
        </p:txBody>
      </p:sp>
      <p:sp>
        <p:nvSpPr>
          <p:cNvPr id="48134" name="Text Box 6"/>
          <p:cNvSpPr txBox="1">
            <a:spLocks noChangeArrowheads="1"/>
          </p:cNvSpPr>
          <p:nvPr/>
        </p:nvSpPr>
        <p:spPr bwMode="auto">
          <a:xfrm>
            <a:off x="7162800" y="4514850"/>
            <a:ext cx="1752600"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r>
              <a:rPr lang="en-US" sz="1200" dirty="0">
                <a:solidFill>
                  <a:srgbClr val="006666"/>
                </a:solidFill>
                <a:latin typeface="Liberation Sans" panose="020B0604020202020204" pitchFamily="34" charset="0"/>
              </a:rPr>
              <a:t>ILLUSTRATION 10.12</a:t>
            </a:r>
          </a:p>
          <a:p>
            <a:pPr algn="l"/>
            <a:r>
              <a:rPr lang="en-US" sz="1200" b="0" dirty="0">
                <a:solidFill>
                  <a:schemeClr val="tx1"/>
                </a:solidFill>
                <a:latin typeface="Liberation Sans" panose="020B0604020202020204" pitchFamily="34" charset="0"/>
              </a:rPr>
              <a:t>Computation of Gain on Disposal of Used Trucks</a:t>
            </a:r>
            <a:endParaRPr lang="en-US" altLang="en-US" sz="1200" b="0" dirty="0">
              <a:solidFill>
                <a:schemeClr val="tx1"/>
              </a:solidFill>
              <a:latin typeface="Liberation Sans" panose="020B0604020202020204" pitchFamily="34" charset="0"/>
            </a:endParaRPr>
          </a:p>
        </p:txBody>
      </p:sp>
      <p:sp>
        <p:nvSpPr>
          <p:cNvPr id="48135" name="Rectangle 8"/>
          <p:cNvSpPr>
            <a:spLocks noChangeArrowheads="1"/>
          </p:cNvSpPr>
          <p:nvPr/>
        </p:nvSpPr>
        <p:spPr bwMode="auto">
          <a:xfrm>
            <a:off x="381000" y="4789488"/>
            <a:ext cx="1371600" cy="793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nSpc>
                <a:spcPct val="115000"/>
              </a:lnSpc>
            </a:pPr>
            <a:r>
              <a:rPr lang="en-US" altLang="en-US" sz="2000" dirty="0">
                <a:solidFill>
                  <a:schemeClr val="tx1"/>
                </a:solidFill>
                <a:latin typeface="Liberation Sans" panose="020B0604020202020204" pitchFamily="34" charset="0"/>
              </a:rPr>
              <a:t>Gain on Disposal</a:t>
            </a:r>
            <a:endParaRPr lang="en-US" altLang="en-US" sz="2000" b="0" dirty="0">
              <a:solidFill>
                <a:schemeClr val="tx1"/>
              </a:solidFill>
              <a:latin typeface="Liberation Sans" panose="020B0604020202020204" pitchFamily="34" charset="0"/>
            </a:endParaRPr>
          </a:p>
        </p:txBody>
      </p:sp>
      <p:pic>
        <p:nvPicPr>
          <p:cNvPr id="4813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100" y="4709318"/>
            <a:ext cx="5181600" cy="1554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2"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
        <p:nvSpPr>
          <p:cNvPr id="10" name="Rectangle 4"/>
          <p:cNvSpPr txBox="1">
            <a:spLocks noChangeArrowheads="1"/>
          </p:cNvSpPr>
          <p:nvPr/>
        </p:nvSpPr>
        <p:spPr bwMode="auto">
          <a:xfrm>
            <a:off x="609600" y="381000"/>
            <a:ext cx="84582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algn="l">
              <a:lnSpc>
                <a:spcPct val="110000"/>
              </a:lnSpc>
              <a:spcBef>
                <a:spcPct val="30000"/>
              </a:spcBef>
              <a:spcAft>
                <a:spcPct val="20000"/>
              </a:spcAft>
              <a:buSzPct val="80000"/>
            </a:pPr>
            <a:r>
              <a:rPr lang="en-US" altLang="en-US" sz="3200" i="0" dirty="0">
                <a:solidFill>
                  <a:schemeClr val="tx1"/>
                </a:solidFill>
                <a:effectLst/>
                <a:latin typeface="Liberation Sans" panose="020B0604020202020204" pitchFamily="34" charset="0"/>
              </a:rPr>
              <a:t>Gain Situation (Has Commercial Substance)</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76226">
                                            <p:txEl>
                                              <p:pRg st="0" end="0"/>
                                            </p:txEl>
                                          </p:spTgt>
                                        </p:tgtEl>
                                        <p:attrNameLst>
                                          <p:attrName>style.visibility</p:attrName>
                                        </p:attrNameLst>
                                      </p:cBhvr>
                                      <p:to>
                                        <p:strVal val="visible"/>
                                      </p:to>
                                    </p:set>
                                    <p:animEffect transition="in" filter="wipe(left)">
                                      <p:cBhvr>
                                        <p:cTn id="7" dur="500"/>
                                        <p:tgtEl>
                                          <p:spTgt spid="10762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76226">
                                            <p:txEl>
                                              <p:pRg st="1" end="1"/>
                                            </p:txEl>
                                          </p:spTgt>
                                        </p:tgtEl>
                                        <p:attrNameLst>
                                          <p:attrName>style.visibility</p:attrName>
                                        </p:attrNameLst>
                                      </p:cBhvr>
                                      <p:to>
                                        <p:strVal val="visible"/>
                                      </p:to>
                                    </p:set>
                                    <p:animEffect transition="in" filter="wipe(left)">
                                      <p:cBhvr>
                                        <p:cTn id="12" dur="500"/>
                                        <p:tgtEl>
                                          <p:spTgt spid="107622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76226">
                                            <p:txEl>
                                              <p:pRg st="2" end="2"/>
                                            </p:txEl>
                                          </p:spTgt>
                                        </p:tgtEl>
                                        <p:attrNameLst>
                                          <p:attrName>style.visibility</p:attrName>
                                        </p:attrNameLst>
                                      </p:cBhvr>
                                      <p:to>
                                        <p:strVal val="visible"/>
                                      </p:to>
                                    </p:set>
                                    <p:animEffect transition="in" filter="wipe(left)">
                                      <p:cBhvr>
                                        <p:cTn id="17" dur="500"/>
                                        <p:tgtEl>
                                          <p:spTgt spid="10762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76226">
                                            <p:txEl>
                                              <p:pRg st="3" end="3"/>
                                            </p:txEl>
                                          </p:spTgt>
                                        </p:tgtEl>
                                        <p:attrNameLst>
                                          <p:attrName>style.visibility</p:attrName>
                                        </p:attrNameLst>
                                      </p:cBhvr>
                                      <p:to>
                                        <p:strVal val="visible"/>
                                      </p:to>
                                    </p:set>
                                    <p:animEffect transition="in" filter="wipe(left)">
                                      <p:cBhvr>
                                        <p:cTn id="22" dur="500"/>
                                        <p:tgtEl>
                                          <p:spTgt spid="107622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76226">
                                            <p:txEl>
                                              <p:pRg st="4" end="4"/>
                                            </p:txEl>
                                          </p:spTgt>
                                        </p:tgtEl>
                                        <p:attrNameLst>
                                          <p:attrName>style.visibility</p:attrName>
                                        </p:attrNameLst>
                                      </p:cBhvr>
                                      <p:to>
                                        <p:strVal val="visible"/>
                                      </p:to>
                                    </p:set>
                                    <p:animEffect transition="in" filter="wipe(left)">
                                      <p:cBhvr>
                                        <p:cTn id="27" dur="500"/>
                                        <p:tgtEl>
                                          <p:spTgt spid="107622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76226">
                                            <p:txEl>
                                              <p:pRg st="5" end="5"/>
                                            </p:txEl>
                                          </p:spTgt>
                                        </p:tgtEl>
                                        <p:attrNameLst>
                                          <p:attrName>style.visibility</p:attrName>
                                        </p:attrNameLst>
                                      </p:cBhvr>
                                      <p:to>
                                        <p:strVal val="visible"/>
                                      </p:to>
                                    </p:set>
                                    <p:animEffect transition="in" filter="wipe(left)">
                                      <p:cBhvr>
                                        <p:cTn id="32" dur="500"/>
                                        <p:tgtEl>
                                          <p:spTgt spid="107622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76226">
                                            <p:txEl>
                                              <p:pRg st="6" end="6"/>
                                            </p:txEl>
                                          </p:spTgt>
                                        </p:tgtEl>
                                        <p:attrNameLst>
                                          <p:attrName>style.visibility</p:attrName>
                                        </p:attrNameLst>
                                      </p:cBhvr>
                                      <p:to>
                                        <p:strVal val="visible"/>
                                      </p:to>
                                    </p:set>
                                    <p:animEffect transition="in" filter="wipe(left)">
                                      <p:cBhvr>
                                        <p:cTn id="37" dur="500"/>
                                        <p:tgtEl>
                                          <p:spTgt spid="107622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76226">
                                            <p:txEl>
                                              <p:pRg st="7" end="7"/>
                                            </p:txEl>
                                          </p:spTgt>
                                        </p:tgtEl>
                                        <p:attrNameLst>
                                          <p:attrName>style.visibility</p:attrName>
                                        </p:attrNameLst>
                                      </p:cBhvr>
                                      <p:to>
                                        <p:strVal val="visible"/>
                                      </p:to>
                                    </p:set>
                                    <p:animEffect transition="in" filter="wipe(left)">
                                      <p:cBhvr>
                                        <p:cTn id="42" dur="500"/>
                                        <p:tgtEl>
                                          <p:spTgt spid="1076226">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76226">
                                            <p:txEl>
                                              <p:pRg st="8" end="8"/>
                                            </p:txEl>
                                          </p:spTgt>
                                        </p:tgtEl>
                                        <p:attrNameLst>
                                          <p:attrName>style.visibility</p:attrName>
                                        </p:attrNameLst>
                                      </p:cBhvr>
                                      <p:to>
                                        <p:strVal val="visible"/>
                                      </p:to>
                                    </p:set>
                                    <p:animEffect transition="in" filter="wipe(left)">
                                      <p:cBhvr>
                                        <p:cTn id="47" dur="500"/>
                                        <p:tgtEl>
                                          <p:spTgt spid="107622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76226">
                                            <p:txEl>
                                              <p:pRg st="9" end="9"/>
                                            </p:txEl>
                                          </p:spTgt>
                                        </p:tgtEl>
                                        <p:attrNameLst>
                                          <p:attrName>style.visibility</p:attrName>
                                        </p:attrNameLst>
                                      </p:cBhvr>
                                      <p:to>
                                        <p:strVal val="visible"/>
                                      </p:to>
                                    </p:set>
                                    <p:animEffect transition="in" filter="wipe(left)">
                                      <p:cBhvr>
                                        <p:cTn id="52" dur="500"/>
                                        <p:tgtEl>
                                          <p:spTgt spid="107622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622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Text Box 4"/>
          <p:cNvSpPr txBox="1">
            <a:spLocks noChangeArrowheads="1"/>
          </p:cNvSpPr>
          <p:nvPr/>
        </p:nvSpPr>
        <p:spPr bwMode="auto">
          <a:xfrm>
            <a:off x="609600" y="1371600"/>
            <a:ext cx="8001000" cy="5349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10000"/>
              </a:lnSpc>
              <a:spcBef>
                <a:spcPct val="30000"/>
              </a:spcBef>
              <a:spcAft>
                <a:spcPct val="20000"/>
              </a:spcAft>
              <a:buSzPct val="80000"/>
            </a:pPr>
            <a:r>
              <a:rPr lang="en-US" altLang="en-US" sz="2800" dirty="0">
                <a:solidFill>
                  <a:schemeClr val="tx1"/>
                </a:solidFill>
                <a:latin typeface="Liberation Sans" panose="020B0604020202020204" pitchFamily="34" charset="0"/>
              </a:rPr>
              <a:t>Lacks Commercial Substance </a:t>
            </a:r>
          </a:p>
        </p:txBody>
      </p:sp>
      <p:sp>
        <p:nvSpPr>
          <p:cNvPr id="49157" name="Rectangle 5"/>
          <p:cNvSpPr>
            <a:spLocks noChangeArrowheads="1"/>
          </p:cNvSpPr>
          <p:nvPr/>
        </p:nvSpPr>
        <p:spPr bwMode="auto">
          <a:xfrm>
            <a:off x="609600" y="2022828"/>
            <a:ext cx="7696200" cy="19389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lgn="ctr">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25000"/>
              </a:lnSpc>
              <a:spcBef>
                <a:spcPts val="1200"/>
              </a:spcBef>
            </a:pPr>
            <a:r>
              <a:rPr lang="en-US" altLang="en-US" sz="2200" b="0" dirty="0">
                <a:solidFill>
                  <a:schemeClr val="tx1"/>
                </a:solidFill>
                <a:latin typeface="Liberation Sans" panose="020B0604020202020204" pitchFamily="34" charset="0"/>
              </a:rPr>
              <a:t>Now assume that Interstate Transportation Company exchange lacks commercial substance. </a:t>
            </a:r>
          </a:p>
          <a:p>
            <a:pPr algn="l">
              <a:lnSpc>
                <a:spcPct val="125000"/>
              </a:lnSpc>
              <a:spcBef>
                <a:spcPts val="1200"/>
              </a:spcBef>
            </a:pPr>
            <a:r>
              <a:rPr lang="en-US" altLang="en-US" sz="2200" b="0" dirty="0">
                <a:solidFill>
                  <a:schemeClr val="tx1"/>
                </a:solidFill>
                <a:latin typeface="Liberation Sans" panose="020B0604020202020204" pitchFamily="34" charset="0"/>
              </a:rPr>
              <a:t>Interstate defers the gain of $7,000 and reduces the basis of the semi-truck. </a:t>
            </a:r>
          </a:p>
        </p:txBody>
      </p:sp>
      <p:sp>
        <p:nvSpPr>
          <p:cNvPr id="6"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8" name="Rectangle 4"/>
          <p:cNvSpPr txBox="1">
            <a:spLocks noChangeArrowheads="1"/>
          </p:cNvSpPr>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algn="l">
              <a:lnSpc>
                <a:spcPct val="110000"/>
              </a:lnSpc>
              <a:spcBef>
                <a:spcPct val="30000"/>
              </a:spcBef>
              <a:spcAft>
                <a:spcPct val="20000"/>
              </a:spcAft>
              <a:buSzPct val="80000"/>
            </a:pPr>
            <a:r>
              <a:rPr lang="en-US" altLang="en-US" sz="3200" i="0" dirty="0">
                <a:solidFill>
                  <a:srgbClr val="CC0000"/>
                </a:solidFill>
                <a:effectLst/>
                <a:latin typeface="Liberation Sans" panose="020B0604020202020204" pitchFamily="34" charset="0"/>
              </a:rPr>
              <a:t>Exchanges of Non-Monetary Assets</a:t>
            </a:r>
          </a:p>
        </p:txBody>
      </p:sp>
      <p:sp>
        <p:nvSpPr>
          <p:cNvPr id="9"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2370" name="Rectangle 2"/>
          <p:cNvSpPr>
            <a:spLocks noChangeArrowheads="1"/>
          </p:cNvSpPr>
          <p:nvPr/>
        </p:nvSpPr>
        <p:spPr bwMode="auto">
          <a:xfrm>
            <a:off x="990600" y="2078927"/>
            <a:ext cx="7467600" cy="236372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3550" indent="-463550">
              <a:tabLst>
                <a:tab pos="5718175" algn="r"/>
                <a:tab pos="7083425" algn="r"/>
              </a:tabLst>
              <a:defRPr b="1">
                <a:solidFill>
                  <a:schemeClr val="folHlink"/>
                </a:solidFill>
                <a:latin typeface="Comic Sans MS" pitchFamily="66" charset="0"/>
              </a:defRPr>
            </a:lvl1pPr>
            <a:lvl2pPr marL="742950" indent="-285750">
              <a:tabLst>
                <a:tab pos="5718175" algn="r"/>
                <a:tab pos="7083425" algn="r"/>
              </a:tabLst>
              <a:defRPr b="1">
                <a:solidFill>
                  <a:schemeClr val="folHlink"/>
                </a:solidFill>
                <a:latin typeface="Comic Sans MS" pitchFamily="66" charset="0"/>
              </a:defRPr>
            </a:lvl2pPr>
            <a:lvl3pPr marL="1143000" indent="-228600">
              <a:tabLst>
                <a:tab pos="5718175" algn="r"/>
                <a:tab pos="7083425" algn="r"/>
              </a:tabLst>
              <a:defRPr b="1">
                <a:solidFill>
                  <a:schemeClr val="folHlink"/>
                </a:solidFill>
                <a:latin typeface="Comic Sans MS" pitchFamily="66" charset="0"/>
              </a:defRPr>
            </a:lvl3pPr>
            <a:lvl4pPr marL="1600200" indent="-228600">
              <a:tabLst>
                <a:tab pos="5718175" algn="r"/>
                <a:tab pos="7083425" algn="r"/>
              </a:tabLst>
              <a:defRPr b="1">
                <a:solidFill>
                  <a:schemeClr val="folHlink"/>
                </a:solidFill>
                <a:latin typeface="Comic Sans MS" pitchFamily="66" charset="0"/>
              </a:defRPr>
            </a:lvl4pPr>
            <a:lvl5pPr marL="2057400" indent="-228600">
              <a:tabLst>
                <a:tab pos="5718175" algn="r"/>
                <a:tab pos="7083425" algn="r"/>
              </a:tabLst>
              <a:defRPr b="1">
                <a:solidFill>
                  <a:schemeClr val="folHlink"/>
                </a:solidFill>
                <a:latin typeface="Comic Sans MS" pitchFamily="66" charset="0"/>
              </a:defRPr>
            </a:lvl5pPr>
            <a:lvl6pPr marL="2514600" indent="-228600" algn="ctr" eaLnBrk="0" fontAlgn="base" hangingPunct="0">
              <a:spcBef>
                <a:spcPct val="0"/>
              </a:spcBef>
              <a:spcAft>
                <a:spcPct val="0"/>
              </a:spcAft>
              <a:tabLst>
                <a:tab pos="5718175" algn="r"/>
                <a:tab pos="7083425" algn="r"/>
              </a:tabLst>
              <a:defRPr b="1">
                <a:solidFill>
                  <a:schemeClr val="folHlink"/>
                </a:solidFill>
                <a:latin typeface="Comic Sans MS" pitchFamily="66" charset="0"/>
              </a:defRPr>
            </a:lvl6pPr>
            <a:lvl7pPr marL="2971800" indent="-228600" algn="ctr" eaLnBrk="0" fontAlgn="base" hangingPunct="0">
              <a:spcBef>
                <a:spcPct val="0"/>
              </a:spcBef>
              <a:spcAft>
                <a:spcPct val="0"/>
              </a:spcAft>
              <a:tabLst>
                <a:tab pos="5718175" algn="r"/>
                <a:tab pos="7083425" algn="r"/>
              </a:tabLst>
              <a:defRPr b="1">
                <a:solidFill>
                  <a:schemeClr val="folHlink"/>
                </a:solidFill>
                <a:latin typeface="Comic Sans MS" pitchFamily="66" charset="0"/>
              </a:defRPr>
            </a:lvl7pPr>
            <a:lvl8pPr marL="3429000" indent="-228600" algn="ctr" eaLnBrk="0" fontAlgn="base" hangingPunct="0">
              <a:spcBef>
                <a:spcPct val="0"/>
              </a:spcBef>
              <a:spcAft>
                <a:spcPct val="0"/>
              </a:spcAft>
              <a:tabLst>
                <a:tab pos="5718175" algn="r"/>
                <a:tab pos="7083425" algn="r"/>
              </a:tabLst>
              <a:defRPr b="1">
                <a:solidFill>
                  <a:schemeClr val="folHlink"/>
                </a:solidFill>
                <a:latin typeface="Comic Sans MS" pitchFamily="66" charset="0"/>
              </a:defRPr>
            </a:lvl8pPr>
            <a:lvl9pPr marL="3886200" indent="-228600" algn="ctr" eaLnBrk="0" fontAlgn="base" hangingPunct="0">
              <a:spcBef>
                <a:spcPct val="0"/>
              </a:spcBef>
              <a:spcAft>
                <a:spcPct val="0"/>
              </a:spcAft>
              <a:tabLst>
                <a:tab pos="5718175" algn="r"/>
                <a:tab pos="7083425" algn="r"/>
              </a:tabLst>
              <a:defRPr b="1">
                <a:solidFill>
                  <a:schemeClr val="folHlink"/>
                </a:solidFill>
                <a:latin typeface="Comic Sans MS" pitchFamily="66" charset="0"/>
              </a:defRPr>
            </a:lvl9pPr>
          </a:lstStyle>
          <a:p>
            <a:pPr algn="l">
              <a:spcBef>
                <a:spcPct val="20000"/>
              </a:spcBef>
            </a:pPr>
            <a:r>
              <a:rPr lang="en-US" altLang="en-US" b="0" dirty="0">
                <a:latin typeface="Liberation Sans" panose="020B0604020202020204" pitchFamily="34" charset="0"/>
              </a:rPr>
              <a:t>Trucks (semi) 	53,000</a:t>
            </a:r>
          </a:p>
          <a:p>
            <a:pPr algn="l">
              <a:spcBef>
                <a:spcPct val="20000"/>
              </a:spcBef>
            </a:pPr>
            <a:r>
              <a:rPr lang="en-US" altLang="en-US" b="0" dirty="0" err="1">
                <a:latin typeface="Liberation Sans" panose="020B0604020202020204" pitchFamily="34" charset="0"/>
              </a:rPr>
              <a:t>固定资产</a:t>
            </a:r>
            <a:r>
              <a:rPr lang="en-US" altLang="zh-CN" b="0" dirty="0">
                <a:latin typeface="Liberation Sans" panose="020B0604020202020204" pitchFamily="34" charset="0"/>
              </a:rPr>
              <a:t>——</a:t>
            </a:r>
            <a:r>
              <a:rPr lang="zh-CN" altLang="en-US" b="0" dirty="0">
                <a:latin typeface="Liberation Sans" panose="020B0604020202020204" pitchFamily="34" charset="0"/>
              </a:rPr>
              <a:t>设备</a:t>
            </a:r>
            <a:r>
              <a:rPr lang="en-US" altLang="zh-CN" b="0" dirty="0">
                <a:latin typeface="Liberation Sans" panose="020B0604020202020204" pitchFamily="34" charset="0"/>
              </a:rPr>
              <a:t>——Semi</a:t>
            </a:r>
            <a:r>
              <a:rPr lang="zh-CN" altLang="en-US" b="0" dirty="0">
                <a:latin typeface="Liberation Sans" panose="020B0604020202020204" pitchFamily="34" charset="0"/>
              </a:rPr>
              <a:t> </a:t>
            </a:r>
            <a:r>
              <a:rPr lang="en-US" altLang="zh-CN" b="0" dirty="0">
                <a:latin typeface="Liberation Sans" panose="020B0604020202020204" pitchFamily="34" charset="0"/>
              </a:rPr>
              <a:t>Trucks</a:t>
            </a:r>
            <a:endParaRPr lang="en-US" altLang="en-US" b="0" dirty="0">
              <a:latin typeface="Liberation Sans" panose="020B0604020202020204" pitchFamily="34" charset="0"/>
            </a:endParaRPr>
          </a:p>
          <a:p>
            <a:pPr algn="l">
              <a:spcBef>
                <a:spcPct val="20000"/>
              </a:spcBef>
            </a:pPr>
            <a:r>
              <a:rPr lang="en-US" altLang="en-US" b="0" dirty="0">
                <a:latin typeface="Liberation Sans" panose="020B0604020202020204" pitchFamily="34" charset="0"/>
              </a:rPr>
              <a:t>Accumulated Depreciation—Trucks 	22,000</a:t>
            </a:r>
          </a:p>
          <a:p>
            <a:pPr algn="l">
              <a:spcBef>
                <a:spcPct val="20000"/>
              </a:spcBef>
            </a:pPr>
            <a:r>
              <a:rPr lang="en-US" altLang="en-US" b="0" dirty="0" err="1">
                <a:latin typeface="Liberation Sans" panose="020B0604020202020204" pitchFamily="34" charset="0"/>
              </a:rPr>
              <a:t>累计折旧</a:t>
            </a:r>
            <a:r>
              <a:rPr lang="en-US" altLang="zh-CN" b="0" dirty="0">
                <a:latin typeface="Liberation Sans" panose="020B0604020202020204" pitchFamily="34" charset="0"/>
              </a:rPr>
              <a:t>——</a:t>
            </a:r>
            <a:r>
              <a:rPr lang="zh-CN" altLang="en-US" b="0" dirty="0">
                <a:latin typeface="Liberation Sans" panose="020B0604020202020204" pitchFamily="34" charset="0"/>
              </a:rPr>
              <a:t>设备</a:t>
            </a:r>
            <a:r>
              <a:rPr lang="en-US" altLang="zh-CN" b="0" dirty="0">
                <a:latin typeface="Liberation Sans" panose="020B0604020202020204" pitchFamily="34" charset="0"/>
              </a:rPr>
              <a:t>——</a:t>
            </a:r>
            <a:r>
              <a:rPr lang="en-US" altLang="en-US" b="0" dirty="0">
                <a:latin typeface="Liberation Sans" panose="020B0604020202020204" pitchFamily="34" charset="0"/>
              </a:rPr>
              <a:t>Trucks </a:t>
            </a:r>
          </a:p>
          <a:p>
            <a:pPr algn="l">
              <a:spcBef>
                <a:spcPct val="20000"/>
              </a:spcBef>
            </a:pPr>
            <a:r>
              <a:rPr lang="en-US" altLang="en-US" b="0" dirty="0">
                <a:latin typeface="Liberation Sans" panose="020B0604020202020204" pitchFamily="34" charset="0"/>
              </a:rPr>
              <a:t>	Trucks (used)		64,000</a:t>
            </a:r>
          </a:p>
          <a:p>
            <a:pPr algn="l">
              <a:spcBef>
                <a:spcPct val="20000"/>
              </a:spcBef>
            </a:pPr>
            <a:r>
              <a:rPr lang="zh-CN" altLang="en-US" b="0" dirty="0">
                <a:latin typeface="Liberation Sans" panose="020B0604020202020204" pitchFamily="34" charset="0"/>
              </a:rPr>
              <a:t>        固定资产</a:t>
            </a:r>
            <a:r>
              <a:rPr lang="en-US" altLang="zh-CN" b="0" dirty="0">
                <a:latin typeface="Liberation Sans" panose="020B0604020202020204" pitchFamily="34" charset="0"/>
              </a:rPr>
              <a:t>——</a:t>
            </a:r>
            <a:r>
              <a:rPr lang="zh-CN" altLang="en-US" b="0" dirty="0">
                <a:latin typeface="Liberation Sans" panose="020B0604020202020204" pitchFamily="34" charset="0"/>
              </a:rPr>
              <a:t>设备</a:t>
            </a:r>
            <a:r>
              <a:rPr lang="en-US" altLang="zh-CN" b="0" dirty="0">
                <a:latin typeface="Liberation Sans" panose="020B0604020202020204" pitchFamily="34" charset="0"/>
              </a:rPr>
              <a:t>——</a:t>
            </a:r>
            <a:r>
              <a:rPr lang="en-US" altLang="en-US" b="0" dirty="0">
                <a:latin typeface="Liberation Sans" panose="020B0604020202020204" pitchFamily="34" charset="0"/>
              </a:rPr>
              <a:t>Trucks</a:t>
            </a:r>
          </a:p>
          <a:p>
            <a:pPr algn="l">
              <a:spcBef>
                <a:spcPct val="20000"/>
              </a:spcBef>
            </a:pPr>
            <a:r>
              <a:rPr lang="en-US" altLang="en-US" b="0" dirty="0">
                <a:latin typeface="Liberation Sans" panose="020B0604020202020204" pitchFamily="34" charset="0"/>
              </a:rPr>
              <a:t>	Cash </a:t>
            </a:r>
            <a:r>
              <a:rPr lang="en-US" altLang="en-US" b="0" dirty="0" err="1">
                <a:latin typeface="Liberation Sans" panose="020B0604020202020204" pitchFamily="34" charset="0"/>
              </a:rPr>
              <a:t>银行存款</a:t>
            </a:r>
            <a:r>
              <a:rPr lang="en-US" altLang="en-US" b="0" dirty="0">
                <a:latin typeface="Liberation Sans" panose="020B0604020202020204" pitchFamily="34" charset="0"/>
              </a:rPr>
              <a:t>		11,000</a:t>
            </a:r>
          </a:p>
        </p:txBody>
      </p:sp>
      <p:sp>
        <p:nvSpPr>
          <p:cNvPr id="50181" name="Rectangle 5"/>
          <p:cNvSpPr>
            <a:spLocks noChangeArrowheads="1"/>
          </p:cNvSpPr>
          <p:nvPr/>
        </p:nvSpPr>
        <p:spPr bwMode="auto">
          <a:xfrm>
            <a:off x="609600" y="1382713"/>
            <a:ext cx="7429500" cy="835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15000"/>
              </a:lnSpc>
            </a:pPr>
            <a:r>
              <a:rPr lang="en-US" altLang="en-US" sz="2100" dirty="0">
                <a:solidFill>
                  <a:schemeClr val="tx1"/>
                </a:solidFill>
                <a:latin typeface="Liberation Sans" panose="020B0604020202020204" pitchFamily="34" charset="0"/>
              </a:rPr>
              <a:t>Illustration:</a:t>
            </a:r>
            <a:r>
              <a:rPr lang="en-US" altLang="en-US" sz="2100" b="0" dirty="0">
                <a:solidFill>
                  <a:schemeClr val="tx1"/>
                </a:solidFill>
                <a:latin typeface="Liberation Sans" panose="020B0604020202020204" pitchFamily="34" charset="0"/>
              </a:rPr>
              <a:t> Interstate records the exchange transaction as follows:</a:t>
            </a:r>
          </a:p>
        </p:txBody>
      </p:sp>
      <p:pic>
        <p:nvPicPr>
          <p:cNvPr id="5018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419600"/>
            <a:ext cx="8305800" cy="1190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0" name="Rectangle 4"/>
          <p:cNvSpPr txBox="1">
            <a:spLocks noChangeArrowheads="1"/>
          </p:cNvSpPr>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algn="l">
              <a:lnSpc>
                <a:spcPct val="110000"/>
              </a:lnSpc>
              <a:spcBef>
                <a:spcPct val="30000"/>
              </a:spcBef>
              <a:spcAft>
                <a:spcPct val="20000"/>
              </a:spcAft>
              <a:buSzPct val="80000"/>
            </a:pPr>
            <a:r>
              <a:rPr lang="en-US" altLang="en-US" sz="3200" i="0" dirty="0">
                <a:solidFill>
                  <a:srgbClr val="CC0000"/>
                </a:solidFill>
                <a:effectLst/>
                <a:latin typeface="Liberation Sans" panose="020B0604020202020204" pitchFamily="34" charset="0"/>
              </a:rPr>
              <a:t>Exchanges of Non-Monetary Assets</a:t>
            </a:r>
          </a:p>
        </p:txBody>
      </p:sp>
      <p:sp>
        <p:nvSpPr>
          <p:cNvPr id="2" name="Rectangle 1"/>
          <p:cNvSpPr/>
          <p:nvPr/>
        </p:nvSpPr>
        <p:spPr>
          <a:xfrm>
            <a:off x="381000" y="5638800"/>
            <a:ext cx="4876800" cy="461665"/>
          </a:xfrm>
          <a:prstGeom prst="rect">
            <a:avLst/>
          </a:prstGeom>
        </p:spPr>
        <p:txBody>
          <a:bodyPr wrap="square">
            <a:spAutoFit/>
          </a:bodyPr>
          <a:lstStyle/>
          <a:p>
            <a:pPr algn="l"/>
            <a:r>
              <a:rPr lang="en-US" sz="1200" dirty="0">
                <a:solidFill>
                  <a:srgbClr val="006666"/>
                </a:solidFill>
                <a:latin typeface="Liberation Sans" panose="020B0604020202020204" pitchFamily="34" charset="0"/>
              </a:rPr>
              <a:t>ILLUSTRATION 10.13</a:t>
            </a:r>
          </a:p>
          <a:p>
            <a:pPr algn="l"/>
            <a:r>
              <a:rPr lang="en-US" sz="1200" b="0" dirty="0">
                <a:latin typeface="Liberation Sans" panose="020B0604020202020204" pitchFamily="34" charset="0"/>
              </a:rPr>
              <a:t>Basis of Semi-Truck—Fair Value vs. Book Value</a:t>
            </a:r>
            <a:endParaRPr lang="en-US" sz="1200" dirty="0">
              <a:latin typeface="Liberation Sans" panose="020B0604020202020204" pitchFamily="34" charset="0"/>
            </a:endParaRPr>
          </a:p>
        </p:txBody>
      </p:sp>
      <p:sp>
        <p:nvSpPr>
          <p:cNvPr id="12"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82370">
                                            <p:txEl>
                                              <p:pRg st="0" end="0"/>
                                            </p:txEl>
                                          </p:spTgt>
                                        </p:tgtEl>
                                        <p:attrNameLst>
                                          <p:attrName>style.visibility</p:attrName>
                                        </p:attrNameLst>
                                      </p:cBhvr>
                                      <p:to>
                                        <p:strVal val="visible"/>
                                      </p:to>
                                    </p:set>
                                    <p:animEffect transition="in" filter="wipe(left)">
                                      <p:cBhvr>
                                        <p:cTn id="7" dur="500"/>
                                        <p:tgtEl>
                                          <p:spTgt spid="10823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82370">
                                            <p:txEl>
                                              <p:pRg st="1" end="1"/>
                                            </p:txEl>
                                          </p:spTgt>
                                        </p:tgtEl>
                                        <p:attrNameLst>
                                          <p:attrName>style.visibility</p:attrName>
                                        </p:attrNameLst>
                                      </p:cBhvr>
                                      <p:to>
                                        <p:strVal val="visible"/>
                                      </p:to>
                                    </p:set>
                                    <p:animEffect transition="in" filter="wipe(left)">
                                      <p:cBhvr>
                                        <p:cTn id="12" dur="500"/>
                                        <p:tgtEl>
                                          <p:spTgt spid="10823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82370">
                                            <p:txEl>
                                              <p:pRg st="2" end="2"/>
                                            </p:txEl>
                                          </p:spTgt>
                                        </p:tgtEl>
                                        <p:attrNameLst>
                                          <p:attrName>style.visibility</p:attrName>
                                        </p:attrNameLst>
                                      </p:cBhvr>
                                      <p:to>
                                        <p:strVal val="visible"/>
                                      </p:to>
                                    </p:set>
                                    <p:animEffect transition="in" filter="wipe(left)">
                                      <p:cBhvr>
                                        <p:cTn id="17" dur="500"/>
                                        <p:tgtEl>
                                          <p:spTgt spid="10823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82370">
                                            <p:txEl>
                                              <p:pRg st="3" end="3"/>
                                            </p:txEl>
                                          </p:spTgt>
                                        </p:tgtEl>
                                        <p:attrNameLst>
                                          <p:attrName>style.visibility</p:attrName>
                                        </p:attrNameLst>
                                      </p:cBhvr>
                                      <p:to>
                                        <p:strVal val="visible"/>
                                      </p:to>
                                    </p:set>
                                    <p:animEffect transition="in" filter="wipe(left)">
                                      <p:cBhvr>
                                        <p:cTn id="22" dur="500"/>
                                        <p:tgtEl>
                                          <p:spTgt spid="108237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82370">
                                            <p:txEl>
                                              <p:pRg st="4" end="4"/>
                                            </p:txEl>
                                          </p:spTgt>
                                        </p:tgtEl>
                                        <p:attrNameLst>
                                          <p:attrName>style.visibility</p:attrName>
                                        </p:attrNameLst>
                                      </p:cBhvr>
                                      <p:to>
                                        <p:strVal val="visible"/>
                                      </p:to>
                                    </p:set>
                                    <p:animEffect transition="in" filter="wipe(left)">
                                      <p:cBhvr>
                                        <p:cTn id="27" dur="500"/>
                                        <p:tgtEl>
                                          <p:spTgt spid="108237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82370">
                                            <p:txEl>
                                              <p:pRg st="5" end="5"/>
                                            </p:txEl>
                                          </p:spTgt>
                                        </p:tgtEl>
                                        <p:attrNameLst>
                                          <p:attrName>style.visibility</p:attrName>
                                        </p:attrNameLst>
                                      </p:cBhvr>
                                      <p:to>
                                        <p:strVal val="visible"/>
                                      </p:to>
                                    </p:set>
                                    <p:animEffect transition="in" filter="wipe(left)">
                                      <p:cBhvr>
                                        <p:cTn id="32" dur="500"/>
                                        <p:tgtEl>
                                          <p:spTgt spid="108237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82370">
                                            <p:txEl>
                                              <p:pRg st="6" end="6"/>
                                            </p:txEl>
                                          </p:spTgt>
                                        </p:tgtEl>
                                        <p:attrNameLst>
                                          <p:attrName>style.visibility</p:attrName>
                                        </p:attrNameLst>
                                      </p:cBhvr>
                                      <p:to>
                                        <p:strVal val="visible"/>
                                      </p:to>
                                    </p:set>
                                    <p:animEffect transition="in" filter="wipe(left)">
                                      <p:cBhvr>
                                        <p:cTn id="37" dur="500"/>
                                        <p:tgtEl>
                                          <p:spTgt spid="108237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2370"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9"/>
          <p:cNvSpPr>
            <a:spLocks noChangeArrowheads="1"/>
          </p:cNvSpPr>
          <p:nvPr/>
        </p:nvSpPr>
        <p:spPr bwMode="auto">
          <a:xfrm>
            <a:off x="609600" y="1334388"/>
            <a:ext cx="7391400" cy="796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10000"/>
              </a:lnSpc>
            </a:pPr>
            <a:r>
              <a:rPr lang="en-US" altLang="en-US" sz="2100" dirty="0">
                <a:latin typeface="Liberation Sans" panose="020B0604020202020204" pitchFamily="34" charset="0"/>
              </a:rPr>
              <a:t>Summary of Gain and Loss Recognition on Exchanges of Non-Monetary Assets</a:t>
            </a:r>
          </a:p>
        </p:txBody>
      </p:sp>
      <p:sp>
        <p:nvSpPr>
          <p:cNvPr id="55301" name="Rectangle 11"/>
          <p:cNvSpPr>
            <a:spLocks noChangeArrowheads="1"/>
          </p:cNvSpPr>
          <p:nvPr/>
        </p:nvSpPr>
        <p:spPr bwMode="auto">
          <a:xfrm>
            <a:off x="6928884" y="1933694"/>
            <a:ext cx="1905000" cy="2746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200" dirty="0">
                <a:solidFill>
                  <a:srgbClr val="006666"/>
                </a:solidFill>
                <a:latin typeface="Liberation Sans" panose="020B0604020202020204" pitchFamily="34" charset="0"/>
              </a:rPr>
              <a:t>ILLUSTRATION 10.16</a:t>
            </a:r>
          </a:p>
        </p:txBody>
      </p:sp>
      <p:sp>
        <p:nvSpPr>
          <p:cNvPr id="7"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9" name="Rectangle 4"/>
          <p:cNvSpPr txBox="1">
            <a:spLocks noChangeArrowheads="1"/>
          </p:cNvSpPr>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algn="l">
              <a:lnSpc>
                <a:spcPct val="110000"/>
              </a:lnSpc>
              <a:spcBef>
                <a:spcPct val="30000"/>
              </a:spcBef>
              <a:spcAft>
                <a:spcPct val="20000"/>
              </a:spcAft>
              <a:buSzPct val="80000"/>
            </a:pPr>
            <a:r>
              <a:rPr lang="en-US" altLang="en-US" sz="3200" i="0" dirty="0">
                <a:solidFill>
                  <a:srgbClr val="CC0000"/>
                </a:solidFill>
                <a:effectLst/>
                <a:latin typeface="Liberation Sans" panose="020B0604020202020204" pitchFamily="34" charset="0"/>
              </a:rPr>
              <a:t>Exchanges of Non-Monetary Assets</a:t>
            </a:r>
          </a:p>
        </p:txBody>
      </p:sp>
      <p:sp>
        <p:nvSpPr>
          <p:cNvPr id="11" name="Rectangle 10"/>
          <p:cNvSpPr>
            <a:spLocks noChangeArrowheads="1"/>
          </p:cNvSpPr>
          <p:nvPr/>
        </p:nvSpPr>
        <p:spPr bwMode="auto">
          <a:xfrm>
            <a:off x="609600" y="4706490"/>
            <a:ext cx="8077200" cy="15937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itchFamily="18" charset="0"/>
              </a:defRPr>
            </a:lvl1pPr>
            <a:lvl2pPr marL="685800" indent="-457200"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110000"/>
              </a:lnSpc>
              <a:spcBef>
                <a:spcPct val="25000"/>
              </a:spcBef>
            </a:pPr>
            <a:r>
              <a:rPr lang="en-US" altLang="en-US" sz="2000" b="0" dirty="0">
                <a:solidFill>
                  <a:schemeClr val="folHlink"/>
                </a:solidFill>
                <a:effectLst/>
                <a:latin typeface="Liberation Sans" panose="020B0604020202020204" pitchFamily="34" charset="0"/>
              </a:rPr>
              <a:t>Disclosure include</a:t>
            </a:r>
          </a:p>
          <a:p>
            <a:pPr lvl="1">
              <a:lnSpc>
                <a:spcPct val="110000"/>
              </a:lnSpc>
              <a:spcBef>
                <a:spcPct val="25000"/>
              </a:spcBef>
              <a:buClr>
                <a:srgbClr val="CC0000"/>
              </a:buClr>
              <a:buSzPct val="80000"/>
              <a:buFont typeface="Wingdings" pitchFamily="2" charset="2"/>
              <a:buChar char="u"/>
            </a:pPr>
            <a:r>
              <a:rPr lang="en-US" altLang="en-US" sz="1900" b="0" dirty="0">
                <a:solidFill>
                  <a:schemeClr val="folHlink"/>
                </a:solidFill>
                <a:effectLst/>
                <a:latin typeface="Liberation Sans" panose="020B0604020202020204" pitchFamily="34" charset="0"/>
              </a:rPr>
              <a:t>nature of the transaction(s), </a:t>
            </a:r>
          </a:p>
          <a:p>
            <a:pPr lvl="1">
              <a:lnSpc>
                <a:spcPct val="110000"/>
              </a:lnSpc>
              <a:spcBef>
                <a:spcPct val="25000"/>
              </a:spcBef>
              <a:buClr>
                <a:srgbClr val="CC0000"/>
              </a:buClr>
              <a:buSzPct val="80000"/>
              <a:buFont typeface="Wingdings" pitchFamily="2" charset="2"/>
              <a:buChar char="u"/>
            </a:pPr>
            <a:r>
              <a:rPr lang="en-US" altLang="en-US" sz="1900" b="0" dirty="0">
                <a:solidFill>
                  <a:schemeClr val="folHlink"/>
                </a:solidFill>
                <a:effectLst/>
                <a:latin typeface="Liberation Sans" panose="020B0604020202020204" pitchFamily="34" charset="0"/>
              </a:rPr>
              <a:t>method of accounting for the assets exchanged, and </a:t>
            </a:r>
          </a:p>
          <a:p>
            <a:pPr lvl="1">
              <a:lnSpc>
                <a:spcPct val="110000"/>
              </a:lnSpc>
              <a:spcBef>
                <a:spcPct val="25000"/>
              </a:spcBef>
              <a:buClr>
                <a:srgbClr val="CC0000"/>
              </a:buClr>
              <a:buSzPct val="80000"/>
              <a:buFont typeface="Wingdings" pitchFamily="2" charset="2"/>
              <a:buChar char="u"/>
            </a:pPr>
            <a:r>
              <a:rPr lang="en-US" altLang="en-US" sz="1900" b="0" dirty="0">
                <a:solidFill>
                  <a:schemeClr val="folHlink"/>
                </a:solidFill>
                <a:effectLst/>
                <a:latin typeface="Liberation Sans" panose="020B0604020202020204" pitchFamily="34" charset="0"/>
              </a:rPr>
              <a:t>gains or losses recognized on the exchanges.</a:t>
            </a:r>
          </a:p>
        </p:txBody>
      </p:sp>
      <p:sp>
        <p:nvSpPr>
          <p:cNvPr id="12"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
        <p:nvSpPr>
          <p:cNvPr id="3" name="Rectangle 2"/>
          <p:cNvSpPr/>
          <p:nvPr/>
        </p:nvSpPr>
        <p:spPr>
          <a:xfrm>
            <a:off x="609600" y="2275706"/>
            <a:ext cx="8153400" cy="2317558"/>
          </a:xfrm>
          <a:prstGeom prst="rect">
            <a:avLst/>
          </a:prstGeom>
          <a:solidFill>
            <a:srgbClr val="EBFAFF"/>
          </a:solidFill>
          <a:ln w="12700">
            <a:solidFill>
              <a:schemeClr val="tx1"/>
            </a:solidFill>
          </a:ln>
          <a:effectLst/>
        </p:spPr>
        <p:txBody>
          <a:bodyPr wrap="square" lIns="182880" tIns="91440" rIns="182880" bIns="91440">
            <a:spAutoFit/>
          </a:bodyPr>
          <a:lstStyle/>
          <a:p>
            <a:pPr algn="l">
              <a:lnSpc>
                <a:spcPct val="110000"/>
              </a:lnSpc>
            </a:pPr>
            <a:r>
              <a:rPr lang="en-US" b="0" dirty="0">
                <a:latin typeface="Liberation Sans" panose="020B0604020202020204" pitchFamily="34" charset="0"/>
              </a:rPr>
              <a:t>Compute the total gain or loss on the transaction. This amount is equal to the difference between the fair value of the asset given up and the book value of the asset given up. </a:t>
            </a:r>
          </a:p>
          <a:p>
            <a:pPr marL="457200" indent="-457200" algn="l">
              <a:lnSpc>
                <a:spcPct val="110000"/>
              </a:lnSpc>
              <a:buAutoNum type="alphaLcParenBoth"/>
            </a:pPr>
            <a:r>
              <a:rPr lang="en-US" b="0" dirty="0">
                <a:latin typeface="Liberation Sans" panose="020B0604020202020204" pitchFamily="34" charset="0"/>
              </a:rPr>
              <a:t>If the exchange has commercial substance, recognize the entire gain or loss. </a:t>
            </a:r>
          </a:p>
          <a:p>
            <a:pPr marL="457200" indent="-457200" algn="l">
              <a:lnSpc>
                <a:spcPct val="110000"/>
              </a:lnSpc>
              <a:buAutoNum type="alphaLcParenBoth"/>
            </a:pPr>
            <a:r>
              <a:rPr lang="en-US" b="0" dirty="0">
                <a:latin typeface="Liberation Sans" panose="020B0604020202020204" pitchFamily="34" charset="0"/>
              </a:rPr>
              <a:t>If the exchange lacks commercial substance, no gain or loss is recognized.</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wipe(left)">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wipe(left)">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wipe(left)">
                                      <p:cBhvr>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596" name="Text Box 4"/>
          <p:cNvSpPr txBox="1">
            <a:spLocks noChangeArrowheads="1"/>
          </p:cNvSpPr>
          <p:nvPr/>
        </p:nvSpPr>
        <p:spPr bwMode="auto">
          <a:xfrm>
            <a:off x="576315" y="1719445"/>
            <a:ext cx="7937500" cy="52136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defRPr sz="2400">
                <a:solidFill>
                  <a:schemeClr val="tx1"/>
                </a:solidFill>
                <a:latin typeface="Times New Roman" pitchFamily="18" charset="0"/>
              </a:defRPr>
            </a:lvl1pPr>
            <a:lvl2pPr marL="571500"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125000"/>
              </a:lnSpc>
              <a:spcBef>
                <a:spcPts val="1200"/>
              </a:spcBef>
              <a:buSzPct val="80000"/>
            </a:pPr>
            <a:r>
              <a:rPr lang="en-US" altLang="en-US" sz="2200" dirty="0">
                <a:solidFill>
                  <a:schemeClr val="tx2">
                    <a:lumMod val="75000"/>
                  </a:schemeClr>
                </a:solidFill>
                <a:effectLst/>
                <a:latin typeface="Liberation Sans" panose="020B0604020202020204" pitchFamily="34" charset="0"/>
              </a:rPr>
              <a:t>Government Grants </a:t>
            </a:r>
            <a:r>
              <a:rPr lang="en-US" altLang="en-US" sz="2200" b="0" dirty="0">
                <a:effectLst/>
                <a:latin typeface="Liberation Sans" panose="020B0604020202020204" pitchFamily="34" charset="0"/>
              </a:rPr>
              <a:t>are assistance received from a government in the form of transfers of resources to a company in return for past or future compliance with certain conditions relating to the operating activities of the company.</a:t>
            </a:r>
          </a:p>
          <a:p>
            <a:pPr>
              <a:lnSpc>
                <a:spcPct val="125000"/>
              </a:lnSpc>
              <a:spcBef>
                <a:spcPts val="1200"/>
              </a:spcBef>
              <a:buSzPct val="80000"/>
            </a:pPr>
            <a:r>
              <a:rPr lang="en-US" altLang="en-US" sz="2200" dirty="0">
                <a:effectLst/>
                <a:latin typeface="Liberation Sans" panose="020B0604020202020204" pitchFamily="34" charset="0"/>
              </a:rPr>
              <a:t>IFRS</a:t>
            </a:r>
            <a:r>
              <a:rPr lang="en-US" altLang="en-US" sz="2200" b="0" dirty="0">
                <a:effectLst/>
                <a:latin typeface="Liberation Sans" panose="020B0604020202020204" pitchFamily="34" charset="0"/>
              </a:rPr>
              <a:t> requires grants to be recognized in income </a:t>
            </a:r>
            <a:r>
              <a:rPr lang="en-US" altLang="en-US" sz="2200" dirty="0">
                <a:effectLst/>
                <a:latin typeface="Liberation Sans" panose="020B0604020202020204" pitchFamily="34" charset="0"/>
              </a:rPr>
              <a:t>(income approach)</a:t>
            </a:r>
            <a:r>
              <a:rPr lang="en-US" altLang="en-US" sz="2200" b="0" dirty="0">
                <a:effectLst/>
                <a:latin typeface="Liberation Sans" panose="020B0604020202020204" pitchFamily="34" charset="0"/>
              </a:rPr>
              <a:t> on a systematic basis that matches them with the related costs that they are intended to compensate.</a:t>
            </a:r>
          </a:p>
          <a:p>
            <a:pPr marL="285750" indent="-285750">
              <a:lnSpc>
                <a:spcPct val="125000"/>
              </a:lnSpc>
              <a:spcBef>
                <a:spcPts val="1200"/>
              </a:spcBef>
              <a:buSzPct val="80000"/>
              <a:buFont typeface="Wingdings" panose="05000000000000000000" pitchFamily="2" charset="2"/>
              <a:buChar char="§"/>
            </a:pPr>
            <a:r>
              <a:rPr lang="en-US" altLang="en-US" sz="1800" b="0" dirty="0">
                <a:effectLst/>
                <a:latin typeface="Liberation Sans" panose="020B0604020202020204" pitchFamily="34" charset="0"/>
              </a:rPr>
              <a:t>Recording the grant as </a:t>
            </a:r>
            <a:r>
              <a:rPr lang="en-US" altLang="en-US" sz="1800" u="sng" dirty="0">
                <a:effectLst/>
                <a:latin typeface="Liberation Sans" panose="020B0604020202020204" pitchFamily="34" charset="0"/>
              </a:rPr>
              <a:t>deferred grant revenue</a:t>
            </a:r>
            <a:r>
              <a:rPr lang="en-US" altLang="en-US" sz="1800" b="0" dirty="0">
                <a:effectLst/>
                <a:latin typeface="Liberation Sans" panose="020B0604020202020204" pitchFamily="34" charset="0"/>
              </a:rPr>
              <a:t>, which is recognized as income on a systematic basis over the useful life of the asset, </a:t>
            </a:r>
          </a:p>
          <a:p>
            <a:pPr marL="285750" indent="-285750">
              <a:lnSpc>
                <a:spcPct val="125000"/>
              </a:lnSpc>
              <a:spcBef>
                <a:spcPts val="1200"/>
              </a:spcBef>
              <a:buSzPct val="80000"/>
              <a:buFont typeface="Wingdings" panose="05000000000000000000" pitchFamily="2" charset="2"/>
              <a:buChar char="§"/>
            </a:pPr>
            <a:r>
              <a:rPr lang="en-US" altLang="en-US" sz="1800" b="0" dirty="0">
                <a:effectLst/>
                <a:latin typeface="Liberation Sans" panose="020B0604020202020204" pitchFamily="34" charset="0"/>
              </a:rPr>
              <a:t>Or </a:t>
            </a:r>
            <a:r>
              <a:rPr lang="en-US" altLang="en-US" sz="1800" u="sng" dirty="0">
                <a:effectLst/>
                <a:latin typeface="Liberation Sans" panose="020B0604020202020204" pitchFamily="34" charset="0"/>
              </a:rPr>
              <a:t>Deducting the grant from the carrying amount of the assets received from the grant</a:t>
            </a:r>
            <a:r>
              <a:rPr lang="en-US" altLang="en-US" sz="1800" b="0" dirty="0">
                <a:effectLst/>
                <a:latin typeface="Liberation Sans" panose="020B0604020202020204" pitchFamily="34" charset="0"/>
              </a:rPr>
              <a:t>, in which case the grant is recognized in income as a reduction of depreciation expense.</a:t>
            </a:r>
          </a:p>
        </p:txBody>
      </p:sp>
      <p:sp>
        <p:nvSpPr>
          <p:cNvPr id="1006597" name="Text Box 5"/>
          <p:cNvSpPr txBox="1">
            <a:spLocks noChangeArrowheads="1"/>
          </p:cNvSpPr>
          <p:nvPr/>
        </p:nvSpPr>
        <p:spPr bwMode="auto">
          <a:xfrm>
            <a:off x="596900" y="1179434"/>
            <a:ext cx="8001000" cy="5349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a:lnSpc>
                <a:spcPct val="110000"/>
              </a:lnSpc>
              <a:spcBef>
                <a:spcPct val="30000"/>
              </a:spcBef>
              <a:spcAft>
                <a:spcPct val="20000"/>
              </a:spcAft>
              <a:buSzPct val="80000"/>
              <a:defRPr sz="2800">
                <a:solidFill>
                  <a:srgbClr val="800000"/>
                </a:solidFill>
                <a:latin typeface="Liberation Sans" panose="020B0604020202020204" pitchFamily="34" charset="0"/>
              </a:defRPr>
            </a:lvl1pPr>
            <a:lvl2pPr marL="742950" indent="-285750"/>
            <a:lvl3pPr marL="1143000" indent="-228600"/>
            <a:lvl4pPr marL="1600200" indent="-228600"/>
            <a:lvl5pPr marL="2057400" indent="-228600"/>
            <a:lvl6pPr marL="2514600" indent="-228600" algn="ctr" eaLnBrk="0" fontAlgn="base" hangingPunct="0">
              <a:spcBef>
                <a:spcPct val="0"/>
              </a:spcBef>
              <a:spcAft>
                <a:spcPct val="0"/>
              </a:spcAft>
            </a:lvl6pPr>
            <a:lvl7pPr marL="2971800" indent="-228600" algn="ctr" eaLnBrk="0" fontAlgn="base" hangingPunct="0">
              <a:spcBef>
                <a:spcPct val="0"/>
              </a:spcBef>
              <a:spcAft>
                <a:spcPct val="0"/>
              </a:spcAft>
            </a:lvl7pPr>
            <a:lvl8pPr marL="3429000" indent="-228600" algn="ctr" eaLnBrk="0" fontAlgn="base" hangingPunct="0">
              <a:spcBef>
                <a:spcPct val="0"/>
              </a:spcBef>
              <a:spcAft>
                <a:spcPct val="0"/>
              </a:spcAft>
            </a:lvl8pPr>
            <a:lvl9pPr marL="3886200" indent="-228600" algn="ctr" eaLnBrk="0" fontAlgn="base" hangingPunct="0">
              <a:spcBef>
                <a:spcPct val="0"/>
              </a:spcBef>
              <a:spcAft>
                <a:spcPct val="0"/>
              </a:spcAft>
            </a:lvl9pPr>
          </a:lstStyle>
          <a:p>
            <a:r>
              <a:rPr lang="en-US" altLang="en-US" dirty="0">
                <a:solidFill>
                  <a:srgbClr val="CC0000"/>
                </a:solidFill>
              </a:rPr>
              <a:t>Government Grants</a:t>
            </a:r>
          </a:p>
        </p:txBody>
      </p:sp>
      <p:sp>
        <p:nvSpPr>
          <p:cNvPr id="7" name="Rectangle 4"/>
          <p:cNvSpPr txBox="1">
            <a:spLocks noChangeArrowheads="1"/>
          </p:cNvSpPr>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kern="1200" dirty="0">
                <a:solidFill>
                  <a:schemeClr val="tx1"/>
                </a:solidFill>
                <a:effectLst/>
                <a:latin typeface="Liberation Sans" panose="020B0604020202020204" pitchFamily="34" charset="0"/>
                <a:ea typeface="+mn-ea"/>
                <a:cs typeface="+mn-cs"/>
              </a:rPr>
              <a:t>Valuation of PP&amp;E</a:t>
            </a:r>
          </a:p>
        </p:txBody>
      </p:sp>
      <p:sp>
        <p:nvSpPr>
          <p:cNvPr id="8"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9"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Tree>
    <p:extLst>
      <p:ext uri="{BB962C8B-B14F-4D97-AF65-F5344CB8AC3E}">
        <p14:creationId xmlns:p14="http://schemas.microsoft.com/office/powerpoint/2010/main" val="1435217199"/>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0261" name="Text Box 5"/>
          <p:cNvSpPr txBox="1">
            <a:spLocks noChangeArrowheads="1"/>
          </p:cNvSpPr>
          <p:nvPr/>
        </p:nvSpPr>
        <p:spPr bwMode="auto">
          <a:xfrm>
            <a:off x="609600" y="1311348"/>
            <a:ext cx="8001000" cy="40748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itchFamily="18" charset="0"/>
              </a:defRPr>
            </a:lvl1pPr>
            <a:lvl2pPr marL="685800" indent="-457200" algn="l">
              <a:defRPr sz="2400">
                <a:solidFill>
                  <a:schemeClr val="tx1"/>
                </a:solidFill>
                <a:latin typeface="Times New Roman" pitchFamily="18" charset="0"/>
              </a:defRPr>
            </a:lvl2pPr>
            <a:lvl3pPr marL="1600200" indent="-457200" algn="l">
              <a:defRPr sz="2400">
                <a:solidFill>
                  <a:schemeClr val="tx1"/>
                </a:solidFill>
                <a:latin typeface="Times New Roman" pitchFamily="18" charset="0"/>
              </a:defRPr>
            </a:lvl3pPr>
            <a:lvl4pPr marL="2171700" indent="-457200" algn="l">
              <a:defRPr sz="2400">
                <a:solidFill>
                  <a:schemeClr val="tx1"/>
                </a:solidFill>
                <a:latin typeface="Times New Roman" pitchFamily="18" charset="0"/>
              </a:defRPr>
            </a:lvl4pPr>
            <a:lvl5pPr marL="2743200" indent="-457200" algn="l">
              <a:defRPr sz="2400">
                <a:solidFill>
                  <a:schemeClr val="tx1"/>
                </a:solidFill>
                <a:latin typeface="Times New Roman" pitchFamily="18" charset="0"/>
              </a:defRPr>
            </a:lvl5pPr>
            <a:lvl6pPr marL="3200400" indent="-457200" eaLnBrk="0" fontAlgn="base" hangingPunct="0">
              <a:spcBef>
                <a:spcPct val="0"/>
              </a:spcBef>
              <a:spcAft>
                <a:spcPct val="0"/>
              </a:spcAft>
              <a:defRPr sz="2400">
                <a:solidFill>
                  <a:schemeClr val="tx1"/>
                </a:solidFill>
                <a:latin typeface="Times New Roman" pitchFamily="18" charset="0"/>
              </a:defRPr>
            </a:lvl6pPr>
            <a:lvl7pPr marL="3657600" indent="-457200" eaLnBrk="0" fontAlgn="base" hangingPunct="0">
              <a:spcBef>
                <a:spcPct val="0"/>
              </a:spcBef>
              <a:spcAft>
                <a:spcPct val="0"/>
              </a:spcAft>
              <a:defRPr sz="2400">
                <a:solidFill>
                  <a:schemeClr val="tx1"/>
                </a:solidFill>
                <a:latin typeface="Times New Roman" pitchFamily="18" charset="0"/>
              </a:defRPr>
            </a:lvl7pPr>
            <a:lvl8pPr marL="4114800" indent="-457200" eaLnBrk="0" fontAlgn="base" hangingPunct="0">
              <a:spcBef>
                <a:spcPct val="0"/>
              </a:spcBef>
              <a:spcAft>
                <a:spcPct val="0"/>
              </a:spcAft>
              <a:defRPr sz="2400">
                <a:solidFill>
                  <a:schemeClr val="tx1"/>
                </a:solidFill>
                <a:latin typeface="Times New Roman" pitchFamily="18" charset="0"/>
              </a:defRPr>
            </a:lvl8pPr>
            <a:lvl9pPr marL="4572000" indent="-457200" eaLnBrk="0" fontAlgn="base" hangingPunct="0">
              <a:spcBef>
                <a:spcPct val="0"/>
              </a:spcBef>
              <a:spcAft>
                <a:spcPct val="0"/>
              </a:spcAft>
              <a:defRPr sz="2400">
                <a:solidFill>
                  <a:schemeClr val="tx1"/>
                </a:solidFill>
                <a:latin typeface="Times New Roman" pitchFamily="18" charset="0"/>
              </a:defRPr>
            </a:lvl9pPr>
          </a:lstStyle>
          <a:p>
            <a:pPr>
              <a:lnSpc>
                <a:spcPct val="125000"/>
              </a:lnSpc>
              <a:spcBef>
                <a:spcPct val="60000"/>
              </a:spcBef>
            </a:pPr>
            <a:r>
              <a:rPr lang="en-US" altLang="en-US" sz="2000" dirty="0">
                <a:solidFill>
                  <a:schemeClr val="folHlink"/>
                </a:solidFill>
                <a:effectLst/>
                <a:latin typeface="Liberation Sans" panose="020B0604020202020204" pitchFamily="34" charset="0"/>
              </a:rPr>
              <a:t>Example 1: Grant for Lab Equipment.  </a:t>
            </a:r>
            <a:r>
              <a:rPr lang="en-US" altLang="en-US" sz="2000" b="0" dirty="0">
                <a:solidFill>
                  <a:schemeClr val="folHlink"/>
                </a:solidFill>
                <a:latin typeface="Liberation Sans" panose="020B0604020202020204" pitchFamily="34" charset="0"/>
              </a:rPr>
              <a:t>Spectrum AG received </a:t>
            </a:r>
            <a:r>
              <a:rPr lang="en-US" altLang="en-US" sz="2000" b="0" dirty="0">
                <a:solidFill>
                  <a:schemeClr val="folHlink"/>
                </a:solidFill>
                <a:effectLst/>
                <a:latin typeface="Liberation Sans" panose="020B0604020202020204" pitchFamily="34" charset="0"/>
              </a:rPr>
              <a:t>a €500,000 subsidy from the government to purchase lab equipment on January 2, 2019. The lab equipment cost is €2,000,000, has a useful life of five years, and is depreciated on the </a:t>
            </a:r>
            <a:r>
              <a:rPr lang="en-US" altLang="en-US" sz="2000" b="0" dirty="0">
                <a:effectLst/>
                <a:latin typeface="Liberation Sans" panose="020B0604020202020204" pitchFamily="34" charset="0"/>
              </a:rPr>
              <a:t>straight-line basis.</a:t>
            </a:r>
          </a:p>
          <a:p>
            <a:pPr>
              <a:lnSpc>
                <a:spcPct val="125000"/>
              </a:lnSpc>
              <a:spcBef>
                <a:spcPct val="60000"/>
              </a:spcBef>
            </a:pPr>
            <a:r>
              <a:rPr lang="en-US" altLang="en-US" sz="2000" dirty="0">
                <a:effectLst/>
                <a:latin typeface="Liberation Sans" panose="020B0604020202020204" pitchFamily="34" charset="0"/>
              </a:rPr>
              <a:t>IFRS allows</a:t>
            </a:r>
            <a:r>
              <a:rPr lang="en-US" altLang="en-US" sz="2000" b="0" dirty="0">
                <a:effectLst/>
                <a:latin typeface="Liberation Sans" panose="020B0604020202020204" pitchFamily="34" charset="0"/>
              </a:rPr>
              <a:t> AG to record this grant in one of two ways: </a:t>
            </a:r>
          </a:p>
          <a:p>
            <a:pPr lvl="1">
              <a:lnSpc>
                <a:spcPct val="125000"/>
              </a:lnSpc>
              <a:spcBef>
                <a:spcPct val="60000"/>
              </a:spcBef>
              <a:buFontTx/>
              <a:buAutoNum type="arabicPeriod"/>
            </a:pPr>
            <a:r>
              <a:rPr lang="en-US" altLang="en-US" sz="2000" dirty="0">
                <a:effectLst/>
                <a:latin typeface="Liberation Sans" panose="020B0604020202020204" pitchFamily="34" charset="0"/>
              </a:rPr>
              <a:t>Credit Deferred Grant Revenue</a:t>
            </a:r>
            <a:r>
              <a:rPr lang="en-US" altLang="en-US" sz="2000" b="0" dirty="0">
                <a:effectLst/>
                <a:latin typeface="Liberation Sans" panose="020B0604020202020204" pitchFamily="34" charset="0"/>
              </a:rPr>
              <a:t> for the subsidy and amortize the deferred grant revenue over the five-year period. </a:t>
            </a:r>
          </a:p>
          <a:p>
            <a:pPr lvl="1">
              <a:lnSpc>
                <a:spcPct val="125000"/>
              </a:lnSpc>
              <a:spcBef>
                <a:spcPct val="60000"/>
              </a:spcBef>
              <a:buFontTx/>
              <a:buAutoNum type="arabicPeriod"/>
            </a:pPr>
            <a:r>
              <a:rPr lang="en-US" altLang="en-US" sz="2000" dirty="0">
                <a:effectLst/>
                <a:latin typeface="Liberation Sans" panose="020B0604020202020204" pitchFamily="34" charset="0"/>
              </a:rPr>
              <a:t>Credit the lab equipment</a:t>
            </a:r>
            <a:r>
              <a:rPr lang="en-US" altLang="en-US" sz="2000" b="0" dirty="0">
                <a:effectLst/>
                <a:latin typeface="Liberation Sans" panose="020B0604020202020204" pitchFamily="34" charset="0"/>
              </a:rPr>
              <a:t> for the subsidy and depreciate this amount over the five-year period.</a:t>
            </a:r>
          </a:p>
        </p:txBody>
      </p:sp>
      <p:sp>
        <p:nvSpPr>
          <p:cNvPr id="6" name="Rectangle 4"/>
          <p:cNvSpPr txBox="1">
            <a:spLocks noChangeArrowheads="1"/>
          </p:cNvSpPr>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algn="l"/>
            <a:r>
              <a:rPr lang="en-US" altLang="en-US" sz="3200" i="0" dirty="0">
                <a:solidFill>
                  <a:srgbClr val="CC0000"/>
                </a:solidFill>
                <a:effectLst/>
                <a:latin typeface="Liberation Sans" panose="020B0604020202020204" pitchFamily="34" charset="0"/>
              </a:rPr>
              <a:t>Government Grants</a:t>
            </a:r>
          </a:p>
        </p:txBody>
      </p:sp>
      <p:sp>
        <p:nvSpPr>
          <p:cNvPr id="7"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8"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Tree>
    <p:extLst>
      <p:ext uri="{BB962C8B-B14F-4D97-AF65-F5344CB8AC3E}">
        <p14:creationId xmlns:p14="http://schemas.microsoft.com/office/powerpoint/2010/main" val="3853478987"/>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308" name="Text Box 4"/>
          <p:cNvSpPr txBox="1">
            <a:spLocks noChangeArrowheads="1"/>
          </p:cNvSpPr>
          <p:nvPr/>
        </p:nvSpPr>
        <p:spPr bwMode="auto">
          <a:xfrm>
            <a:off x="469280" y="1031488"/>
            <a:ext cx="8001000" cy="1597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a:lnSpc>
                <a:spcPct val="125000"/>
              </a:lnSpc>
              <a:spcBef>
                <a:spcPct val="60000"/>
              </a:spcBef>
              <a:defRPr sz="2100">
                <a:effectLst/>
                <a:latin typeface="Liberation Sans" panose="020B0604020202020204" pitchFamily="34" charset="0"/>
              </a:defRPr>
            </a:lvl1pPr>
            <a:lvl2pPr marL="685800" lvl="1" indent="-457200" algn="l">
              <a:lnSpc>
                <a:spcPct val="125000"/>
              </a:lnSpc>
              <a:spcBef>
                <a:spcPct val="60000"/>
              </a:spcBef>
              <a:buFontTx/>
              <a:buAutoNum type="arabicPeriod"/>
              <a:defRPr sz="2000">
                <a:solidFill>
                  <a:srgbClr val="800000"/>
                </a:solidFill>
                <a:effectLst/>
                <a:latin typeface="Liberation Sans" panose="020B0604020202020204" pitchFamily="34" charset="0"/>
              </a:defRPr>
            </a:lvl2pPr>
            <a:lvl3pPr marL="1600200" indent="-457200" algn="l">
              <a:defRPr sz="2400">
                <a:solidFill>
                  <a:schemeClr val="tx1"/>
                </a:solidFill>
                <a:latin typeface="Times New Roman" pitchFamily="18" charset="0"/>
              </a:defRPr>
            </a:lvl3pPr>
            <a:lvl4pPr marL="2171700" indent="-457200" algn="l">
              <a:defRPr sz="2400">
                <a:solidFill>
                  <a:schemeClr val="tx1"/>
                </a:solidFill>
                <a:latin typeface="Times New Roman" pitchFamily="18" charset="0"/>
              </a:defRPr>
            </a:lvl4pPr>
            <a:lvl5pPr marL="2743200" indent="-457200" algn="l">
              <a:defRPr sz="2400">
                <a:solidFill>
                  <a:schemeClr val="tx1"/>
                </a:solidFill>
                <a:latin typeface="Times New Roman" pitchFamily="18" charset="0"/>
              </a:defRPr>
            </a:lvl5pPr>
            <a:lvl6pPr marL="3200400" indent="-457200" eaLnBrk="0" fontAlgn="base" hangingPunct="0">
              <a:spcBef>
                <a:spcPct val="0"/>
              </a:spcBef>
              <a:spcAft>
                <a:spcPct val="0"/>
              </a:spcAft>
              <a:defRPr sz="2400">
                <a:solidFill>
                  <a:schemeClr val="tx1"/>
                </a:solidFill>
                <a:latin typeface="Times New Roman" pitchFamily="18" charset="0"/>
              </a:defRPr>
            </a:lvl6pPr>
            <a:lvl7pPr marL="3657600" indent="-457200" eaLnBrk="0" fontAlgn="base" hangingPunct="0">
              <a:spcBef>
                <a:spcPct val="0"/>
              </a:spcBef>
              <a:spcAft>
                <a:spcPct val="0"/>
              </a:spcAft>
              <a:defRPr sz="2400">
                <a:solidFill>
                  <a:schemeClr val="tx1"/>
                </a:solidFill>
                <a:latin typeface="Times New Roman" pitchFamily="18" charset="0"/>
              </a:defRPr>
            </a:lvl7pPr>
            <a:lvl8pPr marL="4114800" indent="-457200" eaLnBrk="0" fontAlgn="base" hangingPunct="0">
              <a:spcBef>
                <a:spcPct val="0"/>
              </a:spcBef>
              <a:spcAft>
                <a:spcPct val="0"/>
              </a:spcAft>
              <a:defRPr sz="2400">
                <a:solidFill>
                  <a:schemeClr val="tx1"/>
                </a:solidFill>
                <a:latin typeface="Times New Roman" pitchFamily="18" charset="0"/>
              </a:defRPr>
            </a:lvl8pPr>
            <a:lvl9pPr marL="4572000" indent="-457200" eaLnBrk="0" fontAlgn="base" hangingPunct="0">
              <a:spcBef>
                <a:spcPct val="0"/>
              </a:spcBef>
              <a:spcAft>
                <a:spcPct val="0"/>
              </a:spcAft>
              <a:defRPr sz="2400">
                <a:solidFill>
                  <a:schemeClr val="tx1"/>
                </a:solidFill>
                <a:latin typeface="Times New Roman" pitchFamily="18" charset="0"/>
              </a:defRPr>
            </a:lvl9pPr>
          </a:lstStyle>
          <a:p>
            <a:r>
              <a:rPr lang="en-US" altLang="en-US" sz="2000" dirty="0"/>
              <a:t>Example 1: Grant for Lab Equipment</a:t>
            </a:r>
            <a:r>
              <a:rPr lang="en-US" altLang="en-US" sz="2000" b="0" dirty="0"/>
              <a:t>.  If Spectrum chooses to </a:t>
            </a:r>
            <a:r>
              <a:rPr lang="en-US" altLang="en-US" sz="2000" dirty="0"/>
              <a:t>record deferred revenue</a:t>
            </a:r>
            <a:r>
              <a:rPr lang="en-US" altLang="en-US" sz="2000" b="0" dirty="0"/>
              <a:t> of €500,000, it amortizes this amount over the five-year period to income (€100,000 per year). The effects on the financial statements at December 31, 2019, are:</a:t>
            </a:r>
          </a:p>
        </p:txBody>
      </p:sp>
      <p:sp>
        <p:nvSpPr>
          <p:cNvPr id="8" name="Rectangle 4"/>
          <p:cNvSpPr txBox="1">
            <a:spLocks noChangeArrowheads="1"/>
          </p:cNvSpPr>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algn="l"/>
            <a:r>
              <a:rPr lang="en-US" altLang="en-US" sz="3200" i="0" dirty="0">
                <a:solidFill>
                  <a:srgbClr val="CC0000"/>
                </a:solidFill>
                <a:effectLst/>
                <a:latin typeface="Liberation Sans" panose="020B0604020202020204" pitchFamily="34" charset="0"/>
              </a:rPr>
              <a:t>Government Grants</a:t>
            </a:r>
          </a:p>
        </p:txBody>
      </p:sp>
      <p:sp>
        <p:nvSpPr>
          <p:cNvPr id="9"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2"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graphicFrame>
        <p:nvGraphicFramePr>
          <p:cNvPr id="2" name="Table 1">
            <a:extLst>
              <a:ext uri="{FF2B5EF4-FFF2-40B4-BE49-F238E27FC236}">
                <a16:creationId xmlns:a16="http://schemas.microsoft.com/office/drawing/2014/main" id="{AC628D3A-82C4-91C7-DE4D-62967202C8EE}"/>
              </a:ext>
            </a:extLst>
          </p:cNvPr>
          <p:cNvGraphicFramePr>
            <a:graphicFrameLocks noGrp="1"/>
          </p:cNvGraphicFramePr>
          <p:nvPr>
            <p:extLst>
              <p:ext uri="{D42A27DB-BD31-4B8C-83A1-F6EECF244321}">
                <p14:modId xmlns:p14="http://schemas.microsoft.com/office/powerpoint/2010/main" val="2458831373"/>
              </p:ext>
            </p:extLst>
          </p:nvPr>
        </p:nvGraphicFramePr>
        <p:xfrm>
          <a:off x="583580" y="2514600"/>
          <a:ext cx="7772400" cy="4480560"/>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1893671074"/>
                    </a:ext>
                  </a:extLst>
                </a:gridCol>
                <a:gridCol w="3048000">
                  <a:extLst>
                    <a:ext uri="{9D8B030D-6E8A-4147-A177-3AD203B41FA5}">
                      <a16:colId xmlns:a16="http://schemas.microsoft.com/office/drawing/2014/main" val="695334236"/>
                    </a:ext>
                  </a:extLst>
                </a:gridCol>
                <a:gridCol w="1409700">
                  <a:extLst>
                    <a:ext uri="{9D8B030D-6E8A-4147-A177-3AD203B41FA5}">
                      <a16:colId xmlns:a16="http://schemas.microsoft.com/office/drawing/2014/main" val="1569289710"/>
                    </a:ext>
                  </a:extLst>
                </a:gridCol>
                <a:gridCol w="1371600">
                  <a:extLst>
                    <a:ext uri="{9D8B030D-6E8A-4147-A177-3AD203B41FA5}">
                      <a16:colId xmlns:a16="http://schemas.microsoft.com/office/drawing/2014/main" val="1042474238"/>
                    </a:ext>
                  </a:extLst>
                </a:gridCol>
              </a:tblGrid>
              <a:tr h="304800">
                <a:tc>
                  <a:txBody>
                    <a:bodyPr/>
                    <a:lstStyle/>
                    <a:p>
                      <a:pPr algn="ctr"/>
                      <a:r>
                        <a:rPr lang="en-CN" sz="1600" dirty="0"/>
                        <a:t>Date</a:t>
                      </a:r>
                    </a:p>
                  </a:txBody>
                  <a:tcPr>
                    <a:lnB w="12700" cap="flat" cmpd="sng" algn="ctr">
                      <a:solidFill>
                        <a:schemeClr val="tx1"/>
                      </a:solidFill>
                      <a:prstDash val="solid"/>
                      <a:round/>
                      <a:headEnd type="none" w="med" len="med"/>
                      <a:tailEnd type="none" w="med" len="med"/>
                    </a:lnB>
                    <a:solidFill>
                      <a:srgbClr val="0070C0"/>
                    </a:solidFill>
                  </a:tcPr>
                </a:tc>
                <a:tc>
                  <a:txBody>
                    <a:bodyPr/>
                    <a:lstStyle/>
                    <a:p>
                      <a:pPr algn="ctr"/>
                      <a:r>
                        <a:rPr lang="en-CN" sz="1600" dirty="0"/>
                        <a:t>Account</a:t>
                      </a:r>
                    </a:p>
                  </a:txBody>
                  <a:tcPr>
                    <a:lnB w="12700" cap="flat" cmpd="sng" algn="ctr">
                      <a:solidFill>
                        <a:schemeClr val="tx1"/>
                      </a:solidFill>
                      <a:prstDash val="solid"/>
                      <a:round/>
                      <a:headEnd type="none" w="med" len="med"/>
                      <a:tailEnd type="none" w="med" len="med"/>
                    </a:lnB>
                    <a:solidFill>
                      <a:srgbClr val="0070C0"/>
                    </a:solidFill>
                  </a:tcPr>
                </a:tc>
                <a:tc>
                  <a:txBody>
                    <a:bodyPr/>
                    <a:lstStyle/>
                    <a:p>
                      <a:pPr algn="ctr"/>
                      <a:r>
                        <a:rPr lang="en-CN" sz="1600" dirty="0"/>
                        <a:t>Debit </a:t>
                      </a:r>
                      <a:r>
                        <a:rPr lang="en-US" altLang="en-US" sz="1600" b="0" dirty="0"/>
                        <a:t>€</a:t>
                      </a:r>
                      <a:endParaRPr lang="en-CN" sz="1600" dirty="0"/>
                    </a:p>
                  </a:txBody>
                  <a:tcPr>
                    <a:lnB w="12700" cap="flat" cmpd="sng" algn="ctr">
                      <a:solidFill>
                        <a:schemeClr val="tx1"/>
                      </a:solidFill>
                      <a:prstDash val="solid"/>
                      <a:round/>
                      <a:headEnd type="none" w="med" len="med"/>
                      <a:tailEnd type="none" w="med" len="med"/>
                    </a:lnB>
                    <a:solidFill>
                      <a:srgbClr val="0070C0"/>
                    </a:solidFill>
                  </a:tcPr>
                </a:tc>
                <a:tc>
                  <a:txBody>
                    <a:bodyPr/>
                    <a:lstStyle/>
                    <a:p>
                      <a:pPr algn="ctr"/>
                      <a:r>
                        <a:rPr lang="en-CN" sz="1600" dirty="0"/>
                        <a:t>Credit </a:t>
                      </a:r>
                      <a:r>
                        <a:rPr lang="en-US" altLang="en-US" sz="1600" b="0" dirty="0"/>
                        <a:t>€</a:t>
                      </a:r>
                      <a:endParaRPr lang="en-CN" sz="1600" dirty="0"/>
                    </a:p>
                  </a:txBody>
                  <a:tcPr>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4115213782"/>
                  </a:ext>
                </a:extLst>
              </a:tr>
              <a:tr h="533400">
                <a:tc>
                  <a:txBody>
                    <a:bodyPr/>
                    <a:lstStyle/>
                    <a:p>
                      <a:r>
                        <a:rPr lang="en-US" altLang="en-US" sz="1600" b="0" dirty="0">
                          <a:solidFill>
                            <a:schemeClr val="folHlink"/>
                          </a:solidFill>
                          <a:effectLst/>
                          <a:latin typeface="Liberation Sans" panose="020B0604020202020204" pitchFamily="34" charset="0"/>
                        </a:rPr>
                        <a:t>January 2, 2019</a:t>
                      </a:r>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CN" sz="1600" dirty="0"/>
                        <a:t>Equipment </a:t>
                      </a:r>
                    </a:p>
                    <a:p>
                      <a:r>
                        <a:rPr lang="en-US" sz="1600" dirty="0" err="1"/>
                        <a:t>固定资产</a:t>
                      </a:r>
                      <a:r>
                        <a:rPr lang="en-US" altLang="zh-CN" sz="1600" dirty="0"/>
                        <a:t>—</a:t>
                      </a:r>
                      <a:r>
                        <a:rPr lang="zh-CN" altLang="en-US" sz="1600" dirty="0"/>
                        <a:t>实验设备</a:t>
                      </a:r>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en-US" sz="1600" b="0" dirty="0">
                          <a:solidFill>
                            <a:schemeClr val="folHlink"/>
                          </a:solidFill>
                          <a:effectLst/>
                          <a:latin typeface="Liberation Sans" panose="020B0604020202020204" pitchFamily="34" charset="0"/>
                        </a:rPr>
                        <a:t>2,000,000</a:t>
                      </a:r>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4977274"/>
                  </a:ext>
                </a:extLst>
              </a:tr>
              <a:tr h="350520">
                <a:tc>
                  <a:txBody>
                    <a:bodyPr/>
                    <a:lstStyle/>
                    <a:p>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CN" sz="1600" dirty="0"/>
                        <a:t>Cash</a:t>
                      </a:r>
                      <a:r>
                        <a:rPr lang="zh-CN" altLang="en-US" sz="1600" dirty="0"/>
                        <a:t> 银行存款</a:t>
                      </a:r>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600" b="0" dirty="0">
                          <a:solidFill>
                            <a:schemeClr val="folHlink"/>
                          </a:solidFill>
                          <a:effectLst/>
                          <a:latin typeface="Liberation Sans" panose="020B0604020202020204" pitchFamily="34" charset="0"/>
                        </a:rPr>
                        <a:t>2,000,000</a:t>
                      </a:r>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3181131"/>
                  </a:ext>
                </a:extLst>
              </a:tr>
              <a:tr h="365760">
                <a:tc>
                  <a:txBody>
                    <a:bodyPr/>
                    <a:lstStyle/>
                    <a:p>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CN" sz="1600" dirty="0"/>
                        <a:t>Cash 银行存款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600" b="0" dirty="0"/>
                        <a:t>500,000</a:t>
                      </a:r>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0354724"/>
                  </a:ext>
                </a:extLst>
              </a:tr>
              <a:tr h="426720">
                <a:tc>
                  <a:txBody>
                    <a:bodyPr/>
                    <a:lstStyle/>
                    <a:p>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altLang="en-US" sz="1600" dirty="0">
                          <a:effectLst/>
                          <a:latin typeface="Liberation Sans" panose="020B0604020202020204" pitchFamily="34" charset="0"/>
                        </a:rPr>
                        <a:t>Deferred Grant Revenue</a:t>
                      </a:r>
                      <a:r>
                        <a:rPr lang="en-US" altLang="en-US" sz="1600" b="0" dirty="0">
                          <a:effectLst/>
                          <a:latin typeface="Liberation Sans" panose="020B0604020202020204" pitchFamily="34" charset="0"/>
                        </a:rPr>
                        <a:t> </a:t>
                      </a:r>
                      <a:r>
                        <a:rPr lang="en-US" altLang="en-US" sz="1600" b="0" dirty="0" err="1">
                          <a:effectLst/>
                          <a:latin typeface="Liberation Sans" panose="020B0604020202020204" pitchFamily="34" charset="0"/>
                        </a:rPr>
                        <a:t>递延收益</a:t>
                      </a:r>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600" b="0" dirty="0"/>
                        <a:t>500,000</a:t>
                      </a:r>
                      <a:endParaRPr lang="en-CN" sz="1600" dirty="0"/>
                    </a:p>
                    <a:p>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215183"/>
                  </a:ext>
                </a:extLst>
              </a:tr>
              <a:tr h="533400">
                <a:tc>
                  <a:txBody>
                    <a:bodyPr/>
                    <a:lstStyle/>
                    <a:p>
                      <a:r>
                        <a:rPr lang="en-US" altLang="en-US" sz="1600" b="0" dirty="0"/>
                        <a:t>December 31, 2019</a:t>
                      </a:r>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CN" sz="1600" dirty="0"/>
                        <a:t>Depreciation</a:t>
                      </a:r>
                      <a:r>
                        <a:rPr lang="zh-CN" altLang="en-US" sz="1600" dirty="0"/>
                        <a:t> </a:t>
                      </a:r>
                      <a:r>
                        <a:rPr lang="en-US" altLang="zh-CN" sz="1600" dirty="0"/>
                        <a:t>Expense</a:t>
                      </a:r>
                    </a:p>
                    <a:p>
                      <a:r>
                        <a:rPr lang="en-US" sz="1600" dirty="0" err="1"/>
                        <a:t>折旧费用</a:t>
                      </a:r>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sz="1600" dirty="0"/>
                        <a:t>400,000</a:t>
                      </a:r>
                    </a:p>
                    <a:p>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56011568"/>
                  </a:ext>
                </a:extLst>
              </a:tr>
              <a:tr h="533400">
                <a:tc>
                  <a:txBody>
                    <a:bodyPr/>
                    <a:lstStyle/>
                    <a:p>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CN" sz="1600" dirty="0"/>
                        <a:t>Accumulated</a:t>
                      </a:r>
                      <a:r>
                        <a:rPr lang="zh-CN" altLang="en-US" sz="1600" dirty="0"/>
                        <a:t> </a:t>
                      </a:r>
                      <a:r>
                        <a:rPr lang="en-US" altLang="zh-CN" sz="1600" dirty="0"/>
                        <a:t>Depreciation</a:t>
                      </a:r>
                      <a:r>
                        <a:rPr lang="zh-CN" altLang="en-US" sz="1600" dirty="0"/>
                        <a:t>累计折旧</a:t>
                      </a:r>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sz="1600" dirty="0"/>
                        <a:t>400,000</a:t>
                      </a:r>
                    </a:p>
                    <a:p>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74556330"/>
                  </a:ext>
                </a:extLst>
              </a:tr>
              <a:tr h="533400">
                <a:tc>
                  <a:txBody>
                    <a:bodyPr/>
                    <a:lstStyle/>
                    <a:p>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600" dirty="0">
                          <a:effectLst/>
                          <a:latin typeface="Liberation Sans" panose="020B0604020202020204" pitchFamily="34" charset="0"/>
                        </a:rPr>
                        <a:t>Deferred Grant Revenue</a:t>
                      </a:r>
                      <a:r>
                        <a:rPr lang="en-US" altLang="en-US" sz="1600" b="0" dirty="0">
                          <a:effectLst/>
                          <a:latin typeface="Liberation Sans" panose="020B0604020202020204" pitchFamily="34" charset="0"/>
                        </a:rPr>
                        <a:t> </a:t>
                      </a:r>
                      <a:r>
                        <a:rPr lang="en-US" altLang="en-US" sz="1600" b="0" dirty="0" err="1">
                          <a:effectLst/>
                          <a:latin typeface="Liberation Sans" panose="020B0604020202020204" pitchFamily="34" charset="0"/>
                        </a:rPr>
                        <a:t>递延收益</a:t>
                      </a:r>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100,000</a:t>
                      </a:r>
                      <a:endParaRPr lang="en-CN" sz="1600" dirty="0"/>
                    </a:p>
                    <a:p>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2379843"/>
                  </a:ext>
                </a:extLst>
              </a:tr>
              <a:tr h="533400">
                <a:tc>
                  <a:txBody>
                    <a:bodyPr/>
                    <a:lstStyle/>
                    <a:p>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en-US" sz="1600" dirty="0">
                          <a:effectLst/>
                          <a:latin typeface="Liberation Sans" panose="020B0604020202020204" pitchFamily="34" charset="0"/>
                        </a:rPr>
                        <a:t>Grant Revenue</a:t>
                      </a:r>
                      <a:r>
                        <a:rPr lang="en-US" altLang="en-US" sz="1600" b="0" dirty="0">
                          <a:effectLst/>
                          <a:latin typeface="Liberation Sans" panose="020B0604020202020204" pitchFamily="34" charset="0"/>
                        </a:rPr>
                        <a:t> </a:t>
                      </a:r>
                      <a:r>
                        <a:rPr lang="en-US" altLang="en-US" sz="1600" b="0" dirty="0" err="1">
                          <a:effectLst/>
                          <a:latin typeface="Liberation Sans" panose="020B0604020202020204" pitchFamily="34" charset="0"/>
                        </a:rPr>
                        <a:t>其他收益</a:t>
                      </a:r>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100,000</a:t>
                      </a:r>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1080375"/>
                  </a:ext>
                </a:extLst>
              </a:tr>
            </a:tbl>
          </a:graphicData>
        </a:graphic>
      </p:graphicFrame>
    </p:spTree>
    <p:extLst>
      <p:ext uri="{BB962C8B-B14F-4D97-AF65-F5344CB8AC3E}">
        <p14:creationId xmlns:p14="http://schemas.microsoft.com/office/powerpoint/2010/main" val="156894273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308" name="Text Box 4"/>
          <p:cNvSpPr txBox="1">
            <a:spLocks noChangeArrowheads="1"/>
          </p:cNvSpPr>
          <p:nvPr/>
        </p:nvSpPr>
        <p:spPr bwMode="auto">
          <a:xfrm>
            <a:off x="609600" y="1311348"/>
            <a:ext cx="8001000" cy="1597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a:lnSpc>
                <a:spcPct val="125000"/>
              </a:lnSpc>
              <a:spcBef>
                <a:spcPct val="60000"/>
              </a:spcBef>
              <a:defRPr sz="2100">
                <a:effectLst/>
                <a:latin typeface="Liberation Sans" panose="020B0604020202020204" pitchFamily="34" charset="0"/>
              </a:defRPr>
            </a:lvl1pPr>
            <a:lvl2pPr marL="685800" lvl="1" indent="-457200" algn="l">
              <a:lnSpc>
                <a:spcPct val="125000"/>
              </a:lnSpc>
              <a:spcBef>
                <a:spcPct val="60000"/>
              </a:spcBef>
              <a:buFontTx/>
              <a:buAutoNum type="arabicPeriod"/>
              <a:defRPr sz="2000">
                <a:solidFill>
                  <a:srgbClr val="800000"/>
                </a:solidFill>
                <a:effectLst/>
                <a:latin typeface="Liberation Sans" panose="020B0604020202020204" pitchFamily="34" charset="0"/>
              </a:defRPr>
            </a:lvl2pPr>
            <a:lvl3pPr marL="1600200" indent="-457200" algn="l">
              <a:defRPr sz="2400">
                <a:solidFill>
                  <a:schemeClr val="tx1"/>
                </a:solidFill>
                <a:latin typeface="Times New Roman" pitchFamily="18" charset="0"/>
              </a:defRPr>
            </a:lvl3pPr>
            <a:lvl4pPr marL="2171700" indent="-457200" algn="l">
              <a:defRPr sz="2400">
                <a:solidFill>
                  <a:schemeClr val="tx1"/>
                </a:solidFill>
                <a:latin typeface="Times New Roman" pitchFamily="18" charset="0"/>
              </a:defRPr>
            </a:lvl4pPr>
            <a:lvl5pPr marL="2743200" indent="-457200" algn="l">
              <a:defRPr sz="2400">
                <a:solidFill>
                  <a:schemeClr val="tx1"/>
                </a:solidFill>
                <a:latin typeface="Times New Roman" pitchFamily="18" charset="0"/>
              </a:defRPr>
            </a:lvl5pPr>
            <a:lvl6pPr marL="3200400" indent="-457200" eaLnBrk="0" fontAlgn="base" hangingPunct="0">
              <a:spcBef>
                <a:spcPct val="0"/>
              </a:spcBef>
              <a:spcAft>
                <a:spcPct val="0"/>
              </a:spcAft>
              <a:defRPr sz="2400">
                <a:solidFill>
                  <a:schemeClr val="tx1"/>
                </a:solidFill>
                <a:latin typeface="Times New Roman" pitchFamily="18" charset="0"/>
              </a:defRPr>
            </a:lvl6pPr>
            <a:lvl7pPr marL="3657600" indent="-457200" eaLnBrk="0" fontAlgn="base" hangingPunct="0">
              <a:spcBef>
                <a:spcPct val="0"/>
              </a:spcBef>
              <a:spcAft>
                <a:spcPct val="0"/>
              </a:spcAft>
              <a:defRPr sz="2400">
                <a:solidFill>
                  <a:schemeClr val="tx1"/>
                </a:solidFill>
                <a:latin typeface="Times New Roman" pitchFamily="18" charset="0"/>
              </a:defRPr>
            </a:lvl7pPr>
            <a:lvl8pPr marL="4114800" indent="-457200" eaLnBrk="0" fontAlgn="base" hangingPunct="0">
              <a:spcBef>
                <a:spcPct val="0"/>
              </a:spcBef>
              <a:spcAft>
                <a:spcPct val="0"/>
              </a:spcAft>
              <a:defRPr sz="2400">
                <a:solidFill>
                  <a:schemeClr val="tx1"/>
                </a:solidFill>
                <a:latin typeface="Times New Roman" pitchFamily="18" charset="0"/>
              </a:defRPr>
            </a:lvl8pPr>
            <a:lvl9pPr marL="4572000" indent="-457200" eaLnBrk="0" fontAlgn="base" hangingPunct="0">
              <a:spcBef>
                <a:spcPct val="0"/>
              </a:spcBef>
              <a:spcAft>
                <a:spcPct val="0"/>
              </a:spcAft>
              <a:defRPr sz="2400">
                <a:solidFill>
                  <a:schemeClr val="tx1"/>
                </a:solidFill>
                <a:latin typeface="Times New Roman" pitchFamily="18" charset="0"/>
              </a:defRPr>
            </a:lvl9pPr>
          </a:lstStyle>
          <a:p>
            <a:r>
              <a:rPr lang="en-US" altLang="en-US" sz="2000" dirty="0"/>
              <a:t>Example 1: Grant for Lab Equipment</a:t>
            </a:r>
            <a:r>
              <a:rPr lang="en-US" altLang="en-US" sz="2000" b="0" dirty="0"/>
              <a:t>.  If Spectrum chooses to </a:t>
            </a:r>
            <a:r>
              <a:rPr lang="en-US" altLang="en-US" sz="2000" dirty="0"/>
              <a:t>record deferred revenue</a:t>
            </a:r>
            <a:r>
              <a:rPr lang="en-US" altLang="en-US" sz="2000" b="0" dirty="0"/>
              <a:t> of €500,000, it amortizes this amount over the five-year period to income (€100,000 per year). The effects on the financial statements at December 31, 2019, are:</a:t>
            </a:r>
          </a:p>
        </p:txBody>
      </p:sp>
      <p:sp>
        <p:nvSpPr>
          <p:cNvPr id="8" name="Rectangle 4"/>
          <p:cNvSpPr txBox="1">
            <a:spLocks noChangeArrowheads="1"/>
          </p:cNvSpPr>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algn="l"/>
            <a:r>
              <a:rPr lang="en-US" altLang="en-US" sz="3200" i="0" dirty="0">
                <a:solidFill>
                  <a:srgbClr val="CC0000"/>
                </a:solidFill>
                <a:effectLst/>
                <a:latin typeface="Liberation Sans" panose="020B0604020202020204" pitchFamily="34" charset="0"/>
              </a:rPr>
              <a:t>Government Grants</a:t>
            </a:r>
          </a:p>
        </p:txBody>
      </p:sp>
      <p:sp>
        <p:nvSpPr>
          <p:cNvPr id="9"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pic>
        <p:nvPicPr>
          <p:cNvPr id="154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624" y="3159198"/>
            <a:ext cx="6795176" cy="33432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cmpd="sng">
                <a:solidFill>
                  <a:srgbClr val="800000"/>
                </a:solidFill>
                <a:prstDash val="solid"/>
                <a:miter lim="800000"/>
                <a:headEnd/>
                <a:tailEnd/>
              </a14:hiddenLine>
            </a:ext>
          </a:extLst>
        </p:spPr>
      </p:pic>
      <p:sp>
        <p:nvSpPr>
          <p:cNvPr id="3" name="Rectangle 2"/>
          <p:cNvSpPr/>
          <p:nvPr/>
        </p:nvSpPr>
        <p:spPr>
          <a:xfrm>
            <a:off x="6781800" y="2764464"/>
            <a:ext cx="1828800" cy="830997"/>
          </a:xfrm>
          <a:prstGeom prst="rect">
            <a:avLst/>
          </a:prstGeom>
          <a:solidFill>
            <a:schemeClr val="bg1"/>
          </a:solidFill>
          <a:ln>
            <a:solidFill>
              <a:schemeClr val="tx1"/>
            </a:solidFill>
          </a:ln>
        </p:spPr>
        <p:txBody>
          <a:bodyPr wrap="square">
            <a:spAutoFit/>
          </a:bodyPr>
          <a:lstStyle/>
          <a:p>
            <a:pPr algn="l"/>
            <a:r>
              <a:rPr lang="en-US" sz="1200" dirty="0">
                <a:solidFill>
                  <a:srgbClr val="006666"/>
                </a:solidFill>
                <a:latin typeface="Liberation Sans" panose="020B0604020202020204" pitchFamily="34" charset="0"/>
              </a:rPr>
              <a:t>ILLUSTRATION 10.15</a:t>
            </a:r>
          </a:p>
          <a:p>
            <a:pPr algn="l"/>
            <a:r>
              <a:rPr lang="en-US" sz="1200" b="0" dirty="0">
                <a:solidFill>
                  <a:schemeClr val="tx1"/>
                </a:solidFill>
                <a:latin typeface="Liberation Sans" panose="020B0604020202020204" pitchFamily="34" charset="0"/>
              </a:rPr>
              <a:t>Government Grant</a:t>
            </a:r>
          </a:p>
          <a:p>
            <a:pPr algn="l"/>
            <a:r>
              <a:rPr lang="en-US" sz="1200" b="0" dirty="0">
                <a:solidFill>
                  <a:schemeClr val="tx1"/>
                </a:solidFill>
                <a:latin typeface="Liberation Sans" panose="020B0604020202020204" pitchFamily="34" charset="0"/>
              </a:rPr>
              <a:t>Recorded as Deferred</a:t>
            </a:r>
          </a:p>
          <a:p>
            <a:pPr algn="l"/>
            <a:r>
              <a:rPr lang="en-US" sz="1200" b="0" dirty="0">
                <a:solidFill>
                  <a:schemeClr val="tx1"/>
                </a:solidFill>
                <a:latin typeface="Liberation Sans" panose="020B0604020202020204" pitchFamily="34" charset="0"/>
              </a:rPr>
              <a:t>Revenue</a:t>
            </a:r>
          </a:p>
        </p:txBody>
      </p:sp>
      <p:sp>
        <p:nvSpPr>
          <p:cNvPr id="12"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Tree>
    <p:extLst>
      <p:ext uri="{BB962C8B-B14F-4D97-AF65-F5344CB8AC3E}">
        <p14:creationId xmlns:p14="http://schemas.microsoft.com/office/powerpoint/2010/main" val="1220940925"/>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4356" name="Text Box 4"/>
          <p:cNvSpPr txBox="1">
            <a:spLocks noChangeArrowheads="1"/>
          </p:cNvSpPr>
          <p:nvPr/>
        </p:nvSpPr>
        <p:spPr bwMode="auto">
          <a:xfrm>
            <a:off x="457200" y="1066800"/>
            <a:ext cx="8001000" cy="19820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itchFamily="18" charset="0"/>
              </a:defRPr>
            </a:lvl1pPr>
            <a:lvl2pPr marL="571500"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125000"/>
              </a:lnSpc>
              <a:spcBef>
                <a:spcPct val="50000"/>
              </a:spcBef>
            </a:pPr>
            <a:r>
              <a:rPr lang="en-US" altLang="en-US" sz="2000" dirty="0">
                <a:solidFill>
                  <a:schemeClr val="folHlink"/>
                </a:solidFill>
                <a:effectLst/>
                <a:latin typeface="Liberation Sans" panose="020B0604020202020204" pitchFamily="34" charset="0"/>
              </a:rPr>
              <a:t>Example 1: Grant for Lab Equipment.  </a:t>
            </a:r>
            <a:r>
              <a:rPr lang="en-US" altLang="en-US" sz="2000" b="0" dirty="0">
                <a:solidFill>
                  <a:schemeClr val="folHlink"/>
                </a:solidFill>
                <a:effectLst/>
                <a:latin typeface="Liberation Sans" panose="020B0604020202020204" pitchFamily="34" charset="0"/>
              </a:rPr>
              <a:t>If Spectrum chooses to </a:t>
            </a:r>
            <a:r>
              <a:rPr lang="en-US" altLang="en-US" sz="2000" dirty="0">
                <a:solidFill>
                  <a:schemeClr val="folHlink"/>
                </a:solidFill>
                <a:effectLst/>
                <a:latin typeface="Liberation Sans" panose="020B0604020202020204" pitchFamily="34" charset="0"/>
              </a:rPr>
              <a:t>reduce the cost of the lab equipment</a:t>
            </a:r>
            <a:r>
              <a:rPr lang="en-US" altLang="en-US" sz="2000" b="0" dirty="0">
                <a:solidFill>
                  <a:schemeClr val="folHlink"/>
                </a:solidFill>
                <a:effectLst/>
                <a:latin typeface="Liberation Sans" panose="020B0604020202020204" pitchFamily="34" charset="0"/>
              </a:rPr>
              <a:t>, Spectrum reports the equipment at €1,500,000 (€2,000,000 - €500,000) and depreciates this amount over the five-year period. The effects on the financial statements at December 31, 2019, are:</a:t>
            </a:r>
          </a:p>
        </p:txBody>
      </p:sp>
      <p:sp>
        <p:nvSpPr>
          <p:cNvPr id="8" name="Rectangle 4"/>
          <p:cNvSpPr txBox="1">
            <a:spLocks noChangeArrowheads="1"/>
          </p:cNvSpPr>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algn="l"/>
            <a:r>
              <a:rPr lang="en-US" altLang="en-US" sz="3200" i="0" dirty="0">
                <a:solidFill>
                  <a:srgbClr val="CC0000"/>
                </a:solidFill>
                <a:effectLst/>
                <a:latin typeface="Liberation Sans" panose="020B0604020202020204" pitchFamily="34" charset="0"/>
              </a:rPr>
              <a:t>Government Grants</a:t>
            </a:r>
          </a:p>
        </p:txBody>
      </p:sp>
      <p:sp>
        <p:nvSpPr>
          <p:cNvPr id="9"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3"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graphicFrame>
        <p:nvGraphicFramePr>
          <p:cNvPr id="2" name="Table 1">
            <a:extLst>
              <a:ext uri="{FF2B5EF4-FFF2-40B4-BE49-F238E27FC236}">
                <a16:creationId xmlns:a16="http://schemas.microsoft.com/office/drawing/2014/main" id="{7C8AA2DF-9CCA-525B-8F03-70C0EE44D4E9}"/>
              </a:ext>
            </a:extLst>
          </p:cNvPr>
          <p:cNvGraphicFramePr>
            <a:graphicFrameLocks noGrp="1"/>
          </p:cNvGraphicFramePr>
          <p:nvPr>
            <p:extLst>
              <p:ext uri="{D42A27DB-BD31-4B8C-83A1-F6EECF244321}">
                <p14:modId xmlns:p14="http://schemas.microsoft.com/office/powerpoint/2010/main" val="3895541283"/>
              </p:ext>
            </p:extLst>
          </p:nvPr>
        </p:nvGraphicFramePr>
        <p:xfrm>
          <a:off x="386576" y="2667000"/>
          <a:ext cx="8147825" cy="4038600"/>
        </p:xfrm>
        <a:graphic>
          <a:graphicData uri="http://schemas.openxmlformats.org/drawingml/2006/table">
            <a:tbl>
              <a:tblPr firstRow="1" bandRow="1">
                <a:tableStyleId>{5C22544A-7EE6-4342-B048-85BDC9FD1C3A}</a:tableStyleId>
              </a:tblPr>
              <a:tblGrid>
                <a:gridCol w="1597613">
                  <a:extLst>
                    <a:ext uri="{9D8B030D-6E8A-4147-A177-3AD203B41FA5}">
                      <a16:colId xmlns:a16="http://schemas.microsoft.com/office/drawing/2014/main" val="1893671074"/>
                    </a:ext>
                  </a:extLst>
                </a:gridCol>
                <a:gridCol w="4068067">
                  <a:extLst>
                    <a:ext uri="{9D8B030D-6E8A-4147-A177-3AD203B41FA5}">
                      <a16:colId xmlns:a16="http://schemas.microsoft.com/office/drawing/2014/main" val="695334236"/>
                    </a:ext>
                  </a:extLst>
                </a:gridCol>
                <a:gridCol w="1278090">
                  <a:extLst>
                    <a:ext uri="{9D8B030D-6E8A-4147-A177-3AD203B41FA5}">
                      <a16:colId xmlns:a16="http://schemas.microsoft.com/office/drawing/2014/main" val="1569289710"/>
                    </a:ext>
                  </a:extLst>
                </a:gridCol>
                <a:gridCol w="1204055">
                  <a:extLst>
                    <a:ext uri="{9D8B030D-6E8A-4147-A177-3AD203B41FA5}">
                      <a16:colId xmlns:a16="http://schemas.microsoft.com/office/drawing/2014/main" val="1042474238"/>
                    </a:ext>
                  </a:extLst>
                </a:gridCol>
              </a:tblGrid>
              <a:tr h="304800">
                <a:tc>
                  <a:txBody>
                    <a:bodyPr/>
                    <a:lstStyle/>
                    <a:p>
                      <a:pPr algn="ctr"/>
                      <a:r>
                        <a:rPr lang="en-CN" sz="1600" dirty="0"/>
                        <a:t>Date</a:t>
                      </a:r>
                    </a:p>
                  </a:txBody>
                  <a:tcPr>
                    <a:lnB w="12700" cap="flat" cmpd="sng" algn="ctr">
                      <a:solidFill>
                        <a:schemeClr val="tx1"/>
                      </a:solidFill>
                      <a:prstDash val="solid"/>
                      <a:round/>
                      <a:headEnd type="none" w="med" len="med"/>
                      <a:tailEnd type="none" w="med" len="med"/>
                    </a:lnB>
                    <a:solidFill>
                      <a:srgbClr val="0070C0"/>
                    </a:solidFill>
                  </a:tcPr>
                </a:tc>
                <a:tc>
                  <a:txBody>
                    <a:bodyPr/>
                    <a:lstStyle/>
                    <a:p>
                      <a:pPr algn="ctr"/>
                      <a:r>
                        <a:rPr lang="en-CN" sz="1600" dirty="0"/>
                        <a:t>Account</a:t>
                      </a:r>
                    </a:p>
                  </a:txBody>
                  <a:tcPr>
                    <a:lnB w="12700" cap="flat" cmpd="sng" algn="ctr">
                      <a:solidFill>
                        <a:schemeClr val="tx1"/>
                      </a:solidFill>
                      <a:prstDash val="solid"/>
                      <a:round/>
                      <a:headEnd type="none" w="med" len="med"/>
                      <a:tailEnd type="none" w="med" len="med"/>
                    </a:lnB>
                    <a:solidFill>
                      <a:srgbClr val="0070C0"/>
                    </a:solidFill>
                  </a:tcPr>
                </a:tc>
                <a:tc>
                  <a:txBody>
                    <a:bodyPr/>
                    <a:lstStyle/>
                    <a:p>
                      <a:pPr algn="ctr"/>
                      <a:r>
                        <a:rPr lang="en-CN" sz="1600" dirty="0"/>
                        <a:t>Debit </a:t>
                      </a:r>
                      <a:r>
                        <a:rPr lang="en-US" altLang="en-US" sz="1600" b="0" dirty="0"/>
                        <a:t>€</a:t>
                      </a:r>
                      <a:endParaRPr lang="en-CN" sz="1600" dirty="0"/>
                    </a:p>
                  </a:txBody>
                  <a:tcPr>
                    <a:lnB w="12700" cap="flat" cmpd="sng" algn="ctr">
                      <a:solidFill>
                        <a:schemeClr val="tx1"/>
                      </a:solidFill>
                      <a:prstDash val="solid"/>
                      <a:round/>
                      <a:headEnd type="none" w="med" len="med"/>
                      <a:tailEnd type="none" w="med" len="med"/>
                    </a:lnB>
                    <a:solidFill>
                      <a:srgbClr val="0070C0"/>
                    </a:solidFill>
                  </a:tcPr>
                </a:tc>
                <a:tc>
                  <a:txBody>
                    <a:bodyPr/>
                    <a:lstStyle/>
                    <a:p>
                      <a:pPr algn="ctr"/>
                      <a:r>
                        <a:rPr lang="en-CN" sz="1600" dirty="0"/>
                        <a:t>Credit </a:t>
                      </a:r>
                      <a:r>
                        <a:rPr lang="en-US" altLang="en-US" sz="1600" b="0" dirty="0"/>
                        <a:t>€</a:t>
                      </a:r>
                      <a:endParaRPr lang="en-CN" sz="1600" dirty="0"/>
                    </a:p>
                  </a:txBody>
                  <a:tcPr>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4115213782"/>
                  </a:ext>
                </a:extLst>
              </a:tr>
              <a:tr h="150131">
                <a:tc>
                  <a:txBody>
                    <a:bodyPr/>
                    <a:lstStyle/>
                    <a:p>
                      <a:r>
                        <a:rPr lang="en-US" altLang="en-US" sz="1600" b="0" dirty="0">
                          <a:solidFill>
                            <a:schemeClr val="folHlink"/>
                          </a:solidFill>
                          <a:effectLst/>
                          <a:latin typeface="Liberation Sans" panose="020B0604020202020204" pitchFamily="34" charset="0"/>
                        </a:rPr>
                        <a:t>January 2, 2019</a:t>
                      </a:r>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CN" sz="1600" dirty="0"/>
                        <a:t>Cash 银行存款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600" b="0" dirty="0"/>
                        <a:t>500,000</a:t>
                      </a:r>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4977274"/>
                  </a:ext>
                </a:extLst>
              </a:tr>
              <a:tr h="350520">
                <a:tc>
                  <a:txBody>
                    <a:bodyPr/>
                    <a:lstStyle/>
                    <a:p>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altLang="en-US" sz="1600" dirty="0">
                          <a:effectLst/>
                          <a:latin typeface="Liberation Sans" panose="020B0604020202020204" pitchFamily="34" charset="0"/>
                        </a:rPr>
                        <a:t>Deferred Grant Revenue</a:t>
                      </a:r>
                      <a:r>
                        <a:rPr lang="en-US" altLang="en-US" sz="1600" b="0" dirty="0">
                          <a:effectLst/>
                          <a:latin typeface="Liberation Sans" panose="020B0604020202020204" pitchFamily="34" charset="0"/>
                        </a:rPr>
                        <a:t> </a:t>
                      </a:r>
                      <a:r>
                        <a:rPr lang="en-US" altLang="en-US" sz="1600" b="0" dirty="0" err="1">
                          <a:effectLst/>
                          <a:latin typeface="Liberation Sans" panose="020B0604020202020204" pitchFamily="34" charset="0"/>
                        </a:rPr>
                        <a:t>递延收益</a:t>
                      </a:r>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600" b="0" dirty="0"/>
                        <a:t>500,000</a:t>
                      </a:r>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3181131"/>
                  </a:ext>
                </a:extLst>
              </a:tr>
              <a:tr h="289560">
                <a:tc>
                  <a:txBody>
                    <a:bodyPr/>
                    <a:lstStyle/>
                    <a:p>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CN" sz="1600" dirty="0"/>
                        <a:t>Equipment </a:t>
                      </a:r>
                    </a:p>
                    <a:p>
                      <a:r>
                        <a:rPr lang="en-US" sz="1600" dirty="0" err="1"/>
                        <a:t>固定资产</a:t>
                      </a:r>
                      <a:r>
                        <a:rPr lang="en-US" altLang="zh-CN" sz="1600" dirty="0"/>
                        <a:t>—</a:t>
                      </a:r>
                      <a:r>
                        <a:rPr lang="zh-CN" altLang="en-US" sz="1600" dirty="0"/>
                        <a:t>实验设备</a:t>
                      </a:r>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en-US" sz="1600" b="0" dirty="0">
                          <a:solidFill>
                            <a:schemeClr val="folHlink"/>
                          </a:solidFill>
                          <a:effectLst/>
                          <a:latin typeface="Liberation Sans" panose="020B0604020202020204" pitchFamily="34" charset="0"/>
                        </a:rPr>
                        <a:t>2,000,000</a:t>
                      </a:r>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0354724"/>
                  </a:ext>
                </a:extLst>
              </a:tr>
              <a:tr h="256811">
                <a:tc>
                  <a:txBody>
                    <a:bodyPr/>
                    <a:lstStyle/>
                    <a:p>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CN" sz="1600" dirty="0"/>
                        <a:t>Cash</a:t>
                      </a:r>
                      <a:r>
                        <a:rPr lang="zh-CN" altLang="en-US" sz="1600" dirty="0"/>
                        <a:t> 银行存款</a:t>
                      </a:r>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600" b="0" dirty="0">
                          <a:solidFill>
                            <a:schemeClr val="folHlink"/>
                          </a:solidFill>
                          <a:effectLst/>
                          <a:latin typeface="Liberation Sans" panose="020B0604020202020204" pitchFamily="34" charset="0"/>
                        </a:rPr>
                        <a:t>2,000,000</a:t>
                      </a:r>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215183"/>
                  </a:ext>
                </a:extLst>
              </a:tr>
              <a:tr h="289560">
                <a:tc>
                  <a:txBody>
                    <a:bodyPr/>
                    <a:lstStyle/>
                    <a:p>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600" dirty="0">
                          <a:effectLst/>
                          <a:latin typeface="Liberation Sans" panose="020B0604020202020204" pitchFamily="34" charset="0"/>
                        </a:rPr>
                        <a:t>Deferred Grant Revenue</a:t>
                      </a:r>
                      <a:r>
                        <a:rPr lang="en-US" altLang="en-US" sz="1600" b="0" dirty="0">
                          <a:effectLst/>
                          <a:latin typeface="Liberation Sans" panose="020B0604020202020204" pitchFamily="34" charset="0"/>
                        </a:rPr>
                        <a:t> </a:t>
                      </a:r>
                      <a:r>
                        <a:rPr lang="en-US" altLang="en-US" sz="1600" b="0" dirty="0" err="1">
                          <a:effectLst/>
                          <a:latin typeface="Liberation Sans" panose="020B0604020202020204" pitchFamily="34" charset="0"/>
                        </a:rPr>
                        <a:t>递延收益</a:t>
                      </a:r>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5</a:t>
                      </a:r>
                      <a:r>
                        <a:rPr lang="en-CN" sz="1600" dirty="0"/>
                        <a:t>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56011568"/>
                  </a:ext>
                </a:extLst>
              </a:tr>
              <a:tr h="533400">
                <a:tc>
                  <a:txBody>
                    <a:bodyPr/>
                    <a:lstStyle/>
                    <a:p>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CN" sz="1600" dirty="0"/>
                        <a:t>Equipment </a:t>
                      </a:r>
                    </a:p>
                    <a:p>
                      <a:pPr lvl="1"/>
                      <a:r>
                        <a:rPr lang="en-US" sz="1600" dirty="0" err="1"/>
                        <a:t>固定资产</a:t>
                      </a:r>
                      <a:r>
                        <a:rPr lang="en-US" altLang="zh-CN" sz="1600" dirty="0"/>
                        <a:t>—</a:t>
                      </a:r>
                      <a:r>
                        <a:rPr lang="zh-CN" altLang="en-US" sz="1600" dirty="0"/>
                        <a:t>实验设备</a:t>
                      </a:r>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5</a:t>
                      </a:r>
                      <a:r>
                        <a:rPr lang="en-CN" sz="1600" dirty="0"/>
                        <a:t>00,000</a:t>
                      </a:r>
                    </a:p>
                    <a:p>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74556330"/>
                  </a:ext>
                </a:extLst>
              </a:tr>
              <a:tr h="533400">
                <a:tc>
                  <a:txBody>
                    <a:bodyPr/>
                    <a:lstStyle/>
                    <a:p>
                      <a:r>
                        <a:rPr lang="en-US" altLang="en-US" sz="1600" b="0" dirty="0"/>
                        <a:t>December 31, 2019</a:t>
                      </a:r>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CN" sz="1600" dirty="0"/>
                        <a:t>Depreciation</a:t>
                      </a:r>
                      <a:r>
                        <a:rPr lang="zh-CN" altLang="en-US" sz="1600" dirty="0"/>
                        <a:t> </a:t>
                      </a:r>
                      <a:r>
                        <a:rPr lang="en-US" altLang="zh-CN" sz="1600" dirty="0"/>
                        <a:t>Expense</a:t>
                      </a:r>
                    </a:p>
                    <a:p>
                      <a:r>
                        <a:rPr lang="en-US" sz="1600" dirty="0" err="1"/>
                        <a:t>折旧费用</a:t>
                      </a:r>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3</a:t>
                      </a:r>
                      <a:r>
                        <a:rPr lang="en-CN" sz="1600" dirty="0"/>
                        <a:t>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2379843"/>
                  </a:ext>
                </a:extLst>
              </a:tr>
              <a:tr h="365760">
                <a:tc>
                  <a:txBody>
                    <a:bodyPr/>
                    <a:lstStyle/>
                    <a:p>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CN" sz="1600" dirty="0"/>
                        <a:t>Accumulated</a:t>
                      </a:r>
                      <a:r>
                        <a:rPr lang="zh-CN" altLang="en-US" sz="1600" dirty="0"/>
                        <a:t> </a:t>
                      </a:r>
                      <a:r>
                        <a:rPr lang="en-US" altLang="zh-CN" sz="1600" dirty="0"/>
                        <a:t>Depreciation</a:t>
                      </a:r>
                      <a:r>
                        <a:rPr lang="zh-CN" altLang="en-US" sz="1600" dirty="0"/>
                        <a:t> 累计折旧</a:t>
                      </a:r>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C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3</a:t>
                      </a:r>
                      <a:r>
                        <a:rPr lang="en-CN" sz="1600" dirty="0"/>
                        <a:t>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1080375"/>
                  </a:ext>
                </a:extLst>
              </a:tr>
            </a:tbl>
          </a:graphicData>
        </a:graphic>
      </p:graphicFrame>
    </p:spTree>
    <p:extLst>
      <p:ext uri="{BB962C8B-B14F-4D97-AF65-F5344CB8AC3E}">
        <p14:creationId xmlns:p14="http://schemas.microsoft.com/office/powerpoint/2010/main" val="4130218945"/>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97E788-6E1F-AEEE-B83A-E3E0130E2B5B}"/>
              </a:ext>
            </a:extLst>
          </p:cNvPr>
          <p:cNvSpPr>
            <a:spLocks noGrp="1"/>
          </p:cNvSpPr>
          <p:nvPr>
            <p:ph idx="1"/>
          </p:nvPr>
        </p:nvSpPr>
        <p:spPr/>
        <p:txBody>
          <a:bodyPr/>
          <a:lstStyle/>
          <a:p>
            <a:pPr marL="0" indent="0" algn="just">
              <a:buNone/>
              <a:tabLst>
                <a:tab pos="228600" algn="dec"/>
                <a:tab pos="457200" algn="l"/>
                <a:tab pos="685800" algn="l"/>
              </a:tabLst>
            </a:pPr>
            <a:r>
              <a:rPr lang="en-US" sz="1800" dirty="0">
                <a:effectLst/>
                <a:latin typeface="Liberation Sans" panose="020B0604020202020204"/>
                <a:ea typeface="Times New Roman" panose="02020603050405020304" pitchFamily="18" charset="0"/>
                <a:cs typeface="Times New Roman" panose="02020603050405020304" pitchFamily="18" charset="0"/>
              </a:rPr>
              <a:t>On January 2, 2021, Indian River Groves began construction of a new citrus processing plant. The automated plant was finished and ready for use on September 30, 2022. Expenditures for the construction were as follows:</a:t>
            </a:r>
          </a:p>
          <a:p>
            <a:pPr marL="0" indent="0" algn="just">
              <a:buNone/>
              <a:tabLst>
                <a:tab pos="228600" algn="dec"/>
                <a:tab pos="457200" algn="l"/>
                <a:tab pos="685800" algn="l"/>
              </a:tabLst>
            </a:pPr>
            <a:endParaRPr lang="en-CN" sz="1800" dirty="0">
              <a:effectLst/>
              <a:latin typeface="Liberation Sans" panose="020B0604020202020204"/>
              <a:ea typeface="Times New Roman" panose="02020603050405020304" pitchFamily="18" charset="0"/>
              <a:cs typeface="Times New Roman" panose="02020603050405020304" pitchFamily="18" charset="0"/>
            </a:endParaRPr>
          </a:p>
          <a:p>
            <a:pPr marL="0" indent="0" algn="just">
              <a:buNone/>
              <a:tabLst>
                <a:tab pos="228600" algn="dec"/>
                <a:tab pos="457200" algn="l"/>
                <a:tab pos="685800" algn="l"/>
              </a:tabLst>
            </a:pPr>
            <a:endParaRPr lang="en-CN" sz="1800" dirty="0">
              <a:effectLst/>
              <a:latin typeface="Liberation Sans" panose="020B0604020202020204"/>
              <a:ea typeface="Times New Roman" panose="02020603050405020304" pitchFamily="18" charset="0"/>
              <a:cs typeface="Times New Roman" panose="02020603050405020304" pitchFamily="18" charset="0"/>
            </a:endParaRPr>
          </a:p>
          <a:p>
            <a:pPr marL="0" indent="0" algn="just">
              <a:buNone/>
              <a:tabLst>
                <a:tab pos="228600" algn="dec"/>
                <a:tab pos="457200" algn="l"/>
                <a:tab pos="685800" algn="l"/>
              </a:tabLst>
            </a:pPr>
            <a:endParaRPr lang="en-CN" sz="1800" dirty="0">
              <a:effectLst/>
              <a:latin typeface="Liberation Sans" panose="020B0604020202020204"/>
              <a:ea typeface="Times New Roman" panose="02020603050405020304" pitchFamily="18" charset="0"/>
              <a:cs typeface="Times New Roman" panose="02020603050405020304" pitchFamily="18" charset="0"/>
            </a:endParaRPr>
          </a:p>
          <a:p>
            <a:pPr marL="0" indent="0" algn="just">
              <a:buNone/>
              <a:tabLst>
                <a:tab pos="228600" algn="dec"/>
                <a:tab pos="457200" algn="l"/>
                <a:tab pos="685800" algn="l"/>
              </a:tabLst>
            </a:pPr>
            <a:endParaRPr lang="en-CN" sz="1800" dirty="0">
              <a:effectLst/>
              <a:latin typeface="Liberation Sans" panose="020B0604020202020204"/>
              <a:ea typeface="Times New Roman" panose="02020603050405020304" pitchFamily="18" charset="0"/>
              <a:cs typeface="Times New Roman" panose="02020603050405020304" pitchFamily="18" charset="0"/>
            </a:endParaRPr>
          </a:p>
          <a:p>
            <a:pPr marL="0" indent="0" algn="just">
              <a:buNone/>
              <a:tabLst>
                <a:tab pos="228600" algn="dec"/>
                <a:tab pos="457200" algn="l"/>
                <a:tab pos="685800" algn="l"/>
              </a:tabLst>
            </a:pPr>
            <a:endParaRPr lang="en-CN" sz="1800" dirty="0">
              <a:effectLst/>
              <a:latin typeface="Liberation Sans" panose="020B0604020202020204"/>
              <a:ea typeface="Times New Roman" panose="02020603050405020304" pitchFamily="18" charset="0"/>
              <a:cs typeface="Times New Roman" panose="02020603050405020304" pitchFamily="18" charset="0"/>
            </a:endParaRPr>
          </a:p>
          <a:p>
            <a:pPr marL="0" indent="0" algn="just">
              <a:buNone/>
              <a:tabLst>
                <a:tab pos="228600" algn="dec"/>
                <a:tab pos="457200" algn="l"/>
                <a:tab pos="685800" algn="l"/>
              </a:tabLst>
            </a:pPr>
            <a:endParaRPr lang="en-CN" sz="1800" dirty="0">
              <a:effectLst/>
              <a:latin typeface="Liberation Sans" panose="020B0604020202020204"/>
              <a:ea typeface="Times New Roman" panose="02020603050405020304" pitchFamily="18" charset="0"/>
              <a:cs typeface="Times New Roman" panose="02020603050405020304" pitchFamily="18" charset="0"/>
            </a:endParaRPr>
          </a:p>
          <a:p>
            <a:pPr marL="0" indent="0" algn="just">
              <a:buNone/>
              <a:tabLst>
                <a:tab pos="228600" algn="dec"/>
                <a:tab pos="457200" algn="l"/>
                <a:tab pos="685800" algn="l"/>
              </a:tabLst>
            </a:pPr>
            <a:r>
              <a:rPr lang="en-US" sz="1800" dirty="0">
                <a:effectLst/>
                <a:latin typeface="Liberation Sans" panose="020B0604020202020204"/>
                <a:ea typeface="Times New Roman" panose="02020603050405020304" pitchFamily="18" charset="0"/>
                <a:cs typeface="Times New Roman" panose="02020603050405020304" pitchFamily="18" charset="0"/>
              </a:rPr>
              <a:t>Indian River Groves borrowed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a:effectLst/>
                <a:latin typeface="Liberation Sans" panose="020B0604020202020204"/>
                <a:ea typeface="Times New Roman" panose="02020603050405020304" pitchFamily="18" charset="0"/>
                <a:cs typeface="Times New Roman" panose="02020603050405020304" pitchFamily="18" charset="0"/>
              </a:rPr>
              <a:t>1,100,000 on a construction loan at 12% interest on January 2, 2021. This loan was outstanding during the construction period. The company also had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a:effectLst/>
                <a:latin typeface="Liberation Sans" panose="020B0604020202020204"/>
                <a:ea typeface="Times New Roman" panose="02020603050405020304" pitchFamily="18" charset="0"/>
                <a:cs typeface="Times New Roman" panose="02020603050405020304" pitchFamily="18" charset="0"/>
              </a:rPr>
              <a:t>4,000,000 in 9% bonds outstanding in 2021 and 2022.</a:t>
            </a:r>
          </a:p>
          <a:p>
            <a:pPr marL="0" indent="0" algn="just">
              <a:buNone/>
              <a:tabLst>
                <a:tab pos="228600" algn="dec"/>
                <a:tab pos="457200" algn="l"/>
                <a:tab pos="685800" algn="l"/>
              </a:tabLst>
            </a:pPr>
            <a:endParaRPr lang="en-CN" sz="1800" dirty="0">
              <a:effectLst/>
              <a:latin typeface="Liberation Sans" panose="020B0604020202020204"/>
              <a:ea typeface="Times New Roman" panose="02020603050405020304" pitchFamily="18" charset="0"/>
              <a:cs typeface="Times New Roman" panose="02020603050405020304" pitchFamily="18" charset="0"/>
            </a:endParaRPr>
          </a:p>
          <a:p>
            <a:pPr marL="0" indent="0" algn="just">
              <a:buNone/>
              <a:tabLst>
                <a:tab pos="228600" algn="dec"/>
                <a:tab pos="457200" algn="l"/>
                <a:tab pos="685800" algn="l"/>
              </a:tabLst>
            </a:pPr>
            <a:r>
              <a:rPr lang="en-US" sz="1800" dirty="0">
                <a:effectLst/>
                <a:latin typeface="Liberation Sans" panose="020B0604020202020204"/>
                <a:ea typeface="Times New Roman" panose="02020603050405020304" pitchFamily="18" charset="0"/>
                <a:cs typeface="Times New Roman" panose="02020603050405020304" pitchFamily="18" charset="0"/>
              </a:rPr>
              <a:t>The interest capitalized for 2021 was</a:t>
            </a:r>
            <a:r>
              <a:rPr lang="zh-CN" altLang="en-US" sz="1800" dirty="0">
                <a:effectLst/>
                <a:latin typeface="Liberation Sans" panose="020B0604020202020204"/>
                <a:ea typeface="Times New Roman" panose="02020603050405020304" pitchFamily="18" charset="0"/>
                <a:cs typeface="Times New Roman" panose="02020603050405020304" pitchFamily="18" charset="0"/>
              </a:rPr>
              <a:t>？</a:t>
            </a:r>
            <a:endParaRPr lang="en-CN" sz="1800" dirty="0">
              <a:effectLst/>
              <a:latin typeface="Liberation Sans" panose="020B0604020202020204"/>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7430D43-A00A-28FB-446E-CF0E8422CE1A}"/>
              </a:ext>
            </a:extLst>
          </p:cNvPr>
          <p:cNvSpPr txBox="1"/>
          <p:nvPr/>
        </p:nvSpPr>
        <p:spPr>
          <a:xfrm>
            <a:off x="457200" y="228600"/>
            <a:ext cx="4191000" cy="523220"/>
          </a:xfrm>
          <a:prstGeom prst="rect">
            <a:avLst/>
          </a:prstGeom>
          <a:noFill/>
        </p:spPr>
        <p:txBody>
          <a:bodyPr wrap="square" rtlCol="0">
            <a:spAutoFit/>
          </a:bodyPr>
          <a:lstStyle/>
          <a:p>
            <a:pPr algn="l"/>
            <a:r>
              <a:rPr lang="en-CN" sz="2800" dirty="0">
                <a:solidFill>
                  <a:schemeClr val="bg2"/>
                </a:solidFill>
                <a:latin typeface="Liberation Sans" panose="020B0604020202020204"/>
                <a:cs typeface="Times New Roman" panose="02020603050405020304" pitchFamily="18" charset="0"/>
              </a:rPr>
              <a:t>Quick </a:t>
            </a:r>
            <a:r>
              <a:rPr lang="zh-CN" altLang="en-US" sz="2800" dirty="0">
                <a:solidFill>
                  <a:schemeClr val="bg2"/>
                </a:solidFill>
                <a:latin typeface="Liberation Sans" panose="020B0604020202020204"/>
                <a:cs typeface="Times New Roman" panose="02020603050405020304" pitchFamily="18" charset="0"/>
              </a:rPr>
              <a:t> </a:t>
            </a:r>
            <a:r>
              <a:rPr lang="en-CN" sz="2800" dirty="0">
                <a:solidFill>
                  <a:schemeClr val="bg2"/>
                </a:solidFill>
                <a:latin typeface="Liberation Sans" panose="020B0604020202020204"/>
                <a:cs typeface="Times New Roman" panose="02020603050405020304" pitchFamily="18" charset="0"/>
              </a:rPr>
              <a:t>Check</a:t>
            </a:r>
          </a:p>
        </p:txBody>
      </p:sp>
      <p:graphicFrame>
        <p:nvGraphicFramePr>
          <p:cNvPr id="9" name="Table 8">
            <a:extLst>
              <a:ext uri="{FF2B5EF4-FFF2-40B4-BE49-F238E27FC236}">
                <a16:creationId xmlns:a16="http://schemas.microsoft.com/office/drawing/2014/main" id="{4D350B57-5395-23A7-B7F6-E3B60D745FF4}"/>
              </a:ext>
            </a:extLst>
          </p:cNvPr>
          <p:cNvGraphicFramePr>
            <a:graphicFrameLocks noGrp="1"/>
          </p:cNvGraphicFramePr>
          <p:nvPr>
            <p:extLst>
              <p:ext uri="{D42A27DB-BD31-4B8C-83A1-F6EECF244321}">
                <p14:modId xmlns:p14="http://schemas.microsoft.com/office/powerpoint/2010/main" val="50629002"/>
              </p:ext>
            </p:extLst>
          </p:nvPr>
        </p:nvGraphicFramePr>
        <p:xfrm>
          <a:off x="1676400" y="2362200"/>
          <a:ext cx="5181600" cy="1676400"/>
        </p:xfrm>
        <a:graphic>
          <a:graphicData uri="http://schemas.openxmlformats.org/drawingml/2006/table">
            <a:tbl>
              <a:tblPr firstRow="1" firstCol="1" lastRow="1" lastCol="1" bandRow="1" bandCol="1"/>
              <a:tblGrid>
                <a:gridCol w="3024191">
                  <a:extLst>
                    <a:ext uri="{9D8B030D-6E8A-4147-A177-3AD203B41FA5}">
                      <a16:colId xmlns:a16="http://schemas.microsoft.com/office/drawing/2014/main" val="3391338375"/>
                    </a:ext>
                  </a:extLst>
                </a:gridCol>
                <a:gridCol w="2157409">
                  <a:extLst>
                    <a:ext uri="{9D8B030D-6E8A-4147-A177-3AD203B41FA5}">
                      <a16:colId xmlns:a16="http://schemas.microsoft.com/office/drawing/2014/main" val="298670817"/>
                    </a:ext>
                  </a:extLst>
                </a:gridCol>
              </a:tblGrid>
              <a:tr h="335280">
                <a:tc>
                  <a:txBody>
                    <a:bodyPr/>
                    <a:lstStyle/>
                    <a:p>
                      <a:pPr algn="l">
                        <a:lnSpc>
                          <a:spcPts val="1175"/>
                        </a:lnSpc>
                      </a:pPr>
                      <a:r>
                        <a:rPr lang="en-US" sz="1800" dirty="0">
                          <a:effectLst/>
                          <a:latin typeface="Liberation Sans" panose="020B0604020202020204"/>
                          <a:ea typeface="Times New Roman" panose="02020603050405020304" pitchFamily="18" charset="0"/>
                          <a:cs typeface="Times New Roman" panose="02020603050405020304" pitchFamily="18" charset="0"/>
                        </a:rPr>
                        <a:t>January 2, 2021</a:t>
                      </a:r>
                      <a:endParaRPr lang="en-CN" sz="1800" dirty="0">
                        <a:effectLst/>
                        <a:latin typeface="Liberation Sans" panose="020B0604020202020204"/>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175"/>
                        </a:lnSpc>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a:t>
                      </a:r>
                      <a:r>
                        <a:rPr lang="en-US" sz="1800" dirty="0">
                          <a:effectLst/>
                          <a:latin typeface="Liberation Sans" panose="020B0604020202020204"/>
                          <a:ea typeface="Times New Roman" panose="02020603050405020304" pitchFamily="18" charset="0"/>
                          <a:cs typeface="Times New Roman" panose="02020603050405020304" pitchFamily="18" charset="0"/>
                        </a:rPr>
                        <a:t>200,000</a:t>
                      </a:r>
                      <a:endParaRPr lang="en-CN" sz="1800" dirty="0">
                        <a:effectLst/>
                        <a:latin typeface="Liberation Sans" panose="020B0604020202020204"/>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5382851"/>
                  </a:ext>
                </a:extLst>
              </a:tr>
              <a:tr h="335280">
                <a:tc>
                  <a:txBody>
                    <a:bodyPr/>
                    <a:lstStyle/>
                    <a:p>
                      <a:pPr algn="l">
                        <a:lnSpc>
                          <a:spcPts val="1175"/>
                        </a:lnSpc>
                      </a:pPr>
                      <a:r>
                        <a:rPr lang="en-US" sz="1800" dirty="0">
                          <a:effectLst/>
                          <a:latin typeface="Liberation Sans" panose="020B0604020202020204"/>
                          <a:ea typeface="Times New Roman" panose="02020603050405020304" pitchFamily="18" charset="0"/>
                          <a:cs typeface="Times New Roman" panose="02020603050405020304" pitchFamily="18" charset="0"/>
                        </a:rPr>
                        <a:t>September 1, 2021</a:t>
                      </a:r>
                      <a:endParaRPr lang="en-CN" sz="1800" dirty="0">
                        <a:effectLst/>
                        <a:latin typeface="Liberation Sans" panose="020B0604020202020204"/>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175"/>
                        </a:lnSpc>
                      </a:pPr>
                      <a:r>
                        <a:rPr lang="en-US" sz="1800" dirty="0">
                          <a:effectLst/>
                          <a:latin typeface="Liberation Sans" panose="020B0604020202020204"/>
                          <a:ea typeface="Times New Roman" panose="02020603050405020304" pitchFamily="18" charset="0"/>
                          <a:cs typeface="Times New Roman" panose="02020603050405020304" pitchFamily="18" charset="0"/>
                        </a:rPr>
                        <a:t>  600,000</a:t>
                      </a:r>
                      <a:endParaRPr lang="en-CN" sz="1800" dirty="0">
                        <a:effectLst/>
                        <a:latin typeface="Liberation Sans" panose="020B0604020202020204"/>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2935217"/>
                  </a:ext>
                </a:extLst>
              </a:tr>
              <a:tr h="335280">
                <a:tc>
                  <a:txBody>
                    <a:bodyPr/>
                    <a:lstStyle/>
                    <a:p>
                      <a:pPr algn="l">
                        <a:lnSpc>
                          <a:spcPts val="1175"/>
                        </a:lnSpc>
                      </a:pPr>
                      <a:r>
                        <a:rPr lang="en-US" sz="1800">
                          <a:effectLst/>
                          <a:latin typeface="Liberation Sans" panose="020B0604020202020204"/>
                          <a:ea typeface="Times New Roman" panose="02020603050405020304" pitchFamily="18" charset="0"/>
                          <a:cs typeface="Times New Roman" panose="02020603050405020304" pitchFamily="18" charset="0"/>
                        </a:rPr>
                        <a:t>December 31, 2021</a:t>
                      </a:r>
                      <a:endParaRPr lang="en-CN" sz="1800">
                        <a:effectLst/>
                        <a:latin typeface="Liberation Sans" panose="020B0604020202020204"/>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175"/>
                        </a:lnSpc>
                      </a:pPr>
                      <a:r>
                        <a:rPr lang="en-US" sz="1800" dirty="0">
                          <a:effectLst/>
                          <a:latin typeface="Liberation Sans" panose="020B0604020202020204"/>
                          <a:ea typeface="Times New Roman" panose="02020603050405020304" pitchFamily="18" charset="0"/>
                          <a:cs typeface="Times New Roman" panose="02020603050405020304" pitchFamily="18" charset="0"/>
                        </a:rPr>
                        <a:t>  600,000</a:t>
                      </a:r>
                      <a:endParaRPr lang="en-CN" sz="1800" dirty="0">
                        <a:effectLst/>
                        <a:latin typeface="Liberation Sans" panose="020B0604020202020204"/>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8934104"/>
                  </a:ext>
                </a:extLst>
              </a:tr>
              <a:tr h="335280">
                <a:tc>
                  <a:txBody>
                    <a:bodyPr/>
                    <a:lstStyle/>
                    <a:p>
                      <a:pPr algn="l">
                        <a:lnSpc>
                          <a:spcPts val="1175"/>
                        </a:lnSpc>
                      </a:pPr>
                      <a:r>
                        <a:rPr lang="en-US" sz="1800">
                          <a:effectLst/>
                          <a:latin typeface="Liberation Sans" panose="020B0604020202020204"/>
                          <a:ea typeface="Times New Roman" panose="02020603050405020304" pitchFamily="18" charset="0"/>
                          <a:cs typeface="Times New Roman" panose="02020603050405020304" pitchFamily="18" charset="0"/>
                        </a:rPr>
                        <a:t>March 31, 2022</a:t>
                      </a:r>
                      <a:endParaRPr lang="en-CN" sz="1800">
                        <a:effectLst/>
                        <a:latin typeface="Liberation Sans" panose="020B0604020202020204"/>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175"/>
                        </a:lnSpc>
                      </a:pPr>
                      <a:r>
                        <a:rPr lang="en-US" sz="1800" dirty="0">
                          <a:effectLst/>
                          <a:latin typeface="Liberation Sans" panose="020B0604020202020204"/>
                          <a:ea typeface="Times New Roman" panose="02020603050405020304" pitchFamily="18" charset="0"/>
                          <a:cs typeface="Times New Roman" panose="02020603050405020304" pitchFamily="18" charset="0"/>
                        </a:rPr>
                        <a:t>  600,000</a:t>
                      </a:r>
                      <a:endParaRPr lang="en-CN" sz="1800" dirty="0">
                        <a:effectLst/>
                        <a:latin typeface="Liberation Sans" panose="020B0604020202020204"/>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882679"/>
                  </a:ext>
                </a:extLst>
              </a:tr>
              <a:tr h="335280">
                <a:tc>
                  <a:txBody>
                    <a:bodyPr/>
                    <a:lstStyle/>
                    <a:p>
                      <a:pPr algn="l">
                        <a:lnSpc>
                          <a:spcPts val="1175"/>
                        </a:lnSpc>
                      </a:pPr>
                      <a:r>
                        <a:rPr lang="en-US" sz="1800">
                          <a:effectLst/>
                          <a:latin typeface="Liberation Sans" panose="020B0604020202020204"/>
                          <a:ea typeface="Times New Roman" panose="02020603050405020304" pitchFamily="18" charset="0"/>
                          <a:cs typeface="Times New Roman" panose="02020603050405020304" pitchFamily="18" charset="0"/>
                        </a:rPr>
                        <a:t>September 30, 2022</a:t>
                      </a:r>
                      <a:endParaRPr lang="en-CN" sz="1800">
                        <a:effectLst/>
                        <a:latin typeface="Liberation Sans" panose="020B0604020202020204"/>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175"/>
                        </a:lnSpc>
                      </a:pPr>
                      <a:r>
                        <a:rPr lang="en-US" sz="1800" dirty="0">
                          <a:effectLst/>
                          <a:latin typeface="Liberation Sans" panose="020B0604020202020204"/>
                          <a:ea typeface="Times New Roman" panose="02020603050405020304" pitchFamily="18" charset="0"/>
                          <a:cs typeface="Times New Roman" panose="02020603050405020304" pitchFamily="18" charset="0"/>
                        </a:rPr>
                        <a:t>  400,000</a:t>
                      </a:r>
                      <a:endParaRPr lang="en-CN" sz="1800" dirty="0">
                        <a:effectLst/>
                        <a:latin typeface="Liberation Sans" panose="020B0604020202020204"/>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1297592"/>
                  </a:ext>
                </a:extLst>
              </a:tr>
            </a:tbl>
          </a:graphicData>
        </a:graphic>
      </p:graphicFrame>
    </p:spTree>
    <p:extLst>
      <p:ext uri="{BB962C8B-B14F-4D97-AF65-F5344CB8AC3E}">
        <p14:creationId xmlns:p14="http://schemas.microsoft.com/office/powerpoint/2010/main" val="3905580816"/>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4356" name="Text Box 4"/>
          <p:cNvSpPr txBox="1">
            <a:spLocks noChangeArrowheads="1"/>
          </p:cNvSpPr>
          <p:nvPr/>
        </p:nvSpPr>
        <p:spPr bwMode="auto">
          <a:xfrm>
            <a:off x="609600" y="1311348"/>
            <a:ext cx="8001000" cy="19820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itchFamily="18" charset="0"/>
              </a:defRPr>
            </a:lvl1pPr>
            <a:lvl2pPr marL="571500"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125000"/>
              </a:lnSpc>
              <a:spcBef>
                <a:spcPct val="50000"/>
              </a:spcBef>
            </a:pPr>
            <a:r>
              <a:rPr lang="en-US" altLang="en-US" sz="2000" dirty="0">
                <a:solidFill>
                  <a:schemeClr val="folHlink"/>
                </a:solidFill>
                <a:effectLst/>
                <a:latin typeface="Liberation Sans" panose="020B0604020202020204" pitchFamily="34" charset="0"/>
              </a:rPr>
              <a:t>Example 1: Grant for Lab Equipment.  </a:t>
            </a:r>
            <a:r>
              <a:rPr lang="en-US" altLang="en-US" sz="2000" b="0" dirty="0">
                <a:solidFill>
                  <a:schemeClr val="folHlink"/>
                </a:solidFill>
                <a:effectLst/>
                <a:latin typeface="Liberation Sans" panose="020B0604020202020204" pitchFamily="34" charset="0"/>
              </a:rPr>
              <a:t>If Spectrum chooses to </a:t>
            </a:r>
            <a:r>
              <a:rPr lang="en-US" altLang="en-US" sz="2000" dirty="0">
                <a:solidFill>
                  <a:schemeClr val="folHlink"/>
                </a:solidFill>
                <a:effectLst/>
                <a:latin typeface="Liberation Sans" panose="020B0604020202020204" pitchFamily="34" charset="0"/>
              </a:rPr>
              <a:t>reduce the cost of the lab equipment</a:t>
            </a:r>
            <a:r>
              <a:rPr lang="en-US" altLang="en-US" sz="2000" b="0" dirty="0">
                <a:solidFill>
                  <a:schemeClr val="folHlink"/>
                </a:solidFill>
                <a:effectLst/>
                <a:latin typeface="Liberation Sans" panose="020B0604020202020204" pitchFamily="34" charset="0"/>
              </a:rPr>
              <a:t>, Spectrum reports the equipment at €1,500,000 (€2,000,000 - €500,000) and depreciates this amount over the five-year period. The effects on the financial statements at December 31, 2019, are:</a:t>
            </a:r>
          </a:p>
        </p:txBody>
      </p:sp>
      <p:sp>
        <p:nvSpPr>
          <p:cNvPr id="8" name="Rectangle 4"/>
          <p:cNvSpPr txBox="1">
            <a:spLocks noChangeArrowheads="1"/>
          </p:cNvSpPr>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algn="l"/>
            <a:r>
              <a:rPr lang="en-US" altLang="en-US" sz="3200" i="0" dirty="0">
                <a:solidFill>
                  <a:srgbClr val="CC0000"/>
                </a:solidFill>
                <a:effectLst/>
                <a:latin typeface="Liberation Sans" panose="020B0604020202020204" pitchFamily="34" charset="0"/>
              </a:rPr>
              <a:t>Government Grants</a:t>
            </a:r>
          </a:p>
        </p:txBody>
      </p:sp>
      <p:sp>
        <p:nvSpPr>
          <p:cNvPr id="9"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pic>
        <p:nvPicPr>
          <p:cNvPr id="155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1" y="3540198"/>
            <a:ext cx="8229600" cy="226145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cmpd="sng">
                <a:solidFill>
                  <a:srgbClr val="800000"/>
                </a:solidFill>
                <a:prstDash val="solid"/>
                <a:miter lim="800000"/>
                <a:headEnd/>
                <a:tailEnd/>
              </a14:hiddenLine>
            </a:ext>
          </a:extLst>
        </p:spPr>
      </p:pic>
      <p:sp>
        <p:nvSpPr>
          <p:cNvPr id="12" name="Rectangle 11"/>
          <p:cNvSpPr/>
          <p:nvPr/>
        </p:nvSpPr>
        <p:spPr>
          <a:xfrm>
            <a:off x="377456" y="5834861"/>
            <a:ext cx="2740926" cy="461665"/>
          </a:xfrm>
          <a:prstGeom prst="rect">
            <a:avLst/>
          </a:prstGeom>
          <a:solidFill>
            <a:schemeClr val="bg1"/>
          </a:solidFill>
        </p:spPr>
        <p:txBody>
          <a:bodyPr wrap="square">
            <a:spAutoFit/>
          </a:bodyPr>
          <a:lstStyle/>
          <a:p>
            <a:pPr algn="l"/>
            <a:r>
              <a:rPr lang="en-US" sz="1200" dirty="0">
                <a:solidFill>
                  <a:srgbClr val="006666"/>
                </a:solidFill>
                <a:latin typeface="Liberation Sans" panose="020B0604020202020204" pitchFamily="34" charset="0"/>
              </a:rPr>
              <a:t>ILLUSTRATION 10.16</a:t>
            </a:r>
          </a:p>
          <a:p>
            <a:pPr algn="l"/>
            <a:r>
              <a:rPr lang="en-US" sz="1200" b="0" dirty="0">
                <a:solidFill>
                  <a:schemeClr val="tx1"/>
                </a:solidFill>
                <a:latin typeface="Liberation Sans" panose="020B0604020202020204" pitchFamily="34" charset="0"/>
              </a:rPr>
              <a:t>Government Grant Adjusted to Asset</a:t>
            </a:r>
          </a:p>
        </p:txBody>
      </p:sp>
      <p:sp>
        <p:nvSpPr>
          <p:cNvPr id="13"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Tree>
    <p:extLst>
      <p:ext uri="{BB962C8B-B14F-4D97-AF65-F5344CB8AC3E}">
        <p14:creationId xmlns:p14="http://schemas.microsoft.com/office/powerpoint/2010/main" val="2080801947"/>
      </p:ext>
    </p:extLst>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0261" name="Text Box 5"/>
          <p:cNvSpPr txBox="1">
            <a:spLocks noChangeArrowheads="1"/>
          </p:cNvSpPr>
          <p:nvPr/>
        </p:nvSpPr>
        <p:spPr bwMode="auto">
          <a:xfrm>
            <a:off x="457200" y="1236211"/>
            <a:ext cx="8001000" cy="2785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itchFamily="18" charset="0"/>
              </a:defRPr>
            </a:lvl1pPr>
            <a:lvl2pPr marL="685800" indent="-457200" algn="l">
              <a:defRPr sz="2400">
                <a:solidFill>
                  <a:schemeClr val="tx1"/>
                </a:solidFill>
                <a:latin typeface="Times New Roman" pitchFamily="18" charset="0"/>
              </a:defRPr>
            </a:lvl2pPr>
            <a:lvl3pPr marL="1600200" indent="-457200" algn="l">
              <a:defRPr sz="2400">
                <a:solidFill>
                  <a:schemeClr val="tx1"/>
                </a:solidFill>
                <a:latin typeface="Times New Roman" pitchFamily="18" charset="0"/>
              </a:defRPr>
            </a:lvl3pPr>
            <a:lvl4pPr marL="2171700" indent="-457200" algn="l">
              <a:defRPr sz="2400">
                <a:solidFill>
                  <a:schemeClr val="tx1"/>
                </a:solidFill>
                <a:latin typeface="Times New Roman" pitchFamily="18" charset="0"/>
              </a:defRPr>
            </a:lvl4pPr>
            <a:lvl5pPr marL="2743200" indent="-457200" algn="l">
              <a:defRPr sz="2400">
                <a:solidFill>
                  <a:schemeClr val="tx1"/>
                </a:solidFill>
                <a:latin typeface="Times New Roman" pitchFamily="18" charset="0"/>
              </a:defRPr>
            </a:lvl5pPr>
            <a:lvl6pPr marL="3200400" indent="-457200" eaLnBrk="0" fontAlgn="base" hangingPunct="0">
              <a:spcBef>
                <a:spcPct val="0"/>
              </a:spcBef>
              <a:spcAft>
                <a:spcPct val="0"/>
              </a:spcAft>
              <a:defRPr sz="2400">
                <a:solidFill>
                  <a:schemeClr val="tx1"/>
                </a:solidFill>
                <a:latin typeface="Times New Roman" pitchFamily="18" charset="0"/>
              </a:defRPr>
            </a:lvl6pPr>
            <a:lvl7pPr marL="3657600" indent="-457200" eaLnBrk="0" fontAlgn="base" hangingPunct="0">
              <a:spcBef>
                <a:spcPct val="0"/>
              </a:spcBef>
              <a:spcAft>
                <a:spcPct val="0"/>
              </a:spcAft>
              <a:defRPr sz="2400">
                <a:solidFill>
                  <a:schemeClr val="tx1"/>
                </a:solidFill>
                <a:latin typeface="Times New Roman" pitchFamily="18" charset="0"/>
              </a:defRPr>
            </a:lvl7pPr>
            <a:lvl8pPr marL="4114800" indent="-457200" eaLnBrk="0" fontAlgn="base" hangingPunct="0">
              <a:spcBef>
                <a:spcPct val="0"/>
              </a:spcBef>
              <a:spcAft>
                <a:spcPct val="0"/>
              </a:spcAft>
              <a:defRPr sz="2400">
                <a:solidFill>
                  <a:schemeClr val="tx1"/>
                </a:solidFill>
                <a:latin typeface="Times New Roman" pitchFamily="18" charset="0"/>
              </a:defRPr>
            </a:lvl8pPr>
            <a:lvl9pPr marL="4572000" indent="-457200" eaLnBrk="0" fontAlgn="base" hangingPunct="0">
              <a:spcBef>
                <a:spcPct val="0"/>
              </a:spcBef>
              <a:spcAft>
                <a:spcPct val="0"/>
              </a:spcAft>
              <a:defRPr sz="2400">
                <a:solidFill>
                  <a:schemeClr val="tx1"/>
                </a:solidFill>
                <a:latin typeface="Times New Roman" pitchFamily="18" charset="0"/>
              </a:defRPr>
            </a:lvl9pPr>
          </a:lstStyle>
          <a:p>
            <a:pPr>
              <a:lnSpc>
                <a:spcPct val="125000"/>
              </a:lnSpc>
              <a:spcBef>
                <a:spcPct val="60000"/>
              </a:spcBef>
            </a:pPr>
            <a:r>
              <a:rPr lang="en-US" altLang="en-US" sz="2000" dirty="0">
                <a:solidFill>
                  <a:schemeClr val="folHlink"/>
                </a:solidFill>
                <a:effectLst/>
                <a:latin typeface="Liberation Sans" panose="020B0604020202020204" pitchFamily="34" charset="0"/>
              </a:rPr>
              <a:t>Example 2: Grant for Past Losses.  </a:t>
            </a:r>
            <a:r>
              <a:rPr lang="en-US" altLang="en-US" sz="2000" b="0" dirty="0">
                <a:solidFill>
                  <a:schemeClr val="folHlink"/>
                </a:solidFill>
                <a:latin typeface="Liberation Sans" panose="020B0604020202020204" pitchFamily="34" charset="0"/>
              </a:rPr>
              <a:t>Flyaway Airlines has incurred substantial operating losses over the last ﬁve years. The City of Plentiville does not want to lose airline service and therefore agrees to provide a cash grant of $1,000,000 to the airline to pay oﬀ  its creditors so that it may continue service. </a:t>
            </a:r>
            <a:r>
              <a:rPr lang="en-US" altLang="en-US" sz="2000" u="sng" dirty="0">
                <a:solidFill>
                  <a:schemeClr val="folHlink"/>
                </a:solidFill>
                <a:latin typeface="Liberation Sans" panose="020B0604020202020204" pitchFamily="34" charset="0"/>
              </a:rPr>
              <a:t>Because the grant is given to pay amounts owed to creditors for past losses</a:t>
            </a:r>
            <a:r>
              <a:rPr lang="en-US" altLang="en-US" sz="2000" b="0" dirty="0">
                <a:solidFill>
                  <a:schemeClr val="folHlink"/>
                </a:solidFill>
                <a:latin typeface="Liberation Sans" panose="020B0604020202020204" pitchFamily="34" charset="0"/>
              </a:rPr>
              <a:t>, Flyaway Airlines should record the income in the period it is received.</a:t>
            </a:r>
          </a:p>
        </p:txBody>
      </p:sp>
      <p:sp>
        <p:nvSpPr>
          <p:cNvPr id="6" name="Rectangle 4"/>
          <p:cNvSpPr txBox="1">
            <a:spLocks noChangeArrowheads="1"/>
          </p:cNvSpPr>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algn="l"/>
            <a:r>
              <a:rPr lang="en-US" altLang="en-US" sz="3200" i="0" dirty="0">
                <a:solidFill>
                  <a:srgbClr val="CC0000"/>
                </a:solidFill>
                <a:effectLst/>
                <a:latin typeface="Liberation Sans" panose="020B0604020202020204" pitchFamily="34" charset="0"/>
              </a:rPr>
              <a:t>Government Grants</a:t>
            </a:r>
          </a:p>
        </p:txBody>
      </p:sp>
      <p:sp>
        <p:nvSpPr>
          <p:cNvPr id="7"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8"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
        <p:nvSpPr>
          <p:cNvPr id="9" name="Rectangle 2"/>
          <p:cNvSpPr>
            <a:spLocks noChangeArrowheads="1"/>
          </p:cNvSpPr>
          <p:nvPr/>
        </p:nvSpPr>
        <p:spPr bwMode="auto">
          <a:xfrm>
            <a:off x="990600" y="4191000"/>
            <a:ext cx="7467600" cy="861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3550" indent="-463550">
              <a:tabLst>
                <a:tab pos="5718175" algn="r"/>
                <a:tab pos="7083425" algn="r"/>
              </a:tabLst>
              <a:defRPr b="1">
                <a:solidFill>
                  <a:schemeClr val="folHlink"/>
                </a:solidFill>
                <a:latin typeface="Comic Sans MS" pitchFamily="66" charset="0"/>
              </a:defRPr>
            </a:lvl1pPr>
            <a:lvl2pPr marL="742950" indent="-285750">
              <a:tabLst>
                <a:tab pos="5718175" algn="r"/>
                <a:tab pos="7083425" algn="r"/>
              </a:tabLst>
              <a:defRPr b="1">
                <a:solidFill>
                  <a:schemeClr val="folHlink"/>
                </a:solidFill>
                <a:latin typeface="Comic Sans MS" pitchFamily="66" charset="0"/>
              </a:defRPr>
            </a:lvl2pPr>
            <a:lvl3pPr marL="1143000" indent="-228600">
              <a:tabLst>
                <a:tab pos="5718175" algn="r"/>
                <a:tab pos="7083425" algn="r"/>
              </a:tabLst>
              <a:defRPr b="1">
                <a:solidFill>
                  <a:schemeClr val="folHlink"/>
                </a:solidFill>
                <a:latin typeface="Comic Sans MS" pitchFamily="66" charset="0"/>
              </a:defRPr>
            </a:lvl3pPr>
            <a:lvl4pPr marL="1600200" indent="-228600">
              <a:tabLst>
                <a:tab pos="5718175" algn="r"/>
                <a:tab pos="7083425" algn="r"/>
              </a:tabLst>
              <a:defRPr b="1">
                <a:solidFill>
                  <a:schemeClr val="folHlink"/>
                </a:solidFill>
                <a:latin typeface="Comic Sans MS" pitchFamily="66" charset="0"/>
              </a:defRPr>
            </a:lvl4pPr>
            <a:lvl5pPr marL="2057400" indent="-228600">
              <a:tabLst>
                <a:tab pos="5718175" algn="r"/>
                <a:tab pos="7083425" algn="r"/>
              </a:tabLst>
              <a:defRPr b="1">
                <a:solidFill>
                  <a:schemeClr val="folHlink"/>
                </a:solidFill>
                <a:latin typeface="Comic Sans MS" pitchFamily="66" charset="0"/>
              </a:defRPr>
            </a:lvl5pPr>
            <a:lvl6pPr marL="2514600" indent="-228600" algn="ctr" eaLnBrk="0" fontAlgn="base" hangingPunct="0">
              <a:spcBef>
                <a:spcPct val="0"/>
              </a:spcBef>
              <a:spcAft>
                <a:spcPct val="0"/>
              </a:spcAft>
              <a:tabLst>
                <a:tab pos="5718175" algn="r"/>
                <a:tab pos="7083425" algn="r"/>
              </a:tabLst>
              <a:defRPr b="1">
                <a:solidFill>
                  <a:schemeClr val="folHlink"/>
                </a:solidFill>
                <a:latin typeface="Comic Sans MS" pitchFamily="66" charset="0"/>
              </a:defRPr>
            </a:lvl6pPr>
            <a:lvl7pPr marL="2971800" indent="-228600" algn="ctr" eaLnBrk="0" fontAlgn="base" hangingPunct="0">
              <a:spcBef>
                <a:spcPct val="0"/>
              </a:spcBef>
              <a:spcAft>
                <a:spcPct val="0"/>
              </a:spcAft>
              <a:tabLst>
                <a:tab pos="5718175" algn="r"/>
                <a:tab pos="7083425" algn="r"/>
              </a:tabLst>
              <a:defRPr b="1">
                <a:solidFill>
                  <a:schemeClr val="folHlink"/>
                </a:solidFill>
                <a:latin typeface="Comic Sans MS" pitchFamily="66" charset="0"/>
              </a:defRPr>
            </a:lvl7pPr>
            <a:lvl8pPr marL="3429000" indent="-228600" algn="ctr" eaLnBrk="0" fontAlgn="base" hangingPunct="0">
              <a:spcBef>
                <a:spcPct val="0"/>
              </a:spcBef>
              <a:spcAft>
                <a:spcPct val="0"/>
              </a:spcAft>
              <a:tabLst>
                <a:tab pos="5718175" algn="r"/>
                <a:tab pos="7083425" algn="r"/>
              </a:tabLst>
              <a:defRPr b="1">
                <a:solidFill>
                  <a:schemeClr val="folHlink"/>
                </a:solidFill>
                <a:latin typeface="Comic Sans MS" pitchFamily="66" charset="0"/>
              </a:defRPr>
            </a:lvl8pPr>
            <a:lvl9pPr marL="3886200" indent="-228600" algn="ctr" eaLnBrk="0" fontAlgn="base" hangingPunct="0">
              <a:spcBef>
                <a:spcPct val="0"/>
              </a:spcBef>
              <a:spcAft>
                <a:spcPct val="0"/>
              </a:spcAft>
              <a:tabLst>
                <a:tab pos="5718175" algn="r"/>
                <a:tab pos="7083425" algn="r"/>
              </a:tabLst>
              <a:defRPr b="1">
                <a:solidFill>
                  <a:schemeClr val="folHlink"/>
                </a:solidFill>
                <a:latin typeface="Comic Sans MS" pitchFamily="66" charset="0"/>
              </a:defRPr>
            </a:lvl9pPr>
          </a:lstStyle>
          <a:p>
            <a:pPr algn="l">
              <a:lnSpc>
                <a:spcPct val="115000"/>
              </a:lnSpc>
              <a:spcBef>
                <a:spcPct val="20000"/>
              </a:spcBef>
            </a:pPr>
            <a:r>
              <a:rPr lang="en-US" altLang="en-US" sz="2000" b="0" dirty="0">
                <a:latin typeface="Liberation Sans" panose="020B0604020202020204" pitchFamily="34" charset="0"/>
              </a:rPr>
              <a:t>Cash </a:t>
            </a:r>
            <a:r>
              <a:rPr lang="en-US" altLang="en-US" sz="2000" b="0" dirty="0" err="1">
                <a:latin typeface="Liberation Sans" panose="020B0604020202020204" pitchFamily="34" charset="0"/>
              </a:rPr>
              <a:t>银行存款</a:t>
            </a:r>
            <a:r>
              <a:rPr lang="en-US" altLang="en-US" sz="2000" b="0" dirty="0">
                <a:latin typeface="Liberation Sans" panose="020B0604020202020204" pitchFamily="34" charset="0"/>
              </a:rPr>
              <a:t>	1,000,000 </a:t>
            </a:r>
          </a:p>
          <a:p>
            <a:pPr algn="l">
              <a:lnSpc>
                <a:spcPct val="115000"/>
              </a:lnSpc>
              <a:spcBef>
                <a:spcPct val="20000"/>
              </a:spcBef>
            </a:pPr>
            <a:r>
              <a:rPr lang="en-US" altLang="en-US" sz="2000" b="0" dirty="0">
                <a:latin typeface="Liberation Sans" panose="020B0604020202020204" pitchFamily="34" charset="0"/>
              </a:rPr>
              <a:t>	Grant Revenue </a:t>
            </a:r>
            <a:r>
              <a:rPr lang="en-US" altLang="en-US" sz="2000" b="0" dirty="0" err="1">
                <a:latin typeface="Liberation Sans" panose="020B0604020202020204" pitchFamily="34" charset="0"/>
              </a:rPr>
              <a:t>其他收益</a:t>
            </a:r>
            <a:r>
              <a:rPr lang="en-US" altLang="en-US" sz="2000" b="0" dirty="0">
                <a:latin typeface="Liberation Sans" panose="020B0604020202020204" pitchFamily="34" charset="0"/>
              </a:rPr>
              <a:t>		1,000,000</a:t>
            </a:r>
          </a:p>
        </p:txBody>
      </p:sp>
      <p:sp>
        <p:nvSpPr>
          <p:cNvPr id="10" name="Text Box 5"/>
          <p:cNvSpPr txBox="1">
            <a:spLocks noChangeArrowheads="1"/>
          </p:cNvSpPr>
          <p:nvPr/>
        </p:nvSpPr>
        <p:spPr bwMode="auto">
          <a:xfrm>
            <a:off x="609600" y="5181600"/>
            <a:ext cx="8001000" cy="1212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itchFamily="18" charset="0"/>
              </a:defRPr>
            </a:lvl1pPr>
            <a:lvl2pPr marL="685800" indent="-457200" algn="l">
              <a:defRPr sz="2400">
                <a:solidFill>
                  <a:schemeClr val="tx1"/>
                </a:solidFill>
                <a:latin typeface="Times New Roman" pitchFamily="18" charset="0"/>
              </a:defRPr>
            </a:lvl2pPr>
            <a:lvl3pPr marL="1600200" indent="-457200" algn="l">
              <a:defRPr sz="2400">
                <a:solidFill>
                  <a:schemeClr val="tx1"/>
                </a:solidFill>
                <a:latin typeface="Times New Roman" pitchFamily="18" charset="0"/>
              </a:defRPr>
            </a:lvl3pPr>
            <a:lvl4pPr marL="2171700" indent="-457200" algn="l">
              <a:defRPr sz="2400">
                <a:solidFill>
                  <a:schemeClr val="tx1"/>
                </a:solidFill>
                <a:latin typeface="Times New Roman" pitchFamily="18" charset="0"/>
              </a:defRPr>
            </a:lvl4pPr>
            <a:lvl5pPr marL="2743200" indent="-457200" algn="l">
              <a:defRPr sz="2400">
                <a:solidFill>
                  <a:schemeClr val="tx1"/>
                </a:solidFill>
                <a:latin typeface="Times New Roman" pitchFamily="18" charset="0"/>
              </a:defRPr>
            </a:lvl5pPr>
            <a:lvl6pPr marL="3200400" indent="-457200" eaLnBrk="0" fontAlgn="base" hangingPunct="0">
              <a:spcBef>
                <a:spcPct val="0"/>
              </a:spcBef>
              <a:spcAft>
                <a:spcPct val="0"/>
              </a:spcAft>
              <a:defRPr sz="2400">
                <a:solidFill>
                  <a:schemeClr val="tx1"/>
                </a:solidFill>
                <a:latin typeface="Times New Roman" pitchFamily="18" charset="0"/>
              </a:defRPr>
            </a:lvl6pPr>
            <a:lvl7pPr marL="3657600" indent="-457200" eaLnBrk="0" fontAlgn="base" hangingPunct="0">
              <a:spcBef>
                <a:spcPct val="0"/>
              </a:spcBef>
              <a:spcAft>
                <a:spcPct val="0"/>
              </a:spcAft>
              <a:defRPr sz="2400">
                <a:solidFill>
                  <a:schemeClr val="tx1"/>
                </a:solidFill>
                <a:latin typeface="Times New Roman" pitchFamily="18" charset="0"/>
              </a:defRPr>
            </a:lvl7pPr>
            <a:lvl8pPr marL="4114800" indent="-457200" eaLnBrk="0" fontAlgn="base" hangingPunct="0">
              <a:spcBef>
                <a:spcPct val="0"/>
              </a:spcBef>
              <a:spcAft>
                <a:spcPct val="0"/>
              </a:spcAft>
              <a:defRPr sz="2400">
                <a:solidFill>
                  <a:schemeClr val="tx1"/>
                </a:solidFill>
                <a:latin typeface="Times New Roman" pitchFamily="18" charset="0"/>
              </a:defRPr>
            </a:lvl8pPr>
            <a:lvl9pPr marL="4572000" indent="-457200" eaLnBrk="0" fontAlgn="base" hangingPunct="0">
              <a:spcBef>
                <a:spcPct val="0"/>
              </a:spcBef>
              <a:spcAft>
                <a:spcPct val="0"/>
              </a:spcAft>
              <a:defRPr sz="2400">
                <a:solidFill>
                  <a:schemeClr val="tx1"/>
                </a:solidFill>
                <a:latin typeface="Times New Roman" pitchFamily="18" charset="0"/>
              </a:defRPr>
            </a:lvl9pPr>
          </a:lstStyle>
          <a:p>
            <a:pPr>
              <a:lnSpc>
                <a:spcPct val="125000"/>
              </a:lnSpc>
              <a:spcBef>
                <a:spcPct val="60000"/>
              </a:spcBef>
            </a:pPr>
            <a:r>
              <a:rPr lang="en-US" altLang="en-US" sz="2000" b="0" dirty="0">
                <a:solidFill>
                  <a:schemeClr val="folHlink"/>
                </a:solidFill>
                <a:latin typeface="Liberation Sans" panose="020B0604020202020204" pitchFamily="34" charset="0"/>
              </a:rPr>
              <a:t>If the conditions indicate that Flyaway must satisfy some future obligations, then it is appropriate to credit </a:t>
            </a:r>
            <a:r>
              <a:rPr lang="en-US" altLang="en-US" sz="2000" u="sng" dirty="0">
                <a:solidFill>
                  <a:schemeClr val="folHlink"/>
                </a:solidFill>
                <a:latin typeface="Liberation Sans" panose="020B0604020202020204" pitchFamily="34" charset="0"/>
              </a:rPr>
              <a:t>Deferred Grant Revenue </a:t>
            </a:r>
            <a:r>
              <a:rPr lang="en-US" altLang="en-US" sz="2000" b="0" dirty="0">
                <a:solidFill>
                  <a:schemeClr val="folHlink"/>
                </a:solidFill>
                <a:latin typeface="Liberation Sans" panose="020B0604020202020204" pitchFamily="34" charset="0"/>
              </a:rPr>
              <a:t>and amortize it over the appropriate periods in the future. </a:t>
            </a:r>
          </a:p>
        </p:txBody>
      </p:sp>
      <p:graphicFrame>
        <p:nvGraphicFramePr>
          <p:cNvPr id="2" name="Table 1">
            <a:extLst>
              <a:ext uri="{FF2B5EF4-FFF2-40B4-BE49-F238E27FC236}">
                <a16:creationId xmlns:a16="http://schemas.microsoft.com/office/drawing/2014/main" id="{3EDFF43D-D0CB-143F-61EB-C329046A3BF1}"/>
              </a:ext>
            </a:extLst>
          </p:cNvPr>
          <p:cNvGraphicFramePr>
            <a:graphicFrameLocks noGrp="1"/>
          </p:cNvGraphicFramePr>
          <p:nvPr>
            <p:extLst>
              <p:ext uri="{D42A27DB-BD31-4B8C-83A1-F6EECF244321}">
                <p14:modId xmlns:p14="http://schemas.microsoft.com/office/powerpoint/2010/main" val="2737926980"/>
              </p:ext>
            </p:extLst>
          </p:nvPr>
        </p:nvGraphicFramePr>
        <p:xfrm>
          <a:off x="1012902" y="3900582"/>
          <a:ext cx="7445298" cy="370840"/>
        </p:xfrm>
        <a:graphic>
          <a:graphicData uri="http://schemas.openxmlformats.org/drawingml/2006/table">
            <a:tbl>
              <a:tblPr firstRow="1" bandRow="1">
                <a:tableStyleId>{5C22544A-7EE6-4342-B048-85BDC9FD1C3A}</a:tableStyleId>
              </a:tblPr>
              <a:tblGrid>
                <a:gridCol w="4709151">
                  <a:extLst>
                    <a:ext uri="{9D8B030D-6E8A-4147-A177-3AD203B41FA5}">
                      <a16:colId xmlns:a16="http://schemas.microsoft.com/office/drawing/2014/main" val="3875578700"/>
                    </a:ext>
                  </a:extLst>
                </a:gridCol>
                <a:gridCol w="1364547">
                  <a:extLst>
                    <a:ext uri="{9D8B030D-6E8A-4147-A177-3AD203B41FA5}">
                      <a16:colId xmlns:a16="http://schemas.microsoft.com/office/drawing/2014/main" val="1447961821"/>
                    </a:ext>
                  </a:extLst>
                </a:gridCol>
                <a:gridCol w="1371600">
                  <a:extLst>
                    <a:ext uri="{9D8B030D-6E8A-4147-A177-3AD203B41FA5}">
                      <a16:colId xmlns:a16="http://schemas.microsoft.com/office/drawing/2014/main" val="3889491909"/>
                    </a:ext>
                  </a:extLst>
                </a:gridCol>
              </a:tblGrid>
              <a:tr h="370840">
                <a:tc>
                  <a:txBody>
                    <a:bodyPr/>
                    <a:lstStyle/>
                    <a:p>
                      <a:pPr algn="ctr"/>
                      <a:r>
                        <a:rPr lang="en-CN" dirty="0"/>
                        <a:t>Account</a:t>
                      </a:r>
                    </a:p>
                  </a:txBody>
                  <a:tcPr>
                    <a:solidFill>
                      <a:srgbClr val="0070C0"/>
                    </a:solidFill>
                  </a:tcPr>
                </a:tc>
                <a:tc>
                  <a:txBody>
                    <a:bodyPr/>
                    <a:lstStyle/>
                    <a:p>
                      <a:pPr algn="ctr"/>
                      <a:r>
                        <a:rPr lang="en-CN" dirty="0"/>
                        <a:t>Debit </a:t>
                      </a:r>
                      <a:r>
                        <a:rPr lang="en-US" altLang="en-US" sz="1800" b="0" dirty="0">
                          <a:solidFill>
                            <a:schemeClr val="folHlink"/>
                          </a:solidFill>
                          <a:latin typeface="Liberation Sans" panose="020B0604020202020204" pitchFamily="34" charset="0"/>
                        </a:rPr>
                        <a:t>$</a:t>
                      </a:r>
                      <a:endParaRPr lang="en-CN" dirty="0"/>
                    </a:p>
                  </a:txBody>
                  <a:tcPr>
                    <a:solidFill>
                      <a:srgbClr val="0070C0"/>
                    </a:solidFill>
                  </a:tcPr>
                </a:tc>
                <a:tc>
                  <a:txBody>
                    <a:bodyPr/>
                    <a:lstStyle/>
                    <a:p>
                      <a:pPr algn="ctr"/>
                      <a:r>
                        <a:rPr lang="en-CN" dirty="0"/>
                        <a:t>Credit </a:t>
                      </a:r>
                      <a:r>
                        <a:rPr lang="en-US" altLang="en-US" sz="1800" b="0" dirty="0">
                          <a:solidFill>
                            <a:schemeClr val="folHlink"/>
                          </a:solidFill>
                          <a:latin typeface="Liberation Sans" panose="020B0604020202020204" pitchFamily="34" charset="0"/>
                        </a:rPr>
                        <a:t>$</a:t>
                      </a:r>
                      <a:endParaRPr lang="en-CN" dirty="0"/>
                    </a:p>
                  </a:txBody>
                  <a:tcPr>
                    <a:solidFill>
                      <a:srgbClr val="0070C0"/>
                    </a:solidFill>
                  </a:tcPr>
                </a:tc>
                <a:extLst>
                  <a:ext uri="{0D108BD9-81ED-4DB2-BD59-A6C34878D82A}">
                    <a16:rowId xmlns:a16="http://schemas.microsoft.com/office/drawing/2014/main" val="1381879362"/>
                  </a:ext>
                </a:extLst>
              </a:tr>
            </a:tbl>
          </a:graphicData>
        </a:graphic>
      </p:graphicFrame>
    </p:spTree>
    <p:extLst>
      <p:ext uri="{BB962C8B-B14F-4D97-AF65-F5344CB8AC3E}">
        <p14:creationId xmlns:p14="http://schemas.microsoft.com/office/powerpoint/2010/main" val="350316512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0261" name="Text Box 5"/>
          <p:cNvSpPr txBox="1">
            <a:spLocks noChangeArrowheads="1"/>
          </p:cNvSpPr>
          <p:nvPr/>
        </p:nvSpPr>
        <p:spPr bwMode="auto">
          <a:xfrm>
            <a:off x="571500" y="1180052"/>
            <a:ext cx="8001000" cy="390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itchFamily="18" charset="0"/>
              </a:defRPr>
            </a:lvl1pPr>
            <a:lvl2pPr marL="685800" indent="-457200" algn="l">
              <a:defRPr sz="2400">
                <a:solidFill>
                  <a:schemeClr val="tx1"/>
                </a:solidFill>
                <a:latin typeface="Times New Roman" pitchFamily="18" charset="0"/>
              </a:defRPr>
            </a:lvl2pPr>
            <a:lvl3pPr marL="1600200" indent="-457200" algn="l">
              <a:defRPr sz="2400">
                <a:solidFill>
                  <a:schemeClr val="tx1"/>
                </a:solidFill>
                <a:latin typeface="Times New Roman" pitchFamily="18" charset="0"/>
              </a:defRPr>
            </a:lvl3pPr>
            <a:lvl4pPr marL="2171700" indent="-457200" algn="l">
              <a:defRPr sz="2400">
                <a:solidFill>
                  <a:schemeClr val="tx1"/>
                </a:solidFill>
                <a:latin typeface="Times New Roman" pitchFamily="18" charset="0"/>
              </a:defRPr>
            </a:lvl4pPr>
            <a:lvl5pPr marL="2743200" indent="-457200" algn="l">
              <a:defRPr sz="2400">
                <a:solidFill>
                  <a:schemeClr val="tx1"/>
                </a:solidFill>
                <a:latin typeface="Times New Roman" pitchFamily="18" charset="0"/>
              </a:defRPr>
            </a:lvl5pPr>
            <a:lvl6pPr marL="3200400" indent="-457200" eaLnBrk="0" fontAlgn="base" hangingPunct="0">
              <a:spcBef>
                <a:spcPct val="0"/>
              </a:spcBef>
              <a:spcAft>
                <a:spcPct val="0"/>
              </a:spcAft>
              <a:defRPr sz="2400">
                <a:solidFill>
                  <a:schemeClr val="tx1"/>
                </a:solidFill>
                <a:latin typeface="Times New Roman" pitchFamily="18" charset="0"/>
              </a:defRPr>
            </a:lvl6pPr>
            <a:lvl7pPr marL="3657600" indent="-457200" eaLnBrk="0" fontAlgn="base" hangingPunct="0">
              <a:spcBef>
                <a:spcPct val="0"/>
              </a:spcBef>
              <a:spcAft>
                <a:spcPct val="0"/>
              </a:spcAft>
              <a:defRPr sz="2400">
                <a:solidFill>
                  <a:schemeClr val="tx1"/>
                </a:solidFill>
                <a:latin typeface="Times New Roman" pitchFamily="18" charset="0"/>
              </a:defRPr>
            </a:lvl7pPr>
            <a:lvl8pPr marL="4114800" indent="-457200" eaLnBrk="0" fontAlgn="base" hangingPunct="0">
              <a:spcBef>
                <a:spcPct val="0"/>
              </a:spcBef>
              <a:spcAft>
                <a:spcPct val="0"/>
              </a:spcAft>
              <a:defRPr sz="2400">
                <a:solidFill>
                  <a:schemeClr val="tx1"/>
                </a:solidFill>
                <a:latin typeface="Times New Roman" pitchFamily="18" charset="0"/>
              </a:defRPr>
            </a:lvl8pPr>
            <a:lvl9pPr marL="4572000" indent="-457200" eaLnBrk="0" fontAlgn="base" hangingPunct="0">
              <a:spcBef>
                <a:spcPct val="0"/>
              </a:spcBef>
              <a:spcAft>
                <a:spcPct val="0"/>
              </a:spcAft>
              <a:defRPr sz="2400">
                <a:solidFill>
                  <a:schemeClr val="tx1"/>
                </a:solidFill>
                <a:latin typeface="Times New Roman" pitchFamily="18" charset="0"/>
              </a:defRPr>
            </a:lvl9pPr>
          </a:lstStyle>
          <a:p>
            <a:pPr>
              <a:lnSpc>
                <a:spcPct val="125000"/>
              </a:lnSpc>
              <a:spcBef>
                <a:spcPct val="60000"/>
              </a:spcBef>
            </a:pPr>
            <a:r>
              <a:rPr lang="en-US" altLang="en-US" sz="2000" dirty="0">
                <a:solidFill>
                  <a:schemeClr val="folHlink"/>
                </a:solidFill>
                <a:effectLst/>
                <a:latin typeface="Liberation Sans" panose="020B0604020202020204" pitchFamily="34" charset="0"/>
              </a:rPr>
              <a:t>Example 3: Grant for </a:t>
            </a:r>
            <a:r>
              <a:rPr lang="en-US" altLang="en-US" sz="2000" dirty="0">
                <a:solidFill>
                  <a:schemeClr val="folHlink"/>
                </a:solidFill>
                <a:latin typeface="Liberation Sans" panose="020B0604020202020204" pitchFamily="34" charset="0"/>
              </a:rPr>
              <a:t>Borrowing Costs.  </a:t>
            </a:r>
            <a:r>
              <a:rPr lang="en-US" altLang="en-US" sz="2000" b="0" dirty="0">
                <a:solidFill>
                  <a:schemeClr val="folHlink"/>
                </a:solidFill>
                <a:latin typeface="Liberation Sans" panose="020B0604020202020204" pitchFamily="34" charset="0"/>
              </a:rPr>
              <a:t>Flyaway The City of Puerto Aloa is encouraging the high-tech ﬁrm TechSmart to move its plant to Puerto Aloa. The city has agreed to provide an interest-free loan of $10,000,000, with the loan payable at the end of 10 years, </a:t>
            </a:r>
            <a:r>
              <a:rPr lang="en-US" altLang="en-US" sz="2000" b="0" u="sng" dirty="0">
                <a:solidFill>
                  <a:schemeClr val="folHlink"/>
                </a:solidFill>
                <a:latin typeface="Liberation Sans" panose="020B0604020202020204" pitchFamily="34" charset="0"/>
              </a:rPr>
              <a:t>provided that TechSmart will employ at least 50 percent of its work force from the community of Puerto Aloa over the next 10 years. </a:t>
            </a:r>
            <a:r>
              <a:rPr lang="en-US" altLang="en-US" sz="2000" b="0" dirty="0">
                <a:solidFill>
                  <a:schemeClr val="folHlink"/>
                </a:solidFill>
                <a:latin typeface="Liberation Sans" panose="020B0604020202020204" pitchFamily="34" charset="0"/>
              </a:rPr>
              <a:t>TechSmart’s incremental borrowing rate is 9 percent. The present value of the future loan payable ($10,000,000) is $</a:t>
            </a:r>
            <a:r>
              <a:rPr lang="en-US" altLang="en-US" sz="2000" dirty="0">
                <a:solidFill>
                  <a:srgbClr val="FF0000"/>
                </a:solidFill>
                <a:latin typeface="Liberation Sans" panose="020B0604020202020204" pitchFamily="34" charset="0"/>
              </a:rPr>
              <a:t>4,224,100 </a:t>
            </a:r>
            <a:r>
              <a:rPr lang="en-US" altLang="en-US" sz="2000" b="0" dirty="0">
                <a:solidFill>
                  <a:schemeClr val="folHlink"/>
                </a:solidFill>
                <a:latin typeface="Liberation Sans" panose="020B0604020202020204" pitchFamily="34" charset="0"/>
              </a:rPr>
              <a:t>($10,000,000 ×  </a:t>
            </a:r>
            <a:r>
              <a:rPr lang="en-US" altLang="en-US" sz="2000" dirty="0">
                <a:solidFill>
                  <a:srgbClr val="FF0000"/>
                </a:solidFill>
                <a:latin typeface="Liberation Sans" panose="020B0604020202020204" pitchFamily="34" charset="0"/>
              </a:rPr>
              <a:t>.42241i</a:t>
            </a:r>
            <a:r>
              <a:rPr lang="en-US" altLang="en-US" sz="2000" b="0" dirty="0">
                <a:solidFill>
                  <a:schemeClr val="folHlink"/>
                </a:solidFill>
                <a:latin typeface="Liberation Sans" panose="020B0604020202020204" pitchFamily="34" charset="0"/>
              </a:rPr>
              <a:t>=9%, n=10). The entry to record the borrowing is as follows.</a:t>
            </a:r>
          </a:p>
        </p:txBody>
      </p:sp>
      <p:sp>
        <p:nvSpPr>
          <p:cNvPr id="6" name="Rectangle 4"/>
          <p:cNvSpPr txBox="1">
            <a:spLocks noChangeArrowheads="1"/>
          </p:cNvSpPr>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algn="l"/>
            <a:r>
              <a:rPr lang="en-US" altLang="en-US" sz="3200" i="0" dirty="0">
                <a:solidFill>
                  <a:srgbClr val="CC0000"/>
                </a:solidFill>
                <a:effectLst/>
                <a:latin typeface="Liberation Sans" panose="020B0604020202020204" pitchFamily="34" charset="0"/>
              </a:rPr>
              <a:t>Government Grants</a:t>
            </a:r>
          </a:p>
        </p:txBody>
      </p:sp>
      <p:sp>
        <p:nvSpPr>
          <p:cNvPr id="7"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8"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
        <p:nvSpPr>
          <p:cNvPr id="9" name="Rectangle 2"/>
          <p:cNvSpPr>
            <a:spLocks noChangeArrowheads="1"/>
          </p:cNvSpPr>
          <p:nvPr/>
        </p:nvSpPr>
        <p:spPr bwMode="auto">
          <a:xfrm>
            <a:off x="990600" y="5081826"/>
            <a:ext cx="7467600" cy="861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3550" indent="-463550">
              <a:tabLst>
                <a:tab pos="5718175" algn="r"/>
                <a:tab pos="7083425" algn="r"/>
              </a:tabLst>
              <a:defRPr b="1">
                <a:solidFill>
                  <a:schemeClr val="folHlink"/>
                </a:solidFill>
                <a:latin typeface="Comic Sans MS" pitchFamily="66" charset="0"/>
              </a:defRPr>
            </a:lvl1pPr>
            <a:lvl2pPr marL="742950" indent="-285750">
              <a:tabLst>
                <a:tab pos="5718175" algn="r"/>
                <a:tab pos="7083425" algn="r"/>
              </a:tabLst>
              <a:defRPr b="1">
                <a:solidFill>
                  <a:schemeClr val="folHlink"/>
                </a:solidFill>
                <a:latin typeface="Comic Sans MS" pitchFamily="66" charset="0"/>
              </a:defRPr>
            </a:lvl2pPr>
            <a:lvl3pPr marL="1143000" indent="-228600">
              <a:tabLst>
                <a:tab pos="5718175" algn="r"/>
                <a:tab pos="7083425" algn="r"/>
              </a:tabLst>
              <a:defRPr b="1">
                <a:solidFill>
                  <a:schemeClr val="folHlink"/>
                </a:solidFill>
                <a:latin typeface="Comic Sans MS" pitchFamily="66" charset="0"/>
              </a:defRPr>
            </a:lvl3pPr>
            <a:lvl4pPr marL="1600200" indent="-228600">
              <a:tabLst>
                <a:tab pos="5718175" algn="r"/>
                <a:tab pos="7083425" algn="r"/>
              </a:tabLst>
              <a:defRPr b="1">
                <a:solidFill>
                  <a:schemeClr val="folHlink"/>
                </a:solidFill>
                <a:latin typeface="Comic Sans MS" pitchFamily="66" charset="0"/>
              </a:defRPr>
            </a:lvl4pPr>
            <a:lvl5pPr marL="2057400" indent="-228600">
              <a:tabLst>
                <a:tab pos="5718175" algn="r"/>
                <a:tab pos="7083425" algn="r"/>
              </a:tabLst>
              <a:defRPr b="1">
                <a:solidFill>
                  <a:schemeClr val="folHlink"/>
                </a:solidFill>
                <a:latin typeface="Comic Sans MS" pitchFamily="66" charset="0"/>
              </a:defRPr>
            </a:lvl5pPr>
            <a:lvl6pPr marL="2514600" indent="-228600" algn="ctr" eaLnBrk="0" fontAlgn="base" hangingPunct="0">
              <a:spcBef>
                <a:spcPct val="0"/>
              </a:spcBef>
              <a:spcAft>
                <a:spcPct val="0"/>
              </a:spcAft>
              <a:tabLst>
                <a:tab pos="5718175" algn="r"/>
                <a:tab pos="7083425" algn="r"/>
              </a:tabLst>
              <a:defRPr b="1">
                <a:solidFill>
                  <a:schemeClr val="folHlink"/>
                </a:solidFill>
                <a:latin typeface="Comic Sans MS" pitchFamily="66" charset="0"/>
              </a:defRPr>
            </a:lvl6pPr>
            <a:lvl7pPr marL="2971800" indent="-228600" algn="ctr" eaLnBrk="0" fontAlgn="base" hangingPunct="0">
              <a:spcBef>
                <a:spcPct val="0"/>
              </a:spcBef>
              <a:spcAft>
                <a:spcPct val="0"/>
              </a:spcAft>
              <a:tabLst>
                <a:tab pos="5718175" algn="r"/>
                <a:tab pos="7083425" algn="r"/>
              </a:tabLst>
              <a:defRPr b="1">
                <a:solidFill>
                  <a:schemeClr val="folHlink"/>
                </a:solidFill>
                <a:latin typeface="Comic Sans MS" pitchFamily="66" charset="0"/>
              </a:defRPr>
            </a:lvl7pPr>
            <a:lvl8pPr marL="3429000" indent="-228600" algn="ctr" eaLnBrk="0" fontAlgn="base" hangingPunct="0">
              <a:spcBef>
                <a:spcPct val="0"/>
              </a:spcBef>
              <a:spcAft>
                <a:spcPct val="0"/>
              </a:spcAft>
              <a:tabLst>
                <a:tab pos="5718175" algn="r"/>
                <a:tab pos="7083425" algn="r"/>
              </a:tabLst>
              <a:defRPr b="1">
                <a:solidFill>
                  <a:schemeClr val="folHlink"/>
                </a:solidFill>
                <a:latin typeface="Comic Sans MS" pitchFamily="66" charset="0"/>
              </a:defRPr>
            </a:lvl8pPr>
            <a:lvl9pPr marL="3886200" indent="-228600" algn="ctr" eaLnBrk="0" fontAlgn="base" hangingPunct="0">
              <a:spcBef>
                <a:spcPct val="0"/>
              </a:spcBef>
              <a:spcAft>
                <a:spcPct val="0"/>
              </a:spcAft>
              <a:tabLst>
                <a:tab pos="5718175" algn="r"/>
                <a:tab pos="7083425" algn="r"/>
              </a:tabLst>
              <a:defRPr b="1">
                <a:solidFill>
                  <a:schemeClr val="folHlink"/>
                </a:solidFill>
                <a:latin typeface="Comic Sans MS" pitchFamily="66" charset="0"/>
              </a:defRPr>
            </a:lvl9pPr>
          </a:lstStyle>
          <a:p>
            <a:pPr algn="l">
              <a:lnSpc>
                <a:spcPct val="115000"/>
              </a:lnSpc>
              <a:spcBef>
                <a:spcPct val="20000"/>
              </a:spcBef>
            </a:pPr>
            <a:r>
              <a:rPr lang="en-US" altLang="en-US" sz="2000" b="0" dirty="0">
                <a:latin typeface="Liberation Sans" panose="020B0604020202020204" pitchFamily="34" charset="0"/>
              </a:rPr>
              <a:t>Cash </a:t>
            </a:r>
            <a:r>
              <a:rPr lang="en-US" altLang="en-US" sz="2000" b="0" dirty="0" err="1">
                <a:latin typeface="Liberation Sans" panose="020B0604020202020204" pitchFamily="34" charset="0"/>
              </a:rPr>
              <a:t>银行存款</a:t>
            </a:r>
            <a:r>
              <a:rPr lang="en-US" altLang="en-US" sz="2000" b="0" dirty="0">
                <a:latin typeface="Liberation Sans" panose="020B0604020202020204" pitchFamily="34" charset="0"/>
              </a:rPr>
              <a:t>	</a:t>
            </a:r>
            <a:r>
              <a:rPr lang="en-US" altLang="en-US" sz="2000" dirty="0">
                <a:solidFill>
                  <a:srgbClr val="FF0000"/>
                </a:solidFill>
                <a:latin typeface="Liberation Sans" panose="020B0604020202020204" pitchFamily="34" charset="0"/>
              </a:rPr>
              <a:t> 4,224,100 </a:t>
            </a:r>
            <a:endParaRPr lang="en-US" altLang="en-US" sz="2000" b="0" dirty="0">
              <a:latin typeface="Liberation Sans" panose="020B0604020202020204" pitchFamily="34" charset="0"/>
            </a:endParaRPr>
          </a:p>
          <a:p>
            <a:pPr algn="l">
              <a:lnSpc>
                <a:spcPct val="115000"/>
              </a:lnSpc>
              <a:spcBef>
                <a:spcPct val="20000"/>
              </a:spcBef>
            </a:pPr>
            <a:r>
              <a:rPr lang="en-US" altLang="en-US" sz="2000" b="0" dirty="0">
                <a:latin typeface="Liberation Sans" panose="020B0604020202020204" pitchFamily="34" charset="0"/>
              </a:rPr>
              <a:t>	Loan Payable</a:t>
            </a:r>
            <a:r>
              <a:rPr lang="zh-CN" altLang="en-US" sz="2000" b="0" dirty="0">
                <a:latin typeface="Liberation Sans" panose="020B0604020202020204" pitchFamily="34" charset="0"/>
              </a:rPr>
              <a:t> 长期借款</a:t>
            </a:r>
            <a:r>
              <a:rPr lang="en-US" altLang="en-US" sz="2000" b="0" dirty="0">
                <a:latin typeface="Liberation Sans" panose="020B0604020202020204" pitchFamily="34" charset="0"/>
              </a:rPr>
              <a:t>		</a:t>
            </a:r>
            <a:r>
              <a:rPr lang="en-US" altLang="en-US" sz="2000" dirty="0">
                <a:solidFill>
                  <a:srgbClr val="FF0000"/>
                </a:solidFill>
                <a:latin typeface="Liberation Sans" panose="020B0604020202020204" pitchFamily="34" charset="0"/>
              </a:rPr>
              <a:t> 4,224,100 </a:t>
            </a:r>
            <a:endParaRPr lang="en-US" altLang="en-US" sz="2000" b="0" dirty="0">
              <a:latin typeface="Liberation Sans" panose="020B0604020202020204" pitchFamily="34" charset="0"/>
            </a:endParaRPr>
          </a:p>
        </p:txBody>
      </p:sp>
    </p:spTree>
    <p:extLst>
      <p:ext uri="{BB962C8B-B14F-4D97-AF65-F5344CB8AC3E}">
        <p14:creationId xmlns:p14="http://schemas.microsoft.com/office/powerpoint/2010/main" val="267178042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0261" name="Text Box 5"/>
          <p:cNvSpPr txBox="1">
            <a:spLocks noChangeArrowheads="1"/>
          </p:cNvSpPr>
          <p:nvPr/>
        </p:nvSpPr>
        <p:spPr bwMode="auto">
          <a:xfrm>
            <a:off x="609600" y="1311348"/>
            <a:ext cx="8001000" cy="8240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itchFamily="18" charset="0"/>
              </a:defRPr>
            </a:lvl1pPr>
            <a:lvl2pPr marL="685800" indent="-457200" algn="l">
              <a:defRPr sz="2400">
                <a:solidFill>
                  <a:schemeClr val="tx1"/>
                </a:solidFill>
                <a:latin typeface="Times New Roman" pitchFamily="18" charset="0"/>
              </a:defRPr>
            </a:lvl2pPr>
            <a:lvl3pPr marL="1600200" indent="-457200" algn="l">
              <a:defRPr sz="2400">
                <a:solidFill>
                  <a:schemeClr val="tx1"/>
                </a:solidFill>
                <a:latin typeface="Times New Roman" pitchFamily="18" charset="0"/>
              </a:defRPr>
            </a:lvl3pPr>
            <a:lvl4pPr marL="2171700" indent="-457200" algn="l">
              <a:defRPr sz="2400">
                <a:solidFill>
                  <a:schemeClr val="tx1"/>
                </a:solidFill>
                <a:latin typeface="Times New Roman" pitchFamily="18" charset="0"/>
              </a:defRPr>
            </a:lvl4pPr>
            <a:lvl5pPr marL="2743200" indent="-457200" algn="l">
              <a:defRPr sz="2400">
                <a:solidFill>
                  <a:schemeClr val="tx1"/>
                </a:solidFill>
                <a:latin typeface="Times New Roman" pitchFamily="18" charset="0"/>
              </a:defRPr>
            </a:lvl5pPr>
            <a:lvl6pPr marL="3200400" indent="-457200" eaLnBrk="0" fontAlgn="base" hangingPunct="0">
              <a:spcBef>
                <a:spcPct val="0"/>
              </a:spcBef>
              <a:spcAft>
                <a:spcPct val="0"/>
              </a:spcAft>
              <a:defRPr sz="2400">
                <a:solidFill>
                  <a:schemeClr val="tx1"/>
                </a:solidFill>
                <a:latin typeface="Times New Roman" pitchFamily="18" charset="0"/>
              </a:defRPr>
            </a:lvl6pPr>
            <a:lvl7pPr marL="3657600" indent="-457200" eaLnBrk="0" fontAlgn="base" hangingPunct="0">
              <a:spcBef>
                <a:spcPct val="0"/>
              </a:spcBef>
              <a:spcAft>
                <a:spcPct val="0"/>
              </a:spcAft>
              <a:defRPr sz="2400">
                <a:solidFill>
                  <a:schemeClr val="tx1"/>
                </a:solidFill>
                <a:latin typeface="Times New Roman" pitchFamily="18" charset="0"/>
              </a:defRPr>
            </a:lvl7pPr>
            <a:lvl8pPr marL="4114800" indent="-457200" eaLnBrk="0" fontAlgn="base" hangingPunct="0">
              <a:spcBef>
                <a:spcPct val="0"/>
              </a:spcBef>
              <a:spcAft>
                <a:spcPct val="0"/>
              </a:spcAft>
              <a:defRPr sz="2400">
                <a:solidFill>
                  <a:schemeClr val="tx1"/>
                </a:solidFill>
                <a:latin typeface="Times New Roman" pitchFamily="18" charset="0"/>
              </a:defRPr>
            </a:lvl8pPr>
            <a:lvl9pPr marL="4572000" indent="-457200" eaLnBrk="0" fontAlgn="base" hangingPunct="0">
              <a:spcBef>
                <a:spcPct val="0"/>
              </a:spcBef>
              <a:spcAft>
                <a:spcPct val="0"/>
              </a:spcAft>
              <a:defRPr sz="2400">
                <a:solidFill>
                  <a:schemeClr val="tx1"/>
                </a:solidFill>
                <a:latin typeface="Times New Roman" pitchFamily="18" charset="0"/>
              </a:defRPr>
            </a:lvl9pPr>
          </a:lstStyle>
          <a:p>
            <a:pPr>
              <a:lnSpc>
                <a:spcPct val="125000"/>
              </a:lnSpc>
              <a:spcBef>
                <a:spcPct val="60000"/>
              </a:spcBef>
            </a:pPr>
            <a:r>
              <a:rPr lang="en-US" altLang="en-US" sz="2000" b="0" dirty="0">
                <a:solidFill>
                  <a:schemeClr val="folHlink"/>
                </a:solidFill>
                <a:latin typeface="Liberation Sans" panose="020B0604020202020204" pitchFamily="34" charset="0"/>
              </a:rPr>
              <a:t>In addition, using the deferred revenue approach, the company records the grant as follows ($10,000,000 - $</a:t>
            </a:r>
            <a:r>
              <a:rPr lang="en-US" altLang="en-US" sz="2000" dirty="0">
                <a:solidFill>
                  <a:srgbClr val="FF0000"/>
                </a:solidFill>
                <a:latin typeface="Liberation Sans" panose="020B0604020202020204" pitchFamily="34" charset="0"/>
              </a:rPr>
              <a:t> 4,224,100 </a:t>
            </a:r>
            <a:r>
              <a:rPr lang="en-US" altLang="en-US" sz="2000" b="0" dirty="0">
                <a:latin typeface="Liberation Sans" panose="020B0604020202020204" pitchFamily="34" charset="0"/>
              </a:rPr>
              <a:t>)</a:t>
            </a:r>
            <a:r>
              <a:rPr lang="en-US" altLang="en-US" sz="2000" b="0" dirty="0">
                <a:solidFill>
                  <a:schemeClr val="folHlink"/>
                </a:solidFill>
                <a:latin typeface="Liberation Sans" panose="020B0604020202020204" pitchFamily="34" charset="0"/>
              </a:rPr>
              <a:t>.</a:t>
            </a:r>
          </a:p>
        </p:txBody>
      </p:sp>
      <p:sp>
        <p:nvSpPr>
          <p:cNvPr id="6" name="Rectangle 4"/>
          <p:cNvSpPr txBox="1">
            <a:spLocks noChangeArrowheads="1"/>
          </p:cNvSpPr>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algn="l"/>
            <a:r>
              <a:rPr lang="en-US" altLang="en-US" sz="3200" i="0" dirty="0">
                <a:solidFill>
                  <a:srgbClr val="CC0000"/>
                </a:solidFill>
                <a:effectLst/>
                <a:latin typeface="Liberation Sans" panose="020B0604020202020204" pitchFamily="34" charset="0"/>
              </a:rPr>
              <a:t>Government Grants</a:t>
            </a:r>
          </a:p>
        </p:txBody>
      </p:sp>
      <p:sp>
        <p:nvSpPr>
          <p:cNvPr id="7"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8"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
        <p:nvSpPr>
          <p:cNvPr id="9" name="Rectangle 2"/>
          <p:cNvSpPr>
            <a:spLocks noChangeArrowheads="1"/>
          </p:cNvSpPr>
          <p:nvPr/>
        </p:nvSpPr>
        <p:spPr bwMode="auto">
          <a:xfrm>
            <a:off x="990600" y="2173122"/>
            <a:ext cx="7467600" cy="861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3550" indent="-463550">
              <a:tabLst>
                <a:tab pos="5718175" algn="r"/>
                <a:tab pos="7083425" algn="r"/>
              </a:tabLst>
              <a:defRPr b="1">
                <a:solidFill>
                  <a:schemeClr val="folHlink"/>
                </a:solidFill>
                <a:latin typeface="Comic Sans MS" pitchFamily="66" charset="0"/>
              </a:defRPr>
            </a:lvl1pPr>
            <a:lvl2pPr marL="742950" indent="-285750">
              <a:tabLst>
                <a:tab pos="5718175" algn="r"/>
                <a:tab pos="7083425" algn="r"/>
              </a:tabLst>
              <a:defRPr b="1">
                <a:solidFill>
                  <a:schemeClr val="folHlink"/>
                </a:solidFill>
                <a:latin typeface="Comic Sans MS" pitchFamily="66" charset="0"/>
              </a:defRPr>
            </a:lvl2pPr>
            <a:lvl3pPr marL="1143000" indent="-228600">
              <a:tabLst>
                <a:tab pos="5718175" algn="r"/>
                <a:tab pos="7083425" algn="r"/>
              </a:tabLst>
              <a:defRPr b="1">
                <a:solidFill>
                  <a:schemeClr val="folHlink"/>
                </a:solidFill>
                <a:latin typeface="Comic Sans MS" pitchFamily="66" charset="0"/>
              </a:defRPr>
            </a:lvl3pPr>
            <a:lvl4pPr marL="1600200" indent="-228600">
              <a:tabLst>
                <a:tab pos="5718175" algn="r"/>
                <a:tab pos="7083425" algn="r"/>
              </a:tabLst>
              <a:defRPr b="1">
                <a:solidFill>
                  <a:schemeClr val="folHlink"/>
                </a:solidFill>
                <a:latin typeface="Comic Sans MS" pitchFamily="66" charset="0"/>
              </a:defRPr>
            </a:lvl4pPr>
            <a:lvl5pPr marL="2057400" indent="-228600">
              <a:tabLst>
                <a:tab pos="5718175" algn="r"/>
                <a:tab pos="7083425" algn="r"/>
              </a:tabLst>
              <a:defRPr b="1">
                <a:solidFill>
                  <a:schemeClr val="folHlink"/>
                </a:solidFill>
                <a:latin typeface="Comic Sans MS" pitchFamily="66" charset="0"/>
              </a:defRPr>
            </a:lvl5pPr>
            <a:lvl6pPr marL="2514600" indent="-228600" algn="ctr" eaLnBrk="0" fontAlgn="base" hangingPunct="0">
              <a:spcBef>
                <a:spcPct val="0"/>
              </a:spcBef>
              <a:spcAft>
                <a:spcPct val="0"/>
              </a:spcAft>
              <a:tabLst>
                <a:tab pos="5718175" algn="r"/>
                <a:tab pos="7083425" algn="r"/>
              </a:tabLst>
              <a:defRPr b="1">
                <a:solidFill>
                  <a:schemeClr val="folHlink"/>
                </a:solidFill>
                <a:latin typeface="Comic Sans MS" pitchFamily="66" charset="0"/>
              </a:defRPr>
            </a:lvl6pPr>
            <a:lvl7pPr marL="2971800" indent="-228600" algn="ctr" eaLnBrk="0" fontAlgn="base" hangingPunct="0">
              <a:spcBef>
                <a:spcPct val="0"/>
              </a:spcBef>
              <a:spcAft>
                <a:spcPct val="0"/>
              </a:spcAft>
              <a:tabLst>
                <a:tab pos="5718175" algn="r"/>
                <a:tab pos="7083425" algn="r"/>
              </a:tabLst>
              <a:defRPr b="1">
                <a:solidFill>
                  <a:schemeClr val="folHlink"/>
                </a:solidFill>
                <a:latin typeface="Comic Sans MS" pitchFamily="66" charset="0"/>
              </a:defRPr>
            </a:lvl7pPr>
            <a:lvl8pPr marL="3429000" indent="-228600" algn="ctr" eaLnBrk="0" fontAlgn="base" hangingPunct="0">
              <a:spcBef>
                <a:spcPct val="0"/>
              </a:spcBef>
              <a:spcAft>
                <a:spcPct val="0"/>
              </a:spcAft>
              <a:tabLst>
                <a:tab pos="5718175" algn="r"/>
                <a:tab pos="7083425" algn="r"/>
              </a:tabLst>
              <a:defRPr b="1">
                <a:solidFill>
                  <a:schemeClr val="folHlink"/>
                </a:solidFill>
                <a:latin typeface="Comic Sans MS" pitchFamily="66" charset="0"/>
              </a:defRPr>
            </a:lvl8pPr>
            <a:lvl9pPr marL="3886200" indent="-228600" algn="ctr" eaLnBrk="0" fontAlgn="base" hangingPunct="0">
              <a:spcBef>
                <a:spcPct val="0"/>
              </a:spcBef>
              <a:spcAft>
                <a:spcPct val="0"/>
              </a:spcAft>
              <a:tabLst>
                <a:tab pos="5718175" algn="r"/>
                <a:tab pos="7083425" algn="r"/>
              </a:tabLst>
              <a:defRPr b="1">
                <a:solidFill>
                  <a:schemeClr val="folHlink"/>
                </a:solidFill>
                <a:latin typeface="Comic Sans MS" pitchFamily="66" charset="0"/>
              </a:defRPr>
            </a:lvl9pPr>
          </a:lstStyle>
          <a:p>
            <a:pPr algn="l">
              <a:lnSpc>
                <a:spcPct val="115000"/>
              </a:lnSpc>
              <a:spcBef>
                <a:spcPct val="20000"/>
              </a:spcBef>
            </a:pPr>
            <a:r>
              <a:rPr lang="en-US" altLang="en-US" sz="2000" b="0" dirty="0">
                <a:latin typeface="Liberation Sans" panose="020B0604020202020204" pitchFamily="34" charset="0"/>
              </a:rPr>
              <a:t>Cash </a:t>
            </a:r>
            <a:r>
              <a:rPr lang="en-US" altLang="en-US" sz="2000" b="0" dirty="0" err="1">
                <a:latin typeface="Liberation Sans" panose="020B0604020202020204" pitchFamily="34" charset="0"/>
              </a:rPr>
              <a:t>银行存款</a:t>
            </a:r>
            <a:r>
              <a:rPr lang="en-US" altLang="en-US" sz="2000" b="0" dirty="0">
                <a:latin typeface="Liberation Sans" panose="020B0604020202020204" pitchFamily="34" charset="0"/>
              </a:rPr>
              <a:t>	</a:t>
            </a:r>
            <a:r>
              <a:rPr lang="en-US" altLang="en-US" sz="2000" b="0" dirty="0">
                <a:solidFill>
                  <a:srgbClr val="FF0000"/>
                </a:solidFill>
                <a:latin typeface="Liberation Sans" panose="020B0604020202020204" pitchFamily="34" charset="0"/>
              </a:rPr>
              <a:t>5,775,900</a:t>
            </a:r>
          </a:p>
          <a:p>
            <a:pPr algn="l">
              <a:lnSpc>
                <a:spcPct val="115000"/>
              </a:lnSpc>
              <a:spcBef>
                <a:spcPct val="20000"/>
              </a:spcBef>
            </a:pPr>
            <a:r>
              <a:rPr lang="en-US" altLang="en-US" sz="2000" b="0" dirty="0">
                <a:latin typeface="Liberation Sans" panose="020B0604020202020204" pitchFamily="34" charset="0"/>
              </a:rPr>
              <a:t>	Deferred Grant Revenue</a:t>
            </a:r>
            <a:r>
              <a:rPr lang="zh-CN" altLang="en-US" sz="2000" b="0" dirty="0">
                <a:latin typeface="Liberation Sans" panose="020B0604020202020204" pitchFamily="34" charset="0"/>
              </a:rPr>
              <a:t> 递延收益</a:t>
            </a:r>
            <a:r>
              <a:rPr lang="en-US" altLang="en-US" sz="2000" b="0" dirty="0">
                <a:latin typeface="Liberation Sans" panose="020B0604020202020204" pitchFamily="34" charset="0"/>
              </a:rPr>
              <a:t>		</a:t>
            </a:r>
            <a:r>
              <a:rPr lang="en-US" altLang="en-US" sz="2000" b="0" dirty="0">
                <a:solidFill>
                  <a:srgbClr val="FF0000"/>
                </a:solidFill>
                <a:latin typeface="Liberation Sans" panose="020B0604020202020204" pitchFamily="34" charset="0"/>
              </a:rPr>
              <a:t>5,775,900</a:t>
            </a:r>
          </a:p>
        </p:txBody>
      </p:sp>
      <p:graphicFrame>
        <p:nvGraphicFramePr>
          <p:cNvPr id="3" name="Table 2">
            <a:extLst>
              <a:ext uri="{FF2B5EF4-FFF2-40B4-BE49-F238E27FC236}">
                <a16:creationId xmlns:a16="http://schemas.microsoft.com/office/drawing/2014/main" id="{E9C521F2-D4DC-0DF1-9C2A-54C6631FF6DE}"/>
              </a:ext>
            </a:extLst>
          </p:cNvPr>
          <p:cNvGraphicFramePr>
            <a:graphicFrameLocks noGrp="1"/>
          </p:cNvGraphicFramePr>
          <p:nvPr>
            <p:extLst>
              <p:ext uri="{D42A27DB-BD31-4B8C-83A1-F6EECF244321}">
                <p14:modId xmlns:p14="http://schemas.microsoft.com/office/powerpoint/2010/main" val="814041494"/>
              </p:ext>
            </p:extLst>
          </p:nvPr>
        </p:nvGraphicFramePr>
        <p:xfrm>
          <a:off x="838200" y="3429000"/>
          <a:ext cx="7696200" cy="1854200"/>
        </p:xfrm>
        <a:graphic>
          <a:graphicData uri="http://schemas.openxmlformats.org/drawingml/2006/table">
            <a:tbl>
              <a:tblPr firstRow="1" bandRow="1">
                <a:tableStyleId>{5940675A-B579-460E-94D1-54222C63F5DA}</a:tableStyleId>
              </a:tblPr>
              <a:tblGrid>
                <a:gridCol w="729114">
                  <a:extLst>
                    <a:ext uri="{9D8B030D-6E8A-4147-A177-3AD203B41FA5}">
                      <a16:colId xmlns:a16="http://schemas.microsoft.com/office/drawing/2014/main" val="2875663824"/>
                    </a:ext>
                  </a:extLst>
                </a:gridCol>
                <a:gridCol w="3995286">
                  <a:extLst>
                    <a:ext uri="{9D8B030D-6E8A-4147-A177-3AD203B41FA5}">
                      <a16:colId xmlns:a16="http://schemas.microsoft.com/office/drawing/2014/main" val="2868621192"/>
                    </a:ext>
                  </a:extLst>
                </a:gridCol>
                <a:gridCol w="1594586">
                  <a:extLst>
                    <a:ext uri="{9D8B030D-6E8A-4147-A177-3AD203B41FA5}">
                      <a16:colId xmlns:a16="http://schemas.microsoft.com/office/drawing/2014/main" val="1483009205"/>
                    </a:ext>
                  </a:extLst>
                </a:gridCol>
                <a:gridCol w="1377214">
                  <a:extLst>
                    <a:ext uri="{9D8B030D-6E8A-4147-A177-3AD203B41FA5}">
                      <a16:colId xmlns:a16="http://schemas.microsoft.com/office/drawing/2014/main" val="4210414983"/>
                    </a:ext>
                  </a:extLst>
                </a:gridCol>
              </a:tblGrid>
              <a:tr h="370840">
                <a:tc>
                  <a:txBody>
                    <a:bodyPr/>
                    <a:lstStyle/>
                    <a:p>
                      <a:r>
                        <a:rPr lang="en-CN" dirty="0">
                          <a:solidFill>
                            <a:schemeClr val="bg1"/>
                          </a:solidFill>
                        </a:rPr>
                        <a:t>Date</a:t>
                      </a:r>
                    </a:p>
                  </a:txBody>
                  <a:tcPr>
                    <a:solidFill>
                      <a:srgbClr val="0070C0"/>
                    </a:solidFill>
                  </a:tcPr>
                </a:tc>
                <a:tc>
                  <a:txBody>
                    <a:bodyPr/>
                    <a:lstStyle/>
                    <a:p>
                      <a:r>
                        <a:rPr lang="en-CN" dirty="0">
                          <a:solidFill>
                            <a:schemeClr val="bg1"/>
                          </a:solidFill>
                        </a:rPr>
                        <a:t>Account</a:t>
                      </a:r>
                    </a:p>
                  </a:txBody>
                  <a:tcPr>
                    <a:solidFill>
                      <a:srgbClr val="0070C0"/>
                    </a:solidFill>
                  </a:tcPr>
                </a:tc>
                <a:tc>
                  <a:txBody>
                    <a:bodyPr/>
                    <a:lstStyle/>
                    <a:p>
                      <a:r>
                        <a:rPr lang="en-CN" dirty="0">
                          <a:solidFill>
                            <a:schemeClr val="bg1"/>
                          </a:solidFill>
                        </a:rPr>
                        <a:t>Debit $</a:t>
                      </a:r>
                    </a:p>
                  </a:txBody>
                  <a:tcPr>
                    <a:solidFill>
                      <a:srgbClr val="0070C0"/>
                    </a:solidFill>
                  </a:tcPr>
                </a:tc>
                <a:tc>
                  <a:txBody>
                    <a:bodyPr/>
                    <a:lstStyle/>
                    <a:p>
                      <a:r>
                        <a:rPr lang="en-CN" dirty="0">
                          <a:solidFill>
                            <a:schemeClr val="bg1"/>
                          </a:solidFill>
                        </a:rPr>
                        <a:t>Credit $</a:t>
                      </a:r>
                    </a:p>
                  </a:txBody>
                  <a:tcPr>
                    <a:solidFill>
                      <a:srgbClr val="0070C0"/>
                    </a:solidFill>
                  </a:tcPr>
                </a:tc>
                <a:extLst>
                  <a:ext uri="{0D108BD9-81ED-4DB2-BD59-A6C34878D82A}">
                    <a16:rowId xmlns:a16="http://schemas.microsoft.com/office/drawing/2014/main" val="370773266"/>
                  </a:ext>
                </a:extLst>
              </a:tr>
              <a:tr h="370840">
                <a:tc>
                  <a:txBody>
                    <a:bodyPr/>
                    <a:lstStyle/>
                    <a:p>
                      <a:endParaRPr lang="en-C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N" dirty="0"/>
                        <a:t>Cash 银行存款</a:t>
                      </a:r>
                    </a:p>
                  </a:txBody>
                  <a:tcPr/>
                </a:tc>
                <a:tc>
                  <a:txBody>
                    <a:bodyPr/>
                    <a:lstStyle/>
                    <a:p>
                      <a:r>
                        <a:rPr lang="en-US" altLang="en-US" sz="1800" b="0" dirty="0">
                          <a:solidFill>
                            <a:schemeClr val="folHlink"/>
                          </a:solidFill>
                          <a:latin typeface="Liberation Sans" panose="020B0604020202020204" pitchFamily="34" charset="0"/>
                        </a:rPr>
                        <a:t>10,000,000</a:t>
                      </a:r>
                      <a:endParaRPr lang="en-CN" dirty="0"/>
                    </a:p>
                  </a:txBody>
                  <a:tcPr/>
                </a:tc>
                <a:tc>
                  <a:txBody>
                    <a:bodyPr/>
                    <a:lstStyle/>
                    <a:p>
                      <a:endParaRPr lang="en-CN"/>
                    </a:p>
                  </a:txBody>
                  <a:tcPr/>
                </a:tc>
                <a:extLst>
                  <a:ext uri="{0D108BD9-81ED-4DB2-BD59-A6C34878D82A}">
                    <a16:rowId xmlns:a16="http://schemas.microsoft.com/office/drawing/2014/main" val="870207329"/>
                  </a:ext>
                </a:extLst>
              </a:tr>
              <a:tr h="370840">
                <a:tc>
                  <a:txBody>
                    <a:bodyPr/>
                    <a:lstStyle/>
                    <a:p>
                      <a:endParaRPr lang="en-CN"/>
                    </a:p>
                  </a:txBody>
                  <a:tcPr/>
                </a:tc>
                <a:tc>
                  <a:txBody>
                    <a:bodyPr/>
                    <a:lstStyle/>
                    <a:p>
                      <a:r>
                        <a:rPr lang="en-CN" dirty="0"/>
                        <a:t>Loan</a:t>
                      </a:r>
                      <a:r>
                        <a:rPr lang="zh-CN" altLang="en-US" dirty="0"/>
                        <a:t> </a:t>
                      </a:r>
                      <a:r>
                        <a:rPr lang="en-US" altLang="zh-CN" dirty="0"/>
                        <a:t>Payable </a:t>
                      </a:r>
                      <a:r>
                        <a:rPr lang="zh-CN" altLang="en-US" dirty="0"/>
                        <a:t>长期借款</a:t>
                      </a:r>
                      <a:r>
                        <a:rPr lang="en-US" altLang="zh-CN" dirty="0"/>
                        <a:t>——</a:t>
                      </a:r>
                      <a:r>
                        <a:rPr lang="zh-CN" altLang="en-US" dirty="0"/>
                        <a:t>利息调整</a:t>
                      </a:r>
                      <a:endParaRPr lang="en-C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N" dirty="0"/>
                        <a:t>5,775,900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N" dirty="0"/>
                    </a:p>
                  </a:txBody>
                  <a:tcPr/>
                </a:tc>
                <a:extLst>
                  <a:ext uri="{0D108BD9-81ED-4DB2-BD59-A6C34878D82A}">
                    <a16:rowId xmlns:a16="http://schemas.microsoft.com/office/drawing/2014/main" val="3974130400"/>
                  </a:ext>
                </a:extLst>
              </a:tr>
              <a:tr h="370840">
                <a:tc>
                  <a:txBody>
                    <a:bodyPr/>
                    <a:lstStyle/>
                    <a:p>
                      <a:endParaRPr lang="en-CN"/>
                    </a:p>
                  </a:txBody>
                  <a:tcPr/>
                </a:tc>
                <a:tc>
                  <a:txBody>
                    <a:bodyPr/>
                    <a:lstStyle/>
                    <a:p>
                      <a:pPr lvl="1"/>
                      <a:r>
                        <a:rPr lang="en-CN" dirty="0"/>
                        <a:t>Loan Payble 长期借款</a:t>
                      </a:r>
                      <a:r>
                        <a:rPr lang="en-US" altLang="zh-CN" dirty="0"/>
                        <a:t>——</a:t>
                      </a:r>
                      <a:r>
                        <a:rPr lang="zh-CN" altLang="en-US" dirty="0"/>
                        <a:t>本金</a:t>
                      </a:r>
                      <a:endParaRPr lang="en-C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N" dirty="0"/>
                    </a:p>
                  </a:txBody>
                  <a:tcPr/>
                </a:tc>
                <a:tc>
                  <a:txBody>
                    <a:bodyPr/>
                    <a:lstStyle/>
                    <a:p>
                      <a:r>
                        <a:rPr lang="en-US" altLang="en-US" sz="1800" b="0" dirty="0">
                          <a:solidFill>
                            <a:schemeClr val="folHlink"/>
                          </a:solidFill>
                          <a:latin typeface="Liberation Sans" panose="020B0604020202020204" pitchFamily="34" charset="0"/>
                        </a:rPr>
                        <a:t>10,000,000</a:t>
                      </a:r>
                      <a:endParaRPr lang="en-CN" dirty="0"/>
                    </a:p>
                  </a:txBody>
                  <a:tcPr/>
                </a:tc>
                <a:extLst>
                  <a:ext uri="{0D108BD9-81ED-4DB2-BD59-A6C34878D82A}">
                    <a16:rowId xmlns:a16="http://schemas.microsoft.com/office/drawing/2014/main" val="2306039771"/>
                  </a:ext>
                </a:extLst>
              </a:tr>
              <a:tr h="370840">
                <a:tc>
                  <a:txBody>
                    <a:bodyPr/>
                    <a:lstStyle/>
                    <a:p>
                      <a:endParaRPr lang="en-CN"/>
                    </a:p>
                  </a:txBody>
                  <a:tcPr/>
                </a:tc>
                <a:tc>
                  <a:txBody>
                    <a:bodyPr/>
                    <a:lstStyle/>
                    <a:p>
                      <a:r>
                        <a:rPr lang="en-US" altLang="en-US" sz="1800" b="0" dirty="0">
                          <a:latin typeface="Liberation Sans" panose="020B0604020202020204" pitchFamily="34" charset="0"/>
                        </a:rPr>
                        <a:t>Deferred Grant Revenue</a:t>
                      </a:r>
                      <a:r>
                        <a:rPr lang="zh-CN" altLang="en-US" sz="1800" b="0" dirty="0">
                          <a:latin typeface="Liberation Sans" panose="020B0604020202020204" pitchFamily="34" charset="0"/>
                        </a:rPr>
                        <a:t> 递延收益</a:t>
                      </a:r>
                      <a:endParaRPr lang="en-CN" dirty="0"/>
                    </a:p>
                  </a:txBody>
                  <a:tcPr/>
                </a:tc>
                <a:tc>
                  <a:txBody>
                    <a:bodyPr/>
                    <a:lstStyle/>
                    <a:p>
                      <a:endParaRPr lang="en-C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dirty="0"/>
                        <a:t>5,775,900</a:t>
                      </a:r>
                    </a:p>
                  </a:txBody>
                  <a:tcPr/>
                </a:tc>
                <a:extLst>
                  <a:ext uri="{0D108BD9-81ED-4DB2-BD59-A6C34878D82A}">
                    <a16:rowId xmlns:a16="http://schemas.microsoft.com/office/drawing/2014/main" val="1713979701"/>
                  </a:ext>
                </a:extLst>
              </a:tr>
            </a:tbl>
          </a:graphicData>
        </a:graphic>
      </p:graphicFrame>
    </p:spTree>
    <p:extLst>
      <p:ext uri="{BB962C8B-B14F-4D97-AF65-F5344CB8AC3E}">
        <p14:creationId xmlns:p14="http://schemas.microsoft.com/office/powerpoint/2010/main" val="196583854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algn="l"/>
            <a:r>
              <a:rPr lang="en-US" altLang="en-US" sz="3200" i="0" dirty="0">
                <a:solidFill>
                  <a:srgbClr val="CC0000"/>
                </a:solidFill>
                <a:effectLst/>
                <a:latin typeface="Liberation Sans" panose="020B0604020202020204" pitchFamily="34" charset="0"/>
              </a:rPr>
              <a:t>Government Grants</a:t>
            </a:r>
          </a:p>
        </p:txBody>
      </p:sp>
      <p:sp>
        <p:nvSpPr>
          <p:cNvPr id="7"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8"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graphicFrame>
        <p:nvGraphicFramePr>
          <p:cNvPr id="3" name="Table 2">
            <a:extLst>
              <a:ext uri="{FF2B5EF4-FFF2-40B4-BE49-F238E27FC236}">
                <a16:creationId xmlns:a16="http://schemas.microsoft.com/office/drawing/2014/main" id="{66F4C3B7-52BC-17F8-3036-F933F065F00A}"/>
              </a:ext>
            </a:extLst>
          </p:cNvPr>
          <p:cNvGraphicFramePr>
            <a:graphicFrameLocks noGrp="1"/>
          </p:cNvGraphicFramePr>
          <p:nvPr>
            <p:extLst>
              <p:ext uri="{D42A27DB-BD31-4B8C-83A1-F6EECF244321}">
                <p14:modId xmlns:p14="http://schemas.microsoft.com/office/powerpoint/2010/main" val="3647434034"/>
              </p:ext>
            </p:extLst>
          </p:nvPr>
        </p:nvGraphicFramePr>
        <p:xfrm>
          <a:off x="401051" y="1172849"/>
          <a:ext cx="8361949" cy="5589480"/>
        </p:xfrm>
        <a:graphic>
          <a:graphicData uri="http://schemas.openxmlformats.org/drawingml/2006/table">
            <a:tbl>
              <a:tblPr>
                <a:tableStyleId>{D27102A9-8310-4765-A935-A1911B00CA55}</a:tableStyleId>
              </a:tblPr>
              <a:tblGrid>
                <a:gridCol w="923992">
                  <a:extLst>
                    <a:ext uri="{9D8B030D-6E8A-4147-A177-3AD203B41FA5}">
                      <a16:colId xmlns:a16="http://schemas.microsoft.com/office/drawing/2014/main" val="3504211808"/>
                    </a:ext>
                  </a:extLst>
                </a:gridCol>
                <a:gridCol w="1093922">
                  <a:extLst>
                    <a:ext uri="{9D8B030D-6E8A-4147-A177-3AD203B41FA5}">
                      <a16:colId xmlns:a16="http://schemas.microsoft.com/office/drawing/2014/main" val="3525576531"/>
                    </a:ext>
                  </a:extLst>
                </a:gridCol>
                <a:gridCol w="1008956">
                  <a:extLst>
                    <a:ext uri="{9D8B030D-6E8A-4147-A177-3AD203B41FA5}">
                      <a16:colId xmlns:a16="http://schemas.microsoft.com/office/drawing/2014/main" val="3030881695"/>
                    </a:ext>
                  </a:extLst>
                </a:gridCol>
                <a:gridCol w="1147024">
                  <a:extLst>
                    <a:ext uri="{9D8B030D-6E8A-4147-A177-3AD203B41FA5}">
                      <a16:colId xmlns:a16="http://schemas.microsoft.com/office/drawing/2014/main" val="3224640849"/>
                    </a:ext>
                  </a:extLst>
                </a:gridCol>
                <a:gridCol w="1008956">
                  <a:extLst>
                    <a:ext uri="{9D8B030D-6E8A-4147-A177-3AD203B41FA5}">
                      <a16:colId xmlns:a16="http://schemas.microsoft.com/office/drawing/2014/main" val="1498070443"/>
                    </a:ext>
                  </a:extLst>
                </a:gridCol>
                <a:gridCol w="1008956">
                  <a:extLst>
                    <a:ext uri="{9D8B030D-6E8A-4147-A177-3AD203B41FA5}">
                      <a16:colId xmlns:a16="http://schemas.microsoft.com/office/drawing/2014/main" val="3843218107"/>
                    </a:ext>
                  </a:extLst>
                </a:gridCol>
                <a:gridCol w="1076221">
                  <a:extLst>
                    <a:ext uri="{9D8B030D-6E8A-4147-A177-3AD203B41FA5}">
                      <a16:colId xmlns:a16="http://schemas.microsoft.com/office/drawing/2014/main" val="705413966"/>
                    </a:ext>
                  </a:extLst>
                </a:gridCol>
                <a:gridCol w="1093922">
                  <a:extLst>
                    <a:ext uri="{9D8B030D-6E8A-4147-A177-3AD203B41FA5}">
                      <a16:colId xmlns:a16="http://schemas.microsoft.com/office/drawing/2014/main" val="690645036"/>
                    </a:ext>
                  </a:extLst>
                </a:gridCol>
              </a:tblGrid>
              <a:tr h="573528">
                <a:tc>
                  <a:txBody>
                    <a:bodyPr/>
                    <a:lstStyle/>
                    <a:p>
                      <a:pPr algn="l" fontAlgn="b"/>
                      <a:endParaRPr lang="en-CN" sz="1600" b="0" i="0" u="none" strike="noStrike" dirty="0">
                        <a:solidFill>
                          <a:srgbClr val="000000"/>
                        </a:solidFill>
                        <a:effectLst/>
                        <a:latin typeface="Century" panose="02040604050505020304" pitchFamily="18" charset="0"/>
                      </a:endParaRPr>
                    </a:p>
                  </a:txBody>
                  <a:tcPr marL="8697" marR="8697" marT="8697" marB="0" anchor="b"/>
                </a:tc>
                <a:tc gridSpan="7">
                  <a:txBody>
                    <a:bodyPr/>
                    <a:lstStyle/>
                    <a:p>
                      <a:pPr algn="ctr" fontAlgn="b"/>
                      <a:r>
                        <a:rPr lang="en-US" sz="1800" b="1" u="none" strike="noStrike" dirty="0">
                          <a:effectLst/>
                        </a:rPr>
                        <a:t>DISCOUNT AMORTIZATION - EFFECTIVE INTEREST METHOD &amp; DEFERRED GRANT REVENUE AMORTIZATION</a:t>
                      </a:r>
                      <a:endParaRPr lang="en-US" sz="1800" b="1" i="0" u="none" strike="noStrike" dirty="0">
                        <a:solidFill>
                          <a:srgbClr val="000000"/>
                        </a:solidFill>
                        <a:effectLst/>
                        <a:latin typeface="Century" panose="02040604050505020304" pitchFamily="18" charset="0"/>
                      </a:endParaRPr>
                    </a:p>
                  </a:txBody>
                  <a:tcPr marL="8697" marR="8697" marT="8697" marB="0" anchor="b"/>
                </a:tc>
                <a:tc hMerge="1">
                  <a:txBody>
                    <a:bodyPr/>
                    <a:lstStyle/>
                    <a:p>
                      <a:endParaRPr lang="en-CN"/>
                    </a:p>
                  </a:txBody>
                  <a:tcPr/>
                </a:tc>
                <a:tc hMerge="1">
                  <a:txBody>
                    <a:bodyPr/>
                    <a:lstStyle/>
                    <a:p>
                      <a:endParaRPr lang="en-CN"/>
                    </a:p>
                  </a:txBody>
                  <a:tcPr/>
                </a:tc>
                <a:tc hMerge="1">
                  <a:txBody>
                    <a:bodyPr/>
                    <a:lstStyle/>
                    <a:p>
                      <a:endParaRPr lang="en-CN"/>
                    </a:p>
                  </a:txBody>
                  <a:tcPr/>
                </a:tc>
                <a:tc hMerge="1">
                  <a:txBody>
                    <a:bodyPr/>
                    <a:lstStyle/>
                    <a:p>
                      <a:endParaRPr lang="en-CN"/>
                    </a:p>
                  </a:txBody>
                  <a:tcPr/>
                </a:tc>
                <a:tc hMerge="1">
                  <a:txBody>
                    <a:bodyPr/>
                    <a:lstStyle/>
                    <a:p>
                      <a:endParaRPr lang="en-CN"/>
                    </a:p>
                  </a:txBody>
                  <a:tcPr/>
                </a:tc>
                <a:tc hMerge="1">
                  <a:txBody>
                    <a:bodyPr/>
                    <a:lstStyle/>
                    <a:p>
                      <a:endParaRPr lang="en-CN"/>
                    </a:p>
                  </a:txBody>
                  <a:tcPr/>
                </a:tc>
                <a:extLst>
                  <a:ext uri="{0D108BD9-81ED-4DB2-BD59-A6C34878D82A}">
                    <a16:rowId xmlns:a16="http://schemas.microsoft.com/office/drawing/2014/main" val="2692684447"/>
                  </a:ext>
                </a:extLst>
              </a:tr>
              <a:tr h="1111941">
                <a:tc>
                  <a:txBody>
                    <a:bodyPr/>
                    <a:lstStyle/>
                    <a:p>
                      <a:pPr algn="ctr" fontAlgn="b"/>
                      <a:r>
                        <a:rPr lang="en-US" sz="1600" u="none" strike="noStrike" dirty="0">
                          <a:effectLst/>
                        </a:rPr>
                        <a:t>Year</a:t>
                      </a:r>
                      <a:endParaRPr lang="en-US" sz="1600" b="0" i="0" u="none" strike="noStrike" dirty="0">
                        <a:solidFill>
                          <a:srgbClr val="000000"/>
                        </a:solidFill>
                        <a:effectLst/>
                        <a:latin typeface="Century" panose="02040604050505020304" pitchFamily="18" charset="0"/>
                      </a:endParaRPr>
                    </a:p>
                  </a:txBody>
                  <a:tcPr marL="8697" marR="8697" marT="8697" marB="0" anchor="b">
                    <a:solidFill>
                      <a:srgbClr val="00B0F0"/>
                    </a:solidFill>
                  </a:tcPr>
                </a:tc>
                <a:tc>
                  <a:txBody>
                    <a:bodyPr/>
                    <a:lstStyle/>
                    <a:p>
                      <a:pPr algn="ctr" fontAlgn="b"/>
                      <a:r>
                        <a:rPr lang="en-US" sz="1600" u="none" strike="noStrike" dirty="0">
                          <a:effectLst/>
                        </a:rPr>
                        <a:t>Actual interest payment</a:t>
                      </a:r>
                      <a:endParaRPr lang="en-US" sz="1600" b="0" i="0" u="none" strike="noStrike" dirty="0">
                        <a:solidFill>
                          <a:srgbClr val="000000"/>
                        </a:solidFill>
                        <a:effectLst/>
                        <a:latin typeface="Century" panose="02040604050505020304" pitchFamily="18" charset="0"/>
                      </a:endParaRPr>
                    </a:p>
                  </a:txBody>
                  <a:tcPr marL="8697" marR="8697" marT="8697" marB="0" anchor="b">
                    <a:solidFill>
                      <a:srgbClr val="00B0F0"/>
                    </a:solidFill>
                  </a:tcPr>
                </a:tc>
                <a:tc>
                  <a:txBody>
                    <a:bodyPr/>
                    <a:lstStyle/>
                    <a:p>
                      <a:pPr algn="ctr" fontAlgn="b"/>
                      <a:r>
                        <a:rPr lang="en-US" sz="1600" u="none" strike="noStrike" dirty="0">
                          <a:effectLst/>
                        </a:rPr>
                        <a:t>Interest subsidized by the GOV</a:t>
                      </a:r>
                      <a:endParaRPr lang="en-US" sz="1600" b="0" i="0" u="none" strike="noStrike" dirty="0">
                        <a:solidFill>
                          <a:srgbClr val="000000"/>
                        </a:solidFill>
                        <a:effectLst/>
                        <a:latin typeface="Century" panose="02040604050505020304" pitchFamily="18" charset="0"/>
                      </a:endParaRPr>
                    </a:p>
                  </a:txBody>
                  <a:tcPr marL="8697" marR="8697" marT="8697" marB="0" anchor="b">
                    <a:solidFill>
                      <a:srgbClr val="00B0F0"/>
                    </a:solidFill>
                  </a:tcPr>
                </a:tc>
                <a:tc>
                  <a:txBody>
                    <a:bodyPr/>
                    <a:lstStyle/>
                    <a:p>
                      <a:pPr algn="ctr" fontAlgn="b"/>
                      <a:r>
                        <a:rPr lang="en-US" sz="1600" u="none" strike="noStrike" dirty="0">
                          <a:effectLst/>
                        </a:rPr>
                        <a:t>Interest &amp; principal payment by the company</a:t>
                      </a:r>
                      <a:endParaRPr lang="en-US" sz="1600" b="0" i="0" u="none" strike="noStrike" dirty="0">
                        <a:solidFill>
                          <a:srgbClr val="000000"/>
                        </a:solidFill>
                        <a:effectLst/>
                        <a:latin typeface="Century" panose="02040604050505020304" pitchFamily="18" charset="0"/>
                      </a:endParaRPr>
                    </a:p>
                  </a:txBody>
                  <a:tcPr marL="8697" marR="8697" marT="8697" marB="0" anchor="b">
                    <a:solidFill>
                      <a:srgbClr val="00B0F0"/>
                    </a:solidFill>
                  </a:tcPr>
                </a:tc>
                <a:tc>
                  <a:txBody>
                    <a:bodyPr/>
                    <a:lstStyle/>
                    <a:p>
                      <a:pPr algn="ctr" fontAlgn="b"/>
                      <a:r>
                        <a:rPr lang="en-US" sz="1600" u="none" strike="noStrike" dirty="0">
                          <a:effectLst/>
                        </a:rPr>
                        <a:t>Discounted cash outflow</a:t>
                      </a:r>
                      <a:endParaRPr lang="en-US" sz="1600" b="0" i="0" u="none" strike="noStrike" dirty="0">
                        <a:solidFill>
                          <a:srgbClr val="000000"/>
                        </a:solidFill>
                        <a:effectLst/>
                        <a:latin typeface="Century" panose="02040604050505020304" pitchFamily="18" charset="0"/>
                      </a:endParaRPr>
                    </a:p>
                  </a:txBody>
                  <a:tcPr marL="8697" marR="8697" marT="8697" marB="0" anchor="b">
                    <a:solidFill>
                      <a:srgbClr val="00B0F0"/>
                    </a:solidFill>
                  </a:tcPr>
                </a:tc>
                <a:tc>
                  <a:txBody>
                    <a:bodyPr/>
                    <a:lstStyle/>
                    <a:p>
                      <a:pPr algn="ctr" fontAlgn="b"/>
                      <a:r>
                        <a:rPr lang="en-US" sz="1600" u="none" strike="noStrike" dirty="0">
                          <a:effectLst/>
                        </a:rPr>
                        <a:t>Effective interest </a:t>
                      </a:r>
                      <a:endParaRPr lang="en-US" sz="1600" b="0" i="0" u="none" strike="noStrike" dirty="0">
                        <a:solidFill>
                          <a:srgbClr val="000000"/>
                        </a:solidFill>
                        <a:effectLst/>
                        <a:latin typeface="Century" panose="02040604050505020304" pitchFamily="18" charset="0"/>
                      </a:endParaRPr>
                    </a:p>
                  </a:txBody>
                  <a:tcPr marL="8697" marR="8697" marT="8697" marB="0" anchor="b">
                    <a:solidFill>
                      <a:srgbClr val="00B0F0"/>
                    </a:solidFill>
                  </a:tcPr>
                </a:tc>
                <a:tc>
                  <a:txBody>
                    <a:bodyPr/>
                    <a:lstStyle/>
                    <a:p>
                      <a:pPr algn="ctr" fontAlgn="b"/>
                      <a:r>
                        <a:rPr lang="en-US" sz="1600" u="none" strike="noStrike" dirty="0">
                          <a:effectLst/>
                        </a:rPr>
                        <a:t>Discount amortization</a:t>
                      </a:r>
                      <a:endParaRPr lang="en-US" sz="1600" b="0" i="0" u="none" strike="noStrike" dirty="0">
                        <a:solidFill>
                          <a:srgbClr val="000000"/>
                        </a:solidFill>
                        <a:effectLst/>
                        <a:latin typeface="Century" panose="02040604050505020304" pitchFamily="18" charset="0"/>
                      </a:endParaRPr>
                    </a:p>
                  </a:txBody>
                  <a:tcPr marL="8697" marR="8697" marT="8697" marB="0" anchor="b">
                    <a:solidFill>
                      <a:srgbClr val="00B0F0"/>
                    </a:solidFill>
                  </a:tcPr>
                </a:tc>
                <a:tc>
                  <a:txBody>
                    <a:bodyPr/>
                    <a:lstStyle/>
                    <a:p>
                      <a:pPr algn="ctr" fontAlgn="b"/>
                      <a:r>
                        <a:rPr lang="en-US" sz="1600" u="none" strike="noStrike" dirty="0">
                          <a:effectLst/>
                        </a:rPr>
                        <a:t>Carrying amount of loan</a:t>
                      </a:r>
                      <a:endParaRPr lang="en-US" sz="1600" b="0" i="0" u="none" strike="noStrike" dirty="0">
                        <a:solidFill>
                          <a:srgbClr val="000000"/>
                        </a:solidFill>
                        <a:effectLst/>
                        <a:latin typeface="Century" panose="02040604050505020304" pitchFamily="18" charset="0"/>
                      </a:endParaRPr>
                    </a:p>
                  </a:txBody>
                  <a:tcPr marL="8697" marR="8697" marT="8697" marB="0" anchor="b">
                    <a:solidFill>
                      <a:srgbClr val="00B0F0"/>
                    </a:solidFill>
                  </a:tcPr>
                </a:tc>
                <a:extLst>
                  <a:ext uri="{0D108BD9-81ED-4DB2-BD59-A6C34878D82A}">
                    <a16:rowId xmlns:a16="http://schemas.microsoft.com/office/drawing/2014/main" val="2898243337"/>
                  </a:ext>
                </a:extLst>
              </a:tr>
              <a:tr h="210684">
                <a:tc>
                  <a:txBody>
                    <a:bodyPr/>
                    <a:lstStyle/>
                    <a:p>
                      <a:pPr algn="ctr" fontAlgn="b"/>
                      <a:r>
                        <a:rPr lang="en-CN" sz="1600" u="none" strike="noStrike" dirty="0">
                          <a:effectLst/>
                        </a:rPr>
                        <a:t>0</a:t>
                      </a:r>
                      <a:endParaRPr lang="en-CN" sz="1600" b="0" i="0" u="none" strike="noStrike" dirty="0">
                        <a:solidFill>
                          <a:srgbClr val="000000"/>
                        </a:solidFill>
                        <a:effectLst/>
                        <a:latin typeface="Century" panose="02040604050505020304" pitchFamily="18" charset="0"/>
                      </a:endParaRPr>
                    </a:p>
                  </a:txBody>
                  <a:tcPr marL="8697" marR="8697" marT="8697" marB="0" anchor="b"/>
                </a:tc>
                <a:tc>
                  <a:txBody>
                    <a:bodyPr/>
                    <a:lstStyle/>
                    <a:p>
                      <a:pPr algn="ctr" fontAlgn="b"/>
                      <a:endParaRPr lang="en-CN" sz="1600" b="0" i="0" u="none" strike="noStrike" dirty="0">
                        <a:solidFill>
                          <a:srgbClr val="000000"/>
                        </a:solidFill>
                        <a:effectLst/>
                        <a:latin typeface="Century" panose="02040604050505020304" pitchFamily="18" charset="0"/>
                      </a:endParaRPr>
                    </a:p>
                  </a:txBody>
                  <a:tcPr marL="8697" marR="8697" marT="8697" marB="0" anchor="b"/>
                </a:tc>
                <a:tc>
                  <a:txBody>
                    <a:bodyPr/>
                    <a:lstStyle/>
                    <a:p>
                      <a:pPr algn="ctr" fontAlgn="b"/>
                      <a:endParaRPr lang="en-CN" sz="1600" b="0" i="0" u="none" strike="noStrike" dirty="0">
                        <a:solidFill>
                          <a:srgbClr val="000000"/>
                        </a:solidFill>
                        <a:effectLst/>
                        <a:latin typeface="Century" panose="02040604050505020304" pitchFamily="18" charset="0"/>
                      </a:endParaRPr>
                    </a:p>
                  </a:txBody>
                  <a:tcPr marL="8697" marR="8697" marT="8697" marB="0" anchor="b"/>
                </a:tc>
                <a:tc>
                  <a:txBody>
                    <a:bodyPr/>
                    <a:lstStyle/>
                    <a:p>
                      <a:pPr algn="ctr" fontAlgn="b"/>
                      <a:endParaRPr lang="en-CN" sz="1600" b="0" i="0" u="none" strike="noStrike" dirty="0">
                        <a:solidFill>
                          <a:srgbClr val="000000"/>
                        </a:solidFill>
                        <a:effectLst/>
                        <a:latin typeface="Century" panose="02040604050505020304" pitchFamily="18" charset="0"/>
                      </a:endParaRPr>
                    </a:p>
                  </a:txBody>
                  <a:tcPr marL="8697" marR="8697" marT="8697" marB="0" anchor="b"/>
                </a:tc>
                <a:tc>
                  <a:txBody>
                    <a:bodyPr/>
                    <a:lstStyle/>
                    <a:p>
                      <a:pPr algn="ctr" fontAlgn="b"/>
                      <a:endParaRPr lang="en-CN" sz="1600" b="0" i="0" u="none" strike="noStrike">
                        <a:solidFill>
                          <a:srgbClr val="000000"/>
                        </a:solidFill>
                        <a:effectLst/>
                        <a:latin typeface="Century" panose="02040604050505020304" pitchFamily="18" charset="0"/>
                      </a:endParaRPr>
                    </a:p>
                  </a:txBody>
                  <a:tcPr marL="8697" marR="8697" marT="8697" marB="0" anchor="b"/>
                </a:tc>
                <a:tc>
                  <a:txBody>
                    <a:bodyPr/>
                    <a:lstStyle/>
                    <a:p>
                      <a:pPr algn="ctr" fontAlgn="b"/>
                      <a:endParaRPr lang="en-CN" sz="1600" b="0" i="0" u="none" strike="noStrike" dirty="0">
                        <a:solidFill>
                          <a:srgbClr val="000000"/>
                        </a:solidFill>
                        <a:effectLst/>
                        <a:latin typeface="Century" panose="02040604050505020304" pitchFamily="18" charset="0"/>
                      </a:endParaRPr>
                    </a:p>
                  </a:txBody>
                  <a:tcPr marL="8697" marR="8697" marT="8697" marB="0" anchor="b"/>
                </a:tc>
                <a:tc>
                  <a:txBody>
                    <a:bodyPr/>
                    <a:lstStyle/>
                    <a:p>
                      <a:pPr algn="ctr" fontAlgn="b"/>
                      <a:endParaRPr lang="en-CN" sz="1600" b="0" i="0" u="none" strike="noStrike">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dirty="0">
                          <a:solidFill>
                            <a:srgbClr val="FF0000"/>
                          </a:solidFill>
                          <a:effectLst/>
                        </a:rPr>
                        <a:t>4,224,100</a:t>
                      </a:r>
                      <a:endParaRPr lang="en-CN" sz="1600" b="0" i="0" u="none" strike="noStrike" dirty="0">
                        <a:solidFill>
                          <a:srgbClr val="FF0000"/>
                        </a:solidFill>
                        <a:effectLst/>
                        <a:latin typeface="Century" panose="02040604050505020304" pitchFamily="18" charset="0"/>
                      </a:endParaRPr>
                    </a:p>
                  </a:txBody>
                  <a:tcPr marL="8697" marR="8697" marT="8697" marB="0" anchor="b"/>
                </a:tc>
                <a:extLst>
                  <a:ext uri="{0D108BD9-81ED-4DB2-BD59-A6C34878D82A}">
                    <a16:rowId xmlns:a16="http://schemas.microsoft.com/office/drawing/2014/main" val="4217365017"/>
                  </a:ext>
                </a:extLst>
              </a:tr>
              <a:tr h="210684">
                <a:tc>
                  <a:txBody>
                    <a:bodyPr/>
                    <a:lstStyle/>
                    <a:p>
                      <a:pPr algn="ctr" fontAlgn="b"/>
                      <a:r>
                        <a:rPr lang="en-CN" sz="1600" u="none" strike="noStrike" dirty="0">
                          <a:effectLst/>
                        </a:rPr>
                        <a:t>1</a:t>
                      </a:r>
                      <a:endParaRPr lang="en-CN" sz="1600" b="0" i="0" u="none" strike="noStrike" dirty="0">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dirty="0">
                          <a:solidFill>
                            <a:srgbClr val="FF0000"/>
                          </a:solidFill>
                          <a:effectLst/>
                        </a:rPr>
                        <a:t>900,000</a:t>
                      </a:r>
                      <a:endParaRPr lang="en-CN" sz="1600" b="0" i="0" u="none" strike="noStrike" dirty="0">
                        <a:solidFill>
                          <a:srgbClr val="FF0000"/>
                        </a:solidFill>
                        <a:effectLst/>
                        <a:latin typeface="Century" panose="02040604050505020304" pitchFamily="18" charset="0"/>
                      </a:endParaRPr>
                    </a:p>
                  </a:txBody>
                  <a:tcPr marL="8697" marR="8697" marT="8697" marB="0" anchor="b"/>
                </a:tc>
                <a:tc>
                  <a:txBody>
                    <a:bodyPr/>
                    <a:lstStyle/>
                    <a:p>
                      <a:pPr algn="ctr" fontAlgn="b"/>
                      <a:r>
                        <a:rPr lang="en-CN" sz="1600" u="none" strike="noStrike" dirty="0">
                          <a:solidFill>
                            <a:srgbClr val="FF0000"/>
                          </a:solidFill>
                          <a:effectLst/>
                        </a:rPr>
                        <a:t>900,000</a:t>
                      </a:r>
                      <a:endParaRPr lang="en-CN" sz="1600" b="0" i="0" u="none" strike="noStrike" dirty="0">
                        <a:solidFill>
                          <a:srgbClr val="FF0000"/>
                        </a:solidFill>
                        <a:effectLst/>
                        <a:latin typeface="Century" panose="02040604050505020304" pitchFamily="18" charset="0"/>
                      </a:endParaRPr>
                    </a:p>
                  </a:txBody>
                  <a:tcPr marL="8697" marR="8697" marT="8697" marB="0" anchor="b"/>
                </a:tc>
                <a:tc>
                  <a:txBody>
                    <a:bodyPr/>
                    <a:lstStyle/>
                    <a:p>
                      <a:pPr algn="ctr" fontAlgn="b"/>
                      <a:r>
                        <a:rPr lang="en-CN" sz="1600" u="none" strike="noStrike">
                          <a:effectLst/>
                        </a:rPr>
                        <a:t>0</a:t>
                      </a:r>
                      <a:endParaRPr lang="en-CN" sz="1600" b="0" i="0" u="none" strike="noStrike">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dirty="0">
                          <a:effectLst/>
                        </a:rPr>
                        <a:t>0</a:t>
                      </a:r>
                      <a:endParaRPr lang="en-CN" sz="1600" b="0" i="0" u="none" strike="noStrike" dirty="0">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dirty="0">
                          <a:effectLst/>
                        </a:rPr>
                        <a:t>380,169</a:t>
                      </a:r>
                      <a:endParaRPr lang="en-CN" sz="1600" b="0" i="0" u="none" strike="noStrike" dirty="0">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dirty="0">
                          <a:effectLst/>
                        </a:rPr>
                        <a:t>380,169</a:t>
                      </a:r>
                      <a:endParaRPr lang="en-CN" sz="1600" b="0" i="0" u="none" strike="noStrike" dirty="0">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dirty="0">
                          <a:effectLst/>
                        </a:rPr>
                        <a:t>4,604,269</a:t>
                      </a:r>
                      <a:endParaRPr lang="en-CN" sz="1600" b="0" i="0" u="none" strike="noStrike" dirty="0">
                        <a:solidFill>
                          <a:srgbClr val="000000"/>
                        </a:solidFill>
                        <a:effectLst/>
                        <a:latin typeface="Century" panose="02040604050505020304" pitchFamily="18" charset="0"/>
                      </a:endParaRPr>
                    </a:p>
                  </a:txBody>
                  <a:tcPr marL="8697" marR="8697" marT="8697" marB="0" anchor="b"/>
                </a:tc>
                <a:extLst>
                  <a:ext uri="{0D108BD9-81ED-4DB2-BD59-A6C34878D82A}">
                    <a16:rowId xmlns:a16="http://schemas.microsoft.com/office/drawing/2014/main" val="1182960884"/>
                  </a:ext>
                </a:extLst>
              </a:tr>
              <a:tr h="210684">
                <a:tc>
                  <a:txBody>
                    <a:bodyPr/>
                    <a:lstStyle/>
                    <a:p>
                      <a:pPr algn="ctr" fontAlgn="b"/>
                      <a:r>
                        <a:rPr lang="en-CN" sz="1600" u="none" strike="noStrike" dirty="0">
                          <a:effectLst/>
                        </a:rPr>
                        <a:t>2</a:t>
                      </a:r>
                      <a:endParaRPr lang="en-CN" sz="1600" b="0" i="0" u="none" strike="noStrike" dirty="0">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a:solidFill>
                            <a:srgbClr val="FF0000"/>
                          </a:solidFill>
                          <a:effectLst/>
                        </a:rPr>
                        <a:t>900,000</a:t>
                      </a:r>
                      <a:endParaRPr lang="en-CN" sz="1600" b="0" i="0" u="none" strike="noStrike">
                        <a:solidFill>
                          <a:srgbClr val="FF0000"/>
                        </a:solidFill>
                        <a:effectLst/>
                        <a:latin typeface="Century" panose="02040604050505020304" pitchFamily="18" charset="0"/>
                      </a:endParaRPr>
                    </a:p>
                  </a:txBody>
                  <a:tcPr marL="8697" marR="8697" marT="8697" marB="0" anchor="b"/>
                </a:tc>
                <a:tc>
                  <a:txBody>
                    <a:bodyPr/>
                    <a:lstStyle/>
                    <a:p>
                      <a:pPr algn="ctr" fontAlgn="b"/>
                      <a:r>
                        <a:rPr lang="en-CN" sz="1600" u="none" strike="noStrike" dirty="0">
                          <a:solidFill>
                            <a:srgbClr val="FF0000"/>
                          </a:solidFill>
                          <a:effectLst/>
                        </a:rPr>
                        <a:t>900,000</a:t>
                      </a:r>
                      <a:endParaRPr lang="en-CN" sz="1600" b="0" i="0" u="none" strike="noStrike" dirty="0">
                        <a:solidFill>
                          <a:srgbClr val="FF0000"/>
                        </a:solidFill>
                        <a:effectLst/>
                        <a:latin typeface="Century" panose="02040604050505020304" pitchFamily="18" charset="0"/>
                      </a:endParaRPr>
                    </a:p>
                  </a:txBody>
                  <a:tcPr marL="8697" marR="8697" marT="8697" marB="0" anchor="b"/>
                </a:tc>
                <a:tc>
                  <a:txBody>
                    <a:bodyPr/>
                    <a:lstStyle/>
                    <a:p>
                      <a:pPr algn="ctr" fontAlgn="b"/>
                      <a:r>
                        <a:rPr lang="en-CN" sz="1600" u="none" strike="noStrike">
                          <a:effectLst/>
                        </a:rPr>
                        <a:t>0</a:t>
                      </a:r>
                      <a:endParaRPr lang="en-CN" sz="1600" b="0" i="0" u="none" strike="noStrike">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a:effectLst/>
                        </a:rPr>
                        <a:t>0</a:t>
                      </a:r>
                      <a:endParaRPr lang="en-CN" sz="1600" b="0" i="0" u="none" strike="noStrike">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dirty="0">
                          <a:effectLst/>
                        </a:rPr>
                        <a:t>414,384</a:t>
                      </a:r>
                      <a:endParaRPr lang="en-CN" sz="1600" b="0" i="0" u="none" strike="noStrike" dirty="0">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dirty="0">
                          <a:effectLst/>
                        </a:rPr>
                        <a:t>414,384</a:t>
                      </a:r>
                      <a:endParaRPr lang="en-CN" sz="1600" b="0" i="0" u="none" strike="noStrike" dirty="0">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dirty="0">
                          <a:effectLst/>
                        </a:rPr>
                        <a:t>5,018,653</a:t>
                      </a:r>
                      <a:endParaRPr lang="en-CN" sz="1600" b="0" i="0" u="none" strike="noStrike" dirty="0">
                        <a:solidFill>
                          <a:srgbClr val="000000"/>
                        </a:solidFill>
                        <a:effectLst/>
                        <a:latin typeface="Century" panose="02040604050505020304" pitchFamily="18" charset="0"/>
                      </a:endParaRPr>
                    </a:p>
                  </a:txBody>
                  <a:tcPr marL="8697" marR="8697" marT="8697" marB="0" anchor="b"/>
                </a:tc>
                <a:extLst>
                  <a:ext uri="{0D108BD9-81ED-4DB2-BD59-A6C34878D82A}">
                    <a16:rowId xmlns:a16="http://schemas.microsoft.com/office/drawing/2014/main" val="3151846338"/>
                  </a:ext>
                </a:extLst>
              </a:tr>
              <a:tr h="210684">
                <a:tc>
                  <a:txBody>
                    <a:bodyPr/>
                    <a:lstStyle/>
                    <a:p>
                      <a:pPr algn="ctr" fontAlgn="b"/>
                      <a:r>
                        <a:rPr lang="en-CN" sz="1600" u="none" strike="noStrike" dirty="0">
                          <a:effectLst/>
                        </a:rPr>
                        <a:t>3</a:t>
                      </a:r>
                      <a:endParaRPr lang="en-CN" sz="1600" b="0" i="0" u="none" strike="noStrike" dirty="0">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a:solidFill>
                            <a:srgbClr val="FF0000"/>
                          </a:solidFill>
                          <a:effectLst/>
                        </a:rPr>
                        <a:t>900,000</a:t>
                      </a:r>
                      <a:endParaRPr lang="en-CN" sz="1600" b="0" i="0" u="none" strike="noStrike">
                        <a:solidFill>
                          <a:srgbClr val="FF0000"/>
                        </a:solidFill>
                        <a:effectLst/>
                        <a:latin typeface="Century" panose="02040604050505020304" pitchFamily="18" charset="0"/>
                      </a:endParaRPr>
                    </a:p>
                  </a:txBody>
                  <a:tcPr marL="8697" marR="8697" marT="8697" marB="0" anchor="b"/>
                </a:tc>
                <a:tc>
                  <a:txBody>
                    <a:bodyPr/>
                    <a:lstStyle/>
                    <a:p>
                      <a:pPr algn="ctr" fontAlgn="b"/>
                      <a:r>
                        <a:rPr lang="en-CN" sz="1600" u="none" strike="noStrike" dirty="0">
                          <a:solidFill>
                            <a:srgbClr val="FF0000"/>
                          </a:solidFill>
                          <a:effectLst/>
                        </a:rPr>
                        <a:t>900,000</a:t>
                      </a:r>
                      <a:endParaRPr lang="en-CN" sz="1600" b="0" i="0" u="none" strike="noStrike" dirty="0">
                        <a:solidFill>
                          <a:srgbClr val="FF0000"/>
                        </a:solidFill>
                        <a:effectLst/>
                        <a:latin typeface="Century" panose="02040604050505020304" pitchFamily="18" charset="0"/>
                      </a:endParaRPr>
                    </a:p>
                  </a:txBody>
                  <a:tcPr marL="8697" marR="8697" marT="8697" marB="0" anchor="b"/>
                </a:tc>
                <a:tc>
                  <a:txBody>
                    <a:bodyPr/>
                    <a:lstStyle/>
                    <a:p>
                      <a:pPr algn="ctr" fontAlgn="b"/>
                      <a:r>
                        <a:rPr lang="en-CN" sz="1600" u="none" strike="noStrike">
                          <a:effectLst/>
                        </a:rPr>
                        <a:t>0</a:t>
                      </a:r>
                      <a:endParaRPr lang="en-CN" sz="1600" b="0" i="0" u="none" strike="noStrike">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a:effectLst/>
                        </a:rPr>
                        <a:t>0</a:t>
                      </a:r>
                      <a:endParaRPr lang="en-CN" sz="1600" b="0" i="0" u="none" strike="noStrike">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dirty="0">
                          <a:effectLst/>
                        </a:rPr>
                        <a:t>451,679</a:t>
                      </a:r>
                      <a:endParaRPr lang="en-CN" sz="1600" b="0" i="0" u="none" strike="noStrike" dirty="0">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a:effectLst/>
                        </a:rPr>
                        <a:t>451,679</a:t>
                      </a:r>
                      <a:endParaRPr lang="en-CN" sz="1600" b="0" i="0" u="none" strike="noStrike">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dirty="0">
                          <a:effectLst/>
                        </a:rPr>
                        <a:t>5,470,332</a:t>
                      </a:r>
                      <a:endParaRPr lang="en-CN" sz="1600" b="0" i="0" u="none" strike="noStrike" dirty="0">
                        <a:solidFill>
                          <a:srgbClr val="000000"/>
                        </a:solidFill>
                        <a:effectLst/>
                        <a:latin typeface="Century" panose="02040604050505020304" pitchFamily="18" charset="0"/>
                      </a:endParaRPr>
                    </a:p>
                  </a:txBody>
                  <a:tcPr marL="8697" marR="8697" marT="8697" marB="0" anchor="b"/>
                </a:tc>
                <a:extLst>
                  <a:ext uri="{0D108BD9-81ED-4DB2-BD59-A6C34878D82A}">
                    <a16:rowId xmlns:a16="http://schemas.microsoft.com/office/drawing/2014/main" val="3552073"/>
                  </a:ext>
                </a:extLst>
              </a:tr>
              <a:tr h="210684">
                <a:tc>
                  <a:txBody>
                    <a:bodyPr/>
                    <a:lstStyle/>
                    <a:p>
                      <a:pPr algn="ctr" fontAlgn="b"/>
                      <a:r>
                        <a:rPr lang="en-CN" sz="1600" u="none" strike="noStrike" dirty="0">
                          <a:effectLst/>
                        </a:rPr>
                        <a:t>4</a:t>
                      </a:r>
                      <a:endParaRPr lang="en-CN" sz="1600" b="0" i="0" u="none" strike="noStrike" dirty="0">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a:solidFill>
                            <a:srgbClr val="FF0000"/>
                          </a:solidFill>
                          <a:effectLst/>
                        </a:rPr>
                        <a:t>900,000</a:t>
                      </a:r>
                      <a:endParaRPr lang="en-CN" sz="1600" b="0" i="0" u="none" strike="noStrike">
                        <a:solidFill>
                          <a:srgbClr val="FF0000"/>
                        </a:solidFill>
                        <a:effectLst/>
                        <a:latin typeface="Century" panose="02040604050505020304" pitchFamily="18" charset="0"/>
                      </a:endParaRPr>
                    </a:p>
                  </a:txBody>
                  <a:tcPr marL="8697" marR="8697" marT="8697" marB="0" anchor="b"/>
                </a:tc>
                <a:tc>
                  <a:txBody>
                    <a:bodyPr/>
                    <a:lstStyle/>
                    <a:p>
                      <a:pPr algn="ctr" fontAlgn="b"/>
                      <a:r>
                        <a:rPr lang="en-CN" sz="1600" u="none" strike="noStrike" dirty="0">
                          <a:solidFill>
                            <a:srgbClr val="FF0000"/>
                          </a:solidFill>
                          <a:effectLst/>
                        </a:rPr>
                        <a:t>900,000</a:t>
                      </a:r>
                      <a:endParaRPr lang="en-CN" sz="1600" b="0" i="0" u="none" strike="noStrike" dirty="0">
                        <a:solidFill>
                          <a:srgbClr val="FF0000"/>
                        </a:solidFill>
                        <a:effectLst/>
                        <a:latin typeface="Century" panose="02040604050505020304" pitchFamily="18" charset="0"/>
                      </a:endParaRPr>
                    </a:p>
                  </a:txBody>
                  <a:tcPr marL="8697" marR="8697" marT="8697" marB="0" anchor="b"/>
                </a:tc>
                <a:tc>
                  <a:txBody>
                    <a:bodyPr/>
                    <a:lstStyle/>
                    <a:p>
                      <a:pPr algn="ctr" fontAlgn="b"/>
                      <a:r>
                        <a:rPr lang="en-CN" sz="1600" u="none" strike="noStrike">
                          <a:effectLst/>
                        </a:rPr>
                        <a:t>0</a:t>
                      </a:r>
                      <a:endParaRPr lang="en-CN" sz="1600" b="0" i="0" u="none" strike="noStrike">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a:effectLst/>
                        </a:rPr>
                        <a:t>0</a:t>
                      </a:r>
                      <a:endParaRPr lang="en-CN" sz="1600" b="0" i="0" u="none" strike="noStrike">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dirty="0">
                          <a:effectLst/>
                        </a:rPr>
                        <a:t>492,330</a:t>
                      </a:r>
                      <a:endParaRPr lang="en-CN" sz="1600" b="0" i="0" u="none" strike="noStrike" dirty="0">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a:effectLst/>
                        </a:rPr>
                        <a:t>492,330</a:t>
                      </a:r>
                      <a:endParaRPr lang="en-CN" sz="1600" b="0" i="0" u="none" strike="noStrike">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dirty="0">
                          <a:effectLst/>
                        </a:rPr>
                        <a:t>5,962,662</a:t>
                      </a:r>
                      <a:endParaRPr lang="en-CN" sz="1600" b="0" i="0" u="none" strike="noStrike" dirty="0">
                        <a:solidFill>
                          <a:srgbClr val="000000"/>
                        </a:solidFill>
                        <a:effectLst/>
                        <a:latin typeface="Century" panose="02040604050505020304" pitchFamily="18" charset="0"/>
                      </a:endParaRPr>
                    </a:p>
                  </a:txBody>
                  <a:tcPr marL="8697" marR="8697" marT="8697" marB="0" anchor="b"/>
                </a:tc>
                <a:extLst>
                  <a:ext uri="{0D108BD9-81ED-4DB2-BD59-A6C34878D82A}">
                    <a16:rowId xmlns:a16="http://schemas.microsoft.com/office/drawing/2014/main" val="3567357623"/>
                  </a:ext>
                </a:extLst>
              </a:tr>
              <a:tr h="210684">
                <a:tc>
                  <a:txBody>
                    <a:bodyPr/>
                    <a:lstStyle/>
                    <a:p>
                      <a:pPr algn="ctr" fontAlgn="b"/>
                      <a:r>
                        <a:rPr lang="en-CN" sz="1600" u="none" strike="noStrike" dirty="0">
                          <a:effectLst/>
                        </a:rPr>
                        <a:t>5</a:t>
                      </a:r>
                      <a:endParaRPr lang="en-CN" sz="1600" b="0" i="0" u="none" strike="noStrike" dirty="0">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a:solidFill>
                            <a:srgbClr val="FF0000"/>
                          </a:solidFill>
                          <a:effectLst/>
                        </a:rPr>
                        <a:t>900,000</a:t>
                      </a:r>
                      <a:endParaRPr lang="en-CN" sz="1600" b="0" i="0" u="none" strike="noStrike">
                        <a:solidFill>
                          <a:srgbClr val="FF0000"/>
                        </a:solidFill>
                        <a:effectLst/>
                        <a:latin typeface="Century" panose="02040604050505020304" pitchFamily="18" charset="0"/>
                      </a:endParaRPr>
                    </a:p>
                  </a:txBody>
                  <a:tcPr marL="8697" marR="8697" marT="8697" marB="0" anchor="b"/>
                </a:tc>
                <a:tc>
                  <a:txBody>
                    <a:bodyPr/>
                    <a:lstStyle/>
                    <a:p>
                      <a:pPr algn="ctr" fontAlgn="b"/>
                      <a:r>
                        <a:rPr lang="en-CN" sz="1600" u="none" strike="noStrike">
                          <a:solidFill>
                            <a:srgbClr val="FF0000"/>
                          </a:solidFill>
                          <a:effectLst/>
                        </a:rPr>
                        <a:t>900,000</a:t>
                      </a:r>
                      <a:endParaRPr lang="en-CN" sz="1600" b="0" i="0" u="none" strike="noStrike">
                        <a:solidFill>
                          <a:srgbClr val="FF0000"/>
                        </a:solidFill>
                        <a:effectLst/>
                        <a:latin typeface="Century" panose="02040604050505020304" pitchFamily="18" charset="0"/>
                      </a:endParaRPr>
                    </a:p>
                  </a:txBody>
                  <a:tcPr marL="8697" marR="8697" marT="8697" marB="0" anchor="b"/>
                </a:tc>
                <a:tc>
                  <a:txBody>
                    <a:bodyPr/>
                    <a:lstStyle/>
                    <a:p>
                      <a:pPr algn="ctr" fontAlgn="b"/>
                      <a:r>
                        <a:rPr lang="en-CN" sz="1600" u="none" strike="noStrike">
                          <a:effectLst/>
                        </a:rPr>
                        <a:t>0</a:t>
                      </a:r>
                      <a:endParaRPr lang="en-CN" sz="1600" b="0" i="0" u="none" strike="noStrike">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a:effectLst/>
                        </a:rPr>
                        <a:t>0</a:t>
                      </a:r>
                      <a:endParaRPr lang="en-CN" sz="1600" b="0" i="0" u="none" strike="noStrike">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dirty="0">
                          <a:effectLst/>
                        </a:rPr>
                        <a:t>536,640</a:t>
                      </a:r>
                      <a:endParaRPr lang="en-CN" sz="1600" b="0" i="0" u="none" strike="noStrike" dirty="0">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a:effectLst/>
                        </a:rPr>
                        <a:t>536,640</a:t>
                      </a:r>
                      <a:endParaRPr lang="en-CN" sz="1600" b="0" i="0" u="none" strike="noStrike">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dirty="0">
                          <a:effectLst/>
                        </a:rPr>
                        <a:t>6,499,301</a:t>
                      </a:r>
                      <a:endParaRPr lang="en-CN" sz="1600" b="0" i="0" u="none" strike="noStrike" dirty="0">
                        <a:solidFill>
                          <a:srgbClr val="000000"/>
                        </a:solidFill>
                        <a:effectLst/>
                        <a:latin typeface="Century" panose="02040604050505020304" pitchFamily="18" charset="0"/>
                      </a:endParaRPr>
                    </a:p>
                  </a:txBody>
                  <a:tcPr marL="8697" marR="8697" marT="8697" marB="0" anchor="b"/>
                </a:tc>
                <a:extLst>
                  <a:ext uri="{0D108BD9-81ED-4DB2-BD59-A6C34878D82A}">
                    <a16:rowId xmlns:a16="http://schemas.microsoft.com/office/drawing/2014/main" val="3068208961"/>
                  </a:ext>
                </a:extLst>
              </a:tr>
              <a:tr h="210684">
                <a:tc>
                  <a:txBody>
                    <a:bodyPr/>
                    <a:lstStyle/>
                    <a:p>
                      <a:pPr algn="ctr" fontAlgn="b"/>
                      <a:r>
                        <a:rPr lang="en-CN" sz="1600" u="none" strike="noStrike" dirty="0">
                          <a:effectLst/>
                        </a:rPr>
                        <a:t>6</a:t>
                      </a:r>
                      <a:endParaRPr lang="en-CN" sz="1600" b="0" i="0" u="none" strike="noStrike" dirty="0">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a:solidFill>
                            <a:srgbClr val="FF0000"/>
                          </a:solidFill>
                          <a:effectLst/>
                        </a:rPr>
                        <a:t>900,000</a:t>
                      </a:r>
                      <a:endParaRPr lang="en-CN" sz="1600" b="0" i="0" u="none" strike="noStrike">
                        <a:solidFill>
                          <a:srgbClr val="FF0000"/>
                        </a:solidFill>
                        <a:effectLst/>
                        <a:latin typeface="Century" panose="02040604050505020304" pitchFamily="18" charset="0"/>
                      </a:endParaRPr>
                    </a:p>
                  </a:txBody>
                  <a:tcPr marL="8697" marR="8697" marT="8697" marB="0" anchor="b"/>
                </a:tc>
                <a:tc>
                  <a:txBody>
                    <a:bodyPr/>
                    <a:lstStyle/>
                    <a:p>
                      <a:pPr algn="ctr" fontAlgn="b"/>
                      <a:r>
                        <a:rPr lang="en-CN" sz="1600" u="none" strike="noStrike" dirty="0">
                          <a:solidFill>
                            <a:srgbClr val="FF0000"/>
                          </a:solidFill>
                          <a:effectLst/>
                        </a:rPr>
                        <a:t>900,000</a:t>
                      </a:r>
                      <a:endParaRPr lang="en-CN" sz="1600" b="0" i="0" u="none" strike="noStrike" dirty="0">
                        <a:solidFill>
                          <a:srgbClr val="FF0000"/>
                        </a:solidFill>
                        <a:effectLst/>
                        <a:latin typeface="Century" panose="02040604050505020304" pitchFamily="18" charset="0"/>
                      </a:endParaRPr>
                    </a:p>
                  </a:txBody>
                  <a:tcPr marL="8697" marR="8697" marT="8697" marB="0" anchor="b"/>
                </a:tc>
                <a:tc>
                  <a:txBody>
                    <a:bodyPr/>
                    <a:lstStyle/>
                    <a:p>
                      <a:pPr algn="ctr" fontAlgn="b"/>
                      <a:r>
                        <a:rPr lang="en-CN" sz="1600" u="none" strike="noStrike">
                          <a:effectLst/>
                        </a:rPr>
                        <a:t>0</a:t>
                      </a:r>
                      <a:endParaRPr lang="en-CN" sz="1600" b="0" i="0" u="none" strike="noStrike">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a:effectLst/>
                        </a:rPr>
                        <a:t>0</a:t>
                      </a:r>
                      <a:endParaRPr lang="en-CN" sz="1600" b="0" i="0" u="none" strike="noStrike">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dirty="0">
                          <a:effectLst/>
                        </a:rPr>
                        <a:t>584,937</a:t>
                      </a:r>
                      <a:endParaRPr lang="en-CN" sz="1600" b="0" i="0" u="none" strike="noStrike" dirty="0">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a:effectLst/>
                        </a:rPr>
                        <a:t>584,937</a:t>
                      </a:r>
                      <a:endParaRPr lang="en-CN" sz="1600" b="0" i="0" u="none" strike="noStrike">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dirty="0">
                          <a:effectLst/>
                        </a:rPr>
                        <a:t>7,084,239</a:t>
                      </a:r>
                      <a:endParaRPr lang="en-CN" sz="1600" b="0" i="0" u="none" strike="noStrike" dirty="0">
                        <a:solidFill>
                          <a:srgbClr val="000000"/>
                        </a:solidFill>
                        <a:effectLst/>
                        <a:latin typeface="Century" panose="02040604050505020304" pitchFamily="18" charset="0"/>
                      </a:endParaRPr>
                    </a:p>
                  </a:txBody>
                  <a:tcPr marL="8697" marR="8697" marT="8697" marB="0" anchor="b"/>
                </a:tc>
                <a:extLst>
                  <a:ext uri="{0D108BD9-81ED-4DB2-BD59-A6C34878D82A}">
                    <a16:rowId xmlns:a16="http://schemas.microsoft.com/office/drawing/2014/main" val="2338584794"/>
                  </a:ext>
                </a:extLst>
              </a:tr>
              <a:tr h="210684">
                <a:tc>
                  <a:txBody>
                    <a:bodyPr/>
                    <a:lstStyle/>
                    <a:p>
                      <a:pPr algn="ctr" fontAlgn="b"/>
                      <a:r>
                        <a:rPr lang="en-CN" sz="1600" u="none" strike="noStrike" dirty="0">
                          <a:effectLst/>
                        </a:rPr>
                        <a:t>7</a:t>
                      </a:r>
                      <a:endParaRPr lang="en-CN" sz="1600" b="0" i="0" u="none" strike="noStrike" dirty="0">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a:solidFill>
                            <a:srgbClr val="FF0000"/>
                          </a:solidFill>
                          <a:effectLst/>
                        </a:rPr>
                        <a:t>900,000</a:t>
                      </a:r>
                      <a:endParaRPr lang="en-CN" sz="1600" b="0" i="0" u="none" strike="noStrike">
                        <a:solidFill>
                          <a:srgbClr val="FF0000"/>
                        </a:solidFill>
                        <a:effectLst/>
                        <a:latin typeface="Century" panose="02040604050505020304" pitchFamily="18" charset="0"/>
                      </a:endParaRPr>
                    </a:p>
                  </a:txBody>
                  <a:tcPr marL="8697" marR="8697" marT="8697" marB="0" anchor="b"/>
                </a:tc>
                <a:tc>
                  <a:txBody>
                    <a:bodyPr/>
                    <a:lstStyle/>
                    <a:p>
                      <a:pPr algn="ctr" fontAlgn="b"/>
                      <a:r>
                        <a:rPr lang="en-CN" sz="1600" u="none" strike="noStrike">
                          <a:solidFill>
                            <a:srgbClr val="FF0000"/>
                          </a:solidFill>
                          <a:effectLst/>
                        </a:rPr>
                        <a:t>900,000</a:t>
                      </a:r>
                      <a:endParaRPr lang="en-CN" sz="1600" b="0" i="0" u="none" strike="noStrike">
                        <a:solidFill>
                          <a:srgbClr val="FF0000"/>
                        </a:solidFill>
                        <a:effectLst/>
                        <a:latin typeface="Century" panose="02040604050505020304" pitchFamily="18" charset="0"/>
                      </a:endParaRPr>
                    </a:p>
                  </a:txBody>
                  <a:tcPr marL="8697" marR="8697" marT="8697" marB="0" anchor="b"/>
                </a:tc>
                <a:tc>
                  <a:txBody>
                    <a:bodyPr/>
                    <a:lstStyle/>
                    <a:p>
                      <a:pPr algn="ctr" fontAlgn="b"/>
                      <a:r>
                        <a:rPr lang="en-CN" sz="1600" u="none" strike="noStrike">
                          <a:effectLst/>
                        </a:rPr>
                        <a:t>0</a:t>
                      </a:r>
                      <a:endParaRPr lang="en-CN" sz="1600" b="0" i="0" u="none" strike="noStrike">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a:effectLst/>
                        </a:rPr>
                        <a:t>0</a:t>
                      </a:r>
                      <a:endParaRPr lang="en-CN" sz="1600" b="0" i="0" u="none" strike="noStrike">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a:effectLst/>
                        </a:rPr>
                        <a:t>637,581</a:t>
                      </a:r>
                      <a:endParaRPr lang="en-CN" sz="1600" b="0" i="0" u="none" strike="noStrike">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dirty="0">
                          <a:effectLst/>
                        </a:rPr>
                        <a:t>637,581</a:t>
                      </a:r>
                      <a:endParaRPr lang="en-CN" sz="1600" b="0" i="0" u="none" strike="noStrike" dirty="0">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dirty="0">
                          <a:effectLst/>
                        </a:rPr>
                        <a:t>7,721,820</a:t>
                      </a:r>
                      <a:endParaRPr lang="en-CN" sz="1600" b="0" i="0" u="none" strike="noStrike" dirty="0">
                        <a:solidFill>
                          <a:srgbClr val="000000"/>
                        </a:solidFill>
                        <a:effectLst/>
                        <a:latin typeface="Century" panose="02040604050505020304" pitchFamily="18" charset="0"/>
                      </a:endParaRPr>
                    </a:p>
                  </a:txBody>
                  <a:tcPr marL="8697" marR="8697" marT="8697" marB="0" anchor="b"/>
                </a:tc>
                <a:extLst>
                  <a:ext uri="{0D108BD9-81ED-4DB2-BD59-A6C34878D82A}">
                    <a16:rowId xmlns:a16="http://schemas.microsoft.com/office/drawing/2014/main" val="471851675"/>
                  </a:ext>
                </a:extLst>
              </a:tr>
              <a:tr h="210684">
                <a:tc>
                  <a:txBody>
                    <a:bodyPr/>
                    <a:lstStyle/>
                    <a:p>
                      <a:pPr algn="ctr" fontAlgn="b"/>
                      <a:r>
                        <a:rPr lang="en-CN" sz="1600" u="none" strike="noStrike" dirty="0">
                          <a:effectLst/>
                        </a:rPr>
                        <a:t>8</a:t>
                      </a:r>
                      <a:endParaRPr lang="en-CN" sz="1600" b="0" i="0" u="none" strike="noStrike" dirty="0">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a:solidFill>
                            <a:srgbClr val="FF0000"/>
                          </a:solidFill>
                          <a:effectLst/>
                        </a:rPr>
                        <a:t>900,000</a:t>
                      </a:r>
                      <a:endParaRPr lang="en-CN" sz="1600" b="0" i="0" u="none" strike="noStrike">
                        <a:solidFill>
                          <a:srgbClr val="FF0000"/>
                        </a:solidFill>
                        <a:effectLst/>
                        <a:latin typeface="Century" panose="02040604050505020304" pitchFamily="18" charset="0"/>
                      </a:endParaRPr>
                    </a:p>
                  </a:txBody>
                  <a:tcPr marL="8697" marR="8697" marT="8697" marB="0" anchor="b"/>
                </a:tc>
                <a:tc>
                  <a:txBody>
                    <a:bodyPr/>
                    <a:lstStyle/>
                    <a:p>
                      <a:pPr algn="ctr" fontAlgn="b"/>
                      <a:r>
                        <a:rPr lang="en-CN" sz="1600" u="none" strike="noStrike" dirty="0">
                          <a:solidFill>
                            <a:srgbClr val="FF0000"/>
                          </a:solidFill>
                          <a:effectLst/>
                        </a:rPr>
                        <a:t>900,000</a:t>
                      </a:r>
                      <a:endParaRPr lang="en-CN" sz="1600" b="0" i="0" u="none" strike="noStrike" dirty="0">
                        <a:solidFill>
                          <a:srgbClr val="FF0000"/>
                        </a:solidFill>
                        <a:effectLst/>
                        <a:latin typeface="Century" panose="02040604050505020304" pitchFamily="18" charset="0"/>
                      </a:endParaRPr>
                    </a:p>
                  </a:txBody>
                  <a:tcPr marL="8697" marR="8697" marT="8697" marB="0" anchor="b"/>
                </a:tc>
                <a:tc>
                  <a:txBody>
                    <a:bodyPr/>
                    <a:lstStyle/>
                    <a:p>
                      <a:pPr algn="ctr" fontAlgn="b"/>
                      <a:r>
                        <a:rPr lang="en-CN" sz="1600" u="none" strike="noStrike">
                          <a:effectLst/>
                        </a:rPr>
                        <a:t>0</a:t>
                      </a:r>
                      <a:endParaRPr lang="en-CN" sz="1600" b="0" i="0" u="none" strike="noStrike">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a:effectLst/>
                        </a:rPr>
                        <a:t>0</a:t>
                      </a:r>
                      <a:endParaRPr lang="en-CN" sz="1600" b="0" i="0" u="none" strike="noStrike">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a:effectLst/>
                        </a:rPr>
                        <a:t>694,964</a:t>
                      </a:r>
                      <a:endParaRPr lang="en-CN" sz="1600" b="0" i="0" u="none" strike="noStrike">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dirty="0">
                          <a:effectLst/>
                        </a:rPr>
                        <a:t>694,964</a:t>
                      </a:r>
                      <a:endParaRPr lang="en-CN" sz="1600" b="0" i="0" u="none" strike="noStrike" dirty="0">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dirty="0">
                          <a:effectLst/>
                        </a:rPr>
                        <a:t>8,416,784</a:t>
                      </a:r>
                      <a:endParaRPr lang="en-CN" sz="1600" b="0" i="0" u="none" strike="noStrike" dirty="0">
                        <a:solidFill>
                          <a:srgbClr val="000000"/>
                        </a:solidFill>
                        <a:effectLst/>
                        <a:latin typeface="Century" panose="02040604050505020304" pitchFamily="18" charset="0"/>
                      </a:endParaRPr>
                    </a:p>
                  </a:txBody>
                  <a:tcPr marL="8697" marR="8697" marT="8697" marB="0" anchor="b"/>
                </a:tc>
                <a:extLst>
                  <a:ext uri="{0D108BD9-81ED-4DB2-BD59-A6C34878D82A}">
                    <a16:rowId xmlns:a16="http://schemas.microsoft.com/office/drawing/2014/main" val="2536876864"/>
                  </a:ext>
                </a:extLst>
              </a:tr>
              <a:tr h="210684">
                <a:tc>
                  <a:txBody>
                    <a:bodyPr/>
                    <a:lstStyle/>
                    <a:p>
                      <a:pPr algn="ctr" fontAlgn="b"/>
                      <a:r>
                        <a:rPr lang="en-CN" sz="1600" u="none" strike="noStrike" dirty="0">
                          <a:effectLst/>
                        </a:rPr>
                        <a:t>9</a:t>
                      </a:r>
                      <a:endParaRPr lang="en-CN" sz="1600" b="0" i="0" u="none" strike="noStrike" dirty="0">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a:solidFill>
                            <a:srgbClr val="FF0000"/>
                          </a:solidFill>
                          <a:effectLst/>
                        </a:rPr>
                        <a:t>900,000</a:t>
                      </a:r>
                      <a:endParaRPr lang="en-CN" sz="1600" b="0" i="0" u="none" strike="noStrike">
                        <a:solidFill>
                          <a:srgbClr val="FF0000"/>
                        </a:solidFill>
                        <a:effectLst/>
                        <a:latin typeface="Century" panose="02040604050505020304" pitchFamily="18" charset="0"/>
                      </a:endParaRPr>
                    </a:p>
                  </a:txBody>
                  <a:tcPr marL="8697" marR="8697" marT="8697" marB="0" anchor="b"/>
                </a:tc>
                <a:tc>
                  <a:txBody>
                    <a:bodyPr/>
                    <a:lstStyle/>
                    <a:p>
                      <a:pPr algn="ctr" fontAlgn="b"/>
                      <a:r>
                        <a:rPr lang="en-CN" sz="1600" u="none" strike="noStrike" dirty="0">
                          <a:solidFill>
                            <a:srgbClr val="FF0000"/>
                          </a:solidFill>
                          <a:effectLst/>
                        </a:rPr>
                        <a:t>900,000</a:t>
                      </a:r>
                      <a:endParaRPr lang="en-CN" sz="1600" b="0" i="0" u="none" strike="noStrike" dirty="0">
                        <a:solidFill>
                          <a:srgbClr val="FF0000"/>
                        </a:solidFill>
                        <a:effectLst/>
                        <a:latin typeface="Century" panose="02040604050505020304" pitchFamily="18" charset="0"/>
                      </a:endParaRPr>
                    </a:p>
                  </a:txBody>
                  <a:tcPr marL="8697" marR="8697" marT="8697" marB="0" anchor="b"/>
                </a:tc>
                <a:tc>
                  <a:txBody>
                    <a:bodyPr/>
                    <a:lstStyle/>
                    <a:p>
                      <a:pPr algn="ctr" fontAlgn="b"/>
                      <a:r>
                        <a:rPr lang="en-CN" sz="1600" u="none" strike="noStrike">
                          <a:effectLst/>
                        </a:rPr>
                        <a:t>0</a:t>
                      </a:r>
                      <a:endParaRPr lang="en-CN" sz="1600" b="0" i="0" u="none" strike="noStrike">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a:effectLst/>
                        </a:rPr>
                        <a:t>0</a:t>
                      </a:r>
                      <a:endParaRPr lang="en-CN" sz="1600" b="0" i="0" u="none" strike="noStrike">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a:effectLst/>
                        </a:rPr>
                        <a:t>757,511</a:t>
                      </a:r>
                      <a:endParaRPr lang="en-CN" sz="1600" b="0" i="0" u="none" strike="noStrike">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dirty="0">
                          <a:effectLst/>
                        </a:rPr>
                        <a:t>757,511</a:t>
                      </a:r>
                      <a:endParaRPr lang="en-CN" sz="1600" b="0" i="0" u="none" strike="noStrike" dirty="0">
                        <a:solidFill>
                          <a:srgbClr val="000000"/>
                        </a:solidFill>
                        <a:effectLst/>
                        <a:latin typeface="Century" panose="02040604050505020304" pitchFamily="18" charset="0"/>
                      </a:endParaRPr>
                    </a:p>
                  </a:txBody>
                  <a:tcPr marL="8697" marR="8697" marT="8697" marB="0" anchor="b"/>
                </a:tc>
                <a:tc>
                  <a:txBody>
                    <a:bodyPr/>
                    <a:lstStyle/>
                    <a:p>
                      <a:pPr algn="ctr" fontAlgn="b"/>
                      <a:r>
                        <a:rPr lang="en-CN" sz="1600" u="none" strike="noStrike" dirty="0">
                          <a:effectLst/>
                        </a:rPr>
                        <a:t>9,174,294</a:t>
                      </a:r>
                      <a:endParaRPr lang="en-CN" sz="1600" b="0" i="0" u="none" strike="noStrike" dirty="0">
                        <a:solidFill>
                          <a:srgbClr val="000000"/>
                        </a:solidFill>
                        <a:effectLst/>
                        <a:latin typeface="Century" panose="02040604050505020304" pitchFamily="18" charset="0"/>
                      </a:endParaRPr>
                    </a:p>
                  </a:txBody>
                  <a:tcPr marL="8697" marR="8697" marT="8697" marB="0" anchor="b"/>
                </a:tc>
                <a:extLst>
                  <a:ext uri="{0D108BD9-81ED-4DB2-BD59-A6C34878D82A}">
                    <a16:rowId xmlns:a16="http://schemas.microsoft.com/office/drawing/2014/main" val="1456921080"/>
                  </a:ext>
                </a:extLst>
              </a:tr>
              <a:tr h="210684">
                <a:tc>
                  <a:txBody>
                    <a:bodyPr/>
                    <a:lstStyle/>
                    <a:p>
                      <a:pPr algn="ctr" fontAlgn="b"/>
                      <a:r>
                        <a:rPr lang="en-CN" sz="1600" u="none" strike="noStrike" dirty="0">
                          <a:effectLst/>
                        </a:rPr>
                        <a:t>10</a:t>
                      </a:r>
                      <a:endParaRPr lang="en-CN" sz="1600" b="0" i="0" u="none" strike="noStrike" dirty="0">
                        <a:solidFill>
                          <a:srgbClr val="000000"/>
                        </a:solidFill>
                        <a:effectLst/>
                        <a:latin typeface="Century" panose="02040604050505020304" pitchFamily="18" charset="0"/>
                      </a:endParaRPr>
                    </a:p>
                  </a:txBody>
                  <a:tcPr marL="8697" marR="8697" marT="8697" marB="0" anchor="b">
                    <a:lnB w="12700" cap="flat" cmpd="sng" algn="ctr">
                      <a:solidFill>
                        <a:schemeClr val="tx1"/>
                      </a:solidFill>
                      <a:prstDash val="solid"/>
                      <a:round/>
                      <a:headEnd type="none" w="med" len="med"/>
                      <a:tailEnd type="none" w="med" len="med"/>
                    </a:lnB>
                  </a:tcPr>
                </a:tc>
                <a:tc>
                  <a:txBody>
                    <a:bodyPr/>
                    <a:lstStyle/>
                    <a:p>
                      <a:pPr algn="ctr" fontAlgn="b"/>
                      <a:r>
                        <a:rPr lang="en-CN" sz="1600" u="none" strike="noStrike" dirty="0">
                          <a:solidFill>
                            <a:srgbClr val="FF0000"/>
                          </a:solidFill>
                          <a:effectLst/>
                        </a:rPr>
                        <a:t>900,000</a:t>
                      </a:r>
                      <a:endParaRPr lang="en-CN" sz="1600" b="0" i="0" u="none" strike="noStrike" dirty="0">
                        <a:solidFill>
                          <a:srgbClr val="FF0000"/>
                        </a:solidFill>
                        <a:effectLst/>
                        <a:latin typeface="Century" panose="02040604050505020304" pitchFamily="18" charset="0"/>
                      </a:endParaRPr>
                    </a:p>
                  </a:txBody>
                  <a:tcPr marL="8697" marR="8697" marT="8697" marB="0" anchor="b">
                    <a:lnB w="12700" cap="flat" cmpd="sng" algn="ctr">
                      <a:solidFill>
                        <a:schemeClr val="tx1"/>
                      </a:solidFill>
                      <a:prstDash val="solid"/>
                      <a:round/>
                      <a:headEnd type="none" w="med" len="med"/>
                      <a:tailEnd type="none" w="med" len="med"/>
                    </a:lnB>
                  </a:tcPr>
                </a:tc>
                <a:tc>
                  <a:txBody>
                    <a:bodyPr/>
                    <a:lstStyle/>
                    <a:p>
                      <a:pPr algn="ctr" fontAlgn="b"/>
                      <a:r>
                        <a:rPr lang="en-CN" sz="1600" u="none" strike="noStrike" dirty="0">
                          <a:solidFill>
                            <a:srgbClr val="FF0000"/>
                          </a:solidFill>
                          <a:effectLst/>
                        </a:rPr>
                        <a:t>900,000</a:t>
                      </a:r>
                      <a:endParaRPr lang="en-CN" sz="1600" b="0" i="0" u="none" strike="noStrike" dirty="0">
                        <a:solidFill>
                          <a:srgbClr val="FF0000"/>
                        </a:solidFill>
                        <a:effectLst/>
                        <a:latin typeface="Century" panose="02040604050505020304" pitchFamily="18" charset="0"/>
                      </a:endParaRPr>
                    </a:p>
                  </a:txBody>
                  <a:tcPr marL="8697" marR="8697" marT="8697" marB="0" anchor="b">
                    <a:lnB w="12700" cap="flat" cmpd="sng" algn="ctr">
                      <a:solidFill>
                        <a:schemeClr val="tx1"/>
                      </a:solidFill>
                      <a:prstDash val="solid"/>
                      <a:round/>
                      <a:headEnd type="none" w="med" len="med"/>
                      <a:tailEnd type="none" w="med" len="med"/>
                    </a:lnB>
                  </a:tcPr>
                </a:tc>
                <a:tc>
                  <a:txBody>
                    <a:bodyPr/>
                    <a:lstStyle/>
                    <a:p>
                      <a:pPr algn="ctr" fontAlgn="b"/>
                      <a:r>
                        <a:rPr lang="en-CN" sz="1600" u="none" strike="noStrike" dirty="0">
                          <a:effectLst/>
                        </a:rPr>
                        <a:t>10,000,000</a:t>
                      </a:r>
                      <a:endParaRPr lang="en-CN" sz="1600" b="0" i="0" u="none" strike="noStrike" dirty="0">
                        <a:solidFill>
                          <a:srgbClr val="000000"/>
                        </a:solidFill>
                        <a:effectLst/>
                        <a:latin typeface="Century" panose="02040604050505020304" pitchFamily="18" charset="0"/>
                      </a:endParaRPr>
                    </a:p>
                  </a:txBody>
                  <a:tcPr marL="8697" marR="8697" marT="8697" marB="0" anchor="b">
                    <a:lnB w="12700" cap="flat" cmpd="sng" algn="ctr">
                      <a:solidFill>
                        <a:schemeClr val="tx1"/>
                      </a:solidFill>
                      <a:prstDash val="solid"/>
                      <a:round/>
                      <a:headEnd type="none" w="med" len="med"/>
                      <a:tailEnd type="none" w="med" len="med"/>
                    </a:lnB>
                  </a:tcPr>
                </a:tc>
                <a:tc>
                  <a:txBody>
                    <a:bodyPr/>
                    <a:lstStyle/>
                    <a:p>
                      <a:pPr algn="ctr" fontAlgn="b"/>
                      <a:r>
                        <a:rPr lang="en-CN" sz="1600" b="1" u="none" strike="noStrike" dirty="0">
                          <a:solidFill>
                            <a:srgbClr val="FF0000"/>
                          </a:solidFill>
                          <a:effectLst/>
                        </a:rPr>
                        <a:t>4,224,100</a:t>
                      </a:r>
                      <a:endParaRPr lang="en-CN" sz="1600" b="1" i="0" u="none" strike="noStrike" dirty="0">
                        <a:solidFill>
                          <a:srgbClr val="FF0000"/>
                        </a:solidFill>
                        <a:effectLst/>
                        <a:latin typeface="Century" panose="02040604050505020304" pitchFamily="18" charset="0"/>
                      </a:endParaRPr>
                    </a:p>
                  </a:txBody>
                  <a:tcPr marL="8697" marR="8697" marT="8697" marB="0" anchor="b">
                    <a:lnB w="12700" cap="flat" cmpd="sng" algn="ctr">
                      <a:solidFill>
                        <a:schemeClr val="tx1"/>
                      </a:solidFill>
                      <a:prstDash val="solid"/>
                      <a:round/>
                      <a:headEnd type="none" w="med" len="med"/>
                      <a:tailEnd type="none" w="med" len="med"/>
                    </a:lnB>
                  </a:tcPr>
                </a:tc>
                <a:tc>
                  <a:txBody>
                    <a:bodyPr/>
                    <a:lstStyle/>
                    <a:p>
                      <a:pPr algn="ctr" fontAlgn="b"/>
                      <a:r>
                        <a:rPr lang="en-CN" sz="1600" u="none" strike="noStrike" dirty="0">
                          <a:effectLst/>
                        </a:rPr>
                        <a:t>825,705</a:t>
                      </a:r>
                      <a:endParaRPr lang="en-CN" sz="1600" b="0" i="0" u="none" strike="noStrike" dirty="0">
                        <a:solidFill>
                          <a:srgbClr val="000000"/>
                        </a:solidFill>
                        <a:effectLst/>
                        <a:latin typeface="Century" panose="02040604050505020304" pitchFamily="18" charset="0"/>
                      </a:endParaRPr>
                    </a:p>
                  </a:txBody>
                  <a:tcPr marL="8697" marR="8697" marT="8697" marB="0" anchor="b">
                    <a:lnB w="12700" cap="flat" cmpd="sng" algn="ctr">
                      <a:solidFill>
                        <a:schemeClr val="tx1"/>
                      </a:solidFill>
                      <a:prstDash val="solid"/>
                      <a:round/>
                      <a:headEnd type="none" w="med" len="med"/>
                      <a:tailEnd type="none" w="med" len="med"/>
                    </a:lnB>
                  </a:tcPr>
                </a:tc>
                <a:tc>
                  <a:txBody>
                    <a:bodyPr/>
                    <a:lstStyle/>
                    <a:p>
                      <a:pPr algn="ctr" fontAlgn="b"/>
                      <a:r>
                        <a:rPr lang="en-CN" sz="1600" u="none" strike="noStrike" dirty="0">
                          <a:effectLst/>
                        </a:rPr>
                        <a:t>825,705</a:t>
                      </a:r>
                      <a:endParaRPr lang="en-CN" sz="1600" b="0" i="0" u="none" strike="noStrike" dirty="0">
                        <a:solidFill>
                          <a:srgbClr val="000000"/>
                        </a:solidFill>
                        <a:effectLst/>
                        <a:latin typeface="Century" panose="02040604050505020304" pitchFamily="18" charset="0"/>
                      </a:endParaRPr>
                    </a:p>
                  </a:txBody>
                  <a:tcPr marL="8697" marR="8697" marT="8697" marB="0" anchor="b">
                    <a:lnB w="12700" cap="flat" cmpd="sng" algn="ctr">
                      <a:solidFill>
                        <a:schemeClr val="tx1"/>
                      </a:solidFill>
                      <a:prstDash val="solid"/>
                      <a:round/>
                      <a:headEnd type="none" w="med" len="med"/>
                      <a:tailEnd type="none" w="med" len="med"/>
                    </a:lnB>
                  </a:tcPr>
                </a:tc>
                <a:tc>
                  <a:txBody>
                    <a:bodyPr/>
                    <a:lstStyle/>
                    <a:p>
                      <a:pPr algn="ctr" fontAlgn="b"/>
                      <a:r>
                        <a:rPr lang="en-CN" sz="1600" u="none" strike="noStrike" dirty="0">
                          <a:effectLst/>
                        </a:rPr>
                        <a:t>10,000,000</a:t>
                      </a:r>
                      <a:endParaRPr lang="en-CN" sz="1600" b="0" i="0" u="none" strike="noStrike" dirty="0">
                        <a:solidFill>
                          <a:srgbClr val="000000"/>
                        </a:solidFill>
                        <a:effectLst/>
                        <a:latin typeface="Century" panose="02040604050505020304" pitchFamily="18" charset="0"/>
                      </a:endParaRPr>
                    </a:p>
                  </a:txBody>
                  <a:tcPr marL="8697" marR="8697" marT="8697"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2231165"/>
                  </a:ext>
                </a:extLst>
              </a:tr>
              <a:tr h="210684">
                <a:tc>
                  <a:txBody>
                    <a:bodyPr/>
                    <a:lstStyle/>
                    <a:p>
                      <a:pPr algn="l" fontAlgn="b"/>
                      <a:r>
                        <a:rPr lang="en-US" sz="1600" u="none" strike="noStrike" dirty="0">
                          <a:effectLst/>
                        </a:rPr>
                        <a:t>Total</a:t>
                      </a:r>
                      <a:endParaRPr lang="en-US" sz="1600" b="0" i="0" u="none" strike="noStrike" dirty="0">
                        <a:solidFill>
                          <a:srgbClr val="000000"/>
                        </a:solidFill>
                        <a:effectLst/>
                        <a:latin typeface="Century" panose="02040604050505020304" pitchFamily="18" charset="0"/>
                      </a:endParaRPr>
                    </a:p>
                  </a:txBody>
                  <a:tcPr marL="8697" marR="8697" marT="8697" marB="0" anchor="b">
                    <a:lnT w="12700" cap="flat" cmpd="sng" algn="ctr">
                      <a:solidFill>
                        <a:schemeClr val="tx1"/>
                      </a:solidFill>
                      <a:prstDash val="solid"/>
                      <a:round/>
                      <a:headEnd type="none" w="med" len="med"/>
                      <a:tailEnd type="none" w="med" len="med"/>
                    </a:lnT>
                  </a:tcPr>
                </a:tc>
                <a:tc>
                  <a:txBody>
                    <a:bodyPr/>
                    <a:lstStyle/>
                    <a:p>
                      <a:pPr algn="ctr" fontAlgn="b"/>
                      <a:r>
                        <a:rPr lang="en-CN" sz="1600" u="none" strike="noStrike">
                          <a:effectLst/>
                        </a:rPr>
                        <a:t>9,000,000</a:t>
                      </a:r>
                      <a:endParaRPr lang="en-CN" sz="1600" b="0" i="0" u="none" strike="noStrike">
                        <a:solidFill>
                          <a:srgbClr val="000000"/>
                        </a:solidFill>
                        <a:effectLst/>
                        <a:latin typeface="Century" panose="02040604050505020304" pitchFamily="18" charset="0"/>
                      </a:endParaRPr>
                    </a:p>
                  </a:txBody>
                  <a:tcPr marL="8697" marR="8697" marT="8697" marB="0" anchor="b">
                    <a:lnT w="12700" cap="flat" cmpd="sng" algn="ctr">
                      <a:solidFill>
                        <a:schemeClr val="tx1"/>
                      </a:solidFill>
                      <a:prstDash val="solid"/>
                      <a:round/>
                      <a:headEnd type="none" w="med" len="med"/>
                      <a:tailEnd type="none" w="med" len="med"/>
                    </a:lnT>
                  </a:tcPr>
                </a:tc>
                <a:tc>
                  <a:txBody>
                    <a:bodyPr/>
                    <a:lstStyle/>
                    <a:p>
                      <a:pPr algn="ctr" fontAlgn="b"/>
                      <a:r>
                        <a:rPr lang="en-CN" sz="1600" u="none" strike="noStrike">
                          <a:effectLst/>
                        </a:rPr>
                        <a:t>9,000,000</a:t>
                      </a:r>
                      <a:endParaRPr lang="en-CN" sz="1600" b="0" i="0" u="none" strike="noStrike">
                        <a:solidFill>
                          <a:srgbClr val="000000"/>
                        </a:solidFill>
                        <a:effectLst/>
                        <a:latin typeface="Century" panose="02040604050505020304" pitchFamily="18" charset="0"/>
                      </a:endParaRPr>
                    </a:p>
                  </a:txBody>
                  <a:tcPr marL="8697" marR="8697" marT="8697" marB="0" anchor="b">
                    <a:lnT w="12700" cap="flat" cmpd="sng" algn="ctr">
                      <a:solidFill>
                        <a:schemeClr val="tx1"/>
                      </a:solidFill>
                      <a:prstDash val="solid"/>
                      <a:round/>
                      <a:headEnd type="none" w="med" len="med"/>
                      <a:tailEnd type="none" w="med" len="med"/>
                    </a:lnT>
                  </a:tcPr>
                </a:tc>
                <a:tc>
                  <a:txBody>
                    <a:bodyPr/>
                    <a:lstStyle/>
                    <a:p>
                      <a:pPr algn="ctr" fontAlgn="b"/>
                      <a:r>
                        <a:rPr lang="en-CN" sz="1600" u="none" strike="noStrike">
                          <a:effectLst/>
                        </a:rPr>
                        <a:t>0</a:t>
                      </a:r>
                      <a:endParaRPr lang="en-CN" sz="1600" b="0" i="0" u="none" strike="noStrike">
                        <a:solidFill>
                          <a:srgbClr val="000000"/>
                        </a:solidFill>
                        <a:effectLst/>
                        <a:latin typeface="Century" panose="02040604050505020304" pitchFamily="18" charset="0"/>
                      </a:endParaRPr>
                    </a:p>
                  </a:txBody>
                  <a:tcPr marL="8697" marR="8697" marT="8697" marB="0" anchor="b">
                    <a:lnT w="12700" cap="flat" cmpd="sng" algn="ctr">
                      <a:solidFill>
                        <a:schemeClr val="tx1"/>
                      </a:solidFill>
                      <a:prstDash val="solid"/>
                      <a:round/>
                      <a:headEnd type="none" w="med" len="med"/>
                      <a:tailEnd type="none" w="med" len="med"/>
                    </a:lnT>
                  </a:tcPr>
                </a:tc>
                <a:tc>
                  <a:txBody>
                    <a:bodyPr/>
                    <a:lstStyle/>
                    <a:p>
                      <a:pPr algn="ctr" fontAlgn="b"/>
                      <a:endParaRPr lang="en-CN" sz="1600" b="0" i="0" u="none" strike="noStrike">
                        <a:solidFill>
                          <a:srgbClr val="000000"/>
                        </a:solidFill>
                        <a:effectLst/>
                        <a:latin typeface="Century" panose="02040604050505020304" pitchFamily="18" charset="0"/>
                      </a:endParaRPr>
                    </a:p>
                  </a:txBody>
                  <a:tcPr marL="8697" marR="8697" marT="8697" marB="0" anchor="b">
                    <a:lnT w="12700" cap="flat" cmpd="sng" algn="ctr">
                      <a:solidFill>
                        <a:schemeClr val="tx1"/>
                      </a:solidFill>
                      <a:prstDash val="solid"/>
                      <a:round/>
                      <a:headEnd type="none" w="med" len="med"/>
                      <a:tailEnd type="none" w="med" len="med"/>
                    </a:lnT>
                  </a:tcPr>
                </a:tc>
                <a:tc>
                  <a:txBody>
                    <a:bodyPr/>
                    <a:lstStyle/>
                    <a:p>
                      <a:pPr algn="ctr" fontAlgn="b"/>
                      <a:r>
                        <a:rPr lang="en-CN" sz="1600" u="none" strike="noStrike">
                          <a:effectLst/>
                        </a:rPr>
                        <a:t>5,775,900</a:t>
                      </a:r>
                      <a:endParaRPr lang="en-CN" sz="1600" b="0" i="0" u="none" strike="noStrike">
                        <a:solidFill>
                          <a:srgbClr val="000000"/>
                        </a:solidFill>
                        <a:effectLst/>
                        <a:latin typeface="Century" panose="02040604050505020304" pitchFamily="18" charset="0"/>
                      </a:endParaRPr>
                    </a:p>
                  </a:txBody>
                  <a:tcPr marL="8697" marR="8697" marT="8697" marB="0" anchor="b">
                    <a:lnT w="12700" cap="flat" cmpd="sng" algn="ctr">
                      <a:solidFill>
                        <a:schemeClr val="tx1"/>
                      </a:solidFill>
                      <a:prstDash val="solid"/>
                      <a:round/>
                      <a:headEnd type="none" w="med" len="med"/>
                      <a:tailEnd type="none" w="med" len="med"/>
                    </a:lnT>
                  </a:tcPr>
                </a:tc>
                <a:tc>
                  <a:txBody>
                    <a:bodyPr/>
                    <a:lstStyle/>
                    <a:p>
                      <a:pPr algn="ctr" fontAlgn="b"/>
                      <a:endParaRPr lang="en-CN" sz="1600" b="0" i="0" u="none" strike="noStrike" dirty="0">
                        <a:solidFill>
                          <a:srgbClr val="000000"/>
                        </a:solidFill>
                        <a:effectLst/>
                        <a:latin typeface="Century" panose="02040604050505020304" pitchFamily="18" charset="0"/>
                      </a:endParaRPr>
                    </a:p>
                  </a:txBody>
                  <a:tcPr marL="8697" marR="8697" marT="8697" marB="0" anchor="b">
                    <a:lnT w="12700" cap="flat" cmpd="sng" algn="ctr">
                      <a:solidFill>
                        <a:schemeClr val="tx1"/>
                      </a:solidFill>
                      <a:prstDash val="solid"/>
                      <a:round/>
                      <a:headEnd type="none" w="med" len="med"/>
                      <a:tailEnd type="none" w="med" len="med"/>
                    </a:lnT>
                  </a:tcPr>
                </a:tc>
                <a:tc>
                  <a:txBody>
                    <a:bodyPr/>
                    <a:lstStyle/>
                    <a:p>
                      <a:pPr algn="ctr" fontAlgn="b"/>
                      <a:endParaRPr lang="en-CN" sz="1600" b="0" i="0" u="none" strike="noStrike" dirty="0">
                        <a:solidFill>
                          <a:srgbClr val="000000"/>
                        </a:solidFill>
                        <a:effectLst/>
                        <a:latin typeface="Century" panose="02040604050505020304" pitchFamily="18" charset="0"/>
                      </a:endParaRPr>
                    </a:p>
                  </a:txBody>
                  <a:tcPr marL="8697" marR="8697" marT="8697"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42194686"/>
                  </a:ext>
                </a:extLst>
              </a:tr>
              <a:tr h="210684">
                <a:tc>
                  <a:txBody>
                    <a:bodyPr/>
                    <a:lstStyle/>
                    <a:p>
                      <a:pPr algn="l" fontAlgn="b"/>
                      <a:endParaRPr lang="en-CN" sz="1600" b="0" i="0" u="none" strike="noStrike">
                        <a:solidFill>
                          <a:srgbClr val="000000"/>
                        </a:solidFill>
                        <a:effectLst/>
                        <a:latin typeface="Century" panose="02040604050505020304" pitchFamily="18" charset="0"/>
                      </a:endParaRPr>
                    </a:p>
                  </a:txBody>
                  <a:tcPr marL="8697" marR="8697" marT="8697" marB="0" anchor="b"/>
                </a:tc>
                <a:tc>
                  <a:txBody>
                    <a:bodyPr/>
                    <a:lstStyle/>
                    <a:p>
                      <a:pPr algn="l" fontAlgn="b"/>
                      <a:endParaRPr lang="en-CN" sz="1600" b="0" i="0" u="none" strike="noStrike" dirty="0">
                        <a:solidFill>
                          <a:srgbClr val="000000"/>
                        </a:solidFill>
                        <a:effectLst/>
                        <a:latin typeface="Century" panose="02040604050505020304" pitchFamily="18" charset="0"/>
                      </a:endParaRPr>
                    </a:p>
                  </a:txBody>
                  <a:tcPr marL="8697" marR="8697" marT="8697" marB="0" anchor="b"/>
                </a:tc>
                <a:tc>
                  <a:txBody>
                    <a:bodyPr/>
                    <a:lstStyle/>
                    <a:p>
                      <a:pPr algn="l" fontAlgn="b"/>
                      <a:endParaRPr lang="en-CN" sz="1600" b="0" i="0" u="none" strike="noStrike">
                        <a:solidFill>
                          <a:srgbClr val="000000"/>
                        </a:solidFill>
                        <a:effectLst/>
                        <a:latin typeface="Century" panose="02040604050505020304" pitchFamily="18" charset="0"/>
                      </a:endParaRPr>
                    </a:p>
                  </a:txBody>
                  <a:tcPr marL="8697" marR="8697" marT="8697" marB="0" anchor="b"/>
                </a:tc>
                <a:tc>
                  <a:txBody>
                    <a:bodyPr/>
                    <a:lstStyle/>
                    <a:p>
                      <a:pPr algn="l" fontAlgn="b"/>
                      <a:endParaRPr lang="en-CN" sz="1600" b="0" i="0" u="none" strike="noStrike">
                        <a:solidFill>
                          <a:srgbClr val="000000"/>
                        </a:solidFill>
                        <a:effectLst/>
                        <a:latin typeface="Century" panose="02040604050505020304" pitchFamily="18" charset="0"/>
                      </a:endParaRPr>
                    </a:p>
                  </a:txBody>
                  <a:tcPr marL="8697" marR="8697" marT="8697" marB="0" anchor="b"/>
                </a:tc>
                <a:tc>
                  <a:txBody>
                    <a:bodyPr/>
                    <a:lstStyle/>
                    <a:p>
                      <a:pPr algn="l" fontAlgn="b"/>
                      <a:endParaRPr lang="en-CN" sz="1600" b="0" i="0" u="none" strike="noStrike">
                        <a:solidFill>
                          <a:srgbClr val="000000"/>
                        </a:solidFill>
                        <a:effectLst/>
                        <a:latin typeface="Century" panose="02040604050505020304" pitchFamily="18" charset="0"/>
                      </a:endParaRPr>
                    </a:p>
                  </a:txBody>
                  <a:tcPr marL="8697" marR="8697" marT="8697" marB="0" anchor="b"/>
                </a:tc>
                <a:tc>
                  <a:txBody>
                    <a:bodyPr/>
                    <a:lstStyle/>
                    <a:p>
                      <a:pPr algn="l" fontAlgn="b"/>
                      <a:endParaRPr lang="en-CN" sz="1600" b="0" i="0" u="none" strike="noStrike">
                        <a:solidFill>
                          <a:srgbClr val="000000"/>
                        </a:solidFill>
                        <a:effectLst/>
                        <a:latin typeface="Century" panose="02040604050505020304" pitchFamily="18" charset="0"/>
                      </a:endParaRPr>
                    </a:p>
                  </a:txBody>
                  <a:tcPr marL="8697" marR="8697" marT="8697" marB="0" anchor="b"/>
                </a:tc>
                <a:tc>
                  <a:txBody>
                    <a:bodyPr/>
                    <a:lstStyle/>
                    <a:p>
                      <a:pPr algn="l" fontAlgn="b"/>
                      <a:endParaRPr lang="en-CN" sz="1600" b="0" i="0" u="none" strike="noStrike" dirty="0">
                        <a:solidFill>
                          <a:srgbClr val="000000"/>
                        </a:solidFill>
                        <a:effectLst/>
                        <a:latin typeface="Century" panose="02040604050505020304" pitchFamily="18" charset="0"/>
                      </a:endParaRPr>
                    </a:p>
                  </a:txBody>
                  <a:tcPr marL="8697" marR="8697" marT="8697" marB="0" anchor="b"/>
                </a:tc>
                <a:tc>
                  <a:txBody>
                    <a:bodyPr/>
                    <a:lstStyle/>
                    <a:p>
                      <a:pPr algn="l" fontAlgn="b"/>
                      <a:endParaRPr lang="en-CN" sz="1600" b="0" i="0" u="none" strike="noStrike">
                        <a:solidFill>
                          <a:srgbClr val="000000"/>
                        </a:solidFill>
                        <a:effectLst/>
                        <a:latin typeface="Century" panose="02040604050505020304" pitchFamily="18" charset="0"/>
                      </a:endParaRPr>
                    </a:p>
                  </a:txBody>
                  <a:tcPr marL="8697" marR="8697" marT="8697" marB="0" anchor="b"/>
                </a:tc>
                <a:extLst>
                  <a:ext uri="{0D108BD9-81ED-4DB2-BD59-A6C34878D82A}">
                    <a16:rowId xmlns:a16="http://schemas.microsoft.com/office/drawing/2014/main" val="545517589"/>
                  </a:ext>
                </a:extLst>
              </a:tr>
              <a:tr h="21068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u="none" strike="noStrike" dirty="0">
                          <a:effectLst/>
                        </a:rPr>
                        <a:t>Note:</a:t>
                      </a:r>
                      <a:endParaRPr lang="en-US" sz="1600" b="0" i="0" u="none" strike="noStrike" dirty="0">
                        <a:solidFill>
                          <a:srgbClr val="000000"/>
                        </a:solidFill>
                        <a:effectLst/>
                        <a:latin typeface="Century" panose="02040604050505020304" pitchFamily="18" charset="0"/>
                      </a:endParaRPr>
                    </a:p>
                  </a:txBody>
                  <a:tcPr marL="8697" marR="8697" marT="8697"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CN" sz="1600" u="none" strike="noStrike" dirty="0">
                          <a:effectLst/>
                        </a:rPr>
                        <a:t>380,169 =</a:t>
                      </a:r>
                      <a:endParaRPr lang="en-CN" sz="1600" b="0" i="0" u="none" strike="noStrike" dirty="0">
                        <a:solidFill>
                          <a:srgbClr val="000000"/>
                        </a:solidFill>
                        <a:effectLst/>
                        <a:latin typeface="Century" panose="02040604050505020304" pitchFamily="18" charset="0"/>
                      </a:endParaRPr>
                    </a:p>
                  </a:txBody>
                  <a:tcPr marL="8697" marR="8697" marT="8697"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CN" sz="1600" u="none" strike="noStrike" dirty="0">
                          <a:solidFill>
                            <a:srgbClr val="FF0000"/>
                          </a:solidFill>
                          <a:effectLst/>
                        </a:rPr>
                        <a:t>4,224,100</a:t>
                      </a:r>
                      <a:endParaRPr lang="en-CN" sz="1600" b="0" i="0" u="none" strike="noStrike" dirty="0">
                        <a:solidFill>
                          <a:srgbClr val="FF0000"/>
                        </a:solidFill>
                        <a:effectLst/>
                        <a:latin typeface="Century" panose="02040604050505020304" pitchFamily="18" charset="0"/>
                      </a:endParaRPr>
                    </a:p>
                  </a:txBody>
                  <a:tcPr marL="8697" marR="8697" marT="8697" marB="0" anchor="b"/>
                </a:tc>
                <a:tc>
                  <a:txBody>
                    <a:bodyPr/>
                    <a:lstStyle/>
                    <a:p>
                      <a:pPr algn="l" fontAlgn="b"/>
                      <a:r>
                        <a:rPr lang="en-CN" sz="1600" u="none" strike="noStrike" dirty="0">
                          <a:effectLst/>
                        </a:rPr>
                        <a:t>✕ 9%</a:t>
                      </a:r>
                      <a:endParaRPr lang="en-CN" sz="1600" b="0" i="0" u="none" strike="noStrike" dirty="0">
                        <a:solidFill>
                          <a:srgbClr val="000000"/>
                        </a:solidFill>
                        <a:effectLst/>
                        <a:latin typeface="Century" panose="02040604050505020304" pitchFamily="18" charset="0"/>
                      </a:endParaRPr>
                    </a:p>
                  </a:txBody>
                  <a:tcPr marL="8697" marR="8697" marT="8697"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CN" sz="1600" u="none" strike="noStrike" dirty="0">
                          <a:effectLst/>
                        </a:rPr>
                        <a:t>414,384 =</a:t>
                      </a:r>
                      <a:endParaRPr lang="en-CN" sz="1600" b="0" i="0" u="none" strike="noStrike" dirty="0">
                        <a:solidFill>
                          <a:srgbClr val="000000"/>
                        </a:solidFill>
                        <a:effectLst/>
                        <a:latin typeface="Century" panose="02040604050505020304" pitchFamily="18" charset="0"/>
                      </a:endParaRPr>
                    </a:p>
                  </a:txBody>
                  <a:tcPr marL="8697" marR="8697" marT="8697"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CN" sz="1600" u="none" strike="noStrike" dirty="0">
                          <a:effectLst/>
                        </a:rPr>
                        <a:t>4,604,269</a:t>
                      </a:r>
                      <a:endParaRPr lang="en-CN" sz="1600" b="0" i="0" u="none" strike="noStrike" dirty="0">
                        <a:solidFill>
                          <a:srgbClr val="000000"/>
                        </a:solidFill>
                        <a:effectLst/>
                        <a:latin typeface="Century" panose="02040604050505020304" pitchFamily="18" charset="0"/>
                      </a:endParaRPr>
                    </a:p>
                  </a:txBody>
                  <a:tcPr marL="8697" marR="8697" marT="8697"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CN" sz="1600" u="none" strike="noStrike" dirty="0">
                          <a:effectLst/>
                        </a:rPr>
                        <a:t>✕ 9%</a:t>
                      </a:r>
                      <a:endParaRPr lang="en-CN" sz="1600" b="0" i="0" u="none" strike="noStrike" dirty="0">
                        <a:solidFill>
                          <a:srgbClr val="000000"/>
                        </a:solidFill>
                        <a:effectLst/>
                        <a:latin typeface="Century" panose="02040604050505020304" pitchFamily="18" charset="0"/>
                      </a:endParaRPr>
                    </a:p>
                  </a:txBody>
                  <a:tcPr marL="8697" marR="8697" marT="8697" marB="0" anchor="b"/>
                </a:tc>
                <a:tc>
                  <a:txBody>
                    <a:bodyPr/>
                    <a:lstStyle/>
                    <a:p>
                      <a:pPr algn="l" fontAlgn="b"/>
                      <a:endParaRPr lang="en-CN" sz="1600" b="0" i="0" u="none" strike="noStrike" dirty="0">
                        <a:solidFill>
                          <a:srgbClr val="000000"/>
                        </a:solidFill>
                        <a:effectLst/>
                        <a:latin typeface="Century" panose="02040604050505020304" pitchFamily="18" charset="0"/>
                      </a:endParaRPr>
                    </a:p>
                  </a:txBody>
                  <a:tcPr marL="8697" marR="8697" marT="8697" marB="0" anchor="b"/>
                </a:tc>
                <a:extLst>
                  <a:ext uri="{0D108BD9-81ED-4DB2-BD59-A6C34878D82A}">
                    <a16:rowId xmlns:a16="http://schemas.microsoft.com/office/drawing/2014/main" val="900680180"/>
                  </a:ext>
                </a:extLst>
              </a:tr>
              <a:tr h="210684">
                <a:tc>
                  <a:txBody>
                    <a:bodyPr/>
                    <a:lstStyle/>
                    <a:p>
                      <a:pPr algn="l" fontAlgn="b"/>
                      <a:endParaRPr lang="en-US" sz="1600" b="0" i="0" u="none" strike="noStrike" dirty="0">
                        <a:solidFill>
                          <a:srgbClr val="000000"/>
                        </a:solidFill>
                        <a:effectLst/>
                        <a:latin typeface="Century" panose="02040604050505020304" pitchFamily="18" charset="0"/>
                      </a:endParaRPr>
                    </a:p>
                  </a:txBody>
                  <a:tcPr marL="8697" marR="8697" marT="8697" marB="0" anchor="b"/>
                </a:tc>
                <a:tc gridSpan="3">
                  <a:txBody>
                    <a:bodyPr/>
                    <a:lstStyle/>
                    <a:p>
                      <a:pPr algn="l" fontAlgn="b"/>
                      <a:r>
                        <a:rPr lang="en-CN" sz="1600" u="none" strike="noStrike" dirty="0">
                          <a:effectLst/>
                        </a:rPr>
                        <a:t>900,000=10,000,000 ✕ 9%</a:t>
                      </a:r>
                      <a:endParaRPr lang="en-CN" sz="1600" b="0" i="0" u="none" strike="noStrike" dirty="0">
                        <a:solidFill>
                          <a:srgbClr val="000000"/>
                        </a:solidFill>
                        <a:effectLst/>
                        <a:latin typeface="Century" panose="02040604050505020304" pitchFamily="18" charset="0"/>
                      </a:endParaRPr>
                    </a:p>
                  </a:txBody>
                  <a:tcPr marL="8697" marR="8697" marT="8697" marB="0" anchor="b"/>
                </a:tc>
                <a:tc hMerge="1">
                  <a:txBody>
                    <a:bodyPr/>
                    <a:lstStyle/>
                    <a:p>
                      <a:endParaRPr lang="en-CN"/>
                    </a:p>
                  </a:txBody>
                  <a:tcPr/>
                </a:tc>
                <a:tc hMerge="1">
                  <a:txBody>
                    <a:bodyPr/>
                    <a:lstStyle/>
                    <a:p>
                      <a:endParaRPr lang="en-CN"/>
                    </a:p>
                  </a:txBody>
                  <a:tcPr/>
                </a:tc>
                <a:tc>
                  <a:txBody>
                    <a:bodyPr/>
                    <a:lstStyle/>
                    <a:p>
                      <a:pPr algn="r" fontAlgn="b"/>
                      <a:r>
                        <a:rPr lang="en-CN" sz="1600" u="none" strike="noStrike">
                          <a:effectLst/>
                        </a:rPr>
                        <a:t>0.422411</a:t>
                      </a:r>
                      <a:endParaRPr lang="en-CN" sz="1600" b="0" i="0" u="none" strike="noStrike">
                        <a:solidFill>
                          <a:srgbClr val="000000"/>
                        </a:solidFill>
                        <a:effectLst/>
                        <a:latin typeface="Century" panose="02040604050505020304" pitchFamily="18" charset="0"/>
                      </a:endParaRPr>
                    </a:p>
                  </a:txBody>
                  <a:tcPr marL="8697" marR="8697" marT="8697" marB="0" anchor="b"/>
                </a:tc>
                <a:tc>
                  <a:txBody>
                    <a:bodyPr/>
                    <a:lstStyle/>
                    <a:p>
                      <a:pPr algn="r" fontAlgn="b"/>
                      <a:r>
                        <a:rPr lang="en-CN" sz="1600" u="none" strike="noStrike">
                          <a:effectLst/>
                        </a:rPr>
                        <a:t>0.42241</a:t>
                      </a:r>
                      <a:endParaRPr lang="en-CN" sz="1600" b="0" i="0" u="none" strike="noStrike">
                        <a:solidFill>
                          <a:srgbClr val="000000"/>
                        </a:solidFill>
                        <a:effectLst/>
                        <a:latin typeface="Century" panose="02040604050505020304" pitchFamily="18" charset="0"/>
                      </a:endParaRPr>
                    </a:p>
                  </a:txBody>
                  <a:tcPr marL="8697" marR="8697" marT="8697" marB="0" anchor="b"/>
                </a:tc>
                <a:tc>
                  <a:txBody>
                    <a:bodyPr/>
                    <a:lstStyle/>
                    <a:p>
                      <a:pPr algn="l" fontAlgn="b"/>
                      <a:endParaRPr lang="en-CN" sz="1600" b="0" i="0" u="none" strike="noStrike">
                        <a:solidFill>
                          <a:srgbClr val="000000"/>
                        </a:solidFill>
                        <a:effectLst/>
                        <a:latin typeface="Century" panose="02040604050505020304" pitchFamily="18" charset="0"/>
                      </a:endParaRPr>
                    </a:p>
                  </a:txBody>
                  <a:tcPr marL="8697" marR="8697" marT="8697" marB="0" anchor="b"/>
                </a:tc>
                <a:tc>
                  <a:txBody>
                    <a:bodyPr/>
                    <a:lstStyle/>
                    <a:p>
                      <a:pPr algn="l" fontAlgn="b"/>
                      <a:endParaRPr lang="en-CN" sz="1600" b="0" i="0" u="none" strike="noStrike" dirty="0">
                        <a:solidFill>
                          <a:srgbClr val="000000"/>
                        </a:solidFill>
                        <a:effectLst/>
                        <a:latin typeface="Century" panose="02040604050505020304" pitchFamily="18" charset="0"/>
                      </a:endParaRPr>
                    </a:p>
                  </a:txBody>
                  <a:tcPr marL="8697" marR="8697" marT="8697" marB="0" anchor="b"/>
                </a:tc>
                <a:extLst>
                  <a:ext uri="{0D108BD9-81ED-4DB2-BD59-A6C34878D82A}">
                    <a16:rowId xmlns:a16="http://schemas.microsoft.com/office/drawing/2014/main" val="17278230"/>
                  </a:ext>
                </a:extLst>
              </a:tr>
            </a:tbl>
          </a:graphicData>
        </a:graphic>
      </p:graphicFrame>
    </p:spTree>
    <p:extLst>
      <p:ext uri="{BB962C8B-B14F-4D97-AF65-F5344CB8AC3E}">
        <p14:creationId xmlns:p14="http://schemas.microsoft.com/office/powerpoint/2010/main" val="983131951"/>
      </p:ext>
    </p:extLst>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algn="l"/>
            <a:r>
              <a:rPr lang="en-US" altLang="en-US" sz="3200" i="0" dirty="0">
                <a:solidFill>
                  <a:srgbClr val="CC0000"/>
                </a:solidFill>
                <a:effectLst/>
                <a:latin typeface="Liberation Sans" panose="020B0604020202020204" pitchFamily="34" charset="0"/>
              </a:rPr>
              <a:t>Government Grants</a:t>
            </a:r>
          </a:p>
        </p:txBody>
      </p:sp>
      <p:sp>
        <p:nvSpPr>
          <p:cNvPr id="7"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8"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
        <p:nvSpPr>
          <p:cNvPr id="10" name="Text Box 5"/>
          <p:cNvSpPr txBox="1">
            <a:spLocks noChangeArrowheads="1"/>
          </p:cNvSpPr>
          <p:nvPr/>
        </p:nvSpPr>
        <p:spPr bwMode="auto">
          <a:xfrm>
            <a:off x="571499" y="1103740"/>
            <a:ext cx="8001000" cy="19820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itchFamily="18" charset="0"/>
              </a:defRPr>
            </a:lvl1pPr>
            <a:lvl2pPr marL="685800" indent="-457200" algn="l">
              <a:defRPr sz="2400">
                <a:solidFill>
                  <a:schemeClr val="tx1"/>
                </a:solidFill>
                <a:latin typeface="Times New Roman" pitchFamily="18" charset="0"/>
              </a:defRPr>
            </a:lvl2pPr>
            <a:lvl3pPr marL="1600200" indent="-457200" algn="l">
              <a:defRPr sz="2400">
                <a:solidFill>
                  <a:schemeClr val="tx1"/>
                </a:solidFill>
                <a:latin typeface="Times New Roman" pitchFamily="18" charset="0"/>
              </a:defRPr>
            </a:lvl3pPr>
            <a:lvl4pPr marL="2171700" indent="-457200" algn="l">
              <a:defRPr sz="2400">
                <a:solidFill>
                  <a:schemeClr val="tx1"/>
                </a:solidFill>
                <a:latin typeface="Times New Roman" pitchFamily="18" charset="0"/>
              </a:defRPr>
            </a:lvl4pPr>
            <a:lvl5pPr marL="2743200" indent="-457200" algn="l">
              <a:defRPr sz="2400">
                <a:solidFill>
                  <a:schemeClr val="tx1"/>
                </a:solidFill>
                <a:latin typeface="Times New Roman" pitchFamily="18" charset="0"/>
              </a:defRPr>
            </a:lvl5pPr>
            <a:lvl6pPr marL="3200400" indent="-457200" eaLnBrk="0" fontAlgn="base" hangingPunct="0">
              <a:spcBef>
                <a:spcPct val="0"/>
              </a:spcBef>
              <a:spcAft>
                <a:spcPct val="0"/>
              </a:spcAft>
              <a:defRPr sz="2400">
                <a:solidFill>
                  <a:schemeClr val="tx1"/>
                </a:solidFill>
                <a:latin typeface="Times New Roman" pitchFamily="18" charset="0"/>
              </a:defRPr>
            </a:lvl6pPr>
            <a:lvl7pPr marL="3657600" indent="-457200" eaLnBrk="0" fontAlgn="base" hangingPunct="0">
              <a:spcBef>
                <a:spcPct val="0"/>
              </a:spcBef>
              <a:spcAft>
                <a:spcPct val="0"/>
              </a:spcAft>
              <a:defRPr sz="2400">
                <a:solidFill>
                  <a:schemeClr val="tx1"/>
                </a:solidFill>
                <a:latin typeface="Times New Roman" pitchFamily="18" charset="0"/>
              </a:defRPr>
            </a:lvl7pPr>
            <a:lvl8pPr marL="4114800" indent="-457200" eaLnBrk="0" fontAlgn="base" hangingPunct="0">
              <a:spcBef>
                <a:spcPct val="0"/>
              </a:spcBef>
              <a:spcAft>
                <a:spcPct val="0"/>
              </a:spcAft>
              <a:defRPr sz="2400">
                <a:solidFill>
                  <a:schemeClr val="tx1"/>
                </a:solidFill>
                <a:latin typeface="Times New Roman" pitchFamily="18" charset="0"/>
              </a:defRPr>
            </a:lvl8pPr>
            <a:lvl9pPr marL="4572000" indent="-457200" eaLnBrk="0" fontAlgn="base" hangingPunct="0">
              <a:spcBef>
                <a:spcPct val="0"/>
              </a:spcBef>
              <a:spcAft>
                <a:spcPct val="0"/>
              </a:spcAft>
              <a:defRPr sz="2400">
                <a:solidFill>
                  <a:schemeClr val="tx1"/>
                </a:solidFill>
                <a:latin typeface="Times New Roman" pitchFamily="18" charset="0"/>
              </a:defRPr>
            </a:lvl9pPr>
          </a:lstStyle>
          <a:p>
            <a:pPr>
              <a:lnSpc>
                <a:spcPct val="125000"/>
              </a:lnSpc>
              <a:spcBef>
                <a:spcPct val="60000"/>
              </a:spcBef>
            </a:pPr>
            <a:r>
              <a:rPr lang="en-US" altLang="en-US" sz="2000" b="0" dirty="0">
                <a:solidFill>
                  <a:schemeClr val="folHlink"/>
                </a:solidFill>
                <a:latin typeface="Liberation Sans" panose="020B0604020202020204" pitchFamily="34" charset="0"/>
              </a:rPr>
              <a:t>TechSmart then uses the eﬀective-interest rate to determine </a:t>
            </a:r>
            <a:r>
              <a:rPr lang="en-US" altLang="en-US" sz="2000" dirty="0">
                <a:solidFill>
                  <a:schemeClr val="folHlink"/>
                </a:solidFill>
                <a:latin typeface="Liberation Sans" panose="020B0604020202020204" pitchFamily="34" charset="0"/>
              </a:rPr>
              <a:t>interest expense </a:t>
            </a:r>
            <a:r>
              <a:rPr lang="en-US" altLang="en-US" sz="2000" b="0" dirty="0">
                <a:solidFill>
                  <a:schemeClr val="folHlink"/>
                </a:solidFill>
                <a:latin typeface="Liberation Sans" panose="020B0604020202020204" pitchFamily="34" charset="0"/>
              </a:rPr>
              <a:t>of $ </a:t>
            </a:r>
            <a:r>
              <a:rPr lang="en-US" altLang="en-US" sz="2000" dirty="0">
                <a:solidFill>
                  <a:srgbClr val="FF0000"/>
                </a:solidFill>
                <a:latin typeface="Liberation Sans" panose="020B0604020202020204" pitchFamily="34" charset="0"/>
              </a:rPr>
              <a:t>380,169</a:t>
            </a:r>
            <a:r>
              <a:rPr lang="en-US" altLang="en-US" sz="2000" b="0" dirty="0">
                <a:solidFill>
                  <a:schemeClr val="folHlink"/>
                </a:solidFill>
                <a:latin typeface="Liberation Sans" panose="020B0604020202020204" pitchFamily="34" charset="0"/>
              </a:rPr>
              <a:t> (9% × $</a:t>
            </a:r>
            <a:r>
              <a:rPr lang="en-US" altLang="en-US" sz="2000" dirty="0">
                <a:solidFill>
                  <a:srgbClr val="FF0000"/>
                </a:solidFill>
                <a:latin typeface="Liberation Sans" panose="020B0604020202020204" pitchFamily="34" charset="0"/>
              </a:rPr>
              <a:t> 4,224,100</a:t>
            </a:r>
            <a:r>
              <a:rPr lang="en-US" altLang="en-US" sz="2000" b="0" dirty="0">
                <a:solidFill>
                  <a:schemeClr val="folHlink"/>
                </a:solidFill>
                <a:latin typeface="Liberation Sans" panose="020B0604020202020204" pitchFamily="34" charset="0"/>
              </a:rPr>
              <a:t>) in the ﬁrst year. The company also decreases </a:t>
            </a:r>
            <a:r>
              <a:rPr lang="en-US" altLang="en-US" sz="2000" dirty="0">
                <a:solidFill>
                  <a:schemeClr val="folHlink"/>
                </a:solidFill>
                <a:latin typeface="Liberation Sans" panose="020B0604020202020204" pitchFamily="34" charset="0"/>
              </a:rPr>
              <a:t>Deferred Grant Revenue </a:t>
            </a:r>
            <a:r>
              <a:rPr lang="en-US" altLang="en-US" sz="2000" b="0" dirty="0">
                <a:solidFill>
                  <a:schemeClr val="folHlink"/>
                </a:solidFill>
                <a:latin typeface="Liberation Sans" panose="020B0604020202020204" pitchFamily="34" charset="0"/>
              </a:rPr>
              <a:t>and increases </a:t>
            </a:r>
            <a:r>
              <a:rPr lang="en-US" altLang="en-US" sz="2000" dirty="0">
                <a:solidFill>
                  <a:schemeClr val="folHlink"/>
                </a:solidFill>
                <a:latin typeface="Liberation Sans" panose="020B0604020202020204" pitchFamily="34" charset="0"/>
              </a:rPr>
              <a:t>Grant Revenue </a:t>
            </a:r>
            <a:r>
              <a:rPr lang="en-US" altLang="en-US" sz="2000" b="0" dirty="0">
                <a:solidFill>
                  <a:schemeClr val="folHlink"/>
                </a:solidFill>
                <a:latin typeface="Liberation Sans" panose="020B0604020202020204" pitchFamily="34" charset="0"/>
              </a:rPr>
              <a:t>for $</a:t>
            </a:r>
            <a:r>
              <a:rPr lang="en-US" altLang="en-US" sz="2000" dirty="0">
                <a:solidFill>
                  <a:srgbClr val="FF0000"/>
                </a:solidFill>
                <a:latin typeface="Liberation Sans" panose="020B0604020202020204" pitchFamily="34" charset="0"/>
              </a:rPr>
              <a:t> 380,169</a:t>
            </a:r>
            <a:r>
              <a:rPr lang="en-US" altLang="en-US" sz="2000" b="0" dirty="0">
                <a:solidFill>
                  <a:schemeClr val="folHlink"/>
                </a:solidFill>
                <a:latin typeface="Liberation Sans" panose="020B0604020202020204" pitchFamily="34" charset="0"/>
              </a:rPr>
              <a:t>. As a result, the net expense related to the borrowing is zero in each year.</a:t>
            </a:r>
          </a:p>
        </p:txBody>
      </p:sp>
      <p:graphicFrame>
        <p:nvGraphicFramePr>
          <p:cNvPr id="2" name="Table 2">
            <a:extLst>
              <a:ext uri="{FF2B5EF4-FFF2-40B4-BE49-F238E27FC236}">
                <a16:creationId xmlns:a16="http://schemas.microsoft.com/office/drawing/2014/main" id="{F8F46E1A-3D6F-01E6-008B-4582AB38B3DB}"/>
              </a:ext>
            </a:extLst>
          </p:cNvPr>
          <p:cNvGraphicFramePr>
            <a:graphicFrameLocks noGrp="1"/>
          </p:cNvGraphicFramePr>
          <p:nvPr>
            <p:extLst>
              <p:ext uri="{D42A27DB-BD31-4B8C-83A1-F6EECF244321}">
                <p14:modId xmlns:p14="http://schemas.microsoft.com/office/powerpoint/2010/main" val="1923934445"/>
              </p:ext>
            </p:extLst>
          </p:nvPr>
        </p:nvGraphicFramePr>
        <p:xfrm>
          <a:off x="838200" y="3429000"/>
          <a:ext cx="7772400" cy="2931160"/>
        </p:xfrm>
        <a:graphic>
          <a:graphicData uri="http://schemas.openxmlformats.org/drawingml/2006/table">
            <a:tbl>
              <a:tblPr firstRow="1" bandRow="1">
                <a:tableStyleId>{5940675A-B579-460E-94D1-54222C63F5DA}</a:tableStyleId>
              </a:tblPr>
              <a:tblGrid>
                <a:gridCol w="981777">
                  <a:extLst>
                    <a:ext uri="{9D8B030D-6E8A-4147-A177-3AD203B41FA5}">
                      <a16:colId xmlns:a16="http://schemas.microsoft.com/office/drawing/2014/main" val="2875663824"/>
                    </a:ext>
                  </a:extLst>
                </a:gridCol>
                <a:gridCol w="4123623">
                  <a:extLst>
                    <a:ext uri="{9D8B030D-6E8A-4147-A177-3AD203B41FA5}">
                      <a16:colId xmlns:a16="http://schemas.microsoft.com/office/drawing/2014/main" val="2868621192"/>
                    </a:ext>
                  </a:extLst>
                </a:gridCol>
                <a:gridCol w="1357965">
                  <a:extLst>
                    <a:ext uri="{9D8B030D-6E8A-4147-A177-3AD203B41FA5}">
                      <a16:colId xmlns:a16="http://schemas.microsoft.com/office/drawing/2014/main" val="1483009205"/>
                    </a:ext>
                  </a:extLst>
                </a:gridCol>
                <a:gridCol w="1309035">
                  <a:extLst>
                    <a:ext uri="{9D8B030D-6E8A-4147-A177-3AD203B41FA5}">
                      <a16:colId xmlns:a16="http://schemas.microsoft.com/office/drawing/2014/main" val="4210414983"/>
                    </a:ext>
                  </a:extLst>
                </a:gridCol>
              </a:tblGrid>
              <a:tr h="370840">
                <a:tc>
                  <a:txBody>
                    <a:bodyPr/>
                    <a:lstStyle/>
                    <a:p>
                      <a:r>
                        <a:rPr lang="en-CN" dirty="0">
                          <a:solidFill>
                            <a:schemeClr val="bg1"/>
                          </a:solidFill>
                        </a:rPr>
                        <a:t>Date</a:t>
                      </a:r>
                    </a:p>
                  </a:txBody>
                  <a:tcPr>
                    <a:solidFill>
                      <a:srgbClr val="0070C0"/>
                    </a:solidFill>
                  </a:tcPr>
                </a:tc>
                <a:tc>
                  <a:txBody>
                    <a:bodyPr/>
                    <a:lstStyle/>
                    <a:p>
                      <a:r>
                        <a:rPr lang="en-CN" dirty="0">
                          <a:solidFill>
                            <a:schemeClr val="bg1"/>
                          </a:solidFill>
                        </a:rPr>
                        <a:t>Account</a:t>
                      </a:r>
                    </a:p>
                  </a:txBody>
                  <a:tcPr>
                    <a:solidFill>
                      <a:srgbClr val="0070C0"/>
                    </a:solidFill>
                  </a:tcPr>
                </a:tc>
                <a:tc>
                  <a:txBody>
                    <a:bodyPr/>
                    <a:lstStyle/>
                    <a:p>
                      <a:r>
                        <a:rPr lang="en-CN" dirty="0">
                          <a:solidFill>
                            <a:schemeClr val="bg1"/>
                          </a:solidFill>
                        </a:rPr>
                        <a:t>Debit $</a:t>
                      </a:r>
                    </a:p>
                  </a:txBody>
                  <a:tcPr>
                    <a:solidFill>
                      <a:srgbClr val="0070C0"/>
                    </a:solidFill>
                  </a:tcPr>
                </a:tc>
                <a:tc>
                  <a:txBody>
                    <a:bodyPr/>
                    <a:lstStyle/>
                    <a:p>
                      <a:r>
                        <a:rPr lang="en-CN" dirty="0">
                          <a:solidFill>
                            <a:schemeClr val="bg1"/>
                          </a:solidFill>
                        </a:rPr>
                        <a:t>Credit $</a:t>
                      </a:r>
                    </a:p>
                  </a:txBody>
                  <a:tcPr>
                    <a:solidFill>
                      <a:srgbClr val="0070C0"/>
                    </a:solidFill>
                  </a:tcPr>
                </a:tc>
                <a:extLst>
                  <a:ext uri="{0D108BD9-81ED-4DB2-BD59-A6C34878D82A}">
                    <a16:rowId xmlns:a16="http://schemas.microsoft.com/office/drawing/2014/main" val="370773266"/>
                  </a:ext>
                </a:extLst>
              </a:tr>
              <a:tr h="370840">
                <a:tc>
                  <a:txBody>
                    <a:bodyPr/>
                    <a:lstStyle/>
                    <a:p>
                      <a:r>
                        <a:rPr lang="en-CN" dirty="0"/>
                        <a:t>First Year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Interest expense</a:t>
                      </a:r>
                      <a:r>
                        <a:rPr lang="zh-CN" altLang="en-US" dirty="0"/>
                        <a:t> 财务费用</a:t>
                      </a:r>
                      <a:endParaRPr lang="en-CN" dirty="0"/>
                    </a:p>
                  </a:txBody>
                  <a:tcPr/>
                </a:tc>
                <a:tc>
                  <a:txBody>
                    <a:bodyPr/>
                    <a:lstStyle/>
                    <a:p>
                      <a:r>
                        <a:rPr lang="en-US" altLang="en-US" sz="1800" dirty="0">
                          <a:solidFill>
                            <a:srgbClr val="FF0000"/>
                          </a:solidFill>
                          <a:latin typeface="Liberation Sans" panose="020B0604020202020204" pitchFamily="34" charset="0"/>
                        </a:rPr>
                        <a:t>380,169</a:t>
                      </a:r>
                      <a:endParaRPr lang="en-CN" dirty="0"/>
                    </a:p>
                  </a:txBody>
                  <a:tcPr/>
                </a:tc>
                <a:tc>
                  <a:txBody>
                    <a:bodyPr/>
                    <a:lstStyle/>
                    <a:p>
                      <a:endParaRPr lang="en-CN"/>
                    </a:p>
                  </a:txBody>
                  <a:tcPr/>
                </a:tc>
                <a:extLst>
                  <a:ext uri="{0D108BD9-81ED-4DB2-BD59-A6C34878D82A}">
                    <a16:rowId xmlns:a16="http://schemas.microsoft.com/office/drawing/2014/main" val="870207329"/>
                  </a:ext>
                </a:extLst>
              </a:tr>
              <a:tr h="370840">
                <a:tc>
                  <a:txBody>
                    <a:bodyPr/>
                    <a:lstStyle/>
                    <a:p>
                      <a:endParaRPr lang="en-CN"/>
                    </a:p>
                  </a:txBody>
                  <a:tcPr/>
                </a:tc>
                <a:tc>
                  <a:txBody>
                    <a:bodyPr/>
                    <a:lstStyle/>
                    <a:p>
                      <a:r>
                        <a:rPr lang="en-CN" dirty="0"/>
                        <a:t>       </a:t>
                      </a:r>
                      <a:r>
                        <a:rPr lang="en-US" sz="1800" b="0" dirty="0">
                          <a:latin typeface="Liberation Sans" panose="020B0604020202020204" pitchFamily="34" charset="0"/>
                        </a:rPr>
                        <a:t>Loan</a:t>
                      </a:r>
                      <a:r>
                        <a:rPr lang="en-US" altLang="en-US" sz="1800" b="0" dirty="0">
                          <a:latin typeface="Liberation Sans" panose="020B0604020202020204" pitchFamily="34" charset="0"/>
                        </a:rPr>
                        <a:t> Payable</a:t>
                      </a:r>
                      <a:r>
                        <a:rPr lang="zh-CN" altLang="en-US" sz="1800" b="0" dirty="0">
                          <a:latin typeface="Liberation Sans" panose="020B0604020202020204" pitchFamily="34" charset="0"/>
                        </a:rPr>
                        <a:t> </a:t>
                      </a:r>
                      <a:r>
                        <a:rPr lang="zh-CN" altLang="en-US" dirty="0"/>
                        <a:t>长期借款</a:t>
                      </a:r>
                      <a:r>
                        <a:rPr lang="en-US" altLang="zh-CN" dirty="0"/>
                        <a:t>——</a:t>
                      </a:r>
                      <a:r>
                        <a:rPr lang="zh-CN" altLang="en-US" dirty="0"/>
                        <a:t>利息调整</a:t>
                      </a:r>
                      <a:endParaRPr lang="en-CN" dirty="0"/>
                    </a:p>
                  </a:txBody>
                  <a:tcPr/>
                </a:tc>
                <a:tc>
                  <a:txBody>
                    <a:bodyPr/>
                    <a:lstStyle/>
                    <a:p>
                      <a:endParaRPr lang="en-C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solidFill>
                            <a:srgbClr val="FF0000"/>
                          </a:solidFill>
                          <a:latin typeface="Liberation Sans" panose="020B0604020202020204" pitchFamily="34" charset="0"/>
                        </a:rPr>
                        <a:t>380,169</a:t>
                      </a:r>
                      <a:endParaRPr lang="en-CN" dirty="0"/>
                    </a:p>
                  </a:txBody>
                  <a:tcPr/>
                </a:tc>
                <a:extLst>
                  <a:ext uri="{0D108BD9-81ED-4DB2-BD59-A6C34878D82A}">
                    <a16:rowId xmlns:a16="http://schemas.microsoft.com/office/drawing/2014/main" val="3974130400"/>
                  </a:ext>
                </a:extLst>
              </a:tr>
              <a:tr h="370840">
                <a:tc>
                  <a:txBody>
                    <a:bodyPr/>
                    <a:lstStyle/>
                    <a:p>
                      <a:endParaRPr lang="en-CN"/>
                    </a:p>
                  </a:txBody>
                  <a:tcPr/>
                </a:tc>
                <a:tc>
                  <a:txBody>
                    <a:bodyPr/>
                    <a:lstStyle/>
                    <a:p>
                      <a:r>
                        <a:rPr lang="en-US" altLang="en-US" sz="1800" b="0" dirty="0">
                          <a:latin typeface="Liberation Sans" panose="020B0604020202020204" pitchFamily="34" charset="0"/>
                        </a:rPr>
                        <a:t>Deferred Grant Revenue</a:t>
                      </a:r>
                    </a:p>
                    <a:p>
                      <a:r>
                        <a:rPr lang="en-US" sz="1800" b="0" dirty="0" err="1">
                          <a:latin typeface="Liberation Sans" panose="020B0604020202020204" pitchFamily="34" charset="0"/>
                        </a:rPr>
                        <a:t>递延收益</a:t>
                      </a:r>
                      <a:endParaRPr lang="en-C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solidFill>
                            <a:srgbClr val="FF0000"/>
                          </a:solidFill>
                          <a:latin typeface="Liberation Sans" panose="020B0604020202020204" pitchFamily="34" charset="0"/>
                        </a:rPr>
                        <a:t>380,169</a:t>
                      </a:r>
                      <a:endParaRPr lang="en-CN" dirty="0"/>
                    </a:p>
                  </a:txBody>
                  <a:tcPr/>
                </a:tc>
                <a:tc>
                  <a:txBody>
                    <a:bodyPr/>
                    <a:lstStyle/>
                    <a:p>
                      <a:endParaRPr lang="en-CN"/>
                    </a:p>
                  </a:txBody>
                  <a:tcPr/>
                </a:tc>
                <a:extLst>
                  <a:ext uri="{0D108BD9-81ED-4DB2-BD59-A6C34878D82A}">
                    <a16:rowId xmlns:a16="http://schemas.microsoft.com/office/drawing/2014/main" val="2306039771"/>
                  </a:ext>
                </a:extLst>
              </a:tr>
              <a:tr h="370840">
                <a:tc>
                  <a:txBody>
                    <a:bodyPr/>
                    <a:lstStyle/>
                    <a:p>
                      <a:endParaRPr lang="en-CN"/>
                    </a:p>
                  </a:txBody>
                  <a:tcPr/>
                </a:tc>
                <a:tc>
                  <a:txBody>
                    <a:bodyPr/>
                    <a:lstStyle/>
                    <a:p>
                      <a:r>
                        <a:rPr lang="en-CN" dirty="0"/>
                        <a:t>      </a:t>
                      </a:r>
                      <a:r>
                        <a:rPr lang="en-US" altLang="en-US" sz="1800" b="0" dirty="0">
                          <a:latin typeface="Liberation Sans" panose="020B0604020202020204" pitchFamily="34" charset="0"/>
                        </a:rPr>
                        <a:t>Grant Revenue</a:t>
                      </a:r>
                    </a:p>
                    <a:p>
                      <a:r>
                        <a:rPr lang="en-US" sz="1800" b="0" dirty="0" err="1">
                          <a:latin typeface="Liberation Sans" panose="020B0604020202020204" pitchFamily="34" charset="0"/>
                        </a:rPr>
                        <a:t>其他收益</a:t>
                      </a:r>
                      <a:endParaRPr lang="en-CN" dirty="0"/>
                    </a:p>
                  </a:txBody>
                  <a:tcPr/>
                </a:tc>
                <a:tc>
                  <a:txBody>
                    <a:bodyPr/>
                    <a:lstStyle/>
                    <a:p>
                      <a:endParaRPr lang="en-C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solidFill>
                            <a:srgbClr val="FF0000"/>
                          </a:solidFill>
                          <a:latin typeface="Liberation Sans" panose="020B0604020202020204" pitchFamily="34" charset="0"/>
                        </a:rPr>
                        <a:t>380,169</a:t>
                      </a:r>
                      <a:endParaRPr lang="en-CN" dirty="0"/>
                    </a:p>
                  </a:txBody>
                  <a:tcPr/>
                </a:tc>
                <a:extLst>
                  <a:ext uri="{0D108BD9-81ED-4DB2-BD59-A6C34878D82A}">
                    <a16:rowId xmlns:a16="http://schemas.microsoft.com/office/drawing/2014/main" val="1713979701"/>
                  </a:ext>
                </a:extLst>
              </a:tr>
            </a:tbl>
          </a:graphicData>
        </a:graphic>
      </p:graphicFrame>
    </p:spTree>
    <p:extLst>
      <p:ext uri="{BB962C8B-B14F-4D97-AF65-F5344CB8AC3E}">
        <p14:creationId xmlns:p14="http://schemas.microsoft.com/office/powerpoint/2010/main" val="204228370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9D167B-0F53-4E24-B0FE-FE50EAB2BC15}"/>
              </a:ext>
            </a:extLst>
          </p:cNvPr>
          <p:cNvPicPr>
            <a:picLocks noChangeAspect="1"/>
          </p:cNvPicPr>
          <p:nvPr/>
        </p:nvPicPr>
        <p:blipFill>
          <a:blip r:embed="rId2"/>
          <a:stretch>
            <a:fillRect/>
          </a:stretch>
        </p:blipFill>
        <p:spPr>
          <a:xfrm>
            <a:off x="7263240" y="38100"/>
            <a:ext cx="1575960" cy="1752600"/>
          </a:xfrm>
          <a:prstGeom prst="rect">
            <a:avLst/>
          </a:prstGeom>
        </p:spPr>
      </p:pic>
      <p:pic>
        <p:nvPicPr>
          <p:cNvPr id="7" name="Picture 6">
            <a:extLst>
              <a:ext uri="{FF2B5EF4-FFF2-40B4-BE49-F238E27FC236}">
                <a16:creationId xmlns:a16="http://schemas.microsoft.com/office/drawing/2014/main" id="{BAD6ED19-CEA4-42B7-A3EA-7888F45794FA}"/>
              </a:ext>
            </a:extLst>
          </p:cNvPr>
          <p:cNvPicPr>
            <a:picLocks noChangeAspect="1"/>
          </p:cNvPicPr>
          <p:nvPr/>
        </p:nvPicPr>
        <p:blipFill>
          <a:blip r:embed="rId3"/>
          <a:stretch>
            <a:fillRect/>
          </a:stretch>
        </p:blipFill>
        <p:spPr>
          <a:xfrm>
            <a:off x="48358" y="1676400"/>
            <a:ext cx="9047284" cy="1981200"/>
          </a:xfrm>
          <a:prstGeom prst="rect">
            <a:avLst/>
          </a:prstGeom>
        </p:spPr>
      </p:pic>
      <p:pic>
        <p:nvPicPr>
          <p:cNvPr id="9" name="Picture 8">
            <a:extLst>
              <a:ext uri="{FF2B5EF4-FFF2-40B4-BE49-F238E27FC236}">
                <a16:creationId xmlns:a16="http://schemas.microsoft.com/office/drawing/2014/main" id="{05D94A68-DE63-4EA3-A814-9A04B38FD259}"/>
              </a:ext>
            </a:extLst>
          </p:cNvPr>
          <p:cNvPicPr>
            <a:picLocks noChangeAspect="1"/>
          </p:cNvPicPr>
          <p:nvPr/>
        </p:nvPicPr>
        <p:blipFill>
          <a:blip r:embed="rId4"/>
          <a:stretch>
            <a:fillRect/>
          </a:stretch>
        </p:blipFill>
        <p:spPr>
          <a:xfrm>
            <a:off x="533400" y="3728305"/>
            <a:ext cx="8077200" cy="3121750"/>
          </a:xfrm>
          <a:prstGeom prst="rect">
            <a:avLst/>
          </a:prstGeom>
        </p:spPr>
      </p:pic>
    </p:spTree>
    <p:extLst>
      <p:ext uri="{BB962C8B-B14F-4D97-AF65-F5344CB8AC3E}">
        <p14:creationId xmlns:p14="http://schemas.microsoft.com/office/powerpoint/2010/main" val="1029499891"/>
      </p:ext>
    </p:extLst>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EECD20-2EA7-436A-A678-E41D52096818}"/>
              </a:ext>
            </a:extLst>
          </p:cNvPr>
          <p:cNvSpPr>
            <a:spLocks noGrp="1"/>
          </p:cNvSpPr>
          <p:nvPr>
            <p:ph idx="1"/>
          </p:nvPr>
        </p:nvSpPr>
        <p:spPr>
          <a:xfrm>
            <a:off x="419100" y="1143000"/>
            <a:ext cx="8382000" cy="4800600"/>
          </a:xfrm>
        </p:spPr>
        <p:txBody>
          <a:bodyPr/>
          <a:lstStyle/>
          <a:p>
            <a:pPr marL="0" indent="0">
              <a:buNone/>
            </a:pPr>
            <a:endParaRPr lang="en-US" dirty="0"/>
          </a:p>
        </p:txBody>
      </p:sp>
      <p:pic>
        <p:nvPicPr>
          <p:cNvPr id="18" name="Picture 17">
            <a:extLst>
              <a:ext uri="{FF2B5EF4-FFF2-40B4-BE49-F238E27FC236}">
                <a16:creationId xmlns:a16="http://schemas.microsoft.com/office/drawing/2014/main" id="{2059370D-A230-4ED0-87AF-A36D1287D954}"/>
              </a:ext>
            </a:extLst>
          </p:cNvPr>
          <p:cNvPicPr>
            <a:picLocks noChangeAspect="1"/>
          </p:cNvPicPr>
          <p:nvPr/>
        </p:nvPicPr>
        <p:blipFill>
          <a:blip r:embed="rId2"/>
          <a:stretch>
            <a:fillRect/>
          </a:stretch>
        </p:blipFill>
        <p:spPr>
          <a:xfrm>
            <a:off x="419100" y="2133600"/>
            <a:ext cx="8534400" cy="1568970"/>
          </a:xfrm>
          <a:prstGeom prst="rect">
            <a:avLst/>
          </a:prstGeom>
        </p:spPr>
      </p:pic>
      <p:sp>
        <p:nvSpPr>
          <p:cNvPr id="3" name="Rectangle 2">
            <a:extLst>
              <a:ext uri="{FF2B5EF4-FFF2-40B4-BE49-F238E27FC236}">
                <a16:creationId xmlns:a16="http://schemas.microsoft.com/office/drawing/2014/main" id="{74FBEE1B-5198-485E-9EF1-22D5FD4C14A1}"/>
              </a:ext>
            </a:extLst>
          </p:cNvPr>
          <p:cNvSpPr txBox="1">
            <a:spLocks noChangeArrowheads="1"/>
          </p:cNvSpPr>
          <p:nvPr/>
        </p:nvSpPr>
        <p:spPr bwMode="auto">
          <a:xfrm>
            <a:off x="381000" y="2133600"/>
            <a:ext cx="8229600" cy="1443985"/>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accent2"/>
              </a:buClr>
              <a:buSzPct val="75000"/>
              <a:buFont typeface="Wingdings" pitchFamily="2" charset="2"/>
              <a:buChar char="l"/>
              <a:defRPr sz="2800" b="1">
                <a:solidFill>
                  <a:schemeClr val="bg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l"/>
              <a:defRPr sz="2400" b="1">
                <a:solidFill>
                  <a:schemeClr val="bg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a:lstStyle>
          <a:p>
            <a:pPr marL="0" marR="0" lvl="0" indent="0" algn="ctr" defTabSz="914400" rtl="0" eaLnBrk="0" fontAlgn="base" latinLnBrk="0" hangingPunct="0">
              <a:lnSpc>
                <a:spcPct val="100000"/>
              </a:lnSpc>
              <a:spcBef>
                <a:spcPts val="0"/>
              </a:spcBef>
              <a:spcAft>
                <a:spcPct val="0"/>
              </a:spcAft>
              <a:buClr>
                <a:srgbClr val="CC0000"/>
              </a:buClr>
              <a:buSzTx/>
              <a:buFont typeface="Wingdings" pitchFamily="2" charset="2"/>
              <a:buNone/>
              <a:tabLst/>
              <a:defRPr/>
            </a:pPr>
            <a:r>
              <a:rPr kumimoji="0" lang="en-US" altLang="en-US" sz="3200" b="1" i="0" u="none" strike="noStrike" kern="1200" cap="none" spc="0" normalizeH="0" baseline="0" noProof="0" dirty="0">
                <a:ln>
                  <a:noFill/>
                </a:ln>
                <a:solidFill>
                  <a:srgbClr val="CC0000"/>
                </a:solidFill>
                <a:effectLst/>
                <a:uLnTx/>
                <a:uFillTx/>
                <a:latin typeface="Liberation Sans" panose="020B0604020202020204" pitchFamily="34" charset="0"/>
                <a:ea typeface="+mn-ea"/>
                <a:cs typeface="+mn-cs"/>
              </a:rPr>
              <a:t>LEARNING OBJECTIVE 4</a:t>
            </a:r>
            <a:endParaRPr kumimoji="0" lang="en-US" sz="3200" b="0" i="0" u="none" strike="noStrike" kern="0" cap="none" spc="0" normalizeH="0" baseline="0" noProof="0" dirty="0">
              <a:ln>
                <a:noFill/>
              </a:ln>
              <a:solidFill>
                <a:srgbClr val="EEECE1"/>
              </a:solidFill>
              <a:effectLst/>
              <a:uLnTx/>
              <a:uFillTx/>
              <a:latin typeface="Liberation Sans" panose="020B0604020202020204" pitchFamily="34" charset="0"/>
              <a:ea typeface="+mn-ea"/>
              <a:cs typeface="+mn-cs"/>
            </a:endParaRPr>
          </a:p>
          <a:p>
            <a:pPr marL="0" marR="0" lvl="0" indent="0" algn="ctr" defTabSz="914400" rtl="0" eaLnBrk="0" fontAlgn="base" latinLnBrk="0" hangingPunct="0">
              <a:lnSpc>
                <a:spcPct val="100000"/>
              </a:lnSpc>
              <a:spcBef>
                <a:spcPts val="0"/>
              </a:spcBef>
              <a:spcAft>
                <a:spcPct val="0"/>
              </a:spcAft>
              <a:buClr>
                <a:srgbClr val="CC0000"/>
              </a:buClr>
              <a:buSzTx/>
              <a:buFont typeface="Wingdings" pitchFamily="2" charset="2"/>
              <a:buNone/>
              <a:tabLst/>
              <a:defRPr/>
            </a:pPr>
            <a:r>
              <a:rPr kumimoji="0" lang="en-US" sz="2800" b="0" i="0" u="none" strike="noStrike" kern="0" cap="none" spc="0" normalizeH="0" baseline="0" noProof="0" dirty="0">
                <a:ln>
                  <a:noFill/>
                </a:ln>
                <a:solidFill>
                  <a:srgbClr val="0070C0">
                    <a:lumMod val="50000"/>
                  </a:srgbClr>
                </a:solidFill>
                <a:effectLst/>
                <a:uLnTx/>
                <a:uFillTx/>
                <a:latin typeface="Liberation Sans" panose="020B0604020202020204" pitchFamily="34" charset="0"/>
                <a:ea typeface="+mn-ea"/>
                <a:cs typeface="+mn-cs"/>
              </a:rPr>
              <a:t>Describe the accounting treatment for costs subsequent to acquisition.</a:t>
            </a:r>
          </a:p>
        </p:txBody>
      </p:sp>
      <p:cxnSp>
        <p:nvCxnSpPr>
          <p:cNvPr id="4" name="Straight Connector 3">
            <a:extLst>
              <a:ext uri="{FF2B5EF4-FFF2-40B4-BE49-F238E27FC236}">
                <a16:creationId xmlns:a16="http://schemas.microsoft.com/office/drawing/2014/main" id="{2F16DEBF-762F-4079-A866-DB033614FC7F}"/>
              </a:ext>
            </a:extLst>
          </p:cNvPr>
          <p:cNvCxnSpPr/>
          <p:nvPr/>
        </p:nvCxnSpPr>
        <p:spPr bwMode="auto">
          <a:xfrm>
            <a:off x="457200" y="2133600"/>
            <a:ext cx="8343900" cy="0"/>
          </a:xfrm>
          <a:prstGeom prst="line">
            <a:avLst/>
          </a:prstGeom>
          <a:solidFill>
            <a:schemeClr val="bg1"/>
          </a:solidFill>
          <a:ln w="1905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Connector 4">
            <a:extLst>
              <a:ext uri="{FF2B5EF4-FFF2-40B4-BE49-F238E27FC236}">
                <a16:creationId xmlns:a16="http://schemas.microsoft.com/office/drawing/2014/main" id="{4B85920B-8195-4BF9-97D6-77484358D4B3}"/>
              </a:ext>
            </a:extLst>
          </p:cNvPr>
          <p:cNvCxnSpPr/>
          <p:nvPr/>
        </p:nvCxnSpPr>
        <p:spPr bwMode="auto">
          <a:xfrm flipV="1">
            <a:off x="457200" y="3733800"/>
            <a:ext cx="8343900" cy="22589"/>
          </a:xfrm>
          <a:prstGeom prst="line">
            <a:avLst/>
          </a:prstGeom>
          <a:solidFill>
            <a:schemeClr val="bg1"/>
          </a:solidFill>
          <a:ln w="1905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38973397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Text Box 4"/>
          <p:cNvSpPr txBox="1">
            <a:spLocks noChangeArrowheads="1"/>
          </p:cNvSpPr>
          <p:nvPr/>
        </p:nvSpPr>
        <p:spPr bwMode="auto">
          <a:xfrm>
            <a:off x="609600" y="1685258"/>
            <a:ext cx="8077200" cy="3496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tabLst>
                <a:tab pos="5600700" algn="r"/>
                <a:tab pos="6629400" algn="r"/>
              </a:tabLst>
              <a:defRPr b="1">
                <a:solidFill>
                  <a:schemeClr val="folHlink"/>
                </a:solidFill>
                <a:latin typeface="Comic Sans MS" pitchFamily="66" charset="0"/>
              </a:defRPr>
            </a:lvl1pPr>
            <a:lvl2pPr marL="742950" indent="-285750">
              <a:tabLst>
                <a:tab pos="5600700" algn="r"/>
                <a:tab pos="6629400" algn="r"/>
              </a:tabLst>
              <a:defRPr b="1">
                <a:solidFill>
                  <a:schemeClr val="folHlink"/>
                </a:solidFill>
                <a:latin typeface="Comic Sans MS" pitchFamily="66" charset="0"/>
              </a:defRPr>
            </a:lvl2pPr>
            <a:lvl3pPr marL="1143000" indent="-228600">
              <a:tabLst>
                <a:tab pos="5600700" algn="r"/>
                <a:tab pos="6629400" algn="r"/>
              </a:tabLst>
              <a:defRPr b="1">
                <a:solidFill>
                  <a:schemeClr val="folHlink"/>
                </a:solidFill>
                <a:latin typeface="Comic Sans MS" pitchFamily="66" charset="0"/>
              </a:defRPr>
            </a:lvl3pPr>
            <a:lvl4pPr marL="1600200" indent="-228600">
              <a:tabLst>
                <a:tab pos="5600700" algn="r"/>
                <a:tab pos="6629400" algn="r"/>
              </a:tabLst>
              <a:defRPr b="1">
                <a:solidFill>
                  <a:schemeClr val="folHlink"/>
                </a:solidFill>
                <a:latin typeface="Comic Sans MS" pitchFamily="66" charset="0"/>
              </a:defRPr>
            </a:lvl4pPr>
            <a:lvl5pPr marL="2057400" indent="-228600">
              <a:tabLst>
                <a:tab pos="5600700" algn="r"/>
                <a:tab pos="6629400" algn="r"/>
              </a:tabLst>
              <a:defRPr b="1">
                <a:solidFill>
                  <a:schemeClr val="folHlink"/>
                </a:solidFill>
                <a:latin typeface="Comic Sans MS" pitchFamily="66" charset="0"/>
              </a:defRPr>
            </a:lvl5pPr>
            <a:lvl6pPr marL="2514600" indent="-228600" algn="ctr" eaLnBrk="0" fontAlgn="base" hangingPunct="0">
              <a:spcBef>
                <a:spcPct val="0"/>
              </a:spcBef>
              <a:spcAft>
                <a:spcPct val="0"/>
              </a:spcAft>
              <a:tabLst>
                <a:tab pos="5600700" algn="r"/>
                <a:tab pos="6629400" algn="r"/>
              </a:tabLst>
              <a:defRPr b="1">
                <a:solidFill>
                  <a:schemeClr val="folHlink"/>
                </a:solidFill>
                <a:latin typeface="Comic Sans MS" pitchFamily="66" charset="0"/>
              </a:defRPr>
            </a:lvl6pPr>
            <a:lvl7pPr marL="2971800" indent="-228600" algn="ctr" eaLnBrk="0" fontAlgn="base" hangingPunct="0">
              <a:spcBef>
                <a:spcPct val="0"/>
              </a:spcBef>
              <a:spcAft>
                <a:spcPct val="0"/>
              </a:spcAft>
              <a:tabLst>
                <a:tab pos="5600700" algn="r"/>
                <a:tab pos="6629400" algn="r"/>
              </a:tabLst>
              <a:defRPr b="1">
                <a:solidFill>
                  <a:schemeClr val="folHlink"/>
                </a:solidFill>
                <a:latin typeface="Comic Sans MS" pitchFamily="66" charset="0"/>
              </a:defRPr>
            </a:lvl7pPr>
            <a:lvl8pPr marL="3429000" indent="-228600" algn="ctr" eaLnBrk="0" fontAlgn="base" hangingPunct="0">
              <a:spcBef>
                <a:spcPct val="0"/>
              </a:spcBef>
              <a:spcAft>
                <a:spcPct val="0"/>
              </a:spcAft>
              <a:tabLst>
                <a:tab pos="5600700" algn="r"/>
                <a:tab pos="6629400" algn="r"/>
              </a:tabLst>
              <a:defRPr b="1">
                <a:solidFill>
                  <a:schemeClr val="folHlink"/>
                </a:solidFill>
                <a:latin typeface="Comic Sans MS" pitchFamily="66" charset="0"/>
              </a:defRPr>
            </a:lvl8pPr>
            <a:lvl9pPr marL="3886200" indent="-228600" algn="ctr" eaLnBrk="0" fontAlgn="base" hangingPunct="0">
              <a:spcBef>
                <a:spcPct val="0"/>
              </a:spcBef>
              <a:spcAft>
                <a:spcPct val="0"/>
              </a:spcAft>
              <a:tabLst>
                <a:tab pos="5600700" algn="r"/>
                <a:tab pos="6629400" algn="r"/>
              </a:tabLst>
              <a:defRPr b="1">
                <a:solidFill>
                  <a:schemeClr val="folHlink"/>
                </a:solidFill>
                <a:latin typeface="Comic Sans MS" pitchFamily="66" charset="0"/>
              </a:defRPr>
            </a:lvl9pPr>
          </a:lstStyle>
          <a:p>
            <a:pPr algn="l">
              <a:lnSpc>
                <a:spcPct val="120000"/>
              </a:lnSpc>
              <a:spcBef>
                <a:spcPts val="1200"/>
              </a:spcBef>
            </a:pPr>
            <a:r>
              <a:rPr lang="en-US" sz="2200" dirty="0">
                <a:solidFill>
                  <a:schemeClr val="tx1"/>
                </a:solidFill>
                <a:latin typeface="Liberation Sans" panose="020B0604020202020204" pitchFamily="34" charset="0"/>
              </a:rPr>
              <a:t>Recognize costs subsequent to acquisition </a:t>
            </a:r>
            <a:r>
              <a:rPr lang="en-US" sz="2200" b="0" dirty="0">
                <a:solidFill>
                  <a:schemeClr val="tx1"/>
                </a:solidFill>
                <a:latin typeface="Liberation Sans" panose="020B0604020202020204" pitchFamily="34" charset="0"/>
              </a:rPr>
              <a:t>as an asset when the costs can be measured reliably and it is probable that the company will obtain </a:t>
            </a:r>
            <a:r>
              <a:rPr lang="en-US" sz="2200" dirty="0">
                <a:solidFill>
                  <a:schemeClr val="tx1"/>
                </a:solidFill>
                <a:latin typeface="Liberation Sans" panose="020B0604020202020204" pitchFamily="34" charset="0"/>
              </a:rPr>
              <a:t>future economic benefits</a:t>
            </a:r>
            <a:r>
              <a:rPr lang="en-US" sz="2200" b="0" dirty="0">
                <a:solidFill>
                  <a:schemeClr val="tx1"/>
                </a:solidFill>
                <a:latin typeface="Liberation Sans" panose="020B0604020202020204" pitchFamily="34" charset="0"/>
              </a:rPr>
              <a:t>. </a:t>
            </a:r>
          </a:p>
          <a:p>
            <a:pPr algn="l">
              <a:lnSpc>
                <a:spcPct val="120000"/>
              </a:lnSpc>
              <a:spcBef>
                <a:spcPts val="1200"/>
              </a:spcBef>
            </a:pPr>
            <a:r>
              <a:rPr lang="en-US" sz="2200" dirty="0">
                <a:solidFill>
                  <a:schemeClr val="tx1"/>
                </a:solidFill>
                <a:latin typeface="Liberation Sans" panose="020B0604020202020204" pitchFamily="34" charset="0"/>
              </a:rPr>
              <a:t>Evidence</a:t>
            </a:r>
            <a:r>
              <a:rPr lang="en-US" sz="2200" b="0" dirty="0">
                <a:solidFill>
                  <a:schemeClr val="tx1"/>
                </a:solidFill>
                <a:latin typeface="Liberation Sans" panose="020B0604020202020204" pitchFamily="34" charset="0"/>
              </a:rPr>
              <a:t> of future economic benefit would include increases in </a:t>
            </a:r>
          </a:p>
          <a:p>
            <a:pPr marL="682625" lvl="1" indent="-450850" algn="l">
              <a:lnSpc>
                <a:spcPct val="120000"/>
              </a:lnSpc>
              <a:spcBef>
                <a:spcPts val="1200"/>
              </a:spcBef>
              <a:buFont typeface="+mj-lt"/>
              <a:buAutoNum type="arabicPeriod"/>
            </a:pPr>
            <a:r>
              <a:rPr lang="en-US" sz="2100" b="0" dirty="0">
                <a:solidFill>
                  <a:schemeClr val="tx1"/>
                </a:solidFill>
                <a:latin typeface="Liberation Sans" panose="020B0604020202020204" pitchFamily="34" charset="0"/>
              </a:rPr>
              <a:t>useful life, </a:t>
            </a:r>
          </a:p>
          <a:p>
            <a:pPr marL="682625" lvl="1" indent="-450850" algn="l">
              <a:lnSpc>
                <a:spcPct val="120000"/>
              </a:lnSpc>
              <a:spcBef>
                <a:spcPts val="1200"/>
              </a:spcBef>
              <a:buFont typeface="+mj-lt"/>
              <a:buAutoNum type="arabicPeriod"/>
            </a:pPr>
            <a:r>
              <a:rPr lang="en-US" sz="2100" b="0" dirty="0">
                <a:solidFill>
                  <a:schemeClr val="tx1"/>
                </a:solidFill>
                <a:latin typeface="Liberation Sans" panose="020B0604020202020204" pitchFamily="34" charset="0"/>
              </a:rPr>
              <a:t>quantity of product produced, and</a:t>
            </a:r>
          </a:p>
          <a:p>
            <a:pPr marL="682625" lvl="1" indent="-450850" algn="l">
              <a:lnSpc>
                <a:spcPct val="120000"/>
              </a:lnSpc>
              <a:spcBef>
                <a:spcPts val="1200"/>
              </a:spcBef>
              <a:buFont typeface="+mj-lt"/>
              <a:buAutoNum type="arabicPeriod"/>
            </a:pPr>
            <a:r>
              <a:rPr lang="en-US" sz="2100" b="0" dirty="0">
                <a:solidFill>
                  <a:schemeClr val="tx1"/>
                </a:solidFill>
                <a:latin typeface="Liberation Sans" panose="020B0604020202020204" pitchFamily="34" charset="0"/>
              </a:rPr>
              <a:t>quality of product produced.</a:t>
            </a:r>
            <a:endParaRPr lang="en-US" altLang="en-US" sz="2100" b="0" dirty="0">
              <a:solidFill>
                <a:schemeClr val="tx1"/>
              </a:solidFill>
              <a:latin typeface="Liberation Sans" panose="020B0604020202020204" pitchFamily="34" charset="0"/>
            </a:endParaRPr>
          </a:p>
        </p:txBody>
      </p:sp>
      <p:sp>
        <p:nvSpPr>
          <p:cNvPr id="7"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4</a:t>
            </a:r>
          </a:p>
        </p:txBody>
      </p:sp>
      <p:sp>
        <p:nvSpPr>
          <p:cNvPr id="8" name="Line 16"/>
          <p:cNvSpPr>
            <a:spLocks noChangeShapeType="1"/>
          </p:cNvSpPr>
          <p:nvPr/>
        </p:nvSpPr>
        <p:spPr bwMode="auto">
          <a:xfrm>
            <a:off x="381000" y="1355652"/>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3" name="Rectangle 4"/>
          <p:cNvSpPr txBox="1">
            <a:spLocks noChangeArrowheads="1"/>
          </p:cNvSpPr>
          <p:nvPr/>
        </p:nvSpPr>
        <p:spPr bwMode="auto">
          <a:xfrm>
            <a:off x="609600" y="173664"/>
            <a:ext cx="4800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dirty="0">
                <a:solidFill>
                  <a:schemeClr val="tx1"/>
                </a:solidFill>
                <a:effectLst/>
                <a:latin typeface="Liberation Sans" panose="020B0604020202020204" pitchFamily="34" charset="0"/>
              </a:rPr>
              <a:t>Costs Subsequent </a:t>
            </a:r>
          </a:p>
          <a:p>
            <a:pPr marL="0" algn="l"/>
            <a:r>
              <a:rPr lang="en-US" sz="3200" i="0" dirty="0">
                <a:solidFill>
                  <a:schemeClr val="tx1"/>
                </a:solidFill>
                <a:effectLst/>
                <a:latin typeface="Liberation Sans" panose="020B0604020202020204" pitchFamily="34" charset="0"/>
              </a:rPr>
              <a:t>to Acquisition</a:t>
            </a:r>
            <a:endParaRPr lang="en-US" sz="3200" i="0" dirty="0">
              <a:solidFill>
                <a:schemeClr val="tx1"/>
              </a:solidFill>
              <a:effectLst/>
              <a:latin typeface="Liberation Sans" panose="020B0604020202020204" pitchFamily="34" charset="0"/>
              <a:ea typeface="+mn-ea"/>
              <a:cs typeface="+mn-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564">
                                            <p:txEl>
                                              <p:pRg st="0" end="0"/>
                                            </p:txEl>
                                          </p:spTgt>
                                        </p:tgtEl>
                                        <p:attrNameLst>
                                          <p:attrName>style.visibility</p:attrName>
                                        </p:attrNameLst>
                                      </p:cBhvr>
                                      <p:to>
                                        <p:strVal val="visible"/>
                                      </p:to>
                                    </p:set>
                                    <p:animEffect transition="in" filter="wipe(left)">
                                      <p:cBhvr>
                                        <p:cTn id="7" dur="500"/>
                                        <p:tgtEl>
                                          <p:spTgt spid="665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564">
                                            <p:txEl>
                                              <p:pRg st="1" end="1"/>
                                            </p:txEl>
                                          </p:spTgt>
                                        </p:tgtEl>
                                        <p:attrNameLst>
                                          <p:attrName>style.visibility</p:attrName>
                                        </p:attrNameLst>
                                      </p:cBhvr>
                                      <p:to>
                                        <p:strVal val="visible"/>
                                      </p:to>
                                    </p:set>
                                    <p:animEffect transition="in" filter="wipe(left)">
                                      <p:cBhvr>
                                        <p:cTn id="12" dur="500"/>
                                        <p:tgtEl>
                                          <p:spTgt spid="665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564">
                                            <p:txEl>
                                              <p:pRg st="2" end="2"/>
                                            </p:txEl>
                                          </p:spTgt>
                                        </p:tgtEl>
                                        <p:attrNameLst>
                                          <p:attrName>style.visibility</p:attrName>
                                        </p:attrNameLst>
                                      </p:cBhvr>
                                      <p:to>
                                        <p:strVal val="visible"/>
                                      </p:to>
                                    </p:set>
                                    <p:animEffect transition="in" filter="wipe(left)">
                                      <p:cBhvr>
                                        <p:cTn id="17" dur="500"/>
                                        <p:tgtEl>
                                          <p:spTgt spid="665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6564">
                                            <p:txEl>
                                              <p:pRg st="3" end="3"/>
                                            </p:txEl>
                                          </p:spTgt>
                                        </p:tgtEl>
                                        <p:attrNameLst>
                                          <p:attrName>style.visibility</p:attrName>
                                        </p:attrNameLst>
                                      </p:cBhvr>
                                      <p:to>
                                        <p:strVal val="visible"/>
                                      </p:to>
                                    </p:set>
                                    <p:animEffect transition="in" filter="wipe(left)">
                                      <p:cBhvr>
                                        <p:cTn id="22" dur="500"/>
                                        <p:tgtEl>
                                          <p:spTgt spid="6656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6564">
                                            <p:txEl>
                                              <p:pRg st="4" end="4"/>
                                            </p:txEl>
                                          </p:spTgt>
                                        </p:tgtEl>
                                        <p:attrNameLst>
                                          <p:attrName>style.visibility</p:attrName>
                                        </p:attrNameLst>
                                      </p:cBhvr>
                                      <p:to>
                                        <p:strVal val="visible"/>
                                      </p:to>
                                    </p:set>
                                    <p:animEffect transition="in" filter="wipe(left)">
                                      <p:cBhvr>
                                        <p:cTn id="27" dur="500"/>
                                        <p:tgtEl>
                                          <p:spTgt spid="6656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build="p" bldLvl="3"/>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endParaRPr>
          </a:p>
        </p:txBody>
      </p:sp>
      <p:sp>
        <p:nvSpPr>
          <p:cNvPr id="8" name="Rectangle 2"/>
          <p:cNvSpPr txBox="1">
            <a:spLocks noChangeArrowheads="1"/>
          </p:cNvSpPr>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kern="1200" dirty="0">
                <a:solidFill>
                  <a:schemeClr val="tx1"/>
                </a:solidFill>
                <a:effectLst/>
                <a:latin typeface="Liberation Sans" panose="020B0604020202020204" pitchFamily="34" charset="0"/>
                <a:ea typeface="+mn-ea"/>
                <a:cs typeface="+mn-cs"/>
              </a:rPr>
              <a:t>Costs Subsequent to Acquisition</a:t>
            </a:r>
          </a:p>
        </p:txBody>
      </p:sp>
      <p:sp>
        <p:nvSpPr>
          <p:cNvPr id="10"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4</a:t>
            </a:r>
          </a:p>
        </p:txBody>
      </p:sp>
      <p:sp>
        <p:nvSpPr>
          <p:cNvPr id="11" name="Rectangle 10"/>
          <p:cNvSpPr/>
          <p:nvPr/>
        </p:nvSpPr>
        <p:spPr bwMode="auto">
          <a:xfrm>
            <a:off x="457200" y="1435274"/>
            <a:ext cx="8229600" cy="457200"/>
          </a:xfrm>
          <a:prstGeom prst="rect">
            <a:avLst/>
          </a:prstGeom>
          <a:solidFill>
            <a:srgbClr val="CC0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115888" algn="l"/>
            <a:r>
              <a:rPr lang="en-US" sz="2400" dirty="0">
                <a:solidFill>
                  <a:schemeClr val="accent3"/>
                </a:solidFill>
                <a:effectLst>
                  <a:outerShdw blurRad="38100" dist="38100" dir="2700000" algn="tl">
                    <a:srgbClr val="000000">
                      <a:alpha val="43137"/>
                    </a:srgbClr>
                  </a:outerShdw>
                </a:effectLst>
                <a:latin typeface="Liberation Sans" panose="020B0604020202020204"/>
              </a:rPr>
              <a:t>Major Types of Expenditures</a:t>
            </a:r>
          </a:p>
        </p:txBody>
      </p:sp>
      <p:sp>
        <p:nvSpPr>
          <p:cNvPr id="12" name="Rectangle 11"/>
          <p:cNvSpPr/>
          <p:nvPr/>
        </p:nvSpPr>
        <p:spPr bwMode="auto">
          <a:xfrm>
            <a:off x="457200" y="1892473"/>
            <a:ext cx="8229600" cy="3065006"/>
          </a:xfrm>
          <a:prstGeom prst="rect">
            <a:avLst/>
          </a:prstGeom>
          <a:noFill/>
          <a:ln w="12700" cap="sq" cmpd="sng" algn="ctr">
            <a:solidFill>
              <a:schemeClr val="tx1"/>
            </a:solidFill>
            <a:prstDash val="solid"/>
            <a:round/>
            <a:headEnd type="none" w="sm" len="sm"/>
            <a:tailEnd type="none" w="sm" len="sm"/>
          </a:ln>
          <a:effectLst/>
        </p:spPr>
        <p:txBody>
          <a:bodyPr vert="horz" wrap="square" lIns="91440" tIns="182880" rIns="91440" bIns="182880" numCol="1" rtlCol="0" anchor="t" anchorCtr="0" compatLnSpc="1">
            <a:prstTxWarp prst="textNoShape">
              <a:avLst/>
            </a:prstTxWarp>
            <a:spAutoFit/>
          </a:bodyPr>
          <a:lstStyle/>
          <a:p>
            <a:pPr marL="115888" algn="l">
              <a:lnSpc>
                <a:spcPct val="110000"/>
              </a:lnSpc>
              <a:spcBef>
                <a:spcPts val="1200"/>
              </a:spcBef>
            </a:pPr>
            <a:r>
              <a:rPr lang="en-US" sz="2100" dirty="0">
                <a:solidFill>
                  <a:schemeClr val="tx2">
                    <a:lumMod val="75000"/>
                  </a:schemeClr>
                </a:solidFill>
                <a:latin typeface="Liberation Sans" panose="020B0604020202020204"/>
              </a:rPr>
              <a:t>Additions</a:t>
            </a:r>
            <a:r>
              <a:rPr lang="en-US" sz="2100" dirty="0">
                <a:latin typeface="Liberation Sans" panose="020B0604020202020204"/>
              </a:rPr>
              <a:t>. Increase or extension of existing assets. </a:t>
            </a:r>
          </a:p>
          <a:p>
            <a:pPr marL="115888" algn="l">
              <a:lnSpc>
                <a:spcPct val="110000"/>
              </a:lnSpc>
              <a:spcBef>
                <a:spcPts val="600"/>
              </a:spcBef>
            </a:pPr>
            <a:r>
              <a:rPr lang="en-US" sz="2100" dirty="0">
                <a:solidFill>
                  <a:schemeClr val="tx2">
                    <a:lumMod val="75000"/>
                  </a:schemeClr>
                </a:solidFill>
                <a:latin typeface="Liberation Sans" panose="020B0604020202020204"/>
              </a:rPr>
              <a:t>Improvements and Replacements. </a:t>
            </a:r>
            <a:r>
              <a:rPr lang="en-US" sz="2100" dirty="0">
                <a:latin typeface="Liberation Sans" panose="020B0604020202020204"/>
              </a:rPr>
              <a:t>Substitution of a better or similar asset for an existing one.</a:t>
            </a:r>
          </a:p>
          <a:p>
            <a:pPr marL="115888" algn="l">
              <a:lnSpc>
                <a:spcPct val="110000"/>
              </a:lnSpc>
              <a:spcBef>
                <a:spcPts val="600"/>
              </a:spcBef>
            </a:pPr>
            <a:r>
              <a:rPr lang="en-US" sz="2100" dirty="0">
                <a:solidFill>
                  <a:schemeClr val="tx2">
                    <a:lumMod val="75000"/>
                  </a:schemeClr>
                </a:solidFill>
                <a:latin typeface="Liberation Sans" panose="020B0604020202020204"/>
              </a:rPr>
              <a:t>Rearrangement</a:t>
            </a:r>
            <a:r>
              <a:rPr lang="en-US" sz="2100" dirty="0">
                <a:latin typeface="Liberation Sans" panose="020B0604020202020204"/>
              </a:rPr>
              <a:t> </a:t>
            </a:r>
            <a:r>
              <a:rPr lang="en-US" sz="2100" dirty="0">
                <a:solidFill>
                  <a:schemeClr val="tx2">
                    <a:lumMod val="75000"/>
                  </a:schemeClr>
                </a:solidFill>
                <a:latin typeface="Liberation Sans" panose="020B0604020202020204"/>
              </a:rPr>
              <a:t>and</a:t>
            </a:r>
            <a:r>
              <a:rPr lang="en-US" sz="2100" dirty="0">
                <a:latin typeface="Liberation Sans" panose="020B0604020202020204"/>
              </a:rPr>
              <a:t> </a:t>
            </a:r>
            <a:r>
              <a:rPr lang="en-US" sz="2100" dirty="0">
                <a:solidFill>
                  <a:schemeClr val="tx2">
                    <a:lumMod val="75000"/>
                  </a:schemeClr>
                </a:solidFill>
                <a:latin typeface="Liberation Sans" panose="020B0604020202020204"/>
              </a:rPr>
              <a:t>Reorganization</a:t>
            </a:r>
            <a:r>
              <a:rPr lang="en-US" sz="2100" dirty="0">
                <a:latin typeface="Liberation Sans" panose="020B0604020202020204"/>
              </a:rPr>
              <a:t>. Movement of assets from one location to another. </a:t>
            </a:r>
          </a:p>
          <a:p>
            <a:pPr marL="115888" algn="l">
              <a:lnSpc>
                <a:spcPct val="110000"/>
              </a:lnSpc>
              <a:spcBef>
                <a:spcPts val="600"/>
              </a:spcBef>
            </a:pPr>
            <a:r>
              <a:rPr lang="en-US" sz="2100" dirty="0">
                <a:solidFill>
                  <a:schemeClr val="tx2">
                    <a:lumMod val="75000"/>
                  </a:schemeClr>
                </a:solidFill>
                <a:latin typeface="Liberation Sans" panose="020B0604020202020204"/>
              </a:rPr>
              <a:t>Repairs.</a:t>
            </a:r>
            <a:r>
              <a:rPr lang="en-US" sz="2100" dirty="0">
                <a:latin typeface="Liberation Sans" panose="020B0604020202020204"/>
              </a:rPr>
              <a:t> Expenditures that maintain assets in condition for operation.</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wipe(left)">
                                      <p:cBhvr>
                                        <p:cTn id="22"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0F2F4C6-CC11-4CDC-F4D3-BDF1ED893751}"/>
              </a:ext>
            </a:extLst>
          </p:cNvPr>
          <p:cNvGrpSpPr/>
          <p:nvPr>
            <p:custDataLst>
              <p:tags r:id="rId2"/>
            </p:custDataLst>
          </p:nvPr>
        </p:nvGrpSpPr>
        <p:grpSpPr>
          <a:xfrm>
            <a:off x="0" y="0"/>
            <a:ext cx="9144000" cy="635000"/>
            <a:chOff x="0" y="0"/>
            <a:chExt cx="9144000" cy="635000"/>
          </a:xfrm>
        </p:grpSpPr>
        <p:sp>
          <p:nvSpPr>
            <p:cNvPr id="5" name="TitleBackground">
              <a:extLst>
                <a:ext uri="{FF2B5EF4-FFF2-40B4-BE49-F238E27FC236}">
                  <a16:creationId xmlns:a16="http://schemas.microsoft.com/office/drawing/2014/main" id="{6FA86A07-5C60-2C5B-90E7-08E8A153547D}"/>
                </a:ext>
              </a:extLst>
            </p:cNvPr>
            <p:cNvSpPr/>
            <p:nvPr>
              <p:custDataLst>
                <p:tags r:id="rId15"/>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 name="ColorBlock">
              <a:extLst>
                <a:ext uri="{FF2B5EF4-FFF2-40B4-BE49-F238E27FC236}">
                  <a16:creationId xmlns:a16="http://schemas.microsoft.com/office/drawing/2014/main" id="{70D87432-294C-12EB-92CB-C825D313837D}"/>
                </a:ext>
              </a:extLst>
            </p:cNvPr>
            <p:cNvSpPr/>
            <p:nvPr>
              <p:custDataLst>
                <p:tags r:id="rId16"/>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 name="TypeText">
              <a:extLst>
                <a:ext uri="{FF2B5EF4-FFF2-40B4-BE49-F238E27FC236}">
                  <a16:creationId xmlns:a16="http://schemas.microsoft.com/office/drawing/2014/main" id="{52929324-0223-6D10-0F9F-344D27E77FF5}"/>
                </a:ext>
              </a:extLst>
            </p:cNvPr>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pPr algn="l"/>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TipText">
              <a:extLst>
                <a:ext uri="{FF2B5EF4-FFF2-40B4-BE49-F238E27FC236}">
                  <a16:creationId xmlns:a16="http://schemas.microsoft.com/office/drawing/2014/main" id="{63E5AA36-9C18-D96D-89DB-5E715DBF566F}"/>
                </a:ext>
              </a:extLst>
            </p:cNvPr>
            <p:cNvSpPr txBox="1"/>
            <p:nvPr>
              <p:custDataLst>
                <p:tags r:id="rId18"/>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10" name="TextBox 9">
            <a:extLst>
              <a:ext uri="{FF2B5EF4-FFF2-40B4-BE49-F238E27FC236}">
                <a16:creationId xmlns:a16="http://schemas.microsoft.com/office/drawing/2014/main" id="{ED460278-45B6-2820-8AAB-F1E97B773E2B}"/>
              </a:ext>
            </a:extLst>
          </p:cNvPr>
          <p:cNvSpPr txBox="1"/>
          <p:nvPr>
            <p:custDataLst>
              <p:tags r:id="rId3"/>
            </p:custDataLst>
          </p:nvPr>
        </p:nvSpPr>
        <p:spPr>
          <a:xfrm>
            <a:off x="914400" y="635000"/>
            <a:ext cx="7315200" cy="2143125"/>
          </a:xfrm>
          <a:prstGeom prst="rect">
            <a:avLst/>
          </a:prstGeom>
          <a:noFill/>
        </p:spPr>
        <p:txBody>
          <a:bodyPr vert="horz" wrap="square" rtlCol="0" anchor="ctr" anchorCtr="0">
            <a:noAutofit/>
          </a:bodyPr>
          <a:lstStyle/>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interest capitalized for 2021 was:</a:t>
            </a:r>
            <a:endParaRPr lang="en-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extBox 10">
            <a:extLst>
              <a:ext uri="{FF2B5EF4-FFF2-40B4-BE49-F238E27FC236}">
                <a16:creationId xmlns:a16="http://schemas.microsoft.com/office/drawing/2014/main" id="{872F159C-8CAB-9684-C9D4-9E19BF7C482B}"/>
              </a:ext>
            </a:extLst>
          </p:cNvPr>
          <p:cNvSpPr txBox="1"/>
          <p:nvPr>
            <p:custDataLst>
              <p:tags r:id="rId4"/>
            </p:custDataLst>
          </p:nvPr>
        </p:nvSpPr>
        <p:spPr>
          <a:xfrm>
            <a:off x="1828800" y="2786063"/>
            <a:ext cx="6400800" cy="642938"/>
          </a:xfrm>
          <a:prstGeom prst="rect">
            <a:avLst/>
          </a:prstGeom>
          <a:noFill/>
        </p:spPr>
        <p:txBody>
          <a:bodyPr vert="horz" rtlCol="0" anchor="ctr" anchorCtr="0">
            <a:noAutofit/>
          </a:bodyPr>
          <a:lstStyle/>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£180,000</a:t>
            </a:r>
            <a:endParaRPr lang="en-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TextBox 11">
            <a:extLst>
              <a:ext uri="{FF2B5EF4-FFF2-40B4-BE49-F238E27FC236}">
                <a16:creationId xmlns:a16="http://schemas.microsoft.com/office/drawing/2014/main" id="{B9CC7ABA-073F-3FE7-9362-EC416DD99F12}"/>
              </a:ext>
            </a:extLst>
          </p:cNvPr>
          <p:cNvSpPr txBox="1"/>
          <p:nvPr>
            <p:custDataLst>
              <p:tags r:id="rId5"/>
            </p:custDataLst>
          </p:nvPr>
        </p:nvSpPr>
        <p:spPr>
          <a:xfrm>
            <a:off x="1828800" y="3471863"/>
            <a:ext cx="6400800" cy="642938"/>
          </a:xfrm>
          <a:prstGeom prst="rect">
            <a:avLst/>
          </a:prstGeom>
          <a:noFill/>
        </p:spPr>
        <p:txBody>
          <a:bodyPr vert="horz" rtlCol="0" anchor="ctr" anchorCtr="0">
            <a:noAutofit/>
          </a:bodyPr>
          <a:lstStyle/>
          <a:p>
            <a:pPr algn="l"/>
            <a:r>
              <a:rPr lang="en-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£48,000</a:t>
            </a:r>
          </a:p>
        </p:txBody>
      </p:sp>
      <p:sp>
        <p:nvSpPr>
          <p:cNvPr id="13" name="TextBox 12">
            <a:extLst>
              <a:ext uri="{FF2B5EF4-FFF2-40B4-BE49-F238E27FC236}">
                <a16:creationId xmlns:a16="http://schemas.microsoft.com/office/drawing/2014/main" id="{5DD9DF40-12EB-5C89-0169-190201C0484B}"/>
              </a:ext>
            </a:extLst>
          </p:cNvPr>
          <p:cNvSpPr txBox="1"/>
          <p:nvPr>
            <p:custDataLst>
              <p:tags r:id="rId6"/>
            </p:custDataLst>
          </p:nvPr>
        </p:nvSpPr>
        <p:spPr>
          <a:xfrm>
            <a:off x="1828800" y="4157663"/>
            <a:ext cx="6400800" cy="642938"/>
          </a:xfrm>
          <a:prstGeom prst="rect">
            <a:avLst/>
          </a:prstGeom>
          <a:noFill/>
        </p:spPr>
        <p:txBody>
          <a:bodyPr vert="horz" rtlCol="0" anchor="ctr" anchorCtr="0">
            <a:noAutofit/>
          </a:bodyPr>
          <a:lstStyle/>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£132,000</a:t>
            </a:r>
          </a:p>
        </p:txBody>
      </p:sp>
      <p:sp>
        <p:nvSpPr>
          <p:cNvPr id="14" name="TextBox 13">
            <a:extLst>
              <a:ext uri="{FF2B5EF4-FFF2-40B4-BE49-F238E27FC236}">
                <a16:creationId xmlns:a16="http://schemas.microsoft.com/office/drawing/2014/main" id="{48F5C049-776B-DBF4-AF38-AC21A44AECC3}"/>
              </a:ext>
            </a:extLst>
          </p:cNvPr>
          <p:cNvSpPr txBox="1"/>
          <p:nvPr>
            <p:custDataLst>
              <p:tags r:id="rId7"/>
            </p:custDataLst>
          </p:nvPr>
        </p:nvSpPr>
        <p:spPr>
          <a:xfrm>
            <a:off x="1905000" y="4843463"/>
            <a:ext cx="6400800" cy="642938"/>
          </a:xfrm>
          <a:prstGeom prst="rect">
            <a:avLst/>
          </a:prstGeom>
          <a:noFill/>
        </p:spPr>
        <p:txBody>
          <a:bodyPr vert="horz" rtlCol="0" anchor="ctr" anchorCtr="0">
            <a:noAutofit/>
          </a:bodyPr>
          <a:lstStyle/>
          <a:p>
            <a:pPr algn="l"/>
            <a:r>
              <a:rPr lang="en-US" sz="2400" dirty="0">
                <a:solidFill>
                  <a:schemeClr val="tx1"/>
                </a:solidFill>
                <a:effectLst/>
                <a:latin typeface="Arial" panose="020B0604020202020204" pitchFamily="34" charset="0"/>
                <a:ea typeface="Times New Roman" panose="02020603050405020304" pitchFamily="18" charset="0"/>
              </a:rPr>
              <a:t>£</a:t>
            </a:r>
            <a:r>
              <a:rPr lang="en-US" sz="2400" dirty="0">
                <a:solidFill>
                  <a:schemeClr val="tx1"/>
                </a:solidFill>
                <a:effectLst/>
                <a:latin typeface="Liberation Sans"/>
                <a:ea typeface="Times New Roman" panose="02020603050405020304" pitchFamily="18" charset="0"/>
                <a:cs typeface="Times New Roman" panose="02020603050405020304" pitchFamily="18" charset="0"/>
              </a:rPr>
              <a:t>60,000</a:t>
            </a:r>
            <a:endParaRPr lang="en-CN" sz="2400" dirty="0">
              <a:solidFill>
                <a:schemeClr val="tx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Oval 14">
            <a:extLst>
              <a:ext uri="{FF2B5EF4-FFF2-40B4-BE49-F238E27FC236}">
                <a16:creationId xmlns:a16="http://schemas.microsoft.com/office/drawing/2014/main" id="{73966C27-2FCF-5966-168F-ADFB5CF9426D}"/>
              </a:ext>
            </a:extLst>
          </p:cNvPr>
          <p:cNvSpPr>
            <a:spLocks noChangeAspect="1"/>
          </p:cNvSpPr>
          <p:nvPr>
            <p:custDataLst>
              <p:tags r:id="rId8"/>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en-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Oval 15">
            <a:extLst>
              <a:ext uri="{FF2B5EF4-FFF2-40B4-BE49-F238E27FC236}">
                <a16:creationId xmlns:a16="http://schemas.microsoft.com/office/drawing/2014/main" id="{25653D84-76F9-4E83-6327-A39DFE0C8EE6}"/>
              </a:ext>
            </a:extLst>
          </p:cNvPr>
          <p:cNvSpPr>
            <a:spLocks noChangeAspect="1"/>
          </p:cNvSpPr>
          <p:nvPr>
            <p:custDataLst>
              <p:tags r:id="rId9"/>
            </p:custDataLst>
          </p:nvPr>
        </p:nvSpPr>
        <p:spPr>
          <a:xfrm>
            <a:off x="1114425" y="3536156"/>
            <a:ext cx="514350" cy="514350"/>
          </a:xfrm>
          <a:prstGeom prst="ellipse">
            <a:avLst/>
          </a:prstGeom>
          <a:solidFill>
            <a:srgbClr val="808080"/>
          </a:solidFill>
          <a:ln w="127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en-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Oval 16">
            <a:extLst>
              <a:ext uri="{FF2B5EF4-FFF2-40B4-BE49-F238E27FC236}">
                <a16:creationId xmlns:a16="http://schemas.microsoft.com/office/drawing/2014/main" id="{C73F3331-DC62-F59D-0284-E52D16C2FE32}"/>
              </a:ext>
            </a:extLst>
          </p:cNvPr>
          <p:cNvSpPr>
            <a:spLocks noChangeAspect="1"/>
          </p:cNvSpPr>
          <p:nvPr>
            <p:custDataLst>
              <p:tags r:id="rId10"/>
            </p:custDataLst>
          </p:nvPr>
        </p:nvSpPr>
        <p:spPr>
          <a:xfrm>
            <a:off x="1114425" y="4221956"/>
            <a:ext cx="514350" cy="514350"/>
          </a:xfrm>
          <a:prstGeom prst="ellipse">
            <a:avLst/>
          </a:prstGeom>
          <a:solidFill>
            <a:srgbClr val="808080"/>
          </a:solidFill>
          <a:ln w="127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en-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Oval 17">
            <a:extLst>
              <a:ext uri="{FF2B5EF4-FFF2-40B4-BE49-F238E27FC236}">
                <a16:creationId xmlns:a16="http://schemas.microsoft.com/office/drawing/2014/main" id="{A74FB968-6056-EAFF-655B-47C51B0654EF}"/>
              </a:ext>
            </a:extLst>
          </p:cNvPr>
          <p:cNvSpPr>
            <a:spLocks noChangeAspect="1"/>
          </p:cNvSpPr>
          <p:nvPr>
            <p:custDataLst>
              <p:tags r:id="rId11"/>
            </p:custDataLst>
          </p:nvPr>
        </p:nvSpPr>
        <p:spPr>
          <a:xfrm>
            <a:off x="1114425" y="4907756"/>
            <a:ext cx="514350" cy="514350"/>
          </a:xfrm>
          <a:prstGeom prst="ellipse">
            <a:avLst/>
          </a:prstGeom>
          <a:solidFill>
            <a:srgbClr val="808080"/>
          </a:solidFill>
          <a:ln w="127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en-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Rounded Rectangle 18">
            <a:extLst>
              <a:ext uri="{FF2B5EF4-FFF2-40B4-BE49-F238E27FC236}">
                <a16:creationId xmlns:a16="http://schemas.microsoft.com/office/drawing/2014/main" id="{098BB509-9BA3-3100-46C2-4D77D5E98208}"/>
              </a:ext>
            </a:extLst>
          </p:cNvPr>
          <p:cNvSpPr/>
          <p:nvPr>
            <p:custDataLst>
              <p:tags r:id="rId12"/>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en-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TextBox 19">
            <a:extLst>
              <a:ext uri="{FF2B5EF4-FFF2-40B4-BE49-F238E27FC236}">
                <a16:creationId xmlns:a16="http://schemas.microsoft.com/office/drawing/2014/main" id="{03C94619-78DD-5919-61A5-046CD536DBFB}"/>
              </a:ext>
            </a:extLst>
          </p:cNvPr>
          <p:cNvSpPr txBox="1"/>
          <p:nvPr>
            <p:custDataLst>
              <p:tags r:id="rId13"/>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pPr algn="l"/>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endParaRPr lang="en-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4" name="Picture 3">
            <a:extLst>
              <a:ext uri="{FF2B5EF4-FFF2-40B4-BE49-F238E27FC236}">
                <a16:creationId xmlns:a16="http://schemas.microsoft.com/office/drawing/2014/main" id="{7B099AE1-38D0-8481-E9D2-6B413E04F2BD}"/>
              </a:ext>
            </a:extLst>
          </p:cNvPr>
          <p:cNvPicPr>
            <a:picLocks/>
          </p:cNvPicPr>
          <p:nvPr>
            <p:custDataLst>
              <p:tags r:id="rId14"/>
            </p:custDataLst>
          </p:nvPr>
        </p:nvPicPr>
        <p:blipFill>
          <a:blip r:embed="rId2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6430304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endParaRPr>
          </a:p>
        </p:txBody>
      </p:sp>
      <p:sp>
        <p:nvSpPr>
          <p:cNvPr id="8" name="Rectangle 2"/>
          <p:cNvSpPr txBox="1">
            <a:spLocks noChangeArrowheads="1"/>
          </p:cNvSpPr>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kern="1200" dirty="0">
                <a:solidFill>
                  <a:schemeClr val="tx1"/>
                </a:solidFill>
                <a:effectLst/>
                <a:latin typeface="Liberation Sans" panose="020B0604020202020204" pitchFamily="34" charset="0"/>
                <a:ea typeface="+mn-ea"/>
                <a:cs typeface="+mn-cs"/>
              </a:rPr>
              <a:t>Costs Subsequent to Acquisition</a:t>
            </a:r>
          </a:p>
        </p:txBody>
      </p:sp>
      <p:sp>
        <p:nvSpPr>
          <p:cNvPr id="9" name="Rectangle 8"/>
          <p:cNvSpPr/>
          <p:nvPr/>
        </p:nvSpPr>
        <p:spPr>
          <a:xfrm>
            <a:off x="304800" y="3935820"/>
            <a:ext cx="5562600" cy="461665"/>
          </a:xfrm>
          <a:prstGeom prst="rect">
            <a:avLst/>
          </a:prstGeom>
          <a:solidFill>
            <a:schemeClr val="bg1"/>
          </a:solidFill>
        </p:spPr>
        <p:txBody>
          <a:bodyPr wrap="square">
            <a:spAutoFit/>
          </a:bodyPr>
          <a:lstStyle/>
          <a:p>
            <a:pPr algn="l"/>
            <a:r>
              <a:rPr lang="en-US" sz="1200" dirty="0">
                <a:solidFill>
                  <a:srgbClr val="006666"/>
                </a:solidFill>
                <a:latin typeface="Liberation Sans" panose="020B0604020202020204" pitchFamily="34" charset="0"/>
              </a:rPr>
              <a:t>ILLUSTRATION 10.19  </a:t>
            </a:r>
            <a:endParaRPr lang="en-US" sz="1200" b="0" dirty="0">
              <a:solidFill>
                <a:schemeClr val="tx1"/>
              </a:solidFill>
              <a:latin typeface="Liberation Sans" panose="020B0604020202020204" pitchFamily="34" charset="0"/>
            </a:endParaRPr>
          </a:p>
          <a:p>
            <a:pPr algn="l"/>
            <a:r>
              <a:rPr lang="en-US" sz="1200" b="0" dirty="0">
                <a:solidFill>
                  <a:schemeClr val="tx1"/>
                </a:solidFill>
                <a:latin typeface="Liberation Sans" panose="020B0604020202020204" pitchFamily="34" charset="0"/>
              </a:rPr>
              <a:t>Summary of Costs Subsequent to Acquisition of Property, Plant, and Equipment</a:t>
            </a:r>
          </a:p>
        </p:txBody>
      </p:sp>
      <p:sp>
        <p:nvSpPr>
          <p:cNvPr id="10"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4</a:t>
            </a:r>
          </a:p>
        </p:txBody>
      </p:sp>
      <p:pic>
        <p:nvPicPr>
          <p:cNvPr id="2" name="Picture 1"/>
          <p:cNvPicPr>
            <a:picLocks noChangeAspect="1"/>
          </p:cNvPicPr>
          <p:nvPr/>
        </p:nvPicPr>
        <p:blipFill>
          <a:blip r:embed="rId3"/>
          <a:stretch>
            <a:fillRect/>
          </a:stretch>
        </p:blipFill>
        <p:spPr>
          <a:xfrm>
            <a:off x="380999" y="1392864"/>
            <a:ext cx="8382001" cy="2492467"/>
          </a:xfrm>
          <a:prstGeom prst="rect">
            <a:avLst/>
          </a:prstGeom>
        </p:spPr>
      </p:pic>
    </p:spTree>
    <p:extLst>
      <p:ext uri="{BB962C8B-B14F-4D97-AF65-F5344CB8AC3E}">
        <p14:creationId xmlns:p14="http://schemas.microsoft.com/office/powerpoint/2010/main" val="230510194"/>
      </p:ext>
    </p:extLst>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endParaRPr>
          </a:p>
        </p:txBody>
      </p:sp>
      <p:sp>
        <p:nvSpPr>
          <p:cNvPr id="8" name="Rectangle 2"/>
          <p:cNvSpPr txBox="1">
            <a:spLocks noChangeArrowheads="1"/>
          </p:cNvSpPr>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kern="1200" dirty="0">
                <a:solidFill>
                  <a:schemeClr val="tx1"/>
                </a:solidFill>
                <a:effectLst/>
                <a:latin typeface="Liberation Sans" panose="020B0604020202020204" pitchFamily="34" charset="0"/>
                <a:ea typeface="+mn-ea"/>
                <a:cs typeface="+mn-cs"/>
              </a:rPr>
              <a:t>Costs Subsequent to Acquisition</a:t>
            </a:r>
          </a:p>
        </p:txBody>
      </p:sp>
      <p:sp>
        <p:nvSpPr>
          <p:cNvPr id="10"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4</a:t>
            </a:r>
          </a:p>
        </p:txBody>
      </p:sp>
      <p:sp>
        <p:nvSpPr>
          <p:cNvPr id="12" name="TextBox 11">
            <a:extLst>
              <a:ext uri="{FF2B5EF4-FFF2-40B4-BE49-F238E27FC236}">
                <a16:creationId xmlns:a16="http://schemas.microsoft.com/office/drawing/2014/main" id="{F73E4A72-5A65-4DAA-85F8-FCB41CD76A20}"/>
              </a:ext>
            </a:extLst>
          </p:cNvPr>
          <p:cNvSpPr txBox="1"/>
          <p:nvPr/>
        </p:nvSpPr>
        <p:spPr>
          <a:xfrm>
            <a:off x="-26096" y="1123704"/>
            <a:ext cx="6248400" cy="461665"/>
          </a:xfrm>
          <a:prstGeom prst="rect">
            <a:avLst/>
          </a:prstGeom>
          <a:noFill/>
        </p:spPr>
        <p:txBody>
          <a:bodyPr wrap="square">
            <a:spAutoFit/>
          </a:bodyPr>
          <a:lstStyle/>
          <a:p>
            <a:r>
              <a:rPr lang="en-US" sz="2400" dirty="0">
                <a:solidFill>
                  <a:srgbClr val="FF0000"/>
                </a:solidFill>
                <a:latin typeface="Liberation Sans" panose="020B0604020202020204"/>
              </a:rPr>
              <a:t>Improvements and Replacements</a:t>
            </a:r>
          </a:p>
        </p:txBody>
      </p:sp>
      <p:sp>
        <p:nvSpPr>
          <p:cNvPr id="14" name="TextBox 13">
            <a:extLst>
              <a:ext uri="{FF2B5EF4-FFF2-40B4-BE49-F238E27FC236}">
                <a16:creationId xmlns:a16="http://schemas.microsoft.com/office/drawing/2014/main" id="{AE5C1155-CF82-474F-A7F6-BD625ED35570}"/>
              </a:ext>
            </a:extLst>
          </p:cNvPr>
          <p:cNvSpPr txBox="1"/>
          <p:nvPr/>
        </p:nvSpPr>
        <p:spPr>
          <a:xfrm>
            <a:off x="533400" y="1556885"/>
            <a:ext cx="8153400" cy="2554545"/>
          </a:xfrm>
          <a:prstGeom prst="rect">
            <a:avLst/>
          </a:prstGeom>
          <a:noFill/>
        </p:spPr>
        <p:txBody>
          <a:bodyPr wrap="square">
            <a:spAutoFit/>
          </a:bodyPr>
          <a:lstStyle/>
          <a:p>
            <a:pPr algn="l"/>
            <a:r>
              <a:rPr lang="en-US" sz="2000" b="0" dirty="0">
                <a:latin typeface="Liberation Sans" panose="020B0604020202020204"/>
              </a:rPr>
              <a:t>To illustrate, Instinct Enterprises decides to replace the pipes in its plumbing system. A plumber suggests that the company use plastic tubing in place of the cast iron pipes and copper tubing. The old pipe and tubing have a book value of £15,000 (cost of £150,000 less accumulated depreciation of £135,000), and a residual value of £1,000. The plastic tubing system costs £125,000. If Instinct pays £124,000 for the new tubing after exchanging the old tubing, it makes the following entry.</a:t>
            </a:r>
          </a:p>
        </p:txBody>
      </p:sp>
      <p:sp>
        <p:nvSpPr>
          <p:cNvPr id="15" name="TextBox 14">
            <a:extLst>
              <a:ext uri="{FF2B5EF4-FFF2-40B4-BE49-F238E27FC236}">
                <a16:creationId xmlns:a16="http://schemas.microsoft.com/office/drawing/2014/main" id="{17EAD11D-5DB1-4F05-ADC1-466B0CF9568C}"/>
              </a:ext>
            </a:extLst>
          </p:cNvPr>
          <p:cNvSpPr txBox="1"/>
          <p:nvPr/>
        </p:nvSpPr>
        <p:spPr>
          <a:xfrm>
            <a:off x="-838200" y="4313778"/>
            <a:ext cx="9144000" cy="2585323"/>
          </a:xfrm>
          <a:prstGeom prst="rect">
            <a:avLst/>
          </a:prstGeom>
          <a:noFill/>
        </p:spPr>
        <p:txBody>
          <a:bodyPr wrap="square">
            <a:spAutoFit/>
          </a:bodyPr>
          <a:lstStyle/>
          <a:p>
            <a:r>
              <a:rPr lang="en-US" b="0" dirty="0">
                <a:latin typeface="Liberation Sans" panose="020B0604020202020204"/>
              </a:rPr>
              <a:t>Equipment (plumbing system)                   125,000 </a:t>
            </a:r>
          </a:p>
          <a:p>
            <a:pPr algn="l"/>
            <a:r>
              <a:rPr lang="en-US" b="0" dirty="0">
                <a:latin typeface="Liberation Sans" panose="020B0604020202020204"/>
              </a:rPr>
              <a:t>                               </a:t>
            </a:r>
            <a:r>
              <a:rPr lang="en-US" b="0" dirty="0" err="1">
                <a:latin typeface="Liberation Sans" panose="020B0604020202020204"/>
              </a:rPr>
              <a:t>固定资产</a:t>
            </a:r>
            <a:r>
              <a:rPr lang="en-US" altLang="zh-CN" b="0" dirty="0">
                <a:latin typeface="Liberation Sans" panose="020B0604020202020204"/>
              </a:rPr>
              <a:t>——</a:t>
            </a:r>
            <a:r>
              <a:rPr lang="zh-CN" altLang="en-US" b="0" dirty="0">
                <a:latin typeface="Liberation Sans" panose="020B0604020202020204"/>
              </a:rPr>
              <a:t>设备</a:t>
            </a:r>
            <a:r>
              <a:rPr lang="en-US" altLang="zh-CN" b="0" dirty="0">
                <a:latin typeface="Liberation Sans" panose="020B0604020202020204"/>
              </a:rPr>
              <a:t>——</a:t>
            </a:r>
            <a:r>
              <a:rPr lang="en-US" b="0" dirty="0">
                <a:latin typeface="Liberation Sans" panose="020B0604020202020204"/>
              </a:rPr>
              <a:t>plumbing system</a:t>
            </a:r>
          </a:p>
          <a:p>
            <a:r>
              <a:rPr lang="en-US" b="0" dirty="0">
                <a:latin typeface="Liberation Sans" panose="020B0604020202020204"/>
              </a:rPr>
              <a:t>Accumulated Depreciation—Equipment     135,000 </a:t>
            </a:r>
          </a:p>
          <a:p>
            <a:pPr algn="l"/>
            <a:r>
              <a:rPr lang="en-US" b="0" dirty="0">
                <a:latin typeface="Liberation Sans" panose="020B0604020202020204"/>
              </a:rPr>
              <a:t>                               </a:t>
            </a:r>
            <a:r>
              <a:rPr lang="en-US" b="0" dirty="0" err="1">
                <a:latin typeface="Liberation Sans" panose="020B0604020202020204"/>
              </a:rPr>
              <a:t>累计折旧</a:t>
            </a:r>
            <a:r>
              <a:rPr lang="en-US" altLang="zh-CN" b="0" dirty="0">
                <a:latin typeface="Liberation Sans" panose="020B0604020202020204"/>
              </a:rPr>
              <a:t>——</a:t>
            </a:r>
            <a:r>
              <a:rPr lang="zh-CN" altLang="en-US" b="0" dirty="0">
                <a:latin typeface="Liberation Sans" panose="020B0604020202020204"/>
              </a:rPr>
              <a:t>设备</a:t>
            </a:r>
            <a:r>
              <a:rPr lang="en-US" altLang="zh-CN" b="0" dirty="0">
                <a:latin typeface="Liberation Sans" panose="020B0604020202020204"/>
              </a:rPr>
              <a:t>——</a:t>
            </a:r>
            <a:r>
              <a:rPr lang="en-US" b="0" dirty="0">
                <a:latin typeface="Liberation Sans" panose="020B0604020202020204"/>
              </a:rPr>
              <a:t>plumbing system</a:t>
            </a:r>
          </a:p>
          <a:p>
            <a:r>
              <a:rPr lang="en-US" b="0" dirty="0">
                <a:latin typeface="Liberation Sans" panose="020B0604020202020204"/>
              </a:rPr>
              <a:t>Loss on Disposal of Equipment                 14,000 </a:t>
            </a:r>
          </a:p>
          <a:p>
            <a:pPr algn="l"/>
            <a:r>
              <a:rPr lang="en-US" b="0" dirty="0">
                <a:latin typeface="Liberation Sans" panose="020B0604020202020204"/>
              </a:rPr>
              <a:t>                                 </a:t>
            </a:r>
            <a:r>
              <a:rPr lang="en-US" b="0" dirty="0" err="1">
                <a:latin typeface="Liberation Sans" panose="020B0604020202020204"/>
              </a:rPr>
              <a:t>资产处置损益</a:t>
            </a:r>
            <a:endParaRPr lang="en-US" b="0" dirty="0">
              <a:latin typeface="Liberation Sans" panose="020B0604020202020204"/>
            </a:endParaRPr>
          </a:p>
          <a:p>
            <a:pPr lvl="1"/>
            <a:r>
              <a:rPr lang="en-US" b="0" dirty="0">
                <a:latin typeface="Liberation Sans" panose="020B0604020202020204"/>
              </a:rPr>
              <a:t>                         Equipment (plumbing system)                                         150,000</a:t>
            </a:r>
          </a:p>
          <a:p>
            <a:pPr lvl="1" algn="l"/>
            <a:r>
              <a:rPr lang="en-US" b="0" dirty="0">
                <a:latin typeface="Liberation Sans" panose="020B0604020202020204"/>
              </a:rPr>
              <a:t>                                </a:t>
            </a:r>
            <a:r>
              <a:rPr lang="en-US" b="0" dirty="0" err="1">
                <a:latin typeface="Liberation Sans" panose="020B0604020202020204"/>
              </a:rPr>
              <a:t>固定资产</a:t>
            </a:r>
            <a:r>
              <a:rPr lang="en-US" altLang="zh-CN" b="0" dirty="0">
                <a:latin typeface="Liberation Sans" panose="020B0604020202020204"/>
              </a:rPr>
              <a:t>——</a:t>
            </a:r>
            <a:r>
              <a:rPr lang="zh-CN" altLang="en-US" b="0" dirty="0">
                <a:latin typeface="Liberation Sans" panose="020B0604020202020204"/>
              </a:rPr>
              <a:t>设备</a:t>
            </a:r>
            <a:r>
              <a:rPr lang="en-US" altLang="zh-CN" b="0" dirty="0">
                <a:latin typeface="Liberation Sans" panose="020B0604020202020204"/>
              </a:rPr>
              <a:t>——</a:t>
            </a:r>
            <a:r>
              <a:rPr lang="en-US" b="0" dirty="0">
                <a:latin typeface="Liberation Sans" panose="020B0604020202020204"/>
              </a:rPr>
              <a:t>plumbing system</a:t>
            </a:r>
          </a:p>
          <a:p>
            <a:r>
              <a:rPr lang="en-US" b="0" dirty="0">
                <a:latin typeface="Liberation Sans" panose="020B0604020202020204"/>
              </a:rPr>
              <a:t>                                Cash (£125,000 − £1,000)   </a:t>
            </a:r>
            <a:r>
              <a:rPr lang="en-US" b="0" dirty="0" err="1">
                <a:latin typeface="Liberation Sans" panose="020B0604020202020204"/>
              </a:rPr>
              <a:t>银行存款</a:t>
            </a:r>
            <a:r>
              <a:rPr lang="en-US" b="0" dirty="0">
                <a:latin typeface="Liberation Sans" panose="020B0604020202020204"/>
              </a:rPr>
              <a:t>                      124,000</a:t>
            </a:r>
          </a:p>
        </p:txBody>
      </p:sp>
      <p:graphicFrame>
        <p:nvGraphicFramePr>
          <p:cNvPr id="2" name="Table 1">
            <a:extLst>
              <a:ext uri="{FF2B5EF4-FFF2-40B4-BE49-F238E27FC236}">
                <a16:creationId xmlns:a16="http://schemas.microsoft.com/office/drawing/2014/main" id="{181AE904-7124-0873-BB93-353ECD618E34}"/>
              </a:ext>
            </a:extLst>
          </p:cNvPr>
          <p:cNvGraphicFramePr>
            <a:graphicFrameLocks noGrp="1"/>
          </p:cNvGraphicFramePr>
          <p:nvPr>
            <p:extLst>
              <p:ext uri="{D42A27DB-BD31-4B8C-83A1-F6EECF244321}">
                <p14:modId xmlns:p14="http://schemas.microsoft.com/office/powerpoint/2010/main" val="536122263"/>
              </p:ext>
            </p:extLst>
          </p:nvPr>
        </p:nvGraphicFramePr>
        <p:xfrm>
          <a:off x="990600" y="4026043"/>
          <a:ext cx="7162800" cy="370840"/>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2782582190"/>
                    </a:ext>
                  </a:extLst>
                </a:gridCol>
                <a:gridCol w="1752600">
                  <a:extLst>
                    <a:ext uri="{9D8B030D-6E8A-4147-A177-3AD203B41FA5}">
                      <a16:colId xmlns:a16="http://schemas.microsoft.com/office/drawing/2014/main" val="3868669369"/>
                    </a:ext>
                  </a:extLst>
                </a:gridCol>
                <a:gridCol w="1447800">
                  <a:extLst>
                    <a:ext uri="{9D8B030D-6E8A-4147-A177-3AD203B41FA5}">
                      <a16:colId xmlns:a16="http://schemas.microsoft.com/office/drawing/2014/main" val="1221201799"/>
                    </a:ext>
                  </a:extLst>
                </a:gridCol>
              </a:tblGrid>
              <a:tr h="370840">
                <a:tc>
                  <a:txBody>
                    <a:bodyPr/>
                    <a:lstStyle/>
                    <a:p>
                      <a:r>
                        <a:rPr lang="en-CN" dirty="0"/>
                        <a:t>Account</a:t>
                      </a:r>
                    </a:p>
                  </a:txBody>
                  <a:tcPr>
                    <a:solidFill>
                      <a:srgbClr val="0070C0"/>
                    </a:solidFill>
                  </a:tcPr>
                </a:tc>
                <a:tc>
                  <a:txBody>
                    <a:bodyPr/>
                    <a:lstStyle/>
                    <a:p>
                      <a:r>
                        <a:rPr lang="en-CN" dirty="0"/>
                        <a:t>Debit </a:t>
                      </a:r>
                      <a:r>
                        <a:rPr lang="en-US" sz="1800" b="0" dirty="0">
                          <a:latin typeface="Liberation Sans" panose="020B0604020202020204"/>
                        </a:rPr>
                        <a:t>£</a:t>
                      </a:r>
                      <a:endParaRPr lang="en-CN" dirty="0"/>
                    </a:p>
                  </a:txBody>
                  <a:tcPr>
                    <a:solidFill>
                      <a:srgbClr val="0070C0"/>
                    </a:solidFill>
                  </a:tcPr>
                </a:tc>
                <a:tc>
                  <a:txBody>
                    <a:bodyPr/>
                    <a:lstStyle/>
                    <a:p>
                      <a:r>
                        <a:rPr lang="en-CN" dirty="0"/>
                        <a:t> Credit </a:t>
                      </a:r>
                      <a:r>
                        <a:rPr lang="en-US" sz="1800" b="0" dirty="0">
                          <a:latin typeface="Liberation Sans" panose="020B0604020202020204"/>
                        </a:rPr>
                        <a:t>£</a:t>
                      </a:r>
                      <a:endParaRPr lang="en-CN" dirty="0"/>
                    </a:p>
                  </a:txBody>
                  <a:tcPr>
                    <a:solidFill>
                      <a:srgbClr val="0070C0"/>
                    </a:solidFill>
                  </a:tcPr>
                </a:tc>
                <a:extLst>
                  <a:ext uri="{0D108BD9-81ED-4DB2-BD59-A6C34878D82A}">
                    <a16:rowId xmlns:a16="http://schemas.microsoft.com/office/drawing/2014/main" val="3301036562"/>
                  </a:ext>
                </a:extLst>
              </a:tr>
            </a:tbl>
          </a:graphicData>
        </a:graphic>
      </p:graphicFrame>
    </p:spTree>
    <p:extLst>
      <p:ext uri="{BB962C8B-B14F-4D97-AF65-F5344CB8AC3E}">
        <p14:creationId xmlns:p14="http://schemas.microsoft.com/office/powerpoint/2010/main" val="304268350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4E70E0-8CFA-4562-8222-51BBD08F40FA}"/>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Quick Check #6</a:t>
            </a:r>
          </a:p>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Expenditures that increase the future service potential and are a substitution of a better asset for the original asset are accounted for</a:t>
            </a:r>
          </a:p>
        </p:txBody>
      </p:sp>
      <p:sp>
        <p:nvSpPr>
          <p:cNvPr id="6" name="TextBox 5">
            <a:extLst>
              <a:ext uri="{FF2B5EF4-FFF2-40B4-BE49-F238E27FC236}">
                <a16:creationId xmlns:a16="http://schemas.microsoft.com/office/drawing/2014/main" id="{1054C0E8-D856-40FE-A175-0BBD20D7931F}"/>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as a replacement of a similar asset and expensed as incurred.</a:t>
            </a:r>
          </a:p>
        </p:txBody>
      </p:sp>
      <p:sp>
        <p:nvSpPr>
          <p:cNvPr id="7" name="TextBox 6">
            <a:extLst>
              <a:ext uri="{FF2B5EF4-FFF2-40B4-BE49-F238E27FC236}">
                <a16:creationId xmlns:a16="http://schemas.microsoft.com/office/drawing/2014/main" id="{F608E8C8-A2CB-479D-BB14-CEDED2905219}"/>
              </a:ext>
            </a:extLst>
          </p:cNvPr>
          <p:cNvSpPr txBox="1"/>
          <p:nvPr>
            <p:custDataLst>
              <p:tags r:id="rId4"/>
            </p:custDataLst>
          </p:nvPr>
        </p:nvSpPr>
        <p:spPr>
          <a:xfrm>
            <a:off x="1828800" y="3471863"/>
            <a:ext cx="6400800" cy="642938"/>
          </a:xfrm>
          <a:prstGeom prst="rect">
            <a:avLst/>
          </a:prstGeom>
          <a:noFill/>
        </p:spPr>
        <p:txBody>
          <a:bodyPr vert="horz"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as a rearrangement of assets and is debited as an expense.</a:t>
            </a:r>
          </a:p>
        </p:txBody>
      </p:sp>
      <p:sp>
        <p:nvSpPr>
          <p:cNvPr id="8" name="TextBox 7">
            <a:extLst>
              <a:ext uri="{FF2B5EF4-FFF2-40B4-BE49-F238E27FC236}">
                <a16:creationId xmlns:a16="http://schemas.microsoft.com/office/drawing/2014/main" id="{E6526EBA-65CC-4FE2-93BA-9B2CC978C311}"/>
              </a:ext>
            </a:extLst>
          </p:cNvPr>
          <p:cNvSpPr txBox="1"/>
          <p:nvPr>
            <p:custDataLst>
              <p:tags r:id="rId5"/>
            </p:custDataLst>
          </p:nvPr>
        </p:nvSpPr>
        <p:spPr>
          <a:xfrm>
            <a:off x="1828800" y="4614862"/>
            <a:ext cx="6400800" cy="642938"/>
          </a:xfrm>
          <a:prstGeom prst="rect">
            <a:avLst/>
          </a:prstGeom>
          <a:noFill/>
        </p:spPr>
        <p:txBody>
          <a:bodyPr vert="horz"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by adding the cost of the new asset and removing the cost of the old asset and related depreciation, and recognize a loss, if any.</a:t>
            </a:r>
          </a:p>
        </p:txBody>
      </p:sp>
      <p:sp>
        <p:nvSpPr>
          <p:cNvPr id="9" name="TextBox 8">
            <a:extLst>
              <a:ext uri="{FF2B5EF4-FFF2-40B4-BE49-F238E27FC236}">
                <a16:creationId xmlns:a16="http://schemas.microsoft.com/office/drawing/2014/main" id="{C220E87D-7C49-41CD-AF5D-518F8AC49A78}"/>
              </a:ext>
            </a:extLst>
          </p:cNvPr>
          <p:cNvSpPr txBox="1"/>
          <p:nvPr>
            <p:custDataLst>
              <p:tags r:id="rId6"/>
            </p:custDataLst>
          </p:nvPr>
        </p:nvSpPr>
        <p:spPr>
          <a:xfrm>
            <a:off x="1828800" y="5910262"/>
            <a:ext cx="6400800" cy="642938"/>
          </a:xfrm>
          <a:prstGeom prst="rect">
            <a:avLst/>
          </a:prstGeom>
          <a:noFill/>
        </p:spPr>
        <p:txBody>
          <a:bodyPr vert="horz"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by debiting Accumulated Depreciation for the cost of the new asset.</a:t>
            </a:r>
          </a:p>
        </p:txBody>
      </p:sp>
      <p:sp>
        <p:nvSpPr>
          <p:cNvPr id="10" name="Oval 9">
            <a:extLst>
              <a:ext uri="{FF2B5EF4-FFF2-40B4-BE49-F238E27FC236}">
                <a16:creationId xmlns:a16="http://schemas.microsoft.com/office/drawing/2014/main" id="{0DFAEAEE-CC18-4177-87EB-B41029AB0D36}"/>
              </a:ext>
            </a:extLst>
          </p:cNvPr>
          <p:cNvSpPr>
            <a:spLocks noChangeAspect="1"/>
          </p:cNvSpPr>
          <p:nvPr>
            <p:custDataLst>
              <p:tags r:id="rId7"/>
            </p:custDataLst>
          </p:nvPr>
        </p:nvSpPr>
        <p:spPr bwMode="auto">
          <a:xfrm>
            <a:off x="1114425" y="2850356"/>
            <a:ext cx="514350" cy="514350"/>
          </a:xfrm>
          <a:prstGeom prst="ellipse">
            <a:avLst/>
          </a:prstGeom>
          <a:solidFill>
            <a:srgbClr val="808080"/>
          </a:solidFill>
          <a:ln w="12700" cap="sq"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1" name="Oval 10">
            <a:extLst>
              <a:ext uri="{FF2B5EF4-FFF2-40B4-BE49-F238E27FC236}">
                <a16:creationId xmlns:a16="http://schemas.microsoft.com/office/drawing/2014/main" id="{4DF2592C-AA1A-41BF-A34B-AA422F69C6C7}"/>
              </a:ext>
            </a:extLst>
          </p:cNvPr>
          <p:cNvSpPr>
            <a:spLocks noChangeAspect="1"/>
          </p:cNvSpPr>
          <p:nvPr>
            <p:custDataLst>
              <p:tags r:id="rId8"/>
            </p:custDataLst>
          </p:nvPr>
        </p:nvSpPr>
        <p:spPr bwMode="auto">
          <a:xfrm>
            <a:off x="1114425" y="3536156"/>
            <a:ext cx="514350" cy="514350"/>
          </a:xfrm>
          <a:prstGeom prst="ellipse">
            <a:avLst/>
          </a:prstGeom>
          <a:solidFill>
            <a:srgbClr val="808080"/>
          </a:solidFill>
          <a:ln w="12700" cap="sq"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2" name="Oval 11">
            <a:extLst>
              <a:ext uri="{FF2B5EF4-FFF2-40B4-BE49-F238E27FC236}">
                <a16:creationId xmlns:a16="http://schemas.microsoft.com/office/drawing/2014/main" id="{6F1454DF-CA80-4162-9A43-5C0F7591B143}"/>
              </a:ext>
            </a:extLst>
          </p:cNvPr>
          <p:cNvSpPr>
            <a:spLocks noChangeAspect="1"/>
          </p:cNvSpPr>
          <p:nvPr>
            <p:custDataLst>
              <p:tags r:id="rId9"/>
            </p:custDataLst>
          </p:nvPr>
        </p:nvSpPr>
        <p:spPr bwMode="auto">
          <a:xfrm>
            <a:off x="1114425" y="4679155"/>
            <a:ext cx="514350" cy="514350"/>
          </a:xfrm>
          <a:prstGeom prst="ellipse">
            <a:avLst/>
          </a:prstGeom>
          <a:solidFill>
            <a:srgbClr val="808080"/>
          </a:solidFill>
          <a:ln w="12700" cap="sq"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en-US" sz="1600" b="1" i="0" u="none" strike="noStrike" cap="none" normalizeH="0" baseline="0" dirty="0">
              <a:ln>
                <a:noFill/>
              </a:ln>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Oval 12">
            <a:extLst>
              <a:ext uri="{FF2B5EF4-FFF2-40B4-BE49-F238E27FC236}">
                <a16:creationId xmlns:a16="http://schemas.microsoft.com/office/drawing/2014/main" id="{F392558F-E96B-481C-B38C-E84747396A7B}"/>
              </a:ext>
            </a:extLst>
          </p:cNvPr>
          <p:cNvSpPr>
            <a:spLocks noChangeAspect="1"/>
          </p:cNvSpPr>
          <p:nvPr>
            <p:custDataLst>
              <p:tags r:id="rId10"/>
            </p:custDataLst>
          </p:nvPr>
        </p:nvSpPr>
        <p:spPr bwMode="auto">
          <a:xfrm>
            <a:off x="1114425" y="5974555"/>
            <a:ext cx="514350" cy="514350"/>
          </a:xfrm>
          <a:prstGeom prst="ellipse">
            <a:avLst/>
          </a:prstGeom>
          <a:solidFill>
            <a:srgbClr val="808080"/>
          </a:solidFill>
          <a:ln w="12700" cap="sq"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en-US" sz="1600" b="1" i="0" u="none" strike="noStrike" cap="none" normalizeH="0" baseline="0" dirty="0">
              <a:ln>
                <a:noFill/>
              </a:ln>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Rectangle: Rounded Corners 13">
            <a:extLst>
              <a:ext uri="{FF2B5EF4-FFF2-40B4-BE49-F238E27FC236}">
                <a16:creationId xmlns:a16="http://schemas.microsoft.com/office/drawing/2014/main" id="{5A062C32-E024-4F28-A654-A6F77F3E5E4E}"/>
              </a:ext>
            </a:extLst>
          </p:cNvPr>
          <p:cNvSpPr/>
          <p:nvPr>
            <p:custDataLst>
              <p:tags r:id="rId11"/>
            </p:custDataLst>
          </p:nvPr>
        </p:nvSpPr>
        <p:spPr bwMode="auto">
          <a:xfrm>
            <a:off x="6655426" y="6215063"/>
            <a:ext cx="1543050" cy="411480"/>
          </a:xfrm>
          <a:prstGeom prst="roundRect">
            <a:avLst/>
          </a:prstGeom>
          <a:solidFill>
            <a:srgbClr val="808080"/>
          </a:solidFill>
          <a:ln w="38100" cap="sq"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Submit</a:t>
            </a:r>
          </a:p>
        </p:txBody>
      </p:sp>
      <p:grpSp>
        <p:nvGrpSpPr>
          <p:cNvPr id="19" name="Group 18">
            <a:extLst>
              <a:ext uri="{FF2B5EF4-FFF2-40B4-BE49-F238E27FC236}">
                <a16:creationId xmlns:a16="http://schemas.microsoft.com/office/drawing/2014/main" id="{CEFAFE7E-7974-4E50-8047-D68E0A813720}"/>
              </a:ext>
            </a:extLst>
          </p:cNvPr>
          <p:cNvGrpSpPr/>
          <p:nvPr>
            <p:custDataLst>
              <p:tags r:id="rId12"/>
            </p:custDataLst>
          </p:nvPr>
        </p:nvGrpSpPr>
        <p:grpSpPr>
          <a:xfrm>
            <a:off x="0" y="0"/>
            <a:ext cx="9144000" cy="635000"/>
            <a:chOff x="0" y="0"/>
            <a:chExt cx="9144000" cy="635000"/>
          </a:xfrm>
        </p:grpSpPr>
        <p:sp>
          <p:nvSpPr>
            <p:cNvPr id="15" name="TitleBackground">
              <a:extLst>
                <a:ext uri="{FF2B5EF4-FFF2-40B4-BE49-F238E27FC236}">
                  <a16:creationId xmlns:a16="http://schemas.microsoft.com/office/drawing/2014/main" id="{DF1701D0-20E2-49F3-A513-1A7A238EEC1A}"/>
                </a:ext>
              </a:extLst>
            </p:cNvPr>
            <p:cNvSpPr/>
            <p:nvPr>
              <p:custDataLst>
                <p:tags r:id="rId15"/>
              </p:custDataLst>
            </p:nvPr>
          </p:nvSpPr>
          <p:spPr bwMode="auto">
            <a:xfrm>
              <a:off x="0" y="0"/>
              <a:ext cx="9144000" cy="635000"/>
            </a:xfrm>
            <a:prstGeom prst="rect">
              <a:avLst/>
            </a:prstGeom>
            <a:solidFill>
              <a:srgbClr val="F6F7F8"/>
            </a:solidFill>
            <a:ln w="28575" cap="sq" cmpd="sng" algn="ctr">
              <a:noFill/>
              <a:prstDash val="solid"/>
              <a:round/>
              <a:headEnd type="none" w="med" len="med"/>
              <a:tailEnd type="none" w="med" len="med"/>
            </a:ln>
            <a:effectLst/>
            <a:extLst>
              <a:ext uri="{91240B29-F687-4F45-9708-019B960494DF}">
                <a14:hiddenLine xmlns:a14="http://schemas.microsoft.com/office/drawing/2010/main" w="28575" cap="sq" cmpd="sng" algn="ctr">
                  <a:solidFill>
                    <a:srgbClr val="8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folHlink"/>
                </a:solidFill>
                <a:effectLst>
                  <a:outerShdw blurRad="38100" dist="38100" dir="2700000" algn="tl">
                    <a:srgbClr val="000000">
                      <a:alpha val="43137"/>
                    </a:srgbClr>
                  </a:outerShdw>
                </a:effectLst>
                <a:latin typeface="Comic Sans MS" pitchFamily="66" charset="0"/>
              </a:endParaRPr>
            </a:p>
          </p:txBody>
        </p:sp>
        <p:sp>
          <p:nvSpPr>
            <p:cNvPr id="16" name="ColorBlock">
              <a:extLst>
                <a:ext uri="{FF2B5EF4-FFF2-40B4-BE49-F238E27FC236}">
                  <a16:creationId xmlns:a16="http://schemas.microsoft.com/office/drawing/2014/main" id="{F6934235-9481-4B38-BC3E-762BED061292}"/>
                </a:ext>
              </a:extLst>
            </p:cNvPr>
            <p:cNvSpPr/>
            <p:nvPr>
              <p:custDataLst>
                <p:tags r:id="rId16"/>
              </p:custDataLst>
            </p:nvPr>
          </p:nvSpPr>
          <p:spPr bwMode="auto">
            <a:xfrm>
              <a:off x="0" y="0"/>
              <a:ext cx="190500" cy="635000"/>
            </a:xfrm>
            <a:prstGeom prst="rect">
              <a:avLst/>
            </a:prstGeom>
            <a:solidFill>
              <a:srgbClr val="639EF4"/>
            </a:solidFill>
            <a:ln w="28575" cap="sq" cmpd="sng" algn="ctr">
              <a:noFill/>
              <a:prstDash val="solid"/>
              <a:round/>
              <a:headEnd type="none" w="med" len="med"/>
              <a:tailEnd type="none" w="med" len="med"/>
            </a:ln>
            <a:effectLst/>
            <a:extLst>
              <a:ext uri="{91240B29-F687-4F45-9708-019B960494DF}">
                <a14:hiddenLine xmlns:a14="http://schemas.microsoft.com/office/drawing/2010/main" w="28575" cap="sq" cmpd="sng" algn="ctr">
                  <a:solidFill>
                    <a:srgbClr val="8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folHlink"/>
                </a:solidFill>
                <a:effectLst>
                  <a:outerShdw blurRad="38100" dist="38100" dir="2700000" algn="tl">
                    <a:srgbClr val="000000">
                      <a:alpha val="43137"/>
                    </a:srgbClr>
                  </a:outerShdw>
                </a:effectLst>
                <a:latin typeface="Comic Sans MS" pitchFamily="66" charset="0"/>
              </a:endParaRPr>
            </a:p>
          </p:txBody>
        </p:sp>
        <p:sp>
          <p:nvSpPr>
            <p:cNvPr id="17" name="TypeText">
              <a:extLst>
                <a:ext uri="{FF2B5EF4-FFF2-40B4-BE49-F238E27FC236}">
                  <a16:creationId xmlns:a16="http://schemas.microsoft.com/office/drawing/2014/main" id="{B5113B7E-8E0F-45EA-A219-4DCCC104261D}"/>
                </a:ext>
              </a:extLst>
            </p:cNvPr>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pPr algn="l"/>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TipText">
              <a:extLst>
                <a:ext uri="{FF2B5EF4-FFF2-40B4-BE49-F238E27FC236}">
                  <a16:creationId xmlns:a16="http://schemas.microsoft.com/office/drawing/2014/main" id="{8759FE44-8689-4DFC-AB33-441843F4CC28}"/>
                </a:ext>
              </a:extLst>
            </p:cNvPr>
            <p:cNvSpPr txBox="1"/>
            <p:nvPr>
              <p:custDataLst>
                <p:tags r:id="rId18"/>
              </p:custDataLst>
            </p:nvPr>
          </p:nvSpPr>
          <p:spPr>
            <a:xfrm>
              <a:off x="1190943" y="109220"/>
              <a:ext cx="2286000" cy="508000"/>
            </a:xfrm>
            <a:prstGeom prst="rect">
              <a:avLst/>
            </a:prstGeom>
            <a:noFill/>
          </p:spPr>
          <p:txBody>
            <a:bodyPr vert="horz" wrap="none" rtlCol="0" anchor="ctr" anchorCtr="0">
              <a:noAutofit/>
            </a:bodyPr>
            <a:lstStyle/>
            <a:p>
              <a:pPr algn="l"/>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0" name="TextBox 19">
            <a:extLst>
              <a:ext uri="{FF2B5EF4-FFF2-40B4-BE49-F238E27FC236}">
                <a16:creationId xmlns:a16="http://schemas.microsoft.com/office/drawing/2014/main" id="{6B6ECE59-5C14-94BE-FC59-3463111F74F1}"/>
              </a:ext>
            </a:extLst>
          </p:cNvPr>
          <p:cNvSpPr txBox="1"/>
          <p:nvPr>
            <p:custDataLst>
              <p:tags r:id="rId13"/>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pPr algn="l"/>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endParaRPr lang="en-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4" name="Picture 3">
            <a:extLst>
              <a:ext uri="{FF2B5EF4-FFF2-40B4-BE49-F238E27FC236}">
                <a16:creationId xmlns:a16="http://schemas.microsoft.com/office/drawing/2014/main" id="{B98DC5C2-9F2B-40A9-B1CA-F517CDD2DB7A}"/>
              </a:ext>
            </a:extLst>
          </p:cNvPr>
          <p:cNvPicPr>
            <a:picLocks/>
          </p:cNvPicPr>
          <p:nvPr>
            <p:custDataLst>
              <p:tags r:id="rId14"/>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790813433"/>
      </p:ext>
    </p:extLst>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979056-2B79-42FE-8A03-13850CB5140E}"/>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 accounting for plant assets, which of the following outlays made subsequent to acquisition should be fully expensed in the period the expenditure is made?</a:t>
            </a:r>
          </a:p>
        </p:txBody>
      </p:sp>
      <p:sp>
        <p:nvSpPr>
          <p:cNvPr id="5" name="TextBox 4">
            <a:extLst>
              <a:ext uri="{FF2B5EF4-FFF2-40B4-BE49-F238E27FC236}">
                <a16:creationId xmlns:a16="http://schemas.microsoft.com/office/drawing/2014/main" id="{887F6190-EF17-43F7-8B64-0DC58D011268}"/>
              </a:ext>
            </a:extLst>
          </p:cNvPr>
          <p:cNvSpPr txBox="1"/>
          <p:nvPr>
            <p:custDataLst>
              <p:tags r:id="rId3"/>
            </p:custDataLst>
          </p:nvPr>
        </p:nvSpPr>
        <p:spPr>
          <a:xfrm>
            <a:off x="1828800" y="2786063"/>
            <a:ext cx="7239000" cy="642938"/>
          </a:xfrm>
          <a:prstGeom prst="rect">
            <a:avLst/>
          </a:prstGeom>
          <a:noFill/>
        </p:spPr>
        <p:txBody>
          <a:bodyPr vert="horz" rtlCol="0" anchor="ctr" anchorCtr="0">
            <a:noAutofit/>
          </a:bodyPr>
          <a:lstStyle/>
          <a:p>
            <a:pPr algn="l"/>
            <a:r>
              <a:rPr lang="en-US" sz="24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Expenditure made to increase the efficiency or effectiveness of an existing asset</a:t>
            </a:r>
          </a:p>
        </p:txBody>
      </p:sp>
      <p:sp>
        <p:nvSpPr>
          <p:cNvPr id="6" name="TextBox 5">
            <a:extLst>
              <a:ext uri="{FF2B5EF4-FFF2-40B4-BE49-F238E27FC236}">
                <a16:creationId xmlns:a16="http://schemas.microsoft.com/office/drawing/2014/main" id="{27ED5123-104B-4E33-A48C-ADAF4AFFB453}"/>
              </a:ext>
            </a:extLst>
          </p:cNvPr>
          <p:cNvSpPr txBox="1"/>
          <p:nvPr>
            <p:custDataLst>
              <p:tags r:id="rId4"/>
            </p:custDataLst>
          </p:nvPr>
        </p:nvSpPr>
        <p:spPr>
          <a:xfrm>
            <a:off x="1828800" y="3624262"/>
            <a:ext cx="7315200" cy="642938"/>
          </a:xfrm>
          <a:prstGeom prst="rect">
            <a:avLst/>
          </a:prstGeom>
          <a:noFill/>
        </p:spPr>
        <p:txBody>
          <a:bodyPr vert="horz" rtlCol="0" anchor="ctr" anchorCtr="0">
            <a:noAutofit/>
          </a:bodyPr>
          <a:lstStyle/>
          <a:p>
            <a:pPr algn="l"/>
            <a:r>
              <a:rPr lang="en-US" sz="24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Expenditure made to extend the useful life of an existing asset beyond the time frame originally anticipated</a:t>
            </a:r>
          </a:p>
        </p:txBody>
      </p:sp>
      <p:sp>
        <p:nvSpPr>
          <p:cNvPr id="7" name="TextBox 6">
            <a:extLst>
              <a:ext uri="{FF2B5EF4-FFF2-40B4-BE49-F238E27FC236}">
                <a16:creationId xmlns:a16="http://schemas.microsoft.com/office/drawing/2014/main" id="{DF974AF0-B235-46EB-897A-E875D51EB354}"/>
              </a:ext>
            </a:extLst>
          </p:cNvPr>
          <p:cNvSpPr txBox="1"/>
          <p:nvPr>
            <p:custDataLst>
              <p:tags r:id="rId5"/>
            </p:custDataLst>
          </p:nvPr>
        </p:nvSpPr>
        <p:spPr>
          <a:xfrm>
            <a:off x="1828800" y="4691062"/>
            <a:ext cx="6400800" cy="642938"/>
          </a:xfrm>
          <a:prstGeom prst="rect">
            <a:avLst/>
          </a:prstGeom>
          <a:noFill/>
        </p:spPr>
        <p:txBody>
          <a:bodyPr vert="horz" rtlCol="0" anchor="ctr" anchorCtr="0">
            <a:noAutofit/>
          </a:bodyPr>
          <a:lstStyle/>
          <a:p>
            <a:pPr algn="l"/>
            <a:r>
              <a:rPr lang="en-US" sz="24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Expenditure made to maintain an existing asset so that it can function in the manner intended</a:t>
            </a:r>
          </a:p>
        </p:txBody>
      </p:sp>
      <p:sp>
        <p:nvSpPr>
          <p:cNvPr id="8" name="TextBox 7">
            <a:extLst>
              <a:ext uri="{FF2B5EF4-FFF2-40B4-BE49-F238E27FC236}">
                <a16:creationId xmlns:a16="http://schemas.microsoft.com/office/drawing/2014/main" id="{5B30A445-96E4-4649-872F-2FCC4BAFA7AD}"/>
              </a:ext>
            </a:extLst>
          </p:cNvPr>
          <p:cNvSpPr txBox="1"/>
          <p:nvPr>
            <p:custDataLst>
              <p:tags r:id="rId6"/>
            </p:custDataLst>
          </p:nvPr>
        </p:nvSpPr>
        <p:spPr>
          <a:xfrm>
            <a:off x="1828800" y="5605462"/>
            <a:ext cx="6400800" cy="642938"/>
          </a:xfrm>
          <a:prstGeom prst="rect">
            <a:avLst/>
          </a:prstGeom>
          <a:noFill/>
        </p:spPr>
        <p:txBody>
          <a:bodyPr vert="horz" rtlCol="0" anchor="ctr" anchorCtr="0">
            <a:noAutofit/>
          </a:bodyPr>
          <a:lstStyle/>
          <a:p>
            <a:pPr algn="l"/>
            <a:r>
              <a:rPr lang="en-US" sz="24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Expenditure made to add new asset services</a:t>
            </a:r>
          </a:p>
        </p:txBody>
      </p:sp>
      <p:sp>
        <p:nvSpPr>
          <p:cNvPr id="9" name="Oval 8">
            <a:extLst>
              <a:ext uri="{FF2B5EF4-FFF2-40B4-BE49-F238E27FC236}">
                <a16:creationId xmlns:a16="http://schemas.microsoft.com/office/drawing/2014/main" id="{D12BE4BD-F0B8-4031-AC2F-58EE57EC2826}"/>
              </a:ext>
            </a:extLst>
          </p:cNvPr>
          <p:cNvSpPr>
            <a:spLocks noChangeAspect="1"/>
          </p:cNvSpPr>
          <p:nvPr>
            <p:custDataLst>
              <p:tags r:id="rId7"/>
            </p:custDataLst>
          </p:nvPr>
        </p:nvSpPr>
        <p:spPr bwMode="auto">
          <a:xfrm>
            <a:off x="1114425" y="2850356"/>
            <a:ext cx="514350" cy="514350"/>
          </a:xfrm>
          <a:prstGeom prst="ellipse">
            <a:avLst/>
          </a:prstGeom>
          <a:solidFill>
            <a:srgbClr val="808080"/>
          </a:solidFill>
          <a:ln w="12700" cap="sq"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0" name="Oval 9">
            <a:extLst>
              <a:ext uri="{FF2B5EF4-FFF2-40B4-BE49-F238E27FC236}">
                <a16:creationId xmlns:a16="http://schemas.microsoft.com/office/drawing/2014/main" id="{E041850D-5CD8-4336-B2DA-94EBD96F0F1A}"/>
              </a:ext>
            </a:extLst>
          </p:cNvPr>
          <p:cNvSpPr>
            <a:spLocks noChangeAspect="1"/>
          </p:cNvSpPr>
          <p:nvPr>
            <p:custDataLst>
              <p:tags r:id="rId8"/>
            </p:custDataLst>
          </p:nvPr>
        </p:nvSpPr>
        <p:spPr bwMode="auto">
          <a:xfrm>
            <a:off x="1114425" y="3688555"/>
            <a:ext cx="514350" cy="514350"/>
          </a:xfrm>
          <a:prstGeom prst="ellipse">
            <a:avLst/>
          </a:prstGeom>
          <a:solidFill>
            <a:srgbClr val="808080"/>
          </a:solidFill>
          <a:ln w="12700" cap="sq"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1" name="Oval 10">
            <a:extLst>
              <a:ext uri="{FF2B5EF4-FFF2-40B4-BE49-F238E27FC236}">
                <a16:creationId xmlns:a16="http://schemas.microsoft.com/office/drawing/2014/main" id="{7B9ACC1B-E7A0-4B69-93CD-1385DD1F8E92}"/>
              </a:ext>
            </a:extLst>
          </p:cNvPr>
          <p:cNvSpPr>
            <a:spLocks noChangeAspect="1"/>
          </p:cNvSpPr>
          <p:nvPr>
            <p:custDataLst>
              <p:tags r:id="rId9"/>
            </p:custDataLst>
          </p:nvPr>
        </p:nvSpPr>
        <p:spPr bwMode="auto">
          <a:xfrm>
            <a:off x="1114425" y="4755355"/>
            <a:ext cx="514350" cy="514350"/>
          </a:xfrm>
          <a:prstGeom prst="ellipse">
            <a:avLst/>
          </a:prstGeom>
          <a:solidFill>
            <a:srgbClr val="808080"/>
          </a:solidFill>
          <a:ln w="12700" cap="sq"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en-US" sz="1600" b="1" i="0" u="none" strike="noStrike" cap="none" normalizeH="0" baseline="0" dirty="0">
              <a:ln>
                <a:noFill/>
              </a:ln>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Oval 11">
            <a:extLst>
              <a:ext uri="{FF2B5EF4-FFF2-40B4-BE49-F238E27FC236}">
                <a16:creationId xmlns:a16="http://schemas.microsoft.com/office/drawing/2014/main" id="{7D6D860F-8030-4D70-9063-427CE5F73D9A}"/>
              </a:ext>
            </a:extLst>
          </p:cNvPr>
          <p:cNvSpPr>
            <a:spLocks noChangeAspect="1"/>
          </p:cNvSpPr>
          <p:nvPr>
            <p:custDataLst>
              <p:tags r:id="rId10"/>
            </p:custDataLst>
          </p:nvPr>
        </p:nvSpPr>
        <p:spPr bwMode="auto">
          <a:xfrm>
            <a:off x="1114425" y="5669755"/>
            <a:ext cx="514350" cy="514350"/>
          </a:xfrm>
          <a:prstGeom prst="ellipse">
            <a:avLst/>
          </a:prstGeom>
          <a:solidFill>
            <a:srgbClr val="808080"/>
          </a:solidFill>
          <a:ln w="12700" cap="sq"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en-US" sz="1600" b="1" i="0" u="none" strike="noStrike" cap="none" normalizeH="0" baseline="0" dirty="0">
              <a:ln>
                <a:noFill/>
              </a:ln>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Rectangle: Rounded Corners 12">
            <a:extLst>
              <a:ext uri="{FF2B5EF4-FFF2-40B4-BE49-F238E27FC236}">
                <a16:creationId xmlns:a16="http://schemas.microsoft.com/office/drawing/2014/main" id="{10151982-45BC-4D52-ABAD-3EE8D39D11E1}"/>
              </a:ext>
            </a:extLst>
          </p:cNvPr>
          <p:cNvSpPr/>
          <p:nvPr>
            <p:custDataLst>
              <p:tags r:id="rId11"/>
            </p:custDataLst>
          </p:nvPr>
        </p:nvSpPr>
        <p:spPr bwMode="auto">
          <a:xfrm>
            <a:off x="6172200" y="6215063"/>
            <a:ext cx="1543050" cy="411480"/>
          </a:xfrm>
          <a:prstGeom prst="roundRect">
            <a:avLst/>
          </a:prstGeom>
          <a:solidFill>
            <a:srgbClr val="808080"/>
          </a:solidFill>
          <a:ln w="38100" cap="sq"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Submit</a:t>
            </a:r>
          </a:p>
        </p:txBody>
      </p:sp>
      <p:grpSp>
        <p:nvGrpSpPr>
          <p:cNvPr id="18" name="Group 17">
            <a:extLst>
              <a:ext uri="{FF2B5EF4-FFF2-40B4-BE49-F238E27FC236}">
                <a16:creationId xmlns:a16="http://schemas.microsoft.com/office/drawing/2014/main" id="{E21DE35A-B206-4D50-85FD-1627F7334489}"/>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0B227A29-498A-4AE1-B9FB-D50019D753B2}"/>
                </a:ext>
              </a:extLst>
            </p:cNvPr>
            <p:cNvSpPr/>
            <p:nvPr>
              <p:custDataLst>
                <p:tags r:id="rId15"/>
              </p:custDataLst>
            </p:nvPr>
          </p:nvSpPr>
          <p:spPr bwMode="auto">
            <a:xfrm>
              <a:off x="0" y="0"/>
              <a:ext cx="9144000" cy="635000"/>
            </a:xfrm>
            <a:prstGeom prst="rect">
              <a:avLst/>
            </a:prstGeom>
            <a:solidFill>
              <a:srgbClr val="F6F7F8"/>
            </a:solidFill>
            <a:ln w="28575" cap="sq" cmpd="sng" algn="ctr">
              <a:noFill/>
              <a:prstDash val="solid"/>
              <a:round/>
              <a:headEnd type="none" w="med" len="med"/>
              <a:tailEnd type="none" w="med" len="med"/>
            </a:ln>
            <a:effectLst/>
            <a:extLst>
              <a:ext uri="{91240B29-F687-4F45-9708-019B960494DF}">
                <a14:hiddenLine xmlns:a14="http://schemas.microsoft.com/office/drawing/2010/main" w="28575" cap="sq" cmpd="sng" algn="ctr">
                  <a:solidFill>
                    <a:srgbClr val="8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folHlink"/>
                </a:solidFill>
                <a:effectLst>
                  <a:outerShdw blurRad="38100" dist="38100" dir="2700000" algn="tl">
                    <a:srgbClr val="000000">
                      <a:alpha val="43137"/>
                    </a:srgbClr>
                  </a:outerShdw>
                </a:effectLst>
                <a:latin typeface="Comic Sans MS" pitchFamily="66" charset="0"/>
              </a:endParaRPr>
            </a:p>
          </p:txBody>
        </p:sp>
        <p:sp>
          <p:nvSpPr>
            <p:cNvPr id="15" name="ColorBlock">
              <a:extLst>
                <a:ext uri="{FF2B5EF4-FFF2-40B4-BE49-F238E27FC236}">
                  <a16:creationId xmlns:a16="http://schemas.microsoft.com/office/drawing/2014/main" id="{B10DD0D3-BCFE-468C-8041-D94864570AC7}"/>
                </a:ext>
              </a:extLst>
            </p:cNvPr>
            <p:cNvSpPr/>
            <p:nvPr>
              <p:custDataLst>
                <p:tags r:id="rId16"/>
              </p:custDataLst>
            </p:nvPr>
          </p:nvSpPr>
          <p:spPr bwMode="auto">
            <a:xfrm>
              <a:off x="0" y="0"/>
              <a:ext cx="190500" cy="635000"/>
            </a:xfrm>
            <a:prstGeom prst="rect">
              <a:avLst/>
            </a:prstGeom>
            <a:solidFill>
              <a:srgbClr val="639EF4"/>
            </a:solidFill>
            <a:ln w="28575" cap="sq" cmpd="sng" algn="ctr">
              <a:noFill/>
              <a:prstDash val="solid"/>
              <a:round/>
              <a:headEnd type="none" w="med" len="med"/>
              <a:tailEnd type="none" w="med" len="med"/>
            </a:ln>
            <a:effectLst/>
            <a:extLst>
              <a:ext uri="{91240B29-F687-4F45-9708-019B960494DF}">
                <a14:hiddenLine xmlns:a14="http://schemas.microsoft.com/office/drawing/2010/main" w="28575" cap="sq" cmpd="sng" algn="ctr">
                  <a:solidFill>
                    <a:srgbClr val="8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folHlink"/>
                </a:solidFill>
                <a:effectLst>
                  <a:outerShdw blurRad="38100" dist="38100" dir="2700000" algn="tl">
                    <a:srgbClr val="000000">
                      <a:alpha val="43137"/>
                    </a:srgbClr>
                  </a:outerShdw>
                </a:effectLst>
                <a:latin typeface="Comic Sans MS" pitchFamily="66" charset="0"/>
              </a:endParaRPr>
            </a:p>
          </p:txBody>
        </p:sp>
        <p:sp>
          <p:nvSpPr>
            <p:cNvPr id="16" name="TypeText">
              <a:extLst>
                <a:ext uri="{FF2B5EF4-FFF2-40B4-BE49-F238E27FC236}">
                  <a16:creationId xmlns:a16="http://schemas.microsoft.com/office/drawing/2014/main" id="{C1790B14-C912-461B-9152-19086859EB4D}"/>
                </a:ext>
              </a:extLst>
            </p:cNvPr>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pPr algn="l"/>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TipText">
              <a:extLst>
                <a:ext uri="{FF2B5EF4-FFF2-40B4-BE49-F238E27FC236}">
                  <a16:creationId xmlns:a16="http://schemas.microsoft.com/office/drawing/2014/main" id="{80F2242D-E782-4C2C-99CD-5AEB69DAC6D1}"/>
                </a:ext>
              </a:extLst>
            </p:cNvPr>
            <p:cNvSpPr txBox="1"/>
            <p:nvPr>
              <p:custDataLst>
                <p:tags r:id="rId18"/>
              </p:custDataLst>
            </p:nvPr>
          </p:nvSpPr>
          <p:spPr>
            <a:xfrm>
              <a:off x="1190943" y="109220"/>
              <a:ext cx="2286000" cy="508000"/>
            </a:xfrm>
            <a:prstGeom prst="rect">
              <a:avLst/>
            </a:prstGeom>
            <a:noFill/>
          </p:spPr>
          <p:txBody>
            <a:bodyPr vert="horz" wrap="none" rtlCol="0" anchor="ctr" anchorCtr="0">
              <a:noAutofit/>
            </a:bodyPr>
            <a:lstStyle/>
            <a:p>
              <a:pPr algn="l"/>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0" name="TextBox 19">
            <a:extLst>
              <a:ext uri="{FF2B5EF4-FFF2-40B4-BE49-F238E27FC236}">
                <a16:creationId xmlns:a16="http://schemas.microsoft.com/office/drawing/2014/main" id="{4EC25FC3-DDDE-EE96-1E08-8427A1F3D4D8}"/>
              </a:ext>
            </a:extLst>
          </p:cNvPr>
          <p:cNvSpPr txBox="1"/>
          <p:nvPr>
            <p:custDataLst>
              <p:tags r:id="rId13"/>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pPr algn="l"/>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endParaRPr lang="en-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3" name="Picture 2">
            <a:extLst>
              <a:ext uri="{FF2B5EF4-FFF2-40B4-BE49-F238E27FC236}">
                <a16:creationId xmlns:a16="http://schemas.microsoft.com/office/drawing/2014/main" id="{ECFFAF07-69EC-4BD4-9DEE-F85F30CCC626}"/>
              </a:ext>
            </a:extLst>
          </p:cNvPr>
          <p:cNvPicPr>
            <a:picLocks/>
          </p:cNvPicPr>
          <p:nvPr>
            <p:custDataLst>
              <p:tags r:id="rId14"/>
            </p:custDataLst>
          </p:nvPr>
        </p:nvPicPr>
        <p:blipFill>
          <a:blip r:embed="rId2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815397290"/>
      </p:ext>
    </p:extLst>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E2DBE2-F27C-48C5-8DA7-228D5A213B9F}"/>
              </a:ext>
            </a:extLst>
          </p:cNvPr>
          <p:cNvSpPr txBox="1"/>
          <p:nvPr/>
        </p:nvSpPr>
        <p:spPr>
          <a:xfrm>
            <a:off x="-457200" y="195590"/>
            <a:ext cx="4572000" cy="584775"/>
          </a:xfrm>
          <a:prstGeom prst="rect">
            <a:avLst/>
          </a:prstGeom>
          <a:noFill/>
        </p:spPr>
        <p:txBody>
          <a:bodyPr wrap="square">
            <a:spAutoFit/>
          </a:bodyPr>
          <a:lstStyle/>
          <a:p>
            <a:r>
              <a:rPr lang="en-US" sz="3200" dirty="0">
                <a:solidFill>
                  <a:schemeClr val="tx1"/>
                </a:solidFill>
                <a:latin typeface="Liberation Sans" panose="020B0604020202020204" pitchFamily="34" charset="0"/>
              </a:rPr>
              <a:t>WorldCom Inc.</a:t>
            </a:r>
          </a:p>
        </p:txBody>
      </p:sp>
      <p:pic>
        <p:nvPicPr>
          <p:cNvPr id="5" name="Picture 4">
            <a:extLst>
              <a:ext uri="{FF2B5EF4-FFF2-40B4-BE49-F238E27FC236}">
                <a16:creationId xmlns:a16="http://schemas.microsoft.com/office/drawing/2014/main" id="{3278301C-A8B9-4212-BA09-FADC2445AE97}"/>
              </a:ext>
            </a:extLst>
          </p:cNvPr>
          <p:cNvPicPr>
            <a:picLocks noChangeAspect="1"/>
          </p:cNvPicPr>
          <p:nvPr/>
        </p:nvPicPr>
        <p:blipFill>
          <a:blip r:embed="rId3"/>
          <a:stretch>
            <a:fillRect/>
          </a:stretch>
        </p:blipFill>
        <p:spPr>
          <a:xfrm>
            <a:off x="76200" y="1600200"/>
            <a:ext cx="9144000" cy="4849906"/>
          </a:xfrm>
          <a:prstGeom prst="rect">
            <a:avLst/>
          </a:prstGeom>
        </p:spPr>
      </p:pic>
      <p:sp>
        <p:nvSpPr>
          <p:cNvPr id="7" name="TextBox 6">
            <a:extLst>
              <a:ext uri="{FF2B5EF4-FFF2-40B4-BE49-F238E27FC236}">
                <a16:creationId xmlns:a16="http://schemas.microsoft.com/office/drawing/2014/main" id="{30B9C870-097B-4664-9B12-F2E9D0627B12}"/>
              </a:ext>
            </a:extLst>
          </p:cNvPr>
          <p:cNvSpPr txBox="1"/>
          <p:nvPr/>
        </p:nvSpPr>
        <p:spPr>
          <a:xfrm>
            <a:off x="2266499" y="856644"/>
            <a:ext cx="4611002" cy="646331"/>
          </a:xfrm>
          <a:prstGeom prst="rect">
            <a:avLst/>
          </a:prstGeom>
          <a:noFill/>
        </p:spPr>
        <p:txBody>
          <a:bodyPr wrap="square">
            <a:spAutoFit/>
          </a:bodyPr>
          <a:lstStyle/>
          <a:p>
            <a:r>
              <a:rPr lang="en-US" dirty="0">
                <a:latin typeface="Liberation Sans" panose="020B0604020202020204"/>
              </a:rPr>
              <a:t>Inside WorldCom’s Unearthing of a Vast Accounting Scandal</a:t>
            </a:r>
          </a:p>
        </p:txBody>
      </p:sp>
    </p:spTree>
    <p:extLst>
      <p:ext uri="{BB962C8B-B14F-4D97-AF65-F5344CB8AC3E}">
        <p14:creationId xmlns:p14="http://schemas.microsoft.com/office/powerpoint/2010/main" val="2168765842"/>
      </p:ext>
    </p:extLst>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EECD20-2EA7-436A-A678-E41D52096818}"/>
              </a:ext>
            </a:extLst>
          </p:cNvPr>
          <p:cNvSpPr>
            <a:spLocks noGrp="1"/>
          </p:cNvSpPr>
          <p:nvPr>
            <p:ph idx="1"/>
          </p:nvPr>
        </p:nvSpPr>
        <p:spPr>
          <a:xfrm>
            <a:off x="419100" y="1143000"/>
            <a:ext cx="8382000" cy="4800600"/>
          </a:xfrm>
        </p:spPr>
        <p:txBody>
          <a:bodyPr/>
          <a:lstStyle/>
          <a:p>
            <a:pPr marL="0" indent="0">
              <a:buNone/>
            </a:pPr>
            <a:endParaRPr lang="en-US" dirty="0"/>
          </a:p>
        </p:txBody>
      </p:sp>
      <p:pic>
        <p:nvPicPr>
          <p:cNvPr id="18" name="Picture 17">
            <a:extLst>
              <a:ext uri="{FF2B5EF4-FFF2-40B4-BE49-F238E27FC236}">
                <a16:creationId xmlns:a16="http://schemas.microsoft.com/office/drawing/2014/main" id="{2059370D-A230-4ED0-87AF-A36D1287D954}"/>
              </a:ext>
            </a:extLst>
          </p:cNvPr>
          <p:cNvPicPr>
            <a:picLocks noChangeAspect="1"/>
          </p:cNvPicPr>
          <p:nvPr/>
        </p:nvPicPr>
        <p:blipFill>
          <a:blip r:embed="rId2"/>
          <a:stretch>
            <a:fillRect/>
          </a:stretch>
        </p:blipFill>
        <p:spPr>
          <a:xfrm>
            <a:off x="419100" y="2133600"/>
            <a:ext cx="8534400" cy="1568970"/>
          </a:xfrm>
          <a:prstGeom prst="rect">
            <a:avLst/>
          </a:prstGeom>
        </p:spPr>
      </p:pic>
      <p:sp>
        <p:nvSpPr>
          <p:cNvPr id="3" name="Rectangle 2">
            <a:extLst>
              <a:ext uri="{FF2B5EF4-FFF2-40B4-BE49-F238E27FC236}">
                <a16:creationId xmlns:a16="http://schemas.microsoft.com/office/drawing/2014/main" id="{74FBEE1B-5198-485E-9EF1-22D5FD4C14A1}"/>
              </a:ext>
            </a:extLst>
          </p:cNvPr>
          <p:cNvSpPr txBox="1">
            <a:spLocks noChangeArrowheads="1"/>
          </p:cNvSpPr>
          <p:nvPr/>
        </p:nvSpPr>
        <p:spPr bwMode="auto">
          <a:xfrm>
            <a:off x="381000" y="2133600"/>
            <a:ext cx="8229600" cy="1443985"/>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accent2"/>
              </a:buClr>
              <a:buSzPct val="75000"/>
              <a:buFont typeface="Wingdings" pitchFamily="2" charset="2"/>
              <a:buChar char="l"/>
              <a:defRPr sz="2800" b="1">
                <a:solidFill>
                  <a:schemeClr val="bg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l"/>
              <a:defRPr sz="2400" b="1">
                <a:solidFill>
                  <a:schemeClr val="bg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a:lstStyle>
          <a:p>
            <a:pPr marL="0" marR="0" lvl="0" indent="0" algn="ctr" defTabSz="914400" rtl="0" eaLnBrk="0" fontAlgn="base" latinLnBrk="0" hangingPunct="0">
              <a:lnSpc>
                <a:spcPct val="100000"/>
              </a:lnSpc>
              <a:spcBef>
                <a:spcPts val="0"/>
              </a:spcBef>
              <a:spcAft>
                <a:spcPct val="0"/>
              </a:spcAft>
              <a:buClr>
                <a:srgbClr val="CC0000"/>
              </a:buClr>
              <a:buSzTx/>
              <a:buFont typeface="Wingdings" pitchFamily="2" charset="2"/>
              <a:buNone/>
              <a:tabLst/>
              <a:defRPr/>
            </a:pPr>
            <a:r>
              <a:rPr kumimoji="0" lang="en-US" altLang="en-US" sz="3200" b="1" i="0" u="none" strike="noStrike" kern="1200" cap="none" spc="0" normalizeH="0" baseline="0" noProof="0" dirty="0">
                <a:ln>
                  <a:noFill/>
                </a:ln>
                <a:solidFill>
                  <a:srgbClr val="CC0000"/>
                </a:solidFill>
                <a:effectLst/>
                <a:uLnTx/>
                <a:uFillTx/>
                <a:latin typeface="Liberation Sans" panose="020B0604020202020204" pitchFamily="34" charset="0"/>
                <a:ea typeface="+mn-ea"/>
                <a:cs typeface="+mn-cs"/>
              </a:rPr>
              <a:t>LEARNING OBJECTIVE </a:t>
            </a:r>
            <a:r>
              <a:rPr lang="en-US" altLang="en-US" sz="3200" dirty="0">
                <a:solidFill>
                  <a:srgbClr val="CC0000"/>
                </a:solidFill>
                <a:effectLst/>
                <a:latin typeface="Liberation Sans" panose="020B0604020202020204" pitchFamily="34" charset="0"/>
              </a:rPr>
              <a:t>5</a:t>
            </a:r>
            <a:endParaRPr kumimoji="0" lang="en-US" sz="3200" b="0" i="0" u="none" strike="noStrike" kern="0" cap="none" spc="0" normalizeH="0" baseline="0" noProof="0" dirty="0">
              <a:ln>
                <a:noFill/>
              </a:ln>
              <a:solidFill>
                <a:srgbClr val="EEECE1"/>
              </a:solidFill>
              <a:effectLst/>
              <a:uLnTx/>
              <a:uFillTx/>
              <a:latin typeface="Liberation Sans" panose="020B0604020202020204" pitchFamily="34" charset="0"/>
              <a:ea typeface="+mn-ea"/>
              <a:cs typeface="+mn-cs"/>
            </a:endParaRPr>
          </a:p>
          <a:p>
            <a:pPr marL="0" marR="0" lvl="0" indent="0" algn="ctr" defTabSz="914400" rtl="0" eaLnBrk="0" fontAlgn="base" latinLnBrk="0" hangingPunct="0">
              <a:lnSpc>
                <a:spcPct val="100000"/>
              </a:lnSpc>
              <a:spcBef>
                <a:spcPts val="0"/>
              </a:spcBef>
              <a:spcAft>
                <a:spcPct val="0"/>
              </a:spcAft>
              <a:buClr>
                <a:srgbClr val="CC0000"/>
              </a:buClr>
              <a:buSzTx/>
              <a:buFont typeface="Wingdings" pitchFamily="2" charset="2"/>
              <a:buNone/>
              <a:tabLst/>
              <a:defRPr/>
            </a:pPr>
            <a:r>
              <a:rPr kumimoji="0" lang="en-US" sz="2800" b="0" i="0" u="none" strike="noStrike" kern="0" cap="none" spc="0" normalizeH="0" baseline="0" noProof="0" dirty="0">
                <a:ln>
                  <a:noFill/>
                </a:ln>
                <a:solidFill>
                  <a:srgbClr val="0070C0">
                    <a:lumMod val="50000"/>
                  </a:srgbClr>
                </a:solidFill>
                <a:effectLst/>
                <a:uLnTx/>
                <a:uFillTx/>
                <a:latin typeface="Liberation Sans" panose="020B0604020202020204" pitchFamily="34" charset="0"/>
                <a:ea typeface="+mn-ea"/>
                <a:cs typeface="+mn-cs"/>
              </a:rPr>
              <a:t>Describe the accounting treatment for the disposal of property, plant, and equipment.</a:t>
            </a:r>
          </a:p>
        </p:txBody>
      </p:sp>
      <p:cxnSp>
        <p:nvCxnSpPr>
          <p:cNvPr id="4" name="Straight Connector 3">
            <a:extLst>
              <a:ext uri="{FF2B5EF4-FFF2-40B4-BE49-F238E27FC236}">
                <a16:creationId xmlns:a16="http://schemas.microsoft.com/office/drawing/2014/main" id="{2F16DEBF-762F-4079-A866-DB033614FC7F}"/>
              </a:ext>
            </a:extLst>
          </p:cNvPr>
          <p:cNvCxnSpPr/>
          <p:nvPr/>
        </p:nvCxnSpPr>
        <p:spPr bwMode="auto">
          <a:xfrm>
            <a:off x="457200" y="2133600"/>
            <a:ext cx="8343900" cy="0"/>
          </a:xfrm>
          <a:prstGeom prst="line">
            <a:avLst/>
          </a:prstGeom>
          <a:solidFill>
            <a:schemeClr val="bg1"/>
          </a:solidFill>
          <a:ln w="1905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Connector 4">
            <a:extLst>
              <a:ext uri="{FF2B5EF4-FFF2-40B4-BE49-F238E27FC236}">
                <a16:creationId xmlns:a16="http://schemas.microsoft.com/office/drawing/2014/main" id="{4B85920B-8195-4BF9-97D6-77484358D4B3}"/>
              </a:ext>
            </a:extLst>
          </p:cNvPr>
          <p:cNvCxnSpPr/>
          <p:nvPr/>
        </p:nvCxnSpPr>
        <p:spPr bwMode="auto">
          <a:xfrm flipV="1">
            <a:off x="457200" y="3733800"/>
            <a:ext cx="8343900" cy="22589"/>
          </a:xfrm>
          <a:prstGeom prst="line">
            <a:avLst/>
          </a:prstGeom>
          <a:solidFill>
            <a:schemeClr val="bg1"/>
          </a:solidFill>
          <a:ln w="1905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812042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1032"/>
          <p:cNvSpPr>
            <a:spLocks noChangeArrowheads="1"/>
          </p:cNvSpPr>
          <p:nvPr/>
        </p:nvSpPr>
        <p:spPr bwMode="auto">
          <a:xfrm>
            <a:off x="609600" y="1676400"/>
            <a:ext cx="8077200" cy="31702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682625" indent="-4508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20000"/>
              </a:lnSpc>
              <a:spcBef>
                <a:spcPts val="1200"/>
              </a:spcBef>
            </a:pPr>
            <a:r>
              <a:rPr lang="en-US" altLang="en-US" sz="2200" b="0" dirty="0">
                <a:latin typeface="Liberation Sans" panose="020B0604020202020204" pitchFamily="34" charset="0"/>
              </a:rPr>
              <a:t>A company may retire plant assets voluntarily or dispose of them by</a:t>
            </a:r>
          </a:p>
          <a:p>
            <a:pPr lvl="1" algn="l">
              <a:lnSpc>
                <a:spcPct val="120000"/>
              </a:lnSpc>
              <a:spcBef>
                <a:spcPts val="1200"/>
              </a:spcBef>
              <a:buClr>
                <a:srgbClr val="CC0000"/>
              </a:buClr>
              <a:buSzPct val="80000"/>
              <a:buFont typeface="Wingdings" pitchFamily="2" charset="2"/>
              <a:buChar char="u"/>
            </a:pPr>
            <a:r>
              <a:rPr lang="en-US" altLang="en-US" sz="2100" b="0" dirty="0">
                <a:latin typeface="Liberation Sans" panose="020B0604020202020204" pitchFamily="34" charset="0"/>
              </a:rPr>
              <a:t>Sale,</a:t>
            </a:r>
          </a:p>
          <a:p>
            <a:pPr lvl="1" algn="l">
              <a:lnSpc>
                <a:spcPct val="120000"/>
              </a:lnSpc>
              <a:spcBef>
                <a:spcPts val="1200"/>
              </a:spcBef>
              <a:buClr>
                <a:srgbClr val="CC0000"/>
              </a:buClr>
              <a:buSzPct val="80000"/>
              <a:buFont typeface="Wingdings" pitchFamily="2" charset="2"/>
              <a:buChar char="u"/>
            </a:pPr>
            <a:r>
              <a:rPr lang="en-US" altLang="en-US" sz="2100" b="0" dirty="0">
                <a:latin typeface="Liberation Sans" panose="020B0604020202020204" pitchFamily="34" charset="0"/>
              </a:rPr>
              <a:t>Exchange,</a:t>
            </a:r>
          </a:p>
          <a:p>
            <a:pPr lvl="1" algn="l">
              <a:lnSpc>
                <a:spcPct val="120000"/>
              </a:lnSpc>
              <a:spcBef>
                <a:spcPts val="1200"/>
              </a:spcBef>
              <a:buClr>
                <a:srgbClr val="CC0000"/>
              </a:buClr>
              <a:buSzPct val="80000"/>
              <a:buFont typeface="Wingdings" pitchFamily="2" charset="2"/>
              <a:buChar char="u"/>
            </a:pPr>
            <a:r>
              <a:rPr lang="en-US" altLang="en-US" sz="2100" b="0" dirty="0">
                <a:latin typeface="Liberation Sans" panose="020B0604020202020204" pitchFamily="34" charset="0"/>
              </a:rPr>
              <a:t>Involuntary conversion, or</a:t>
            </a:r>
          </a:p>
          <a:p>
            <a:pPr lvl="1" algn="l">
              <a:lnSpc>
                <a:spcPct val="120000"/>
              </a:lnSpc>
              <a:spcBef>
                <a:spcPts val="1200"/>
              </a:spcBef>
              <a:buClr>
                <a:srgbClr val="CC0000"/>
              </a:buClr>
              <a:buSzPct val="80000"/>
              <a:buFont typeface="Wingdings" pitchFamily="2" charset="2"/>
              <a:buChar char="u"/>
            </a:pPr>
            <a:r>
              <a:rPr lang="en-US" altLang="en-US" sz="2100" b="0" dirty="0">
                <a:latin typeface="Liberation Sans" panose="020B0604020202020204" pitchFamily="34" charset="0"/>
              </a:rPr>
              <a:t>Abandonment.</a:t>
            </a:r>
          </a:p>
        </p:txBody>
      </p:sp>
      <p:sp>
        <p:nvSpPr>
          <p:cNvPr id="70661" name="Rectangle 1033"/>
          <p:cNvSpPr>
            <a:spLocks noChangeArrowheads="1"/>
          </p:cNvSpPr>
          <p:nvPr/>
        </p:nvSpPr>
        <p:spPr bwMode="auto">
          <a:xfrm>
            <a:off x="609600" y="4876800"/>
            <a:ext cx="8077200" cy="53245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lgn="ctr">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b="1">
                <a:solidFill>
                  <a:schemeClr val="folHlink"/>
                </a:solidFill>
                <a:latin typeface="Comic Sans MS" pitchFamily="66" charset="0"/>
              </a:defRPr>
            </a:lvl1pPr>
            <a:lvl2pPr>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marL="0" lvl="1" algn="l">
              <a:lnSpc>
                <a:spcPct val="130000"/>
              </a:lnSpc>
              <a:buClr>
                <a:srgbClr val="800000"/>
              </a:buClr>
              <a:buFont typeface="Wingdings" pitchFamily="2" charset="2"/>
              <a:buNone/>
            </a:pPr>
            <a:r>
              <a:rPr lang="en-US" altLang="en-US" sz="2200" b="0" dirty="0">
                <a:latin typeface="Liberation Sans" panose="020B0604020202020204" pitchFamily="34" charset="0"/>
              </a:rPr>
              <a:t>Depreciation must be taken up to the date of disposition. </a:t>
            </a:r>
          </a:p>
        </p:txBody>
      </p:sp>
      <p:sp>
        <p:nvSpPr>
          <p:cNvPr id="8"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5</a:t>
            </a:r>
          </a:p>
        </p:txBody>
      </p:sp>
      <p:sp>
        <p:nvSpPr>
          <p:cNvPr id="9" name="Line 16"/>
          <p:cNvSpPr>
            <a:spLocks noChangeShapeType="1"/>
          </p:cNvSpPr>
          <p:nvPr/>
        </p:nvSpPr>
        <p:spPr bwMode="auto">
          <a:xfrm>
            <a:off x="381000" y="1355652"/>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4" name="Rectangle 4"/>
          <p:cNvSpPr txBox="1">
            <a:spLocks noChangeArrowheads="1"/>
          </p:cNvSpPr>
          <p:nvPr/>
        </p:nvSpPr>
        <p:spPr bwMode="auto">
          <a:xfrm>
            <a:off x="609600" y="173664"/>
            <a:ext cx="4800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dirty="0">
                <a:solidFill>
                  <a:schemeClr val="tx1"/>
                </a:solidFill>
                <a:effectLst/>
                <a:latin typeface="Liberation Sans" panose="020B0604020202020204" pitchFamily="34" charset="0"/>
              </a:rPr>
              <a:t>Disposition of Property, Plant, and Equipment</a:t>
            </a:r>
            <a:endParaRPr lang="en-US" sz="3200" i="0" dirty="0">
              <a:solidFill>
                <a:schemeClr val="tx1"/>
              </a:solidFill>
              <a:effectLst/>
              <a:latin typeface="Liberation Sans" panose="020B0604020202020204" pitchFamily="34" charset="0"/>
              <a:ea typeface="+mn-ea"/>
              <a:cs typeface="+mn-cs"/>
            </a:endParaRPr>
          </a:p>
        </p:txBody>
      </p:sp>
    </p:spTree>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5"/>
          <p:cNvSpPr txBox="1">
            <a:spLocks noChangeArrowheads="1"/>
          </p:cNvSpPr>
          <p:nvPr/>
        </p:nvSpPr>
        <p:spPr bwMode="auto">
          <a:xfrm>
            <a:off x="609600" y="2005013"/>
            <a:ext cx="8153400" cy="170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25000"/>
              </a:lnSpc>
              <a:spcBef>
                <a:spcPct val="50000"/>
              </a:spcBef>
            </a:pPr>
            <a:r>
              <a:rPr lang="en-US" altLang="en-US" sz="2100" dirty="0">
                <a:solidFill>
                  <a:schemeClr val="tx1"/>
                </a:solidFill>
                <a:latin typeface="Liberation Sans" panose="020B0604020202020204" pitchFamily="34" charset="0"/>
              </a:rPr>
              <a:t>Illustration: </a:t>
            </a:r>
            <a:r>
              <a:rPr lang="en-US" altLang="en-US" sz="2100" b="0" dirty="0">
                <a:solidFill>
                  <a:schemeClr val="tx1"/>
                </a:solidFill>
                <a:latin typeface="Liberation Sans" panose="020B0604020202020204" pitchFamily="34" charset="0"/>
              </a:rPr>
              <a:t>Barret Group recorded depreciation on a machine costing €18,000 for nine years at the rate of €1,200 per year. If it sells the machine in the middle of the tenth year for €7,000, Barret records depreciation to the date of sale as:</a:t>
            </a:r>
          </a:p>
        </p:txBody>
      </p:sp>
      <p:sp>
        <p:nvSpPr>
          <p:cNvPr id="71684" name="Text Box 7"/>
          <p:cNvSpPr txBox="1">
            <a:spLocks noChangeArrowheads="1"/>
          </p:cNvSpPr>
          <p:nvPr/>
        </p:nvSpPr>
        <p:spPr bwMode="auto">
          <a:xfrm>
            <a:off x="609600" y="1371600"/>
            <a:ext cx="8001000" cy="5349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10000"/>
              </a:lnSpc>
              <a:spcBef>
                <a:spcPct val="30000"/>
              </a:spcBef>
              <a:spcAft>
                <a:spcPct val="20000"/>
              </a:spcAft>
              <a:buSzPct val="80000"/>
            </a:pPr>
            <a:r>
              <a:rPr lang="en-US" altLang="en-US" sz="2800" dirty="0">
                <a:solidFill>
                  <a:srgbClr val="CC0000"/>
                </a:solidFill>
                <a:latin typeface="Liberation Sans" panose="020B0604020202020204" pitchFamily="34" charset="0"/>
              </a:rPr>
              <a:t>Sale of Plant Assets</a:t>
            </a:r>
          </a:p>
        </p:txBody>
      </p:sp>
      <p:sp>
        <p:nvSpPr>
          <p:cNvPr id="7" name="Rectangle 1026"/>
          <p:cNvSpPr>
            <a:spLocks noGrp="1" noChangeArrowheads="1"/>
          </p:cNvSpPr>
          <p:nvPr>
            <p:ph type="title" idx="4294967295"/>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marL="0" algn="l"/>
            <a:r>
              <a:rPr lang="en-US" sz="3200" i="0" kern="1200" dirty="0">
                <a:solidFill>
                  <a:schemeClr val="tx1"/>
                </a:solidFill>
                <a:effectLst/>
                <a:latin typeface="Liberation Sans" panose="020B0604020202020204" pitchFamily="34" charset="0"/>
                <a:ea typeface="+mn-ea"/>
                <a:cs typeface="+mn-cs"/>
              </a:rPr>
              <a:t>Disposition of PP&amp;E</a:t>
            </a:r>
          </a:p>
        </p:txBody>
      </p:sp>
      <p:sp>
        <p:nvSpPr>
          <p:cNvPr id="8"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9" name="Text Box 7"/>
          <p:cNvSpPr txBox="1">
            <a:spLocks noChangeArrowheads="1"/>
          </p:cNvSpPr>
          <p:nvPr/>
        </p:nvSpPr>
        <p:spPr bwMode="auto">
          <a:xfrm>
            <a:off x="609600" y="4038600"/>
            <a:ext cx="8229600" cy="17727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801688" indent="-574675">
              <a:tabLst>
                <a:tab pos="6113463" algn="r"/>
                <a:tab pos="6973888" algn="r"/>
              </a:tabLst>
              <a:defRPr b="1">
                <a:solidFill>
                  <a:schemeClr val="folHlink"/>
                </a:solidFill>
                <a:latin typeface="Comic Sans MS" pitchFamily="66" charset="0"/>
              </a:defRPr>
            </a:lvl1pPr>
            <a:lvl2pPr marL="742950" indent="-285750">
              <a:tabLst>
                <a:tab pos="6113463" algn="r"/>
                <a:tab pos="6973888" algn="r"/>
              </a:tabLst>
              <a:defRPr b="1">
                <a:solidFill>
                  <a:schemeClr val="folHlink"/>
                </a:solidFill>
                <a:latin typeface="Comic Sans MS" pitchFamily="66" charset="0"/>
              </a:defRPr>
            </a:lvl2pPr>
            <a:lvl3pPr marL="1143000" indent="-228600">
              <a:tabLst>
                <a:tab pos="6113463" algn="r"/>
                <a:tab pos="6973888" algn="r"/>
              </a:tabLst>
              <a:defRPr b="1">
                <a:solidFill>
                  <a:schemeClr val="folHlink"/>
                </a:solidFill>
                <a:latin typeface="Comic Sans MS" pitchFamily="66" charset="0"/>
              </a:defRPr>
            </a:lvl3pPr>
            <a:lvl4pPr marL="1600200" indent="-228600">
              <a:tabLst>
                <a:tab pos="6113463" algn="r"/>
                <a:tab pos="6973888" algn="r"/>
              </a:tabLst>
              <a:defRPr b="1">
                <a:solidFill>
                  <a:schemeClr val="folHlink"/>
                </a:solidFill>
                <a:latin typeface="Comic Sans MS" pitchFamily="66" charset="0"/>
              </a:defRPr>
            </a:lvl4pPr>
            <a:lvl5pPr marL="2057400" indent="-228600">
              <a:tabLst>
                <a:tab pos="6113463" algn="r"/>
                <a:tab pos="6973888" algn="r"/>
              </a:tabLst>
              <a:defRPr b="1">
                <a:solidFill>
                  <a:schemeClr val="folHlink"/>
                </a:solidFill>
                <a:latin typeface="Comic Sans MS" pitchFamily="66" charset="0"/>
              </a:defRPr>
            </a:lvl5pPr>
            <a:lvl6pPr marL="2514600" indent="-228600" algn="ctr" eaLnBrk="0" fontAlgn="base" hangingPunct="0">
              <a:spcBef>
                <a:spcPct val="0"/>
              </a:spcBef>
              <a:spcAft>
                <a:spcPct val="0"/>
              </a:spcAft>
              <a:tabLst>
                <a:tab pos="6113463" algn="r"/>
                <a:tab pos="6973888" algn="r"/>
              </a:tabLst>
              <a:defRPr b="1">
                <a:solidFill>
                  <a:schemeClr val="folHlink"/>
                </a:solidFill>
                <a:latin typeface="Comic Sans MS" pitchFamily="66" charset="0"/>
              </a:defRPr>
            </a:lvl6pPr>
            <a:lvl7pPr marL="2971800" indent="-228600" algn="ctr" eaLnBrk="0" fontAlgn="base" hangingPunct="0">
              <a:spcBef>
                <a:spcPct val="0"/>
              </a:spcBef>
              <a:spcAft>
                <a:spcPct val="0"/>
              </a:spcAft>
              <a:tabLst>
                <a:tab pos="6113463" algn="r"/>
                <a:tab pos="6973888" algn="r"/>
              </a:tabLst>
              <a:defRPr b="1">
                <a:solidFill>
                  <a:schemeClr val="folHlink"/>
                </a:solidFill>
                <a:latin typeface="Comic Sans MS" pitchFamily="66" charset="0"/>
              </a:defRPr>
            </a:lvl7pPr>
            <a:lvl8pPr marL="3429000" indent="-228600" algn="ctr" eaLnBrk="0" fontAlgn="base" hangingPunct="0">
              <a:spcBef>
                <a:spcPct val="0"/>
              </a:spcBef>
              <a:spcAft>
                <a:spcPct val="0"/>
              </a:spcAft>
              <a:tabLst>
                <a:tab pos="6113463" algn="r"/>
                <a:tab pos="6973888" algn="r"/>
              </a:tabLst>
              <a:defRPr b="1">
                <a:solidFill>
                  <a:schemeClr val="folHlink"/>
                </a:solidFill>
                <a:latin typeface="Comic Sans MS" pitchFamily="66" charset="0"/>
              </a:defRPr>
            </a:lvl8pPr>
            <a:lvl9pPr marL="3886200" indent="-228600" algn="ctr" eaLnBrk="0" fontAlgn="base" hangingPunct="0">
              <a:spcBef>
                <a:spcPct val="0"/>
              </a:spcBef>
              <a:spcAft>
                <a:spcPct val="0"/>
              </a:spcAft>
              <a:tabLst>
                <a:tab pos="6113463" algn="r"/>
                <a:tab pos="6973888" algn="r"/>
              </a:tabLst>
              <a:defRPr b="1">
                <a:solidFill>
                  <a:schemeClr val="folHlink"/>
                </a:solidFill>
                <a:latin typeface="Comic Sans MS" pitchFamily="66" charset="0"/>
              </a:defRPr>
            </a:lvl9pPr>
          </a:lstStyle>
          <a:p>
            <a:pPr algn="l">
              <a:spcBef>
                <a:spcPct val="30000"/>
              </a:spcBef>
              <a:spcAft>
                <a:spcPct val="10000"/>
              </a:spcAft>
              <a:buSzPct val="80000"/>
              <a:tabLst>
                <a:tab pos="6400800" algn="r"/>
                <a:tab pos="7546975" algn="r"/>
              </a:tabLst>
            </a:pPr>
            <a:r>
              <a:rPr lang="en-US" altLang="en-US" sz="2100" b="0" dirty="0">
                <a:solidFill>
                  <a:schemeClr val="tx1"/>
                </a:solidFill>
                <a:latin typeface="Liberation Sans" panose="020B0604020202020204" pitchFamily="34" charset="0"/>
              </a:rPr>
              <a:t>Depreciation Expense (€1,200 x ½)	600</a:t>
            </a:r>
          </a:p>
          <a:p>
            <a:pPr algn="l">
              <a:spcBef>
                <a:spcPct val="30000"/>
              </a:spcBef>
              <a:spcAft>
                <a:spcPct val="10000"/>
              </a:spcAft>
              <a:buSzPct val="80000"/>
              <a:tabLst>
                <a:tab pos="6400800" algn="r"/>
                <a:tab pos="7546975" algn="r"/>
              </a:tabLst>
            </a:pPr>
            <a:r>
              <a:rPr lang="en-US" altLang="en-US" sz="2100" b="0" dirty="0" err="1">
                <a:solidFill>
                  <a:schemeClr val="tx1"/>
                </a:solidFill>
                <a:latin typeface="Liberation Sans" panose="020B0604020202020204" pitchFamily="34" charset="0"/>
              </a:rPr>
              <a:t>制造费用</a:t>
            </a:r>
            <a:r>
              <a:rPr lang="en-US" altLang="zh-CN" sz="2100" b="0" dirty="0">
                <a:solidFill>
                  <a:schemeClr val="tx1"/>
                </a:solidFill>
                <a:latin typeface="Liberation Sans" panose="020B0604020202020204" pitchFamily="34" charset="0"/>
              </a:rPr>
              <a:t>——</a:t>
            </a:r>
            <a:r>
              <a:rPr lang="en-US" altLang="en-US" sz="2100" b="0" dirty="0" err="1">
                <a:solidFill>
                  <a:schemeClr val="tx1"/>
                </a:solidFill>
                <a:latin typeface="Liberation Sans" panose="020B0604020202020204" pitchFamily="34" charset="0"/>
              </a:rPr>
              <a:t>折旧费用</a:t>
            </a:r>
            <a:endParaRPr lang="en-US" altLang="en-US" sz="2100" b="0" dirty="0">
              <a:solidFill>
                <a:schemeClr val="tx1"/>
              </a:solidFill>
              <a:latin typeface="Liberation Sans" panose="020B0604020202020204" pitchFamily="34" charset="0"/>
            </a:endParaRPr>
          </a:p>
          <a:p>
            <a:pPr algn="l">
              <a:spcBef>
                <a:spcPct val="30000"/>
              </a:spcBef>
              <a:spcAft>
                <a:spcPct val="10000"/>
              </a:spcAft>
              <a:buSzPct val="80000"/>
              <a:tabLst>
                <a:tab pos="6578600" algn="r"/>
                <a:tab pos="7546975" algn="r"/>
              </a:tabLst>
            </a:pPr>
            <a:r>
              <a:rPr lang="en-US" altLang="en-US" sz="2100" b="0" dirty="0">
                <a:solidFill>
                  <a:schemeClr val="tx1"/>
                </a:solidFill>
                <a:latin typeface="Liberation Sans" panose="020B0604020202020204" pitchFamily="34" charset="0"/>
              </a:rPr>
              <a:t>	Accumulated Depreciation</a:t>
            </a:r>
            <a:r>
              <a:rPr lang="en-US" sz="2100" b="0" dirty="0">
                <a:solidFill>
                  <a:schemeClr val="tx1"/>
                </a:solidFill>
                <a:latin typeface="Liberation Sans" panose="020B0604020202020204" pitchFamily="34" charset="0"/>
              </a:rPr>
              <a:t>—Machinery</a:t>
            </a:r>
            <a:r>
              <a:rPr lang="en-US" altLang="en-US" sz="2100" b="0" dirty="0">
                <a:solidFill>
                  <a:schemeClr val="tx1"/>
                </a:solidFill>
                <a:latin typeface="Liberation Sans" panose="020B0604020202020204" pitchFamily="34" charset="0"/>
              </a:rPr>
              <a:t>		600</a:t>
            </a:r>
          </a:p>
          <a:p>
            <a:pPr algn="l">
              <a:spcBef>
                <a:spcPct val="30000"/>
              </a:spcBef>
              <a:spcAft>
                <a:spcPct val="10000"/>
              </a:spcAft>
              <a:buSzPct val="80000"/>
              <a:tabLst>
                <a:tab pos="6578600" algn="r"/>
                <a:tab pos="7546975" algn="r"/>
              </a:tabLst>
            </a:pPr>
            <a:r>
              <a:rPr lang="zh-CN" altLang="en-US" sz="2100" b="0" dirty="0">
                <a:solidFill>
                  <a:schemeClr val="tx1"/>
                </a:solidFill>
                <a:latin typeface="Liberation Sans" panose="020B0604020202020204" pitchFamily="34" charset="0"/>
              </a:rPr>
              <a:t>        累计折旧</a:t>
            </a:r>
            <a:r>
              <a:rPr lang="en-US" altLang="zh-CN" sz="2100" b="0" dirty="0">
                <a:solidFill>
                  <a:schemeClr val="tx1"/>
                </a:solidFill>
                <a:latin typeface="Liberation Sans" panose="020B0604020202020204" pitchFamily="34" charset="0"/>
              </a:rPr>
              <a:t>——</a:t>
            </a:r>
            <a:r>
              <a:rPr lang="zh-CN" altLang="en-US" sz="2100" b="0" dirty="0">
                <a:solidFill>
                  <a:schemeClr val="tx1"/>
                </a:solidFill>
                <a:latin typeface="Liberation Sans" panose="020B0604020202020204" pitchFamily="34" charset="0"/>
              </a:rPr>
              <a:t>机器设备</a:t>
            </a:r>
            <a:endParaRPr lang="en-US" altLang="en-US" sz="2100" b="0" dirty="0">
              <a:solidFill>
                <a:schemeClr val="tx1"/>
              </a:solidFill>
              <a:latin typeface="Liberation Sans" panose="020B0604020202020204" pitchFamily="34" charset="0"/>
            </a:endParaRPr>
          </a:p>
        </p:txBody>
      </p:sp>
      <p:sp>
        <p:nvSpPr>
          <p:cNvPr id="10"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5</a:t>
            </a:r>
          </a:p>
        </p:txBody>
      </p:sp>
      <p:graphicFrame>
        <p:nvGraphicFramePr>
          <p:cNvPr id="2" name="Table 1">
            <a:extLst>
              <a:ext uri="{FF2B5EF4-FFF2-40B4-BE49-F238E27FC236}">
                <a16:creationId xmlns:a16="http://schemas.microsoft.com/office/drawing/2014/main" id="{9383DF1F-DF16-58A3-20E3-3F4E557D64C8}"/>
              </a:ext>
            </a:extLst>
          </p:cNvPr>
          <p:cNvGraphicFramePr>
            <a:graphicFrameLocks noGrp="1"/>
          </p:cNvGraphicFramePr>
          <p:nvPr>
            <p:extLst>
              <p:ext uri="{D42A27DB-BD31-4B8C-83A1-F6EECF244321}">
                <p14:modId xmlns:p14="http://schemas.microsoft.com/office/powerpoint/2010/main" val="45260165"/>
              </p:ext>
            </p:extLst>
          </p:nvPr>
        </p:nvGraphicFramePr>
        <p:xfrm>
          <a:off x="914400" y="3661497"/>
          <a:ext cx="7620000" cy="370840"/>
        </p:xfrm>
        <a:graphic>
          <a:graphicData uri="http://schemas.openxmlformats.org/drawingml/2006/table">
            <a:tbl>
              <a:tblPr firstRow="1" bandRow="1">
                <a:tableStyleId>{5C22544A-7EE6-4342-B048-85BDC9FD1C3A}</a:tableStyleId>
              </a:tblPr>
              <a:tblGrid>
                <a:gridCol w="5318125">
                  <a:extLst>
                    <a:ext uri="{9D8B030D-6E8A-4147-A177-3AD203B41FA5}">
                      <a16:colId xmlns:a16="http://schemas.microsoft.com/office/drawing/2014/main" val="1710646199"/>
                    </a:ext>
                  </a:extLst>
                </a:gridCol>
                <a:gridCol w="1190625">
                  <a:extLst>
                    <a:ext uri="{9D8B030D-6E8A-4147-A177-3AD203B41FA5}">
                      <a16:colId xmlns:a16="http://schemas.microsoft.com/office/drawing/2014/main" val="3977862297"/>
                    </a:ext>
                  </a:extLst>
                </a:gridCol>
                <a:gridCol w="1111250">
                  <a:extLst>
                    <a:ext uri="{9D8B030D-6E8A-4147-A177-3AD203B41FA5}">
                      <a16:colId xmlns:a16="http://schemas.microsoft.com/office/drawing/2014/main" val="2034839849"/>
                    </a:ext>
                  </a:extLst>
                </a:gridCol>
              </a:tblGrid>
              <a:tr h="370840">
                <a:tc>
                  <a:txBody>
                    <a:bodyPr/>
                    <a:lstStyle/>
                    <a:p>
                      <a:r>
                        <a:rPr lang="en-CN" dirty="0"/>
                        <a:t>Account</a:t>
                      </a:r>
                    </a:p>
                  </a:txBody>
                  <a:tcPr>
                    <a:solidFill>
                      <a:srgbClr val="0070C0"/>
                    </a:solidFill>
                  </a:tcPr>
                </a:tc>
                <a:tc>
                  <a:txBody>
                    <a:bodyPr/>
                    <a:lstStyle/>
                    <a:p>
                      <a:r>
                        <a:rPr lang="en-CN" dirty="0"/>
                        <a:t>Debit</a:t>
                      </a:r>
                    </a:p>
                  </a:txBody>
                  <a:tcPr>
                    <a:solidFill>
                      <a:srgbClr val="0070C0"/>
                    </a:solidFill>
                  </a:tcPr>
                </a:tc>
                <a:tc>
                  <a:txBody>
                    <a:bodyPr/>
                    <a:lstStyle/>
                    <a:p>
                      <a:r>
                        <a:rPr lang="en-CN" dirty="0"/>
                        <a:t>Credit</a:t>
                      </a:r>
                    </a:p>
                  </a:txBody>
                  <a:tcPr>
                    <a:solidFill>
                      <a:srgbClr val="0070C0"/>
                    </a:solidFill>
                  </a:tcPr>
                </a:tc>
                <a:extLst>
                  <a:ext uri="{0D108BD9-81ED-4DB2-BD59-A6C34878D82A}">
                    <a16:rowId xmlns:a16="http://schemas.microsoft.com/office/drawing/2014/main" val="3418084997"/>
                  </a:ext>
                </a:extLst>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wipe(left)">
                                      <p:cBhvr>
                                        <p:cTn id="2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5"/>
          <p:cNvSpPr txBox="1">
            <a:spLocks noChangeArrowheads="1"/>
          </p:cNvSpPr>
          <p:nvPr/>
        </p:nvSpPr>
        <p:spPr bwMode="auto">
          <a:xfrm>
            <a:off x="609600" y="1371600"/>
            <a:ext cx="8153400" cy="211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25000"/>
              </a:lnSpc>
              <a:spcBef>
                <a:spcPct val="50000"/>
              </a:spcBef>
            </a:pPr>
            <a:r>
              <a:rPr lang="en-US" altLang="en-US" sz="2100" dirty="0">
                <a:solidFill>
                  <a:schemeClr val="tx1"/>
                </a:solidFill>
                <a:latin typeface="Liberation Sans" panose="020B0604020202020204" pitchFamily="34" charset="0"/>
              </a:rPr>
              <a:t>Illustration: </a:t>
            </a:r>
            <a:r>
              <a:rPr lang="en-US" altLang="en-US" sz="2100" b="0" dirty="0">
                <a:solidFill>
                  <a:schemeClr val="tx1"/>
                </a:solidFill>
                <a:latin typeface="Liberation Sans" panose="020B0604020202020204" pitchFamily="34" charset="0"/>
              </a:rPr>
              <a:t>Barret Group recorded depreciation on a machine costing €18,000 for nine years at the rate of €1,200 per year. If it sells the machine in the middle of the tenth year for €7,000, Barret records depreciation to the date of sale.  Record the entry to record the sale of the asset:</a:t>
            </a:r>
          </a:p>
        </p:txBody>
      </p:sp>
      <p:sp>
        <p:nvSpPr>
          <p:cNvPr id="8"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9" name="Text Box 7"/>
          <p:cNvSpPr txBox="1">
            <a:spLocks noChangeArrowheads="1"/>
          </p:cNvSpPr>
          <p:nvPr/>
        </p:nvSpPr>
        <p:spPr bwMode="auto">
          <a:xfrm>
            <a:off x="609600" y="3633788"/>
            <a:ext cx="8229600" cy="313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801688" indent="-574675">
              <a:tabLst>
                <a:tab pos="6113463" algn="r"/>
                <a:tab pos="6973888" algn="r"/>
              </a:tabLst>
              <a:defRPr b="1">
                <a:solidFill>
                  <a:schemeClr val="folHlink"/>
                </a:solidFill>
                <a:latin typeface="Comic Sans MS" pitchFamily="66" charset="0"/>
              </a:defRPr>
            </a:lvl1pPr>
            <a:lvl2pPr marL="742950" indent="-285750">
              <a:tabLst>
                <a:tab pos="6113463" algn="r"/>
                <a:tab pos="6973888" algn="r"/>
              </a:tabLst>
              <a:defRPr b="1">
                <a:solidFill>
                  <a:schemeClr val="folHlink"/>
                </a:solidFill>
                <a:latin typeface="Comic Sans MS" pitchFamily="66" charset="0"/>
              </a:defRPr>
            </a:lvl2pPr>
            <a:lvl3pPr marL="1143000" indent="-228600">
              <a:tabLst>
                <a:tab pos="6113463" algn="r"/>
                <a:tab pos="6973888" algn="r"/>
              </a:tabLst>
              <a:defRPr b="1">
                <a:solidFill>
                  <a:schemeClr val="folHlink"/>
                </a:solidFill>
                <a:latin typeface="Comic Sans MS" pitchFamily="66" charset="0"/>
              </a:defRPr>
            </a:lvl3pPr>
            <a:lvl4pPr marL="1600200" indent="-228600">
              <a:tabLst>
                <a:tab pos="6113463" algn="r"/>
                <a:tab pos="6973888" algn="r"/>
              </a:tabLst>
              <a:defRPr b="1">
                <a:solidFill>
                  <a:schemeClr val="folHlink"/>
                </a:solidFill>
                <a:latin typeface="Comic Sans MS" pitchFamily="66" charset="0"/>
              </a:defRPr>
            </a:lvl4pPr>
            <a:lvl5pPr marL="2057400" indent="-228600">
              <a:tabLst>
                <a:tab pos="6113463" algn="r"/>
                <a:tab pos="6973888" algn="r"/>
              </a:tabLst>
              <a:defRPr b="1">
                <a:solidFill>
                  <a:schemeClr val="folHlink"/>
                </a:solidFill>
                <a:latin typeface="Comic Sans MS" pitchFamily="66" charset="0"/>
              </a:defRPr>
            </a:lvl5pPr>
            <a:lvl6pPr marL="2514600" indent="-228600" algn="ctr" eaLnBrk="0" fontAlgn="base" hangingPunct="0">
              <a:spcBef>
                <a:spcPct val="0"/>
              </a:spcBef>
              <a:spcAft>
                <a:spcPct val="0"/>
              </a:spcAft>
              <a:tabLst>
                <a:tab pos="6113463" algn="r"/>
                <a:tab pos="6973888" algn="r"/>
              </a:tabLst>
              <a:defRPr b="1">
                <a:solidFill>
                  <a:schemeClr val="folHlink"/>
                </a:solidFill>
                <a:latin typeface="Comic Sans MS" pitchFamily="66" charset="0"/>
              </a:defRPr>
            </a:lvl6pPr>
            <a:lvl7pPr marL="2971800" indent="-228600" algn="ctr" eaLnBrk="0" fontAlgn="base" hangingPunct="0">
              <a:spcBef>
                <a:spcPct val="0"/>
              </a:spcBef>
              <a:spcAft>
                <a:spcPct val="0"/>
              </a:spcAft>
              <a:tabLst>
                <a:tab pos="6113463" algn="r"/>
                <a:tab pos="6973888" algn="r"/>
              </a:tabLst>
              <a:defRPr b="1">
                <a:solidFill>
                  <a:schemeClr val="folHlink"/>
                </a:solidFill>
                <a:latin typeface="Comic Sans MS" pitchFamily="66" charset="0"/>
              </a:defRPr>
            </a:lvl7pPr>
            <a:lvl8pPr marL="3429000" indent="-228600" algn="ctr" eaLnBrk="0" fontAlgn="base" hangingPunct="0">
              <a:spcBef>
                <a:spcPct val="0"/>
              </a:spcBef>
              <a:spcAft>
                <a:spcPct val="0"/>
              </a:spcAft>
              <a:tabLst>
                <a:tab pos="6113463" algn="r"/>
                <a:tab pos="6973888" algn="r"/>
              </a:tabLst>
              <a:defRPr b="1">
                <a:solidFill>
                  <a:schemeClr val="folHlink"/>
                </a:solidFill>
                <a:latin typeface="Comic Sans MS" pitchFamily="66" charset="0"/>
              </a:defRPr>
            </a:lvl8pPr>
            <a:lvl9pPr marL="3886200" indent="-228600" algn="ctr" eaLnBrk="0" fontAlgn="base" hangingPunct="0">
              <a:spcBef>
                <a:spcPct val="0"/>
              </a:spcBef>
              <a:spcAft>
                <a:spcPct val="0"/>
              </a:spcAft>
              <a:tabLst>
                <a:tab pos="6113463" algn="r"/>
                <a:tab pos="6973888" algn="r"/>
              </a:tabLst>
              <a:defRPr b="1">
                <a:solidFill>
                  <a:schemeClr val="folHlink"/>
                </a:solidFill>
                <a:latin typeface="Comic Sans MS" pitchFamily="66" charset="0"/>
              </a:defRPr>
            </a:lvl9pPr>
          </a:lstStyle>
          <a:p>
            <a:pPr algn="l">
              <a:spcBef>
                <a:spcPct val="30000"/>
              </a:spcBef>
              <a:spcAft>
                <a:spcPct val="10000"/>
              </a:spcAft>
              <a:buSzPct val="80000"/>
              <a:tabLst>
                <a:tab pos="6510338" algn="r"/>
                <a:tab pos="7834313" algn="r"/>
              </a:tabLst>
            </a:pPr>
            <a:r>
              <a:rPr lang="en-US" altLang="en-US" sz="2100" b="0" dirty="0">
                <a:solidFill>
                  <a:schemeClr val="tx1"/>
                </a:solidFill>
                <a:latin typeface="Liberation Sans" panose="020B0604020202020204" pitchFamily="34" charset="0"/>
              </a:rPr>
              <a:t>Cash</a:t>
            </a:r>
            <a:r>
              <a:rPr lang="zh-CN" altLang="en-US" sz="2100" b="0" dirty="0">
                <a:solidFill>
                  <a:schemeClr val="tx1"/>
                </a:solidFill>
                <a:latin typeface="Liberation Sans" panose="020B0604020202020204" pitchFamily="34" charset="0"/>
              </a:rPr>
              <a:t> 银行存款</a:t>
            </a:r>
            <a:r>
              <a:rPr lang="en-US" altLang="en-US" sz="2100" b="0" dirty="0">
                <a:solidFill>
                  <a:schemeClr val="tx1"/>
                </a:solidFill>
                <a:latin typeface="Liberation Sans" panose="020B0604020202020204" pitchFamily="34" charset="0"/>
              </a:rPr>
              <a:t>	7,000</a:t>
            </a:r>
          </a:p>
          <a:p>
            <a:pPr algn="l">
              <a:spcBef>
                <a:spcPct val="30000"/>
              </a:spcBef>
              <a:spcAft>
                <a:spcPct val="10000"/>
              </a:spcAft>
              <a:buSzPct val="80000"/>
              <a:tabLst>
                <a:tab pos="6510338" algn="r"/>
                <a:tab pos="7834313" algn="r"/>
              </a:tabLst>
            </a:pPr>
            <a:r>
              <a:rPr lang="en-US" altLang="en-US" sz="2100" b="0" dirty="0">
                <a:solidFill>
                  <a:schemeClr val="tx1"/>
                </a:solidFill>
                <a:latin typeface="Liberation Sans" panose="020B0604020202020204" pitchFamily="34" charset="0"/>
              </a:rPr>
              <a:t>Accumulated Depreciation</a:t>
            </a:r>
            <a:r>
              <a:rPr lang="en-US" sz="2100" b="0" dirty="0">
                <a:solidFill>
                  <a:schemeClr val="tx1"/>
                </a:solidFill>
                <a:latin typeface="Liberation Sans" panose="020B0604020202020204" pitchFamily="34" charset="0"/>
              </a:rPr>
              <a:t>—Machinery</a:t>
            </a:r>
            <a:r>
              <a:rPr lang="en-US" altLang="en-US" sz="2100" b="0" dirty="0">
                <a:solidFill>
                  <a:schemeClr val="tx1"/>
                </a:solidFill>
                <a:latin typeface="Liberation Sans" panose="020B0604020202020204" pitchFamily="34" charset="0"/>
              </a:rPr>
              <a:t>	11,400</a:t>
            </a:r>
          </a:p>
          <a:p>
            <a:pPr algn="l">
              <a:spcBef>
                <a:spcPct val="30000"/>
              </a:spcBef>
              <a:spcAft>
                <a:spcPct val="10000"/>
              </a:spcAft>
              <a:buSzPct val="80000"/>
              <a:tabLst>
                <a:tab pos="6510338" algn="r"/>
                <a:tab pos="7834313" algn="r"/>
              </a:tabLst>
            </a:pPr>
            <a:r>
              <a:rPr lang="en-US" altLang="en-US" sz="2100" b="0" dirty="0" err="1">
                <a:solidFill>
                  <a:schemeClr val="tx1"/>
                </a:solidFill>
                <a:latin typeface="Liberation Sans" panose="020B0604020202020204" pitchFamily="34" charset="0"/>
              </a:rPr>
              <a:t>累计折旧</a:t>
            </a:r>
            <a:r>
              <a:rPr lang="en-US" altLang="zh-CN" sz="2100" b="0" dirty="0">
                <a:solidFill>
                  <a:schemeClr val="tx1"/>
                </a:solidFill>
                <a:latin typeface="Liberation Sans" panose="020B0604020202020204" pitchFamily="34" charset="0"/>
              </a:rPr>
              <a:t>——</a:t>
            </a:r>
            <a:r>
              <a:rPr lang="zh-CN" altLang="en-US" sz="2100" b="0" dirty="0">
                <a:solidFill>
                  <a:schemeClr val="tx1"/>
                </a:solidFill>
                <a:latin typeface="Liberation Sans" panose="020B0604020202020204" pitchFamily="34" charset="0"/>
              </a:rPr>
              <a:t>机器设备</a:t>
            </a:r>
            <a:endParaRPr lang="en-US" altLang="en-US" sz="2100" b="0" dirty="0">
              <a:solidFill>
                <a:schemeClr val="tx1"/>
              </a:solidFill>
              <a:latin typeface="Liberation Sans" panose="020B0604020202020204" pitchFamily="34" charset="0"/>
            </a:endParaRPr>
          </a:p>
          <a:p>
            <a:pPr algn="l">
              <a:spcBef>
                <a:spcPct val="30000"/>
              </a:spcBef>
              <a:spcAft>
                <a:spcPct val="10000"/>
              </a:spcAft>
              <a:buSzPct val="80000"/>
              <a:tabLst>
                <a:tab pos="6510338" algn="r"/>
                <a:tab pos="7834313" algn="r"/>
              </a:tabLst>
            </a:pPr>
            <a:r>
              <a:rPr lang="en-US" altLang="en-US" sz="2100" b="0" dirty="0">
                <a:solidFill>
                  <a:schemeClr val="tx1"/>
                </a:solidFill>
                <a:latin typeface="Liberation Sans" panose="020B0604020202020204" pitchFamily="34" charset="0"/>
              </a:rPr>
              <a:t>	Machinery		18,000</a:t>
            </a:r>
          </a:p>
          <a:p>
            <a:pPr algn="l">
              <a:spcBef>
                <a:spcPct val="30000"/>
              </a:spcBef>
              <a:spcAft>
                <a:spcPct val="10000"/>
              </a:spcAft>
              <a:buSzPct val="80000"/>
              <a:tabLst>
                <a:tab pos="6510338" algn="r"/>
                <a:tab pos="7834313" algn="r"/>
              </a:tabLst>
            </a:pPr>
            <a:r>
              <a:rPr lang="zh-CN" altLang="en-US" sz="2100" b="0" dirty="0">
                <a:solidFill>
                  <a:schemeClr val="tx1"/>
                </a:solidFill>
                <a:latin typeface="Liberation Sans" panose="020B0604020202020204" pitchFamily="34" charset="0"/>
              </a:rPr>
              <a:t>       固定资产</a:t>
            </a:r>
            <a:r>
              <a:rPr lang="en-US" altLang="zh-CN" sz="2100" b="0" dirty="0">
                <a:solidFill>
                  <a:schemeClr val="tx1"/>
                </a:solidFill>
                <a:latin typeface="Liberation Sans" panose="020B0604020202020204" pitchFamily="34" charset="0"/>
              </a:rPr>
              <a:t>——</a:t>
            </a:r>
            <a:r>
              <a:rPr lang="zh-CN" altLang="en-US" sz="2100" b="0" dirty="0">
                <a:solidFill>
                  <a:schemeClr val="tx1"/>
                </a:solidFill>
                <a:latin typeface="Liberation Sans" panose="020B0604020202020204" pitchFamily="34" charset="0"/>
              </a:rPr>
              <a:t>机器设备</a:t>
            </a:r>
            <a:r>
              <a:rPr lang="en-US" altLang="zh-CN" sz="2100" b="0" dirty="0">
                <a:solidFill>
                  <a:schemeClr val="tx1"/>
                </a:solidFill>
                <a:latin typeface="Liberation Sans" panose="020B0604020202020204" pitchFamily="34" charset="0"/>
              </a:rPr>
              <a:t>——XXX</a:t>
            </a:r>
            <a:endParaRPr lang="en-US" altLang="en-US" sz="2100" b="0" dirty="0">
              <a:solidFill>
                <a:schemeClr val="tx1"/>
              </a:solidFill>
              <a:latin typeface="Liberation Sans" panose="020B0604020202020204" pitchFamily="34" charset="0"/>
            </a:endParaRPr>
          </a:p>
          <a:p>
            <a:pPr algn="l">
              <a:spcBef>
                <a:spcPct val="30000"/>
              </a:spcBef>
              <a:spcAft>
                <a:spcPct val="10000"/>
              </a:spcAft>
              <a:buSzPct val="80000"/>
              <a:tabLst>
                <a:tab pos="6510338" algn="r"/>
                <a:tab pos="7834313" algn="r"/>
              </a:tabLst>
            </a:pPr>
            <a:r>
              <a:rPr lang="en-US" altLang="en-US" sz="2100" b="0" dirty="0">
                <a:solidFill>
                  <a:schemeClr val="tx1"/>
                </a:solidFill>
                <a:latin typeface="Liberation Sans" panose="020B0604020202020204" pitchFamily="34" charset="0"/>
              </a:rPr>
              <a:t>	Gain on Disposal of Machinery		400</a:t>
            </a:r>
          </a:p>
          <a:p>
            <a:pPr algn="l">
              <a:spcBef>
                <a:spcPct val="30000"/>
              </a:spcBef>
              <a:spcAft>
                <a:spcPct val="10000"/>
              </a:spcAft>
              <a:buSzPct val="80000"/>
              <a:tabLst>
                <a:tab pos="6510338" algn="r"/>
                <a:tab pos="7834313" algn="r"/>
              </a:tabLst>
            </a:pPr>
            <a:r>
              <a:rPr lang="zh-CN" altLang="en-US" sz="2100" b="0" dirty="0">
                <a:solidFill>
                  <a:schemeClr val="tx1"/>
                </a:solidFill>
                <a:latin typeface="Liberation Sans" panose="020B0604020202020204" pitchFamily="34" charset="0"/>
              </a:rPr>
              <a:t>        资产处置损益</a:t>
            </a:r>
            <a:endParaRPr lang="en-US" altLang="en-US" sz="2100" b="0" dirty="0">
              <a:solidFill>
                <a:schemeClr val="tx1"/>
              </a:solidFill>
              <a:latin typeface="Liberation Sans" panose="020B0604020202020204" pitchFamily="34" charset="0"/>
            </a:endParaRPr>
          </a:p>
        </p:txBody>
      </p:sp>
      <p:sp>
        <p:nvSpPr>
          <p:cNvPr id="12"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5</a:t>
            </a:r>
          </a:p>
        </p:txBody>
      </p:sp>
      <p:sp>
        <p:nvSpPr>
          <p:cNvPr id="7" name="Rectangle 1026"/>
          <p:cNvSpPr txBox="1">
            <a:spLocks noChangeArrowheads="1"/>
          </p:cNvSpPr>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kern="1200" dirty="0">
                <a:solidFill>
                  <a:schemeClr val="tx1"/>
                </a:solidFill>
                <a:effectLst/>
                <a:latin typeface="Liberation Sans" panose="020B0604020202020204" pitchFamily="34" charset="0"/>
                <a:ea typeface="+mn-ea"/>
                <a:cs typeface="+mn-cs"/>
              </a:rPr>
              <a:t>Disposition of PP&amp;E</a:t>
            </a:r>
          </a:p>
        </p:txBody>
      </p:sp>
      <p:graphicFrame>
        <p:nvGraphicFramePr>
          <p:cNvPr id="2" name="Table 1">
            <a:extLst>
              <a:ext uri="{FF2B5EF4-FFF2-40B4-BE49-F238E27FC236}">
                <a16:creationId xmlns:a16="http://schemas.microsoft.com/office/drawing/2014/main" id="{67647C4A-0C49-36D6-B14C-98A2187CFCC9}"/>
              </a:ext>
            </a:extLst>
          </p:cNvPr>
          <p:cNvGraphicFramePr>
            <a:graphicFrameLocks noGrp="1"/>
          </p:cNvGraphicFramePr>
          <p:nvPr>
            <p:extLst>
              <p:ext uri="{D42A27DB-BD31-4B8C-83A1-F6EECF244321}">
                <p14:modId xmlns:p14="http://schemas.microsoft.com/office/powerpoint/2010/main" val="2572817764"/>
              </p:ext>
            </p:extLst>
          </p:nvPr>
        </p:nvGraphicFramePr>
        <p:xfrm>
          <a:off x="914400" y="3322955"/>
          <a:ext cx="7620000" cy="370840"/>
        </p:xfrm>
        <a:graphic>
          <a:graphicData uri="http://schemas.openxmlformats.org/drawingml/2006/table">
            <a:tbl>
              <a:tblPr firstRow="1" bandRow="1">
                <a:tableStyleId>{5C22544A-7EE6-4342-B048-85BDC9FD1C3A}</a:tableStyleId>
              </a:tblPr>
              <a:tblGrid>
                <a:gridCol w="5318125">
                  <a:extLst>
                    <a:ext uri="{9D8B030D-6E8A-4147-A177-3AD203B41FA5}">
                      <a16:colId xmlns:a16="http://schemas.microsoft.com/office/drawing/2014/main" val="1710646199"/>
                    </a:ext>
                  </a:extLst>
                </a:gridCol>
                <a:gridCol w="1190625">
                  <a:extLst>
                    <a:ext uri="{9D8B030D-6E8A-4147-A177-3AD203B41FA5}">
                      <a16:colId xmlns:a16="http://schemas.microsoft.com/office/drawing/2014/main" val="3977862297"/>
                    </a:ext>
                  </a:extLst>
                </a:gridCol>
                <a:gridCol w="1111250">
                  <a:extLst>
                    <a:ext uri="{9D8B030D-6E8A-4147-A177-3AD203B41FA5}">
                      <a16:colId xmlns:a16="http://schemas.microsoft.com/office/drawing/2014/main" val="2034839849"/>
                    </a:ext>
                  </a:extLst>
                </a:gridCol>
              </a:tblGrid>
              <a:tr h="370840">
                <a:tc>
                  <a:txBody>
                    <a:bodyPr/>
                    <a:lstStyle/>
                    <a:p>
                      <a:r>
                        <a:rPr lang="en-CN" dirty="0"/>
                        <a:t>Account</a:t>
                      </a:r>
                    </a:p>
                  </a:txBody>
                  <a:tcPr>
                    <a:solidFill>
                      <a:srgbClr val="0070C0"/>
                    </a:solidFill>
                  </a:tcPr>
                </a:tc>
                <a:tc>
                  <a:txBody>
                    <a:bodyPr/>
                    <a:lstStyle/>
                    <a:p>
                      <a:r>
                        <a:rPr lang="en-CN" dirty="0"/>
                        <a:t>Debit</a:t>
                      </a:r>
                    </a:p>
                  </a:txBody>
                  <a:tcPr>
                    <a:solidFill>
                      <a:srgbClr val="0070C0"/>
                    </a:solidFill>
                  </a:tcPr>
                </a:tc>
                <a:tc>
                  <a:txBody>
                    <a:bodyPr/>
                    <a:lstStyle/>
                    <a:p>
                      <a:r>
                        <a:rPr lang="en-CN" dirty="0"/>
                        <a:t>Credit</a:t>
                      </a:r>
                    </a:p>
                  </a:txBody>
                  <a:tcPr>
                    <a:solidFill>
                      <a:srgbClr val="0070C0"/>
                    </a:solidFill>
                  </a:tcPr>
                </a:tc>
                <a:extLst>
                  <a:ext uri="{0D108BD9-81ED-4DB2-BD59-A6C34878D82A}">
                    <a16:rowId xmlns:a16="http://schemas.microsoft.com/office/drawing/2014/main" val="3418084997"/>
                  </a:ext>
                </a:extLst>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wipe(left)">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wipe(left)">
                                      <p:cBhvr>
                                        <p:cTn id="27" dur="500"/>
                                        <p:tgtEl>
                                          <p:spTgt spid="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wipe(left)">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wipe(left)">
                                      <p:cBhvr>
                                        <p:cTn id="3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1028"/>
          <p:cNvSpPr txBox="1">
            <a:spLocks noChangeArrowheads="1"/>
          </p:cNvSpPr>
          <p:nvPr/>
        </p:nvSpPr>
        <p:spPr bwMode="auto">
          <a:xfrm>
            <a:off x="609600" y="2025650"/>
            <a:ext cx="8077200" cy="311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20000"/>
              </a:lnSpc>
              <a:spcBef>
                <a:spcPts val="1200"/>
              </a:spcBef>
              <a:spcAft>
                <a:spcPts val="0"/>
              </a:spcAft>
              <a:buSzPct val="80000"/>
              <a:defRPr/>
            </a:pPr>
            <a:r>
              <a:rPr lang="en-US" sz="2100" b="0" dirty="0">
                <a:solidFill>
                  <a:srgbClr val="000000"/>
                </a:solidFill>
                <a:latin typeface="Liberation Sans" panose="020B0604020202020204" pitchFamily="34" charset="0"/>
              </a:rPr>
              <a:t>Sometimes an asset’s service is terminated through some type of </a:t>
            </a:r>
            <a:r>
              <a:rPr lang="en-US" sz="2100" dirty="0">
                <a:solidFill>
                  <a:schemeClr val="tx2">
                    <a:lumMod val="75000"/>
                  </a:schemeClr>
                </a:solidFill>
                <a:latin typeface="Liberation Sans" panose="020B0604020202020204" pitchFamily="34" charset="0"/>
              </a:rPr>
              <a:t>involuntary conversion </a:t>
            </a:r>
            <a:r>
              <a:rPr lang="en-US" sz="2100" b="0" dirty="0">
                <a:solidFill>
                  <a:srgbClr val="000000"/>
                </a:solidFill>
                <a:latin typeface="Liberation Sans" panose="020B0604020202020204" pitchFamily="34" charset="0"/>
              </a:rPr>
              <a:t>such as fire, flood, theft, or condemnation. </a:t>
            </a:r>
          </a:p>
          <a:p>
            <a:pPr algn="l">
              <a:lnSpc>
                <a:spcPct val="120000"/>
              </a:lnSpc>
              <a:spcBef>
                <a:spcPts val="1200"/>
              </a:spcBef>
              <a:spcAft>
                <a:spcPts val="0"/>
              </a:spcAft>
              <a:buSzPct val="80000"/>
              <a:defRPr/>
            </a:pPr>
            <a:r>
              <a:rPr lang="en-US" sz="2100" b="0" dirty="0">
                <a:solidFill>
                  <a:srgbClr val="000000"/>
                </a:solidFill>
                <a:latin typeface="Liberation Sans" panose="020B0604020202020204" pitchFamily="34" charset="0"/>
              </a:rPr>
              <a:t>Companies report the difference between the amount recovered (e.g., from a condemnation award or insurance recovery), if any, and the asset’s book value as a gain or loss. </a:t>
            </a:r>
          </a:p>
          <a:p>
            <a:pPr algn="l">
              <a:lnSpc>
                <a:spcPct val="120000"/>
              </a:lnSpc>
              <a:spcBef>
                <a:spcPts val="1200"/>
              </a:spcBef>
              <a:spcAft>
                <a:spcPts val="0"/>
              </a:spcAft>
              <a:buSzPct val="80000"/>
              <a:defRPr/>
            </a:pPr>
            <a:r>
              <a:rPr lang="en-US" sz="2100" b="0" dirty="0">
                <a:solidFill>
                  <a:srgbClr val="000000"/>
                </a:solidFill>
                <a:latin typeface="Liberation Sans" panose="020B0604020202020204" pitchFamily="34" charset="0"/>
              </a:rPr>
              <a:t>They treat these gains or losses like any other type of disposition. </a:t>
            </a:r>
          </a:p>
        </p:txBody>
      </p:sp>
      <p:sp>
        <p:nvSpPr>
          <p:cNvPr id="73731" name="Text Box 1029"/>
          <p:cNvSpPr txBox="1">
            <a:spLocks noChangeArrowheads="1"/>
          </p:cNvSpPr>
          <p:nvPr/>
        </p:nvSpPr>
        <p:spPr bwMode="auto">
          <a:xfrm>
            <a:off x="609600" y="1371600"/>
            <a:ext cx="8001000" cy="5349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10000"/>
              </a:lnSpc>
              <a:spcBef>
                <a:spcPct val="30000"/>
              </a:spcBef>
              <a:spcAft>
                <a:spcPct val="20000"/>
              </a:spcAft>
              <a:buSzPct val="80000"/>
            </a:pPr>
            <a:r>
              <a:rPr lang="en-US" altLang="en-US" sz="2800" dirty="0">
                <a:solidFill>
                  <a:srgbClr val="CC0000"/>
                </a:solidFill>
                <a:latin typeface="Liberation Sans" panose="020B0604020202020204" pitchFamily="34" charset="0"/>
              </a:rPr>
              <a:t>Involuntary Conversion</a:t>
            </a:r>
          </a:p>
        </p:txBody>
      </p:sp>
      <p:sp>
        <p:nvSpPr>
          <p:cNvPr id="8"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0"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5</a:t>
            </a:r>
          </a:p>
        </p:txBody>
      </p:sp>
      <p:sp>
        <p:nvSpPr>
          <p:cNvPr id="7" name="Rectangle 1026"/>
          <p:cNvSpPr txBox="1">
            <a:spLocks noChangeArrowheads="1"/>
          </p:cNvSpPr>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kern="1200" dirty="0">
                <a:solidFill>
                  <a:schemeClr val="tx1"/>
                </a:solidFill>
                <a:effectLst/>
                <a:latin typeface="Liberation Sans" panose="020B0604020202020204" pitchFamily="34" charset="0"/>
                <a:ea typeface="+mn-ea"/>
                <a:cs typeface="+mn-cs"/>
              </a:rPr>
              <a:t>Disposition of PP&amp;E</a:t>
            </a:r>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7BFE61-5241-9CDE-D03D-0DD66DBD88DF}"/>
              </a:ext>
            </a:extLst>
          </p:cNvPr>
          <p:cNvGrpSpPr/>
          <p:nvPr>
            <p:custDataLst>
              <p:tags r:id="rId2"/>
            </p:custDataLst>
          </p:nvPr>
        </p:nvGrpSpPr>
        <p:grpSpPr>
          <a:xfrm>
            <a:off x="0" y="0"/>
            <a:ext cx="9144000" cy="635000"/>
            <a:chOff x="0" y="0"/>
            <a:chExt cx="9144000" cy="635000"/>
          </a:xfrm>
        </p:grpSpPr>
        <p:sp>
          <p:nvSpPr>
            <p:cNvPr id="4" name="TitleBackground">
              <a:extLst>
                <a:ext uri="{FF2B5EF4-FFF2-40B4-BE49-F238E27FC236}">
                  <a16:creationId xmlns:a16="http://schemas.microsoft.com/office/drawing/2014/main" id="{5F14E0A9-CEAB-ACFF-13FE-9187AB950948}"/>
                </a:ext>
              </a:extLst>
            </p:cNvPr>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5" name="ColorBlock">
              <a:extLst>
                <a:ext uri="{FF2B5EF4-FFF2-40B4-BE49-F238E27FC236}">
                  <a16:creationId xmlns:a16="http://schemas.microsoft.com/office/drawing/2014/main" id="{DE4A1528-1FDA-D925-DEDC-431C4F17DFE4}"/>
                </a:ext>
              </a:extLst>
            </p:cNvPr>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 name="TypeText">
              <a:extLst>
                <a:ext uri="{FF2B5EF4-FFF2-40B4-BE49-F238E27FC236}">
                  <a16:creationId xmlns:a16="http://schemas.microsoft.com/office/drawing/2014/main" id="{25B1FB4C-9C04-D06C-FCF6-8F4E0DF15919}"/>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pPr algn="l"/>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endParaRPr lang="en-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TipText">
              <a:extLst>
                <a:ext uri="{FF2B5EF4-FFF2-40B4-BE49-F238E27FC236}">
                  <a16:creationId xmlns:a16="http://schemas.microsoft.com/office/drawing/2014/main" id="{6393D93A-B082-2353-8D1B-29A30ABFDC76}"/>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9" name="TextBox 8">
            <a:extLst>
              <a:ext uri="{FF2B5EF4-FFF2-40B4-BE49-F238E27FC236}">
                <a16:creationId xmlns:a16="http://schemas.microsoft.com/office/drawing/2014/main" id="{A65F3615-28C3-7C62-1B91-16909A54D5EC}"/>
              </a:ext>
            </a:extLst>
          </p:cNvPr>
          <p:cNvSpPr txBox="1"/>
          <p:nvPr>
            <p:custDataLst>
              <p:tags r:id="rId3"/>
            </p:custDataLst>
          </p:nvPr>
        </p:nvSpPr>
        <p:spPr>
          <a:xfrm>
            <a:off x="914400" y="635000"/>
            <a:ext cx="7315200" cy="2143125"/>
          </a:xfrm>
          <a:prstGeom prst="rect">
            <a:avLst/>
          </a:prstGeom>
          <a:noFill/>
        </p:spPr>
        <p:txBody>
          <a:bodyPr vert="horz" wrap="square" rtlCol="0" anchor="ctr" anchorCtr="0">
            <a:noAutofit/>
          </a:bodyPr>
          <a:lstStyle/>
          <a:p>
            <a:pPr algn="l"/>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interest capitalized for 2022 was</a:t>
            </a:r>
            <a:endParaRPr lang="en-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Rounded Rectangle 9">
            <a:extLst>
              <a:ext uri="{FF2B5EF4-FFF2-40B4-BE49-F238E27FC236}">
                <a16:creationId xmlns:a16="http://schemas.microsoft.com/office/drawing/2014/main" id="{9D8DD579-E5F9-89A3-1453-E701EFC7C81A}"/>
              </a:ext>
            </a:extLst>
          </p:cNvPr>
          <p:cNvSpPr/>
          <p:nvPr>
            <p:custDataLst>
              <p:tags r:id="rId4"/>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1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en-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Rounded Rectangle 11">
            <a:extLst>
              <a:ext uri="{FF2B5EF4-FFF2-40B4-BE49-F238E27FC236}">
                <a16:creationId xmlns:a16="http://schemas.microsoft.com/office/drawing/2014/main" id="{1FD4A1CE-773D-BB2B-647A-5230B62F9B90}"/>
              </a:ext>
            </a:extLst>
          </p:cNvPr>
          <p:cNvSpPr/>
          <p:nvPr>
            <p:custDataLst>
              <p:tags r:id="rId5"/>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en-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3" name="Picture 2">
            <a:extLst>
              <a:ext uri="{FF2B5EF4-FFF2-40B4-BE49-F238E27FC236}">
                <a16:creationId xmlns:a16="http://schemas.microsoft.com/office/drawing/2014/main" id="{47943594-AC6B-EE94-2600-37D7488E437B}"/>
              </a:ext>
            </a:extLst>
          </p:cNvPr>
          <p:cNvPicPr>
            <a:picLocks/>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5550189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Text Box 1029"/>
          <p:cNvSpPr txBox="1">
            <a:spLocks noChangeArrowheads="1"/>
          </p:cNvSpPr>
          <p:nvPr/>
        </p:nvSpPr>
        <p:spPr bwMode="auto">
          <a:xfrm>
            <a:off x="609600" y="1100376"/>
            <a:ext cx="8001000" cy="2585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a:lnSpc>
                <a:spcPct val="120000"/>
              </a:lnSpc>
              <a:spcBef>
                <a:spcPts val="1200"/>
              </a:spcBef>
              <a:spcAft>
                <a:spcPts val="0"/>
              </a:spcAft>
              <a:buSzPct val="80000"/>
              <a:defRPr sz="2100" b="0">
                <a:solidFill>
                  <a:srgbClr val="000000"/>
                </a:solidFill>
                <a:latin typeface="Arial" charset="0"/>
              </a:defRPr>
            </a:lvl1pPr>
            <a:lvl2pPr marL="742950" indent="-285750"/>
            <a:lvl3pPr marL="1143000" indent="-228600"/>
            <a:lvl4pPr marL="1600200" indent="-228600"/>
            <a:lvl5pPr marL="2057400" indent="-228600"/>
            <a:lvl6pPr marL="2514600" indent="-228600" algn="ctr" eaLnBrk="0" fontAlgn="base" hangingPunct="0">
              <a:spcBef>
                <a:spcPct val="0"/>
              </a:spcBef>
              <a:spcAft>
                <a:spcPct val="0"/>
              </a:spcAft>
            </a:lvl6pPr>
            <a:lvl7pPr marL="2971800" indent="-228600" algn="ctr" eaLnBrk="0" fontAlgn="base" hangingPunct="0">
              <a:spcBef>
                <a:spcPct val="0"/>
              </a:spcBef>
              <a:spcAft>
                <a:spcPct val="0"/>
              </a:spcAft>
            </a:lvl7pPr>
            <a:lvl8pPr marL="3429000" indent="-228600" algn="ctr" eaLnBrk="0" fontAlgn="base" hangingPunct="0">
              <a:spcBef>
                <a:spcPct val="0"/>
              </a:spcBef>
              <a:spcAft>
                <a:spcPct val="0"/>
              </a:spcAft>
            </a:lvl8pPr>
            <a:lvl9pPr marL="3886200" indent="-228600" algn="ctr" eaLnBrk="0" fontAlgn="base" hangingPunct="0">
              <a:spcBef>
                <a:spcPct val="0"/>
              </a:spcBef>
              <a:spcAft>
                <a:spcPct val="0"/>
              </a:spcAft>
            </a:lvl9pPr>
          </a:lstStyle>
          <a:p>
            <a:pPr marL="0" marR="0" lvl="0" indent="0" algn="l" defTabSz="914400" rtl="0" eaLnBrk="1" fontAlgn="auto" latinLnBrk="0" hangingPunct="1">
              <a:lnSpc>
                <a:spcPct val="100000"/>
              </a:lnSpc>
              <a:spcBef>
                <a:spcPts val="624"/>
              </a:spcBef>
              <a:spcAft>
                <a:spcPts val="0"/>
              </a:spcAft>
              <a:buClr>
                <a:srgbClr val="B11116"/>
              </a:buClr>
              <a:buSzTx/>
              <a:buFont typeface="Arial" panose="020B0604020202020204" pitchFamily="34" charset="0"/>
              <a:buNone/>
              <a:tabLst/>
              <a:defRPr/>
            </a:pPr>
            <a:r>
              <a:rPr kumimoji="0" lang="en-US" sz="1800" b="1" i="0" u="none" strike="noStrike" kern="1200" cap="none" spc="0" normalizeH="0" baseline="0" noProof="0" dirty="0">
                <a:ln>
                  <a:noFill/>
                </a:ln>
                <a:solidFill>
                  <a:srgbClr val="000000"/>
                </a:solidFill>
                <a:effectLst/>
                <a:uLnTx/>
                <a:uFillTx/>
                <a:latin typeface="Liberation Sans" panose="020B0604020202020204"/>
                <a:cs typeface="Calibri" panose="020F0502020204030204" pitchFamily="34" charset="0"/>
              </a:rPr>
              <a:t>Illustration: </a:t>
            </a:r>
            <a:r>
              <a:rPr kumimoji="0" lang="en-US" sz="1800" b="0" i="0" u="none" strike="noStrike" kern="1200" cap="none" spc="0" normalizeH="0" baseline="0" noProof="0" dirty="0">
                <a:ln>
                  <a:noFill/>
                </a:ln>
                <a:solidFill>
                  <a:srgbClr val="000000"/>
                </a:solidFill>
                <a:effectLst/>
                <a:uLnTx/>
                <a:uFillTx/>
                <a:latin typeface="Liberation Sans" panose="020B0604020202020204"/>
                <a:cs typeface="Calibri" panose="020F0502020204030204" pitchFamily="34" charset="0"/>
              </a:rPr>
              <a:t>Camel Transport Corp. had a manufacturing plant located on company property that stood directly in the path of a tornado. As a result of the tornado, which occurred on May 16, 2022, the plant was completely destroyed. Camel was eventually able to reach a settlement with its insurance company for the full fair value of the plant. The settlement was reached on March 18, 2023. At the time of the tornado, the building had a carrying value of $3,500,000 (original cost of $6,000,000 less accumulated depreciation of $2,500,000). The amount of the settlement with the insurance company was $8,000,000. Camel made the following entries. </a:t>
            </a:r>
          </a:p>
        </p:txBody>
      </p:sp>
      <p:sp>
        <p:nvSpPr>
          <p:cNvPr id="8"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1"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5</a:t>
            </a:r>
          </a:p>
        </p:txBody>
      </p:sp>
      <p:sp>
        <p:nvSpPr>
          <p:cNvPr id="7" name="Rectangle 1026"/>
          <p:cNvSpPr txBox="1">
            <a:spLocks noChangeArrowheads="1"/>
          </p:cNvSpPr>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kern="1200" dirty="0">
                <a:solidFill>
                  <a:schemeClr val="tx1"/>
                </a:solidFill>
                <a:effectLst/>
                <a:latin typeface="Liberation Sans" panose="020B0604020202020204" pitchFamily="34" charset="0"/>
                <a:ea typeface="+mn-ea"/>
                <a:cs typeface="+mn-cs"/>
              </a:rPr>
              <a:t>Disposition of PP&amp;E</a:t>
            </a:r>
          </a:p>
        </p:txBody>
      </p:sp>
      <p:graphicFrame>
        <p:nvGraphicFramePr>
          <p:cNvPr id="13" name="Table 21">
            <a:extLst>
              <a:ext uri="{FF2B5EF4-FFF2-40B4-BE49-F238E27FC236}">
                <a16:creationId xmlns:a16="http://schemas.microsoft.com/office/drawing/2014/main" id="{D550D934-401A-4829-AEAA-D8CD536851F6}"/>
              </a:ext>
            </a:extLst>
          </p:cNvPr>
          <p:cNvGraphicFramePr>
            <a:graphicFrameLocks/>
          </p:cNvGraphicFramePr>
          <p:nvPr>
            <p:extLst>
              <p:ext uri="{D42A27DB-BD31-4B8C-83A1-F6EECF244321}">
                <p14:modId xmlns:p14="http://schemas.microsoft.com/office/powerpoint/2010/main" val="2718917227"/>
              </p:ext>
            </p:extLst>
          </p:nvPr>
        </p:nvGraphicFramePr>
        <p:xfrm>
          <a:off x="370560" y="3955928"/>
          <a:ext cx="8707677" cy="2926080"/>
        </p:xfrm>
        <a:graphic>
          <a:graphicData uri="http://schemas.openxmlformats.org/drawingml/2006/table">
            <a:tbl>
              <a:tblPr firstRow="1" bandRow="1">
                <a:tableStyleId>{2D5ABB26-0587-4C30-8999-92F81FD0307C}</a:tableStyleId>
              </a:tblPr>
              <a:tblGrid>
                <a:gridCol w="1842384">
                  <a:extLst>
                    <a:ext uri="{9D8B030D-6E8A-4147-A177-3AD203B41FA5}">
                      <a16:colId xmlns:a16="http://schemas.microsoft.com/office/drawing/2014/main" val="741193234"/>
                    </a:ext>
                  </a:extLst>
                </a:gridCol>
                <a:gridCol w="4065183">
                  <a:extLst>
                    <a:ext uri="{9D8B030D-6E8A-4147-A177-3AD203B41FA5}">
                      <a16:colId xmlns:a16="http://schemas.microsoft.com/office/drawing/2014/main" val="3748171054"/>
                    </a:ext>
                  </a:extLst>
                </a:gridCol>
                <a:gridCol w="1400055">
                  <a:extLst>
                    <a:ext uri="{9D8B030D-6E8A-4147-A177-3AD203B41FA5}">
                      <a16:colId xmlns:a16="http://schemas.microsoft.com/office/drawing/2014/main" val="3434509750"/>
                    </a:ext>
                  </a:extLst>
                </a:gridCol>
                <a:gridCol w="1400055">
                  <a:extLst>
                    <a:ext uri="{9D8B030D-6E8A-4147-A177-3AD203B41FA5}">
                      <a16:colId xmlns:a16="http://schemas.microsoft.com/office/drawing/2014/main" val="3849800564"/>
                    </a:ext>
                  </a:extLst>
                </a:gridCol>
              </a:tblGrid>
              <a:tr h="320040">
                <a:tc>
                  <a:txBody>
                    <a:bodyPr/>
                    <a:lstStyle/>
                    <a:p>
                      <a:r>
                        <a:rPr lang="en-IN">
                          <a:latin typeface="Calibri" panose="020F0502020204030204" pitchFamily="34" charset="0"/>
                        </a:rPr>
                        <a:t>May 16</a:t>
                      </a:r>
                      <a:r>
                        <a:rPr lang="zh-CN" altLang="en-US">
                          <a:latin typeface="Calibri" panose="020F0502020204030204" pitchFamily="34" charset="0"/>
                        </a:rPr>
                        <a:t>，</a:t>
                      </a:r>
                      <a:r>
                        <a:rPr lang="en-US" altLang="zh-CN">
                          <a:latin typeface="Calibri" panose="020F0502020204030204" pitchFamily="34" charset="0"/>
                        </a:rPr>
                        <a:t>2022</a:t>
                      </a:r>
                      <a:endParaRPr lang="en-IN" dirty="0">
                        <a:latin typeface="Calibri" panose="020F0502020204030204" pitchFamily="34" charset="0"/>
                        <a:cs typeface="Calibri" panose="020F0502020204030204" pitchFamily="34" charset="0"/>
                      </a:endParaRPr>
                    </a:p>
                  </a:txBody>
                  <a:tcPr/>
                </a:tc>
                <a:tc>
                  <a:txBody>
                    <a:bodyPr/>
                    <a:lstStyle/>
                    <a:p>
                      <a:r>
                        <a:rPr lang="en-IN" dirty="0">
                          <a:latin typeface="Calibri" panose="020F0502020204030204" pitchFamily="34" charset="0"/>
                        </a:rPr>
                        <a:t>Loss from Tornado</a:t>
                      </a:r>
                    </a:p>
                    <a:p>
                      <a:r>
                        <a:rPr lang="en-IN" dirty="0" err="1">
                          <a:latin typeface="Calibri" panose="020F0502020204030204" pitchFamily="34" charset="0"/>
                          <a:cs typeface="Calibri" panose="020F0502020204030204" pitchFamily="34" charset="0"/>
                        </a:rPr>
                        <a:t>营业外支出</a:t>
                      </a:r>
                      <a:r>
                        <a:rPr lang="en-US" altLang="zh-CN" dirty="0">
                          <a:latin typeface="Calibri" panose="020F0502020204030204" pitchFamily="34" charset="0"/>
                          <a:cs typeface="Calibri" panose="020F0502020204030204" pitchFamily="34" charset="0"/>
                        </a:rPr>
                        <a:t>——</a:t>
                      </a:r>
                      <a:r>
                        <a:rPr lang="zh-CN" altLang="en-US" dirty="0">
                          <a:latin typeface="Calibri" panose="020F0502020204030204" pitchFamily="34" charset="0"/>
                          <a:cs typeface="Calibri" panose="020F0502020204030204" pitchFamily="34" charset="0"/>
                        </a:rPr>
                        <a:t>非常损失</a:t>
                      </a:r>
                      <a:endParaRPr lang="en-IN" dirty="0">
                        <a:latin typeface="Calibri" panose="020F0502020204030204" pitchFamily="34" charset="0"/>
                        <a:cs typeface="Calibri" panose="020F0502020204030204" pitchFamily="34" charset="0"/>
                      </a:endParaRPr>
                    </a:p>
                  </a:txBody>
                  <a:tcPr/>
                </a:tc>
                <a:tc>
                  <a:txBody>
                    <a:bodyPr/>
                    <a:lstStyle/>
                    <a:p>
                      <a:r>
                        <a:rPr lang="en-IN" dirty="0">
                          <a:latin typeface="Calibri" panose="020F0502020204030204" pitchFamily="34" charset="0"/>
                        </a:rPr>
                        <a:t>3,500,000</a:t>
                      </a:r>
                      <a:endParaRPr lang="en-IN" dirty="0">
                        <a:latin typeface="Calibri" panose="020F0502020204030204" pitchFamily="34" charset="0"/>
                        <a:cs typeface="Calibri" panose="020F0502020204030204" pitchFamily="34" charset="0"/>
                      </a:endParaRPr>
                    </a:p>
                  </a:txBody>
                  <a:tcPr/>
                </a:tc>
                <a:tc>
                  <a:txBody>
                    <a:bodyPr/>
                    <a:lstStyle/>
                    <a:p>
                      <a:endParaRPr lang="en-IN">
                        <a:latin typeface="Calibri" panose="020F0502020204030204" pitchFamily="34" charset="0"/>
                        <a:cs typeface="Calibri" panose="020F0502020204030204" pitchFamily="34" charset="0"/>
                      </a:endParaRPr>
                    </a:p>
                    <a:p>
                      <a:pPr algn="l"/>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901190802"/>
                  </a:ext>
                </a:extLst>
              </a:tr>
              <a:tr h="258646">
                <a:tc>
                  <a:txBody>
                    <a:bodyPr/>
                    <a:lstStyle/>
                    <a:p>
                      <a:endParaRPr lang="en-IN" dirty="0">
                        <a:latin typeface="Calibri" panose="020F0502020204030204" pitchFamily="34" charset="0"/>
                        <a:cs typeface="Calibri" panose="020F0502020204030204" pitchFamily="34" charset="0"/>
                      </a:endParaRPr>
                    </a:p>
                  </a:txBody>
                  <a:tcPr/>
                </a:tc>
                <a:tc>
                  <a:txBody>
                    <a:bodyPr/>
                    <a:lstStyle/>
                    <a:p>
                      <a:r>
                        <a:rPr lang="en-IN">
                          <a:latin typeface="Calibri" panose="020F0502020204030204" pitchFamily="34" charset="0"/>
                        </a:rPr>
                        <a:t>Accumulated Depreciation ─ Buildings.</a:t>
                      </a:r>
                    </a:p>
                    <a:p>
                      <a:r>
                        <a:rPr lang="en-IN">
                          <a:latin typeface="Calibri" panose="020F0502020204030204" pitchFamily="34" charset="0"/>
                          <a:cs typeface="Calibri" panose="020F0502020204030204" pitchFamily="34" charset="0"/>
                        </a:rPr>
                        <a:t>累计折旧</a:t>
                      </a:r>
                      <a:r>
                        <a:rPr lang="en-US" altLang="zh-CN">
                          <a:latin typeface="Calibri" panose="020F0502020204030204" pitchFamily="34" charset="0"/>
                          <a:cs typeface="Calibri" panose="020F0502020204030204" pitchFamily="34" charset="0"/>
                        </a:rPr>
                        <a:t>——</a:t>
                      </a:r>
                      <a:r>
                        <a:rPr lang="zh-CN" altLang="en-US">
                          <a:latin typeface="Calibri" panose="020F0502020204030204" pitchFamily="34" charset="0"/>
                          <a:cs typeface="Calibri" panose="020F0502020204030204" pitchFamily="34" charset="0"/>
                        </a:rPr>
                        <a:t>楼宇</a:t>
                      </a:r>
                      <a:r>
                        <a:rPr lang="en-US" altLang="zh-CN">
                          <a:latin typeface="Calibri" panose="020F0502020204030204" pitchFamily="34" charset="0"/>
                          <a:cs typeface="Calibri" panose="020F0502020204030204" pitchFamily="34" charset="0"/>
                        </a:rPr>
                        <a:t>——XXX</a:t>
                      </a:r>
                      <a:endParaRPr lang="en-IN" dirty="0">
                        <a:latin typeface="Calibri" panose="020F0502020204030204" pitchFamily="34" charset="0"/>
                        <a:cs typeface="Calibri" panose="020F0502020204030204" pitchFamily="34" charset="0"/>
                      </a:endParaRPr>
                    </a:p>
                  </a:txBody>
                  <a:tcPr/>
                </a:tc>
                <a:tc>
                  <a:txBody>
                    <a:bodyPr/>
                    <a:lstStyle/>
                    <a:p>
                      <a:r>
                        <a:rPr lang="en-IN" dirty="0">
                          <a:latin typeface="Calibri" panose="020F0502020204030204" pitchFamily="34" charset="0"/>
                        </a:rPr>
                        <a:t>2,500,000</a:t>
                      </a:r>
                      <a:endParaRPr lang="en-IN" dirty="0">
                        <a:latin typeface="Calibri" panose="020F0502020204030204" pitchFamily="34" charset="0"/>
                        <a:cs typeface="Calibri" panose="020F0502020204030204" pitchFamily="34" charset="0"/>
                      </a:endParaRPr>
                    </a:p>
                  </a:txBody>
                  <a:tcPr/>
                </a:tc>
                <a:tc>
                  <a:txBody>
                    <a:bodyPr/>
                    <a:lstStyle/>
                    <a:p>
                      <a:endParaRPr lang="en-IN">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938267291"/>
                  </a:ext>
                </a:extLst>
              </a:tr>
              <a:tr h="370840">
                <a:tc>
                  <a:txBody>
                    <a:bodyPr/>
                    <a:lstStyle/>
                    <a:p>
                      <a:endParaRPr lang="en-IN" dirty="0">
                        <a:latin typeface="Calibri" panose="020F0502020204030204" pitchFamily="34" charset="0"/>
                        <a:cs typeface="Calibri" panose="020F0502020204030204" pitchFamily="34" charset="0"/>
                      </a:endParaRPr>
                    </a:p>
                  </a:txBody>
                  <a:tcPr/>
                </a:tc>
                <a:tc>
                  <a:txBody>
                    <a:bodyPr/>
                    <a:lstStyle/>
                    <a:p>
                      <a:pPr marL="0" indent="441325"/>
                      <a:r>
                        <a:rPr lang="en-IN">
                          <a:latin typeface="Calibri" panose="020F0502020204030204" pitchFamily="34" charset="0"/>
                        </a:rPr>
                        <a:t>Buildings</a:t>
                      </a:r>
                    </a:p>
                    <a:p>
                      <a:pPr marL="0" indent="441325"/>
                      <a:r>
                        <a:rPr lang="en-IN">
                          <a:latin typeface="Calibri" panose="020F0502020204030204" pitchFamily="34" charset="0"/>
                          <a:cs typeface="Calibri" panose="020F0502020204030204" pitchFamily="34" charset="0"/>
                        </a:rPr>
                        <a:t>固定资产</a:t>
                      </a:r>
                      <a:r>
                        <a:rPr lang="en-US" altLang="zh-CN">
                          <a:latin typeface="Calibri" panose="020F0502020204030204" pitchFamily="34" charset="0"/>
                          <a:cs typeface="Calibri" panose="020F0502020204030204" pitchFamily="34" charset="0"/>
                        </a:rPr>
                        <a:t>——</a:t>
                      </a:r>
                      <a:r>
                        <a:rPr lang="zh-CN" altLang="en-US">
                          <a:latin typeface="Calibri" panose="020F0502020204030204" pitchFamily="34" charset="0"/>
                          <a:cs typeface="Calibri" panose="020F0502020204030204" pitchFamily="34" charset="0"/>
                        </a:rPr>
                        <a:t>楼宇</a:t>
                      </a:r>
                      <a:r>
                        <a:rPr lang="en-US" altLang="zh-CN">
                          <a:latin typeface="Calibri" panose="020F0502020204030204" pitchFamily="34" charset="0"/>
                          <a:cs typeface="Calibri" panose="020F0502020204030204" pitchFamily="34" charset="0"/>
                        </a:rPr>
                        <a:t>——XXX</a:t>
                      </a:r>
                      <a:endParaRPr lang="en-IN" dirty="0">
                        <a:latin typeface="Calibri" panose="020F0502020204030204" pitchFamily="34" charset="0"/>
                        <a:cs typeface="Calibri" panose="020F0502020204030204" pitchFamily="34" charset="0"/>
                      </a:endParaRPr>
                    </a:p>
                  </a:txBody>
                  <a:tcPr/>
                </a:tc>
                <a:tc>
                  <a:txBody>
                    <a:bodyPr/>
                    <a:lstStyle/>
                    <a:p>
                      <a:endParaRPr lang="en-IN" dirty="0">
                        <a:latin typeface="Calibri" panose="020F0502020204030204" pitchFamily="34" charset="0"/>
                        <a:cs typeface="Calibri" panose="020F0502020204030204" pitchFamily="34" charset="0"/>
                      </a:endParaRPr>
                    </a:p>
                  </a:txBody>
                  <a:tcPr/>
                </a:tc>
                <a:tc>
                  <a:txBody>
                    <a:bodyPr/>
                    <a:lstStyle/>
                    <a:p>
                      <a:r>
                        <a:rPr lang="en-IN" dirty="0">
                          <a:latin typeface="Calibri" panose="020F0502020204030204" pitchFamily="34" charset="0"/>
                        </a:rPr>
                        <a:t>6,000,000</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571998944"/>
                  </a:ext>
                </a:extLst>
              </a:tr>
              <a:tr h="0">
                <a:tc>
                  <a:txBody>
                    <a:bodyPr/>
                    <a:lstStyle/>
                    <a:p>
                      <a:r>
                        <a:rPr lang="en-IN">
                          <a:latin typeface="Calibri" panose="020F0502020204030204" pitchFamily="34" charset="0"/>
                        </a:rPr>
                        <a:t>Mar. 18</a:t>
                      </a:r>
                      <a:r>
                        <a:rPr lang="zh-CN" altLang="en-US">
                          <a:latin typeface="Calibri" panose="020F0502020204030204" pitchFamily="34" charset="0"/>
                        </a:rPr>
                        <a:t>，</a:t>
                      </a:r>
                      <a:r>
                        <a:rPr lang="en-US" altLang="zh-CN">
                          <a:latin typeface="Calibri" panose="020F0502020204030204" pitchFamily="34" charset="0"/>
                        </a:rPr>
                        <a:t>2023</a:t>
                      </a:r>
                      <a:endParaRPr lang="en-IN" dirty="0">
                        <a:latin typeface="Calibri" panose="020F0502020204030204" pitchFamily="34" charset="0"/>
                        <a:cs typeface="Calibri" panose="020F0502020204030204" pitchFamily="34" charset="0"/>
                      </a:endParaRPr>
                    </a:p>
                  </a:txBody>
                  <a:tcPr/>
                </a:tc>
                <a:tc>
                  <a:txBody>
                    <a:bodyPr/>
                    <a:lstStyle/>
                    <a:p>
                      <a:r>
                        <a:rPr lang="en-IN">
                          <a:latin typeface="Calibri" panose="020F0502020204030204" pitchFamily="34" charset="0"/>
                        </a:rPr>
                        <a:t>Cash</a:t>
                      </a:r>
                      <a:r>
                        <a:rPr lang="zh-CN" altLang="en-US">
                          <a:latin typeface="Calibri" panose="020F0502020204030204" pitchFamily="34" charset="0"/>
                        </a:rPr>
                        <a:t> 银行存款</a:t>
                      </a:r>
                      <a:endParaRPr lang="en-IN" dirty="0">
                        <a:latin typeface="Calibri" panose="020F0502020204030204" pitchFamily="34" charset="0"/>
                        <a:cs typeface="Calibri" panose="020F0502020204030204" pitchFamily="34" charset="0"/>
                      </a:endParaRPr>
                    </a:p>
                  </a:txBody>
                  <a:tcPr/>
                </a:tc>
                <a:tc>
                  <a:txBody>
                    <a:bodyPr/>
                    <a:lstStyle/>
                    <a:p>
                      <a:r>
                        <a:rPr lang="en-IN" dirty="0">
                          <a:latin typeface="Calibri" panose="020F0502020204030204" pitchFamily="34" charset="0"/>
                        </a:rPr>
                        <a:t>8,000,000</a:t>
                      </a:r>
                      <a:endParaRPr lang="en-IN" dirty="0">
                        <a:latin typeface="Calibri" panose="020F0502020204030204" pitchFamily="34" charset="0"/>
                        <a:cs typeface="Calibri" panose="020F0502020204030204" pitchFamily="34" charset="0"/>
                      </a:endParaRPr>
                    </a:p>
                  </a:txBody>
                  <a:tcPr/>
                </a:tc>
                <a:tc>
                  <a:txBody>
                    <a:bodyPr/>
                    <a:lstStyle/>
                    <a:p>
                      <a:endParaRPr lang="en-IN">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03485652"/>
                  </a:ext>
                </a:extLst>
              </a:tr>
              <a:tr h="329525">
                <a:tc>
                  <a:txBody>
                    <a:bodyPr/>
                    <a:lstStyle/>
                    <a:p>
                      <a:endParaRPr lang="en-IN" dirty="0">
                        <a:latin typeface="Calibri" panose="020F0502020204030204" pitchFamily="34" charset="0"/>
                        <a:cs typeface="Calibri" panose="020F0502020204030204" pitchFamily="34" charset="0"/>
                      </a:endParaRPr>
                    </a:p>
                  </a:txBody>
                  <a:tcPr/>
                </a:tc>
                <a:tc>
                  <a:txBody>
                    <a:bodyPr/>
                    <a:lstStyle/>
                    <a:p>
                      <a:pPr marL="0" indent="441325"/>
                      <a:r>
                        <a:rPr lang="en-IN">
                          <a:latin typeface="Calibri" panose="020F0502020204030204" pitchFamily="34" charset="0"/>
                        </a:rPr>
                        <a:t>Gain from Insurance Settlement</a:t>
                      </a:r>
                      <a:r>
                        <a:rPr lang="zh-CN" altLang="en-US">
                          <a:latin typeface="Calibri" panose="020F0502020204030204" pitchFamily="34" charset="0"/>
                        </a:rPr>
                        <a:t> </a:t>
                      </a:r>
                      <a:endParaRPr lang="en-US" altLang="zh-CN">
                        <a:latin typeface="Calibri" panose="020F0502020204030204" pitchFamily="34" charset="0"/>
                      </a:endParaRPr>
                    </a:p>
                    <a:p>
                      <a:pPr marL="0" indent="441325"/>
                      <a:r>
                        <a:rPr lang="zh-CN" altLang="en-US">
                          <a:latin typeface="Calibri" panose="020F0502020204030204" pitchFamily="34" charset="0"/>
                        </a:rPr>
                        <a:t>营业外收入</a:t>
                      </a:r>
                      <a:endParaRPr lang="en-IN" dirty="0">
                        <a:latin typeface="Calibri" panose="020F0502020204030204" pitchFamily="34" charset="0"/>
                        <a:cs typeface="Calibri" panose="020F0502020204030204" pitchFamily="34" charset="0"/>
                      </a:endParaRPr>
                    </a:p>
                  </a:txBody>
                  <a:tcPr/>
                </a:tc>
                <a:tc>
                  <a:txBody>
                    <a:bodyPr/>
                    <a:lstStyle/>
                    <a:p>
                      <a:endParaRPr lang="en-IN" dirty="0">
                        <a:latin typeface="Calibri" panose="020F0502020204030204" pitchFamily="34" charset="0"/>
                        <a:cs typeface="Calibri" panose="020F0502020204030204" pitchFamily="34" charset="0"/>
                      </a:endParaRPr>
                    </a:p>
                  </a:txBody>
                  <a:tcPr/>
                </a:tc>
                <a:tc>
                  <a:txBody>
                    <a:bodyPr/>
                    <a:lstStyle/>
                    <a:p>
                      <a:r>
                        <a:rPr lang="en-IN" dirty="0">
                          <a:latin typeface="Calibri" panose="020F0502020204030204" pitchFamily="34" charset="0"/>
                        </a:rPr>
                        <a:t>8,000,000</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804590535"/>
                  </a:ext>
                </a:extLst>
              </a:tr>
            </a:tbl>
          </a:graphicData>
        </a:graphic>
      </p:graphicFrame>
      <p:graphicFrame>
        <p:nvGraphicFramePr>
          <p:cNvPr id="2" name="Table 1">
            <a:extLst>
              <a:ext uri="{FF2B5EF4-FFF2-40B4-BE49-F238E27FC236}">
                <a16:creationId xmlns:a16="http://schemas.microsoft.com/office/drawing/2014/main" id="{385485FD-1C2A-76B7-05BF-62935C360CC0}"/>
              </a:ext>
            </a:extLst>
          </p:cNvPr>
          <p:cNvGraphicFramePr>
            <a:graphicFrameLocks noGrp="1"/>
          </p:cNvGraphicFramePr>
          <p:nvPr>
            <p:extLst>
              <p:ext uri="{D42A27DB-BD31-4B8C-83A1-F6EECF244321}">
                <p14:modId xmlns:p14="http://schemas.microsoft.com/office/powerpoint/2010/main" val="3984649062"/>
              </p:ext>
            </p:extLst>
          </p:nvPr>
        </p:nvGraphicFramePr>
        <p:xfrm>
          <a:off x="914399" y="3674861"/>
          <a:ext cx="7620001" cy="3657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710646199"/>
                    </a:ext>
                  </a:extLst>
                </a:gridCol>
                <a:gridCol w="4098926">
                  <a:extLst>
                    <a:ext uri="{9D8B030D-6E8A-4147-A177-3AD203B41FA5}">
                      <a16:colId xmlns:a16="http://schemas.microsoft.com/office/drawing/2014/main" val="2216784006"/>
                    </a:ext>
                  </a:extLst>
                </a:gridCol>
                <a:gridCol w="1190625">
                  <a:extLst>
                    <a:ext uri="{9D8B030D-6E8A-4147-A177-3AD203B41FA5}">
                      <a16:colId xmlns:a16="http://schemas.microsoft.com/office/drawing/2014/main" val="3977862297"/>
                    </a:ext>
                  </a:extLst>
                </a:gridCol>
                <a:gridCol w="1111250">
                  <a:extLst>
                    <a:ext uri="{9D8B030D-6E8A-4147-A177-3AD203B41FA5}">
                      <a16:colId xmlns:a16="http://schemas.microsoft.com/office/drawing/2014/main" val="2034839849"/>
                    </a:ext>
                  </a:extLst>
                </a:gridCol>
              </a:tblGrid>
              <a:tr h="146137">
                <a:tc>
                  <a:txBody>
                    <a:bodyPr/>
                    <a:lstStyle/>
                    <a:p>
                      <a:r>
                        <a:rPr lang="en-US" dirty="0"/>
                        <a:t>D</a:t>
                      </a:r>
                      <a:r>
                        <a:rPr lang="en-CN" dirty="0"/>
                        <a:t>ate </a:t>
                      </a:r>
                    </a:p>
                  </a:txBody>
                  <a:tcPr>
                    <a:solidFill>
                      <a:srgbClr val="0070C0"/>
                    </a:solidFill>
                  </a:tcPr>
                </a:tc>
                <a:tc>
                  <a:txBody>
                    <a:bodyPr/>
                    <a:lstStyle/>
                    <a:p>
                      <a:r>
                        <a:rPr lang="en-CN" dirty="0"/>
                        <a:t>Account</a:t>
                      </a:r>
                    </a:p>
                  </a:txBody>
                  <a:tcPr>
                    <a:solidFill>
                      <a:srgbClr val="0070C0"/>
                    </a:solidFill>
                  </a:tcPr>
                </a:tc>
                <a:tc>
                  <a:txBody>
                    <a:bodyPr/>
                    <a:lstStyle/>
                    <a:p>
                      <a:r>
                        <a:rPr lang="en-CN" dirty="0"/>
                        <a:t>Debit</a:t>
                      </a:r>
                    </a:p>
                  </a:txBody>
                  <a:tcPr>
                    <a:solidFill>
                      <a:srgbClr val="0070C0"/>
                    </a:solidFill>
                  </a:tcPr>
                </a:tc>
                <a:tc>
                  <a:txBody>
                    <a:bodyPr/>
                    <a:lstStyle/>
                    <a:p>
                      <a:r>
                        <a:rPr lang="en-CN" dirty="0"/>
                        <a:t>Credit</a:t>
                      </a:r>
                    </a:p>
                  </a:txBody>
                  <a:tcPr>
                    <a:solidFill>
                      <a:srgbClr val="0070C0"/>
                    </a:solidFill>
                  </a:tcPr>
                </a:tc>
                <a:extLst>
                  <a:ext uri="{0D108BD9-81ED-4DB2-BD59-A6C34878D82A}">
                    <a16:rowId xmlns:a16="http://schemas.microsoft.com/office/drawing/2014/main" val="3418084997"/>
                  </a:ext>
                </a:extLst>
              </a:tr>
            </a:tbl>
          </a:graphicData>
        </a:graphic>
      </p:graphicFrame>
    </p:spTree>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884258-C273-47E7-8B83-07F3E86A8AEC}"/>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Quick Check #7</a:t>
            </a:r>
          </a:p>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Timber Ridge Company sold equipment with a cost of $75,000 and accumulated depreciation of $40,000 for $37,000. The journal entry to record this transaction will include a</a:t>
            </a:r>
          </a:p>
        </p:txBody>
      </p:sp>
      <p:sp>
        <p:nvSpPr>
          <p:cNvPr id="6" name="TextBox 5">
            <a:extLst>
              <a:ext uri="{FF2B5EF4-FFF2-40B4-BE49-F238E27FC236}">
                <a16:creationId xmlns:a16="http://schemas.microsoft.com/office/drawing/2014/main" id="{9EDDABDC-13DA-4D8C-9415-5B79950796A2}"/>
              </a:ext>
            </a:extLst>
          </p:cNvPr>
          <p:cNvSpPr txBox="1"/>
          <p:nvPr>
            <p:custDataLst>
              <p:tags r:id="rId3"/>
            </p:custDataLst>
          </p:nvPr>
        </p:nvSpPr>
        <p:spPr>
          <a:xfrm>
            <a:off x="1792310" y="2786063"/>
            <a:ext cx="6400800" cy="642938"/>
          </a:xfrm>
          <a:prstGeom prst="rect">
            <a:avLst/>
          </a:prstGeom>
          <a:noFill/>
        </p:spPr>
        <p:txBody>
          <a:bodyPr vert="horz"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credit to the Equipment account for $35,000.</a:t>
            </a:r>
          </a:p>
        </p:txBody>
      </p:sp>
      <p:sp>
        <p:nvSpPr>
          <p:cNvPr id="7" name="TextBox 6">
            <a:extLst>
              <a:ext uri="{FF2B5EF4-FFF2-40B4-BE49-F238E27FC236}">
                <a16:creationId xmlns:a16="http://schemas.microsoft.com/office/drawing/2014/main" id="{E47D8944-E9F1-43BB-9682-A58E705F11D6}"/>
              </a:ext>
            </a:extLst>
          </p:cNvPr>
          <p:cNvSpPr txBox="1"/>
          <p:nvPr>
            <p:custDataLst>
              <p:tags r:id="rId4"/>
            </p:custDataLst>
          </p:nvPr>
        </p:nvSpPr>
        <p:spPr>
          <a:xfrm>
            <a:off x="1828800" y="3471863"/>
            <a:ext cx="6400800" cy="642938"/>
          </a:xfrm>
          <a:prstGeom prst="rect">
            <a:avLst/>
          </a:prstGeom>
          <a:noFill/>
        </p:spPr>
        <p:txBody>
          <a:bodyPr vert="horz"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credit to a gain account for $38,000.</a:t>
            </a:r>
          </a:p>
        </p:txBody>
      </p:sp>
      <p:sp>
        <p:nvSpPr>
          <p:cNvPr id="8" name="TextBox 7">
            <a:extLst>
              <a:ext uri="{FF2B5EF4-FFF2-40B4-BE49-F238E27FC236}">
                <a16:creationId xmlns:a16="http://schemas.microsoft.com/office/drawing/2014/main" id="{E5C64D0B-D196-498F-A2ED-7BFD7715E31F}"/>
              </a:ext>
            </a:extLst>
          </p:cNvPr>
          <p:cNvSpPr txBox="1"/>
          <p:nvPr>
            <p:custDataLst>
              <p:tags r:id="rId5"/>
            </p:custDataLst>
          </p:nvPr>
        </p:nvSpPr>
        <p:spPr>
          <a:xfrm>
            <a:off x="1828800" y="4157663"/>
            <a:ext cx="6400800" cy="642938"/>
          </a:xfrm>
          <a:prstGeom prst="rect">
            <a:avLst/>
          </a:prstGeom>
          <a:noFill/>
        </p:spPr>
        <p:txBody>
          <a:bodyPr vert="horz"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debit to a loss account for $2,000.</a:t>
            </a:r>
          </a:p>
        </p:txBody>
      </p:sp>
      <p:sp>
        <p:nvSpPr>
          <p:cNvPr id="9" name="TextBox 8">
            <a:extLst>
              <a:ext uri="{FF2B5EF4-FFF2-40B4-BE49-F238E27FC236}">
                <a16:creationId xmlns:a16="http://schemas.microsoft.com/office/drawing/2014/main" id="{CEF01F05-C9FE-48EE-8762-3E2F349D3D39}"/>
              </a:ext>
            </a:extLst>
          </p:cNvPr>
          <p:cNvSpPr txBox="1"/>
          <p:nvPr>
            <p:custDataLst>
              <p:tags r:id="rId6"/>
            </p:custDataLst>
          </p:nvPr>
        </p:nvSpPr>
        <p:spPr>
          <a:xfrm>
            <a:off x="1828800" y="5224462"/>
            <a:ext cx="6400800" cy="642938"/>
          </a:xfrm>
          <a:prstGeom prst="rect">
            <a:avLst/>
          </a:prstGeom>
          <a:noFill/>
        </p:spPr>
        <p:txBody>
          <a:bodyPr vert="horz"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debit to Accumulated Depreciation – Equipment for $40,000.</a:t>
            </a:r>
          </a:p>
        </p:txBody>
      </p:sp>
      <p:sp>
        <p:nvSpPr>
          <p:cNvPr id="10" name="Oval 9">
            <a:extLst>
              <a:ext uri="{FF2B5EF4-FFF2-40B4-BE49-F238E27FC236}">
                <a16:creationId xmlns:a16="http://schemas.microsoft.com/office/drawing/2014/main" id="{0DEFBE02-5493-438E-A92B-F53E047350B6}"/>
              </a:ext>
            </a:extLst>
          </p:cNvPr>
          <p:cNvSpPr>
            <a:spLocks noChangeAspect="1"/>
          </p:cNvSpPr>
          <p:nvPr>
            <p:custDataLst>
              <p:tags r:id="rId7"/>
            </p:custDataLst>
          </p:nvPr>
        </p:nvSpPr>
        <p:spPr bwMode="auto">
          <a:xfrm>
            <a:off x="1114425" y="2850356"/>
            <a:ext cx="514350" cy="514350"/>
          </a:xfrm>
          <a:prstGeom prst="ellipse">
            <a:avLst/>
          </a:prstGeom>
          <a:solidFill>
            <a:srgbClr val="808080"/>
          </a:solidFill>
          <a:ln w="12700" cap="sq"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1" name="Oval 10">
            <a:extLst>
              <a:ext uri="{FF2B5EF4-FFF2-40B4-BE49-F238E27FC236}">
                <a16:creationId xmlns:a16="http://schemas.microsoft.com/office/drawing/2014/main" id="{542F0FBC-B2C1-4AE1-BDD9-137E2C8B39D5}"/>
              </a:ext>
            </a:extLst>
          </p:cNvPr>
          <p:cNvSpPr>
            <a:spLocks noChangeAspect="1"/>
          </p:cNvSpPr>
          <p:nvPr>
            <p:custDataLst>
              <p:tags r:id="rId8"/>
            </p:custDataLst>
          </p:nvPr>
        </p:nvSpPr>
        <p:spPr bwMode="auto">
          <a:xfrm>
            <a:off x="1114425" y="3536156"/>
            <a:ext cx="514350" cy="514350"/>
          </a:xfrm>
          <a:prstGeom prst="ellipse">
            <a:avLst/>
          </a:prstGeom>
          <a:solidFill>
            <a:srgbClr val="808080"/>
          </a:solidFill>
          <a:ln w="12700" cap="sq"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2" name="Oval 11">
            <a:extLst>
              <a:ext uri="{FF2B5EF4-FFF2-40B4-BE49-F238E27FC236}">
                <a16:creationId xmlns:a16="http://schemas.microsoft.com/office/drawing/2014/main" id="{AC68D858-E3C0-48BE-837F-242B9470932C}"/>
              </a:ext>
            </a:extLst>
          </p:cNvPr>
          <p:cNvSpPr>
            <a:spLocks noChangeAspect="1"/>
          </p:cNvSpPr>
          <p:nvPr>
            <p:custDataLst>
              <p:tags r:id="rId9"/>
            </p:custDataLst>
          </p:nvPr>
        </p:nvSpPr>
        <p:spPr bwMode="auto">
          <a:xfrm>
            <a:off x="1114425" y="4221956"/>
            <a:ext cx="514350" cy="514350"/>
          </a:xfrm>
          <a:prstGeom prst="ellipse">
            <a:avLst/>
          </a:prstGeom>
          <a:solidFill>
            <a:srgbClr val="808080"/>
          </a:solidFill>
          <a:ln w="12700" cap="sq"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en-US" sz="1600" b="1" i="0" u="none" strike="noStrike" cap="none" normalizeH="0" baseline="0" dirty="0">
              <a:ln>
                <a:noFill/>
              </a:ln>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Oval 12">
            <a:extLst>
              <a:ext uri="{FF2B5EF4-FFF2-40B4-BE49-F238E27FC236}">
                <a16:creationId xmlns:a16="http://schemas.microsoft.com/office/drawing/2014/main" id="{5BCE40F1-4F3E-4301-8480-2F6959ECB937}"/>
              </a:ext>
            </a:extLst>
          </p:cNvPr>
          <p:cNvSpPr>
            <a:spLocks noChangeAspect="1"/>
          </p:cNvSpPr>
          <p:nvPr>
            <p:custDataLst>
              <p:tags r:id="rId10"/>
            </p:custDataLst>
          </p:nvPr>
        </p:nvSpPr>
        <p:spPr bwMode="auto">
          <a:xfrm>
            <a:off x="1114425" y="5288755"/>
            <a:ext cx="514350" cy="514350"/>
          </a:xfrm>
          <a:prstGeom prst="ellipse">
            <a:avLst/>
          </a:prstGeom>
          <a:solidFill>
            <a:srgbClr val="808080"/>
          </a:solidFill>
          <a:ln w="12700" cap="sq" cmpd="sng" algn="ctr">
            <a:solidFill>
              <a:srgbClr val="000000"/>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D</a:t>
            </a:r>
          </a:p>
        </p:txBody>
      </p:sp>
      <p:sp>
        <p:nvSpPr>
          <p:cNvPr id="14" name="Rectangle: Rounded Corners 13">
            <a:extLst>
              <a:ext uri="{FF2B5EF4-FFF2-40B4-BE49-F238E27FC236}">
                <a16:creationId xmlns:a16="http://schemas.microsoft.com/office/drawing/2014/main" id="{8C79B7F9-E925-4FEB-B470-E70731816E94}"/>
              </a:ext>
            </a:extLst>
          </p:cNvPr>
          <p:cNvSpPr/>
          <p:nvPr>
            <p:custDataLst>
              <p:tags r:id="rId11"/>
            </p:custDataLst>
          </p:nvPr>
        </p:nvSpPr>
        <p:spPr bwMode="auto">
          <a:xfrm>
            <a:off x="6172200" y="6215063"/>
            <a:ext cx="1543050" cy="411480"/>
          </a:xfrm>
          <a:prstGeom prst="roundRect">
            <a:avLst/>
          </a:prstGeom>
          <a:solidFill>
            <a:srgbClr val="808080"/>
          </a:solidFill>
          <a:ln w="38100" cap="sq"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Submit</a:t>
            </a:r>
          </a:p>
        </p:txBody>
      </p:sp>
      <p:grpSp>
        <p:nvGrpSpPr>
          <p:cNvPr id="19" name="Group 18">
            <a:extLst>
              <a:ext uri="{FF2B5EF4-FFF2-40B4-BE49-F238E27FC236}">
                <a16:creationId xmlns:a16="http://schemas.microsoft.com/office/drawing/2014/main" id="{DC2F6FE9-F683-4FF2-AB87-CAE0FF0F7976}"/>
              </a:ext>
            </a:extLst>
          </p:cNvPr>
          <p:cNvGrpSpPr/>
          <p:nvPr>
            <p:custDataLst>
              <p:tags r:id="rId12"/>
            </p:custDataLst>
          </p:nvPr>
        </p:nvGrpSpPr>
        <p:grpSpPr>
          <a:xfrm>
            <a:off x="0" y="0"/>
            <a:ext cx="9144000" cy="635000"/>
            <a:chOff x="0" y="0"/>
            <a:chExt cx="9144000" cy="635000"/>
          </a:xfrm>
        </p:grpSpPr>
        <p:sp>
          <p:nvSpPr>
            <p:cNvPr id="15" name="TitleBackground">
              <a:extLst>
                <a:ext uri="{FF2B5EF4-FFF2-40B4-BE49-F238E27FC236}">
                  <a16:creationId xmlns:a16="http://schemas.microsoft.com/office/drawing/2014/main" id="{F296D182-CF4D-475A-A9C7-10A793EE27E0}"/>
                </a:ext>
              </a:extLst>
            </p:cNvPr>
            <p:cNvSpPr/>
            <p:nvPr>
              <p:custDataLst>
                <p:tags r:id="rId15"/>
              </p:custDataLst>
            </p:nvPr>
          </p:nvSpPr>
          <p:spPr bwMode="auto">
            <a:xfrm>
              <a:off x="0" y="0"/>
              <a:ext cx="9144000" cy="635000"/>
            </a:xfrm>
            <a:prstGeom prst="rect">
              <a:avLst/>
            </a:prstGeom>
            <a:solidFill>
              <a:srgbClr val="F6F7F8"/>
            </a:solidFill>
            <a:ln w="28575" cap="sq" cmpd="sng" algn="ctr">
              <a:noFill/>
              <a:prstDash val="solid"/>
              <a:round/>
              <a:headEnd type="none" w="med" len="med"/>
              <a:tailEnd type="none" w="med" len="med"/>
            </a:ln>
            <a:effectLst/>
            <a:extLst>
              <a:ext uri="{91240B29-F687-4F45-9708-019B960494DF}">
                <a14:hiddenLine xmlns:a14="http://schemas.microsoft.com/office/drawing/2010/main" w="28575" cap="sq" cmpd="sng" algn="ctr">
                  <a:solidFill>
                    <a:srgbClr val="8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folHlink"/>
                </a:solidFill>
                <a:effectLst>
                  <a:outerShdw blurRad="38100" dist="38100" dir="2700000" algn="tl">
                    <a:srgbClr val="000000">
                      <a:alpha val="43137"/>
                    </a:srgbClr>
                  </a:outerShdw>
                </a:effectLst>
                <a:latin typeface="Comic Sans MS" pitchFamily="66" charset="0"/>
              </a:endParaRPr>
            </a:p>
          </p:txBody>
        </p:sp>
        <p:sp>
          <p:nvSpPr>
            <p:cNvPr id="16" name="ColorBlock">
              <a:extLst>
                <a:ext uri="{FF2B5EF4-FFF2-40B4-BE49-F238E27FC236}">
                  <a16:creationId xmlns:a16="http://schemas.microsoft.com/office/drawing/2014/main" id="{95BB8B1A-6D2F-42A0-AAF3-8583B9F78697}"/>
                </a:ext>
              </a:extLst>
            </p:cNvPr>
            <p:cNvSpPr/>
            <p:nvPr>
              <p:custDataLst>
                <p:tags r:id="rId16"/>
              </p:custDataLst>
            </p:nvPr>
          </p:nvSpPr>
          <p:spPr bwMode="auto">
            <a:xfrm>
              <a:off x="0" y="0"/>
              <a:ext cx="190500" cy="635000"/>
            </a:xfrm>
            <a:prstGeom prst="rect">
              <a:avLst/>
            </a:prstGeom>
            <a:solidFill>
              <a:srgbClr val="639EF4"/>
            </a:solidFill>
            <a:ln w="28575" cap="sq" cmpd="sng" algn="ctr">
              <a:noFill/>
              <a:prstDash val="solid"/>
              <a:round/>
              <a:headEnd type="none" w="med" len="med"/>
              <a:tailEnd type="none" w="med" len="med"/>
            </a:ln>
            <a:effectLst/>
            <a:extLst>
              <a:ext uri="{91240B29-F687-4F45-9708-019B960494DF}">
                <a14:hiddenLine xmlns:a14="http://schemas.microsoft.com/office/drawing/2010/main" w="28575" cap="sq" cmpd="sng" algn="ctr">
                  <a:solidFill>
                    <a:srgbClr val="8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folHlink"/>
                </a:solidFill>
                <a:effectLst>
                  <a:outerShdw blurRad="38100" dist="38100" dir="2700000" algn="tl">
                    <a:srgbClr val="000000">
                      <a:alpha val="43137"/>
                    </a:srgbClr>
                  </a:outerShdw>
                </a:effectLst>
                <a:latin typeface="Comic Sans MS" pitchFamily="66" charset="0"/>
              </a:endParaRPr>
            </a:p>
          </p:txBody>
        </p:sp>
        <p:sp>
          <p:nvSpPr>
            <p:cNvPr id="17" name="TypeText">
              <a:extLst>
                <a:ext uri="{FF2B5EF4-FFF2-40B4-BE49-F238E27FC236}">
                  <a16:creationId xmlns:a16="http://schemas.microsoft.com/office/drawing/2014/main" id="{A5F5FCCD-ECB6-4788-A567-870BFD1871EF}"/>
                </a:ext>
              </a:extLst>
            </p:cNvPr>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pPr algn="l"/>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TipText">
              <a:extLst>
                <a:ext uri="{FF2B5EF4-FFF2-40B4-BE49-F238E27FC236}">
                  <a16:creationId xmlns:a16="http://schemas.microsoft.com/office/drawing/2014/main" id="{B50FECDB-D7B2-45EA-9108-877E5CDC7AC7}"/>
                </a:ext>
              </a:extLst>
            </p:cNvPr>
            <p:cNvSpPr txBox="1"/>
            <p:nvPr>
              <p:custDataLst>
                <p:tags r:id="rId18"/>
              </p:custDataLst>
            </p:nvPr>
          </p:nvSpPr>
          <p:spPr>
            <a:xfrm>
              <a:off x="1190943" y="109220"/>
              <a:ext cx="2286000" cy="508000"/>
            </a:xfrm>
            <a:prstGeom prst="rect">
              <a:avLst/>
            </a:prstGeom>
            <a:noFill/>
          </p:spPr>
          <p:txBody>
            <a:bodyPr vert="horz" wrap="none" rtlCol="0" anchor="ctr" anchorCtr="0">
              <a:noAutofit/>
            </a:bodyPr>
            <a:lstStyle/>
            <a:p>
              <a:pPr algn="l"/>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0" name="TextBox 19">
            <a:extLst>
              <a:ext uri="{FF2B5EF4-FFF2-40B4-BE49-F238E27FC236}">
                <a16:creationId xmlns:a16="http://schemas.microsoft.com/office/drawing/2014/main" id="{78C092EE-6C31-C0A7-120C-EE90C91B2256}"/>
              </a:ext>
            </a:extLst>
          </p:cNvPr>
          <p:cNvSpPr txBox="1"/>
          <p:nvPr>
            <p:custDataLst>
              <p:tags r:id="rId13"/>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pPr algn="l"/>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endParaRPr lang="en-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4" name="Picture 3">
            <a:extLst>
              <a:ext uri="{FF2B5EF4-FFF2-40B4-BE49-F238E27FC236}">
                <a16:creationId xmlns:a16="http://schemas.microsoft.com/office/drawing/2014/main" id="{681150C5-0A2E-4BB4-9BBA-5BFC14AD3E49}"/>
              </a:ext>
            </a:extLst>
          </p:cNvPr>
          <p:cNvPicPr>
            <a:picLocks/>
          </p:cNvPicPr>
          <p:nvPr>
            <p:custDataLst>
              <p:tags r:id="rId14"/>
            </p:custDataLst>
          </p:nvPr>
        </p:nvPicPr>
        <p:blipFill>
          <a:blip r:embed="rId2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671503921"/>
      </p:ext>
    </p:extLst>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logo-VI系统0709-PPT-25.jpg"/>
          <p:cNvPicPr>
            <a:picLocks noChangeAspect="1"/>
          </p:cNvPicPr>
          <p:nvPr/>
        </p:nvPicPr>
        <p:blipFill>
          <a:blip r:embed="rId2" cstate="print"/>
          <a:stretch>
            <a:fillRect/>
          </a:stretch>
        </p:blipFill>
        <p:spPr>
          <a:xfrm>
            <a:off x="435" y="0"/>
            <a:ext cx="9143129" cy="6858000"/>
          </a:xfrm>
          <a:prstGeom prst="rect">
            <a:avLst/>
          </a:prstGeom>
        </p:spPr>
      </p:pic>
      <p:pic>
        <p:nvPicPr>
          <p:cNvPr id="5" name="图片 4" descr="logo-VI系统0630-PPT-09.png"/>
          <p:cNvPicPr>
            <a:picLocks noChangeAspect="1"/>
          </p:cNvPicPr>
          <p:nvPr/>
        </p:nvPicPr>
        <p:blipFill>
          <a:blip r:embed="rId3" cstate="print"/>
          <a:stretch>
            <a:fillRect/>
          </a:stretch>
        </p:blipFill>
        <p:spPr>
          <a:xfrm>
            <a:off x="642910" y="5929330"/>
            <a:ext cx="2714644" cy="523429"/>
          </a:xfrm>
          <a:prstGeom prst="rect">
            <a:avLst/>
          </a:prstGeom>
        </p:spPr>
      </p:pic>
      <p:sp>
        <p:nvSpPr>
          <p:cNvPr id="6" name="TextBox 5"/>
          <p:cNvSpPr txBox="1"/>
          <p:nvPr/>
        </p:nvSpPr>
        <p:spPr>
          <a:xfrm>
            <a:off x="571472" y="3857628"/>
            <a:ext cx="4500594" cy="461665"/>
          </a:xfrm>
          <a:prstGeom prst="rect">
            <a:avLst/>
          </a:prstGeom>
          <a:noFill/>
        </p:spPr>
        <p:txBody>
          <a:bodyPr wrap="square"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思源黑体 CN Regular" panose="020B0500000000000000" pitchFamily="34" charset="-122"/>
                <a:ea typeface="思源黑体 CN Regular" panose="020B0500000000000000" pitchFamily="34" charset="-122"/>
                <a:cs typeface="+mn-cs"/>
              </a:rPr>
              <a:t>感谢您的参与！</a:t>
            </a:r>
          </a:p>
        </p:txBody>
      </p:sp>
      <p:sp>
        <p:nvSpPr>
          <p:cNvPr id="8" name="TextBox 7"/>
          <p:cNvSpPr txBox="1"/>
          <p:nvPr/>
        </p:nvSpPr>
        <p:spPr>
          <a:xfrm>
            <a:off x="6929454" y="6000768"/>
            <a:ext cx="1938479" cy="646331"/>
          </a:xfrm>
          <a:prstGeom prst="rect">
            <a:avLst/>
          </a:prstGeom>
          <a:noFill/>
        </p:spPr>
        <p:txBody>
          <a:bodyPr wrap="none"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9D7B55"/>
                </a:solidFill>
                <a:effectLst/>
                <a:uLnTx/>
                <a:uFillTx/>
                <a:latin typeface="思源黑体 CN Light" panose="020B0300000000000000" pitchFamily="34" charset="-122"/>
                <a:ea typeface="思源黑体 CN Light" panose="020B0300000000000000" pitchFamily="34" charset="-122"/>
                <a:cs typeface="+mn-cs"/>
              </a:rPr>
              <a:t>THE HITSZ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9D7B55"/>
                </a:solidFill>
                <a:effectLst/>
                <a:uLnTx/>
                <a:uFillTx/>
                <a:latin typeface="思源黑体 CN Light" panose="020B0300000000000000" pitchFamily="34" charset="-122"/>
                <a:ea typeface="思源黑体 CN Light" panose="020B0300000000000000" pitchFamily="34" charset="-122"/>
                <a:cs typeface="+mn-cs"/>
              </a:rPr>
              <a:t>SCHOOL OF ECONOMICS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9D7B55"/>
                </a:solidFill>
                <a:effectLst/>
                <a:uLnTx/>
                <a:uFillTx/>
                <a:latin typeface="思源黑体 CN Light" panose="020B0300000000000000" pitchFamily="34" charset="-122"/>
                <a:ea typeface="思源黑体 CN Light" panose="020B0300000000000000" pitchFamily="34" charset="-122"/>
                <a:cs typeface="+mn-cs"/>
              </a:rPr>
              <a:t>AND MANAGEMENT</a:t>
            </a:r>
            <a:endParaRPr kumimoji="0" lang="zh-CN" altLang="en-US" sz="1200" b="0" i="0" u="none" strike="noStrike" kern="1200" cap="none" spc="0" normalizeH="0" baseline="0" noProof="0" dirty="0">
              <a:ln>
                <a:noFill/>
              </a:ln>
              <a:solidFill>
                <a:srgbClr val="9D7B55"/>
              </a:solidFill>
              <a:effectLst/>
              <a:uLnTx/>
              <a:uFillTx/>
              <a:latin typeface="思源黑体 CN Light" panose="020B0300000000000000" pitchFamily="34" charset="-122"/>
              <a:ea typeface="思源黑体 CN Light" panose="020B0300000000000000" pitchFamily="34" charset="-122"/>
              <a:cs typeface="+mn-cs"/>
            </a:endParaRPr>
          </a:p>
        </p:txBody>
      </p:sp>
      <p:pic>
        <p:nvPicPr>
          <p:cNvPr id="2050" name="Picture 2" descr="I:\BOBO Z\哈工大\JPG\2020\7月\0707-ppt\A\logo-VI系统0709-PPT-23.png"/>
          <p:cNvPicPr>
            <a:picLocks noChangeAspect="1" noChangeArrowheads="1"/>
          </p:cNvPicPr>
          <p:nvPr/>
        </p:nvPicPr>
        <p:blipFill>
          <a:blip r:embed="rId4" cstate="print"/>
          <a:srcRect/>
          <a:stretch>
            <a:fillRect/>
          </a:stretch>
        </p:blipFill>
        <p:spPr bwMode="auto">
          <a:xfrm>
            <a:off x="714348" y="2558562"/>
            <a:ext cx="7599870" cy="1118083"/>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EECD20-2EA7-436A-A678-E41D52096818}"/>
              </a:ext>
            </a:extLst>
          </p:cNvPr>
          <p:cNvSpPr>
            <a:spLocks noGrp="1"/>
          </p:cNvSpPr>
          <p:nvPr>
            <p:ph idx="1"/>
          </p:nvPr>
        </p:nvSpPr>
        <p:spPr>
          <a:xfrm>
            <a:off x="419100" y="1143000"/>
            <a:ext cx="8382000" cy="4800600"/>
          </a:xfrm>
        </p:spPr>
        <p:txBody>
          <a:bodyPr/>
          <a:lstStyle/>
          <a:p>
            <a:pPr marL="0" indent="0">
              <a:buNone/>
            </a:pPr>
            <a:endParaRPr lang="en-US" dirty="0"/>
          </a:p>
        </p:txBody>
      </p:sp>
      <p:pic>
        <p:nvPicPr>
          <p:cNvPr id="18" name="Picture 17">
            <a:extLst>
              <a:ext uri="{FF2B5EF4-FFF2-40B4-BE49-F238E27FC236}">
                <a16:creationId xmlns:a16="http://schemas.microsoft.com/office/drawing/2014/main" id="{2059370D-A230-4ED0-87AF-A36D1287D954}"/>
              </a:ext>
            </a:extLst>
          </p:cNvPr>
          <p:cNvPicPr>
            <a:picLocks noChangeAspect="1"/>
          </p:cNvPicPr>
          <p:nvPr/>
        </p:nvPicPr>
        <p:blipFill>
          <a:blip r:embed="rId2"/>
          <a:stretch>
            <a:fillRect/>
          </a:stretch>
        </p:blipFill>
        <p:spPr>
          <a:xfrm>
            <a:off x="419100" y="2133600"/>
            <a:ext cx="8534400" cy="1568970"/>
          </a:xfrm>
          <a:prstGeom prst="rect">
            <a:avLst/>
          </a:prstGeom>
        </p:spPr>
      </p:pic>
      <p:sp>
        <p:nvSpPr>
          <p:cNvPr id="3" name="Rectangle 2">
            <a:extLst>
              <a:ext uri="{FF2B5EF4-FFF2-40B4-BE49-F238E27FC236}">
                <a16:creationId xmlns:a16="http://schemas.microsoft.com/office/drawing/2014/main" id="{74FBEE1B-5198-485E-9EF1-22D5FD4C14A1}"/>
              </a:ext>
            </a:extLst>
          </p:cNvPr>
          <p:cNvSpPr txBox="1">
            <a:spLocks noChangeArrowheads="1"/>
          </p:cNvSpPr>
          <p:nvPr/>
        </p:nvSpPr>
        <p:spPr bwMode="auto">
          <a:xfrm>
            <a:off x="381000" y="2133600"/>
            <a:ext cx="8229600" cy="1443985"/>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accent2"/>
              </a:buClr>
              <a:buSzPct val="75000"/>
              <a:buFont typeface="Wingdings" pitchFamily="2" charset="2"/>
              <a:buChar char="l"/>
              <a:defRPr sz="2800" b="1">
                <a:solidFill>
                  <a:schemeClr val="bg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l"/>
              <a:defRPr sz="2400" b="1">
                <a:solidFill>
                  <a:schemeClr val="bg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a:lstStyle>
          <a:p>
            <a:pPr marL="0" marR="0" lvl="0" indent="0" algn="ctr" defTabSz="914400" rtl="0" eaLnBrk="0" fontAlgn="base" latinLnBrk="0" hangingPunct="0">
              <a:lnSpc>
                <a:spcPct val="100000"/>
              </a:lnSpc>
              <a:spcBef>
                <a:spcPts val="0"/>
              </a:spcBef>
              <a:spcAft>
                <a:spcPct val="0"/>
              </a:spcAft>
              <a:buClr>
                <a:srgbClr val="CC0000"/>
              </a:buClr>
              <a:buSzTx/>
              <a:buFont typeface="Wingdings" pitchFamily="2" charset="2"/>
              <a:buNone/>
              <a:tabLst/>
              <a:defRPr/>
            </a:pPr>
            <a:r>
              <a:rPr kumimoji="0" lang="en-US" altLang="en-US" sz="3200" b="1" i="0" u="none" strike="noStrike" kern="1200" cap="none" spc="0" normalizeH="0" baseline="0" noProof="0" dirty="0">
                <a:ln>
                  <a:noFill/>
                </a:ln>
                <a:solidFill>
                  <a:srgbClr val="CC0000"/>
                </a:solidFill>
                <a:effectLst/>
                <a:uLnTx/>
                <a:uFillTx/>
                <a:latin typeface="Liberation Sans" panose="020B0604020202020204" pitchFamily="34" charset="0"/>
                <a:ea typeface="+mn-ea"/>
                <a:cs typeface="+mn-cs"/>
              </a:rPr>
              <a:t>LEARNING OBJECTIVE </a:t>
            </a:r>
            <a:r>
              <a:rPr lang="en-US" altLang="en-US" sz="3200" dirty="0">
                <a:solidFill>
                  <a:srgbClr val="CC0000"/>
                </a:solidFill>
                <a:effectLst/>
                <a:latin typeface="Liberation Sans" panose="020B0604020202020204" pitchFamily="34" charset="0"/>
              </a:rPr>
              <a:t>3</a:t>
            </a:r>
            <a:endParaRPr kumimoji="0" lang="en-US" sz="3200" b="0" i="0" u="none" strike="noStrike" kern="0" cap="none" spc="0" normalizeH="0" baseline="0" noProof="0" dirty="0">
              <a:ln>
                <a:noFill/>
              </a:ln>
              <a:solidFill>
                <a:srgbClr val="EEECE1"/>
              </a:solidFill>
              <a:effectLst/>
              <a:uLnTx/>
              <a:uFillTx/>
              <a:latin typeface="Liberation Sans" panose="020B0604020202020204" pitchFamily="34" charset="0"/>
              <a:ea typeface="+mn-ea"/>
              <a:cs typeface="+mn-cs"/>
            </a:endParaRPr>
          </a:p>
          <a:p>
            <a:pPr marL="0" marR="0" lvl="0" indent="0" algn="ctr" defTabSz="914400" rtl="0" eaLnBrk="0" fontAlgn="base" latinLnBrk="0" hangingPunct="0">
              <a:lnSpc>
                <a:spcPct val="100000"/>
              </a:lnSpc>
              <a:spcBef>
                <a:spcPts val="0"/>
              </a:spcBef>
              <a:spcAft>
                <a:spcPct val="0"/>
              </a:spcAft>
              <a:buClr>
                <a:srgbClr val="CC0000"/>
              </a:buClr>
              <a:buSzTx/>
              <a:buFont typeface="Wingdings" pitchFamily="2" charset="2"/>
              <a:buNone/>
              <a:tabLst/>
              <a:defRPr/>
            </a:pPr>
            <a:r>
              <a:rPr kumimoji="0" lang="en-US" sz="2800" b="0" i="0" u="none" strike="noStrike" kern="0" cap="none" spc="0" normalizeH="0" baseline="0" noProof="0" dirty="0">
                <a:ln>
                  <a:noFill/>
                </a:ln>
                <a:solidFill>
                  <a:srgbClr val="0070C0">
                    <a:lumMod val="50000"/>
                  </a:srgbClr>
                </a:solidFill>
                <a:effectLst/>
                <a:uLnTx/>
                <a:uFillTx/>
                <a:latin typeface="Liberation Sans" panose="020B0604020202020204" pitchFamily="34" charset="0"/>
                <a:ea typeface="+mn-ea"/>
                <a:cs typeface="+mn-cs"/>
              </a:rPr>
              <a:t>Explain accounting issues related to acquiring and valuing plant assets.</a:t>
            </a:r>
          </a:p>
        </p:txBody>
      </p:sp>
      <p:cxnSp>
        <p:nvCxnSpPr>
          <p:cNvPr id="4" name="Straight Connector 3">
            <a:extLst>
              <a:ext uri="{FF2B5EF4-FFF2-40B4-BE49-F238E27FC236}">
                <a16:creationId xmlns:a16="http://schemas.microsoft.com/office/drawing/2014/main" id="{2F16DEBF-762F-4079-A866-DB033614FC7F}"/>
              </a:ext>
            </a:extLst>
          </p:cNvPr>
          <p:cNvCxnSpPr/>
          <p:nvPr/>
        </p:nvCxnSpPr>
        <p:spPr bwMode="auto">
          <a:xfrm>
            <a:off x="457200" y="2133600"/>
            <a:ext cx="8343900" cy="0"/>
          </a:xfrm>
          <a:prstGeom prst="line">
            <a:avLst/>
          </a:prstGeom>
          <a:solidFill>
            <a:schemeClr val="bg1"/>
          </a:solidFill>
          <a:ln w="1905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Connector 4">
            <a:extLst>
              <a:ext uri="{FF2B5EF4-FFF2-40B4-BE49-F238E27FC236}">
                <a16:creationId xmlns:a16="http://schemas.microsoft.com/office/drawing/2014/main" id="{4B85920B-8195-4BF9-97D6-77484358D4B3}"/>
              </a:ext>
            </a:extLst>
          </p:cNvPr>
          <p:cNvCxnSpPr/>
          <p:nvPr/>
        </p:nvCxnSpPr>
        <p:spPr bwMode="auto">
          <a:xfrm flipV="1">
            <a:off x="457200" y="3733800"/>
            <a:ext cx="8343900" cy="22589"/>
          </a:xfrm>
          <a:prstGeom prst="line">
            <a:avLst/>
          </a:prstGeom>
          <a:solidFill>
            <a:schemeClr val="bg1"/>
          </a:solidFill>
          <a:ln w="1905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9366567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609600" y="1626780"/>
            <a:ext cx="7937500" cy="2352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682625" indent="-4508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25000"/>
              </a:lnSpc>
              <a:spcBef>
                <a:spcPct val="60000"/>
              </a:spcBef>
              <a:buSzPct val="80000"/>
            </a:pPr>
            <a:r>
              <a:rPr lang="en-US" altLang="en-US" sz="2200" b="0" dirty="0">
                <a:solidFill>
                  <a:schemeClr val="tx1"/>
                </a:solidFill>
                <a:latin typeface="Liberation Sans" panose="020B0604020202020204" pitchFamily="34" charset="0"/>
              </a:rPr>
              <a:t>Companies should record property, plant, and equipment:</a:t>
            </a:r>
          </a:p>
          <a:p>
            <a:pPr lvl="1" algn="l">
              <a:lnSpc>
                <a:spcPct val="125000"/>
              </a:lnSpc>
              <a:spcBef>
                <a:spcPct val="60000"/>
              </a:spcBef>
              <a:buClr>
                <a:srgbClr val="CC0000"/>
              </a:buClr>
              <a:buSzPct val="80000"/>
              <a:buFont typeface="Wingdings" pitchFamily="2" charset="2"/>
              <a:buChar char="u"/>
            </a:pPr>
            <a:r>
              <a:rPr lang="en-US" altLang="en-US" sz="2200" b="0" dirty="0">
                <a:solidFill>
                  <a:schemeClr val="tx1"/>
                </a:solidFill>
                <a:latin typeface="Liberation Sans" panose="020B0604020202020204" pitchFamily="34" charset="0"/>
              </a:rPr>
              <a:t>at </a:t>
            </a:r>
            <a:r>
              <a:rPr lang="en-US" altLang="en-US" sz="2100" b="0" dirty="0">
                <a:solidFill>
                  <a:schemeClr val="tx1"/>
                </a:solidFill>
                <a:latin typeface="Liberation Sans" panose="020B0604020202020204" pitchFamily="34" charset="0"/>
              </a:rPr>
              <a:t>the fair value of what they give up or </a:t>
            </a:r>
          </a:p>
          <a:p>
            <a:pPr lvl="1" algn="l">
              <a:lnSpc>
                <a:spcPct val="125000"/>
              </a:lnSpc>
              <a:spcBef>
                <a:spcPct val="60000"/>
              </a:spcBef>
              <a:buClr>
                <a:srgbClr val="CC0000"/>
              </a:buClr>
              <a:buSzPct val="80000"/>
              <a:buFont typeface="Wingdings" pitchFamily="2" charset="2"/>
              <a:buChar char="u"/>
            </a:pPr>
            <a:r>
              <a:rPr lang="en-US" altLang="en-US" sz="2100" b="0" dirty="0">
                <a:solidFill>
                  <a:schemeClr val="tx1"/>
                </a:solidFill>
                <a:latin typeface="Liberation Sans" panose="020B0604020202020204" pitchFamily="34" charset="0"/>
              </a:rPr>
              <a:t>at the fair value of the asset received, </a:t>
            </a:r>
          </a:p>
          <a:p>
            <a:pPr algn="l">
              <a:lnSpc>
                <a:spcPct val="125000"/>
              </a:lnSpc>
              <a:spcBef>
                <a:spcPct val="60000"/>
              </a:spcBef>
              <a:buSzPct val="80000"/>
            </a:pPr>
            <a:r>
              <a:rPr lang="en-US" altLang="en-US" sz="2200" b="0" dirty="0">
                <a:solidFill>
                  <a:schemeClr val="tx1"/>
                </a:solidFill>
                <a:latin typeface="Liberation Sans" panose="020B0604020202020204" pitchFamily="34" charset="0"/>
              </a:rPr>
              <a:t>whichever is more clearly evident.</a:t>
            </a:r>
          </a:p>
        </p:txBody>
      </p:sp>
      <p:sp>
        <p:nvSpPr>
          <p:cNvPr id="7"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
        <p:nvSpPr>
          <p:cNvPr id="9" name="Line 16"/>
          <p:cNvSpPr>
            <a:spLocks noChangeShapeType="1"/>
          </p:cNvSpPr>
          <p:nvPr/>
        </p:nvSpPr>
        <p:spPr bwMode="auto">
          <a:xfrm>
            <a:off x="381000" y="1355652"/>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4" name="Rectangle 4"/>
          <p:cNvSpPr txBox="1">
            <a:spLocks noChangeArrowheads="1"/>
          </p:cNvSpPr>
          <p:nvPr/>
        </p:nvSpPr>
        <p:spPr bwMode="auto">
          <a:xfrm>
            <a:off x="609600" y="173664"/>
            <a:ext cx="4800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dirty="0">
                <a:solidFill>
                  <a:schemeClr val="tx1"/>
                </a:solidFill>
                <a:effectLst/>
                <a:latin typeface="Liberation Sans" panose="020B0604020202020204" pitchFamily="34" charset="0"/>
                <a:ea typeface="+mn-ea"/>
                <a:cs typeface="+mn-cs"/>
              </a:rPr>
              <a:t>Valuation of Property, Plant, and Equipment</a:t>
            </a: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3"/>
          <p:cNvSpPr txBox="1">
            <a:spLocks noChangeArrowheads="1"/>
          </p:cNvSpPr>
          <p:nvPr/>
        </p:nvSpPr>
        <p:spPr bwMode="auto">
          <a:xfrm>
            <a:off x="609600" y="1339704"/>
            <a:ext cx="8229600" cy="43627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20000"/>
              </a:lnSpc>
              <a:spcBef>
                <a:spcPts val="1500"/>
              </a:spcBef>
              <a:spcAft>
                <a:spcPts val="0"/>
              </a:spcAft>
              <a:buSzPct val="80000"/>
              <a:defRPr/>
            </a:pPr>
            <a:r>
              <a:rPr lang="en-US" sz="2800" dirty="0">
                <a:solidFill>
                  <a:srgbClr val="CC0000"/>
                </a:solidFill>
                <a:latin typeface="Liberation Sans" panose="020B0604020202020204" pitchFamily="34" charset="0"/>
              </a:rPr>
              <a:t>Cash Discounts </a:t>
            </a:r>
            <a:r>
              <a:rPr lang="en-US" sz="2200" b="0" dirty="0">
                <a:solidFill>
                  <a:schemeClr val="tx1"/>
                </a:solidFill>
                <a:latin typeface="Liberation Sans" panose="020B0604020202020204" pitchFamily="34" charset="0"/>
              </a:rPr>
              <a:t>— Discounts for prompt payment.</a:t>
            </a:r>
          </a:p>
          <a:p>
            <a:pPr algn="l">
              <a:lnSpc>
                <a:spcPct val="120000"/>
              </a:lnSpc>
              <a:spcBef>
                <a:spcPts val="1500"/>
              </a:spcBef>
              <a:spcAft>
                <a:spcPts val="0"/>
              </a:spcAft>
              <a:buSzPct val="80000"/>
              <a:defRPr/>
            </a:pPr>
            <a:r>
              <a:rPr lang="en-US" sz="2800" dirty="0">
                <a:solidFill>
                  <a:srgbClr val="CC0000"/>
                </a:solidFill>
                <a:latin typeface="Liberation Sans" panose="020B0604020202020204" pitchFamily="34" charset="0"/>
              </a:rPr>
              <a:t>Deferred-Payment</a:t>
            </a:r>
            <a:r>
              <a:rPr lang="en-US" sz="2500" dirty="0">
                <a:solidFill>
                  <a:srgbClr val="CC0000"/>
                </a:solidFill>
                <a:latin typeface="Liberation Sans" panose="020B0604020202020204" pitchFamily="34" charset="0"/>
              </a:rPr>
              <a:t> </a:t>
            </a:r>
            <a:r>
              <a:rPr lang="en-US" sz="2800" dirty="0">
                <a:solidFill>
                  <a:srgbClr val="CC0000"/>
                </a:solidFill>
                <a:latin typeface="Liberation Sans" panose="020B0604020202020204" pitchFamily="34" charset="0"/>
              </a:rPr>
              <a:t>Contracts</a:t>
            </a:r>
            <a:r>
              <a:rPr lang="en-US" sz="2500" dirty="0">
                <a:solidFill>
                  <a:srgbClr val="CC0000"/>
                </a:solidFill>
                <a:latin typeface="Liberation Sans" panose="020B0604020202020204" pitchFamily="34" charset="0"/>
              </a:rPr>
              <a:t> </a:t>
            </a:r>
            <a:r>
              <a:rPr lang="en-US" sz="2200" b="0" dirty="0">
                <a:solidFill>
                  <a:schemeClr val="tx1"/>
                </a:solidFill>
                <a:latin typeface="Liberation Sans" panose="020B0604020202020204" pitchFamily="34" charset="0"/>
              </a:rPr>
              <a:t>— </a:t>
            </a:r>
            <a:r>
              <a:rPr lang="en-US" altLang="en-US" sz="2200" b="0" dirty="0">
                <a:solidFill>
                  <a:schemeClr val="tx1"/>
                </a:solidFill>
                <a:latin typeface="Liberation Sans" panose="020B0604020202020204" pitchFamily="34" charset="0"/>
              </a:rPr>
              <a:t>Assets purchased on long-term credit contracts are valued at the present value of the consideration exchanged.</a:t>
            </a:r>
          </a:p>
          <a:p>
            <a:pPr algn="l">
              <a:lnSpc>
                <a:spcPct val="120000"/>
              </a:lnSpc>
              <a:spcBef>
                <a:spcPts val="1500"/>
              </a:spcBef>
              <a:spcAft>
                <a:spcPts val="0"/>
              </a:spcAft>
              <a:buSzPct val="80000"/>
              <a:defRPr/>
            </a:pPr>
            <a:r>
              <a:rPr lang="en-US" sz="2800" dirty="0">
                <a:solidFill>
                  <a:srgbClr val="CC0000"/>
                </a:solidFill>
                <a:latin typeface="Liberation Sans" panose="020B0604020202020204" pitchFamily="34" charset="0"/>
              </a:rPr>
              <a:t>Lump-Sum</a:t>
            </a:r>
            <a:r>
              <a:rPr lang="en-US" sz="2500" dirty="0">
                <a:solidFill>
                  <a:srgbClr val="CC0000"/>
                </a:solidFill>
                <a:latin typeface="Liberation Sans" panose="020B0604020202020204" pitchFamily="34" charset="0"/>
              </a:rPr>
              <a:t> </a:t>
            </a:r>
            <a:r>
              <a:rPr lang="en-US" sz="2800" dirty="0">
                <a:solidFill>
                  <a:srgbClr val="CC0000"/>
                </a:solidFill>
                <a:latin typeface="Liberation Sans" panose="020B0604020202020204" pitchFamily="34" charset="0"/>
              </a:rPr>
              <a:t>Purchases</a:t>
            </a:r>
            <a:r>
              <a:rPr lang="en-US" sz="2500" dirty="0">
                <a:solidFill>
                  <a:srgbClr val="CC0000"/>
                </a:solidFill>
                <a:latin typeface="Liberation Sans" panose="020B0604020202020204" pitchFamily="34" charset="0"/>
              </a:rPr>
              <a:t> </a:t>
            </a:r>
            <a:r>
              <a:rPr lang="en-US" sz="2200" b="0" dirty="0">
                <a:solidFill>
                  <a:schemeClr val="tx1"/>
                </a:solidFill>
                <a:latin typeface="Liberation Sans" panose="020B0604020202020204" pitchFamily="34" charset="0"/>
              </a:rPr>
              <a:t>— Allocate the total cost among the various assets on the basis of their relative fair market values.</a:t>
            </a:r>
          </a:p>
          <a:p>
            <a:pPr algn="l">
              <a:lnSpc>
                <a:spcPct val="120000"/>
              </a:lnSpc>
              <a:spcBef>
                <a:spcPts val="1500"/>
              </a:spcBef>
              <a:spcAft>
                <a:spcPts val="0"/>
              </a:spcAft>
              <a:buSzPct val="80000"/>
              <a:defRPr/>
            </a:pPr>
            <a:r>
              <a:rPr lang="en-US" sz="2800" dirty="0">
                <a:solidFill>
                  <a:srgbClr val="CC0000"/>
                </a:solidFill>
                <a:latin typeface="Liberation Sans" panose="020B0604020202020204" pitchFamily="34" charset="0"/>
              </a:rPr>
              <a:t>Issuance</a:t>
            </a:r>
            <a:r>
              <a:rPr lang="en-US" sz="2500" dirty="0">
                <a:solidFill>
                  <a:srgbClr val="CC0000"/>
                </a:solidFill>
                <a:latin typeface="Liberation Sans" panose="020B0604020202020204" pitchFamily="34" charset="0"/>
              </a:rPr>
              <a:t> </a:t>
            </a:r>
            <a:r>
              <a:rPr lang="en-US" sz="2800" dirty="0">
                <a:solidFill>
                  <a:srgbClr val="CC0000"/>
                </a:solidFill>
                <a:latin typeface="Liberation Sans" panose="020B0604020202020204" pitchFamily="34" charset="0"/>
              </a:rPr>
              <a:t>of</a:t>
            </a:r>
            <a:r>
              <a:rPr lang="en-US" sz="2500" dirty="0">
                <a:solidFill>
                  <a:srgbClr val="CC0000"/>
                </a:solidFill>
                <a:latin typeface="Liberation Sans" panose="020B0604020202020204" pitchFamily="34" charset="0"/>
              </a:rPr>
              <a:t> </a:t>
            </a:r>
            <a:r>
              <a:rPr lang="en-US" sz="2800" dirty="0">
                <a:solidFill>
                  <a:srgbClr val="CC0000"/>
                </a:solidFill>
                <a:latin typeface="Liberation Sans" panose="020B0604020202020204" pitchFamily="34" charset="0"/>
              </a:rPr>
              <a:t>Shares</a:t>
            </a:r>
            <a:r>
              <a:rPr lang="en-US" sz="2500" dirty="0">
                <a:solidFill>
                  <a:srgbClr val="CC0000"/>
                </a:solidFill>
                <a:latin typeface="Liberation Sans" panose="020B0604020202020204" pitchFamily="34" charset="0"/>
              </a:rPr>
              <a:t> </a:t>
            </a:r>
            <a:r>
              <a:rPr lang="en-US" sz="2200" b="0" dirty="0">
                <a:solidFill>
                  <a:schemeClr val="tx1"/>
                </a:solidFill>
                <a:latin typeface="Liberation Sans" panose="020B0604020202020204" pitchFamily="34" charset="0"/>
              </a:rPr>
              <a:t>— The market price of the shares issued is a fair indication of the cost of the property acquired.</a:t>
            </a:r>
          </a:p>
        </p:txBody>
      </p:sp>
      <p:sp>
        <p:nvSpPr>
          <p:cNvPr id="982020" name="Rectangle 4"/>
          <p:cNvSpPr>
            <a:spLocks noGrp="1" noChangeArrowheads="1"/>
          </p:cNvSpPr>
          <p:nvPr>
            <p:ph type="title" idx="4294967295"/>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marL="0" algn="l"/>
            <a:r>
              <a:rPr lang="en-US" sz="3200" i="0" kern="1200" dirty="0">
                <a:solidFill>
                  <a:schemeClr val="tx1"/>
                </a:solidFill>
                <a:effectLst/>
                <a:latin typeface="Liberation Sans" panose="020B0604020202020204" pitchFamily="34" charset="0"/>
                <a:ea typeface="+mn-ea"/>
                <a:cs typeface="+mn-cs"/>
              </a:rPr>
              <a:t>Valuation of PP&amp;E</a:t>
            </a:r>
          </a:p>
        </p:txBody>
      </p:sp>
      <p:sp>
        <p:nvSpPr>
          <p:cNvPr id="5"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6"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020" name="Rectangle 4"/>
          <p:cNvSpPr>
            <a:spLocks noGrp="1" noChangeArrowheads="1"/>
          </p:cNvSpPr>
          <p:nvPr>
            <p:ph type="title" idx="4294967295"/>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marL="0" algn="l"/>
            <a:r>
              <a:rPr lang="en-US" sz="3200" i="0" kern="1200" dirty="0">
                <a:solidFill>
                  <a:srgbClr val="CC0000"/>
                </a:solidFill>
                <a:effectLst/>
                <a:latin typeface="Liberation Sans" panose="020B0604020202020204" pitchFamily="34" charset="0"/>
                <a:ea typeface="+mn-ea"/>
                <a:cs typeface="+mn-cs"/>
              </a:rPr>
              <a:t>Deferred-Payment Contracts </a:t>
            </a:r>
          </a:p>
        </p:txBody>
      </p:sp>
      <p:sp>
        <p:nvSpPr>
          <p:cNvPr id="5"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6"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3</a:t>
            </a:r>
          </a:p>
        </p:txBody>
      </p:sp>
      <p:sp>
        <p:nvSpPr>
          <p:cNvPr id="7" name="TextBox 6">
            <a:extLst>
              <a:ext uri="{FF2B5EF4-FFF2-40B4-BE49-F238E27FC236}">
                <a16:creationId xmlns:a16="http://schemas.microsoft.com/office/drawing/2014/main" id="{5F71C944-A156-49AB-BF07-45A8E8DD5909}"/>
              </a:ext>
            </a:extLst>
          </p:cNvPr>
          <p:cNvSpPr txBox="1"/>
          <p:nvPr/>
        </p:nvSpPr>
        <p:spPr>
          <a:xfrm>
            <a:off x="381000" y="1219226"/>
            <a:ext cx="8382000" cy="2246769"/>
          </a:xfrm>
          <a:prstGeom prst="rect">
            <a:avLst/>
          </a:prstGeom>
          <a:noFill/>
        </p:spPr>
        <p:txBody>
          <a:bodyPr wrap="square">
            <a:spAutoFit/>
          </a:bodyPr>
          <a:lstStyle/>
          <a:p>
            <a:pPr algn="l"/>
            <a:r>
              <a:rPr lang="en-US" sz="2000" dirty="0">
                <a:latin typeface="Liberation Sans" panose="020B0604020202020204"/>
              </a:rPr>
              <a:t>Illustrate</a:t>
            </a:r>
            <a:r>
              <a:rPr lang="en-US" sz="2000" b="0" dirty="0">
                <a:latin typeface="Liberation Sans" panose="020B0604020202020204"/>
              </a:rPr>
              <a:t>. Sutter AG purchases a specially built robot spray painter for its production line. The company issues a €100,000, five-year, zero-interest-bearing note to Wrigley Robotics for the new equipment. The prevailing market rate of interest for obligations of this nature is 10 percent. Sutter is to pay off the note in five €20,000 installments, made at the end of each year. Sutter cannot readily determine the fair value of this specially built robot. </a:t>
            </a:r>
          </a:p>
        </p:txBody>
      </p:sp>
      <p:sp>
        <p:nvSpPr>
          <p:cNvPr id="9" name="TextBox 8">
            <a:extLst>
              <a:ext uri="{FF2B5EF4-FFF2-40B4-BE49-F238E27FC236}">
                <a16:creationId xmlns:a16="http://schemas.microsoft.com/office/drawing/2014/main" id="{2B9578AC-749A-4A65-B74C-70E86BBE5BB4}"/>
              </a:ext>
            </a:extLst>
          </p:cNvPr>
          <p:cNvSpPr txBox="1"/>
          <p:nvPr/>
        </p:nvSpPr>
        <p:spPr>
          <a:xfrm>
            <a:off x="914400" y="4480720"/>
            <a:ext cx="7315200" cy="400110"/>
          </a:xfrm>
          <a:prstGeom prst="rect">
            <a:avLst/>
          </a:prstGeom>
          <a:noFill/>
        </p:spPr>
        <p:txBody>
          <a:bodyPr wrap="square">
            <a:spAutoFit/>
          </a:bodyPr>
          <a:lstStyle/>
          <a:p>
            <a:pPr algn="l"/>
            <a:r>
              <a:rPr lang="en-US" sz="2000" b="0" u="sng" dirty="0">
                <a:latin typeface="Liberation Sans" panose="020B0604020202020204"/>
              </a:rPr>
              <a:t>2. Date of Purchase</a:t>
            </a:r>
          </a:p>
        </p:txBody>
      </p:sp>
      <p:sp>
        <p:nvSpPr>
          <p:cNvPr id="11" name="TextBox 10">
            <a:extLst>
              <a:ext uri="{FF2B5EF4-FFF2-40B4-BE49-F238E27FC236}">
                <a16:creationId xmlns:a16="http://schemas.microsoft.com/office/drawing/2014/main" id="{6BBE76D0-EE42-48F8-91AE-B0D37871860D}"/>
              </a:ext>
            </a:extLst>
          </p:cNvPr>
          <p:cNvSpPr txBox="1"/>
          <p:nvPr/>
        </p:nvSpPr>
        <p:spPr>
          <a:xfrm>
            <a:off x="914400" y="3618420"/>
            <a:ext cx="7467600" cy="707886"/>
          </a:xfrm>
          <a:prstGeom prst="rect">
            <a:avLst/>
          </a:prstGeom>
          <a:noFill/>
        </p:spPr>
        <p:txBody>
          <a:bodyPr wrap="square">
            <a:spAutoFit/>
          </a:bodyPr>
          <a:lstStyle/>
          <a:p>
            <a:pPr algn="l"/>
            <a:r>
              <a:rPr lang="en-US" sz="2000" b="0" dirty="0">
                <a:latin typeface="Liberation Sans" panose="020B0604020202020204"/>
              </a:rPr>
              <a:t>1. Present value of note= €20,000 (PVF-OA5,10%) = €20,000 (3.79079) = €75,816</a:t>
            </a:r>
          </a:p>
        </p:txBody>
      </p:sp>
      <p:graphicFrame>
        <p:nvGraphicFramePr>
          <p:cNvPr id="3" name="Table 2">
            <a:extLst>
              <a:ext uri="{FF2B5EF4-FFF2-40B4-BE49-F238E27FC236}">
                <a16:creationId xmlns:a16="http://schemas.microsoft.com/office/drawing/2014/main" id="{DF8AD2A0-E891-D2A4-AA56-83B8AEECEC5A}"/>
              </a:ext>
            </a:extLst>
          </p:cNvPr>
          <p:cNvGraphicFramePr>
            <a:graphicFrameLocks noGrp="1"/>
          </p:cNvGraphicFramePr>
          <p:nvPr>
            <p:extLst>
              <p:ext uri="{D42A27DB-BD31-4B8C-83A1-F6EECF244321}">
                <p14:modId xmlns:p14="http://schemas.microsoft.com/office/powerpoint/2010/main" val="2644663230"/>
              </p:ext>
            </p:extLst>
          </p:nvPr>
        </p:nvGraphicFramePr>
        <p:xfrm>
          <a:off x="996175" y="4947894"/>
          <a:ext cx="7239001" cy="1107440"/>
        </p:xfrm>
        <a:graphic>
          <a:graphicData uri="http://schemas.openxmlformats.org/drawingml/2006/table">
            <a:tbl>
              <a:tblPr firstRow="1" bandRow="1">
                <a:tableStyleId>{5C22544A-7EE6-4342-B048-85BDC9FD1C3A}</a:tableStyleId>
              </a:tblPr>
              <a:tblGrid>
                <a:gridCol w="3709988">
                  <a:extLst>
                    <a:ext uri="{9D8B030D-6E8A-4147-A177-3AD203B41FA5}">
                      <a16:colId xmlns:a16="http://schemas.microsoft.com/office/drawing/2014/main" val="3436479932"/>
                    </a:ext>
                  </a:extLst>
                </a:gridCol>
                <a:gridCol w="2171700">
                  <a:extLst>
                    <a:ext uri="{9D8B030D-6E8A-4147-A177-3AD203B41FA5}">
                      <a16:colId xmlns:a16="http://schemas.microsoft.com/office/drawing/2014/main" val="3860423848"/>
                    </a:ext>
                  </a:extLst>
                </a:gridCol>
                <a:gridCol w="1357313">
                  <a:extLst>
                    <a:ext uri="{9D8B030D-6E8A-4147-A177-3AD203B41FA5}">
                      <a16:colId xmlns:a16="http://schemas.microsoft.com/office/drawing/2014/main" val="1883598020"/>
                    </a:ext>
                  </a:extLst>
                </a:gridCol>
              </a:tblGrid>
              <a:tr h="370840">
                <a:tc>
                  <a:txBody>
                    <a:bodyPr/>
                    <a:lstStyle/>
                    <a:p>
                      <a:pPr algn="ctr"/>
                      <a:r>
                        <a:rPr lang="en-CN" dirty="0"/>
                        <a:t>Account</a:t>
                      </a:r>
                    </a:p>
                  </a:txBody>
                  <a:tcPr>
                    <a:solidFill>
                      <a:srgbClr val="0070C0"/>
                    </a:solidFill>
                  </a:tcPr>
                </a:tc>
                <a:tc>
                  <a:txBody>
                    <a:bodyPr/>
                    <a:lstStyle/>
                    <a:p>
                      <a:pPr algn="ctr"/>
                      <a:r>
                        <a:rPr lang="en-CN" dirty="0"/>
                        <a:t>Debit</a:t>
                      </a:r>
                    </a:p>
                  </a:txBody>
                  <a:tcPr>
                    <a:solidFill>
                      <a:srgbClr val="0070C0"/>
                    </a:solidFill>
                  </a:tcPr>
                </a:tc>
                <a:tc>
                  <a:txBody>
                    <a:bodyPr/>
                    <a:lstStyle/>
                    <a:p>
                      <a:pPr algn="ctr"/>
                      <a:r>
                        <a:rPr lang="en-CN" dirty="0"/>
                        <a:t>Credit</a:t>
                      </a:r>
                    </a:p>
                  </a:txBody>
                  <a:tcPr>
                    <a:solidFill>
                      <a:srgbClr val="0070C0"/>
                    </a:solidFill>
                  </a:tcPr>
                </a:tc>
                <a:extLst>
                  <a:ext uri="{0D108BD9-81ED-4DB2-BD59-A6C34878D82A}">
                    <a16:rowId xmlns:a16="http://schemas.microsoft.com/office/drawing/2014/main" val="198325036"/>
                  </a:ext>
                </a:extLst>
              </a:tr>
              <a:tr h="0">
                <a:tc>
                  <a:txBody>
                    <a:bodyPr/>
                    <a:lstStyle/>
                    <a:p>
                      <a:r>
                        <a:rPr lang="en-US" sz="1800" b="0" dirty="0">
                          <a:latin typeface="Liberation Sans" panose="020B0604020202020204"/>
                        </a:rPr>
                        <a:t>Equipment</a:t>
                      </a:r>
                      <a:r>
                        <a:rPr lang="zh-CN" altLang="en-US" sz="1800" b="0" dirty="0">
                          <a:latin typeface="Liberation Sans" panose="020B0604020202020204"/>
                        </a:rPr>
                        <a:t> </a:t>
                      </a:r>
                      <a:r>
                        <a:rPr lang="en-US" sz="1800" b="0" dirty="0" err="1">
                          <a:latin typeface="Liberation Sans" panose="020B0604020202020204"/>
                        </a:rPr>
                        <a:t>固定资产</a:t>
                      </a:r>
                      <a:r>
                        <a:rPr lang="en-US" altLang="zh-CN" sz="1800" b="0" dirty="0">
                          <a:latin typeface="Liberation Sans" panose="020B0604020202020204"/>
                        </a:rPr>
                        <a:t>——</a:t>
                      </a:r>
                      <a:r>
                        <a:rPr lang="zh-CN" altLang="en-US" sz="1800" b="0" dirty="0">
                          <a:latin typeface="Liberation Sans" panose="020B0604020202020204"/>
                        </a:rPr>
                        <a:t>设备</a:t>
                      </a:r>
                      <a:r>
                        <a:rPr lang="en-US" altLang="zh-CN" sz="1800" b="0" dirty="0">
                          <a:latin typeface="Liberation Sans" panose="020B0604020202020204"/>
                        </a:rPr>
                        <a:t>XX</a:t>
                      </a:r>
                      <a:r>
                        <a:rPr lang="en-US" sz="1800" b="0" dirty="0">
                          <a:latin typeface="Liberation Sans" panose="020B0604020202020204"/>
                        </a:rPr>
                        <a:t> </a:t>
                      </a:r>
                      <a:endParaRPr lang="en-CN"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Liberation Sans" panose="020B0604020202020204"/>
                        </a:rPr>
                        <a:t>75,816</a:t>
                      </a:r>
                    </a:p>
                  </a:txBody>
                  <a:tcPr>
                    <a:noFill/>
                  </a:tcPr>
                </a:tc>
                <a:tc>
                  <a:txBody>
                    <a:bodyPr/>
                    <a:lstStyle/>
                    <a:p>
                      <a:endParaRPr lang="en-CN" dirty="0"/>
                    </a:p>
                  </a:txBody>
                  <a:tcPr>
                    <a:noFill/>
                  </a:tcPr>
                </a:tc>
                <a:extLst>
                  <a:ext uri="{0D108BD9-81ED-4DB2-BD59-A6C34878D82A}">
                    <a16:rowId xmlns:a16="http://schemas.microsoft.com/office/drawing/2014/main" val="1577035300"/>
                  </a:ext>
                </a:extLst>
              </a:tr>
              <a:tr h="370840">
                <a:tc>
                  <a:txBody>
                    <a:bodyPr/>
                    <a:lstStyle/>
                    <a:p>
                      <a:pPr lvl="1"/>
                      <a:r>
                        <a:rPr lang="en-US" sz="1800" b="0" dirty="0">
                          <a:latin typeface="Liberation Sans" panose="020B0604020202020204"/>
                        </a:rPr>
                        <a:t>Notes Payable </a:t>
                      </a:r>
                      <a:r>
                        <a:rPr lang="en-US" sz="1800" b="0" dirty="0" err="1">
                          <a:latin typeface="Liberation Sans" panose="020B0604020202020204"/>
                        </a:rPr>
                        <a:t>应付票据</a:t>
                      </a:r>
                      <a:r>
                        <a:rPr lang="en-US" sz="1800" b="0" dirty="0">
                          <a:latin typeface="Liberation Sans" panose="020B0604020202020204"/>
                        </a:rPr>
                        <a:t> </a:t>
                      </a:r>
                      <a:endParaRPr lang="en-CN" dirty="0"/>
                    </a:p>
                  </a:txBody>
                  <a:tcPr>
                    <a:noFill/>
                  </a:tcPr>
                </a:tc>
                <a:tc>
                  <a:txBody>
                    <a:bodyPr/>
                    <a:lstStyle/>
                    <a:p>
                      <a:endParaRPr lang="en-CN" dirty="0"/>
                    </a:p>
                  </a:txBody>
                  <a:tcPr>
                    <a:noFill/>
                  </a:tcPr>
                </a:tc>
                <a:tc>
                  <a:txBody>
                    <a:bodyPr/>
                    <a:lstStyle/>
                    <a:p>
                      <a:r>
                        <a:rPr lang="en-US" sz="1800" b="0" dirty="0">
                          <a:latin typeface="Liberation Sans" panose="020B0604020202020204"/>
                        </a:rPr>
                        <a:t>75,816</a:t>
                      </a:r>
                      <a:endParaRPr lang="en-CN" dirty="0"/>
                    </a:p>
                  </a:txBody>
                  <a:tcPr>
                    <a:noFill/>
                  </a:tcPr>
                </a:tc>
                <a:extLst>
                  <a:ext uri="{0D108BD9-81ED-4DB2-BD59-A6C34878D82A}">
                    <a16:rowId xmlns:a16="http://schemas.microsoft.com/office/drawing/2014/main" val="185149506"/>
                  </a:ext>
                </a:extLst>
              </a:tr>
            </a:tbl>
          </a:graphicData>
        </a:graphic>
      </p:graphicFrame>
    </p:spTree>
    <p:extLst>
      <p:ext uri="{BB962C8B-B14F-4D97-AF65-F5344CB8AC3E}">
        <p14:creationId xmlns:p14="http://schemas.microsoft.com/office/powerpoint/2010/main" val="99097635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HASREMARK" val="True"/>
  <p:tag name="PROBLEMREMARK" val="1,100,000&#9;0.75&#9;0.12&#9;99000&#10;300000&#9;0.75&#9;0.09&#9;20250&#10;600,000&#9;0.50&#9;0.09&#9;27000&#10;&#9;&#9;&#9;146250"/>
  <p:tag name="PROBLEMBLANKORDER" val="True"/>
  <p:tag name="PROBLEMSCORE" val="5"/>
  <p:tag name="PROBLEMBLANK" val="[{&quot;Num&quot;:1,&quot;Score&quot;:5,&quot;Answers&quot;:[&quot;146250&quot;],&quot;CaseSensitive&quot;:false,&quot;FuzzyMatch&quot;:false}]"/>
</p:tagLst>
</file>

<file path=ppt/tags/tag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2.xml><?xml version="1.0" encoding="utf-8"?>
<p:tagLst xmlns:a="http://schemas.openxmlformats.org/drawingml/2006/main" xmlns:r="http://schemas.openxmlformats.org/officeDocument/2006/relationships" xmlns:p="http://schemas.openxmlformats.org/presentationml/2006/main">
  <p:tag name="RAINPROBLEMTYPE" val="FillBlank"/>
  <p:tag name="RAINPROBLEM" val="ProblemBody"/>
</p:tagLst>
</file>

<file path=ppt/tags/tag2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4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4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9.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6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7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movnglnc">
  <a:themeElements>
    <a:clrScheme name="">
      <a:dk1>
        <a:srgbClr val="000000"/>
      </a:dk1>
      <a:lt1>
        <a:srgbClr val="FFFFFF"/>
      </a:lt1>
      <a:dk2>
        <a:srgbClr val="0000FF"/>
      </a:dk2>
      <a:lt2>
        <a:srgbClr val="000000"/>
      </a:lt2>
      <a:accent1>
        <a:srgbClr val="00FFFF"/>
      </a:accent1>
      <a:accent2>
        <a:srgbClr val="FF0000"/>
      </a:accent2>
      <a:accent3>
        <a:srgbClr val="FFFFFF"/>
      </a:accent3>
      <a:accent4>
        <a:srgbClr val="000000"/>
      </a:accent4>
      <a:accent5>
        <a:srgbClr val="AAFFFF"/>
      </a:accent5>
      <a:accent6>
        <a:srgbClr val="E70000"/>
      </a:accent6>
      <a:hlink>
        <a:srgbClr val="000099"/>
      </a:hlink>
      <a:folHlink>
        <a:srgbClr val="000000"/>
      </a:folHlink>
    </a:clrScheme>
    <a:fontScheme name="movnglnc">
      <a:majorFont>
        <a:latin typeface="Comic Sans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8575" cap="sq" cmpd="sng" algn="ctr">
          <a:solidFill>
            <a:srgbClr val="8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folHlink"/>
            </a:solidFill>
            <a:effectLst>
              <a:outerShdw blurRad="38100" dist="38100" dir="2700000" algn="tl">
                <a:srgbClr val="000000">
                  <a:alpha val="43137"/>
                </a:srgbClr>
              </a:outerShdw>
            </a:effectLst>
            <a:latin typeface="Comic Sans MS" pitchFamily="66" charset="0"/>
          </a:defRPr>
        </a:defPPr>
      </a:lstStyle>
    </a:spDef>
    <a:lnDef>
      <a:spPr bwMode="auto">
        <a:xfrm>
          <a:off x="0" y="0"/>
          <a:ext cx="1" cy="1"/>
        </a:xfrm>
        <a:custGeom>
          <a:avLst/>
          <a:gdLst/>
          <a:ahLst/>
          <a:cxnLst/>
          <a:rect l="0" t="0" r="0" b="0"/>
          <a:pathLst/>
        </a:custGeom>
        <a:solidFill>
          <a:schemeClr val="bg1"/>
        </a:solidFill>
        <a:ln w="28575" cap="sq" cmpd="sng" algn="ctr">
          <a:solidFill>
            <a:srgbClr val="8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folHlink"/>
            </a:solidFill>
            <a:effectLst>
              <a:outerShdw blurRad="38100" dist="38100" dir="2700000" algn="tl">
                <a:srgbClr val="000000">
                  <a:alpha val="43137"/>
                </a:srgbClr>
              </a:outerShdw>
            </a:effectLst>
            <a:latin typeface="Comic Sans MS" pitchFamily="66" charset="0"/>
          </a:defRPr>
        </a:defPPr>
      </a:lstStyle>
    </a:lnDef>
  </a:objectDefaults>
  <a:extraClrSchemeLst>
    <a:extraClrScheme>
      <a:clrScheme name="movngln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vngln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vngln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vngln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vngln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vngln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vngln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hitsz">
  <a:themeElements>
    <a:clrScheme name="自定义 4">
      <a:dk1>
        <a:sysClr val="windowText" lastClr="000000"/>
      </a:dk1>
      <a:lt1>
        <a:sysClr val="window" lastClr="FFFFFF"/>
      </a:lt1>
      <a:dk2>
        <a:srgbClr val="1F497D"/>
      </a:dk2>
      <a:lt2>
        <a:srgbClr val="EEECE1"/>
      </a:lt2>
      <a:accent1>
        <a:srgbClr val="002060"/>
      </a:accent1>
      <a:accent2>
        <a:srgbClr val="0070C0"/>
      </a:accent2>
      <a:accent3>
        <a:srgbClr val="00B0F0"/>
      </a:accent3>
      <a:accent4>
        <a:srgbClr val="595959"/>
      </a:accent4>
      <a:accent5>
        <a:srgbClr val="7F7F7F"/>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hitsz" id="{F02FF392-DBFF-47A6-8723-A54652F187A4}" vid="{58E87B9C-AD53-42B3-BF8A-6F45B167C92F}"/>
    </a:ext>
  </a:extLst>
</a:theme>
</file>

<file path=ppt/theme/theme3.xml><?xml version="1.0" encoding="utf-8"?>
<a:theme xmlns:a="http://schemas.openxmlformats.org/drawingml/2006/main" name="Office 主题">
  <a:themeElements>
    <a:clrScheme name="自定义 4">
      <a:dk1>
        <a:sysClr val="windowText" lastClr="000000"/>
      </a:dk1>
      <a:lt1>
        <a:sysClr val="window" lastClr="FFFFFF"/>
      </a:lt1>
      <a:dk2>
        <a:srgbClr val="1F497D"/>
      </a:dk2>
      <a:lt2>
        <a:srgbClr val="EEECE1"/>
      </a:lt2>
      <a:accent1>
        <a:srgbClr val="002060"/>
      </a:accent1>
      <a:accent2>
        <a:srgbClr val="0070C0"/>
      </a:accent2>
      <a:accent3>
        <a:srgbClr val="00B0F0"/>
      </a:accent3>
      <a:accent4>
        <a:srgbClr val="595959"/>
      </a:accent4>
      <a:accent5>
        <a:srgbClr val="7F7F7F"/>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Office\Templates\1033\Company Handbook.pot</Template>
  <TotalTime>18221</TotalTime>
  <Pages>43</Pages>
  <Words>6313</Words>
  <Application>Microsoft Macintosh PowerPoint</Application>
  <PresentationFormat>On-screen Show (4:3)</PresentationFormat>
  <Paragraphs>705</Paragraphs>
  <Slides>52</Slides>
  <Notes>46</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52</vt:i4>
      </vt:variant>
    </vt:vector>
  </HeadingPairs>
  <TitlesOfParts>
    <vt:vector size="66" baseType="lpstr">
      <vt:lpstr>Liberation Sans</vt:lpstr>
      <vt:lpstr>Microsoft Yahei</vt:lpstr>
      <vt:lpstr>思源黑体 CN Bold</vt:lpstr>
      <vt:lpstr>思源黑体 CN Light</vt:lpstr>
      <vt:lpstr>思源黑体 CN Regular</vt:lpstr>
      <vt:lpstr>Arial</vt:lpstr>
      <vt:lpstr>Calibri</vt:lpstr>
      <vt:lpstr>Century</vt:lpstr>
      <vt:lpstr>Comic Sans MS</vt:lpstr>
      <vt:lpstr>Helvetica</vt:lpstr>
      <vt:lpstr>Wingdings</vt:lpstr>
      <vt:lpstr>movnglnc</vt:lpstr>
      <vt:lpstr>hitsz</vt:lpstr>
      <vt:lpstr>Office 主题</vt:lpstr>
      <vt:lpstr>PowerPoint Presentation</vt:lpstr>
      <vt:lpstr>LEARNING OBJECTIVES</vt:lpstr>
      <vt:lpstr>PowerPoint Presentation</vt:lpstr>
      <vt:lpstr>PowerPoint Presentation</vt:lpstr>
      <vt:lpstr>PowerPoint Presentation</vt:lpstr>
      <vt:lpstr>PowerPoint Presentation</vt:lpstr>
      <vt:lpstr>PowerPoint Presentation</vt:lpstr>
      <vt:lpstr>Valuation of PP&amp;E</vt:lpstr>
      <vt:lpstr>Deferred-Payment Contracts </vt:lpstr>
      <vt:lpstr>Deferred-Payment Contracts </vt:lpstr>
      <vt:lpstr>Lump-Sum Purchases </vt:lpstr>
      <vt:lpstr>Lump-Sum Purchases </vt:lpstr>
      <vt:lpstr>Issuance of Shares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Disposition of PP&amp;E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Accounting and Accounting Standards</dc:title>
  <dc:creator>Coby Harmon</dc:creator>
  <cp:lastModifiedBy>Jack Qiang</cp:lastModifiedBy>
  <cp:revision>2500</cp:revision>
  <cp:lastPrinted>1999-09-16T17:08:20Z</cp:lastPrinted>
  <dcterms:created xsi:type="dcterms:W3CDTF">1997-03-28T18:03:02Z</dcterms:created>
  <dcterms:modified xsi:type="dcterms:W3CDTF">2024-09-23T07:09:31Z</dcterms:modified>
</cp:coreProperties>
</file>