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6" r:id="rId3"/>
    <p:sldMasterId id="2147483689" r:id="rId4"/>
    <p:sldMasterId id="2147483703" r:id="rId5"/>
  </p:sldMasterIdLst>
  <p:notesMasterIdLst>
    <p:notesMasterId r:id="rId52"/>
  </p:notesMasterIdLst>
  <p:handoutMasterIdLst>
    <p:handoutMasterId r:id="rId53"/>
  </p:handoutMasterIdLst>
  <p:sldIdLst>
    <p:sldId id="266" r:id="rId6"/>
    <p:sldId id="862" r:id="rId7"/>
    <p:sldId id="863" r:id="rId8"/>
    <p:sldId id="869" r:id="rId9"/>
    <p:sldId id="864" r:id="rId10"/>
    <p:sldId id="633" r:id="rId11"/>
    <p:sldId id="866" r:id="rId12"/>
    <p:sldId id="722" r:id="rId13"/>
    <p:sldId id="785" r:id="rId14"/>
    <p:sldId id="679" r:id="rId15"/>
    <p:sldId id="723" r:id="rId16"/>
    <p:sldId id="691" r:id="rId17"/>
    <p:sldId id="761" r:id="rId18"/>
    <p:sldId id="762" r:id="rId19"/>
    <p:sldId id="763" r:id="rId20"/>
    <p:sldId id="786" r:id="rId21"/>
    <p:sldId id="727" r:id="rId22"/>
    <p:sldId id="871" r:id="rId23"/>
    <p:sldId id="728" r:id="rId24"/>
    <p:sldId id="730" r:id="rId25"/>
    <p:sldId id="787" r:id="rId26"/>
    <p:sldId id="788" r:id="rId27"/>
    <p:sldId id="790" r:id="rId28"/>
    <p:sldId id="789" r:id="rId29"/>
    <p:sldId id="868" r:id="rId30"/>
    <p:sldId id="732" r:id="rId31"/>
    <p:sldId id="733" r:id="rId32"/>
    <p:sldId id="872" r:id="rId33"/>
    <p:sldId id="734" r:id="rId34"/>
    <p:sldId id="735" r:id="rId35"/>
    <p:sldId id="736" r:id="rId36"/>
    <p:sldId id="834" r:id="rId37"/>
    <p:sldId id="835" r:id="rId38"/>
    <p:sldId id="836" r:id="rId39"/>
    <p:sldId id="837" r:id="rId40"/>
    <p:sldId id="865" r:id="rId41"/>
    <p:sldId id="738" r:id="rId42"/>
    <p:sldId id="739" r:id="rId43"/>
    <p:sldId id="740" r:id="rId44"/>
    <p:sldId id="741" r:id="rId45"/>
    <p:sldId id="791" r:id="rId46"/>
    <p:sldId id="743" r:id="rId47"/>
    <p:sldId id="793" r:id="rId48"/>
    <p:sldId id="744" r:id="rId49"/>
    <p:sldId id="867" r:id="rId50"/>
    <p:sldId id="267" r:id="rId51"/>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200" b="1" kern="1200">
        <a:solidFill>
          <a:schemeClr val="folHlink"/>
        </a:solidFill>
        <a:effectLst>
          <a:outerShdw blurRad="38100" dist="38100" dir="2700000" algn="tl">
            <a:srgbClr val="000000">
              <a:alpha val="43137"/>
            </a:srgbClr>
          </a:outerShdw>
        </a:effectLst>
        <a:latin typeface="Comic Sans MS" pitchFamily="66" charset="0"/>
        <a:ea typeface="+mn-ea"/>
        <a:cs typeface="+mn-cs"/>
      </a:defRPr>
    </a:lvl1pPr>
    <a:lvl2pPr marL="457200" algn="ctr" rtl="0" eaLnBrk="0" fontAlgn="base" hangingPunct="0">
      <a:spcBef>
        <a:spcPct val="0"/>
      </a:spcBef>
      <a:spcAft>
        <a:spcPct val="0"/>
      </a:spcAft>
      <a:defRPr sz="2200" b="1" kern="1200">
        <a:solidFill>
          <a:schemeClr val="folHlink"/>
        </a:solidFill>
        <a:effectLst>
          <a:outerShdw blurRad="38100" dist="38100" dir="2700000" algn="tl">
            <a:srgbClr val="000000">
              <a:alpha val="43137"/>
            </a:srgbClr>
          </a:outerShdw>
        </a:effectLst>
        <a:latin typeface="Comic Sans MS" pitchFamily="66" charset="0"/>
        <a:ea typeface="+mn-ea"/>
        <a:cs typeface="+mn-cs"/>
      </a:defRPr>
    </a:lvl2pPr>
    <a:lvl3pPr marL="914400" algn="ctr" rtl="0" eaLnBrk="0" fontAlgn="base" hangingPunct="0">
      <a:spcBef>
        <a:spcPct val="0"/>
      </a:spcBef>
      <a:spcAft>
        <a:spcPct val="0"/>
      </a:spcAft>
      <a:defRPr sz="2200" b="1" kern="1200">
        <a:solidFill>
          <a:schemeClr val="folHlink"/>
        </a:solidFill>
        <a:effectLst>
          <a:outerShdw blurRad="38100" dist="38100" dir="2700000" algn="tl">
            <a:srgbClr val="000000">
              <a:alpha val="43137"/>
            </a:srgbClr>
          </a:outerShdw>
        </a:effectLst>
        <a:latin typeface="Comic Sans MS" pitchFamily="66" charset="0"/>
        <a:ea typeface="+mn-ea"/>
        <a:cs typeface="+mn-cs"/>
      </a:defRPr>
    </a:lvl3pPr>
    <a:lvl4pPr marL="1371600" algn="ctr" rtl="0" eaLnBrk="0" fontAlgn="base" hangingPunct="0">
      <a:spcBef>
        <a:spcPct val="0"/>
      </a:spcBef>
      <a:spcAft>
        <a:spcPct val="0"/>
      </a:spcAft>
      <a:defRPr sz="2200" b="1" kern="1200">
        <a:solidFill>
          <a:schemeClr val="folHlink"/>
        </a:solidFill>
        <a:effectLst>
          <a:outerShdw blurRad="38100" dist="38100" dir="2700000" algn="tl">
            <a:srgbClr val="000000">
              <a:alpha val="43137"/>
            </a:srgbClr>
          </a:outerShdw>
        </a:effectLst>
        <a:latin typeface="Comic Sans MS" pitchFamily="66" charset="0"/>
        <a:ea typeface="+mn-ea"/>
        <a:cs typeface="+mn-cs"/>
      </a:defRPr>
    </a:lvl4pPr>
    <a:lvl5pPr marL="1828800" algn="ctr" rtl="0" eaLnBrk="0" fontAlgn="base" hangingPunct="0">
      <a:spcBef>
        <a:spcPct val="0"/>
      </a:spcBef>
      <a:spcAft>
        <a:spcPct val="0"/>
      </a:spcAft>
      <a:defRPr sz="2200" b="1" kern="1200">
        <a:solidFill>
          <a:schemeClr val="folHlink"/>
        </a:solidFill>
        <a:effectLst>
          <a:outerShdw blurRad="38100" dist="38100" dir="2700000" algn="tl">
            <a:srgbClr val="000000">
              <a:alpha val="43137"/>
            </a:srgbClr>
          </a:outerShdw>
        </a:effectLst>
        <a:latin typeface="Comic Sans MS" pitchFamily="66" charset="0"/>
        <a:ea typeface="+mn-ea"/>
        <a:cs typeface="+mn-cs"/>
      </a:defRPr>
    </a:lvl5pPr>
    <a:lvl6pPr marL="2286000" algn="l" defTabSz="914400" rtl="0" eaLnBrk="1" latinLnBrk="0" hangingPunct="1">
      <a:defRPr sz="2200" b="1" kern="1200">
        <a:solidFill>
          <a:schemeClr val="folHlink"/>
        </a:solidFill>
        <a:effectLst>
          <a:outerShdw blurRad="38100" dist="38100" dir="2700000" algn="tl">
            <a:srgbClr val="000000">
              <a:alpha val="43137"/>
            </a:srgbClr>
          </a:outerShdw>
        </a:effectLst>
        <a:latin typeface="Comic Sans MS" pitchFamily="66" charset="0"/>
        <a:ea typeface="+mn-ea"/>
        <a:cs typeface="+mn-cs"/>
      </a:defRPr>
    </a:lvl6pPr>
    <a:lvl7pPr marL="2743200" algn="l" defTabSz="914400" rtl="0" eaLnBrk="1" latinLnBrk="0" hangingPunct="1">
      <a:defRPr sz="2200" b="1" kern="1200">
        <a:solidFill>
          <a:schemeClr val="folHlink"/>
        </a:solidFill>
        <a:effectLst>
          <a:outerShdw blurRad="38100" dist="38100" dir="2700000" algn="tl">
            <a:srgbClr val="000000">
              <a:alpha val="43137"/>
            </a:srgbClr>
          </a:outerShdw>
        </a:effectLst>
        <a:latin typeface="Comic Sans MS" pitchFamily="66" charset="0"/>
        <a:ea typeface="+mn-ea"/>
        <a:cs typeface="+mn-cs"/>
      </a:defRPr>
    </a:lvl7pPr>
    <a:lvl8pPr marL="3200400" algn="l" defTabSz="914400" rtl="0" eaLnBrk="1" latinLnBrk="0" hangingPunct="1">
      <a:defRPr sz="2200" b="1" kern="1200">
        <a:solidFill>
          <a:schemeClr val="folHlink"/>
        </a:solidFill>
        <a:effectLst>
          <a:outerShdw blurRad="38100" dist="38100" dir="2700000" algn="tl">
            <a:srgbClr val="000000">
              <a:alpha val="43137"/>
            </a:srgbClr>
          </a:outerShdw>
        </a:effectLst>
        <a:latin typeface="Comic Sans MS" pitchFamily="66" charset="0"/>
        <a:ea typeface="+mn-ea"/>
        <a:cs typeface="+mn-cs"/>
      </a:defRPr>
    </a:lvl8pPr>
    <a:lvl9pPr marL="3657600" algn="l" defTabSz="914400" rtl="0" eaLnBrk="1" latinLnBrk="0" hangingPunct="1">
      <a:defRPr sz="2200" b="1" kern="1200">
        <a:solidFill>
          <a:schemeClr val="folHlink"/>
        </a:solidFill>
        <a:effectLst>
          <a:outerShdw blurRad="38100" dist="38100" dir="2700000" algn="tl">
            <a:srgbClr val="000000">
              <a:alpha val="43137"/>
            </a:srgbClr>
          </a:outerShdw>
        </a:effectLst>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006666"/>
    <a:srgbClr val="800000"/>
    <a:srgbClr val="00FF99"/>
    <a:srgbClr val="FFFFCC"/>
    <a:srgbClr val="FFFF99"/>
    <a:srgbClr val="005B88"/>
    <a:srgbClr val="008000"/>
    <a:srgbClr val="339933"/>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6C1A-0705-5E4F-9FCF-876E521342B7}" v="834" dt="2024-10-28T09:05:05.3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669" autoAdjust="0"/>
    <p:restoredTop sz="83765" autoAdjust="0"/>
  </p:normalViewPr>
  <p:slideViewPr>
    <p:cSldViewPr>
      <p:cViewPr varScale="1">
        <p:scale>
          <a:sx n="231" d="100"/>
          <a:sy n="231" d="100"/>
        </p:scale>
        <p:origin x="1808" y="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p:scale>
          <a:sx n="75" d="100"/>
          <a:sy n="75" d="100"/>
        </p:scale>
        <p:origin x="-2442" y="-270"/>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3.xml"/><Relationship Id="rId3" Type="http://schemas.openxmlformats.org/officeDocument/2006/relationships/slide" Target="slides/slide8.xml"/><Relationship Id="rId21" Type="http://schemas.openxmlformats.org/officeDocument/2006/relationships/slide" Target="slides/slide27.xml"/><Relationship Id="rId34" Type="http://schemas.openxmlformats.org/officeDocument/2006/relationships/slide" Target="slides/slide42.xml"/><Relationship Id="rId7" Type="http://schemas.openxmlformats.org/officeDocument/2006/relationships/slide" Target="slides/slide12.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2.xml"/><Relationship Id="rId33" Type="http://schemas.openxmlformats.org/officeDocument/2006/relationships/slide" Target="slides/slide41.xml"/><Relationship Id="rId2" Type="http://schemas.openxmlformats.org/officeDocument/2006/relationships/slide" Target="slides/slide6.xml"/><Relationship Id="rId16" Type="http://schemas.openxmlformats.org/officeDocument/2006/relationships/slide" Target="slides/slide21.xml"/><Relationship Id="rId20" Type="http://schemas.openxmlformats.org/officeDocument/2006/relationships/slide" Target="slides/slide26.xml"/><Relationship Id="rId29" Type="http://schemas.openxmlformats.org/officeDocument/2006/relationships/slide" Target="slides/slide37.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16.xml"/><Relationship Id="rId24" Type="http://schemas.openxmlformats.org/officeDocument/2006/relationships/slide" Target="slides/slide31.xml"/><Relationship Id="rId32" Type="http://schemas.openxmlformats.org/officeDocument/2006/relationships/slide" Target="slides/slide40.xml"/><Relationship Id="rId5" Type="http://schemas.openxmlformats.org/officeDocument/2006/relationships/slide" Target="slides/slide10.xml"/><Relationship Id="rId15" Type="http://schemas.openxmlformats.org/officeDocument/2006/relationships/slide" Target="slides/slide20.xml"/><Relationship Id="rId23" Type="http://schemas.openxmlformats.org/officeDocument/2006/relationships/slide" Target="slides/slide30.xml"/><Relationship Id="rId28" Type="http://schemas.openxmlformats.org/officeDocument/2006/relationships/slide" Target="slides/slide35.xml"/><Relationship Id="rId36" Type="http://schemas.openxmlformats.org/officeDocument/2006/relationships/slide" Target="slides/slide44.xml"/><Relationship Id="rId10" Type="http://schemas.openxmlformats.org/officeDocument/2006/relationships/slide" Target="slides/slide15.xml"/><Relationship Id="rId19" Type="http://schemas.openxmlformats.org/officeDocument/2006/relationships/slide" Target="slides/slide24.xml"/><Relationship Id="rId31" Type="http://schemas.openxmlformats.org/officeDocument/2006/relationships/slide" Target="slides/slide39.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 Id="rId22" Type="http://schemas.openxmlformats.org/officeDocument/2006/relationships/slide" Target="slides/slide29.xml"/><Relationship Id="rId27" Type="http://schemas.openxmlformats.org/officeDocument/2006/relationships/slide" Target="slides/slide34.xml"/><Relationship Id="rId30" Type="http://schemas.openxmlformats.org/officeDocument/2006/relationships/slide" Target="slides/slide38.xml"/><Relationship Id="rId35" Type="http://schemas.openxmlformats.org/officeDocument/2006/relationships/slide" Target="slides/slide43.xml"/><Relationship Id="rId8"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Qiang" userId="807400516ccfa1ba" providerId="LiveId" clId="{22756C1A-0705-5E4F-9FCF-876E521342B7}"/>
    <pc:docChg chg="modSld">
      <pc:chgData name="Jack Qiang" userId="807400516ccfa1ba" providerId="LiveId" clId="{22756C1A-0705-5E4F-9FCF-876E521342B7}" dt="2024-10-28T09:05:05.375" v="1926"/>
      <pc:docMkLst>
        <pc:docMk/>
      </pc:docMkLst>
      <pc:sldChg chg="modSp mod">
        <pc:chgData name="Jack Qiang" userId="807400516ccfa1ba" providerId="LiveId" clId="{22756C1A-0705-5E4F-9FCF-876E521342B7}" dt="2024-10-28T07:13:03.735" v="9" actId="1035"/>
        <pc:sldMkLst>
          <pc:docMk/>
          <pc:sldMk cId="0" sldId="266"/>
        </pc:sldMkLst>
        <pc:spChg chg="mod">
          <ac:chgData name="Jack Qiang" userId="807400516ccfa1ba" providerId="LiveId" clId="{22756C1A-0705-5E4F-9FCF-876E521342B7}" dt="2024-10-28T07:13:00.094" v="7" actId="20577"/>
          <ac:spMkLst>
            <pc:docMk/>
            <pc:sldMk cId="0" sldId="266"/>
            <ac:spMk id="6" creationId="{00000000-0000-0000-0000-000000000000}"/>
          </ac:spMkLst>
        </pc:spChg>
        <pc:spChg chg="mod">
          <ac:chgData name="Jack Qiang" userId="807400516ccfa1ba" providerId="LiveId" clId="{22756C1A-0705-5E4F-9FCF-876E521342B7}" dt="2024-10-28T07:12:19.262" v="3" actId="20577"/>
          <ac:spMkLst>
            <pc:docMk/>
            <pc:sldMk cId="0" sldId="266"/>
            <ac:spMk id="10" creationId="{00000000-0000-0000-0000-000000000000}"/>
          </ac:spMkLst>
        </pc:spChg>
        <pc:picChg chg="mod">
          <ac:chgData name="Jack Qiang" userId="807400516ccfa1ba" providerId="LiveId" clId="{22756C1A-0705-5E4F-9FCF-876E521342B7}" dt="2024-10-28T07:13:03.735" v="9" actId="1035"/>
          <ac:picMkLst>
            <pc:docMk/>
            <pc:sldMk cId="0" sldId="266"/>
            <ac:picMk id="11" creationId="{00000000-0000-0000-0000-000000000000}"/>
          </ac:picMkLst>
        </pc:picChg>
      </pc:sldChg>
      <pc:sldChg chg="modSp mod">
        <pc:chgData name="Jack Qiang" userId="807400516ccfa1ba" providerId="LiveId" clId="{22756C1A-0705-5E4F-9FCF-876E521342B7}" dt="2024-10-28T07:18:09.911" v="213" actId="20577"/>
        <pc:sldMkLst>
          <pc:docMk/>
          <pc:sldMk cId="0" sldId="633"/>
        </pc:sldMkLst>
        <pc:spChg chg="mod">
          <ac:chgData name="Jack Qiang" userId="807400516ccfa1ba" providerId="LiveId" clId="{22756C1A-0705-5E4F-9FCF-876E521342B7}" dt="2024-10-28T07:16:44.716" v="113" actId="20577"/>
          <ac:spMkLst>
            <pc:docMk/>
            <pc:sldMk cId="0" sldId="633"/>
            <ac:spMk id="6" creationId="{00000000-0000-0000-0000-000000000000}"/>
          </ac:spMkLst>
        </pc:spChg>
        <pc:spChg chg="mod">
          <ac:chgData name="Jack Qiang" userId="807400516ccfa1ba" providerId="LiveId" clId="{22756C1A-0705-5E4F-9FCF-876E521342B7}" dt="2024-10-28T07:18:09.911" v="213" actId="20577"/>
          <ac:spMkLst>
            <pc:docMk/>
            <pc:sldMk cId="0" sldId="633"/>
            <ac:spMk id="1020935" creationId="{00000000-0000-0000-0000-000000000000}"/>
          </ac:spMkLst>
        </pc:spChg>
        <pc:picChg chg="mod">
          <ac:chgData name="Jack Qiang" userId="807400516ccfa1ba" providerId="LiveId" clId="{22756C1A-0705-5E4F-9FCF-876E521342B7}" dt="2024-10-28T07:17:19.247" v="127" actId="1076"/>
          <ac:picMkLst>
            <pc:docMk/>
            <pc:sldMk cId="0" sldId="633"/>
            <ac:picMk id="2" creationId="{00000000-0000-0000-0000-000000000000}"/>
          </ac:picMkLst>
        </pc:picChg>
      </pc:sldChg>
      <pc:sldChg chg="modSp mod">
        <pc:chgData name="Jack Qiang" userId="807400516ccfa1ba" providerId="LiveId" clId="{22756C1A-0705-5E4F-9FCF-876E521342B7}" dt="2024-10-28T07:27:05.137" v="712" actId="948"/>
        <pc:sldMkLst>
          <pc:docMk/>
          <pc:sldMk cId="0" sldId="679"/>
        </pc:sldMkLst>
        <pc:spChg chg="mod">
          <ac:chgData name="Jack Qiang" userId="807400516ccfa1ba" providerId="LiveId" clId="{22756C1A-0705-5E4F-9FCF-876E521342B7}" dt="2024-10-28T07:26:32.757" v="691" actId="20577"/>
          <ac:spMkLst>
            <pc:docMk/>
            <pc:sldMk cId="0" sldId="679"/>
            <ac:spMk id="9" creationId="{00000000-0000-0000-0000-000000000000}"/>
          </ac:spMkLst>
        </pc:spChg>
        <pc:spChg chg="mod">
          <ac:chgData name="Jack Qiang" userId="807400516ccfa1ba" providerId="LiveId" clId="{22756C1A-0705-5E4F-9FCF-876E521342B7}" dt="2024-10-28T07:27:05.137" v="712" actId="948"/>
          <ac:spMkLst>
            <pc:docMk/>
            <pc:sldMk cId="0" sldId="679"/>
            <ac:spMk id="1101829" creationId="{00000000-0000-0000-0000-000000000000}"/>
          </ac:spMkLst>
        </pc:spChg>
      </pc:sldChg>
      <pc:sldChg chg="modSp mod">
        <pc:chgData name="Jack Qiang" userId="807400516ccfa1ba" providerId="LiveId" clId="{22756C1A-0705-5E4F-9FCF-876E521342B7}" dt="2024-10-28T07:32:33.071" v="834" actId="207"/>
        <pc:sldMkLst>
          <pc:docMk/>
          <pc:sldMk cId="0" sldId="691"/>
        </pc:sldMkLst>
        <pc:spChg chg="mod">
          <ac:chgData name="Jack Qiang" userId="807400516ccfa1ba" providerId="LiveId" clId="{22756C1A-0705-5E4F-9FCF-876E521342B7}" dt="2024-10-28T07:31:55.976" v="819" actId="20577"/>
          <ac:spMkLst>
            <pc:docMk/>
            <pc:sldMk cId="0" sldId="691"/>
            <ac:spMk id="10" creationId="{00000000-0000-0000-0000-000000000000}"/>
          </ac:spMkLst>
        </pc:spChg>
        <pc:spChg chg="mod">
          <ac:chgData name="Jack Qiang" userId="807400516ccfa1ba" providerId="LiveId" clId="{22756C1A-0705-5E4F-9FCF-876E521342B7}" dt="2024-10-28T07:32:33.071" v="834" actId="207"/>
          <ac:spMkLst>
            <pc:docMk/>
            <pc:sldMk cId="0" sldId="691"/>
            <ac:spMk id="1125379" creationId="{00000000-0000-0000-0000-000000000000}"/>
          </ac:spMkLst>
        </pc:spChg>
        <pc:spChg chg="mod">
          <ac:chgData name="Jack Qiang" userId="807400516ccfa1ba" providerId="LiveId" clId="{22756C1A-0705-5E4F-9FCF-876E521342B7}" dt="2024-10-28T07:32:02.283" v="832" actId="20577"/>
          <ac:spMkLst>
            <pc:docMk/>
            <pc:sldMk cId="0" sldId="691"/>
            <ac:spMk id="1125400" creationId="{00000000-0000-0000-0000-000000000000}"/>
          </ac:spMkLst>
        </pc:spChg>
      </pc:sldChg>
      <pc:sldChg chg="modSp mod">
        <pc:chgData name="Jack Qiang" userId="807400516ccfa1ba" providerId="LiveId" clId="{22756C1A-0705-5E4F-9FCF-876E521342B7}" dt="2024-10-28T07:22:36.400" v="400" actId="20577"/>
        <pc:sldMkLst>
          <pc:docMk/>
          <pc:sldMk cId="0" sldId="722"/>
        </pc:sldMkLst>
        <pc:spChg chg="mod">
          <ac:chgData name="Jack Qiang" userId="807400516ccfa1ba" providerId="LiveId" clId="{22756C1A-0705-5E4F-9FCF-876E521342B7}" dt="2024-10-28T07:19:50.437" v="361" actId="20577"/>
          <ac:spMkLst>
            <pc:docMk/>
            <pc:sldMk cId="0" sldId="722"/>
            <ac:spMk id="8" creationId="{00000000-0000-0000-0000-000000000000}"/>
          </ac:spMkLst>
        </pc:spChg>
        <pc:spChg chg="mod">
          <ac:chgData name="Jack Qiang" userId="807400516ccfa1ba" providerId="LiveId" clId="{22756C1A-0705-5E4F-9FCF-876E521342B7}" dt="2024-10-28T07:22:32.231" v="384" actId="20577"/>
          <ac:spMkLst>
            <pc:docMk/>
            <pc:sldMk cId="0" sldId="722"/>
            <ac:spMk id="1174531" creationId="{00000000-0000-0000-0000-000000000000}"/>
          </ac:spMkLst>
        </pc:spChg>
        <pc:spChg chg="mod">
          <ac:chgData name="Jack Qiang" userId="807400516ccfa1ba" providerId="LiveId" clId="{22756C1A-0705-5E4F-9FCF-876E521342B7}" dt="2024-10-28T07:22:36.400" v="400" actId="20577"/>
          <ac:spMkLst>
            <pc:docMk/>
            <pc:sldMk cId="0" sldId="722"/>
            <ac:spMk id="1174536" creationId="{00000000-0000-0000-0000-000000000000}"/>
          </ac:spMkLst>
        </pc:spChg>
      </pc:sldChg>
      <pc:sldChg chg="modSp mod">
        <pc:chgData name="Jack Qiang" userId="807400516ccfa1ba" providerId="LiveId" clId="{22756C1A-0705-5E4F-9FCF-876E521342B7}" dt="2024-10-28T07:31:34.324" v="779" actId="20577"/>
        <pc:sldMkLst>
          <pc:docMk/>
          <pc:sldMk cId="0" sldId="723"/>
        </pc:sldMkLst>
        <pc:spChg chg="mod">
          <ac:chgData name="Jack Qiang" userId="807400516ccfa1ba" providerId="LiveId" clId="{22756C1A-0705-5E4F-9FCF-876E521342B7}" dt="2024-10-28T07:29:27.111" v="726" actId="20577"/>
          <ac:spMkLst>
            <pc:docMk/>
            <pc:sldMk cId="0" sldId="723"/>
            <ac:spMk id="9" creationId="{00000000-0000-0000-0000-000000000000}"/>
          </ac:spMkLst>
        </pc:spChg>
        <pc:spChg chg="mod">
          <ac:chgData name="Jack Qiang" userId="807400516ccfa1ba" providerId="LiveId" clId="{22756C1A-0705-5E4F-9FCF-876E521342B7}" dt="2024-10-28T07:29:31.508" v="740" actId="20577"/>
          <ac:spMkLst>
            <pc:docMk/>
            <pc:sldMk cId="0" sldId="723"/>
            <ac:spMk id="1176579" creationId="{00000000-0000-0000-0000-000000000000}"/>
          </ac:spMkLst>
        </pc:spChg>
        <pc:spChg chg="mod">
          <ac:chgData name="Jack Qiang" userId="807400516ccfa1ba" providerId="LiveId" clId="{22756C1A-0705-5E4F-9FCF-876E521342B7}" dt="2024-10-28T07:31:34.324" v="779" actId="20577"/>
          <ac:spMkLst>
            <pc:docMk/>
            <pc:sldMk cId="0" sldId="723"/>
            <ac:spMk id="1176582" creationId="{00000000-0000-0000-0000-000000000000}"/>
          </ac:spMkLst>
        </pc:spChg>
      </pc:sldChg>
      <pc:sldChg chg="modSp mod">
        <pc:chgData name="Jack Qiang" userId="807400516ccfa1ba" providerId="LiveId" clId="{22756C1A-0705-5E4F-9FCF-876E521342B7}" dt="2024-10-28T07:49:05.729" v="1006" actId="1076"/>
        <pc:sldMkLst>
          <pc:docMk/>
          <pc:sldMk cId="0" sldId="727"/>
        </pc:sldMkLst>
        <pc:spChg chg="mod">
          <ac:chgData name="Jack Qiang" userId="807400516ccfa1ba" providerId="LiveId" clId="{22756C1A-0705-5E4F-9FCF-876E521342B7}" dt="2024-10-28T07:45:41.878" v="937" actId="20577"/>
          <ac:spMkLst>
            <pc:docMk/>
            <pc:sldMk cId="0" sldId="727"/>
            <ac:spMk id="7" creationId="{00000000-0000-0000-0000-000000000000}"/>
          </ac:spMkLst>
        </pc:spChg>
        <pc:spChg chg="mod">
          <ac:chgData name="Jack Qiang" userId="807400516ccfa1ba" providerId="LiveId" clId="{22756C1A-0705-5E4F-9FCF-876E521342B7}" dt="2024-10-28T07:48:48.167" v="1005" actId="20577"/>
          <ac:spMkLst>
            <pc:docMk/>
            <pc:sldMk cId="0" sldId="727"/>
            <ac:spMk id="1181698" creationId="{00000000-0000-0000-0000-000000000000}"/>
          </ac:spMkLst>
        </pc:spChg>
        <pc:spChg chg="mod">
          <ac:chgData name="Jack Qiang" userId="807400516ccfa1ba" providerId="LiveId" clId="{22756C1A-0705-5E4F-9FCF-876E521342B7}" dt="2024-10-28T07:48:06.346" v="983" actId="948"/>
          <ac:spMkLst>
            <pc:docMk/>
            <pc:sldMk cId="0" sldId="727"/>
            <ac:spMk id="1181699" creationId="{00000000-0000-0000-0000-000000000000}"/>
          </ac:spMkLst>
        </pc:spChg>
        <pc:spChg chg="mod">
          <ac:chgData name="Jack Qiang" userId="807400516ccfa1ba" providerId="LiveId" clId="{22756C1A-0705-5E4F-9FCF-876E521342B7}" dt="2024-10-28T07:49:05.729" v="1006" actId="1076"/>
          <ac:spMkLst>
            <pc:docMk/>
            <pc:sldMk cId="0" sldId="727"/>
            <ac:spMk id="1181702" creationId="{00000000-0000-0000-0000-000000000000}"/>
          </ac:spMkLst>
        </pc:spChg>
      </pc:sldChg>
      <pc:sldChg chg="modSp mod">
        <pc:chgData name="Jack Qiang" userId="807400516ccfa1ba" providerId="LiveId" clId="{22756C1A-0705-5E4F-9FCF-876E521342B7}" dt="2024-10-28T07:54:37.247" v="1062" actId="20577"/>
        <pc:sldMkLst>
          <pc:docMk/>
          <pc:sldMk cId="0" sldId="728"/>
        </pc:sldMkLst>
        <pc:spChg chg="mod">
          <ac:chgData name="Jack Qiang" userId="807400516ccfa1ba" providerId="LiveId" clId="{22756C1A-0705-5E4F-9FCF-876E521342B7}" dt="2024-10-28T07:54:16.292" v="1029" actId="20577"/>
          <ac:spMkLst>
            <pc:docMk/>
            <pc:sldMk cId="0" sldId="728"/>
            <ac:spMk id="7" creationId="{00000000-0000-0000-0000-000000000000}"/>
          </ac:spMkLst>
        </pc:spChg>
        <pc:spChg chg="mod">
          <ac:chgData name="Jack Qiang" userId="807400516ccfa1ba" providerId="LiveId" clId="{22756C1A-0705-5E4F-9FCF-876E521342B7}" dt="2024-10-28T07:54:37.247" v="1062" actId="20577"/>
          <ac:spMkLst>
            <pc:docMk/>
            <pc:sldMk cId="0" sldId="728"/>
            <ac:spMk id="1183747" creationId="{00000000-0000-0000-0000-000000000000}"/>
          </ac:spMkLst>
        </pc:spChg>
      </pc:sldChg>
      <pc:sldChg chg="modSp mod">
        <pc:chgData name="Jack Qiang" userId="807400516ccfa1ba" providerId="LiveId" clId="{22756C1A-0705-5E4F-9FCF-876E521342B7}" dt="2024-10-28T07:57:34.239" v="1103" actId="114"/>
        <pc:sldMkLst>
          <pc:docMk/>
          <pc:sldMk cId="0" sldId="730"/>
        </pc:sldMkLst>
        <pc:spChg chg="mod">
          <ac:chgData name="Jack Qiang" userId="807400516ccfa1ba" providerId="LiveId" clId="{22756C1A-0705-5E4F-9FCF-876E521342B7}" dt="2024-10-28T07:56:13.168" v="1076" actId="20577"/>
          <ac:spMkLst>
            <pc:docMk/>
            <pc:sldMk cId="0" sldId="730"/>
            <ac:spMk id="6" creationId="{00000000-0000-0000-0000-000000000000}"/>
          </ac:spMkLst>
        </pc:spChg>
        <pc:spChg chg="mod">
          <ac:chgData name="Jack Qiang" userId="807400516ccfa1ba" providerId="LiveId" clId="{22756C1A-0705-5E4F-9FCF-876E521342B7}" dt="2024-10-28T07:57:34.239" v="1103" actId="114"/>
          <ac:spMkLst>
            <pc:docMk/>
            <pc:sldMk cId="0" sldId="730"/>
            <ac:spMk id="1186827" creationId="{00000000-0000-0000-0000-000000000000}"/>
          </ac:spMkLst>
        </pc:spChg>
      </pc:sldChg>
      <pc:sldChg chg="modSp mod">
        <pc:chgData name="Jack Qiang" userId="807400516ccfa1ba" providerId="LiveId" clId="{22756C1A-0705-5E4F-9FCF-876E521342B7}" dt="2024-10-28T08:03:01.452" v="1294" actId="20577"/>
        <pc:sldMkLst>
          <pc:docMk/>
          <pc:sldMk cId="0" sldId="732"/>
        </pc:sldMkLst>
        <pc:spChg chg="mod">
          <ac:chgData name="Jack Qiang" userId="807400516ccfa1ba" providerId="LiveId" clId="{22756C1A-0705-5E4F-9FCF-876E521342B7}" dt="2024-10-28T08:00:58.381" v="1223" actId="20577"/>
          <ac:spMkLst>
            <pc:docMk/>
            <pc:sldMk cId="0" sldId="732"/>
            <ac:spMk id="7" creationId="{00000000-0000-0000-0000-000000000000}"/>
          </ac:spMkLst>
        </pc:spChg>
        <pc:spChg chg="mod">
          <ac:chgData name="Jack Qiang" userId="807400516ccfa1ba" providerId="LiveId" clId="{22756C1A-0705-5E4F-9FCF-876E521342B7}" dt="2024-10-28T08:03:01.452" v="1294" actId="20577"/>
          <ac:spMkLst>
            <pc:docMk/>
            <pc:sldMk cId="0" sldId="732"/>
            <ac:spMk id="1188867" creationId="{00000000-0000-0000-0000-000000000000}"/>
          </ac:spMkLst>
        </pc:spChg>
        <pc:spChg chg="mod">
          <ac:chgData name="Jack Qiang" userId="807400516ccfa1ba" providerId="LiveId" clId="{22756C1A-0705-5E4F-9FCF-876E521342B7}" dt="2024-10-28T08:02:38.622" v="1271" actId="20577"/>
          <ac:spMkLst>
            <pc:docMk/>
            <pc:sldMk cId="0" sldId="732"/>
            <ac:spMk id="1188870" creationId="{00000000-0000-0000-0000-000000000000}"/>
          </ac:spMkLst>
        </pc:spChg>
      </pc:sldChg>
      <pc:sldChg chg="modSp mod">
        <pc:chgData name="Jack Qiang" userId="807400516ccfa1ba" providerId="LiveId" clId="{22756C1A-0705-5E4F-9FCF-876E521342B7}" dt="2024-10-28T08:04:24.320" v="1357" actId="1076"/>
        <pc:sldMkLst>
          <pc:docMk/>
          <pc:sldMk cId="0" sldId="733"/>
        </pc:sldMkLst>
        <pc:spChg chg="mod">
          <ac:chgData name="Jack Qiang" userId="807400516ccfa1ba" providerId="LiveId" clId="{22756C1A-0705-5E4F-9FCF-876E521342B7}" dt="2024-10-28T08:03:48.701" v="1325" actId="20577"/>
          <ac:spMkLst>
            <pc:docMk/>
            <pc:sldMk cId="0" sldId="733"/>
            <ac:spMk id="7" creationId="{00000000-0000-0000-0000-000000000000}"/>
          </ac:spMkLst>
        </pc:spChg>
        <pc:spChg chg="mod">
          <ac:chgData name="Jack Qiang" userId="807400516ccfa1ba" providerId="LiveId" clId="{22756C1A-0705-5E4F-9FCF-876E521342B7}" dt="2024-10-28T08:04:24.320" v="1357" actId="1076"/>
          <ac:spMkLst>
            <pc:docMk/>
            <pc:sldMk cId="0" sldId="733"/>
            <ac:spMk id="1190915" creationId="{00000000-0000-0000-0000-000000000000}"/>
          </ac:spMkLst>
        </pc:spChg>
      </pc:sldChg>
      <pc:sldChg chg="modSp mod">
        <pc:chgData name="Jack Qiang" userId="807400516ccfa1ba" providerId="LiveId" clId="{22756C1A-0705-5E4F-9FCF-876E521342B7}" dt="2024-10-28T08:07:44.240" v="1390" actId="20577"/>
        <pc:sldMkLst>
          <pc:docMk/>
          <pc:sldMk cId="0" sldId="734"/>
        </pc:sldMkLst>
        <pc:spChg chg="mod">
          <ac:chgData name="Jack Qiang" userId="807400516ccfa1ba" providerId="LiveId" clId="{22756C1A-0705-5E4F-9FCF-876E521342B7}" dt="2024-10-28T08:07:38.030" v="1373" actId="20577"/>
          <ac:spMkLst>
            <pc:docMk/>
            <pc:sldMk cId="0" sldId="734"/>
            <ac:spMk id="8" creationId="{00000000-0000-0000-0000-000000000000}"/>
          </ac:spMkLst>
        </pc:spChg>
        <pc:spChg chg="mod">
          <ac:chgData name="Jack Qiang" userId="807400516ccfa1ba" providerId="LiveId" clId="{22756C1A-0705-5E4F-9FCF-876E521342B7}" dt="2024-10-28T08:07:44.240" v="1390" actId="20577"/>
          <ac:spMkLst>
            <pc:docMk/>
            <pc:sldMk cId="0" sldId="734"/>
            <ac:spMk id="1192963" creationId="{00000000-0000-0000-0000-000000000000}"/>
          </ac:spMkLst>
        </pc:spChg>
      </pc:sldChg>
      <pc:sldChg chg="modSp mod">
        <pc:chgData name="Jack Qiang" userId="807400516ccfa1ba" providerId="LiveId" clId="{22756C1A-0705-5E4F-9FCF-876E521342B7}" dt="2024-10-28T08:11:37.301" v="1429" actId="1076"/>
        <pc:sldMkLst>
          <pc:docMk/>
          <pc:sldMk cId="0" sldId="736"/>
        </pc:sldMkLst>
        <pc:spChg chg="mod">
          <ac:chgData name="Jack Qiang" userId="807400516ccfa1ba" providerId="LiveId" clId="{22756C1A-0705-5E4F-9FCF-876E521342B7}" dt="2024-10-28T08:11:37.301" v="1429" actId="1076"/>
          <ac:spMkLst>
            <pc:docMk/>
            <pc:sldMk cId="0" sldId="736"/>
            <ac:spMk id="1196035" creationId="{00000000-0000-0000-0000-000000000000}"/>
          </ac:spMkLst>
        </pc:spChg>
      </pc:sldChg>
      <pc:sldChg chg="modSp mod">
        <pc:chgData name="Jack Qiang" userId="807400516ccfa1ba" providerId="LiveId" clId="{22756C1A-0705-5E4F-9FCF-876E521342B7}" dt="2024-10-28T08:17:39.214" v="1497" actId="20577"/>
        <pc:sldMkLst>
          <pc:docMk/>
          <pc:sldMk cId="0" sldId="738"/>
        </pc:sldMkLst>
        <pc:spChg chg="mod">
          <ac:chgData name="Jack Qiang" userId="807400516ccfa1ba" providerId="LiveId" clId="{22756C1A-0705-5E4F-9FCF-876E521342B7}" dt="2024-10-28T08:17:39.214" v="1497" actId="20577"/>
          <ac:spMkLst>
            <pc:docMk/>
            <pc:sldMk cId="0" sldId="738"/>
            <ac:spMk id="7" creationId="{00000000-0000-0000-0000-000000000000}"/>
          </ac:spMkLst>
        </pc:spChg>
      </pc:sldChg>
      <pc:sldChg chg="modSp mod">
        <pc:chgData name="Jack Qiang" userId="807400516ccfa1ba" providerId="LiveId" clId="{22756C1A-0705-5E4F-9FCF-876E521342B7}" dt="2024-10-28T08:25:14.412" v="1550" actId="20577"/>
        <pc:sldMkLst>
          <pc:docMk/>
          <pc:sldMk cId="0" sldId="739"/>
        </pc:sldMkLst>
        <pc:spChg chg="mod">
          <ac:chgData name="Jack Qiang" userId="807400516ccfa1ba" providerId="LiveId" clId="{22756C1A-0705-5E4F-9FCF-876E521342B7}" dt="2024-10-28T08:25:04.859" v="1523" actId="20577"/>
          <ac:spMkLst>
            <pc:docMk/>
            <pc:sldMk cId="0" sldId="739"/>
            <ac:spMk id="6" creationId="{00000000-0000-0000-0000-000000000000}"/>
          </ac:spMkLst>
        </pc:spChg>
        <pc:spChg chg="mod">
          <ac:chgData name="Jack Qiang" userId="807400516ccfa1ba" providerId="LiveId" clId="{22756C1A-0705-5E4F-9FCF-876E521342B7}" dt="2024-10-28T08:25:14.412" v="1550" actId="20577"/>
          <ac:spMkLst>
            <pc:docMk/>
            <pc:sldMk cId="0" sldId="739"/>
            <ac:spMk id="1201155" creationId="{00000000-0000-0000-0000-000000000000}"/>
          </ac:spMkLst>
        </pc:spChg>
      </pc:sldChg>
      <pc:sldChg chg="modSp mod">
        <pc:chgData name="Jack Qiang" userId="807400516ccfa1ba" providerId="LiveId" clId="{22756C1A-0705-5E4F-9FCF-876E521342B7}" dt="2024-10-28T08:26:06.865" v="1592" actId="20577"/>
        <pc:sldMkLst>
          <pc:docMk/>
          <pc:sldMk cId="0" sldId="740"/>
        </pc:sldMkLst>
        <pc:spChg chg="mod">
          <ac:chgData name="Jack Qiang" userId="807400516ccfa1ba" providerId="LiveId" clId="{22756C1A-0705-5E4F-9FCF-876E521342B7}" dt="2024-10-28T08:25:59.800" v="1577" actId="20577"/>
          <ac:spMkLst>
            <pc:docMk/>
            <pc:sldMk cId="0" sldId="740"/>
            <ac:spMk id="10" creationId="{00000000-0000-0000-0000-000000000000}"/>
          </ac:spMkLst>
        </pc:spChg>
        <pc:spChg chg="mod">
          <ac:chgData name="Jack Qiang" userId="807400516ccfa1ba" providerId="LiveId" clId="{22756C1A-0705-5E4F-9FCF-876E521342B7}" dt="2024-10-28T08:26:06.865" v="1592" actId="20577"/>
          <ac:spMkLst>
            <pc:docMk/>
            <pc:sldMk cId="0" sldId="740"/>
            <ac:spMk id="1203203" creationId="{00000000-0000-0000-0000-000000000000}"/>
          </ac:spMkLst>
        </pc:spChg>
      </pc:sldChg>
      <pc:sldChg chg="modSp mod">
        <pc:chgData name="Jack Qiang" userId="807400516ccfa1ba" providerId="LiveId" clId="{22756C1A-0705-5E4F-9FCF-876E521342B7}" dt="2024-10-28T08:28:24.407" v="1621" actId="20577"/>
        <pc:sldMkLst>
          <pc:docMk/>
          <pc:sldMk cId="0" sldId="741"/>
        </pc:sldMkLst>
        <pc:spChg chg="mod">
          <ac:chgData name="Jack Qiang" userId="807400516ccfa1ba" providerId="LiveId" clId="{22756C1A-0705-5E4F-9FCF-876E521342B7}" dt="2024-10-28T08:27:55.909" v="1620" actId="20577"/>
          <ac:spMkLst>
            <pc:docMk/>
            <pc:sldMk cId="0" sldId="741"/>
            <ac:spMk id="8" creationId="{00000000-0000-0000-0000-000000000000}"/>
          </ac:spMkLst>
        </pc:spChg>
        <pc:spChg chg="mod">
          <ac:chgData name="Jack Qiang" userId="807400516ccfa1ba" providerId="LiveId" clId="{22756C1A-0705-5E4F-9FCF-876E521342B7}" dt="2024-10-28T08:27:49.387" v="1593" actId="1076"/>
          <ac:spMkLst>
            <pc:docMk/>
            <pc:sldMk cId="0" sldId="741"/>
            <ac:spMk id="1205250" creationId="{00000000-0000-0000-0000-000000000000}"/>
          </ac:spMkLst>
        </pc:spChg>
        <pc:spChg chg="mod">
          <ac:chgData name="Jack Qiang" userId="807400516ccfa1ba" providerId="LiveId" clId="{22756C1A-0705-5E4F-9FCF-876E521342B7}" dt="2024-10-28T08:28:24.407" v="1621" actId="20577"/>
          <ac:spMkLst>
            <pc:docMk/>
            <pc:sldMk cId="0" sldId="741"/>
            <ac:spMk id="1205253" creationId="{00000000-0000-0000-0000-000000000000}"/>
          </ac:spMkLst>
        </pc:spChg>
      </pc:sldChg>
      <pc:sldChg chg="modSp mod">
        <pc:chgData name="Jack Qiang" userId="807400516ccfa1ba" providerId="LiveId" clId="{22756C1A-0705-5E4F-9FCF-876E521342B7}" dt="2024-10-28T08:45:13.318" v="1803" actId="20577"/>
        <pc:sldMkLst>
          <pc:docMk/>
          <pc:sldMk cId="0" sldId="743"/>
        </pc:sldMkLst>
        <pc:spChg chg="mod">
          <ac:chgData name="Jack Qiang" userId="807400516ccfa1ba" providerId="LiveId" clId="{22756C1A-0705-5E4F-9FCF-876E521342B7}" dt="2024-10-28T08:35:52.949" v="1676" actId="20577"/>
          <ac:spMkLst>
            <pc:docMk/>
            <pc:sldMk cId="0" sldId="743"/>
            <ac:spMk id="9" creationId="{00000000-0000-0000-0000-000000000000}"/>
          </ac:spMkLst>
        </pc:spChg>
        <pc:spChg chg="mod">
          <ac:chgData name="Jack Qiang" userId="807400516ccfa1ba" providerId="LiveId" clId="{22756C1A-0705-5E4F-9FCF-876E521342B7}" dt="2024-10-28T08:35:59.238" v="1690" actId="20577"/>
          <ac:spMkLst>
            <pc:docMk/>
            <pc:sldMk cId="0" sldId="743"/>
            <ac:spMk id="1207298" creationId="{00000000-0000-0000-0000-000000000000}"/>
          </ac:spMkLst>
        </pc:spChg>
        <pc:spChg chg="mod">
          <ac:chgData name="Jack Qiang" userId="807400516ccfa1ba" providerId="LiveId" clId="{22756C1A-0705-5E4F-9FCF-876E521342B7}" dt="2024-10-28T08:45:13.318" v="1803" actId="20577"/>
          <ac:spMkLst>
            <pc:docMk/>
            <pc:sldMk cId="0" sldId="743"/>
            <ac:spMk id="1207303" creationId="{00000000-0000-0000-0000-000000000000}"/>
          </ac:spMkLst>
        </pc:spChg>
      </pc:sldChg>
      <pc:sldChg chg="modSp mod">
        <pc:chgData name="Jack Qiang" userId="807400516ccfa1ba" providerId="LiveId" clId="{22756C1A-0705-5E4F-9FCF-876E521342B7}" dt="2024-10-28T08:52:25.004" v="1872" actId="20577"/>
        <pc:sldMkLst>
          <pc:docMk/>
          <pc:sldMk cId="0" sldId="744"/>
        </pc:sldMkLst>
        <pc:spChg chg="mod">
          <ac:chgData name="Jack Qiang" userId="807400516ccfa1ba" providerId="LiveId" clId="{22756C1A-0705-5E4F-9FCF-876E521342B7}" dt="2024-10-28T08:52:06.786" v="1830" actId="20577"/>
          <ac:spMkLst>
            <pc:docMk/>
            <pc:sldMk cId="0" sldId="744"/>
            <ac:spMk id="9" creationId="{00000000-0000-0000-0000-000000000000}"/>
          </ac:spMkLst>
        </pc:spChg>
        <pc:spChg chg="mod">
          <ac:chgData name="Jack Qiang" userId="807400516ccfa1ba" providerId="LiveId" clId="{22756C1A-0705-5E4F-9FCF-876E521342B7}" dt="2024-10-28T08:52:25.004" v="1872" actId="20577"/>
          <ac:spMkLst>
            <pc:docMk/>
            <pc:sldMk cId="0" sldId="744"/>
            <ac:spMk id="1209354" creationId="{00000000-0000-0000-0000-000000000000}"/>
          </ac:spMkLst>
        </pc:spChg>
      </pc:sldChg>
      <pc:sldChg chg="modSp mod">
        <pc:chgData name="Jack Qiang" userId="807400516ccfa1ba" providerId="LiveId" clId="{22756C1A-0705-5E4F-9FCF-876E521342B7}" dt="2024-10-28T07:43:34.425" v="847" actId="20577"/>
        <pc:sldMkLst>
          <pc:docMk/>
          <pc:sldMk cId="0" sldId="761"/>
        </pc:sldMkLst>
        <pc:spChg chg="mod">
          <ac:chgData name="Jack Qiang" userId="807400516ccfa1ba" providerId="LiveId" clId="{22756C1A-0705-5E4F-9FCF-876E521342B7}" dt="2024-10-28T07:43:34.425" v="847" actId="20577"/>
          <ac:spMkLst>
            <pc:docMk/>
            <pc:sldMk cId="0" sldId="761"/>
            <ac:spMk id="8" creationId="{00000000-0000-0000-0000-000000000000}"/>
          </ac:spMkLst>
        </pc:spChg>
      </pc:sldChg>
      <pc:sldChg chg="modSp mod">
        <pc:chgData name="Jack Qiang" userId="807400516ccfa1ba" providerId="LiveId" clId="{22756C1A-0705-5E4F-9FCF-876E521342B7}" dt="2024-10-28T07:44:05.592" v="860" actId="20577"/>
        <pc:sldMkLst>
          <pc:docMk/>
          <pc:sldMk cId="0" sldId="762"/>
        </pc:sldMkLst>
        <pc:spChg chg="mod">
          <ac:chgData name="Jack Qiang" userId="807400516ccfa1ba" providerId="LiveId" clId="{22756C1A-0705-5E4F-9FCF-876E521342B7}" dt="2024-10-28T07:44:05.592" v="860" actId="20577"/>
          <ac:spMkLst>
            <pc:docMk/>
            <pc:sldMk cId="0" sldId="762"/>
            <ac:spMk id="6" creationId="{00000000-0000-0000-0000-000000000000}"/>
          </ac:spMkLst>
        </pc:spChg>
      </pc:sldChg>
      <pc:sldChg chg="modSp mod">
        <pc:chgData name="Jack Qiang" userId="807400516ccfa1ba" providerId="LiveId" clId="{22756C1A-0705-5E4F-9FCF-876E521342B7}" dt="2024-10-28T07:44:43.509" v="899" actId="113"/>
        <pc:sldMkLst>
          <pc:docMk/>
          <pc:sldMk cId="0" sldId="763"/>
        </pc:sldMkLst>
        <pc:spChg chg="mod">
          <ac:chgData name="Jack Qiang" userId="807400516ccfa1ba" providerId="LiveId" clId="{22756C1A-0705-5E4F-9FCF-876E521342B7}" dt="2024-10-28T07:44:14.175" v="875" actId="20577"/>
          <ac:spMkLst>
            <pc:docMk/>
            <pc:sldMk cId="0" sldId="763"/>
            <ac:spMk id="8" creationId="{00000000-0000-0000-0000-000000000000}"/>
          </ac:spMkLst>
        </pc:spChg>
        <pc:spChg chg="mod">
          <ac:chgData name="Jack Qiang" userId="807400516ccfa1ba" providerId="LiveId" clId="{22756C1A-0705-5E4F-9FCF-876E521342B7}" dt="2024-10-28T07:44:43.509" v="899" actId="113"/>
          <ac:spMkLst>
            <pc:docMk/>
            <pc:sldMk cId="0" sldId="763"/>
            <ac:spMk id="1243138" creationId="{00000000-0000-0000-0000-000000000000}"/>
          </ac:spMkLst>
        </pc:spChg>
        <pc:spChg chg="mod">
          <ac:chgData name="Jack Qiang" userId="807400516ccfa1ba" providerId="LiveId" clId="{22756C1A-0705-5E4F-9FCF-876E521342B7}" dt="2024-10-28T07:44:22.663" v="897" actId="20577"/>
          <ac:spMkLst>
            <pc:docMk/>
            <pc:sldMk cId="0" sldId="763"/>
            <ac:spMk id="1243143" creationId="{00000000-0000-0000-0000-000000000000}"/>
          </ac:spMkLst>
        </pc:spChg>
      </pc:sldChg>
      <pc:sldChg chg="modSp mod">
        <pc:chgData name="Jack Qiang" userId="807400516ccfa1ba" providerId="LiveId" clId="{22756C1A-0705-5E4F-9FCF-876E521342B7}" dt="2024-10-28T07:26:15.230" v="676" actId="1076"/>
        <pc:sldMkLst>
          <pc:docMk/>
          <pc:sldMk cId="0" sldId="785"/>
        </pc:sldMkLst>
        <pc:spChg chg="mod">
          <ac:chgData name="Jack Qiang" userId="807400516ccfa1ba" providerId="LiveId" clId="{22756C1A-0705-5E4F-9FCF-876E521342B7}" dt="2024-10-28T07:23:58.096" v="415" actId="20577"/>
          <ac:spMkLst>
            <pc:docMk/>
            <pc:sldMk cId="0" sldId="785"/>
            <ac:spMk id="10" creationId="{00000000-0000-0000-0000-000000000000}"/>
          </ac:spMkLst>
        </pc:spChg>
        <pc:spChg chg="mod">
          <ac:chgData name="Jack Qiang" userId="807400516ccfa1ba" providerId="LiveId" clId="{22756C1A-0705-5E4F-9FCF-876E521342B7}" dt="2024-10-28T07:24:52.592" v="529" actId="20577"/>
          <ac:spMkLst>
            <pc:docMk/>
            <pc:sldMk cId="0" sldId="785"/>
            <ac:spMk id="1285125" creationId="{00000000-0000-0000-0000-000000000000}"/>
          </ac:spMkLst>
        </pc:spChg>
        <pc:spChg chg="mod">
          <ac:chgData name="Jack Qiang" userId="807400516ccfa1ba" providerId="LiveId" clId="{22756C1A-0705-5E4F-9FCF-876E521342B7}" dt="2024-10-28T07:26:15.230" v="676" actId="1076"/>
          <ac:spMkLst>
            <pc:docMk/>
            <pc:sldMk cId="0" sldId="785"/>
            <ac:spMk id="1285126" creationId="{00000000-0000-0000-0000-000000000000}"/>
          </ac:spMkLst>
        </pc:spChg>
      </pc:sldChg>
      <pc:sldChg chg="modSp mod">
        <pc:chgData name="Jack Qiang" userId="807400516ccfa1ba" providerId="LiveId" clId="{22756C1A-0705-5E4F-9FCF-876E521342B7}" dt="2024-10-28T07:45:06.265" v="916" actId="1076"/>
        <pc:sldMkLst>
          <pc:docMk/>
          <pc:sldMk cId="0" sldId="786"/>
        </pc:sldMkLst>
        <pc:spChg chg="mod">
          <ac:chgData name="Jack Qiang" userId="807400516ccfa1ba" providerId="LiveId" clId="{22756C1A-0705-5E4F-9FCF-876E521342B7}" dt="2024-10-28T07:45:02.932" v="915" actId="14100"/>
          <ac:spMkLst>
            <pc:docMk/>
            <pc:sldMk cId="0" sldId="786"/>
            <ac:spMk id="8" creationId="{00000000-0000-0000-0000-000000000000}"/>
          </ac:spMkLst>
        </pc:spChg>
        <pc:spChg chg="mod">
          <ac:chgData name="Jack Qiang" userId="807400516ccfa1ba" providerId="LiveId" clId="{22756C1A-0705-5E4F-9FCF-876E521342B7}" dt="2024-10-28T07:45:06.265" v="916" actId="1076"/>
          <ac:spMkLst>
            <pc:docMk/>
            <pc:sldMk cId="0" sldId="786"/>
            <ac:spMk id="1287170" creationId="{00000000-0000-0000-0000-000000000000}"/>
          </ac:spMkLst>
        </pc:spChg>
      </pc:sldChg>
      <pc:sldChg chg="modSp mod">
        <pc:chgData name="Jack Qiang" userId="807400516ccfa1ba" providerId="LiveId" clId="{22756C1A-0705-5E4F-9FCF-876E521342B7}" dt="2024-10-28T07:57:59.215" v="1118" actId="20577"/>
        <pc:sldMkLst>
          <pc:docMk/>
          <pc:sldMk cId="0" sldId="787"/>
        </pc:sldMkLst>
        <pc:spChg chg="mod">
          <ac:chgData name="Jack Qiang" userId="807400516ccfa1ba" providerId="LiveId" clId="{22756C1A-0705-5E4F-9FCF-876E521342B7}" dt="2024-10-28T07:57:59.215" v="1118" actId="20577"/>
          <ac:spMkLst>
            <pc:docMk/>
            <pc:sldMk cId="0" sldId="787"/>
            <ac:spMk id="18" creationId="{00000000-0000-0000-0000-000000000000}"/>
          </ac:spMkLst>
        </pc:spChg>
      </pc:sldChg>
      <pc:sldChg chg="modSp mod">
        <pc:chgData name="Jack Qiang" userId="807400516ccfa1ba" providerId="LiveId" clId="{22756C1A-0705-5E4F-9FCF-876E521342B7}" dt="2024-10-28T07:59:02.378" v="1143" actId="20577"/>
        <pc:sldMkLst>
          <pc:docMk/>
          <pc:sldMk cId="0" sldId="788"/>
        </pc:sldMkLst>
        <pc:spChg chg="mod">
          <ac:chgData name="Jack Qiang" userId="807400516ccfa1ba" providerId="LiveId" clId="{22756C1A-0705-5E4F-9FCF-876E521342B7}" dt="2024-10-28T07:59:02.378" v="1143" actId="20577"/>
          <ac:spMkLst>
            <pc:docMk/>
            <pc:sldMk cId="0" sldId="788"/>
            <ac:spMk id="10" creationId="{00000000-0000-0000-0000-000000000000}"/>
          </ac:spMkLst>
        </pc:spChg>
      </pc:sldChg>
      <pc:sldChg chg="modSp mod">
        <pc:chgData name="Jack Qiang" userId="807400516ccfa1ba" providerId="LiveId" clId="{22756C1A-0705-5E4F-9FCF-876E521342B7}" dt="2024-10-28T07:59:09.950" v="1157" actId="20577"/>
        <pc:sldMkLst>
          <pc:docMk/>
          <pc:sldMk cId="0" sldId="790"/>
        </pc:sldMkLst>
        <pc:spChg chg="mod">
          <ac:chgData name="Jack Qiang" userId="807400516ccfa1ba" providerId="LiveId" clId="{22756C1A-0705-5E4F-9FCF-876E521342B7}" dt="2024-10-28T07:59:09.950" v="1157" actId="20577"/>
          <ac:spMkLst>
            <pc:docMk/>
            <pc:sldMk cId="0" sldId="790"/>
            <ac:spMk id="18" creationId="{00000000-0000-0000-0000-000000000000}"/>
          </ac:spMkLst>
        </pc:spChg>
      </pc:sldChg>
      <pc:sldChg chg="modSp mod">
        <pc:chgData name="Jack Qiang" userId="807400516ccfa1ba" providerId="LiveId" clId="{22756C1A-0705-5E4F-9FCF-876E521342B7}" dt="2024-10-28T08:31:27.487" v="1649" actId="1076"/>
        <pc:sldMkLst>
          <pc:docMk/>
          <pc:sldMk cId="0" sldId="791"/>
        </pc:sldMkLst>
        <pc:spChg chg="mod">
          <ac:chgData name="Jack Qiang" userId="807400516ccfa1ba" providerId="LiveId" clId="{22756C1A-0705-5E4F-9FCF-876E521342B7}" dt="2024-10-28T08:31:24.311" v="1648" actId="20577"/>
          <ac:spMkLst>
            <pc:docMk/>
            <pc:sldMk cId="0" sldId="791"/>
            <ac:spMk id="9" creationId="{00000000-0000-0000-0000-000000000000}"/>
          </ac:spMkLst>
        </pc:spChg>
        <pc:spChg chg="mod">
          <ac:chgData name="Jack Qiang" userId="807400516ccfa1ba" providerId="LiveId" clId="{22756C1A-0705-5E4F-9FCF-876E521342B7}" dt="2024-10-28T08:31:27.487" v="1649" actId="1076"/>
          <ac:spMkLst>
            <pc:docMk/>
            <pc:sldMk cId="0" sldId="791"/>
            <ac:spMk id="1292290" creationId="{00000000-0000-0000-0000-000000000000}"/>
          </ac:spMkLst>
        </pc:spChg>
      </pc:sldChg>
      <pc:sldChg chg="modSp mod">
        <pc:chgData name="Jack Qiang" userId="807400516ccfa1ba" providerId="LiveId" clId="{22756C1A-0705-5E4F-9FCF-876E521342B7}" dt="2024-10-28T08:38:27.261" v="1787" actId="20577"/>
        <pc:sldMkLst>
          <pc:docMk/>
          <pc:sldMk cId="0" sldId="793"/>
        </pc:sldMkLst>
        <pc:spChg chg="mod">
          <ac:chgData name="Jack Qiang" userId="807400516ccfa1ba" providerId="LiveId" clId="{22756C1A-0705-5E4F-9FCF-876E521342B7}" dt="2024-10-28T08:38:27.261" v="1787" actId="20577"/>
          <ac:spMkLst>
            <pc:docMk/>
            <pc:sldMk cId="0" sldId="793"/>
            <ac:spMk id="10" creationId="{00000000-0000-0000-0000-000000000000}"/>
          </ac:spMkLst>
        </pc:spChg>
        <pc:spChg chg="mod">
          <ac:chgData name="Jack Qiang" userId="807400516ccfa1ba" providerId="LiveId" clId="{22756C1A-0705-5E4F-9FCF-876E521342B7}" dt="2024-10-28T08:38:16.731" v="1748" actId="1076"/>
          <ac:spMkLst>
            <pc:docMk/>
            <pc:sldMk cId="0" sldId="793"/>
            <ac:spMk id="1295362" creationId="{00000000-0000-0000-0000-000000000000}"/>
          </ac:spMkLst>
        </pc:spChg>
      </pc:sldChg>
      <pc:sldChg chg="modSp mod">
        <pc:chgData name="Jack Qiang" userId="807400516ccfa1ba" providerId="LiveId" clId="{22756C1A-0705-5E4F-9FCF-876E521342B7}" dt="2024-10-28T08:12:18.797" v="1451" actId="20577"/>
        <pc:sldMkLst>
          <pc:docMk/>
          <pc:sldMk cId="3636378324" sldId="834"/>
        </pc:sldMkLst>
        <pc:spChg chg="mod">
          <ac:chgData name="Jack Qiang" userId="807400516ccfa1ba" providerId="LiveId" clId="{22756C1A-0705-5E4F-9FCF-876E521342B7}" dt="2024-10-28T08:12:18.797" v="1451" actId="20577"/>
          <ac:spMkLst>
            <pc:docMk/>
            <pc:sldMk cId="3636378324" sldId="834"/>
            <ac:spMk id="9" creationId="{00000000-0000-0000-0000-000000000000}"/>
          </ac:spMkLst>
        </pc:spChg>
      </pc:sldChg>
      <pc:sldChg chg="modSp mod">
        <pc:chgData name="Jack Qiang" userId="807400516ccfa1ba" providerId="LiveId" clId="{22756C1A-0705-5E4F-9FCF-876E521342B7}" dt="2024-10-28T08:14:05.338" v="1474" actId="207"/>
        <pc:sldMkLst>
          <pc:docMk/>
          <pc:sldMk cId="713288535" sldId="835"/>
        </pc:sldMkLst>
        <pc:spChg chg="mod">
          <ac:chgData name="Jack Qiang" userId="807400516ccfa1ba" providerId="LiveId" clId="{22756C1A-0705-5E4F-9FCF-876E521342B7}" dt="2024-10-28T08:13:33.121" v="1473" actId="20577"/>
          <ac:spMkLst>
            <pc:docMk/>
            <pc:sldMk cId="713288535" sldId="835"/>
            <ac:spMk id="9" creationId="{00000000-0000-0000-0000-000000000000}"/>
          </ac:spMkLst>
        </pc:spChg>
        <pc:spChg chg="mod">
          <ac:chgData name="Jack Qiang" userId="807400516ccfa1ba" providerId="LiveId" clId="{22756C1A-0705-5E4F-9FCF-876E521342B7}" dt="2024-10-28T08:14:05.338" v="1474" actId="207"/>
          <ac:spMkLst>
            <pc:docMk/>
            <pc:sldMk cId="713288535" sldId="835"/>
            <ac:spMk id="1196034" creationId="{00000000-0000-0000-0000-000000000000}"/>
          </ac:spMkLst>
        </pc:spChg>
      </pc:sldChg>
      <pc:sldChg chg="modSp mod">
        <pc:chgData name="Jack Qiang" userId="807400516ccfa1ba" providerId="LiveId" clId="{22756C1A-0705-5E4F-9FCF-876E521342B7}" dt="2024-10-28T08:15:33.613" v="1477"/>
        <pc:sldMkLst>
          <pc:docMk/>
          <pc:sldMk cId="2676411277" sldId="836"/>
        </pc:sldMkLst>
        <pc:spChg chg="mod">
          <ac:chgData name="Jack Qiang" userId="807400516ccfa1ba" providerId="LiveId" clId="{22756C1A-0705-5E4F-9FCF-876E521342B7}" dt="2024-10-28T08:15:33.613" v="1477"/>
          <ac:spMkLst>
            <pc:docMk/>
            <pc:sldMk cId="2676411277" sldId="836"/>
            <ac:spMk id="9" creationId="{00000000-0000-0000-0000-000000000000}"/>
          </ac:spMkLst>
        </pc:spChg>
        <pc:spChg chg="mod">
          <ac:chgData name="Jack Qiang" userId="807400516ccfa1ba" providerId="LiveId" clId="{22756C1A-0705-5E4F-9FCF-876E521342B7}" dt="2024-10-28T08:14:30.497" v="1475" actId="207"/>
          <ac:spMkLst>
            <pc:docMk/>
            <pc:sldMk cId="2676411277" sldId="836"/>
            <ac:spMk id="1196034" creationId="{00000000-0000-0000-0000-000000000000}"/>
          </ac:spMkLst>
        </pc:spChg>
      </pc:sldChg>
      <pc:sldChg chg="modSp mod">
        <pc:chgData name="Jack Qiang" userId="807400516ccfa1ba" providerId="LiveId" clId="{22756C1A-0705-5E4F-9FCF-876E521342B7}" dt="2024-10-28T08:15:36.971" v="1479"/>
        <pc:sldMkLst>
          <pc:docMk/>
          <pc:sldMk cId="3002142563" sldId="837"/>
        </pc:sldMkLst>
        <pc:spChg chg="mod">
          <ac:chgData name="Jack Qiang" userId="807400516ccfa1ba" providerId="LiveId" clId="{22756C1A-0705-5E4F-9FCF-876E521342B7}" dt="2024-10-28T08:15:36.971" v="1479"/>
          <ac:spMkLst>
            <pc:docMk/>
            <pc:sldMk cId="3002142563" sldId="837"/>
            <ac:spMk id="9" creationId="{00000000-0000-0000-0000-000000000000}"/>
          </ac:spMkLst>
        </pc:spChg>
      </pc:sldChg>
      <pc:sldChg chg="modSp mod">
        <pc:chgData name="Jack Qiang" userId="807400516ccfa1ba" providerId="LiveId" clId="{22756C1A-0705-5E4F-9FCF-876E521342B7}" dt="2024-10-28T08:15:47.128" v="1483" actId="20577"/>
        <pc:sldMkLst>
          <pc:docMk/>
          <pc:sldMk cId="2315293764" sldId="865"/>
        </pc:sldMkLst>
        <pc:spChg chg="mod">
          <ac:chgData name="Jack Qiang" userId="807400516ccfa1ba" providerId="LiveId" clId="{22756C1A-0705-5E4F-9FCF-876E521342B7}" dt="2024-10-28T08:15:47.128" v="1483" actId="20577"/>
          <ac:spMkLst>
            <pc:docMk/>
            <pc:sldMk cId="2315293764" sldId="865"/>
            <ac:spMk id="5" creationId="{54A16E85-75D5-4FCA-9D99-FAD0C0C65450}"/>
          </ac:spMkLst>
        </pc:spChg>
      </pc:sldChg>
      <pc:sldChg chg="modSp mod">
        <pc:chgData name="Jack Qiang" userId="807400516ccfa1ba" providerId="LiveId" clId="{22756C1A-0705-5E4F-9FCF-876E521342B7}" dt="2024-10-28T09:05:05.375" v="1926"/>
        <pc:sldMkLst>
          <pc:docMk/>
          <pc:sldMk cId="1234545545" sldId="866"/>
        </pc:sldMkLst>
        <pc:spChg chg="mod">
          <ac:chgData name="Jack Qiang" userId="807400516ccfa1ba" providerId="LiveId" clId="{22756C1A-0705-5E4F-9FCF-876E521342B7}" dt="2024-10-28T07:18:44.106" v="318" actId="1035"/>
          <ac:spMkLst>
            <pc:docMk/>
            <pc:sldMk cId="1234545545" sldId="866"/>
            <ac:spMk id="6" creationId="{29299780-D87D-4246-B0DA-EFF77B1C378A}"/>
          </ac:spMkLst>
        </pc:spChg>
        <pc:spChg chg="mod">
          <ac:chgData name="Jack Qiang" userId="807400516ccfa1ba" providerId="LiveId" clId="{22756C1A-0705-5E4F-9FCF-876E521342B7}" dt="2024-10-28T07:18:44.106" v="318" actId="1035"/>
          <ac:spMkLst>
            <pc:docMk/>
            <pc:sldMk cId="1234545545" sldId="866"/>
            <ac:spMk id="7" creationId="{76D27372-117C-4EC0-BF4A-869FFCF11977}"/>
          </ac:spMkLst>
        </pc:spChg>
        <pc:spChg chg="mod">
          <ac:chgData name="Jack Qiang" userId="807400516ccfa1ba" providerId="LiveId" clId="{22756C1A-0705-5E4F-9FCF-876E521342B7}" dt="2024-10-28T07:18:44.106" v="318" actId="1035"/>
          <ac:spMkLst>
            <pc:docMk/>
            <pc:sldMk cId="1234545545" sldId="866"/>
            <ac:spMk id="8" creationId="{65C1ECD6-9851-46D1-9C16-4B6BFCF0BC9F}"/>
          </ac:spMkLst>
        </pc:spChg>
        <pc:spChg chg="mod">
          <ac:chgData name="Jack Qiang" userId="807400516ccfa1ba" providerId="LiveId" clId="{22756C1A-0705-5E4F-9FCF-876E521342B7}" dt="2024-10-28T07:18:44.106" v="318" actId="1035"/>
          <ac:spMkLst>
            <pc:docMk/>
            <pc:sldMk cId="1234545545" sldId="866"/>
            <ac:spMk id="9" creationId="{34298722-EDAA-42A8-A61F-A0518A3F5AF6}"/>
          </ac:spMkLst>
        </pc:spChg>
        <pc:spChg chg="mod">
          <ac:chgData name="Jack Qiang" userId="807400516ccfa1ba" providerId="LiveId" clId="{22756C1A-0705-5E4F-9FCF-876E521342B7}" dt="2024-10-28T09:05:05.371" v="1921"/>
          <ac:spMkLst>
            <pc:docMk/>
            <pc:sldMk cId="1234545545" sldId="866"/>
            <ac:spMk id="10" creationId="{75792756-8A1D-4358-81FE-4D7C3F3B3A57}"/>
          </ac:spMkLst>
        </pc:spChg>
        <pc:spChg chg="mod">
          <ac:chgData name="Jack Qiang" userId="807400516ccfa1ba" providerId="LiveId" clId="{22756C1A-0705-5E4F-9FCF-876E521342B7}" dt="2024-10-28T09:05:05.372" v="1922"/>
          <ac:spMkLst>
            <pc:docMk/>
            <pc:sldMk cId="1234545545" sldId="866"/>
            <ac:spMk id="11" creationId="{B305BDD0-DEBC-4238-AF15-C5A54C01CE3F}"/>
          </ac:spMkLst>
        </pc:spChg>
        <pc:spChg chg="mod">
          <ac:chgData name="Jack Qiang" userId="807400516ccfa1ba" providerId="LiveId" clId="{22756C1A-0705-5E4F-9FCF-876E521342B7}" dt="2024-10-28T09:05:05.373" v="1923"/>
          <ac:spMkLst>
            <pc:docMk/>
            <pc:sldMk cId="1234545545" sldId="866"/>
            <ac:spMk id="12" creationId="{7E1C07B1-8EA3-4AEE-A422-A4A443AAEBF6}"/>
          </ac:spMkLst>
        </pc:spChg>
        <pc:spChg chg="mod">
          <ac:chgData name="Jack Qiang" userId="807400516ccfa1ba" providerId="LiveId" clId="{22756C1A-0705-5E4F-9FCF-876E521342B7}" dt="2024-10-28T09:05:05.373" v="1924"/>
          <ac:spMkLst>
            <pc:docMk/>
            <pc:sldMk cId="1234545545" sldId="866"/>
            <ac:spMk id="13" creationId="{EFD33808-934E-48ED-B1C8-12E3E19CBBE8}"/>
          </ac:spMkLst>
        </pc:spChg>
        <pc:spChg chg="mod">
          <ac:chgData name="Jack Qiang" userId="807400516ccfa1ba" providerId="LiveId" clId="{22756C1A-0705-5E4F-9FCF-876E521342B7}" dt="2024-10-28T09:05:05.375" v="1925"/>
          <ac:spMkLst>
            <pc:docMk/>
            <pc:sldMk cId="1234545545" sldId="866"/>
            <ac:spMk id="15" creationId="{9004F6D2-B392-4D6F-9887-E9F639E4638C}"/>
          </ac:spMkLst>
        </pc:spChg>
        <pc:picChg chg="mod">
          <ac:chgData name="Jack Qiang" userId="807400516ccfa1ba" providerId="LiveId" clId="{22756C1A-0705-5E4F-9FCF-876E521342B7}" dt="2024-10-28T09:05:05.375" v="1926"/>
          <ac:picMkLst>
            <pc:docMk/>
            <pc:sldMk cId="1234545545" sldId="866"/>
            <ac:picMk id="4" creationId="{032556FF-8957-480E-9460-E4659C845A2D}"/>
          </ac:picMkLst>
        </pc:picChg>
      </pc:sldChg>
      <pc:sldChg chg="modSp">
        <pc:chgData name="Jack Qiang" userId="807400516ccfa1ba" providerId="LiveId" clId="{22756C1A-0705-5E4F-9FCF-876E521342B7}" dt="2024-10-28T09:04:58.744" v="1914"/>
        <pc:sldMkLst>
          <pc:docMk/>
          <pc:sldMk cId="4213251295" sldId="867"/>
        </pc:sldMkLst>
        <pc:spChg chg="mod">
          <ac:chgData name="Jack Qiang" userId="807400516ccfa1ba" providerId="LiveId" clId="{22756C1A-0705-5E4F-9FCF-876E521342B7}" dt="2024-10-28T09:04:58.739" v="1909"/>
          <ac:spMkLst>
            <pc:docMk/>
            <pc:sldMk cId="4213251295" sldId="867"/>
            <ac:spMk id="10" creationId="{14DFEEE1-473D-4A89-9AFE-CAE5186AE9BD}"/>
          </ac:spMkLst>
        </pc:spChg>
        <pc:spChg chg="mod">
          <ac:chgData name="Jack Qiang" userId="807400516ccfa1ba" providerId="LiveId" clId="{22756C1A-0705-5E4F-9FCF-876E521342B7}" dt="2024-10-28T09:04:58.740" v="1910"/>
          <ac:spMkLst>
            <pc:docMk/>
            <pc:sldMk cId="4213251295" sldId="867"/>
            <ac:spMk id="11" creationId="{2F7BCEEB-155E-44BE-9823-B46F702738EB}"/>
          </ac:spMkLst>
        </pc:spChg>
        <pc:spChg chg="mod">
          <ac:chgData name="Jack Qiang" userId="807400516ccfa1ba" providerId="LiveId" clId="{22756C1A-0705-5E4F-9FCF-876E521342B7}" dt="2024-10-28T09:04:58.741" v="1911"/>
          <ac:spMkLst>
            <pc:docMk/>
            <pc:sldMk cId="4213251295" sldId="867"/>
            <ac:spMk id="12" creationId="{BB5C90DB-20EA-4A10-A147-AC8F0C31DF2A}"/>
          </ac:spMkLst>
        </pc:spChg>
        <pc:spChg chg="mod">
          <ac:chgData name="Jack Qiang" userId="807400516ccfa1ba" providerId="LiveId" clId="{22756C1A-0705-5E4F-9FCF-876E521342B7}" dt="2024-10-28T09:04:58.742" v="1912"/>
          <ac:spMkLst>
            <pc:docMk/>
            <pc:sldMk cId="4213251295" sldId="867"/>
            <ac:spMk id="13" creationId="{EDBF257F-C5BD-41D6-AB16-637C0AF6BA86}"/>
          </ac:spMkLst>
        </pc:spChg>
        <pc:spChg chg="mod">
          <ac:chgData name="Jack Qiang" userId="807400516ccfa1ba" providerId="LiveId" clId="{22756C1A-0705-5E4F-9FCF-876E521342B7}" dt="2024-10-28T09:04:58.743" v="1913"/>
          <ac:spMkLst>
            <pc:docMk/>
            <pc:sldMk cId="4213251295" sldId="867"/>
            <ac:spMk id="15" creationId="{F8301AB6-4164-4D8B-9E37-274CED5C7191}"/>
          </ac:spMkLst>
        </pc:spChg>
        <pc:picChg chg="mod">
          <ac:chgData name="Jack Qiang" userId="807400516ccfa1ba" providerId="LiveId" clId="{22756C1A-0705-5E4F-9FCF-876E521342B7}" dt="2024-10-28T09:04:58.744" v="1914"/>
          <ac:picMkLst>
            <pc:docMk/>
            <pc:sldMk cId="4213251295" sldId="867"/>
            <ac:picMk id="4" creationId="{3F633D8C-14A7-4273-9BFA-C5F974A35489}"/>
          </ac:picMkLst>
        </pc:picChg>
      </pc:sldChg>
      <pc:sldChg chg="modSp">
        <pc:chgData name="Jack Qiang" userId="807400516ccfa1ba" providerId="LiveId" clId="{22756C1A-0705-5E4F-9FCF-876E521342B7}" dt="2024-10-28T09:05:01.216" v="1920"/>
        <pc:sldMkLst>
          <pc:docMk/>
          <pc:sldMk cId="3332471077" sldId="868"/>
        </pc:sldMkLst>
        <pc:spChg chg="mod">
          <ac:chgData name="Jack Qiang" userId="807400516ccfa1ba" providerId="LiveId" clId="{22756C1A-0705-5E4F-9FCF-876E521342B7}" dt="2024-10-28T09:05:01.211" v="1915"/>
          <ac:spMkLst>
            <pc:docMk/>
            <pc:sldMk cId="3332471077" sldId="868"/>
            <ac:spMk id="10" creationId="{E0570C6B-5D86-4F06-854F-5ECBD82A4B07}"/>
          </ac:spMkLst>
        </pc:spChg>
        <pc:spChg chg="mod">
          <ac:chgData name="Jack Qiang" userId="807400516ccfa1ba" providerId="LiveId" clId="{22756C1A-0705-5E4F-9FCF-876E521342B7}" dt="2024-10-28T09:05:01.212" v="1916"/>
          <ac:spMkLst>
            <pc:docMk/>
            <pc:sldMk cId="3332471077" sldId="868"/>
            <ac:spMk id="11" creationId="{5F29FE8C-2C19-4D1E-A4E4-DC8DAA31DCEC}"/>
          </ac:spMkLst>
        </pc:spChg>
        <pc:spChg chg="mod">
          <ac:chgData name="Jack Qiang" userId="807400516ccfa1ba" providerId="LiveId" clId="{22756C1A-0705-5E4F-9FCF-876E521342B7}" dt="2024-10-28T09:05:01.213" v="1917"/>
          <ac:spMkLst>
            <pc:docMk/>
            <pc:sldMk cId="3332471077" sldId="868"/>
            <ac:spMk id="12" creationId="{CA4AED30-624E-453F-872B-635A7E0965CB}"/>
          </ac:spMkLst>
        </pc:spChg>
        <pc:spChg chg="mod">
          <ac:chgData name="Jack Qiang" userId="807400516ccfa1ba" providerId="LiveId" clId="{22756C1A-0705-5E4F-9FCF-876E521342B7}" dt="2024-10-28T09:05:01.214" v="1918"/>
          <ac:spMkLst>
            <pc:docMk/>
            <pc:sldMk cId="3332471077" sldId="868"/>
            <ac:spMk id="13" creationId="{397B2642-027A-4CDC-B708-3160A595B73C}"/>
          </ac:spMkLst>
        </pc:spChg>
        <pc:spChg chg="mod">
          <ac:chgData name="Jack Qiang" userId="807400516ccfa1ba" providerId="LiveId" clId="{22756C1A-0705-5E4F-9FCF-876E521342B7}" dt="2024-10-28T09:05:01.215" v="1919"/>
          <ac:spMkLst>
            <pc:docMk/>
            <pc:sldMk cId="3332471077" sldId="868"/>
            <ac:spMk id="15" creationId="{2D752943-387C-45DF-945B-0EB0FDF91FBC}"/>
          </ac:spMkLst>
        </pc:spChg>
        <pc:picChg chg="mod">
          <ac:chgData name="Jack Qiang" userId="807400516ccfa1ba" providerId="LiveId" clId="{22756C1A-0705-5E4F-9FCF-876E521342B7}" dt="2024-10-28T09:05:01.216" v="1920"/>
          <ac:picMkLst>
            <pc:docMk/>
            <pc:sldMk cId="3332471077" sldId="868"/>
            <ac:picMk id="4" creationId="{6E8B8ACA-67A5-4DA7-8342-53A7E61A954B}"/>
          </ac:picMkLst>
        </pc:picChg>
      </pc:sldChg>
      <pc:sldChg chg="addSp modSp mod">
        <pc:chgData name="Jack Qiang" userId="807400516ccfa1ba" providerId="LiveId" clId="{22756C1A-0705-5E4F-9FCF-876E521342B7}" dt="2024-10-28T07:16:25.795" v="98" actId="1076"/>
        <pc:sldMkLst>
          <pc:docMk/>
          <pc:sldMk cId="230565251" sldId="869"/>
        </pc:sldMkLst>
        <pc:spChg chg="mod">
          <ac:chgData name="Jack Qiang" userId="807400516ccfa1ba" providerId="LiveId" clId="{22756C1A-0705-5E4F-9FCF-876E521342B7}" dt="2024-10-28T07:15:19.153" v="46" actId="20577"/>
          <ac:spMkLst>
            <pc:docMk/>
            <pc:sldMk cId="230565251" sldId="869"/>
            <ac:spMk id="2" creationId="{06CBCB07-34FB-4DD0-83A6-4DF57BE1EDED}"/>
          </ac:spMkLst>
        </pc:spChg>
        <pc:spChg chg="add mod">
          <ac:chgData name="Jack Qiang" userId="807400516ccfa1ba" providerId="LiveId" clId="{22756C1A-0705-5E4F-9FCF-876E521342B7}" dt="2024-10-28T07:16:25.795" v="98" actId="1076"/>
          <ac:spMkLst>
            <pc:docMk/>
            <pc:sldMk cId="230565251" sldId="869"/>
            <ac:spMk id="4" creationId="{FDFDDFC7-544D-58D2-C653-6097F4B6C058}"/>
          </ac:spMkLst>
        </pc:spChg>
      </pc:sldChg>
      <pc:sldChg chg="addSp delSp modSp mod">
        <pc:chgData name="Jack Qiang" userId="807400516ccfa1ba" providerId="LiveId" clId="{22756C1A-0705-5E4F-9FCF-876E521342B7}" dt="2024-10-28T07:52:13.802" v="1014" actId="207"/>
        <pc:sldMkLst>
          <pc:docMk/>
          <pc:sldMk cId="1447772025" sldId="871"/>
        </pc:sldMkLst>
        <pc:spChg chg="add del">
          <ac:chgData name="Jack Qiang" userId="807400516ccfa1ba" providerId="LiveId" clId="{22756C1A-0705-5E4F-9FCF-876E521342B7}" dt="2024-10-28T07:51:55.280" v="1008" actId="21"/>
          <ac:spMkLst>
            <pc:docMk/>
            <pc:sldMk cId="1447772025" sldId="871"/>
            <ac:spMk id="2" creationId="{12C0812D-89A6-C7B2-D8E4-75ADE97CEA13}"/>
          </ac:spMkLst>
        </pc:spChg>
        <pc:spChg chg="add mod">
          <ac:chgData name="Jack Qiang" userId="807400516ccfa1ba" providerId="LiveId" clId="{22756C1A-0705-5E4F-9FCF-876E521342B7}" dt="2024-10-28T07:52:13.802" v="1014" actId="207"/>
          <ac:spMkLst>
            <pc:docMk/>
            <pc:sldMk cId="1447772025" sldId="871"/>
            <ac:spMk id="3" creationId="{BD3A59AB-EDD4-2540-2C86-0C29864BB67A}"/>
          </ac:spMkLst>
        </pc:spChg>
      </pc:sldChg>
    </pc:docChg>
  </pc:docChgLst>
  <pc:docChgLst>
    <pc:chgData name="Jack Qiang" userId="807400516ccfa1ba" providerId="LiveId" clId="{5DA12871-5B42-6247-81B2-2BC574E1384E}"/>
    <pc:docChg chg="modSld">
      <pc:chgData name="Jack Qiang" userId="807400516ccfa1ba" providerId="LiveId" clId="{5DA12871-5B42-6247-81B2-2BC574E1384E}" dt="2024-10-23T08:05:14.706" v="11"/>
      <pc:docMkLst>
        <pc:docMk/>
      </pc:docMkLst>
      <pc:sldChg chg="modSp">
        <pc:chgData name="Jack Qiang" userId="807400516ccfa1ba" providerId="LiveId" clId="{5DA12871-5B42-6247-81B2-2BC574E1384E}" dt="2024-10-23T08:05:06.267" v="5"/>
        <pc:sldMkLst>
          <pc:docMk/>
          <pc:sldMk cId="4213251295" sldId="867"/>
        </pc:sldMkLst>
        <pc:spChg chg="mod">
          <ac:chgData name="Jack Qiang" userId="807400516ccfa1ba" providerId="LiveId" clId="{5DA12871-5B42-6247-81B2-2BC574E1384E}" dt="2024-10-23T08:05:06.263" v="0"/>
          <ac:spMkLst>
            <pc:docMk/>
            <pc:sldMk cId="4213251295" sldId="867"/>
            <ac:spMk id="10" creationId="{14DFEEE1-473D-4A89-9AFE-CAE5186AE9BD}"/>
          </ac:spMkLst>
        </pc:spChg>
        <pc:spChg chg="mod">
          <ac:chgData name="Jack Qiang" userId="807400516ccfa1ba" providerId="LiveId" clId="{5DA12871-5B42-6247-81B2-2BC574E1384E}" dt="2024-10-23T08:05:06.264" v="1"/>
          <ac:spMkLst>
            <pc:docMk/>
            <pc:sldMk cId="4213251295" sldId="867"/>
            <ac:spMk id="11" creationId="{2F7BCEEB-155E-44BE-9823-B46F702738EB}"/>
          </ac:spMkLst>
        </pc:spChg>
        <pc:spChg chg="mod">
          <ac:chgData name="Jack Qiang" userId="807400516ccfa1ba" providerId="LiveId" clId="{5DA12871-5B42-6247-81B2-2BC574E1384E}" dt="2024-10-23T08:05:06.265" v="2"/>
          <ac:spMkLst>
            <pc:docMk/>
            <pc:sldMk cId="4213251295" sldId="867"/>
            <ac:spMk id="12" creationId="{BB5C90DB-20EA-4A10-A147-AC8F0C31DF2A}"/>
          </ac:spMkLst>
        </pc:spChg>
        <pc:spChg chg="mod">
          <ac:chgData name="Jack Qiang" userId="807400516ccfa1ba" providerId="LiveId" clId="{5DA12871-5B42-6247-81B2-2BC574E1384E}" dt="2024-10-23T08:05:06.265" v="3"/>
          <ac:spMkLst>
            <pc:docMk/>
            <pc:sldMk cId="4213251295" sldId="867"/>
            <ac:spMk id="13" creationId="{EDBF257F-C5BD-41D6-AB16-637C0AF6BA86}"/>
          </ac:spMkLst>
        </pc:spChg>
        <pc:spChg chg="mod">
          <ac:chgData name="Jack Qiang" userId="807400516ccfa1ba" providerId="LiveId" clId="{5DA12871-5B42-6247-81B2-2BC574E1384E}" dt="2024-10-23T08:05:06.267" v="4"/>
          <ac:spMkLst>
            <pc:docMk/>
            <pc:sldMk cId="4213251295" sldId="867"/>
            <ac:spMk id="15" creationId="{F8301AB6-4164-4D8B-9E37-274CED5C7191}"/>
          </ac:spMkLst>
        </pc:spChg>
        <pc:picChg chg="mod">
          <ac:chgData name="Jack Qiang" userId="807400516ccfa1ba" providerId="LiveId" clId="{5DA12871-5B42-6247-81B2-2BC574E1384E}" dt="2024-10-23T08:05:06.267" v="5"/>
          <ac:picMkLst>
            <pc:docMk/>
            <pc:sldMk cId="4213251295" sldId="867"/>
            <ac:picMk id="4" creationId="{3F633D8C-14A7-4273-9BFA-C5F974A35489}"/>
          </ac:picMkLst>
        </pc:picChg>
      </pc:sldChg>
      <pc:sldChg chg="modSp">
        <pc:chgData name="Jack Qiang" userId="807400516ccfa1ba" providerId="LiveId" clId="{5DA12871-5B42-6247-81B2-2BC574E1384E}" dt="2024-10-23T08:05:14.706" v="11"/>
        <pc:sldMkLst>
          <pc:docMk/>
          <pc:sldMk cId="3332471077" sldId="868"/>
        </pc:sldMkLst>
        <pc:spChg chg="mod">
          <ac:chgData name="Jack Qiang" userId="807400516ccfa1ba" providerId="LiveId" clId="{5DA12871-5B42-6247-81B2-2BC574E1384E}" dt="2024-10-23T08:05:14.702" v="6"/>
          <ac:spMkLst>
            <pc:docMk/>
            <pc:sldMk cId="3332471077" sldId="868"/>
            <ac:spMk id="10" creationId="{E0570C6B-5D86-4F06-854F-5ECBD82A4B07}"/>
          </ac:spMkLst>
        </pc:spChg>
        <pc:spChg chg="mod">
          <ac:chgData name="Jack Qiang" userId="807400516ccfa1ba" providerId="LiveId" clId="{5DA12871-5B42-6247-81B2-2BC574E1384E}" dt="2024-10-23T08:05:14.702" v="7"/>
          <ac:spMkLst>
            <pc:docMk/>
            <pc:sldMk cId="3332471077" sldId="868"/>
            <ac:spMk id="11" creationId="{5F29FE8C-2C19-4D1E-A4E4-DC8DAA31DCEC}"/>
          </ac:spMkLst>
        </pc:spChg>
        <pc:spChg chg="mod">
          <ac:chgData name="Jack Qiang" userId="807400516ccfa1ba" providerId="LiveId" clId="{5DA12871-5B42-6247-81B2-2BC574E1384E}" dt="2024-10-23T08:05:14.703" v="8"/>
          <ac:spMkLst>
            <pc:docMk/>
            <pc:sldMk cId="3332471077" sldId="868"/>
            <ac:spMk id="12" creationId="{CA4AED30-624E-453F-872B-635A7E0965CB}"/>
          </ac:spMkLst>
        </pc:spChg>
        <pc:spChg chg="mod">
          <ac:chgData name="Jack Qiang" userId="807400516ccfa1ba" providerId="LiveId" clId="{5DA12871-5B42-6247-81B2-2BC574E1384E}" dt="2024-10-23T08:05:14.704" v="9"/>
          <ac:spMkLst>
            <pc:docMk/>
            <pc:sldMk cId="3332471077" sldId="868"/>
            <ac:spMk id="13" creationId="{397B2642-027A-4CDC-B708-3160A595B73C}"/>
          </ac:spMkLst>
        </pc:spChg>
        <pc:spChg chg="mod">
          <ac:chgData name="Jack Qiang" userId="807400516ccfa1ba" providerId="LiveId" clId="{5DA12871-5B42-6247-81B2-2BC574E1384E}" dt="2024-10-23T08:05:14.705" v="10"/>
          <ac:spMkLst>
            <pc:docMk/>
            <pc:sldMk cId="3332471077" sldId="868"/>
            <ac:spMk id="15" creationId="{2D752943-387C-45DF-945B-0EB0FDF91FBC}"/>
          </ac:spMkLst>
        </pc:spChg>
        <pc:picChg chg="mod">
          <ac:chgData name="Jack Qiang" userId="807400516ccfa1ba" providerId="LiveId" clId="{5DA12871-5B42-6247-81B2-2BC574E1384E}" dt="2024-10-23T08:05:14.706" v="11"/>
          <ac:picMkLst>
            <pc:docMk/>
            <pc:sldMk cId="3332471077" sldId="868"/>
            <ac:picMk id="4" creationId="{6E8B8ACA-67A5-4DA7-8342-53A7E61A954B}"/>
          </ac:picMkLst>
        </pc:picChg>
      </pc:sldChg>
    </pc:docChg>
  </pc:docChgLst>
  <pc:docChgLst>
    <pc:chgData name="Jack Qiang" userId="807400516ccfa1ba" providerId="LiveId" clId="{EFCDA777-7D8B-E943-8D32-6E943072223A}"/>
    <pc:docChg chg="custSel delSld modSld">
      <pc:chgData name="Jack Qiang" userId="807400516ccfa1ba" providerId="LiveId" clId="{EFCDA777-7D8B-E943-8D32-6E943072223A}" dt="2024-02-29T01:49:09.975" v="412"/>
      <pc:docMkLst>
        <pc:docMk/>
      </pc:docMkLst>
      <pc:sldChg chg="addSp delSp modSp mod modAnim">
        <pc:chgData name="Jack Qiang" userId="807400516ccfa1ba" providerId="LiveId" clId="{EFCDA777-7D8B-E943-8D32-6E943072223A}" dt="2023-10-24T12:41:17.023" v="186" actId="1076"/>
        <pc:sldMkLst>
          <pc:docMk/>
          <pc:sldMk cId="0" sldId="691"/>
        </pc:sldMkLst>
        <pc:spChg chg="del mod">
          <ac:chgData name="Jack Qiang" userId="807400516ccfa1ba" providerId="LiveId" clId="{EFCDA777-7D8B-E943-8D32-6E943072223A}" dt="2023-10-24T12:39:25.749" v="133" actId="21"/>
          <ac:spMkLst>
            <pc:docMk/>
            <pc:sldMk cId="0" sldId="691"/>
            <ac:spMk id="1125399" creationId="{00000000-0000-0000-0000-000000000000}"/>
          </ac:spMkLst>
        </pc:spChg>
        <pc:graphicFrameChg chg="add mod modGraphic">
          <ac:chgData name="Jack Qiang" userId="807400516ccfa1ba" providerId="LiveId" clId="{EFCDA777-7D8B-E943-8D32-6E943072223A}" dt="2023-10-24T12:41:17.023" v="186" actId="1076"/>
          <ac:graphicFrameMkLst>
            <pc:docMk/>
            <pc:sldMk cId="0" sldId="691"/>
            <ac:graphicFrameMk id="2" creationId="{B05B5D7D-1552-2580-21D1-3327C26957B0}"/>
          </ac:graphicFrameMkLst>
        </pc:graphicFrameChg>
      </pc:sldChg>
      <pc:sldChg chg="del">
        <pc:chgData name="Jack Qiang" userId="807400516ccfa1ba" providerId="LiveId" clId="{EFCDA777-7D8B-E943-8D32-6E943072223A}" dt="2023-10-24T12:47:01.347" v="296" actId="2696"/>
        <pc:sldMkLst>
          <pc:docMk/>
          <pc:sldMk cId="0" sldId="724"/>
        </pc:sldMkLst>
      </pc:sldChg>
      <pc:sldChg chg="del">
        <pc:chgData name="Jack Qiang" userId="807400516ccfa1ba" providerId="LiveId" clId="{EFCDA777-7D8B-E943-8D32-6E943072223A}" dt="2023-10-24T12:47:06.467" v="297" actId="2696"/>
        <pc:sldMkLst>
          <pc:docMk/>
          <pc:sldMk cId="0" sldId="725"/>
        </pc:sldMkLst>
      </pc:sldChg>
      <pc:sldChg chg="del">
        <pc:chgData name="Jack Qiang" userId="807400516ccfa1ba" providerId="LiveId" clId="{EFCDA777-7D8B-E943-8D32-6E943072223A}" dt="2023-10-24T12:47:14.008" v="298" actId="2696"/>
        <pc:sldMkLst>
          <pc:docMk/>
          <pc:sldMk cId="0" sldId="726"/>
        </pc:sldMkLst>
      </pc:sldChg>
      <pc:sldChg chg="del">
        <pc:chgData name="Jack Qiang" userId="807400516ccfa1ba" providerId="LiveId" clId="{EFCDA777-7D8B-E943-8D32-6E943072223A}" dt="2023-10-24T12:46:57.025" v="295" actId="2696"/>
        <pc:sldMkLst>
          <pc:docMk/>
          <pc:sldMk cId="0" sldId="760"/>
        </pc:sldMkLst>
      </pc:sldChg>
      <pc:sldChg chg="addSp delSp modSp mod modAnim">
        <pc:chgData name="Jack Qiang" userId="807400516ccfa1ba" providerId="LiveId" clId="{EFCDA777-7D8B-E943-8D32-6E943072223A}" dt="2023-10-24T12:43:16.447" v="226" actId="1076"/>
        <pc:sldMkLst>
          <pc:docMk/>
          <pc:sldMk cId="0" sldId="761"/>
        </pc:sldMkLst>
        <pc:spChg chg="del">
          <ac:chgData name="Jack Qiang" userId="807400516ccfa1ba" providerId="LiveId" clId="{EFCDA777-7D8B-E943-8D32-6E943072223A}" dt="2023-10-24T12:43:13.430" v="225" actId="21"/>
          <ac:spMkLst>
            <pc:docMk/>
            <pc:sldMk cId="0" sldId="761"/>
            <ac:spMk id="1241093" creationId="{00000000-0000-0000-0000-000000000000}"/>
          </ac:spMkLst>
        </pc:spChg>
        <pc:graphicFrameChg chg="add mod modGraphic">
          <ac:chgData name="Jack Qiang" userId="807400516ccfa1ba" providerId="LiveId" clId="{EFCDA777-7D8B-E943-8D32-6E943072223A}" dt="2023-10-24T12:43:16.447" v="226" actId="1076"/>
          <ac:graphicFrameMkLst>
            <pc:docMk/>
            <pc:sldMk cId="0" sldId="761"/>
            <ac:graphicFrameMk id="2" creationId="{2FC35AD8-07F8-B8E9-F2DC-B6980208AA18}"/>
          </ac:graphicFrameMkLst>
        </pc:graphicFrameChg>
      </pc:sldChg>
      <pc:sldChg chg="addSp delSp modSp mod modAnim">
        <pc:chgData name="Jack Qiang" userId="807400516ccfa1ba" providerId="LiveId" clId="{EFCDA777-7D8B-E943-8D32-6E943072223A}" dt="2023-10-24T12:46:40.174" v="294" actId="1076"/>
        <pc:sldMkLst>
          <pc:docMk/>
          <pc:sldMk cId="0" sldId="762"/>
        </pc:sldMkLst>
        <pc:spChg chg="add del">
          <ac:chgData name="Jack Qiang" userId="807400516ccfa1ba" providerId="LiveId" clId="{EFCDA777-7D8B-E943-8D32-6E943072223A}" dt="2023-10-24T12:46:36.409" v="293" actId="21"/>
          <ac:spMkLst>
            <pc:docMk/>
            <pc:sldMk cId="0" sldId="762"/>
            <ac:spMk id="5" creationId="{5CE25F2E-8054-CEB7-7DFF-67C53E4E0BFC}"/>
          </ac:spMkLst>
        </pc:spChg>
        <pc:spChg chg="del">
          <ac:chgData name="Jack Qiang" userId="807400516ccfa1ba" providerId="LiveId" clId="{EFCDA777-7D8B-E943-8D32-6E943072223A}" dt="2023-10-24T12:46:34.020" v="292" actId="21"/>
          <ac:spMkLst>
            <pc:docMk/>
            <pc:sldMk cId="0" sldId="762"/>
            <ac:spMk id="1242117" creationId="{00000000-0000-0000-0000-000000000000}"/>
          </ac:spMkLst>
        </pc:spChg>
        <pc:graphicFrameChg chg="add del">
          <ac:chgData name="Jack Qiang" userId="807400516ccfa1ba" providerId="LiveId" clId="{EFCDA777-7D8B-E943-8D32-6E943072223A}" dt="2023-10-24T12:45:00.485" v="228"/>
          <ac:graphicFrameMkLst>
            <pc:docMk/>
            <pc:sldMk cId="0" sldId="762"/>
            <ac:graphicFrameMk id="2" creationId="{6C4F266A-5886-85B3-6213-8A2079C61BD6}"/>
          </ac:graphicFrameMkLst>
        </pc:graphicFrameChg>
        <pc:graphicFrameChg chg="add mod modGraphic">
          <ac:chgData name="Jack Qiang" userId="807400516ccfa1ba" providerId="LiveId" clId="{EFCDA777-7D8B-E943-8D32-6E943072223A}" dt="2023-10-24T12:46:40.174" v="294" actId="1076"/>
          <ac:graphicFrameMkLst>
            <pc:docMk/>
            <pc:sldMk cId="0" sldId="762"/>
            <ac:graphicFrameMk id="3" creationId="{381A68A6-E2D6-61E6-048F-7F300E4C40FB}"/>
          </ac:graphicFrameMkLst>
        </pc:graphicFrameChg>
      </pc:sldChg>
      <pc:sldChg chg="modSp">
        <pc:chgData name="Jack Qiang" userId="807400516ccfa1ba" providerId="LiveId" clId="{EFCDA777-7D8B-E943-8D32-6E943072223A}" dt="2024-02-29T01:40:29.901" v="328"/>
        <pc:sldMkLst>
          <pc:docMk/>
          <pc:sldMk cId="1234545545" sldId="866"/>
        </pc:sldMkLst>
        <pc:spChg chg="mod">
          <ac:chgData name="Jack Qiang" userId="807400516ccfa1ba" providerId="LiveId" clId="{EFCDA777-7D8B-E943-8D32-6E943072223A}" dt="2024-02-29T01:40:29.844" v="323"/>
          <ac:spMkLst>
            <pc:docMk/>
            <pc:sldMk cId="1234545545" sldId="866"/>
            <ac:spMk id="10" creationId="{75792756-8A1D-4358-81FE-4D7C3F3B3A57}"/>
          </ac:spMkLst>
        </pc:spChg>
        <pc:spChg chg="mod">
          <ac:chgData name="Jack Qiang" userId="807400516ccfa1ba" providerId="LiveId" clId="{EFCDA777-7D8B-E943-8D32-6E943072223A}" dt="2024-02-29T01:40:29.856" v="324"/>
          <ac:spMkLst>
            <pc:docMk/>
            <pc:sldMk cId="1234545545" sldId="866"/>
            <ac:spMk id="11" creationId="{B305BDD0-DEBC-4238-AF15-C5A54C01CE3F}"/>
          </ac:spMkLst>
        </pc:spChg>
        <pc:spChg chg="mod">
          <ac:chgData name="Jack Qiang" userId="807400516ccfa1ba" providerId="LiveId" clId="{EFCDA777-7D8B-E943-8D32-6E943072223A}" dt="2024-02-29T01:40:29.856" v="325"/>
          <ac:spMkLst>
            <pc:docMk/>
            <pc:sldMk cId="1234545545" sldId="866"/>
            <ac:spMk id="12" creationId="{7E1C07B1-8EA3-4AEE-A422-A4A443AAEBF6}"/>
          </ac:spMkLst>
        </pc:spChg>
        <pc:spChg chg="mod">
          <ac:chgData name="Jack Qiang" userId="807400516ccfa1ba" providerId="LiveId" clId="{EFCDA777-7D8B-E943-8D32-6E943072223A}" dt="2024-02-29T01:40:29.857" v="326"/>
          <ac:spMkLst>
            <pc:docMk/>
            <pc:sldMk cId="1234545545" sldId="866"/>
            <ac:spMk id="13" creationId="{EFD33808-934E-48ED-B1C8-12E3E19CBBE8}"/>
          </ac:spMkLst>
        </pc:spChg>
        <pc:spChg chg="mod">
          <ac:chgData name="Jack Qiang" userId="807400516ccfa1ba" providerId="LiveId" clId="{EFCDA777-7D8B-E943-8D32-6E943072223A}" dt="2024-02-29T01:40:29.900" v="327"/>
          <ac:spMkLst>
            <pc:docMk/>
            <pc:sldMk cId="1234545545" sldId="866"/>
            <ac:spMk id="15" creationId="{9004F6D2-B392-4D6F-9887-E9F639E4638C}"/>
          </ac:spMkLst>
        </pc:spChg>
        <pc:picChg chg="mod">
          <ac:chgData name="Jack Qiang" userId="807400516ccfa1ba" providerId="LiveId" clId="{EFCDA777-7D8B-E943-8D32-6E943072223A}" dt="2024-02-29T01:40:29.901" v="328"/>
          <ac:picMkLst>
            <pc:docMk/>
            <pc:sldMk cId="1234545545" sldId="866"/>
            <ac:picMk id="4" creationId="{032556FF-8957-480E-9460-E4659C845A2D}"/>
          </ac:picMkLst>
        </pc:picChg>
      </pc:sldChg>
      <pc:sldChg chg="modSp">
        <pc:chgData name="Jack Qiang" userId="807400516ccfa1ba" providerId="LiveId" clId="{EFCDA777-7D8B-E943-8D32-6E943072223A}" dt="2024-02-29T01:49:09.975" v="412"/>
        <pc:sldMkLst>
          <pc:docMk/>
          <pc:sldMk cId="4213251295" sldId="867"/>
        </pc:sldMkLst>
        <pc:spChg chg="mod">
          <ac:chgData name="Jack Qiang" userId="807400516ccfa1ba" providerId="LiveId" clId="{EFCDA777-7D8B-E943-8D32-6E943072223A}" dt="2024-02-29T01:49:09.971" v="407"/>
          <ac:spMkLst>
            <pc:docMk/>
            <pc:sldMk cId="4213251295" sldId="867"/>
            <ac:spMk id="10" creationId="{14DFEEE1-473D-4A89-9AFE-CAE5186AE9BD}"/>
          </ac:spMkLst>
        </pc:spChg>
        <pc:spChg chg="mod">
          <ac:chgData name="Jack Qiang" userId="807400516ccfa1ba" providerId="LiveId" clId="{EFCDA777-7D8B-E943-8D32-6E943072223A}" dt="2024-02-29T01:49:09.972" v="408"/>
          <ac:spMkLst>
            <pc:docMk/>
            <pc:sldMk cId="4213251295" sldId="867"/>
            <ac:spMk id="11" creationId="{2F7BCEEB-155E-44BE-9823-B46F702738EB}"/>
          </ac:spMkLst>
        </pc:spChg>
        <pc:spChg chg="mod">
          <ac:chgData name="Jack Qiang" userId="807400516ccfa1ba" providerId="LiveId" clId="{EFCDA777-7D8B-E943-8D32-6E943072223A}" dt="2024-02-29T01:49:09.973" v="409"/>
          <ac:spMkLst>
            <pc:docMk/>
            <pc:sldMk cId="4213251295" sldId="867"/>
            <ac:spMk id="12" creationId="{BB5C90DB-20EA-4A10-A147-AC8F0C31DF2A}"/>
          </ac:spMkLst>
        </pc:spChg>
        <pc:spChg chg="mod">
          <ac:chgData name="Jack Qiang" userId="807400516ccfa1ba" providerId="LiveId" clId="{EFCDA777-7D8B-E943-8D32-6E943072223A}" dt="2024-02-29T01:49:09.973" v="410"/>
          <ac:spMkLst>
            <pc:docMk/>
            <pc:sldMk cId="4213251295" sldId="867"/>
            <ac:spMk id="13" creationId="{EDBF257F-C5BD-41D6-AB16-637C0AF6BA86}"/>
          </ac:spMkLst>
        </pc:spChg>
        <pc:spChg chg="mod">
          <ac:chgData name="Jack Qiang" userId="807400516ccfa1ba" providerId="LiveId" clId="{EFCDA777-7D8B-E943-8D32-6E943072223A}" dt="2024-02-29T01:49:09.975" v="411"/>
          <ac:spMkLst>
            <pc:docMk/>
            <pc:sldMk cId="4213251295" sldId="867"/>
            <ac:spMk id="15" creationId="{F8301AB6-4164-4D8B-9E37-274CED5C7191}"/>
          </ac:spMkLst>
        </pc:spChg>
        <pc:picChg chg="mod">
          <ac:chgData name="Jack Qiang" userId="807400516ccfa1ba" providerId="LiveId" clId="{EFCDA777-7D8B-E943-8D32-6E943072223A}" dt="2024-02-29T01:49:09.975" v="412"/>
          <ac:picMkLst>
            <pc:docMk/>
            <pc:sldMk cId="4213251295" sldId="867"/>
            <ac:picMk id="4" creationId="{3F633D8C-14A7-4273-9BFA-C5F974A35489}"/>
          </ac:picMkLst>
        </pc:picChg>
      </pc:sldChg>
      <pc:sldChg chg="modSp">
        <pc:chgData name="Jack Qiang" userId="807400516ccfa1ba" providerId="LiveId" clId="{EFCDA777-7D8B-E943-8D32-6E943072223A}" dt="2024-02-29T01:43:41.192" v="370"/>
        <pc:sldMkLst>
          <pc:docMk/>
          <pc:sldMk cId="3332471077" sldId="868"/>
        </pc:sldMkLst>
        <pc:spChg chg="mod">
          <ac:chgData name="Jack Qiang" userId="807400516ccfa1ba" providerId="LiveId" clId="{EFCDA777-7D8B-E943-8D32-6E943072223A}" dt="2024-02-29T01:43:41.188" v="365"/>
          <ac:spMkLst>
            <pc:docMk/>
            <pc:sldMk cId="3332471077" sldId="868"/>
            <ac:spMk id="10" creationId="{E0570C6B-5D86-4F06-854F-5ECBD82A4B07}"/>
          </ac:spMkLst>
        </pc:spChg>
        <pc:spChg chg="mod">
          <ac:chgData name="Jack Qiang" userId="807400516ccfa1ba" providerId="LiveId" clId="{EFCDA777-7D8B-E943-8D32-6E943072223A}" dt="2024-02-29T01:43:41.189" v="366"/>
          <ac:spMkLst>
            <pc:docMk/>
            <pc:sldMk cId="3332471077" sldId="868"/>
            <ac:spMk id="11" creationId="{5F29FE8C-2C19-4D1E-A4E4-DC8DAA31DCEC}"/>
          </ac:spMkLst>
        </pc:spChg>
        <pc:spChg chg="mod">
          <ac:chgData name="Jack Qiang" userId="807400516ccfa1ba" providerId="LiveId" clId="{EFCDA777-7D8B-E943-8D32-6E943072223A}" dt="2024-02-29T01:43:41.190" v="367"/>
          <ac:spMkLst>
            <pc:docMk/>
            <pc:sldMk cId="3332471077" sldId="868"/>
            <ac:spMk id="12" creationId="{CA4AED30-624E-453F-872B-635A7E0965CB}"/>
          </ac:spMkLst>
        </pc:spChg>
        <pc:spChg chg="mod">
          <ac:chgData name="Jack Qiang" userId="807400516ccfa1ba" providerId="LiveId" clId="{EFCDA777-7D8B-E943-8D32-6E943072223A}" dt="2024-02-29T01:43:41.190" v="368"/>
          <ac:spMkLst>
            <pc:docMk/>
            <pc:sldMk cId="3332471077" sldId="868"/>
            <ac:spMk id="13" creationId="{397B2642-027A-4CDC-B708-3160A595B73C}"/>
          </ac:spMkLst>
        </pc:spChg>
        <pc:spChg chg="mod">
          <ac:chgData name="Jack Qiang" userId="807400516ccfa1ba" providerId="LiveId" clId="{EFCDA777-7D8B-E943-8D32-6E943072223A}" dt="2024-02-29T01:43:41.192" v="369"/>
          <ac:spMkLst>
            <pc:docMk/>
            <pc:sldMk cId="3332471077" sldId="868"/>
            <ac:spMk id="15" creationId="{2D752943-387C-45DF-945B-0EB0FDF91FBC}"/>
          </ac:spMkLst>
        </pc:spChg>
        <pc:picChg chg="mod">
          <ac:chgData name="Jack Qiang" userId="807400516ccfa1ba" providerId="LiveId" clId="{EFCDA777-7D8B-E943-8D32-6E943072223A}" dt="2024-02-29T01:43:41.192" v="370"/>
          <ac:picMkLst>
            <pc:docMk/>
            <pc:sldMk cId="3332471077" sldId="868"/>
            <ac:picMk id="4" creationId="{6E8B8ACA-67A5-4DA7-8342-53A7E61A954B}"/>
          </ac:picMkLst>
        </pc:picChg>
      </pc:sldChg>
    </pc:docChg>
  </pc:docChgLst>
  <pc:docChgLst>
    <pc:chgData name="Jack Qiang" userId="807400516ccfa1ba" providerId="LiveId" clId="{76DFA416-9F82-B949-B31C-D0983C211A20}"/>
    <pc:docChg chg="undo custSel modSld">
      <pc:chgData name="Jack Qiang" userId="807400516ccfa1ba" providerId="LiveId" clId="{76DFA416-9F82-B949-B31C-D0983C211A20}" dt="2023-10-30T01:35:11.792" v="1837"/>
      <pc:docMkLst>
        <pc:docMk/>
      </pc:docMkLst>
      <pc:sldChg chg="modAnim">
        <pc:chgData name="Jack Qiang" userId="807400516ccfa1ba" providerId="LiveId" clId="{76DFA416-9F82-B949-B31C-D0983C211A20}" dt="2023-10-25T23:54:40.128" v="1567"/>
        <pc:sldMkLst>
          <pc:docMk/>
          <pc:sldMk cId="0" sldId="691"/>
        </pc:sldMkLst>
      </pc:sldChg>
      <pc:sldChg chg="modSp mod">
        <pc:chgData name="Jack Qiang" userId="807400516ccfa1ba" providerId="LiveId" clId="{76DFA416-9F82-B949-B31C-D0983C211A20}" dt="2023-10-25T13:52:44.710" v="180" actId="20577"/>
        <pc:sldMkLst>
          <pc:docMk/>
          <pc:sldMk cId="0" sldId="732"/>
        </pc:sldMkLst>
        <pc:spChg chg="mod">
          <ac:chgData name="Jack Qiang" userId="807400516ccfa1ba" providerId="LiveId" clId="{76DFA416-9F82-B949-B31C-D0983C211A20}" dt="2023-10-25T13:52:44.710" v="180" actId="20577"/>
          <ac:spMkLst>
            <pc:docMk/>
            <pc:sldMk cId="0" sldId="732"/>
            <ac:spMk id="1188867" creationId="{00000000-0000-0000-0000-000000000000}"/>
          </ac:spMkLst>
        </pc:spChg>
      </pc:sldChg>
      <pc:sldChg chg="modSp mod">
        <pc:chgData name="Jack Qiang" userId="807400516ccfa1ba" providerId="LiveId" clId="{76DFA416-9F82-B949-B31C-D0983C211A20}" dt="2023-10-25T13:57:37.604" v="254" actId="20577"/>
        <pc:sldMkLst>
          <pc:docMk/>
          <pc:sldMk cId="0" sldId="733"/>
        </pc:sldMkLst>
        <pc:spChg chg="mod">
          <ac:chgData name="Jack Qiang" userId="807400516ccfa1ba" providerId="LiveId" clId="{76DFA416-9F82-B949-B31C-D0983C211A20}" dt="2023-10-25T13:57:37.604" v="254" actId="20577"/>
          <ac:spMkLst>
            <pc:docMk/>
            <pc:sldMk cId="0" sldId="733"/>
            <ac:spMk id="1190915" creationId="{00000000-0000-0000-0000-000000000000}"/>
          </ac:spMkLst>
        </pc:spChg>
      </pc:sldChg>
      <pc:sldChg chg="addSp modSp mod">
        <pc:chgData name="Jack Qiang" userId="807400516ccfa1ba" providerId="LiveId" clId="{76DFA416-9F82-B949-B31C-D0983C211A20}" dt="2023-10-30T00:44:26.932" v="1633" actId="1076"/>
        <pc:sldMkLst>
          <pc:docMk/>
          <pc:sldMk cId="0" sldId="735"/>
        </pc:sldMkLst>
        <pc:spChg chg="mod">
          <ac:chgData name="Jack Qiang" userId="807400516ccfa1ba" providerId="LiveId" clId="{76DFA416-9F82-B949-B31C-D0983C211A20}" dt="2023-10-30T00:44:26.932" v="1633" actId="1076"/>
          <ac:spMkLst>
            <pc:docMk/>
            <pc:sldMk cId="0" sldId="735"/>
            <ac:spMk id="1195010" creationId="{00000000-0000-0000-0000-000000000000}"/>
          </ac:spMkLst>
        </pc:spChg>
        <pc:spChg chg="mod">
          <ac:chgData name="Jack Qiang" userId="807400516ccfa1ba" providerId="LiveId" clId="{76DFA416-9F82-B949-B31C-D0983C211A20}" dt="2023-10-25T14:02:49.325" v="376" actId="20577"/>
          <ac:spMkLst>
            <pc:docMk/>
            <pc:sldMk cId="0" sldId="735"/>
            <ac:spMk id="1195015" creationId="{00000000-0000-0000-0000-000000000000}"/>
          </ac:spMkLst>
        </pc:spChg>
        <pc:graphicFrameChg chg="add mod modGraphic">
          <ac:chgData name="Jack Qiang" userId="807400516ccfa1ba" providerId="LiveId" clId="{76DFA416-9F82-B949-B31C-D0983C211A20}" dt="2023-10-25T14:05:31.195" v="476" actId="14734"/>
          <ac:graphicFrameMkLst>
            <pc:docMk/>
            <pc:sldMk cId="0" sldId="735"/>
            <ac:graphicFrameMk id="2" creationId="{3091A358-F5B5-A5AD-5769-D4F2664BF3C6}"/>
          </ac:graphicFrameMkLst>
        </pc:graphicFrameChg>
      </pc:sldChg>
      <pc:sldChg chg="modSp">
        <pc:chgData name="Jack Qiang" userId="807400516ccfa1ba" providerId="LiveId" clId="{76DFA416-9F82-B949-B31C-D0983C211A20}" dt="2023-10-25T14:03:40.128" v="400" actId="20577"/>
        <pc:sldMkLst>
          <pc:docMk/>
          <pc:sldMk cId="0" sldId="736"/>
        </pc:sldMkLst>
        <pc:spChg chg="mod">
          <ac:chgData name="Jack Qiang" userId="807400516ccfa1ba" providerId="LiveId" clId="{76DFA416-9F82-B949-B31C-D0983C211A20}" dt="2023-10-25T14:03:40.128" v="400" actId="20577"/>
          <ac:spMkLst>
            <pc:docMk/>
            <pc:sldMk cId="0" sldId="736"/>
            <ac:spMk id="1196034" creationId="{00000000-0000-0000-0000-000000000000}"/>
          </ac:spMkLst>
        </pc:spChg>
      </pc:sldChg>
      <pc:sldChg chg="modSp mod">
        <pc:chgData name="Jack Qiang" userId="807400516ccfa1ba" providerId="LiveId" clId="{76DFA416-9F82-B949-B31C-D0983C211A20}" dt="2023-10-25T14:19:05.366" v="711" actId="20577"/>
        <pc:sldMkLst>
          <pc:docMk/>
          <pc:sldMk cId="0" sldId="738"/>
        </pc:sldMkLst>
        <pc:spChg chg="mod">
          <ac:chgData name="Jack Qiang" userId="807400516ccfa1ba" providerId="LiveId" clId="{76DFA416-9F82-B949-B31C-D0983C211A20}" dt="2023-10-25T14:19:05.366" v="711" actId="20577"/>
          <ac:spMkLst>
            <pc:docMk/>
            <pc:sldMk cId="0" sldId="738"/>
            <ac:spMk id="1199107" creationId="{00000000-0000-0000-0000-000000000000}"/>
          </ac:spMkLst>
        </pc:spChg>
      </pc:sldChg>
      <pc:sldChg chg="modSp">
        <pc:chgData name="Jack Qiang" userId="807400516ccfa1ba" providerId="LiveId" clId="{76DFA416-9F82-B949-B31C-D0983C211A20}" dt="2023-10-30T00:50:05.951" v="1737" actId="20577"/>
        <pc:sldMkLst>
          <pc:docMk/>
          <pc:sldMk cId="0" sldId="739"/>
        </pc:sldMkLst>
        <pc:spChg chg="mod">
          <ac:chgData name="Jack Qiang" userId="807400516ccfa1ba" providerId="LiveId" clId="{76DFA416-9F82-B949-B31C-D0983C211A20}" dt="2023-10-30T00:50:05.951" v="1737" actId="20577"/>
          <ac:spMkLst>
            <pc:docMk/>
            <pc:sldMk cId="0" sldId="739"/>
            <ac:spMk id="1201157" creationId="{00000000-0000-0000-0000-000000000000}"/>
          </ac:spMkLst>
        </pc:spChg>
      </pc:sldChg>
      <pc:sldChg chg="modSp mod">
        <pc:chgData name="Jack Qiang" userId="807400516ccfa1ba" providerId="LiveId" clId="{76DFA416-9F82-B949-B31C-D0983C211A20}" dt="2023-10-25T14:23:54.918" v="911" actId="20577"/>
        <pc:sldMkLst>
          <pc:docMk/>
          <pc:sldMk cId="0" sldId="740"/>
        </pc:sldMkLst>
        <pc:spChg chg="mod">
          <ac:chgData name="Jack Qiang" userId="807400516ccfa1ba" providerId="LiveId" clId="{76DFA416-9F82-B949-B31C-D0983C211A20}" dt="2023-10-25T14:23:54.918" v="911" actId="20577"/>
          <ac:spMkLst>
            <pc:docMk/>
            <pc:sldMk cId="0" sldId="740"/>
            <ac:spMk id="1203205" creationId="{00000000-0000-0000-0000-000000000000}"/>
          </ac:spMkLst>
        </pc:spChg>
      </pc:sldChg>
      <pc:sldChg chg="addSp modSp mod modAnim">
        <pc:chgData name="Jack Qiang" userId="807400516ccfa1ba" providerId="LiveId" clId="{76DFA416-9F82-B949-B31C-D0983C211A20}" dt="2023-10-30T01:00:27.005" v="1782" actId="20577"/>
        <pc:sldMkLst>
          <pc:docMk/>
          <pc:sldMk cId="0" sldId="741"/>
        </pc:sldMkLst>
        <pc:spChg chg="mod">
          <ac:chgData name="Jack Qiang" userId="807400516ccfa1ba" providerId="LiveId" clId="{76DFA416-9F82-B949-B31C-D0983C211A20}" dt="2023-10-25T14:31:08.596" v="1136" actId="14100"/>
          <ac:spMkLst>
            <pc:docMk/>
            <pc:sldMk cId="0" sldId="741"/>
            <ac:spMk id="6" creationId="{00000000-0000-0000-0000-000000000000}"/>
          </ac:spMkLst>
        </pc:spChg>
        <pc:spChg chg="mod">
          <ac:chgData name="Jack Qiang" userId="807400516ccfa1ba" providerId="LiveId" clId="{76DFA416-9F82-B949-B31C-D0983C211A20}" dt="2023-10-30T01:00:27.005" v="1782" actId="20577"/>
          <ac:spMkLst>
            <pc:docMk/>
            <pc:sldMk cId="0" sldId="741"/>
            <ac:spMk id="1205253" creationId="{00000000-0000-0000-0000-000000000000}"/>
          </ac:spMkLst>
        </pc:spChg>
        <pc:graphicFrameChg chg="add mod">
          <ac:chgData name="Jack Qiang" userId="807400516ccfa1ba" providerId="LiveId" clId="{76DFA416-9F82-B949-B31C-D0983C211A20}" dt="2023-10-25T14:31:32.376" v="1144" actId="1076"/>
          <ac:graphicFrameMkLst>
            <pc:docMk/>
            <pc:sldMk cId="0" sldId="741"/>
            <ac:graphicFrameMk id="2" creationId="{E7D3A8F2-5EDD-C1AA-A8CC-E60AAFC19A0F}"/>
          </ac:graphicFrameMkLst>
        </pc:graphicFrameChg>
      </pc:sldChg>
      <pc:sldChg chg="modSp">
        <pc:chgData name="Jack Qiang" userId="807400516ccfa1ba" providerId="LiveId" clId="{76DFA416-9F82-B949-B31C-D0983C211A20}" dt="2023-10-26T00:03:53.549" v="1602" actId="1076"/>
        <pc:sldMkLst>
          <pc:docMk/>
          <pc:sldMk cId="0" sldId="743"/>
        </pc:sldMkLst>
        <pc:spChg chg="mod">
          <ac:chgData name="Jack Qiang" userId="807400516ccfa1ba" providerId="LiveId" clId="{76DFA416-9F82-B949-B31C-D0983C211A20}" dt="2023-10-26T00:03:53.549" v="1602" actId="1076"/>
          <ac:spMkLst>
            <pc:docMk/>
            <pc:sldMk cId="0" sldId="743"/>
            <ac:spMk id="1207303" creationId="{00000000-0000-0000-0000-000000000000}"/>
          </ac:spMkLst>
        </pc:spChg>
      </pc:sldChg>
      <pc:sldChg chg="modSp mod">
        <pc:chgData name="Jack Qiang" userId="807400516ccfa1ba" providerId="LiveId" clId="{76DFA416-9F82-B949-B31C-D0983C211A20}" dt="2023-10-25T14:46:45.827" v="1518" actId="121"/>
        <pc:sldMkLst>
          <pc:docMk/>
          <pc:sldMk cId="0" sldId="744"/>
        </pc:sldMkLst>
        <pc:spChg chg="mod">
          <ac:chgData name="Jack Qiang" userId="807400516ccfa1ba" providerId="LiveId" clId="{76DFA416-9F82-B949-B31C-D0983C211A20}" dt="2023-10-25T14:46:45.827" v="1518" actId="121"/>
          <ac:spMkLst>
            <pc:docMk/>
            <pc:sldMk cId="0" sldId="744"/>
            <ac:spMk id="5" creationId="{9E8434F4-349E-E8DF-577A-A225F4CCACB5}"/>
          </ac:spMkLst>
        </pc:spChg>
      </pc:sldChg>
      <pc:sldChg chg="modAnim">
        <pc:chgData name="Jack Qiang" userId="807400516ccfa1ba" providerId="LiveId" clId="{76DFA416-9F82-B949-B31C-D0983C211A20}" dt="2023-10-25T23:54:43.588" v="1568"/>
        <pc:sldMkLst>
          <pc:docMk/>
          <pc:sldMk cId="0" sldId="761"/>
        </pc:sldMkLst>
      </pc:sldChg>
      <pc:sldChg chg="modAnim">
        <pc:chgData name="Jack Qiang" userId="807400516ccfa1ba" providerId="LiveId" clId="{76DFA416-9F82-B949-B31C-D0983C211A20}" dt="2023-10-25T23:54:47.833" v="1569"/>
        <pc:sldMkLst>
          <pc:docMk/>
          <pc:sldMk cId="0" sldId="762"/>
        </pc:sldMkLst>
      </pc:sldChg>
      <pc:sldChg chg="addSp delSp modSp mod modAnim">
        <pc:chgData name="Jack Qiang" userId="807400516ccfa1ba" providerId="LiveId" clId="{76DFA416-9F82-B949-B31C-D0983C211A20}" dt="2023-10-25T23:54:52.047" v="1570"/>
        <pc:sldMkLst>
          <pc:docMk/>
          <pc:sldMk cId="0" sldId="763"/>
        </pc:sldMkLst>
        <pc:spChg chg="del">
          <ac:chgData name="Jack Qiang" userId="807400516ccfa1ba" providerId="LiveId" clId="{76DFA416-9F82-B949-B31C-D0983C211A20}" dt="2023-10-25T13:41:38.897" v="19" actId="21"/>
          <ac:spMkLst>
            <pc:docMk/>
            <pc:sldMk cId="0" sldId="763"/>
            <ac:spMk id="1243141" creationId="{00000000-0000-0000-0000-000000000000}"/>
          </ac:spMkLst>
        </pc:spChg>
        <pc:graphicFrameChg chg="add mod modGraphic">
          <ac:chgData name="Jack Qiang" userId="807400516ccfa1ba" providerId="LiveId" clId="{76DFA416-9F82-B949-B31C-D0983C211A20}" dt="2023-10-25T13:42:31.588" v="25" actId="20577"/>
          <ac:graphicFrameMkLst>
            <pc:docMk/>
            <pc:sldMk cId="0" sldId="763"/>
            <ac:graphicFrameMk id="2" creationId="{67FE3793-90EF-4825-3DA6-32862793D7F0}"/>
          </ac:graphicFrameMkLst>
        </pc:graphicFrameChg>
      </pc:sldChg>
      <pc:sldChg chg="addSp delSp modSp mod modAnim">
        <pc:chgData name="Jack Qiang" userId="807400516ccfa1ba" providerId="LiveId" clId="{76DFA416-9F82-B949-B31C-D0983C211A20}" dt="2023-10-25T23:54:58.578" v="1572"/>
        <pc:sldMkLst>
          <pc:docMk/>
          <pc:sldMk cId="0" sldId="786"/>
        </pc:sldMkLst>
        <pc:spChg chg="add del">
          <ac:chgData name="Jack Qiang" userId="807400516ccfa1ba" providerId="LiveId" clId="{76DFA416-9F82-B949-B31C-D0983C211A20}" dt="2023-10-25T13:42:39.218" v="27" actId="22"/>
          <ac:spMkLst>
            <pc:docMk/>
            <pc:sldMk cId="0" sldId="786"/>
            <ac:spMk id="3" creationId="{EAE497C3-9F24-635B-C407-616F2C48E88E}"/>
          </ac:spMkLst>
        </pc:spChg>
        <pc:spChg chg="del">
          <ac:chgData name="Jack Qiang" userId="807400516ccfa1ba" providerId="LiveId" clId="{76DFA416-9F82-B949-B31C-D0983C211A20}" dt="2023-10-25T13:43:32.753" v="96" actId="21"/>
          <ac:spMkLst>
            <pc:docMk/>
            <pc:sldMk cId="0" sldId="786"/>
            <ac:spMk id="1287173" creationId="{00000000-0000-0000-0000-000000000000}"/>
          </ac:spMkLst>
        </pc:spChg>
        <pc:spChg chg="del">
          <ac:chgData name="Jack Qiang" userId="807400516ccfa1ba" providerId="LiveId" clId="{76DFA416-9F82-B949-B31C-D0983C211A20}" dt="2023-10-25T13:44:58.978" v="140" actId="21"/>
          <ac:spMkLst>
            <pc:docMk/>
            <pc:sldMk cId="0" sldId="786"/>
            <ac:spMk id="1287175" creationId="{00000000-0000-0000-0000-000000000000}"/>
          </ac:spMkLst>
        </pc:spChg>
        <pc:graphicFrameChg chg="add mod modGraphic">
          <ac:chgData name="Jack Qiang" userId="807400516ccfa1ba" providerId="LiveId" clId="{76DFA416-9F82-B949-B31C-D0983C211A20}" dt="2023-10-25T13:43:45.189" v="101" actId="20577"/>
          <ac:graphicFrameMkLst>
            <pc:docMk/>
            <pc:sldMk cId="0" sldId="786"/>
            <ac:graphicFrameMk id="4" creationId="{7330E5F0-AED2-18C6-FB90-A64B71A2B37F}"/>
          </ac:graphicFrameMkLst>
        </pc:graphicFrameChg>
        <pc:graphicFrameChg chg="add mod modGraphic">
          <ac:chgData name="Jack Qiang" userId="807400516ccfa1ba" providerId="LiveId" clId="{76DFA416-9F82-B949-B31C-D0983C211A20}" dt="2023-10-25T13:45:14.791" v="144" actId="14100"/>
          <ac:graphicFrameMkLst>
            <pc:docMk/>
            <pc:sldMk cId="0" sldId="786"/>
            <ac:graphicFrameMk id="5" creationId="{55F668B5-6DF5-7DF4-1F5A-5C6851EA0F85}"/>
          </ac:graphicFrameMkLst>
        </pc:graphicFrameChg>
      </pc:sldChg>
      <pc:sldChg chg="addSp modSp mod modAnim">
        <pc:chgData name="Jack Qiang" userId="807400516ccfa1ba" providerId="LiveId" clId="{76DFA416-9F82-B949-B31C-D0983C211A20}" dt="2023-10-30T01:01:13.381" v="1785" actId="2710"/>
        <pc:sldMkLst>
          <pc:docMk/>
          <pc:sldMk cId="0" sldId="791"/>
        </pc:sldMkLst>
        <pc:spChg chg="mod">
          <ac:chgData name="Jack Qiang" userId="807400516ccfa1ba" providerId="LiveId" clId="{76DFA416-9F82-B949-B31C-D0983C211A20}" dt="2023-10-30T01:01:13.381" v="1785" actId="2710"/>
          <ac:spMkLst>
            <pc:docMk/>
            <pc:sldMk cId="0" sldId="791"/>
            <ac:spMk id="1292292" creationId="{00000000-0000-0000-0000-000000000000}"/>
          </ac:spMkLst>
        </pc:spChg>
        <pc:spChg chg="mod">
          <ac:chgData name="Jack Qiang" userId="807400516ccfa1ba" providerId="LiveId" clId="{76DFA416-9F82-B949-B31C-D0983C211A20}" dt="2023-10-25T14:38:41.030" v="1315" actId="1076"/>
          <ac:spMkLst>
            <pc:docMk/>
            <pc:sldMk cId="0" sldId="791"/>
            <ac:spMk id="1292294" creationId="{00000000-0000-0000-0000-000000000000}"/>
          </ac:spMkLst>
        </pc:spChg>
        <pc:graphicFrameChg chg="add mod">
          <ac:chgData name="Jack Qiang" userId="807400516ccfa1ba" providerId="LiveId" clId="{76DFA416-9F82-B949-B31C-D0983C211A20}" dt="2023-10-30T01:01:08.858" v="1784" actId="1076"/>
          <ac:graphicFrameMkLst>
            <pc:docMk/>
            <pc:sldMk cId="0" sldId="791"/>
            <ac:graphicFrameMk id="2" creationId="{9D8D68F9-F95F-B4A8-FBD6-E3C6E6BA9123}"/>
          </ac:graphicFrameMkLst>
        </pc:graphicFrameChg>
      </pc:sldChg>
      <pc:sldChg chg="modSp modAnim">
        <pc:chgData name="Jack Qiang" userId="807400516ccfa1ba" providerId="LiveId" clId="{76DFA416-9F82-B949-B31C-D0983C211A20}" dt="2023-10-30T01:05:41.992" v="1813" actId="20577"/>
        <pc:sldMkLst>
          <pc:docMk/>
          <pc:sldMk cId="0" sldId="793"/>
        </pc:sldMkLst>
        <pc:spChg chg="mod">
          <ac:chgData name="Jack Qiang" userId="807400516ccfa1ba" providerId="LiveId" clId="{76DFA416-9F82-B949-B31C-D0983C211A20}" dt="2023-10-30T01:05:32.166" v="1805" actId="20577"/>
          <ac:spMkLst>
            <pc:docMk/>
            <pc:sldMk cId="0" sldId="793"/>
            <ac:spMk id="1295364" creationId="{00000000-0000-0000-0000-000000000000}"/>
          </ac:spMkLst>
        </pc:spChg>
        <pc:spChg chg="mod">
          <ac:chgData name="Jack Qiang" userId="807400516ccfa1ba" providerId="LiveId" clId="{76DFA416-9F82-B949-B31C-D0983C211A20}" dt="2023-10-30T01:05:41.992" v="1813" actId="20577"/>
          <ac:spMkLst>
            <pc:docMk/>
            <pc:sldMk cId="0" sldId="793"/>
            <ac:spMk id="1295369" creationId="{00000000-0000-0000-0000-000000000000}"/>
          </ac:spMkLst>
        </pc:spChg>
      </pc:sldChg>
      <pc:sldChg chg="addSp modSp mod">
        <pc:chgData name="Jack Qiang" userId="807400516ccfa1ba" providerId="LiveId" clId="{76DFA416-9F82-B949-B31C-D0983C211A20}" dt="2023-10-25T14:06:49.050" v="489" actId="14734"/>
        <pc:sldMkLst>
          <pc:docMk/>
          <pc:sldMk cId="3636378324" sldId="834"/>
        </pc:sldMkLst>
        <pc:spChg chg="mod">
          <ac:chgData name="Jack Qiang" userId="807400516ccfa1ba" providerId="LiveId" clId="{76DFA416-9F82-B949-B31C-D0983C211A20}" dt="2023-10-25T14:05:55.909" v="488" actId="14100"/>
          <ac:spMkLst>
            <pc:docMk/>
            <pc:sldMk cId="3636378324" sldId="834"/>
            <ac:spMk id="2" creationId="{00000000-0000-0000-0000-000000000000}"/>
          </ac:spMkLst>
        </pc:spChg>
        <pc:graphicFrameChg chg="add mod modGraphic">
          <ac:chgData name="Jack Qiang" userId="807400516ccfa1ba" providerId="LiveId" clId="{76DFA416-9F82-B949-B31C-D0983C211A20}" dt="2023-10-25T14:06:49.050" v="489" actId="14734"/>
          <ac:graphicFrameMkLst>
            <pc:docMk/>
            <pc:sldMk cId="3636378324" sldId="834"/>
            <ac:graphicFrameMk id="3" creationId="{AD24BED9-51B5-A1D8-21F3-1A75B76BA922}"/>
          </ac:graphicFrameMkLst>
        </pc:graphicFrameChg>
      </pc:sldChg>
      <pc:sldChg chg="addSp modSp mod modAnim">
        <pc:chgData name="Jack Qiang" userId="807400516ccfa1ba" providerId="LiveId" clId="{76DFA416-9F82-B949-B31C-D0983C211A20}" dt="2023-10-25T14:07:51.802" v="592" actId="15"/>
        <pc:sldMkLst>
          <pc:docMk/>
          <pc:sldMk cId="713288535" sldId="835"/>
        </pc:sldMkLst>
        <pc:spChg chg="mod">
          <ac:chgData name="Jack Qiang" userId="807400516ccfa1ba" providerId="LiveId" clId="{76DFA416-9F82-B949-B31C-D0983C211A20}" dt="2023-10-25T14:07:51.802" v="592" actId="15"/>
          <ac:spMkLst>
            <pc:docMk/>
            <pc:sldMk cId="713288535" sldId="835"/>
            <ac:spMk id="2" creationId="{00000000-0000-0000-0000-000000000000}"/>
          </ac:spMkLst>
        </pc:spChg>
        <pc:graphicFrameChg chg="add mod">
          <ac:chgData name="Jack Qiang" userId="807400516ccfa1ba" providerId="LiveId" clId="{76DFA416-9F82-B949-B31C-D0983C211A20}" dt="2023-10-25T14:07:04.162" v="491" actId="1076"/>
          <ac:graphicFrameMkLst>
            <pc:docMk/>
            <pc:sldMk cId="713288535" sldId="835"/>
            <ac:graphicFrameMk id="3" creationId="{509BEDD9-0FBF-16B8-5EB5-0D6A331EAB02}"/>
          </ac:graphicFrameMkLst>
        </pc:graphicFrameChg>
      </pc:sldChg>
      <pc:sldChg chg="addSp modSp mod modAnim">
        <pc:chgData name="Jack Qiang" userId="807400516ccfa1ba" providerId="LiveId" clId="{76DFA416-9F82-B949-B31C-D0983C211A20}" dt="2023-10-25T14:09:12.224" v="630" actId="15"/>
        <pc:sldMkLst>
          <pc:docMk/>
          <pc:sldMk cId="2676411277" sldId="836"/>
        </pc:sldMkLst>
        <pc:spChg chg="mod">
          <ac:chgData name="Jack Qiang" userId="807400516ccfa1ba" providerId="LiveId" clId="{76DFA416-9F82-B949-B31C-D0983C211A20}" dt="2023-10-25T14:09:12.224" v="630" actId="15"/>
          <ac:spMkLst>
            <pc:docMk/>
            <pc:sldMk cId="2676411277" sldId="836"/>
            <ac:spMk id="2" creationId="{00000000-0000-0000-0000-000000000000}"/>
          </ac:spMkLst>
        </pc:spChg>
        <pc:graphicFrameChg chg="add mod">
          <ac:chgData name="Jack Qiang" userId="807400516ccfa1ba" providerId="LiveId" clId="{76DFA416-9F82-B949-B31C-D0983C211A20}" dt="2023-10-25T14:08:47.152" v="594" actId="1076"/>
          <ac:graphicFrameMkLst>
            <pc:docMk/>
            <pc:sldMk cId="2676411277" sldId="836"/>
            <ac:graphicFrameMk id="4" creationId="{822C1FDC-F697-999A-4050-8F77EE041B69}"/>
          </ac:graphicFrameMkLst>
        </pc:graphicFrameChg>
      </pc:sldChg>
      <pc:sldChg chg="addSp modSp mod modAnim">
        <pc:chgData name="Jack Qiang" userId="807400516ccfa1ba" providerId="LiveId" clId="{76DFA416-9F82-B949-B31C-D0983C211A20}" dt="2023-10-25T14:10:26.218" v="669" actId="1076"/>
        <pc:sldMkLst>
          <pc:docMk/>
          <pc:sldMk cId="3002142563" sldId="837"/>
        </pc:sldMkLst>
        <pc:spChg chg="mod">
          <ac:chgData name="Jack Qiang" userId="807400516ccfa1ba" providerId="LiveId" clId="{76DFA416-9F82-B949-B31C-D0983C211A20}" dt="2023-10-25T14:10:21.786" v="668" actId="15"/>
          <ac:spMkLst>
            <pc:docMk/>
            <pc:sldMk cId="3002142563" sldId="837"/>
            <ac:spMk id="2" creationId="{00000000-0000-0000-0000-000000000000}"/>
          </ac:spMkLst>
        </pc:spChg>
        <pc:spChg chg="mod">
          <ac:chgData name="Jack Qiang" userId="807400516ccfa1ba" providerId="LiveId" clId="{76DFA416-9F82-B949-B31C-D0983C211A20}" dt="2023-10-25T14:10:26.218" v="669" actId="1076"/>
          <ac:spMkLst>
            <pc:docMk/>
            <pc:sldMk cId="3002142563" sldId="837"/>
            <ac:spMk id="3" creationId="{00000000-0000-0000-0000-000000000000}"/>
          </ac:spMkLst>
        </pc:spChg>
        <pc:graphicFrameChg chg="add mod">
          <ac:chgData name="Jack Qiang" userId="807400516ccfa1ba" providerId="LiveId" clId="{76DFA416-9F82-B949-B31C-D0983C211A20}" dt="2023-10-25T14:10:00.878" v="632" actId="1076"/>
          <ac:graphicFrameMkLst>
            <pc:docMk/>
            <pc:sldMk cId="3002142563" sldId="837"/>
            <ac:graphicFrameMk id="4" creationId="{D1E2B27A-F2FB-5629-E8E4-7D419B50145D}"/>
          </ac:graphicFrameMkLst>
        </pc:graphicFrameChg>
      </pc:sldChg>
      <pc:sldChg chg="modSp">
        <pc:chgData name="Jack Qiang" userId="807400516ccfa1ba" providerId="LiveId" clId="{76DFA416-9F82-B949-B31C-D0983C211A20}" dt="2023-10-30T00:43:42.430" v="1626"/>
        <pc:sldMkLst>
          <pc:docMk/>
          <pc:sldMk cId="1234545545" sldId="866"/>
        </pc:sldMkLst>
        <pc:spChg chg="mod">
          <ac:chgData name="Jack Qiang" userId="807400516ccfa1ba" providerId="LiveId" clId="{76DFA416-9F82-B949-B31C-D0983C211A20}" dt="2023-10-30T00:43:42.373" v="1621"/>
          <ac:spMkLst>
            <pc:docMk/>
            <pc:sldMk cId="1234545545" sldId="866"/>
            <ac:spMk id="10" creationId="{75792756-8A1D-4358-81FE-4D7C3F3B3A57}"/>
          </ac:spMkLst>
        </pc:spChg>
        <pc:spChg chg="mod">
          <ac:chgData name="Jack Qiang" userId="807400516ccfa1ba" providerId="LiveId" clId="{76DFA416-9F82-B949-B31C-D0983C211A20}" dt="2023-10-30T00:43:42.384" v="1622"/>
          <ac:spMkLst>
            <pc:docMk/>
            <pc:sldMk cId="1234545545" sldId="866"/>
            <ac:spMk id="11" creationId="{B305BDD0-DEBC-4238-AF15-C5A54C01CE3F}"/>
          </ac:spMkLst>
        </pc:spChg>
        <pc:spChg chg="mod">
          <ac:chgData name="Jack Qiang" userId="807400516ccfa1ba" providerId="LiveId" clId="{76DFA416-9F82-B949-B31C-D0983C211A20}" dt="2023-10-30T00:43:42.385" v="1623"/>
          <ac:spMkLst>
            <pc:docMk/>
            <pc:sldMk cId="1234545545" sldId="866"/>
            <ac:spMk id="12" creationId="{7E1C07B1-8EA3-4AEE-A422-A4A443AAEBF6}"/>
          </ac:spMkLst>
        </pc:spChg>
        <pc:spChg chg="mod">
          <ac:chgData name="Jack Qiang" userId="807400516ccfa1ba" providerId="LiveId" clId="{76DFA416-9F82-B949-B31C-D0983C211A20}" dt="2023-10-30T00:43:42.386" v="1624"/>
          <ac:spMkLst>
            <pc:docMk/>
            <pc:sldMk cId="1234545545" sldId="866"/>
            <ac:spMk id="13" creationId="{EFD33808-934E-48ED-B1C8-12E3E19CBBE8}"/>
          </ac:spMkLst>
        </pc:spChg>
        <pc:spChg chg="mod">
          <ac:chgData name="Jack Qiang" userId="807400516ccfa1ba" providerId="LiveId" clId="{76DFA416-9F82-B949-B31C-D0983C211A20}" dt="2023-10-30T00:43:42.429" v="1625"/>
          <ac:spMkLst>
            <pc:docMk/>
            <pc:sldMk cId="1234545545" sldId="866"/>
            <ac:spMk id="15" creationId="{9004F6D2-B392-4D6F-9887-E9F639E4638C}"/>
          </ac:spMkLst>
        </pc:spChg>
        <pc:picChg chg="mod">
          <ac:chgData name="Jack Qiang" userId="807400516ccfa1ba" providerId="LiveId" clId="{76DFA416-9F82-B949-B31C-D0983C211A20}" dt="2023-10-30T00:43:42.430" v="1626"/>
          <ac:picMkLst>
            <pc:docMk/>
            <pc:sldMk cId="1234545545" sldId="866"/>
            <ac:picMk id="4" creationId="{032556FF-8957-480E-9460-E4659C845A2D}"/>
          </ac:picMkLst>
        </pc:picChg>
      </pc:sldChg>
      <pc:sldChg chg="modSp">
        <pc:chgData name="Jack Qiang" userId="807400516ccfa1ba" providerId="LiveId" clId="{76DFA416-9F82-B949-B31C-D0983C211A20}" dt="2023-10-30T01:35:11.792" v="1837"/>
        <pc:sldMkLst>
          <pc:docMk/>
          <pc:sldMk cId="4213251295" sldId="867"/>
        </pc:sldMkLst>
        <pc:spChg chg="mod">
          <ac:chgData name="Jack Qiang" userId="807400516ccfa1ba" providerId="LiveId" clId="{76DFA416-9F82-B949-B31C-D0983C211A20}" dt="2023-10-30T01:35:11.788" v="1832"/>
          <ac:spMkLst>
            <pc:docMk/>
            <pc:sldMk cId="4213251295" sldId="867"/>
            <ac:spMk id="10" creationId="{14DFEEE1-473D-4A89-9AFE-CAE5186AE9BD}"/>
          </ac:spMkLst>
        </pc:spChg>
        <pc:spChg chg="mod">
          <ac:chgData name="Jack Qiang" userId="807400516ccfa1ba" providerId="LiveId" clId="{76DFA416-9F82-B949-B31C-D0983C211A20}" dt="2023-10-30T01:35:11.789" v="1833"/>
          <ac:spMkLst>
            <pc:docMk/>
            <pc:sldMk cId="4213251295" sldId="867"/>
            <ac:spMk id="11" creationId="{2F7BCEEB-155E-44BE-9823-B46F702738EB}"/>
          </ac:spMkLst>
        </pc:spChg>
        <pc:spChg chg="mod">
          <ac:chgData name="Jack Qiang" userId="807400516ccfa1ba" providerId="LiveId" clId="{76DFA416-9F82-B949-B31C-D0983C211A20}" dt="2023-10-30T01:35:11.790" v="1834"/>
          <ac:spMkLst>
            <pc:docMk/>
            <pc:sldMk cId="4213251295" sldId="867"/>
            <ac:spMk id="12" creationId="{BB5C90DB-20EA-4A10-A147-AC8F0C31DF2A}"/>
          </ac:spMkLst>
        </pc:spChg>
        <pc:spChg chg="mod">
          <ac:chgData name="Jack Qiang" userId="807400516ccfa1ba" providerId="LiveId" clId="{76DFA416-9F82-B949-B31C-D0983C211A20}" dt="2023-10-30T01:35:11.790" v="1835"/>
          <ac:spMkLst>
            <pc:docMk/>
            <pc:sldMk cId="4213251295" sldId="867"/>
            <ac:spMk id="13" creationId="{EDBF257F-C5BD-41D6-AB16-637C0AF6BA86}"/>
          </ac:spMkLst>
        </pc:spChg>
        <pc:spChg chg="mod">
          <ac:chgData name="Jack Qiang" userId="807400516ccfa1ba" providerId="LiveId" clId="{76DFA416-9F82-B949-B31C-D0983C211A20}" dt="2023-10-30T01:35:11.792" v="1836"/>
          <ac:spMkLst>
            <pc:docMk/>
            <pc:sldMk cId="4213251295" sldId="867"/>
            <ac:spMk id="15" creationId="{F8301AB6-4164-4D8B-9E37-274CED5C7191}"/>
          </ac:spMkLst>
        </pc:spChg>
        <pc:picChg chg="mod">
          <ac:chgData name="Jack Qiang" userId="807400516ccfa1ba" providerId="LiveId" clId="{76DFA416-9F82-B949-B31C-D0983C211A20}" dt="2023-10-30T01:35:11.792" v="1837"/>
          <ac:picMkLst>
            <pc:docMk/>
            <pc:sldMk cId="4213251295" sldId="867"/>
            <ac:picMk id="4" creationId="{3F633D8C-14A7-4273-9BFA-C5F974A35489}"/>
          </ac:picMkLst>
        </pc:picChg>
      </pc:sldChg>
      <pc:sldChg chg="modSp">
        <pc:chgData name="Jack Qiang" userId="807400516ccfa1ba" providerId="LiveId" clId="{76DFA416-9F82-B949-B31C-D0983C211A20}" dt="2023-10-30T00:43:49.693" v="1632"/>
        <pc:sldMkLst>
          <pc:docMk/>
          <pc:sldMk cId="3332471077" sldId="868"/>
        </pc:sldMkLst>
        <pc:spChg chg="mod">
          <ac:chgData name="Jack Qiang" userId="807400516ccfa1ba" providerId="LiveId" clId="{76DFA416-9F82-B949-B31C-D0983C211A20}" dt="2023-10-30T00:43:49.689" v="1627"/>
          <ac:spMkLst>
            <pc:docMk/>
            <pc:sldMk cId="3332471077" sldId="868"/>
            <ac:spMk id="10" creationId="{E0570C6B-5D86-4F06-854F-5ECBD82A4B07}"/>
          </ac:spMkLst>
        </pc:spChg>
        <pc:spChg chg="mod">
          <ac:chgData name="Jack Qiang" userId="807400516ccfa1ba" providerId="LiveId" clId="{76DFA416-9F82-B949-B31C-D0983C211A20}" dt="2023-10-30T00:43:49.689" v="1628"/>
          <ac:spMkLst>
            <pc:docMk/>
            <pc:sldMk cId="3332471077" sldId="868"/>
            <ac:spMk id="11" creationId="{5F29FE8C-2C19-4D1E-A4E4-DC8DAA31DCEC}"/>
          </ac:spMkLst>
        </pc:spChg>
        <pc:spChg chg="mod">
          <ac:chgData name="Jack Qiang" userId="807400516ccfa1ba" providerId="LiveId" clId="{76DFA416-9F82-B949-B31C-D0983C211A20}" dt="2023-10-30T00:43:49.690" v="1629"/>
          <ac:spMkLst>
            <pc:docMk/>
            <pc:sldMk cId="3332471077" sldId="868"/>
            <ac:spMk id="12" creationId="{CA4AED30-624E-453F-872B-635A7E0965CB}"/>
          </ac:spMkLst>
        </pc:spChg>
        <pc:spChg chg="mod">
          <ac:chgData name="Jack Qiang" userId="807400516ccfa1ba" providerId="LiveId" clId="{76DFA416-9F82-B949-B31C-D0983C211A20}" dt="2023-10-30T00:43:49.691" v="1630"/>
          <ac:spMkLst>
            <pc:docMk/>
            <pc:sldMk cId="3332471077" sldId="868"/>
            <ac:spMk id="13" creationId="{397B2642-027A-4CDC-B708-3160A595B73C}"/>
          </ac:spMkLst>
        </pc:spChg>
        <pc:spChg chg="mod">
          <ac:chgData name="Jack Qiang" userId="807400516ccfa1ba" providerId="LiveId" clId="{76DFA416-9F82-B949-B31C-D0983C211A20}" dt="2023-10-30T00:43:49.692" v="1631"/>
          <ac:spMkLst>
            <pc:docMk/>
            <pc:sldMk cId="3332471077" sldId="868"/>
            <ac:spMk id="15" creationId="{2D752943-387C-45DF-945B-0EB0FDF91FBC}"/>
          </ac:spMkLst>
        </pc:spChg>
        <pc:picChg chg="mod">
          <ac:chgData name="Jack Qiang" userId="807400516ccfa1ba" providerId="LiveId" clId="{76DFA416-9F82-B949-B31C-D0983C211A20}" dt="2023-10-30T00:43:49.693" v="1632"/>
          <ac:picMkLst>
            <pc:docMk/>
            <pc:sldMk cId="3332471077" sldId="868"/>
            <ac:picMk id="4" creationId="{6E8B8ACA-67A5-4DA7-8342-53A7E61A954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Black" panose="020B0A04020102020204" pitchFamily="34" charset="0"/>
              </a:rPr>
              <a:t>Corporate debt structure of U.S. companies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barChart>
        <c:barDir val="bar"/>
        <c:grouping val="percentStacked"/>
        <c:varyColors val="0"/>
        <c:ser>
          <c:idx val="0"/>
          <c:order val="0"/>
          <c:tx>
            <c:v>Current Liabilities</c:v>
          </c:tx>
          <c:spPr>
            <a:solidFill>
              <a:schemeClr val="accent1"/>
            </a:solidFill>
            <a:ln>
              <a:noFill/>
            </a:ln>
            <a:effectLst/>
          </c:spPr>
          <c:invertIfNegative val="0"/>
          <c:cat>
            <c:numRef>
              <c:f>Sheet1!$B$6:$B$15</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Sheet1!$C$6:$C$15</c:f>
              <c:numCache>
                <c:formatCode>General</c:formatCode>
                <c:ptCount val="10"/>
                <c:pt idx="0">
                  <c:v>0.55264393000000001</c:v>
                </c:pt>
                <c:pt idx="1">
                  <c:v>0.54631138000000001</c:v>
                </c:pt>
                <c:pt idx="2">
                  <c:v>0.53589717999999997</c:v>
                </c:pt>
                <c:pt idx="3">
                  <c:v>0.53454946000000003</c:v>
                </c:pt>
                <c:pt idx="4">
                  <c:v>0.52098102999999996</c:v>
                </c:pt>
                <c:pt idx="5">
                  <c:v>0.51479059000000005</c:v>
                </c:pt>
                <c:pt idx="6">
                  <c:v>0.51363175000000005</c:v>
                </c:pt>
                <c:pt idx="7">
                  <c:v>0.52779668000000002</c:v>
                </c:pt>
                <c:pt idx="8">
                  <c:v>0.52716242999999996</c:v>
                </c:pt>
                <c:pt idx="9">
                  <c:v>0.48502498999999999</c:v>
                </c:pt>
              </c:numCache>
            </c:numRef>
          </c:val>
          <c:extLst>
            <c:ext xmlns:c16="http://schemas.microsoft.com/office/drawing/2014/chart" uri="{C3380CC4-5D6E-409C-BE32-E72D297353CC}">
              <c16:uniqueId val="{00000000-7FF6-4F34-80DB-17B64882A75E}"/>
            </c:ext>
          </c:extLst>
        </c:ser>
        <c:ser>
          <c:idx val="1"/>
          <c:order val="1"/>
          <c:tx>
            <c:v>Long-term debt</c:v>
          </c:tx>
          <c:spPr>
            <a:solidFill>
              <a:schemeClr val="accent2"/>
            </a:solidFill>
            <a:ln>
              <a:noFill/>
            </a:ln>
            <a:effectLst/>
          </c:spPr>
          <c:invertIfNegative val="0"/>
          <c:cat>
            <c:numRef>
              <c:f>Sheet1!$B$6:$B$15</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Sheet1!$D$6:$D$15</c:f>
              <c:numCache>
                <c:formatCode>General</c:formatCode>
                <c:ptCount val="10"/>
                <c:pt idx="0">
                  <c:v>0.25671009</c:v>
                </c:pt>
                <c:pt idx="1">
                  <c:v>0.26446349000000002</c:v>
                </c:pt>
                <c:pt idx="2">
                  <c:v>0.27447888999999998</c:v>
                </c:pt>
                <c:pt idx="3">
                  <c:v>0.28203096</c:v>
                </c:pt>
                <c:pt idx="4">
                  <c:v>0.29344773000000002</c:v>
                </c:pt>
                <c:pt idx="5">
                  <c:v>0.30305481000000001</c:v>
                </c:pt>
                <c:pt idx="6">
                  <c:v>0.30322650000000001</c:v>
                </c:pt>
                <c:pt idx="7">
                  <c:v>0.29852638999999997</c:v>
                </c:pt>
                <c:pt idx="8">
                  <c:v>0.30524532999999998</c:v>
                </c:pt>
                <c:pt idx="9">
                  <c:v>0.34833407999999999</c:v>
                </c:pt>
              </c:numCache>
            </c:numRef>
          </c:val>
          <c:extLst>
            <c:ext xmlns:c16="http://schemas.microsoft.com/office/drawing/2014/chart" uri="{C3380CC4-5D6E-409C-BE32-E72D297353CC}">
              <c16:uniqueId val="{00000001-7FF6-4F34-80DB-17B64882A75E}"/>
            </c:ext>
          </c:extLst>
        </c:ser>
        <c:dLbls>
          <c:showLegendKey val="0"/>
          <c:showVal val="0"/>
          <c:showCatName val="0"/>
          <c:showSerName val="0"/>
          <c:showPercent val="0"/>
          <c:showBubbleSize val="0"/>
        </c:dLbls>
        <c:gapWidth val="150"/>
        <c:overlap val="100"/>
        <c:axId val="884492800"/>
        <c:axId val="883061520"/>
      </c:barChart>
      <c:catAx>
        <c:axId val="884492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883061520"/>
        <c:crosses val="autoZero"/>
        <c:auto val="1"/>
        <c:lblAlgn val="ctr"/>
        <c:lblOffset val="100"/>
        <c:noMultiLvlLbl val="0"/>
      </c:catAx>
      <c:valAx>
        <c:axId val="883061520"/>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884492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rial Black" panose="020B0A04020102020204" pitchFamily="34" charset="0"/>
              </a:rPr>
              <a:t>Composition of Current</a:t>
            </a:r>
            <a:r>
              <a:rPr lang="en-US" baseline="0">
                <a:latin typeface="Arial Black" panose="020B0A04020102020204" pitchFamily="34" charset="0"/>
              </a:rPr>
              <a:t> Liabilities</a:t>
            </a:r>
            <a:endParaRPr lang="en-US">
              <a:latin typeface="Arial Black" panose="020B0A040201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barChart>
        <c:barDir val="bar"/>
        <c:grouping val="percentStacked"/>
        <c:varyColors val="0"/>
        <c:ser>
          <c:idx val="0"/>
          <c:order val="0"/>
          <c:tx>
            <c:v>Account payable</c:v>
          </c:tx>
          <c:spPr>
            <a:solidFill>
              <a:schemeClr val="accent1"/>
            </a:solidFill>
            <a:ln>
              <a:noFill/>
            </a:ln>
            <a:effectLst/>
          </c:spPr>
          <c:invertIfNegative val="0"/>
          <c:cat>
            <c:numRef>
              <c:f>Sheet1!$B$6:$B$15</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Sheet1!$E$6:$E$15</c:f>
              <c:numCache>
                <c:formatCode>General</c:formatCode>
                <c:ptCount val="10"/>
                <c:pt idx="0">
                  <c:v>0.23190552</c:v>
                </c:pt>
                <c:pt idx="1">
                  <c:v>0.22915057</c:v>
                </c:pt>
                <c:pt idx="2">
                  <c:v>0.22622207</c:v>
                </c:pt>
                <c:pt idx="3">
                  <c:v>0.22313321999999999</c:v>
                </c:pt>
                <c:pt idx="4">
                  <c:v>0.21546887000000001</c:v>
                </c:pt>
                <c:pt idx="5">
                  <c:v>0.21056085999999999</c:v>
                </c:pt>
                <c:pt idx="6">
                  <c:v>0.20800113000000001</c:v>
                </c:pt>
                <c:pt idx="7">
                  <c:v>0.21040474000000001</c:v>
                </c:pt>
                <c:pt idx="8">
                  <c:v>0.2107243</c:v>
                </c:pt>
                <c:pt idx="9">
                  <c:v>0.19347919</c:v>
                </c:pt>
              </c:numCache>
            </c:numRef>
          </c:val>
          <c:extLst>
            <c:ext xmlns:c16="http://schemas.microsoft.com/office/drawing/2014/chart" uri="{C3380CC4-5D6E-409C-BE32-E72D297353CC}">
              <c16:uniqueId val="{00000000-C336-4E6B-900F-B4E1CF534522}"/>
            </c:ext>
          </c:extLst>
        </c:ser>
        <c:ser>
          <c:idx val="1"/>
          <c:order val="1"/>
          <c:tx>
            <c:v>Notes payable</c:v>
          </c:tx>
          <c:spPr>
            <a:solidFill>
              <a:schemeClr val="accent2"/>
            </a:solidFill>
            <a:ln>
              <a:noFill/>
            </a:ln>
            <a:effectLst/>
          </c:spPr>
          <c:invertIfNegative val="0"/>
          <c:cat>
            <c:numRef>
              <c:f>Sheet1!$B$6:$B$15</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Sheet1!$F$6:$F$15</c:f>
              <c:numCache>
                <c:formatCode>General</c:formatCode>
                <c:ptCount val="10"/>
                <c:pt idx="0">
                  <c:v>3.2396389999999997E-2</c:v>
                </c:pt>
                <c:pt idx="1">
                  <c:v>3.4129970000000003E-2</c:v>
                </c:pt>
                <c:pt idx="2">
                  <c:v>3.631616E-2</c:v>
                </c:pt>
                <c:pt idx="3">
                  <c:v>3.5445909999999997E-2</c:v>
                </c:pt>
                <c:pt idx="4">
                  <c:v>3.5661779999999997E-2</c:v>
                </c:pt>
                <c:pt idx="5">
                  <c:v>3.532772E-2</c:v>
                </c:pt>
                <c:pt idx="6">
                  <c:v>3.453432E-2</c:v>
                </c:pt>
                <c:pt idx="7">
                  <c:v>3.527317E-2</c:v>
                </c:pt>
                <c:pt idx="8">
                  <c:v>3.4717890000000001E-2</c:v>
                </c:pt>
                <c:pt idx="9">
                  <c:v>3.006673E-2</c:v>
                </c:pt>
              </c:numCache>
            </c:numRef>
          </c:val>
          <c:extLst>
            <c:ext xmlns:c16="http://schemas.microsoft.com/office/drawing/2014/chart" uri="{C3380CC4-5D6E-409C-BE32-E72D297353CC}">
              <c16:uniqueId val="{00000001-C336-4E6B-900F-B4E1CF534522}"/>
            </c:ext>
          </c:extLst>
        </c:ser>
        <c:ser>
          <c:idx val="2"/>
          <c:order val="2"/>
          <c:tx>
            <c:v>Income tax payable</c:v>
          </c:tx>
          <c:spPr>
            <a:solidFill>
              <a:schemeClr val="accent3"/>
            </a:solidFill>
            <a:ln>
              <a:noFill/>
            </a:ln>
            <a:effectLst/>
          </c:spPr>
          <c:invertIfNegative val="0"/>
          <c:cat>
            <c:numRef>
              <c:f>Sheet1!$B$6:$B$15</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Sheet1!$G$6:$G$15</c:f>
              <c:numCache>
                <c:formatCode>General</c:formatCode>
                <c:ptCount val="10"/>
                <c:pt idx="0">
                  <c:v>1.259071E-2</c:v>
                </c:pt>
                <c:pt idx="1">
                  <c:v>1.178362E-2</c:v>
                </c:pt>
                <c:pt idx="2">
                  <c:v>1.059351E-2</c:v>
                </c:pt>
                <c:pt idx="3">
                  <c:v>9.8622899999999993E-3</c:v>
                </c:pt>
                <c:pt idx="4">
                  <c:v>9.1979200000000001E-3</c:v>
                </c:pt>
                <c:pt idx="5">
                  <c:v>8.5120899999999999E-3</c:v>
                </c:pt>
                <c:pt idx="6">
                  <c:v>8.7691499999999999E-3</c:v>
                </c:pt>
                <c:pt idx="7">
                  <c:v>9.5624500000000001E-3</c:v>
                </c:pt>
                <c:pt idx="8">
                  <c:v>9.3130499999999998E-3</c:v>
                </c:pt>
                <c:pt idx="9">
                  <c:v>7.7888999999999996E-3</c:v>
                </c:pt>
              </c:numCache>
            </c:numRef>
          </c:val>
          <c:extLst>
            <c:ext xmlns:c16="http://schemas.microsoft.com/office/drawing/2014/chart" uri="{C3380CC4-5D6E-409C-BE32-E72D297353CC}">
              <c16:uniqueId val="{00000002-C336-4E6B-900F-B4E1CF534522}"/>
            </c:ext>
          </c:extLst>
        </c:ser>
        <c:ser>
          <c:idx val="3"/>
          <c:order val="3"/>
          <c:tx>
            <c:v>Debt in Current Liabilities</c:v>
          </c:tx>
          <c:spPr>
            <a:solidFill>
              <a:schemeClr val="accent4"/>
            </a:solidFill>
            <a:ln>
              <a:noFill/>
            </a:ln>
            <a:effectLst/>
          </c:spPr>
          <c:invertIfNegative val="0"/>
          <c:cat>
            <c:numRef>
              <c:f>Sheet1!$B$6:$B$15</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Sheet1!$H$6:$H$15</c:f>
              <c:numCache>
                <c:formatCode>General</c:formatCode>
                <c:ptCount val="10"/>
                <c:pt idx="0">
                  <c:v>6.9475309999999998E-2</c:v>
                </c:pt>
                <c:pt idx="1">
                  <c:v>6.6260459999999993E-2</c:v>
                </c:pt>
                <c:pt idx="2">
                  <c:v>6.9017780000000001E-2</c:v>
                </c:pt>
                <c:pt idx="3">
                  <c:v>6.8347959999999999E-2</c:v>
                </c:pt>
                <c:pt idx="4">
                  <c:v>6.6923440000000001E-2</c:v>
                </c:pt>
                <c:pt idx="5">
                  <c:v>7.1516150000000001E-2</c:v>
                </c:pt>
                <c:pt idx="6">
                  <c:v>7.1182899999999993E-2</c:v>
                </c:pt>
                <c:pt idx="7">
                  <c:v>7.2201169999999995E-2</c:v>
                </c:pt>
                <c:pt idx="8">
                  <c:v>6.8247760000000005E-2</c:v>
                </c:pt>
                <c:pt idx="9">
                  <c:v>7.6363120000000007E-2</c:v>
                </c:pt>
              </c:numCache>
            </c:numRef>
          </c:val>
          <c:extLst>
            <c:ext xmlns:c16="http://schemas.microsoft.com/office/drawing/2014/chart" uri="{C3380CC4-5D6E-409C-BE32-E72D297353CC}">
              <c16:uniqueId val="{00000003-C336-4E6B-900F-B4E1CF534522}"/>
            </c:ext>
          </c:extLst>
        </c:ser>
        <c:ser>
          <c:idx val="4"/>
          <c:order val="4"/>
          <c:tx>
            <c:v>Unearned income</c:v>
          </c:tx>
          <c:spPr>
            <a:solidFill>
              <a:schemeClr val="accent5"/>
            </a:solidFill>
            <a:ln>
              <a:noFill/>
            </a:ln>
            <a:effectLst/>
          </c:spPr>
          <c:invertIfNegative val="0"/>
          <c:cat>
            <c:numRef>
              <c:f>Sheet1!$B$6:$B$15</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Sheet1!$I$6:$I$15</c:f>
              <c:numCache>
                <c:formatCode>General</c:formatCode>
                <c:ptCount val="10"/>
                <c:pt idx="0">
                  <c:v>1.6376640000000001E-2</c:v>
                </c:pt>
                <c:pt idx="1">
                  <c:v>2.3947449999999999E-2</c:v>
                </c:pt>
                <c:pt idx="2">
                  <c:v>2.003417E-2</c:v>
                </c:pt>
                <c:pt idx="3">
                  <c:v>1.9023180000000001E-2</c:v>
                </c:pt>
                <c:pt idx="4">
                  <c:v>1.461719E-2</c:v>
                </c:pt>
                <c:pt idx="5">
                  <c:v>1.409728E-2</c:v>
                </c:pt>
                <c:pt idx="6">
                  <c:v>8.9549399999999998E-3</c:v>
                </c:pt>
                <c:pt idx="7">
                  <c:v>9.4349900000000007E-3</c:v>
                </c:pt>
                <c:pt idx="8">
                  <c:v>7.1736899999999999E-3</c:v>
                </c:pt>
                <c:pt idx="9">
                  <c:v>5.2483E-3</c:v>
                </c:pt>
              </c:numCache>
            </c:numRef>
          </c:val>
          <c:extLst>
            <c:ext xmlns:c16="http://schemas.microsoft.com/office/drawing/2014/chart" uri="{C3380CC4-5D6E-409C-BE32-E72D297353CC}">
              <c16:uniqueId val="{00000004-C336-4E6B-900F-B4E1CF534522}"/>
            </c:ext>
          </c:extLst>
        </c:ser>
        <c:dLbls>
          <c:showLegendKey val="0"/>
          <c:showVal val="0"/>
          <c:showCatName val="0"/>
          <c:showSerName val="0"/>
          <c:showPercent val="0"/>
          <c:showBubbleSize val="0"/>
        </c:dLbls>
        <c:gapWidth val="150"/>
        <c:overlap val="100"/>
        <c:axId val="882953120"/>
        <c:axId val="883083984"/>
      </c:barChart>
      <c:catAx>
        <c:axId val="8829531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883083984"/>
        <c:crosses val="autoZero"/>
        <c:auto val="1"/>
        <c:lblAlgn val="ctr"/>
        <c:lblOffset val="100"/>
        <c:noMultiLvlLbl val="0"/>
      </c:catAx>
      <c:valAx>
        <c:axId val="88308398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crossAx val="882953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773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06400" y="4560943"/>
            <a:ext cx="6583680" cy="432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383" tIns="46855" rIns="95383" bIns="46855" numCol="1" anchor="t" anchorCtr="0" compatLnSpc="1">
            <a:prstTxWarp prst="textNoShape">
              <a:avLst/>
            </a:prstTxWarp>
          </a:bodyPr>
          <a:lstStyle/>
          <a:p>
            <a:pPr lvl="0"/>
            <a:r>
              <a:rPr lang="en-US" altLang="en-US"/>
              <a:t>Click to edit Master notes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3"/>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436264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447745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Rot="1" noChangeAspect="1" noChangeArrowheads="1" noTextEdit="1"/>
          </p:cNvSpPr>
          <p:nvPr>
            <p:ph type="sldImg"/>
          </p:nvPr>
        </p:nvSpPr>
        <p:spPr>
          <a:ln/>
        </p:spPr>
      </p:sp>
      <p:sp>
        <p:nvSpPr>
          <p:cNvPr id="13742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285332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2"/>
          <p:cNvSpPr>
            <a:spLocks noGrp="1" noRot="1" noChangeAspect="1" noChangeArrowheads="1" noTextEdit="1"/>
          </p:cNvSpPr>
          <p:nvPr>
            <p:ph type="sldImg"/>
          </p:nvPr>
        </p:nvSpPr>
        <p:spPr>
          <a:ln/>
        </p:spPr>
      </p:sp>
      <p:sp>
        <p:nvSpPr>
          <p:cNvPr id="13752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80571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beration Sans" panose="020B0604020202020204"/>
                <a:ea typeface="Times New Roman" panose="02020603050405020304" pitchFamily="18" charset="0"/>
                <a:cs typeface="Times New Roman" panose="02020603050405020304" pitchFamily="18" charset="0"/>
              </a:rPr>
              <a:t>The currently maturing portion of non-current debts may be classified as a current liability. When a portion of non-current debt is so classified, it is assumed that the amount will be paid within the next 12 months out of funds classified as current assets.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Liberation Sans" panose="020B0604020202020204"/>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However, a company should classify as current any liability that is due on demand (callable by the creditor), or will be due on demand within one year (or operating cycle, if longer). Liabilities often become callable by the creditor when there is a violation of the debt agreement.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To illustrate a breach of a covenant, assume that Gyro Company on November 1, 2022, has a long-term note payable to Sanchez SA, which is due on April 1, 2024. Unfortunately, Gyro breaches a covenant in the note, and the obligation becomes payable on demand. Gyro is preparing its financial statements at December 31, 2022. Given the breach in the covenant, Gyro must classify its obligation as current. However, Gyro can classify the liability as non-current if Sanchez agrees before December 31, 2022, to provide a grace period for the breach of the agreement. The grace period must end at least 12 months after December 31, 2022, to be reported as a non-current liability. If the agreement is not finalized by December 31, 2022, Gyro must classify the note payable as a current liability. </a:t>
            </a:r>
          </a:p>
          <a:p>
            <a:endParaRPr lang="en-US" altLang="en-US" dirty="0"/>
          </a:p>
        </p:txBody>
      </p:sp>
    </p:spTree>
    <p:extLst>
      <p:ext uri="{BB962C8B-B14F-4D97-AF65-F5344CB8AC3E}">
        <p14:creationId xmlns:p14="http://schemas.microsoft.com/office/powerpoint/2010/main" val="301959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beration Sans" panose="020B0604020202020204"/>
                <a:ea typeface="Times New Roman" panose="02020603050405020304" pitchFamily="18" charset="0"/>
                <a:cs typeface="Times New Roman" panose="02020603050405020304" pitchFamily="18" charset="0"/>
              </a:rPr>
              <a:t>The currently maturing portion of non-current debts may be classified as a current liability. When a portion of non-current debt is so classified, it is assumed that the amount will be paid within the next 12 months out of funds classified as current assets.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Liberation Sans" panose="020B0604020202020204"/>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However, a company should classify as current any liability that is due on demand (callable by the creditor), or will be due on demand within one year (or operating cycle, if longer). Liabilities often become callable by the creditor when there is a violation of the debt agreement.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Helvetica" panose="020B0604020202020204" pitchFamily="34" charset="0"/>
                <a:ea typeface="Times New Roman" panose="02020603050405020304" pitchFamily="18" charset="0"/>
                <a:cs typeface="Times New Roman" panose="02020603050405020304" pitchFamily="18" charset="0"/>
              </a:rPr>
              <a:t>To illustrate a breach of a covenant, assume that Gyro Company on November 1, 2022, has a long-term note payable to Sanchez SA, which is due on April 1, 2024. Unfortunately, Gyro breaches a covenant in the note, and the obligation becomes payable on demand. Gyro is preparing its financial statements at December 31, 2022. Given the breach in the covenant, Gyro must classify its obligation as current. However, Gyro can classify the liability as non-current if Sanchez agrees before December 31, 2022, to provide a grace period for the breach of the agreement. The grace period must end at least 12 months after December 31, 2022, to be reported as a non-current liability. If the agreement is not finalized by December 31, 2022, Gyro must classify the note payable as a current liability. </a:t>
            </a:r>
          </a:p>
          <a:p>
            <a:endParaRPr lang="en-US" altLang="en-US" dirty="0"/>
          </a:p>
        </p:txBody>
      </p:sp>
    </p:spTree>
    <p:extLst>
      <p:ext uri="{BB962C8B-B14F-4D97-AF65-F5344CB8AC3E}">
        <p14:creationId xmlns:p14="http://schemas.microsoft.com/office/powerpoint/2010/main" val="3096697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24270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Grp="1" noRot="1" noChangeAspect="1" noChangeArrowheads="1" noTextEdit="1"/>
          </p:cNvSpPr>
          <p:nvPr>
            <p:ph type="sldImg"/>
          </p:nvPr>
        </p:nvSpPr>
        <p:spPr>
          <a:ln/>
        </p:spPr>
      </p:sp>
      <p:sp>
        <p:nvSpPr>
          <p:cNvPr id="1189891" name="Rectangle 3"/>
          <p:cNvSpPr>
            <a:spLocks noGrp="1" noChangeArrowheads="1"/>
          </p:cNvSpPr>
          <p:nvPr>
            <p:ph type="body" idx="1"/>
          </p:nvPr>
        </p:nvSpPr>
        <p:spPr/>
        <p:txBody>
          <a:bodyPr/>
          <a:lstStyle/>
          <a:p>
            <a:r>
              <a:rPr lang="en-US" altLang="en-US" dirty="0"/>
              <a:t>At the date of declaration, the company assumes a liability that places the shareholders in the position of creditors in the amount of dividends declared. </a:t>
            </a:r>
          </a:p>
          <a:p>
            <a:r>
              <a:rPr lang="en-US" altLang="en-US" dirty="0"/>
              <a:t>Because companies always pay cash dividends within one year of declaration (generally within three months), they classify them as current liabilities.</a:t>
            </a:r>
          </a:p>
          <a:p>
            <a:endParaRPr lang="en-US" altLang="en-US" dirty="0"/>
          </a:p>
          <a:p>
            <a:r>
              <a:rPr lang="en-US" altLang="en-US" dirty="0"/>
              <a:t>On the other hand, companies do not recognize accumulated but undeclared dividends on cumulative preference shares as a liability. Why? Because preference dividends in arrears are not an obligation until the board of directors authorizes the payment. </a:t>
            </a:r>
          </a:p>
          <a:p>
            <a:endParaRPr lang="en-US" altLang="en-US" dirty="0"/>
          </a:p>
          <a:p>
            <a:r>
              <a:rPr lang="en-US" altLang="en-US" dirty="0"/>
              <a:t>Dividends payable in the form of additional shares are not recognized as a liability. Such share dividends (as we discuss in Chapter 15) do not require future outlays of assets or services. Companies generally report such undistributed share dividends in the equity section because they represent retained earnings in the process of transfer to share capital.</a:t>
            </a:r>
          </a:p>
          <a:p>
            <a:endParaRPr lang="en-US" altLang="en-US" dirty="0"/>
          </a:p>
          <a:p>
            <a:endParaRPr lang="en-US" altLang="en-US" dirty="0"/>
          </a:p>
        </p:txBody>
      </p:sp>
    </p:spTree>
    <p:extLst>
      <p:ext uri="{BB962C8B-B14F-4D97-AF65-F5344CB8AC3E}">
        <p14:creationId xmlns:p14="http://schemas.microsoft.com/office/powerpoint/2010/main" val="183158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r>
              <a:rPr lang="en-US" altLang="en-US" dirty="0"/>
              <a:t>Companies may receive deposits from customers to guarantee performance of a contract or service or as guarantees to cover payment of expected future obligations.</a:t>
            </a:r>
          </a:p>
          <a:p>
            <a:endParaRPr lang="en-US" altLang="en-US" dirty="0"/>
          </a:p>
          <a:p>
            <a:r>
              <a:rPr lang="en-US" altLang="en-US" dirty="0"/>
              <a:t>The classification of these items as current or non-current liabilities depends on the time between the date of the deposit and the termination of the relationship that required the deposit.</a:t>
            </a:r>
          </a:p>
        </p:txBody>
      </p:sp>
    </p:spTree>
    <p:extLst>
      <p:ext uri="{BB962C8B-B14F-4D97-AF65-F5344CB8AC3E}">
        <p14:creationId xmlns:p14="http://schemas.microsoft.com/office/powerpoint/2010/main" val="2106880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Rectangle 2"/>
          <p:cNvSpPr>
            <a:spLocks noGrp="1" noRot="1" noChangeAspect="1" noChangeArrowheads="1" noTextEdit="1"/>
          </p:cNvSpPr>
          <p:nvPr>
            <p:ph type="sldImg"/>
          </p:nvPr>
        </p:nvSpPr>
        <p:spPr>
          <a:ln/>
        </p:spPr>
      </p:sp>
      <p:sp>
        <p:nvSpPr>
          <p:cNvPr id="1193987" name="Rectangle 3"/>
          <p:cNvSpPr>
            <a:spLocks noGrp="1" noChangeArrowheads="1"/>
          </p:cNvSpPr>
          <p:nvPr>
            <p:ph type="body" idx="1"/>
          </p:nvPr>
        </p:nvSpPr>
        <p:spPr/>
        <p:txBody>
          <a:bodyPr/>
          <a:lstStyle/>
          <a:p>
            <a:r>
              <a:rPr lang="en-US" altLang="en-US" dirty="0"/>
              <a:t>How do these companies account for unearned revenues that they receive before providing goods or performing services?</a:t>
            </a:r>
          </a:p>
          <a:p>
            <a:endParaRPr lang="en-US" altLang="en-US" dirty="0"/>
          </a:p>
          <a:p>
            <a:r>
              <a:rPr lang="en-US" altLang="en-US" dirty="0"/>
              <a:t>1. When a company receives an advance payment, it debits Cash and credits a current liability account identifying the source of the unearned revenue.</a:t>
            </a:r>
          </a:p>
          <a:p>
            <a:endParaRPr lang="en-US" altLang="en-US" dirty="0"/>
          </a:p>
          <a:p>
            <a:r>
              <a:rPr lang="en-US" altLang="en-US" dirty="0"/>
              <a:t>2. When a company recognizes revenue, it debits the unearned revenue account and credits a revenue account.</a:t>
            </a:r>
          </a:p>
        </p:txBody>
      </p:sp>
    </p:spTree>
    <p:extLst>
      <p:ext uri="{BB962C8B-B14F-4D97-AF65-F5344CB8AC3E}">
        <p14:creationId xmlns:p14="http://schemas.microsoft.com/office/powerpoint/2010/main" val="3247270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p:txBody>
          <a:bodyPr/>
          <a:lstStyle/>
          <a:p>
            <a:r>
              <a:rPr lang="zh-CN" altLang="en-US" dirty="0"/>
              <a:t>消费税和增值税</a:t>
            </a:r>
            <a:endParaRPr lang="en-US" altLang="en-US" dirty="0"/>
          </a:p>
        </p:txBody>
      </p:sp>
    </p:spTree>
    <p:extLst>
      <p:ext uri="{BB962C8B-B14F-4D97-AF65-F5344CB8AC3E}">
        <p14:creationId xmlns:p14="http://schemas.microsoft.com/office/powerpoint/2010/main" val="1182418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p:txBody>
          <a:bodyPr/>
          <a:lstStyle/>
          <a:p>
            <a:r>
              <a:rPr lang="en-US" sz="1400" b="0" dirty="0">
                <a:solidFill>
                  <a:schemeClr val="tx1"/>
                </a:solidFill>
                <a:effectLst/>
                <a:latin typeface="Liberation Sans" panose="020B0604020202020204" pitchFamily="34" charset="0"/>
              </a:rPr>
              <a:t>Sales Taxes Payable</a:t>
            </a:r>
          </a:p>
          <a:p>
            <a:r>
              <a:rPr lang="zh-CN" altLang="en-US" dirty="0"/>
              <a:t>应交税费</a:t>
            </a:r>
            <a:r>
              <a:rPr lang="en-US" altLang="zh-CN" dirty="0"/>
              <a:t>-</a:t>
            </a:r>
            <a:r>
              <a:rPr lang="zh-CN" altLang="en-US" dirty="0"/>
              <a:t>应交消费税</a:t>
            </a:r>
            <a:endParaRPr lang="en-US" altLang="en-US" dirty="0"/>
          </a:p>
        </p:txBody>
      </p:sp>
    </p:spTree>
    <p:extLst>
      <p:ext uri="{BB962C8B-B14F-4D97-AF65-F5344CB8AC3E}">
        <p14:creationId xmlns:p14="http://schemas.microsoft.com/office/powerpoint/2010/main" val="1579949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95325"/>
            <a:ext cx="4578350" cy="3433763"/>
          </a:xfrm>
          <a:ln/>
        </p:spPr>
      </p:sp>
      <p:sp>
        <p:nvSpPr>
          <p:cNvPr id="69635" name="Rectangle 4"/>
          <p:cNvSpPr>
            <a:spLocks noGrp="1" noChangeArrowheads="1"/>
          </p:cNvSpPr>
          <p:nvPr>
            <p:ph type="body" idx="1"/>
          </p:nvPr>
        </p:nvSpPr>
        <p:spPr>
          <a:noFill/>
          <a:extLst>
            <a:ext uri="{91240B29-F687-4F45-9708-019B960494DF}">
              <a14:hiddenLine xmlns:a14="http://schemas.microsoft.com/office/drawing/2010/main" w="9525">
                <a:solidFill>
                  <a:schemeClr val="tx1"/>
                </a:solidFill>
                <a:miter lim="800000"/>
                <a:headEnd/>
                <a:tailEnd/>
              </a14:hiddenLine>
            </a:ext>
          </a:extLst>
        </p:spPr>
        <p:txBody>
          <a:bodyPr lIns="90465" tIns="44439" rIns="90465" bIns="44439"/>
          <a:lstStyle/>
          <a:p>
            <a:endParaRPr lang="en-US" altLang="en-US" dirty="0"/>
          </a:p>
        </p:txBody>
      </p:sp>
    </p:spTree>
    <p:extLst>
      <p:ext uri="{BB962C8B-B14F-4D97-AF65-F5344CB8AC3E}">
        <p14:creationId xmlns:p14="http://schemas.microsoft.com/office/powerpoint/2010/main" val="805208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p:txBody>
          <a:bodyPr/>
          <a:lstStyle/>
          <a:p>
            <a:r>
              <a:rPr lang="en-US" sz="1400" b="0" dirty="0">
                <a:solidFill>
                  <a:schemeClr val="tx1"/>
                </a:solidFill>
                <a:effectLst/>
                <a:latin typeface="Liberation Sans" panose="020B0604020202020204" pitchFamily="34" charset="0"/>
              </a:rPr>
              <a:t>Value-Added Taxes Payable </a:t>
            </a:r>
            <a:endParaRPr lang="en-US" altLang="zh-CN" dirty="0"/>
          </a:p>
          <a:p>
            <a:r>
              <a:rPr lang="zh-CN" altLang="en-US" dirty="0"/>
              <a:t>应交税费</a:t>
            </a:r>
            <a:r>
              <a:rPr lang="en-US" altLang="zh-CN" dirty="0"/>
              <a:t>-</a:t>
            </a:r>
            <a:r>
              <a:rPr lang="zh-CN" altLang="en-US" dirty="0"/>
              <a:t>应交增值税（销项税额）</a:t>
            </a:r>
            <a:endParaRPr lang="en-US" altLang="en-US" dirty="0"/>
          </a:p>
        </p:txBody>
      </p:sp>
    </p:spTree>
    <p:extLst>
      <p:ext uri="{BB962C8B-B14F-4D97-AF65-F5344CB8AC3E}">
        <p14:creationId xmlns:p14="http://schemas.microsoft.com/office/powerpoint/2010/main" val="3772338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78764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p:cNvSpPr>
            <a:spLocks noGrp="1" noRot="1" noChangeAspect="1" noChangeArrowheads="1" noTextEdit="1"/>
          </p:cNvSpPr>
          <p:nvPr>
            <p:ph type="sldImg"/>
          </p:nvPr>
        </p:nvSpPr>
        <p:spPr>
          <a:ln/>
        </p:spPr>
      </p:sp>
      <p:sp>
        <p:nvSpPr>
          <p:cNvPr id="119705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38172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Grp="1" noRot="1" noChangeAspect="1" noChangeArrowheads="1" noTextEdit="1"/>
          </p:cNvSpPr>
          <p:nvPr>
            <p:ph type="sldImg"/>
          </p:nvPr>
        </p:nvSpPr>
        <p:spPr>
          <a:ln/>
        </p:spPr>
      </p:sp>
      <p:sp>
        <p:nvSpPr>
          <p:cNvPr id="1200131"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dirty="0">
                <a:solidFill>
                  <a:srgbClr val="CC0000"/>
                </a:solidFill>
              </a:rPr>
              <a:t>Income Tax Payable</a:t>
            </a:r>
          </a:p>
          <a:p>
            <a:endParaRPr lang="en-US" altLang="en-US" dirty="0"/>
          </a:p>
          <a:p>
            <a:r>
              <a:rPr lang="en-US" altLang="en-US" dirty="0" err="1"/>
              <a:t>应交税费</a:t>
            </a:r>
            <a:r>
              <a:rPr lang="en-US" altLang="zh-CN" dirty="0"/>
              <a:t>——</a:t>
            </a:r>
            <a:r>
              <a:rPr lang="zh-CN" altLang="en-US" dirty="0"/>
              <a:t>应交所得税</a:t>
            </a:r>
            <a:endParaRPr lang="en-US" altLang="en-US" dirty="0"/>
          </a:p>
        </p:txBody>
      </p:sp>
    </p:spTree>
    <p:extLst>
      <p:ext uri="{BB962C8B-B14F-4D97-AF65-F5344CB8AC3E}">
        <p14:creationId xmlns:p14="http://schemas.microsoft.com/office/powerpoint/2010/main" val="794364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Rectangle 2"/>
          <p:cNvSpPr>
            <a:spLocks noGrp="1" noRot="1" noChangeAspect="1" noChangeArrowheads="1" noTextEdit="1"/>
          </p:cNvSpPr>
          <p:nvPr>
            <p:ph type="sldImg"/>
          </p:nvPr>
        </p:nvSpPr>
        <p:spPr>
          <a:ln/>
        </p:spPr>
      </p:sp>
      <p:sp>
        <p:nvSpPr>
          <p:cNvPr id="1202179" name="Rectangle 3"/>
          <p:cNvSpPr>
            <a:spLocks noGrp="1" noChangeArrowheads="1"/>
          </p:cNvSpPr>
          <p:nvPr>
            <p:ph type="body" idx="1"/>
          </p:nvPr>
        </p:nvSpPr>
        <p:spPr/>
        <p:txBody>
          <a:bodyPr/>
          <a:lstStyle/>
          <a:p>
            <a:r>
              <a:rPr lang="en-US" altLang="en-US" dirty="0" err="1"/>
              <a:t>应付职工薪酬</a:t>
            </a:r>
            <a:endParaRPr lang="en-US" altLang="en-US" dirty="0"/>
          </a:p>
        </p:txBody>
      </p:sp>
    </p:spTree>
    <p:extLst>
      <p:ext uri="{BB962C8B-B14F-4D97-AF65-F5344CB8AC3E}">
        <p14:creationId xmlns:p14="http://schemas.microsoft.com/office/powerpoint/2010/main" val="3517272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Rectangle 2"/>
          <p:cNvSpPr>
            <a:spLocks noGrp="1" noRot="1" noChangeAspect="1" noChangeArrowheads="1" noTextEdit="1"/>
          </p:cNvSpPr>
          <p:nvPr>
            <p:ph type="sldImg"/>
          </p:nvPr>
        </p:nvSpPr>
        <p:spPr>
          <a:ln/>
        </p:spPr>
      </p:sp>
      <p:sp>
        <p:nvSpPr>
          <p:cNvPr id="1204227" name="Rectangle 3"/>
          <p:cNvSpPr>
            <a:spLocks noGrp="1" noChangeArrowheads="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b="0" dirty="0">
                <a:effectLst/>
                <a:latin typeface="Liberation Sans" panose="020B0604020202020204" pitchFamily="34" charset="0"/>
              </a:rPr>
              <a:t>Social Security Taxes</a:t>
            </a:r>
          </a:p>
          <a:p>
            <a:r>
              <a:rPr lang="en-US" altLang="en-US" dirty="0" err="1"/>
              <a:t>社保费用</a:t>
            </a:r>
            <a:endParaRPr lang="en-US" altLang="en-US" dirty="0"/>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b="0" dirty="0">
                <a:effectLst/>
                <a:latin typeface="Liberation Sans" panose="020B0604020202020204" pitchFamily="34" charset="0"/>
              </a:rPr>
              <a:t>Income Tax Withholding</a:t>
            </a:r>
          </a:p>
          <a:p>
            <a:r>
              <a:rPr lang="en-US" altLang="en-US" dirty="0" err="1"/>
              <a:t>个人所得税代扣代缴</a:t>
            </a:r>
            <a:endParaRPr lang="en-US" altLang="en-US" dirty="0"/>
          </a:p>
        </p:txBody>
      </p:sp>
    </p:spTree>
    <p:extLst>
      <p:ext uri="{BB962C8B-B14F-4D97-AF65-F5344CB8AC3E}">
        <p14:creationId xmlns:p14="http://schemas.microsoft.com/office/powerpoint/2010/main" val="212804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应付职工薪酬</a:t>
            </a:r>
            <a:r>
              <a:rPr lang="en-US" altLang="zh-CN" dirty="0"/>
              <a:t>——</a:t>
            </a:r>
            <a:r>
              <a:rPr lang="zh-CN" altLang="en-US" dirty="0"/>
              <a:t>工资</a:t>
            </a:r>
            <a:endParaRPr lang="en-US" altLang="zh-CN" dirty="0"/>
          </a:p>
          <a:p>
            <a:r>
              <a:rPr lang="en-US" dirty="0"/>
              <a:t>                      </a:t>
            </a:r>
            <a:r>
              <a:rPr lang="en-US" altLang="zh-CN" dirty="0"/>
              <a:t>——</a:t>
            </a:r>
            <a:r>
              <a:rPr lang="zh-CN" altLang="en-US" dirty="0"/>
              <a:t>医疗保险费</a:t>
            </a:r>
            <a:endParaRPr lang="en-US" altLang="zh-CN" dirty="0"/>
          </a:p>
          <a:p>
            <a:r>
              <a:rPr lang="en-US" dirty="0"/>
              <a:t>                      </a:t>
            </a:r>
            <a:r>
              <a:rPr lang="en-US" altLang="zh-CN" dirty="0"/>
              <a:t>——</a:t>
            </a:r>
            <a:r>
              <a:rPr lang="zh-CN" altLang="en-US" dirty="0"/>
              <a:t>住房公积金</a:t>
            </a:r>
            <a:endParaRPr lang="en-US" altLang="zh-CN" dirty="0"/>
          </a:p>
          <a:p>
            <a:r>
              <a:rPr lang="en-US" dirty="0"/>
              <a:t>                      </a:t>
            </a:r>
            <a:r>
              <a:rPr lang="en-US" altLang="zh-CN" dirty="0"/>
              <a:t>——</a:t>
            </a:r>
            <a:r>
              <a:rPr lang="zh-CN" altLang="en-US" dirty="0"/>
              <a:t>工会经费</a:t>
            </a:r>
            <a:endParaRPr lang="en-US" altLang="zh-CN" dirty="0"/>
          </a:p>
          <a:p>
            <a:r>
              <a:rPr lang="en-US" dirty="0"/>
              <a:t>                        </a:t>
            </a:r>
            <a:r>
              <a:rPr lang="en-US" altLang="zh-CN" dirty="0"/>
              <a:t>——</a:t>
            </a:r>
            <a:r>
              <a:rPr lang="zh-CN" altLang="en-US" dirty="0"/>
              <a:t>职工教育经费</a:t>
            </a:r>
            <a:endParaRPr lang="en-US" dirty="0"/>
          </a:p>
          <a:p>
            <a:endParaRPr lang="en-US" dirty="0"/>
          </a:p>
        </p:txBody>
      </p:sp>
    </p:spTree>
    <p:extLst>
      <p:ext uri="{BB962C8B-B14F-4D97-AF65-F5344CB8AC3E}">
        <p14:creationId xmlns:p14="http://schemas.microsoft.com/office/powerpoint/2010/main" val="3446054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0868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Rot="1" noChangeAspect="1" noChangeArrowheads="1" noTextEdit="1"/>
          </p:cNvSpPr>
          <p:nvPr>
            <p:ph type="sldImg"/>
          </p:nvPr>
        </p:nvSpPr>
        <p:spPr>
          <a:ln/>
        </p:spPr>
      </p:sp>
      <p:sp>
        <p:nvSpPr>
          <p:cNvPr id="1208323" name="Rectangle 3"/>
          <p:cNvSpPr>
            <a:spLocks noGrp="1" noChangeArrowheads="1"/>
          </p:cNvSpPr>
          <p:nvPr>
            <p:ph type="body" idx="1"/>
          </p:nvPr>
        </p:nvSpPr>
        <p:spPr/>
        <p:txBody>
          <a:bodyPr/>
          <a:lstStyle/>
          <a:p>
            <a:r>
              <a:rPr lang="en-US" altLang="en-US" dirty="0"/>
              <a:t>Non-accumulating rights do not carry forward; they lapse if not used. As a result, a company does not recognize a liability or expense until the time of absence (benefit). </a:t>
            </a:r>
          </a:p>
          <a:p>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400" dirty="0">
                <a:effectLst/>
                <a:latin typeface="Liberation Sans" panose="020B0604020202020204" pitchFamily="34" charset="0"/>
              </a:rPr>
              <a:t>Compensated Absences</a:t>
            </a:r>
          </a:p>
          <a:p>
            <a:r>
              <a:rPr lang="zh-CN" altLang="en-US" dirty="0"/>
              <a:t>带薪缺勤</a:t>
            </a:r>
            <a:endParaRPr lang="en-US" altLang="en-US" dirty="0"/>
          </a:p>
        </p:txBody>
      </p:sp>
    </p:spTree>
    <p:extLst>
      <p:ext uri="{BB962C8B-B14F-4D97-AF65-F5344CB8AC3E}">
        <p14:creationId xmlns:p14="http://schemas.microsoft.com/office/powerpoint/2010/main" val="165474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should recognize the expense and related liability for compensated absences in the year earned by employees. </a:t>
            </a:r>
          </a:p>
        </p:txBody>
      </p:sp>
    </p:spTree>
    <p:extLst>
      <p:ext uri="{BB962C8B-B14F-4D97-AF65-F5344CB8AC3E}">
        <p14:creationId xmlns:p14="http://schemas.microsoft.com/office/powerpoint/2010/main" val="30156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Rot="1" noChangeAspect="1" noChangeArrowheads="1" noTextEdit="1"/>
          </p:cNvSpPr>
          <p:nvPr>
            <p:ph type="sldImg"/>
          </p:nvPr>
        </p:nvSpPr>
        <p:spPr>
          <a:ln/>
        </p:spPr>
      </p:sp>
      <p:sp>
        <p:nvSpPr>
          <p:cNvPr id="1021955" name="Rectangle 3"/>
          <p:cNvSpPr>
            <a:spLocks noGrp="1" noChangeArrowheads="1"/>
          </p:cNvSpPr>
          <p:nvPr>
            <p:ph type="body" idx="1"/>
          </p:nvPr>
        </p:nvSpPr>
        <p:spPr/>
        <p:txBody>
          <a:bodyPr/>
          <a:lstStyle/>
          <a:p>
            <a:r>
              <a:rPr lang="en-US" altLang="en-US" dirty="0"/>
              <a:t>a </a:t>
            </a:r>
            <a:r>
              <a:rPr lang="en-US" altLang="en-US" b="1" dirty="0"/>
              <a:t>liability</a:t>
            </a:r>
            <a:r>
              <a:rPr lang="en-US" altLang="en-US" dirty="0"/>
              <a:t> as a present obligation of the entity to transfer an economic resource as a result of past events</a:t>
            </a:r>
          </a:p>
        </p:txBody>
      </p:sp>
    </p:spTree>
    <p:extLst>
      <p:ext uri="{BB962C8B-B14F-4D97-AF65-F5344CB8AC3E}">
        <p14:creationId xmlns:p14="http://schemas.microsoft.com/office/powerpoint/2010/main" val="2746625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0" name="Rectangle 2"/>
          <p:cNvSpPr>
            <a:spLocks noGrp="1" noRot="1" noChangeAspect="1" noChangeArrowheads="1" noTextEdit="1"/>
          </p:cNvSpPr>
          <p:nvPr>
            <p:ph type="sldImg"/>
          </p:nvPr>
        </p:nvSpPr>
        <p:spPr>
          <a:ln/>
        </p:spPr>
      </p:sp>
      <p:sp>
        <p:nvSpPr>
          <p:cNvPr id="1210371" name="Rectangle 3"/>
          <p:cNvSpPr>
            <a:spLocks noGrp="1" noChangeArrowheads="1"/>
          </p:cNvSpPr>
          <p:nvPr>
            <p:ph type="body" idx="1"/>
          </p:nvPr>
        </p:nvSpPr>
        <p:spPr/>
        <p:txBody>
          <a:bodyPr/>
          <a:lstStyle/>
          <a:p>
            <a:r>
              <a:rPr lang="en-US" altLang="en-US" dirty="0"/>
              <a:t>A company may consider bonus payments to employees as additional salaries and wages and should include them as a deduction in determining the net income for the year.</a:t>
            </a:r>
          </a:p>
          <a:p>
            <a:endParaRPr lang="en-US" altLang="en-US" dirty="0"/>
          </a:p>
          <a:p>
            <a:r>
              <a:rPr lang="en-US" altLang="en-US" dirty="0"/>
              <a:t>The liability, Salaries and Wages Payable, is usually payable within a short period of time. Companies should include it as a current liability in the statement of financial position. </a:t>
            </a:r>
          </a:p>
          <a:p>
            <a:endParaRPr lang="en-US" altLang="en-US" dirty="0"/>
          </a:p>
          <a:p>
            <a:r>
              <a:rPr lang="zh-CN" altLang="en-US" dirty="0"/>
              <a:t>应付职工应酬</a:t>
            </a:r>
            <a:r>
              <a:rPr lang="en-US" altLang="zh-CN" dirty="0"/>
              <a:t>——</a:t>
            </a:r>
            <a:r>
              <a:rPr lang="zh-CN" altLang="en-US" dirty="0"/>
              <a:t>利润分享计划</a:t>
            </a:r>
            <a:endParaRPr lang="en-US" altLang="en-US" dirty="0"/>
          </a:p>
        </p:txBody>
      </p:sp>
    </p:spTree>
    <p:extLst>
      <p:ext uri="{BB962C8B-B14F-4D97-AF65-F5344CB8AC3E}">
        <p14:creationId xmlns:p14="http://schemas.microsoft.com/office/powerpoint/2010/main" val="1047251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Rectangle 2"/>
          <p:cNvSpPr>
            <a:spLocks noGrp="1" noRot="1" noChangeAspect="1" noChangeArrowheads="1" noTextEdit="1"/>
          </p:cNvSpPr>
          <p:nvPr>
            <p:ph type="sldImg"/>
          </p:nvPr>
        </p:nvSpPr>
        <p:spPr>
          <a:ln/>
        </p:spPr>
      </p:sp>
      <p:sp>
        <p:nvSpPr>
          <p:cNvPr id="1175555" name="Rectangle 3"/>
          <p:cNvSpPr>
            <a:spLocks noGrp="1" noChangeArrowheads="1"/>
          </p:cNvSpPr>
          <p:nvPr>
            <p:ph type="body" idx="1"/>
          </p:nvPr>
        </p:nvSpPr>
        <p:spPr/>
        <p:txBody>
          <a:bodyPr/>
          <a:lstStyle/>
          <a:p>
            <a:r>
              <a:rPr lang="en-US" altLang="en-US" dirty="0"/>
              <a:t> A company must satisfy currently maturing obligations in the ordinary course of business to continue operating. Liabilities with a more distant due date do not, as a rule, represent a claim on the company’s current resources. They are therefore in a slightly different category. This feature gives rise to the basic division of liabilities into (1) current liabilities and (2) non-current liabilities.</a:t>
            </a:r>
          </a:p>
        </p:txBody>
      </p:sp>
    </p:spTree>
    <p:extLst>
      <p:ext uri="{BB962C8B-B14F-4D97-AF65-F5344CB8AC3E}">
        <p14:creationId xmlns:p14="http://schemas.microsoft.com/office/powerpoint/2010/main" val="283614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6" name="Rectangle 2"/>
          <p:cNvSpPr>
            <a:spLocks noGrp="1" noRot="1" noChangeAspect="1" noChangeArrowheads="1" noTextEdit="1"/>
          </p:cNvSpPr>
          <p:nvPr>
            <p:ph type="sldImg"/>
          </p:nvPr>
        </p:nvSpPr>
        <p:spPr>
          <a:ln/>
        </p:spPr>
      </p:sp>
      <p:sp>
        <p:nvSpPr>
          <p:cNvPr id="128614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666175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091910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Rectangle 2"/>
          <p:cNvSpPr>
            <a:spLocks noGrp="1" noRot="1" noChangeAspect="1" noChangeArrowheads="1" noTextEdit="1"/>
          </p:cNvSpPr>
          <p:nvPr>
            <p:ph type="sldImg"/>
          </p:nvPr>
        </p:nvSpPr>
        <p:spPr>
          <a:ln/>
        </p:spPr>
      </p:sp>
      <p:sp>
        <p:nvSpPr>
          <p:cNvPr id="1177603" name="Rectangle 3"/>
          <p:cNvSpPr>
            <a:spLocks noGrp="1" noChangeArrowheads="1"/>
          </p:cNvSpPr>
          <p:nvPr>
            <p:ph type="body" idx="1"/>
          </p:nvPr>
        </p:nvSpPr>
        <p:spPr/>
        <p:txBody>
          <a:bodyPr/>
          <a:lstStyle/>
          <a:p>
            <a:r>
              <a:rPr lang="en-US" altLang="en-US" dirty="0"/>
              <a:t> Notes payable to banks or loan companies generally arise from cash loans.</a:t>
            </a:r>
          </a:p>
        </p:txBody>
      </p:sp>
    </p:spTree>
    <p:extLst>
      <p:ext uri="{BB962C8B-B14F-4D97-AF65-F5344CB8AC3E}">
        <p14:creationId xmlns:p14="http://schemas.microsoft.com/office/powerpoint/2010/main" val="2413384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Rectangle 2"/>
          <p:cNvSpPr>
            <a:spLocks noGrp="1" noRot="1" noChangeAspect="1" noChangeArrowheads="1" noTextEdit="1"/>
          </p:cNvSpPr>
          <p:nvPr>
            <p:ph type="sldImg"/>
          </p:nvPr>
        </p:nvSpPr>
        <p:spPr>
          <a:ln/>
        </p:spPr>
      </p:sp>
      <p:sp>
        <p:nvSpPr>
          <p:cNvPr id="13721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70299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Rectangle 2"/>
          <p:cNvSpPr>
            <a:spLocks noGrp="1" noRot="1" noChangeAspect="1" noChangeArrowheads="1" noTextEdit="1"/>
          </p:cNvSpPr>
          <p:nvPr>
            <p:ph type="sldImg"/>
          </p:nvPr>
        </p:nvSpPr>
        <p:spPr>
          <a:ln/>
        </p:spPr>
      </p:sp>
      <p:sp>
        <p:nvSpPr>
          <p:cNvPr id="137318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874781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277922039"/>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312348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95500" cy="56689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74638"/>
            <a:ext cx="6134100" cy="566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239826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707877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3694185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en-US" altLang="zh-CN"/>
              <a:t>Click to edit Master title style</a:t>
            </a:r>
            <a:endParaRPr lang="zh-CN" altLang="en-US"/>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Tree>
    <p:extLst>
      <p:ext uri="{BB962C8B-B14F-4D97-AF65-F5344CB8AC3E}">
        <p14:creationId xmlns:p14="http://schemas.microsoft.com/office/powerpoint/2010/main" val="1441793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2457816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785469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149193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386631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374679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779479"/>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170430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348531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54478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10955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120763"/>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64178"/>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50529077"/>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685565"/>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0724844"/>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38601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1069035"/>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9402819"/>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059507"/>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893112"/>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9231142"/>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7820111"/>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608625"/>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95500" cy="56689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74638"/>
            <a:ext cx="6134100" cy="566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0292773"/>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4620118"/>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428693940"/>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038965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2897955"/>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6474496"/>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810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23421"/>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2545892"/>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92291575"/>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81731"/>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497095"/>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5057292"/>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6998755"/>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74638"/>
            <a:ext cx="2095500" cy="56689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74638"/>
            <a:ext cx="6134100" cy="566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968546"/>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7908437"/>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9207134"/>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218390"/>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7701808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862243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8148678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2827260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4069423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5977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9825092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953939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52350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89891349"/>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
        <p:nvSpPr>
          <p:cNvPr id="9" name="TextBox 8"/>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0"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6880759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3593262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44958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Calibri" panose="020F0502020204030204" pitchFamily="34" charset="0"/>
                <a:ea typeface="Times New Roman" charset="0"/>
                <a:cs typeface="Times New Roman" charset="0"/>
              </a:rPr>
              <a:t>Copyright ©2020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
        <p:nvSpPr>
          <p:cNvPr id="6" name="Content Placeholder 5"/>
          <p:cNvSpPr>
            <a:spLocks noGrp="1"/>
          </p:cNvSpPr>
          <p:nvPr>
            <p:ph sz="quarter" idx="11"/>
          </p:nvPr>
        </p:nvSpPr>
        <p:spPr>
          <a:xfrm>
            <a:off x="295835" y="6438900"/>
            <a:ext cx="1066800" cy="2579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41458575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Title plus 1 column">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BB9C5B45-028B-41BA-B02B-827627BEC7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3112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E8100969-B179-4ED9-99B1-EF5AA1B413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8240" y="1"/>
            <a:ext cx="105954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a:extLst>
              <a:ext uri="{FF2B5EF4-FFF2-40B4-BE49-F238E27FC236}">
                <a16:creationId xmlns:a16="http://schemas.microsoft.com/office/drawing/2014/main" id="{0969ECEF-F761-4719-990F-988A5989AD4D}"/>
              </a:ext>
            </a:extLst>
          </p:cNvPr>
          <p:cNvSpPr/>
          <p:nvPr userDrawn="1"/>
        </p:nvSpPr>
        <p:spPr bwMode="auto">
          <a:xfrm>
            <a:off x="0" y="1219200"/>
            <a:ext cx="9144000" cy="106361"/>
          </a:xfrm>
          <a:prstGeom prst="rect">
            <a:avLst/>
          </a:prstGeom>
          <a:solidFill>
            <a:srgbClr val="FFC000"/>
          </a:solidFill>
          <a:ln w="28575" cap="sq"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2" name="Title 1"/>
          <p:cNvSpPr>
            <a:spLocks noGrp="1"/>
          </p:cNvSpPr>
          <p:nvPr>
            <p:ph type="title"/>
          </p:nvPr>
        </p:nvSpPr>
        <p:spPr>
          <a:xfrm>
            <a:off x="1362634" y="304800"/>
            <a:ext cx="7458369" cy="975360"/>
          </a:xfrm>
          <a:prstGeom prst="rect">
            <a:avLst/>
          </a:prstGeom>
        </p:spPr>
        <p:txBody>
          <a:bodyPr>
            <a:normAutofit/>
          </a:bodyPr>
          <a:lstStyle>
            <a:lvl1pPr>
              <a:defRPr sz="3600" b="0" i="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endParaRPr lang="en-US" dirty="0"/>
          </a:p>
        </p:txBody>
      </p:sp>
      <p:sp>
        <p:nvSpPr>
          <p:cNvPr id="13" name="Contents"/>
          <p:cNvSpPr>
            <a:spLocks noGrp="1"/>
          </p:cNvSpPr>
          <p:nvPr>
            <p:ph sz="quarter" idx="10" hasCustomPrompt="1"/>
          </p:nvPr>
        </p:nvSpPr>
        <p:spPr>
          <a:xfrm>
            <a:off x="304800" y="1752600"/>
            <a:ext cx="8534400" cy="44958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Calibri" panose="020F0502020204030204" pitchFamily="34" charset="0"/>
                <a:ea typeface="Times New Roman" charset="0"/>
                <a:cs typeface="Times New Roman" charset="0"/>
              </a:rPr>
              <a:t>Copyright ©2020 John Wiley &amp; Sons, Inc.</a:t>
            </a:r>
          </a:p>
        </p:txBody>
      </p:sp>
      <p:sp>
        <p:nvSpPr>
          <p:cNvPr id="6" name="Content Placeholder 5"/>
          <p:cNvSpPr>
            <a:spLocks noGrp="1"/>
          </p:cNvSpPr>
          <p:nvPr>
            <p:ph sz="quarter" idx="11"/>
          </p:nvPr>
        </p:nvSpPr>
        <p:spPr>
          <a:xfrm>
            <a:off x="295835" y="6438900"/>
            <a:ext cx="1066800" cy="257950"/>
          </a:xfrm>
          <a:prstGeom prst="rect">
            <a:avLst/>
          </a:prstGeom>
        </p:spPr>
        <p:txBody>
          <a:bodyPr/>
          <a:lstStyle>
            <a:lvl1pPr marL="0" indent="0">
              <a:buNone/>
              <a:defRPr sz="1200"/>
            </a:lvl1pPr>
          </a:lstStyle>
          <a:p>
            <a:pPr lvl="0"/>
            <a:endParaRPr lang="en-US" dirty="0"/>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6287966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7" name="Contents">
            <a:extLst>
              <a:ext uri="{FF2B5EF4-FFF2-40B4-BE49-F238E27FC236}">
                <a16:creationId xmlns:a16="http://schemas.microsoft.com/office/drawing/2014/main" id="{58915091-4A42-4875-A059-BBDD6BF07A27}"/>
              </a:ext>
            </a:extLst>
          </p:cNvPr>
          <p:cNvSpPr>
            <a:spLocks noGrp="1"/>
          </p:cNvSpPr>
          <p:nvPr>
            <p:ph sz="quarter" idx="12" hasCustomPrompt="1"/>
          </p:nvPr>
        </p:nvSpPr>
        <p:spPr>
          <a:xfrm>
            <a:off x="304800" y="25908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8" name="Contents">
            <a:extLst>
              <a:ext uri="{FF2B5EF4-FFF2-40B4-BE49-F238E27FC236}">
                <a16:creationId xmlns:a16="http://schemas.microsoft.com/office/drawing/2014/main" id="{DD869B20-6187-44DD-851F-F57626EC470A}"/>
              </a:ext>
            </a:extLst>
          </p:cNvPr>
          <p:cNvSpPr>
            <a:spLocks noGrp="1"/>
          </p:cNvSpPr>
          <p:nvPr>
            <p:ph sz="quarter" idx="13" hasCustomPrompt="1"/>
          </p:nvPr>
        </p:nvSpPr>
        <p:spPr>
          <a:xfrm>
            <a:off x="304800" y="3429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9" name="Contents">
            <a:extLst>
              <a:ext uri="{FF2B5EF4-FFF2-40B4-BE49-F238E27FC236}">
                <a16:creationId xmlns:a16="http://schemas.microsoft.com/office/drawing/2014/main" id="{3CE635A8-496B-4B1E-80AC-81D28A59E921}"/>
              </a:ext>
            </a:extLst>
          </p:cNvPr>
          <p:cNvSpPr>
            <a:spLocks noGrp="1"/>
          </p:cNvSpPr>
          <p:nvPr>
            <p:ph sz="quarter" idx="14" hasCustomPrompt="1"/>
          </p:nvPr>
        </p:nvSpPr>
        <p:spPr>
          <a:xfrm>
            <a:off x="304800" y="4267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0" name="Contents">
            <a:extLst>
              <a:ext uri="{FF2B5EF4-FFF2-40B4-BE49-F238E27FC236}">
                <a16:creationId xmlns:a16="http://schemas.microsoft.com/office/drawing/2014/main" id="{0304BEA9-2F94-4766-820C-5B7D571F8859}"/>
              </a:ext>
            </a:extLst>
          </p:cNvPr>
          <p:cNvSpPr>
            <a:spLocks noGrp="1"/>
          </p:cNvSpPr>
          <p:nvPr>
            <p:ph sz="quarter" idx="15" hasCustomPrompt="1"/>
          </p:nvPr>
        </p:nvSpPr>
        <p:spPr>
          <a:xfrm>
            <a:off x="304800" y="5105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4" name="Contents">
            <a:extLst>
              <a:ext uri="{FF2B5EF4-FFF2-40B4-BE49-F238E27FC236}">
                <a16:creationId xmlns:a16="http://schemas.microsoft.com/office/drawing/2014/main" id="{2D63A0E9-1EC4-4B06-9710-8B8E696F3C43}"/>
              </a:ext>
            </a:extLst>
          </p:cNvPr>
          <p:cNvSpPr>
            <a:spLocks noGrp="1"/>
          </p:cNvSpPr>
          <p:nvPr>
            <p:ph sz="quarter" idx="16" hasCustomPrompt="1"/>
          </p:nvPr>
        </p:nvSpPr>
        <p:spPr>
          <a:xfrm>
            <a:off x="304800" y="5486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5" name="Contents">
            <a:extLst>
              <a:ext uri="{FF2B5EF4-FFF2-40B4-BE49-F238E27FC236}">
                <a16:creationId xmlns:a16="http://schemas.microsoft.com/office/drawing/2014/main" id="{58F0E0E1-4D7E-4510-A7A1-8F8900AF2A41}"/>
              </a:ext>
            </a:extLst>
          </p:cNvPr>
          <p:cNvSpPr>
            <a:spLocks noGrp="1"/>
          </p:cNvSpPr>
          <p:nvPr>
            <p:ph sz="quarter" idx="17" hasCustomPrompt="1"/>
          </p:nvPr>
        </p:nvSpPr>
        <p:spPr>
          <a:xfrm>
            <a:off x="304800" y="5791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7" name="Contents">
            <a:extLst>
              <a:ext uri="{FF2B5EF4-FFF2-40B4-BE49-F238E27FC236}">
                <a16:creationId xmlns:a16="http://schemas.microsoft.com/office/drawing/2014/main" id="{1A2BA70E-A1B5-40D1-808C-ABD9ABA861E6}"/>
              </a:ext>
            </a:extLst>
          </p:cNvPr>
          <p:cNvSpPr>
            <a:spLocks noGrp="1"/>
          </p:cNvSpPr>
          <p:nvPr>
            <p:ph sz="quarter" idx="19" hasCustomPrompt="1"/>
          </p:nvPr>
        </p:nvSpPr>
        <p:spPr>
          <a:xfrm>
            <a:off x="609600" y="6096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6" name="Contents">
            <a:extLst>
              <a:ext uri="{FF2B5EF4-FFF2-40B4-BE49-F238E27FC236}">
                <a16:creationId xmlns:a16="http://schemas.microsoft.com/office/drawing/2014/main" id="{0F83190F-4A7A-4F8A-A4E2-DD1417037E6C}"/>
              </a:ext>
            </a:extLst>
          </p:cNvPr>
          <p:cNvSpPr>
            <a:spLocks noGrp="1"/>
          </p:cNvSpPr>
          <p:nvPr>
            <p:ph sz="quarter" idx="18" hasCustomPrompt="1"/>
          </p:nvPr>
        </p:nvSpPr>
        <p:spPr>
          <a:xfrm>
            <a:off x="457200" y="5943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4" name="Content Placeholder 3">
            <a:extLst>
              <a:ext uri="{FF2B5EF4-FFF2-40B4-BE49-F238E27FC236}">
                <a16:creationId xmlns:a16="http://schemas.microsoft.com/office/drawing/2014/main" id="{71F2E380-7978-466D-A49F-2CA4E1D2675D}"/>
              </a:ext>
            </a:extLst>
          </p:cNvPr>
          <p:cNvSpPr>
            <a:spLocks noGrp="1"/>
          </p:cNvSpPr>
          <p:nvPr>
            <p:ph sz="quarter" idx="20" hasCustomPrompt="1"/>
          </p:nvPr>
        </p:nvSpPr>
        <p:spPr>
          <a:xfrm>
            <a:off x="295743" y="6438900"/>
            <a:ext cx="1169987" cy="257175"/>
          </a:xfrm>
          <a:prstGeom prst="rect">
            <a:avLst/>
          </a:prstGeom>
        </p:spPr>
        <p:txBody>
          <a:bodyPr/>
          <a:lstStyle>
            <a:lvl1pPr>
              <a:defRPr lang="en-US" sz="1200" smtClean="0"/>
            </a:lvl1pPr>
            <a:lvl2pPr>
              <a:defRPr lang="en-US" smtClean="0"/>
            </a:lvl2pPr>
            <a:lvl3pPr>
              <a:defRPr lang="en-US" smtClean="0"/>
            </a:lvl3pPr>
            <a:lvl4pPr>
              <a:defRPr lang="en-US" smtClean="0"/>
            </a:lvl4pPr>
            <a:lvl5pPr>
              <a:defRPr lang="en-US"/>
            </a:lvl5pPr>
          </a:lstStyle>
          <a:p>
            <a:pPr marL="0" lvl="0" indent="0">
              <a:buNone/>
            </a:pPr>
            <a:r>
              <a:rPr lang="en-US" dirty="0"/>
              <a:t>Object</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Calibri" panose="020F0502020204030204" pitchFamily="34" charset="0"/>
                <a:ea typeface="Times New Roman" charset="0"/>
                <a:cs typeface="Times New Roman" charset="0"/>
              </a:rPr>
              <a:t>Copyright ©2020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36388007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Calibri" panose="020F0502020204030204" pitchFamily="34"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20369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3600"/>
            </a:lvl1pPr>
          </a:lstStyle>
          <a:p>
            <a:r>
              <a:rPr lang="en-US" dirty="0"/>
              <a:t>Click to edit Master title style</a:t>
            </a:r>
          </a:p>
        </p:txBody>
      </p:sp>
      <p:sp>
        <p:nvSpPr>
          <p:cNvPr id="6" name="Picture Placeholder 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7" name="Figure title"/>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2">
            <a:extLst>
              <a:ext uri="{FF2B5EF4-FFF2-40B4-BE49-F238E27FC236}">
                <a16:creationId xmlns:a16="http://schemas.microsoft.com/office/drawing/2014/main" id="{9E6C8B4F-8DDC-4D70-B95B-4477185730A6}"/>
              </a:ext>
            </a:extLst>
          </p:cNvPr>
          <p:cNvSpPr>
            <a:spLocks noGrp="1"/>
          </p:cNvSpPr>
          <p:nvPr>
            <p:ph sz="quarter" idx="25"/>
          </p:nvPr>
        </p:nvSpPr>
        <p:spPr>
          <a:xfrm>
            <a:off x="3046508" y="4123531"/>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6" name="Table Placeholder 2">
            <a:extLst>
              <a:ext uri="{FF2B5EF4-FFF2-40B4-BE49-F238E27FC236}">
                <a16:creationId xmlns:a16="http://schemas.microsoft.com/office/drawing/2014/main" id="{8046684F-44A3-49ED-8C9A-9756E5A1E3FD}"/>
              </a:ext>
            </a:extLst>
          </p:cNvPr>
          <p:cNvSpPr>
            <a:spLocks noGrp="1"/>
          </p:cNvSpPr>
          <p:nvPr>
            <p:ph type="tbl" sz="quarter" idx="26"/>
          </p:nvPr>
        </p:nvSpPr>
        <p:spPr>
          <a:xfrm>
            <a:off x="4503489" y="2383367"/>
            <a:ext cx="2106789" cy="1320800"/>
          </a:xfrm>
          <a:prstGeom prst="rect">
            <a:avLst/>
          </a:prstGeom>
        </p:spPr>
        <p:txBody>
          <a:bodyPr/>
          <a:lstStyle>
            <a:lvl1pPr marL="0" indent="0">
              <a:buNone/>
              <a:defRPr/>
            </a:lvl1pPr>
          </a:lstStyle>
          <a:p>
            <a:endParaRPr lang="en-US" dirty="0"/>
          </a:p>
        </p:txBody>
      </p:sp>
      <p:sp>
        <p:nvSpPr>
          <p:cNvPr id="17" name="Table Placeholder 2">
            <a:extLst>
              <a:ext uri="{FF2B5EF4-FFF2-40B4-BE49-F238E27FC236}">
                <a16:creationId xmlns:a16="http://schemas.microsoft.com/office/drawing/2014/main" id="{77866691-4DF8-4FD3-B872-B84CC6E8F75B}"/>
              </a:ext>
            </a:extLst>
          </p:cNvPr>
          <p:cNvSpPr>
            <a:spLocks noGrp="1"/>
          </p:cNvSpPr>
          <p:nvPr>
            <p:ph type="tbl" sz="quarter" idx="27"/>
          </p:nvPr>
        </p:nvSpPr>
        <p:spPr>
          <a:xfrm>
            <a:off x="6656211" y="3636434"/>
            <a:ext cx="2106789" cy="1320800"/>
          </a:xfrm>
          <a:prstGeom prst="rect">
            <a:avLst/>
          </a:prstGeom>
        </p:spPr>
        <p:txBody>
          <a:bodyPr/>
          <a:lstStyle>
            <a:lvl1pPr marL="0" indent="0">
              <a:buNone/>
              <a:defRPr/>
            </a:lvl1pPr>
          </a:lstStyle>
          <a:p>
            <a:endParaRPr lang="en-US" dirty="0"/>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Calibri" panose="020F0502020204030204" pitchFamily="34" charset="0"/>
                <a:ea typeface="Times New Roman" charset="0"/>
                <a:cs typeface="Times New Roman" charset="0"/>
              </a:rPr>
              <a:t>Copyright ©2020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24899258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Calibri" panose="020F0502020204030204" pitchFamily="34" charset="0"/>
                <a:ea typeface="Times New Roman" charset="0"/>
                <a:cs typeface="Times New Roman" charset="0"/>
              </a:rPr>
              <a:t>Copyright ©2020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Calibri" pitchFamily="34"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Calibri" pitchFamily="34" charset="0"/>
              <a:ea typeface="Times New Roman" charset="0"/>
              <a:cs typeface="Times New Roman" charset="0"/>
            </a:endParaRPr>
          </a:p>
        </p:txBody>
      </p:sp>
    </p:spTree>
    <p:extLst>
      <p:ext uri="{BB962C8B-B14F-4D97-AF65-F5344CB8AC3E}">
        <p14:creationId xmlns:p14="http://schemas.microsoft.com/office/powerpoint/2010/main" val="4202984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21862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190184"/>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7594020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5.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Grp="1" noChangeArrowheads="1"/>
          </p:cNvSpPr>
          <p:nvPr>
            <p:ph type="body" idx="1"/>
          </p:nvPr>
        </p:nvSpPr>
        <p:spPr bwMode="auto">
          <a:xfrm>
            <a:off x="381000" y="1143000"/>
            <a:ext cx="8382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182562" tIns="46038" rIns="182562"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0" name="Text Box 16"/>
          <p:cNvSpPr txBox="1">
            <a:spLocks noChangeArrowheads="1"/>
          </p:cNvSpPr>
          <p:nvPr/>
        </p:nvSpPr>
        <p:spPr bwMode="auto">
          <a:xfrm>
            <a:off x="76200" y="6400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dirty="0">
                <a:solidFill>
                  <a:schemeClr val="tx1"/>
                </a:solidFill>
                <a:effectLst/>
                <a:latin typeface="Arial" charset="0"/>
              </a:rPr>
              <a:t>13-</a:t>
            </a:r>
            <a:fld id="{F038C819-9C17-4B6A-BC06-293065A505DB}" type="slidenum">
              <a:rPr lang="en-US" altLang="en-US" sz="1200">
                <a:solidFill>
                  <a:schemeClr val="tx1"/>
                </a:solidFill>
                <a:effectLst/>
                <a:latin typeface="Arial" charset="0"/>
              </a:rPr>
              <a:pPr>
                <a:spcBef>
                  <a:spcPct val="50000"/>
                </a:spcBef>
              </a:pPr>
              <a:t>‹#›</a:t>
            </a:fld>
            <a:endParaRPr lang="en-US" altLang="en-US" sz="1200" dirty="0">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ransition>
    <p:wipe dir="r"/>
  </p:transition>
  <p:txStyles>
    <p:title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6" cstate="print"/>
          <a:srcRect t="-37500" b="-37500"/>
          <a:stretch>
            <a:fillRect/>
          </a:stretch>
        </p:blipFill>
        <p:spPr bwMode="auto">
          <a:xfrm flipV="1">
            <a:off x="571471" y="1273711"/>
            <a:ext cx="3960000" cy="36000"/>
          </a:xfrm>
          <a:prstGeom prst="rect">
            <a:avLst/>
          </a:prstGeom>
          <a:noFill/>
        </p:spPr>
      </p:pic>
      <p:pic>
        <p:nvPicPr>
          <p:cNvPr id="6" name="图片 6" descr="logo-VI系统0630-PPT-12.png">
            <a:extLst>
              <a:ext uri="{FF2B5EF4-FFF2-40B4-BE49-F238E27FC236}">
                <a16:creationId xmlns:a16="http://schemas.microsoft.com/office/drawing/2014/main" id="{0410846F-30ED-46E4-A2C6-A0BA0381BE29}"/>
              </a:ext>
            </a:extLst>
          </p:cNvPr>
          <p:cNvPicPr>
            <a:picLocks noChangeAspect="1"/>
          </p:cNvPicPr>
          <p:nvPr userDrawn="1"/>
        </p:nvPicPr>
        <p:blipFill>
          <a:blip r:embed="rId15" cstate="print"/>
          <a:stretch>
            <a:fillRect/>
          </a:stretch>
        </p:blipFill>
        <p:spPr>
          <a:xfrm>
            <a:off x="428836" y="6286520"/>
            <a:ext cx="1495513" cy="288536"/>
          </a:xfrm>
          <a:prstGeom prst="rect">
            <a:avLst/>
          </a:prstGeom>
        </p:spPr>
      </p:pic>
      <p:pic>
        <p:nvPicPr>
          <p:cNvPr id="8" name="Picture 2" descr="I:\BOBO Z\哈工大\JPG\2020\7月\0707-ppt\素材01\logo-VI系统0630-PPT-24.jpg">
            <a:extLst>
              <a:ext uri="{FF2B5EF4-FFF2-40B4-BE49-F238E27FC236}">
                <a16:creationId xmlns:a16="http://schemas.microsoft.com/office/drawing/2014/main" id="{522474C0-4680-4075-A18C-268F8B42ADE9}"/>
              </a:ext>
            </a:extLst>
          </p:cNvPr>
          <p:cNvPicPr>
            <a:picLocks noChangeArrowheads="1"/>
          </p:cNvPicPr>
          <p:nvPr userDrawn="1"/>
        </p:nvPicPr>
        <p:blipFill>
          <a:blip r:embed="rId16"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289512307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Grp="1" noChangeArrowheads="1"/>
          </p:cNvSpPr>
          <p:nvPr>
            <p:ph type="body" idx="1"/>
          </p:nvPr>
        </p:nvSpPr>
        <p:spPr bwMode="auto">
          <a:xfrm>
            <a:off x="381000" y="1143000"/>
            <a:ext cx="8382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Text Box 16"/>
          <p:cNvSpPr txBox="1">
            <a:spLocks noChangeArrowheads="1"/>
          </p:cNvSpPr>
          <p:nvPr/>
        </p:nvSpPr>
        <p:spPr bwMode="auto">
          <a:xfrm>
            <a:off x="76200" y="640080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defRPr/>
            </a:pPr>
            <a:r>
              <a:rPr lang="en-US" sz="1200" dirty="0">
                <a:solidFill>
                  <a:schemeClr val="tx1"/>
                </a:solidFill>
                <a:latin typeface="Arial" charset="0"/>
              </a:rPr>
              <a:t>12-</a:t>
            </a:r>
            <a:fld id="{36D70C9E-4E7E-4DD9-BC84-68F1D3E41B49}" type="slidenum">
              <a:rPr lang="en-US" sz="1200" smtClean="0">
                <a:solidFill>
                  <a:schemeClr val="tx1"/>
                </a:solidFill>
                <a:latin typeface="Arial" charset="0"/>
              </a:rPr>
              <a:pPr>
                <a:spcBef>
                  <a:spcPct val="50000"/>
                </a:spcBef>
                <a:defRPr/>
              </a:pPr>
              <a:t>‹#›</a:t>
            </a:fld>
            <a:endParaRPr lang="en-US" sz="1200" dirty="0">
              <a:solidFill>
                <a:schemeClr val="tx1"/>
              </a:solidFill>
              <a:latin typeface="Arial" charset="0"/>
            </a:endParaRPr>
          </a:p>
        </p:txBody>
      </p:sp>
    </p:spTree>
    <p:extLst>
      <p:ext uri="{BB962C8B-B14F-4D97-AF65-F5344CB8AC3E}">
        <p14:creationId xmlns:p14="http://schemas.microsoft.com/office/powerpoint/2010/main" val="404707085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wipe dir="r"/>
  </p:transition>
  <p:txStyles>
    <p:title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Grp="1" noChangeArrowheads="1"/>
          </p:cNvSpPr>
          <p:nvPr>
            <p:ph type="body" idx="1"/>
          </p:nvPr>
        </p:nvSpPr>
        <p:spPr bwMode="auto">
          <a:xfrm>
            <a:off x="381000" y="1143000"/>
            <a:ext cx="8382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182562" tIns="46038" rIns="182562"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Text Box 16"/>
          <p:cNvSpPr txBox="1">
            <a:spLocks noChangeArrowheads="1"/>
          </p:cNvSpPr>
          <p:nvPr/>
        </p:nvSpPr>
        <p:spPr bwMode="auto">
          <a:xfrm>
            <a:off x="76200" y="6430963"/>
            <a:ext cx="685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spcBef>
                <a:spcPct val="50000"/>
              </a:spcBef>
            </a:pPr>
            <a:r>
              <a:rPr lang="en-US" altLang="en-US" sz="1200" dirty="0">
                <a:solidFill>
                  <a:schemeClr val="tx1"/>
                </a:solidFill>
                <a:latin typeface="Arial" charset="0"/>
              </a:rPr>
              <a:t>10-</a:t>
            </a:r>
            <a:fld id="{A4454175-274F-4631-9D4E-49CD18182952}" type="slidenum">
              <a:rPr lang="en-US" altLang="en-US" sz="1200">
                <a:solidFill>
                  <a:schemeClr val="tx1"/>
                </a:solidFill>
                <a:latin typeface="Arial" charset="0"/>
              </a:rPr>
              <a:pPr>
                <a:spcBef>
                  <a:spcPct val="50000"/>
                </a:spcBef>
              </a:pPr>
              <a:t>‹#›</a:t>
            </a:fld>
            <a:endParaRPr lang="en-US" altLang="en-US" sz="1200" dirty="0">
              <a:solidFill>
                <a:schemeClr val="tx1"/>
              </a:solidFill>
              <a:latin typeface="Arial" charset="0"/>
            </a:endParaRPr>
          </a:p>
        </p:txBody>
      </p:sp>
    </p:spTree>
    <p:extLst>
      <p:ext uri="{BB962C8B-B14F-4D97-AF65-F5344CB8AC3E}">
        <p14:creationId xmlns:p14="http://schemas.microsoft.com/office/powerpoint/2010/main" val="315617991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p:wipe dir="r"/>
  </p:transition>
  <p:txStyles>
    <p:title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ea typeface="Source Sans Pro" charset="0"/>
                <a:cs typeface="Calibri" panose="020F0502020204030204" pitchFamily="34"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729441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18.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0.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18.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0.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jpeg"/><Relationship Id="rId1" Type="http://schemas.openxmlformats.org/officeDocument/2006/relationships/slideLayout" Target="../slideLayouts/slideLayout38.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0.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2" cstate="print"/>
          <a:stretch>
            <a:fillRect/>
          </a:stretch>
        </p:blipFill>
        <p:spPr>
          <a:xfrm>
            <a:off x="435" y="0"/>
            <a:ext cx="9143129" cy="6858000"/>
          </a:xfrm>
          <a:prstGeom prst="rect">
            <a:avLst/>
          </a:prstGeom>
        </p:spPr>
      </p:pic>
      <p:pic>
        <p:nvPicPr>
          <p:cNvPr id="5" name="图片 4" descr="logo-VI系统0630-PPT-09.png"/>
          <p:cNvPicPr>
            <a:picLocks noChangeAspect="1"/>
          </p:cNvPicPr>
          <p:nvPr/>
        </p:nvPicPr>
        <p:blipFill>
          <a:blip r:embed="rId3" cstate="print"/>
          <a:stretch>
            <a:fillRect/>
          </a:stretch>
        </p:blipFill>
        <p:spPr>
          <a:xfrm>
            <a:off x="642910" y="571480"/>
            <a:ext cx="2714644" cy="523429"/>
          </a:xfrm>
          <a:prstGeom prst="rect">
            <a:avLst/>
          </a:prstGeom>
        </p:spPr>
      </p:pic>
      <p:sp>
        <p:nvSpPr>
          <p:cNvPr id="6" name="TextBox 5"/>
          <p:cNvSpPr txBox="1"/>
          <p:nvPr/>
        </p:nvSpPr>
        <p:spPr>
          <a:xfrm>
            <a:off x="571472" y="2039771"/>
            <a:ext cx="4500594" cy="1569660"/>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ACCT 2003F </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Intermediate Financial Accounting</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zh-CN" altLang="en-US"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中级财务会计</a:t>
            </a:r>
            <a:endParaRPr kumimoji="0" lang="zh-CN" altLang="en-US" sz="32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8" name="TextBox 7"/>
          <p:cNvSpPr txBox="1"/>
          <p:nvPr/>
        </p:nvSpPr>
        <p:spPr>
          <a:xfrm>
            <a:off x="633257" y="385762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sp>
        <p:nvSpPr>
          <p:cNvPr id="9" name="TextBox 8"/>
          <p:cNvSpPr txBox="1"/>
          <p:nvPr/>
        </p:nvSpPr>
        <p:spPr>
          <a:xfrm>
            <a:off x="633257" y="4572008"/>
            <a:ext cx="1415772"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授课人：墙伟</a:t>
            </a:r>
          </a:p>
        </p:txBody>
      </p:sp>
      <p:sp>
        <p:nvSpPr>
          <p:cNvPr id="10" name="TextBox 9"/>
          <p:cNvSpPr txBox="1"/>
          <p:nvPr/>
        </p:nvSpPr>
        <p:spPr>
          <a:xfrm>
            <a:off x="642910" y="6162280"/>
            <a:ext cx="1245854"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2024.10.28</a:t>
            </a:r>
            <a:endPar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9" name="Text Box 5"/>
          <p:cNvSpPr txBox="1">
            <a:spLocks noChangeArrowheads="1"/>
          </p:cNvSpPr>
          <p:nvPr/>
        </p:nvSpPr>
        <p:spPr bwMode="auto">
          <a:xfrm>
            <a:off x="609600" y="1066800"/>
            <a:ext cx="8001000" cy="905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ts val="0"/>
              </a:spcBef>
              <a:spcAft>
                <a:spcPts val="72"/>
              </a:spcAft>
              <a:buSzPct val="80000"/>
            </a:pPr>
            <a:r>
              <a:rPr lang="en-US" altLang="en-US" sz="2800" dirty="0">
                <a:solidFill>
                  <a:srgbClr val="CC0000"/>
                </a:solidFill>
                <a:effectLst/>
                <a:latin typeface="Liberation Sans" panose="020B0604020202020204" pitchFamily="34" charset="0"/>
              </a:rPr>
              <a:t>Accounts Payable  </a:t>
            </a:r>
            <a:r>
              <a:rPr lang="en-US" altLang="en-US" b="0" dirty="0">
                <a:solidFill>
                  <a:schemeClr val="bg2"/>
                </a:solidFill>
                <a:effectLst/>
                <a:latin typeface="Liberation Sans" panose="020B0604020202020204" pitchFamily="34" charset="0"/>
              </a:rPr>
              <a:t>(</a:t>
            </a:r>
            <a:r>
              <a:rPr lang="en-US" altLang="en-US" dirty="0">
                <a:solidFill>
                  <a:schemeClr val="tx2">
                    <a:lumMod val="75000"/>
                  </a:schemeClr>
                </a:solidFill>
                <a:effectLst/>
                <a:latin typeface="Liberation Sans" panose="020B0604020202020204" pitchFamily="34" charset="0"/>
              </a:rPr>
              <a:t>trade accounts payable</a:t>
            </a:r>
            <a:r>
              <a:rPr lang="en-US" altLang="en-US" b="0" dirty="0">
                <a:solidFill>
                  <a:schemeClr val="bg2"/>
                </a:solidFill>
                <a:effectLst/>
                <a:latin typeface="Liberation Sans" panose="020B0604020202020204" pitchFamily="34" charset="0"/>
              </a:rPr>
              <a:t>)</a:t>
            </a:r>
            <a:r>
              <a:rPr lang="zh-CN" altLang="en-US" b="0" dirty="0">
                <a:solidFill>
                  <a:schemeClr val="bg2"/>
                </a:solidFill>
                <a:effectLst/>
                <a:latin typeface="Liberation Sans" panose="020B0604020202020204" pitchFamily="34" charset="0"/>
              </a:rPr>
              <a:t> </a:t>
            </a:r>
            <a:endParaRPr lang="en-US" altLang="zh-CN" b="0" dirty="0">
              <a:solidFill>
                <a:schemeClr val="bg2"/>
              </a:solidFill>
              <a:effectLst/>
              <a:latin typeface="Liberation Sans" panose="020B0604020202020204" pitchFamily="34" charset="0"/>
            </a:endParaRPr>
          </a:p>
          <a:p>
            <a:pPr>
              <a:spcBef>
                <a:spcPts val="0"/>
              </a:spcBef>
              <a:spcAft>
                <a:spcPts val="72"/>
              </a:spcAft>
              <a:buSzPct val="80000"/>
            </a:pPr>
            <a:r>
              <a:rPr lang="zh-CN" altLang="en-US" b="0" dirty="0">
                <a:solidFill>
                  <a:schemeClr val="bg2"/>
                </a:solidFill>
                <a:effectLst/>
                <a:latin typeface="Liberation Sans" panose="020B0604020202020204" pitchFamily="34" charset="0"/>
              </a:rPr>
              <a:t>应付账款</a:t>
            </a:r>
            <a:endParaRPr lang="en-US" altLang="en-US" b="0" dirty="0">
              <a:solidFill>
                <a:schemeClr val="bg2"/>
              </a:solidFill>
              <a:effectLst/>
              <a:latin typeface="Liberation Sans" panose="020B0604020202020204" pitchFamily="34" charset="0"/>
            </a:endParaRPr>
          </a:p>
        </p:txBody>
      </p:sp>
      <p:sp>
        <p:nvSpPr>
          <p:cNvPr id="1101838" name="Text Box 14"/>
          <p:cNvSpPr txBox="1">
            <a:spLocks noChangeArrowheads="1"/>
          </p:cNvSpPr>
          <p:nvPr/>
        </p:nvSpPr>
        <p:spPr bwMode="auto">
          <a:xfrm>
            <a:off x="609600" y="1981200"/>
            <a:ext cx="7848600" cy="34009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1638" indent="-401638"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0" indent="0">
              <a:lnSpc>
                <a:spcPct val="125000"/>
              </a:lnSpc>
              <a:spcBef>
                <a:spcPts val="1200"/>
              </a:spcBef>
              <a:buClr>
                <a:srgbClr val="800000"/>
              </a:buClr>
              <a:buSzPct val="80000"/>
            </a:pPr>
            <a:r>
              <a:rPr lang="en-US" altLang="en-US" sz="2300" b="0" dirty="0">
                <a:effectLst/>
                <a:latin typeface="Liberation Sans" panose="020B0604020202020204" pitchFamily="34" charset="0"/>
              </a:rPr>
              <a:t>Balances owed to others for goods, supplies, or services purchased on open account.</a:t>
            </a:r>
          </a:p>
          <a:p>
            <a:pPr marL="682625" indent="-450850">
              <a:lnSpc>
                <a:spcPct val="125000"/>
              </a:lnSpc>
              <a:spcBef>
                <a:spcPts val="1200"/>
              </a:spcBef>
              <a:buClr>
                <a:srgbClr val="CC0000"/>
              </a:buClr>
              <a:buSzPct val="80000"/>
              <a:buFont typeface="Wingdings" pitchFamily="2" charset="2"/>
              <a:buChar char="u"/>
            </a:pPr>
            <a:r>
              <a:rPr lang="en-US" altLang="en-US" sz="2200" b="0" dirty="0">
                <a:effectLst/>
                <a:latin typeface="Liberation Sans" panose="020B0604020202020204" pitchFamily="34" charset="0"/>
              </a:rPr>
              <a:t>Time lag between the receipt of services or acquisition of title to assets and the payment for them. </a:t>
            </a:r>
          </a:p>
          <a:p>
            <a:pPr marL="682625" indent="-450850">
              <a:lnSpc>
                <a:spcPct val="125000"/>
              </a:lnSpc>
              <a:spcBef>
                <a:spcPts val="1200"/>
              </a:spcBef>
              <a:buClr>
                <a:srgbClr val="CC0000"/>
              </a:buClr>
              <a:buSzPct val="80000"/>
              <a:buFont typeface="Wingdings" pitchFamily="2" charset="2"/>
              <a:buChar char="u"/>
            </a:pPr>
            <a:r>
              <a:rPr lang="en-US" altLang="en-US" sz="2200" b="0" dirty="0">
                <a:effectLst/>
                <a:latin typeface="Liberation Sans" panose="020B0604020202020204" pitchFamily="34" charset="0"/>
              </a:rPr>
              <a:t>Terms of the sale (e.g., 2/10, n/30 or 1/10, E.O.M.) usually state period of extended credit, commonly 30 to 60 days.</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1838">
                                            <p:txEl>
                                              <p:pRg st="0" end="0"/>
                                            </p:txEl>
                                          </p:spTgt>
                                        </p:tgtEl>
                                        <p:attrNameLst>
                                          <p:attrName>style.visibility</p:attrName>
                                        </p:attrNameLst>
                                      </p:cBhvr>
                                      <p:to>
                                        <p:strVal val="visible"/>
                                      </p:to>
                                    </p:set>
                                    <p:animEffect transition="in" filter="wipe(left)">
                                      <p:cBhvr>
                                        <p:cTn id="7" dur="500"/>
                                        <p:tgtEl>
                                          <p:spTgt spid="11018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1838">
                                            <p:txEl>
                                              <p:pRg st="1" end="1"/>
                                            </p:txEl>
                                          </p:spTgt>
                                        </p:tgtEl>
                                        <p:attrNameLst>
                                          <p:attrName>style.visibility</p:attrName>
                                        </p:attrNameLst>
                                      </p:cBhvr>
                                      <p:to>
                                        <p:strVal val="visible"/>
                                      </p:to>
                                    </p:set>
                                    <p:animEffect transition="in" filter="wipe(left)">
                                      <p:cBhvr>
                                        <p:cTn id="12" dur="500"/>
                                        <p:tgtEl>
                                          <p:spTgt spid="11018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1838">
                                            <p:txEl>
                                              <p:pRg st="2" end="2"/>
                                            </p:txEl>
                                          </p:spTgt>
                                        </p:tgtEl>
                                        <p:attrNameLst>
                                          <p:attrName>style.visibility</p:attrName>
                                        </p:attrNameLst>
                                      </p:cBhvr>
                                      <p:to>
                                        <p:strVal val="visible"/>
                                      </p:to>
                                    </p:set>
                                    <p:animEffect transition="in" filter="wipe(left)">
                                      <p:cBhvr>
                                        <p:cTn id="17" dur="500"/>
                                        <p:tgtEl>
                                          <p:spTgt spid="11018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38"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9" name="Text Box 3"/>
          <p:cNvSpPr txBox="1">
            <a:spLocks noChangeArrowheads="1"/>
          </p:cNvSpPr>
          <p:nvPr/>
        </p:nvSpPr>
        <p:spPr bwMode="auto">
          <a:xfrm>
            <a:off x="609600" y="1371600"/>
            <a:ext cx="8001000" cy="529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10000"/>
              </a:lnSpc>
              <a:spcBef>
                <a:spcPct val="30000"/>
              </a:spcBef>
              <a:spcAft>
                <a:spcPct val="20000"/>
              </a:spcAft>
              <a:buSzPct val="80000"/>
              <a:defRPr sz="2800">
                <a:solidFill>
                  <a:srgbClr val="800000"/>
                </a:solidFill>
                <a:effectLst/>
                <a:latin typeface="Liberation Sans" panose="020B0604020202020204" pitchFamily="34"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dirty="0">
                <a:solidFill>
                  <a:srgbClr val="CC0000"/>
                </a:solidFill>
              </a:rPr>
              <a:t>Notes Payable</a:t>
            </a:r>
            <a:r>
              <a:rPr lang="zh-CN" altLang="en-US" dirty="0">
                <a:solidFill>
                  <a:srgbClr val="CC0000"/>
                </a:solidFill>
              </a:rPr>
              <a:t> 应付票据</a:t>
            </a:r>
            <a:endParaRPr lang="en-US" altLang="en-US" dirty="0">
              <a:solidFill>
                <a:srgbClr val="CC0000"/>
              </a:solidFill>
            </a:endParaRPr>
          </a:p>
        </p:txBody>
      </p:sp>
      <p:sp>
        <p:nvSpPr>
          <p:cNvPr id="1176582" name="Text Box 6"/>
          <p:cNvSpPr txBox="1">
            <a:spLocks noChangeArrowheads="1"/>
          </p:cNvSpPr>
          <p:nvPr/>
        </p:nvSpPr>
        <p:spPr bwMode="auto">
          <a:xfrm>
            <a:off x="609600" y="1981200"/>
            <a:ext cx="7861300" cy="309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indent="0" algn="l">
              <a:lnSpc>
                <a:spcPct val="125000"/>
              </a:lnSpc>
              <a:spcBef>
                <a:spcPts val="1200"/>
              </a:spcBef>
              <a:buClr>
                <a:srgbClr val="800000"/>
              </a:buClr>
              <a:buSzPct val="80000"/>
              <a:defRPr sz="2300" b="0">
                <a:solidFill>
                  <a:schemeClr val="tx1"/>
                </a:solidFill>
                <a:effectLst/>
                <a:latin typeface="Liberation Sans" panose="020B0604020202020204" pitchFamily="34"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dirty="0"/>
              <a:t>Written promises to pay a certain sum of money on a specified future date.</a:t>
            </a:r>
          </a:p>
          <a:p>
            <a:pPr marL="682625" indent="-450850">
              <a:buClr>
                <a:srgbClr val="CC0000"/>
              </a:buClr>
              <a:buFont typeface="Wingdings" panose="05000000000000000000" pitchFamily="2" charset="2"/>
              <a:buChar char="u"/>
            </a:pPr>
            <a:r>
              <a:rPr lang="en-US" altLang="en-US" sz="2200" dirty="0"/>
              <a:t>Arise from purchases, financing, or other transactions.</a:t>
            </a:r>
          </a:p>
          <a:p>
            <a:pPr marL="682625" indent="-450850">
              <a:buClr>
                <a:srgbClr val="CC0000"/>
              </a:buClr>
              <a:buFont typeface="Wingdings" panose="05000000000000000000" pitchFamily="2" charset="2"/>
              <a:buChar char="u"/>
              <a:tabLst>
                <a:tab pos="682625" algn="l"/>
              </a:tabLst>
            </a:pPr>
            <a:r>
              <a:rPr lang="en-US" altLang="en-US" sz="2200" dirty="0"/>
              <a:t>Notes classified as short-term or long-term.</a:t>
            </a:r>
          </a:p>
          <a:p>
            <a:pPr marL="682625" indent="-450850">
              <a:buClr>
                <a:srgbClr val="CC0000"/>
              </a:buClr>
              <a:buFont typeface="Wingdings" panose="05000000000000000000" pitchFamily="2" charset="2"/>
              <a:buChar char="u"/>
              <a:tabLst>
                <a:tab pos="682625" algn="l"/>
              </a:tabLst>
            </a:pPr>
            <a:r>
              <a:rPr lang="en-US" altLang="en-US" sz="2200" dirty="0"/>
              <a:t>Notes may be interest-bearing </a:t>
            </a:r>
            <a:r>
              <a:rPr lang="en-US" altLang="en-US" sz="2200" dirty="0" err="1"/>
              <a:t>带息票据</a:t>
            </a:r>
            <a:r>
              <a:rPr lang="zh-CN" altLang="en-US" sz="2200" dirty="0"/>
              <a:t> </a:t>
            </a:r>
            <a:r>
              <a:rPr lang="en-US" altLang="en-US" sz="2200" dirty="0"/>
              <a:t>or zero-interest-bearing</a:t>
            </a:r>
            <a:r>
              <a:rPr lang="zh-CN" altLang="en-US" sz="2200" dirty="0"/>
              <a:t> 零息票据</a:t>
            </a:r>
            <a:r>
              <a:rPr lang="en-US" altLang="en-US" sz="2200" dirty="0"/>
              <a:t>.</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6582">
                                            <p:txEl>
                                              <p:pRg st="0" end="0"/>
                                            </p:txEl>
                                          </p:spTgt>
                                        </p:tgtEl>
                                        <p:attrNameLst>
                                          <p:attrName>style.visibility</p:attrName>
                                        </p:attrNameLst>
                                      </p:cBhvr>
                                      <p:to>
                                        <p:strVal val="visible"/>
                                      </p:to>
                                    </p:set>
                                    <p:animEffect transition="in" filter="wipe(left)">
                                      <p:cBhvr>
                                        <p:cTn id="7" dur="500"/>
                                        <p:tgtEl>
                                          <p:spTgt spid="11765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6582">
                                            <p:txEl>
                                              <p:pRg st="1" end="1"/>
                                            </p:txEl>
                                          </p:spTgt>
                                        </p:tgtEl>
                                        <p:attrNameLst>
                                          <p:attrName>style.visibility</p:attrName>
                                        </p:attrNameLst>
                                      </p:cBhvr>
                                      <p:to>
                                        <p:strVal val="visible"/>
                                      </p:to>
                                    </p:set>
                                    <p:animEffect transition="in" filter="wipe(left)">
                                      <p:cBhvr>
                                        <p:cTn id="12" dur="500"/>
                                        <p:tgtEl>
                                          <p:spTgt spid="11765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6582">
                                            <p:txEl>
                                              <p:pRg st="2" end="2"/>
                                            </p:txEl>
                                          </p:spTgt>
                                        </p:tgtEl>
                                        <p:attrNameLst>
                                          <p:attrName>style.visibility</p:attrName>
                                        </p:attrNameLst>
                                      </p:cBhvr>
                                      <p:to>
                                        <p:strVal val="visible"/>
                                      </p:to>
                                    </p:set>
                                    <p:animEffect transition="in" filter="wipe(left)">
                                      <p:cBhvr>
                                        <p:cTn id="17" dur="500"/>
                                        <p:tgtEl>
                                          <p:spTgt spid="11765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6582">
                                            <p:txEl>
                                              <p:pRg st="3" end="3"/>
                                            </p:txEl>
                                          </p:spTgt>
                                        </p:tgtEl>
                                        <p:attrNameLst>
                                          <p:attrName>style.visibility</p:attrName>
                                        </p:attrNameLst>
                                      </p:cBhvr>
                                      <p:to>
                                        <p:strVal val="visible"/>
                                      </p:to>
                                    </p:set>
                                    <p:animEffect transition="in" filter="wipe(left)">
                                      <p:cBhvr>
                                        <p:cTn id="22" dur="500"/>
                                        <p:tgtEl>
                                          <p:spTgt spid="11765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6582"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9" name="Text Box 3"/>
          <p:cNvSpPr txBox="1">
            <a:spLocks noChangeArrowheads="1"/>
          </p:cNvSpPr>
          <p:nvPr/>
        </p:nvSpPr>
        <p:spPr bwMode="auto">
          <a:xfrm>
            <a:off x="609600" y="1987550"/>
            <a:ext cx="80772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spcBef>
                <a:spcPts val="1200"/>
              </a:spcBef>
            </a:pPr>
            <a:r>
              <a:rPr lang="en-US" altLang="en-US" dirty="0">
                <a:solidFill>
                  <a:schemeClr val="tx1"/>
                </a:solidFill>
                <a:effectLst/>
                <a:latin typeface="Liberation Sans" panose="020B0604020202020204" pitchFamily="34" charset="0"/>
              </a:rPr>
              <a:t>Illustration:  </a:t>
            </a:r>
            <a:r>
              <a:rPr lang="en-US" altLang="en-US" b="0" dirty="0">
                <a:solidFill>
                  <a:schemeClr val="tx1"/>
                </a:solidFill>
                <a:effectLst/>
                <a:latin typeface="Liberation Sans" panose="020B0604020202020204" pitchFamily="34" charset="0"/>
              </a:rPr>
              <a:t>Castle Bank agrees to lend €100,000 on March 1, 2019, to Landscape Co. if Landscape signs a €100,000, 6 percent, four-month note.  </a:t>
            </a:r>
            <a:r>
              <a:rPr lang="en-US" altLang="en-US" dirty="0">
                <a:solidFill>
                  <a:schemeClr val="accent2"/>
                </a:solidFill>
                <a:effectLst/>
                <a:latin typeface="Liberation Sans" panose="020B0604020202020204" pitchFamily="34" charset="0"/>
              </a:rPr>
              <a:t>Landscape records </a:t>
            </a:r>
            <a:r>
              <a:rPr lang="en-US" altLang="en-US" b="0" dirty="0">
                <a:solidFill>
                  <a:schemeClr val="tx1"/>
                </a:solidFill>
                <a:effectLst/>
                <a:latin typeface="Liberation Sans" panose="020B0604020202020204" pitchFamily="34" charset="0"/>
              </a:rPr>
              <a:t>the cash received on March 1 as follows:</a:t>
            </a:r>
            <a:endParaRPr lang="en-US" altLang="en-US" dirty="0">
              <a:solidFill>
                <a:schemeClr val="tx1"/>
              </a:solidFill>
              <a:effectLst/>
              <a:latin typeface="Liberation Sans" panose="020B0604020202020204" pitchFamily="34" charset="0"/>
            </a:endParaRPr>
          </a:p>
        </p:txBody>
      </p:sp>
      <p:sp>
        <p:nvSpPr>
          <p:cNvPr id="1125400" name="Text Box 24"/>
          <p:cNvSpPr txBox="1">
            <a:spLocks noChangeArrowheads="1"/>
          </p:cNvSpPr>
          <p:nvPr/>
        </p:nvSpPr>
        <p:spPr bwMode="auto">
          <a:xfrm>
            <a:off x="609600" y="1371600"/>
            <a:ext cx="8001000" cy="498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10000"/>
              </a:lnSpc>
              <a:spcBef>
                <a:spcPct val="30000"/>
              </a:spcBef>
              <a:spcAft>
                <a:spcPct val="20000"/>
              </a:spcAft>
              <a:buSzPct val="80000"/>
            </a:pPr>
            <a:r>
              <a:rPr lang="en-US" altLang="en-US" sz="2600" dirty="0">
                <a:solidFill>
                  <a:schemeClr val="bg2"/>
                </a:solidFill>
                <a:effectLst/>
                <a:latin typeface="Liberation Sans" panose="020B0604020202020204" pitchFamily="34" charset="0"/>
              </a:rPr>
              <a:t>Interest-Bearing Note Issued</a:t>
            </a:r>
            <a:r>
              <a:rPr lang="zh-CN" altLang="en-US" sz="2600" dirty="0">
                <a:solidFill>
                  <a:schemeClr val="bg2"/>
                </a:solidFill>
                <a:effectLst/>
                <a:latin typeface="Liberation Sans" panose="020B0604020202020204" pitchFamily="34" charset="0"/>
              </a:rPr>
              <a:t> 带息票据</a:t>
            </a:r>
            <a:endParaRPr lang="en-US" altLang="en-US" sz="2600" dirty="0">
              <a:solidFill>
                <a:schemeClr val="bg2"/>
              </a:solidFill>
              <a:effectLst/>
              <a:latin typeface="Liberation Sans" panose="020B0604020202020204" pitchFamily="34" charset="0"/>
            </a:endParaRP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
        <p:nvSpPr>
          <p:cNvPr id="10"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graphicFrame>
        <p:nvGraphicFramePr>
          <p:cNvPr id="2" name="Table 1">
            <a:extLst>
              <a:ext uri="{FF2B5EF4-FFF2-40B4-BE49-F238E27FC236}">
                <a16:creationId xmlns:a16="http://schemas.microsoft.com/office/drawing/2014/main" id="{B05B5D7D-1552-2580-21D1-3327C26957B0}"/>
              </a:ext>
            </a:extLst>
          </p:cNvPr>
          <p:cNvGraphicFramePr>
            <a:graphicFrameLocks noGrp="1"/>
          </p:cNvGraphicFramePr>
          <p:nvPr>
            <p:extLst>
              <p:ext uri="{D42A27DB-BD31-4B8C-83A1-F6EECF244321}">
                <p14:modId xmlns:p14="http://schemas.microsoft.com/office/powerpoint/2010/main" val="1705419148"/>
              </p:ext>
            </p:extLst>
          </p:nvPr>
        </p:nvGraphicFramePr>
        <p:xfrm>
          <a:off x="610437" y="3891510"/>
          <a:ext cx="8001001" cy="1493520"/>
        </p:xfrm>
        <a:graphic>
          <a:graphicData uri="http://schemas.openxmlformats.org/drawingml/2006/table">
            <a:tbl>
              <a:tblPr firstRow="1" bandRow="1">
                <a:tableStyleId>{8799B23B-EC83-4686-B30A-512413B5E67A}</a:tableStyleId>
              </a:tblPr>
              <a:tblGrid>
                <a:gridCol w="2000250">
                  <a:extLst>
                    <a:ext uri="{9D8B030D-6E8A-4147-A177-3AD203B41FA5}">
                      <a16:colId xmlns:a16="http://schemas.microsoft.com/office/drawing/2014/main" val="2525827045"/>
                    </a:ext>
                  </a:extLst>
                </a:gridCol>
                <a:gridCol w="3167063">
                  <a:extLst>
                    <a:ext uri="{9D8B030D-6E8A-4147-A177-3AD203B41FA5}">
                      <a16:colId xmlns:a16="http://schemas.microsoft.com/office/drawing/2014/main" val="1889239444"/>
                    </a:ext>
                  </a:extLst>
                </a:gridCol>
                <a:gridCol w="1333500">
                  <a:extLst>
                    <a:ext uri="{9D8B030D-6E8A-4147-A177-3AD203B41FA5}">
                      <a16:colId xmlns:a16="http://schemas.microsoft.com/office/drawing/2014/main" val="2011567961"/>
                    </a:ext>
                  </a:extLst>
                </a:gridCol>
                <a:gridCol w="1500188">
                  <a:extLst>
                    <a:ext uri="{9D8B030D-6E8A-4147-A177-3AD203B41FA5}">
                      <a16:colId xmlns:a16="http://schemas.microsoft.com/office/drawing/2014/main" val="90524863"/>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p>
                  </a:txBody>
                  <a:tcPr>
                    <a:solidFill>
                      <a:srgbClr val="002060"/>
                    </a:solidFill>
                  </a:tcPr>
                </a:tc>
                <a:tc>
                  <a:txBody>
                    <a:bodyPr/>
                    <a:lstStyle/>
                    <a:p>
                      <a:r>
                        <a:rPr lang="en-CN" sz="2000" dirty="0">
                          <a:solidFill>
                            <a:schemeClr val="bg1"/>
                          </a:solidFill>
                        </a:rPr>
                        <a:t>Credit</a:t>
                      </a:r>
                    </a:p>
                  </a:txBody>
                  <a:tcPr>
                    <a:solidFill>
                      <a:srgbClr val="002060"/>
                    </a:solidFill>
                  </a:tcPr>
                </a:tc>
                <a:extLst>
                  <a:ext uri="{0D108BD9-81ED-4DB2-BD59-A6C34878D82A}">
                    <a16:rowId xmlns:a16="http://schemas.microsoft.com/office/drawing/2014/main" val="3181377576"/>
                  </a:ext>
                </a:extLst>
              </a:tr>
              <a:tr h="342030">
                <a:tc>
                  <a:txBody>
                    <a:bodyPr/>
                    <a:lstStyle/>
                    <a:p>
                      <a:r>
                        <a:rPr lang="en-US" sz="2000" b="1" dirty="0"/>
                        <a:t>M</a:t>
                      </a:r>
                      <a:r>
                        <a:rPr lang="en-CN" sz="2000" b="1" dirty="0"/>
                        <a:t>arch 1, 2019</a:t>
                      </a:r>
                    </a:p>
                  </a:txBody>
                  <a:tcPr/>
                </a:tc>
                <a:tc>
                  <a:txBody>
                    <a:bodyPr/>
                    <a:lstStyle/>
                    <a:p>
                      <a:r>
                        <a:rPr lang="en-US" altLang="en-US" sz="2000" b="0" dirty="0">
                          <a:solidFill>
                            <a:schemeClr val="folHlink"/>
                          </a:solidFill>
                          <a:effectLst/>
                        </a:rPr>
                        <a:t>Cash </a:t>
                      </a:r>
                      <a:r>
                        <a:rPr lang="en-US" altLang="en-US" sz="2000" b="0" dirty="0" err="1">
                          <a:solidFill>
                            <a:schemeClr val="folHlink"/>
                          </a:solidFill>
                          <a:effectLst/>
                        </a:rPr>
                        <a:t>银行存款</a:t>
                      </a:r>
                      <a:endParaRPr lang="en-CN" sz="2000" dirty="0"/>
                    </a:p>
                  </a:txBody>
                  <a:tcPr/>
                </a:tc>
                <a:tc>
                  <a:txBody>
                    <a:bodyPr/>
                    <a:lstStyle/>
                    <a:p>
                      <a:r>
                        <a:rPr lang="en-US" altLang="en-US" sz="2000" b="0" dirty="0">
                          <a:solidFill>
                            <a:schemeClr val="folHlink"/>
                          </a:solidFill>
                          <a:effectLst/>
                        </a:rPr>
                        <a:t>100,000</a:t>
                      </a:r>
                      <a:endParaRPr lang="en-CN" sz="2000" dirty="0"/>
                    </a:p>
                  </a:txBody>
                  <a:tcPr/>
                </a:tc>
                <a:tc>
                  <a:txBody>
                    <a:bodyPr/>
                    <a:lstStyle/>
                    <a:p>
                      <a:endParaRPr lang="en-CN" sz="2000" dirty="0"/>
                    </a:p>
                  </a:txBody>
                  <a:tcPr/>
                </a:tc>
                <a:extLst>
                  <a:ext uri="{0D108BD9-81ED-4DB2-BD59-A6C34878D82A}">
                    <a16:rowId xmlns:a16="http://schemas.microsoft.com/office/drawing/2014/main" val="2052998578"/>
                  </a:ext>
                </a:extLst>
              </a:tr>
              <a:tr h="650422">
                <a:tc>
                  <a:txBody>
                    <a:bodyPr/>
                    <a:lstStyle/>
                    <a:p>
                      <a:endParaRPr lang="en-CN" sz="2000" b="1" dirty="0"/>
                    </a:p>
                  </a:txBody>
                  <a:tcPr/>
                </a:tc>
                <a:tc>
                  <a:txBody>
                    <a:bodyPr/>
                    <a:lstStyle/>
                    <a:p>
                      <a:pPr lvl="1"/>
                      <a:r>
                        <a:rPr lang="en-US" altLang="en-US" sz="2000" b="0" dirty="0">
                          <a:solidFill>
                            <a:schemeClr val="folHlink"/>
                          </a:solidFill>
                          <a:effectLst/>
                        </a:rPr>
                        <a:t>Notes Payable </a:t>
                      </a:r>
                    </a:p>
                    <a:p>
                      <a:pPr lvl="1"/>
                      <a:r>
                        <a:rPr lang="en-US" sz="2000" b="0" dirty="0" err="1">
                          <a:solidFill>
                            <a:schemeClr val="folHlink"/>
                          </a:solidFill>
                          <a:effectLst/>
                        </a:rPr>
                        <a:t>应付票据</a:t>
                      </a:r>
                      <a:endParaRPr lang="en-CN" sz="2000" dirty="0"/>
                    </a:p>
                  </a:txBody>
                  <a:tcPr/>
                </a:tc>
                <a:tc>
                  <a:txBody>
                    <a:bodyPr/>
                    <a:lstStyle/>
                    <a:p>
                      <a:endParaRPr lang="en-CN" sz="2000" dirty="0"/>
                    </a:p>
                  </a:txBody>
                  <a:tcPr/>
                </a:tc>
                <a:tc>
                  <a:txBody>
                    <a:bodyPr/>
                    <a:lstStyle/>
                    <a:p>
                      <a:r>
                        <a:rPr lang="en-US" altLang="en-US" sz="2000" b="0" dirty="0">
                          <a:solidFill>
                            <a:schemeClr val="folHlink"/>
                          </a:solidFill>
                          <a:effectLst/>
                        </a:rPr>
                        <a:t>100,000</a:t>
                      </a:r>
                      <a:endParaRPr lang="en-CN" sz="2000" dirty="0"/>
                    </a:p>
                  </a:txBody>
                  <a:tcPr/>
                </a:tc>
                <a:extLst>
                  <a:ext uri="{0D108BD9-81ED-4DB2-BD59-A6C34878D82A}">
                    <a16:rowId xmlns:a16="http://schemas.microsoft.com/office/drawing/2014/main" val="1103469153"/>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Text Box 2"/>
          <p:cNvSpPr txBox="1">
            <a:spLocks noChangeArrowheads="1"/>
          </p:cNvSpPr>
          <p:nvPr/>
        </p:nvSpPr>
        <p:spPr bwMode="auto">
          <a:xfrm>
            <a:off x="609600" y="1371600"/>
            <a:ext cx="7848600"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en-US" altLang="en-US" b="0" dirty="0">
                <a:effectLst/>
                <a:latin typeface="Liberation Sans" panose="020B0604020202020204" pitchFamily="34" charset="0"/>
              </a:rPr>
              <a:t>If Landscape prepares financial statements semiannually, it makes the following adjusting entry to recognize interest expense and interest payable at June 30, 2019:</a:t>
            </a:r>
          </a:p>
        </p:txBody>
      </p:sp>
      <p:sp>
        <p:nvSpPr>
          <p:cNvPr id="1241094" name="Rectangle 6"/>
          <p:cNvSpPr>
            <a:spLocks noChangeArrowheads="1"/>
          </p:cNvSpPr>
          <p:nvPr/>
        </p:nvSpPr>
        <p:spPr bwMode="auto">
          <a:xfrm>
            <a:off x="2971800" y="2909888"/>
            <a:ext cx="4572000" cy="3847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900" dirty="0">
                <a:effectLst/>
                <a:latin typeface="Liberation Sans" panose="020B0604020202020204" pitchFamily="34" charset="0"/>
              </a:rPr>
              <a:t>(€100,000 x 6% x 4/12) = </a:t>
            </a:r>
            <a:r>
              <a:rPr lang="en-US" altLang="en-US" sz="1900" dirty="0">
                <a:solidFill>
                  <a:srgbClr val="CC0000"/>
                </a:solidFill>
                <a:effectLst/>
                <a:latin typeface="Liberation Sans" panose="020B0604020202020204" pitchFamily="34" charset="0"/>
              </a:rPr>
              <a:t>€2,000</a:t>
            </a:r>
          </a:p>
        </p:txBody>
      </p:sp>
      <p:sp>
        <p:nvSpPr>
          <p:cNvPr id="1241095" name="Rectangle 7"/>
          <p:cNvSpPr>
            <a:spLocks noChangeArrowheads="1"/>
          </p:cNvSpPr>
          <p:nvPr/>
        </p:nvSpPr>
        <p:spPr bwMode="auto">
          <a:xfrm>
            <a:off x="609600" y="2909888"/>
            <a:ext cx="2743200" cy="3847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900" dirty="0">
                <a:solidFill>
                  <a:schemeClr val="tx1"/>
                </a:solidFill>
                <a:effectLst/>
                <a:latin typeface="Liberation Sans" panose="020B0604020202020204" pitchFamily="34" charset="0"/>
              </a:rPr>
              <a:t>Interest calculation =</a:t>
            </a:r>
          </a:p>
        </p:txBody>
      </p:sp>
      <p:sp>
        <p:nvSpPr>
          <p:cNvPr id="8"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defPPr>
              <a:defRPr lang="en-US"/>
            </a:defPPr>
            <a:lvl1pPr marL="0" algn="l">
              <a:defRPr sz="3200" i="0">
                <a:solidFill>
                  <a:srgbClr val="0000E2"/>
                </a:solidFill>
                <a:effectLst/>
                <a:latin typeface="Liberation Sans" panose="020B0604020202020204" pitchFamily="34" charset="0"/>
              </a:defRPr>
            </a:lvl1pPr>
            <a:lvl2pPr marL="109538">
              <a:defRPr sz="3000" i="1">
                <a:solidFill>
                  <a:srgbClr val="FFFF00"/>
                </a:solidFill>
                <a:effectLst>
                  <a:outerShdw blurRad="38100" dist="38100" dir="2700000" algn="tl">
                    <a:srgbClr val="C0C0C0"/>
                  </a:outerShdw>
                </a:effectLst>
              </a:defRPr>
            </a:lvl2pPr>
            <a:lvl3pPr marL="109538">
              <a:defRPr sz="3000" i="1">
                <a:solidFill>
                  <a:srgbClr val="FFFF00"/>
                </a:solidFill>
                <a:effectLst>
                  <a:outerShdw blurRad="38100" dist="38100" dir="2700000" algn="tl">
                    <a:srgbClr val="C0C0C0"/>
                  </a:outerShdw>
                </a:effectLst>
              </a:defRPr>
            </a:lvl3pPr>
            <a:lvl4pPr marL="109538">
              <a:defRPr sz="3000" i="1">
                <a:solidFill>
                  <a:srgbClr val="FFFF00"/>
                </a:solidFill>
                <a:effectLst>
                  <a:outerShdw blurRad="38100" dist="38100" dir="2700000" algn="tl">
                    <a:srgbClr val="C0C0C0"/>
                  </a:outerShdw>
                </a:effectLst>
              </a:defRPr>
            </a:lvl4pPr>
            <a:lvl5pPr marL="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chemeClr val="tx1"/>
                </a:solidFill>
              </a:rPr>
              <a:t>Interest-Bearing Note Issued</a:t>
            </a:r>
            <a:r>
              <a:rPr lang="zh-CN" altLang="en-US" dirty="0">
                <a:solidFill>
                  <a:schemeClr val="tx1"/>
                </a:solidFill>
              </a:rPr>
              <a:t> 带息票据</a:t>
            </a:r>
            <a:endParaRPr lang="en-US" altLang="en-US" dirty="0">
              <a:solidFill>
                <a:schemeClr val="tx1"/>
              </a:solidFill>
            </a:endParaRP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2" name="Table 1">
            <a:extLst>
              <a:ext uri="{FF2B5EF4-FFF2-40B4-BE49-F238E27FC236}">
                <a16:creationId xmlns:a16="http://schemas.microsoft.com/office/drawing/2014/main" id="{2FC35AD8-07F8-B8E9-F2DC-B6980208AA18}"/>
              </a:ext>
            </a:extLst>
          </p:cNvPr>
          <p:cNvGraphicFramePr>
            <a:graphicFrameLocks noGrp="1"/>
          </p:cNvGraphicFramePr>
          <p:nvPr>
            <p:extLst>
              <p:ext uri="{D42A27DB-BD31-4B8C-83A1-F6EECF244321}">
                <p14:modId xmlns:p14="http://schemas.microsoft.com/office/powerpoint/2010/main" val="3819771557"/>
              </p:ext>
            </p:extLst>
          </p:nvPr>
        </p:nvGraphicFramePr>
        <p:xfrm>
          <a:off x="757812" y="3578367"/>
          <a:ext cx="8001001" cy="1798320"/>
        </p:xfrm>
        <a:graphic>
          <a:graphicData uri="http://schemas.openxmlformats.org/drawingml/2006/table">
            <a:tbl>
              <a:tblPr firstRow="1" bandRow="1">
                <a:tableStyleId>{8799B23B-EC83-4686-B30A-512413B5E67A}</a:tableStyleId>
              </a:tblPr>
              <a:tblGrid>
                <a:gridCol w="2000250">
                  <a:extLst>
                    <a:ext uri="{9D8B030D-6E8A-4147-A177-3AD203B41FA5}">
                      <a16:colId xmlns:a16="http://schemas.microsoft.com/office/drawing/2014/main" val="2525827045"/>
                    </a:ext>
                  </a:extLst>
                </a:gridCol>
                <a:gridCol w="3167063">
                  <a:extLst>
                    <a:ext uri="{9D8B030D-6E8A-4147-A177-3AD203B41FA5}">
                      <a16:colId xmlns:a16="http://schemas.microsoft.com/office/drawing/2014/main" val="1889239444"/>
                    </a:ext>
                  </a:extLst>
                </a:gridCol>
                <a:gridCol w="1333500">
                  <a:extLst>
                    <a:ext uri="{9D8B030D-6E8A-4147-A177-3AD203B41FA5}">
                      <a16:colId xmlns:a16="http://schemas.microsoft.com/office/drawing/2014/main" val="2011567961"/>
                    </a:ext>
                  </a:extLst>
                </a:gridCol>
                <a:gridCol w="1500188">
                  <a:extLst>
                    <a:ext uri="{9D8B030D-6E8A-4147-A177-3AD203B41FA5}">
                      <a16:colId xmlns:a16="http://schemas.microsoft.com/office/drawing/2014/main" val="90524863"/>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p>
                  </a:txBody>
                  <a:tcPr>
                    <a:solidFill>
                      <a:srgbClr val="002060"/>
                    </a:solidFill>
                  </a:tcPr>
                </a:tc>
                <a:tc>
                  <a:txBody>
                    <a:bodyPr/>
                    <a:lstStyle/>
                    <a:p>
                      <a:r>
                        <a:rPr lang="en-CN" sz="2000" dirty="0">
                          <a:solidFill>
                            <a:schemeClr val="bg1"/>
                          </a:solidFill>
                        </a:rPr>
                        <a:t>Credit</a:t>
                      </a:r>
                    </a:p>
                  </a:txBody>
                  <a:tcPr>
                    <a:solidFill>
                      <a:srgbClr val="002060"/>
                    </a:solidFill>
                  </a:tcPr>
                </a:tc>
                <a:extLst>
                  <a:ext uri="{0D108BD9-81ED-4DB2-BD59-A6C34878D82A}">
                    <a16:rowId xmlns:a16="http://schemas.microsoft.com/office/drawing/2014/main" val="3181377576"/>
                  </a:ext>
                </a:extLst>
              </a:tr>
              <a:tr h="342030">
                <a:tc>
                  <a:txBody>
                    <a:bodyPr/>
                    <a:lstStyle/>
                    <a:p>
                      <a:r>
                        <a:rPr lang="en-US" altLang="en-US" sz="2000" b="0" dirty="0">
                          <a:effectLst/>
                          <a:latin typeface="Liberation Sans" panose="020B0604020202020204" pitchFamily="34" charset="0"/>
                        </a:rPr>
                        <a:t>June 30, 2019</a:t>
                      </a:r>
                      <a:endParaRPr lang="en-CN" sz="2000" b="1" dirty="0"/>
                    </a:p>
                  </a:txBody>
                  <a:tcPr/>
                </a:tc>
                <a:tc>
                  <a:txBody>
                    <a:bodyPr/>
                    <a:lstStyle/>
                    <a:p>
                      <a:r>
                        <a:rPr lang="en-US" altLang="en-US" sz="2000" b="0" dirty="0">
                          <a:solidFill>
                            <a:schemeClr val="folHlink"/>
                          </a:solidFill>
                          <a:effectLst/>
                        </a:rPr>
                        <a:t>Interest Expense </a:t>
                      </a:r>
                    </a:p>
                    <a:p>
                      <a:r>
                        <a:rPr lang="en-US" altLang="en-US" sz="2000" b="0" dirty="0" err="1">
                          <a:solidFill>
                            <a:schemeClr val="folHlink"/>
                          </a:solidFill>
                          <a:effectLst/>
                        </a:rPr>
                        <a:t>财务费用</a:t>
                      </a:r>
                      <a:endParaRPr lang="en-CN" sz="2000" dirty="0"/>
                    </a:p>
                  </a:txBody>
                  <a:tcPr/>
                </a:tc>
                <a:tc>
                  <a:txBody>
                    <a:bodyPr/>
                    <a:lstStyle/>
                    <a:p>
                      <a:r>
                        <a:rPr lang="en-US" altLang="zh-CN" sz="2000" b="0" dirty="0">
                          <a:solidFill>
                            <a:schemeClr val="folHlink"/>
                          </a:solidFill>
                          <a:effectLst/>
                        </a:rPr>
                        <a:t>2</a:t>
                      </a:r>
                      <a:r>
                        <a:rPr lang="en-US" altLang="en-US" sz="2000" b="0" dirty="0">
                          <a:solidFill>
                            <a:schemeClr val="folHlink"/>
                          </a:solidFill>
                          <a:effectLst/>
                        </a:rPr>
                        <a:t>,000</a:t>
                      </a:r>
                      <a:endParaRPr lang="en-CN" sz="2000" dirty="0"/>
                    </a:p>
                  </a:txBody>
                  <a:tcPr/>
                </a:tc>
                <a:tc>
                  <a:txBody>
                    <a:bodyPr/>
                    <a:lstStyle/>
                    <a:p>
                      <a:endParaRPr lang="en-CN" sz="2000" dirty="0"/>
                    </a:p>
                  </a:txBody>
                  <a:tcPr/>
                </a:tc>
                <a:extLst>
                  <a:ext uri="{0D108BD9-81ED-4DB2-BD59-A6C34878D82A}">
                    <a16:rowId xmlns:a16="http://schemas.microsoft.com/office/drawing/2014/main" val="2052998578"/>
                  </a:ext>
                </a:extLst>
              </a:tr>
              <a:tr h="650422">
                <a:tc>
                  <a:txBody>
                    <a:bodyPr/>
                    <a:lstStyle/>
                    <a:p>
                      <a:endParaRPr lang="en-CN" sz="2000" b="1" dirty="0"/>
                    </a:p>
                  </a:txBody>
                  <a:tcPr/>
                </a:tc>
                <a:tc>
                  <a:txBody>
                    <a:bodyPr/>
                    <a:lstStyle/>
                    <a:p>
                      <a:pPr lvl="1"/>
                      <a:r>
                        <a:rPr lang="en-US" altLang="en-US" sz="2000" b="0" dirty="0">
                          <a:solidFill>
                            <a:schemeClr val="folHlink"/>
                          </a:solidFill>
                          <a:effectLst/>
                          <a:latin typeface="Liberation Sans" panose="020B0604020202020204" pitchFamily="34" charset="0"/>
                        </a:rPr>
                        <a:t>Interest Payable </a:t>
                      </a:r>
                    </a:p>
                    <a:p>
                      <a:pPr lvl="1"/>
                      <a:r>
                        <a:rPr lang="en-US" sz="2000" b="0" dirty="0" err="1">
                          <a:solidFill>
                            <a:schemeClr val="folHlink"/>
                          </a:solidFill>
                          <a:effectLst/>
                        </a:rPr>
                        <a:t>应付</a:t>
                      </a:r>
                      <a:r>
                        <a:rPr lang="zh-CN" altLang="en-US" sz="2000" b="0" dirty="0">
                          <a:solidFill>
                            <a:schemeClr val="folHlink"/>
                          </a:solidFill>
                          <a:effectLst/>
                        </a:rPr>
                        <a:t>利息</a:t>
                      </a:r>
                      <a:endParaRPr lang="en-CN" sz="2000" dirty="0"/>
                    </a:p>
                  </a:txBody>
                  <a:tcPr/>
                </a:tc>
                <a:tc>
                  <a:txBody>
                    <a:bodyPr/>
                    <a:lstStyle/>
                    <a:p>
                      <a:endParaRPr lang="en-CN" sz="2000" dirty="0"/>
                    </a:p>
                  </a:txBody>
                  <a:tcPr/>
                </a:tc>
                <a:tc>
                  <a:txBody>
                    <a:bodyPr/>
                    <a:lstStyle/>
                    <a:p>
                      <a:r>
                        <a:rPr lang="en-US" altLang="zh-CN" sz="2000" b="0" dirty="0">
                          <a:solidFill>
                            <a:schemeClr val="folHlink"/>
                          </a:solidFill>
                          <a:effectLst/>
                        </a:rPr>
                        <a:t>2</a:t>
                      </a:r>
                      <a:r>
                        <a:rPr lang="en-US" altLang="en-US" sz="2000" b="0" dirty="0">
                          <a:solidFill>
                            <a:schemeClr val="folHlink"/>
                          </a:solidFill>
                          <a:effectLst/>
                        </a:rPr>
                        <a:t>,000</a:t>
                      </a:r>
                      <a:endParaRPr lang="en-CN" sz="2000" dirty="0"/>
                    </a:p>
                  </a:txBody>
                  <a:tcPr/>
                </a:tc>
                <a:extLst>
                  <a:ext uri="{0D108BD9-81ED-4DB2-BD59-A6C34878D82A}">
                    <a16:rowId xmlns:a16="http://schemas.microsoft.com/office/drawing/2014/main" val="1103469153"/>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1094"/>
                                        </p:tgtEl>
                                        <p:attrNameLst>
                                          <p:attrName>style.visibility</p:attrName>
                                        </p:attrNameLst>
                                      </p:cBhvr>
                                      <p:to>
                                        <p:strVal val="visible"/>
                                      </p:to>
                                    </p:set>
                                    <p:animEffect transition="in" filter="wipe(left)">
                                      <p:cBhvr>
                                        <p:cTn id="7" dur="500"/>
                                        <p:tgtEl>
                                          <p:spTgt spid="12410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0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Text Box 2"/>
          <p:cNvSpPr txBox="1">
            <a:spLocks noChangeArrowheads="1"/>
          </p:cNvSpPr>
          <p:nvPr/>
        </p:nvSpPr>
        <p:spPr bwMode="auto">
          <a:xfrm>
            <a:off x="609600" y="1371600"/>
            <a:ext cx="807720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en-US" altLang="en-US" b="0" dirty="0">
                <a:effectLst/>
                <a:latin typeface="Liberation Sans" panose="020B0604020202020204" pitchFamily="34" charset="0"/>
              </a:rPr>
              <a:t>At maturity (July 1, 2020), Landscape records payment of the note and accrued interest as follows.</a:t>
            </a:r>
          </a:p>
        </p:txBody>
      </p:sp>
      <p:sp>
        <p:nvSpPr>
          <p:cNvPr id="6"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defPPr>
              <a:defRPr lang="en-US"/>
            </a:defPPr>
            <a:lvl1pPr marL="0" algn="l">
              <a:defRPr sz="3200" i="0">
                <a:solidFill>
                  <a:srgbClr val="0000E2"/>
                </a:solidFill>
                <a:effectLst/>
                <a:latin typeface="Liberation Sans" panose="020B0604020202020204" pitchFamily="34" charset="0"/>
              </a:defRPr>
            </a:lvl1pPr>
            <a:lvl2pPr marL="109538">
              <a:defRPr sz="3000" i="1">
                <a:solidFill>
                  <a:srgbClr val="FFFF00"/>
                </a:solidFill>
                <a:effectLst>
                  <a:outerShdw blurRad="38100" dist="38100" dir="2700000" algn="tl">
                    <a:srgbClr val="C0C0C0"/>
                  </a:outerShdw>
                </a:effectLst>
              </a:defRPr>
            </a:lvl2pPr>
            <a:lvl3pPr marL="109538">
              <a:defRPr sz="3000" i="1">
                <a:solidFill>
                  <a:srgbClr val="FFFF00"/>
                </a:solidFill>
                <a:effectLst>
                  <a:outerShdw blurRad="38100" dist="38100" dir="2700000" algn="tl">
                    <a:srgbClr val="C0C0C0"/>
                  </a:outerShdw>
                </a:effectLst>
              </a:defRPr>
            </a:lvl3pPr>
            <a:lvl4pPr marL="109538">
              <a:defRPr sz="3000" i="1">
                <a:solidFill>
                  <a:srgbClr val="FFFF00"/>
                </a:solidFill>
                <a:effectLst>
                  <a:outerShdw blurRad="38100" dist="38100" dir="2700000" algn="tl">
                    <a:srgbClr val="C0C0C0"/>
                  </a:outerShdw>
                </a:effectLst>
              </a:defRPr>
            </a:lvl4pPr>
            <a:lvl5pPr marL="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chemeClr val="tx1"/>
                </a:solidFill>
              </a:rPr>
              <a:t>Interest-Bearing Note Issued</a:t>
            </a:r>
            <a:r>
              <a:rPr lang="zh-CN" altLang="en-US" dirty="0">
                <a:solidFill>
                  <a:schemeClr val="tx1"/>
                </a:solidFill>
              </a:rPr>
              <a:t> 带息票据</a:t>
            </a:r>
            <a:endParaRPr lang="en-US" altLang="en-US" dirty="0">
              <a:solidFill>
                <a:schemeClr val="tx1"/>
              </a:solidFill>
            </a:endParaRP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3" name="Table 2">
            <a:extLst>
              <a:ext uri="{FF2B5EF4-FFF2-40B4-BE49-F238E27FC236}">
                <a16:creationId xmlns:a16="http://schemas.microsoft.com/office/drawing/2014/main" id="{381A68A6-E2D6-61E6-048F-7F300E4C40FB}"/>
              </a:ext>
            </a:extLst>
          </p:cNvPr>
          <p:cNvGraphicFramePr>
            <a:graphicFrameLocks noGrp="1"/>
          </p:cNvGraphicFramePr>
          <p:nvPr>
            <p:extLst>
              <p:ext uri="{D42A27DB-BD31-4B8C-83A1-F6EECF244321}">
                <p14:modId xmlns:p14="http://schemas.microsoft.com/office/powerpoint/2010/main" val="2516721201"/>
              </p:ext>
            </p:extLst>
          </p:nvPr>
        </p:nvGraphicFramePr>
        <p:xfrm>
          <a:off x="761162" y="2566450"/>
          <a:ext cx="8001001" cy="2448742"/>
        </p:xfrm>
        <a:graphic>
          <a:graphicData uri="http://schemas.openxmlformats.org/drawingml/2006/table">
            <a:tbl>
              <a:tblPr firstRow="1" bandRow="1">
                <a:tableStyleId>{8799B23B-EC83-4686-B30A-512413B5E67A}</a:tableStyleId>
              </a:tblPr>
              <a:tblGrid>
                <a:gridCol w="2000250">
                  <a:extLst>
                    <a:ext uri="{9D8B030D-6E8A-4147-A177-3AD203B41FA5}">
                      <a16:colId xmlns:a16="http://schemas.microsoft.com/office/drawing/2014/main" val="2525827045"/>
                    </a:ext>
                  </a:extLst>
                </a:gridCol>
                <a:gridCol w="3167063">
                  <a:extLst>
                    <a:ext uri="{9D8B030D-6E8A-4147-A177-3AD203B41FA5}">
                      <a16:colId xmlns:a16="http://schemas.microsoft.com/office/drawing/2014/main" val="1889239444"/>
                    </a:ext>
                  </a:extLst>
                </a:gridCol>
                <a:gridCol w="1333500">
                  <a:extLst>
                    <a:ext uri="{9D8B030D-6E8A-4147-A177-3AD203B41FA5}">
                      <a16:colId xmlns:a16="http://schemas.microsoft.com/office/drawing/2014/main" val="2011567961"/>
                    </a:ext>
                  </a:extLst>
                </a:gridCol>
                <a:gridCol w="1500188">
                  <a:extLst>
                    <a:ext uri="{9D8B030D-6E8A-4147-A177-3AD203B41FA5}">
                      <a16:colId xmlns:a16="http://schemas.microsoft.com/office/drawing/2014/main" val="90524863"/>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p>
                  </a:txBody>
                  <a:tcPr>
                    <a:solidFill>
                      <a:srgbClr val="002060"/>
                    </a:solidFill>
                  </a:tcPr>
                </a:tc>
                <a:tc>
                  <a:txBody>
                    <a:bodyPr/>
                    <a:lstStyle/>
                    <a:p>
                      <a:r>
                        <a:rPr lang="en-CN" sz="2000" dirty="0">
                          <a:solidFill>
                            <a:schemeClr val="bg1"/>
                          </a:solidFill>
                        </a:rPr>
                        <a:t>Credit</a:t>
                      </a:r>
                    </a:p>
                  </a:txBody>
                  <a:tcPr>
                    <a:solidFill>
                      <a:srgbClr val="002060"/>
                    </a:solidFill>
                  </a:tcPr>
                </a:tc>
                <a:extLst>
                  <a:ext uri="{0D108BD9-81ED-4DB2-BD59-A6C34878D82A}">
                    <a16:rowId xmlns:a16="http://schemas.microsoft.com/office/drawing/2014/main" val="3181377576"/>
                  </a:ext>
                </a:extLst>
              </a:tr>
              <a:tr h="342030">
                <a:tc>
                  <a:txBody>
                    <a:bodyPr/>
                    <a:lstStyle/>
                    <a:p>
                      <a:r>
                        <a:rPr lang="en-US" altLang="en-US" sz="2000" b="0" dirty="0">
                          <a:effectLst/>
                          <a:latin typeface="Liberation Sans" panose="020B0604020202020204" pitchFamily="34" charset="0"/>
                        </a:rPr>
                        <a:t>July 1, 2019</a:t>
                      </a:r>
                      <a:endParaRPr lang="en-CN" sz="2000" b="1" dirty="0"/>
                    </a:p>
                  </a:txBody>
                  <a:tcPr/>
                </a:tc>
                <a:tc>
                  <a:txBody>
                    <a:bodyPr/>
                    <a:lstStyle/>
                    <a:p>
                      <a:r>
                        <a:rPr lang="en-US" altLang="en-US" sz="2000" b="0" dirty="0">
                          <a:solidFill>
                            <a:schemeClr val="folHlink"/>
                          </a:solidFill>
                          <a:effectLst/>
                          <a:latin typeface="Liberation Sans" panose="020B0604020202020204" pitchFamily="34" charset="0"/>
                        </a:rPr>
                        <a:t>Notes Payable</a:t>
                      </a:r>
                    </a:p>
                    <a:p>
                      <a:r>
                        <a:rPr lang="en-US" sz="2000" b="0" dirty="0" err="1">
                          <a:solidFill>
                            <a:schemeClr val="folHlink"/>
                          </a:solidFill>
                          <a:effectLst/>
                          <a:latin typeface="Liberation Sans" panose="020B0604020202020204" pitchFamily="34" charset="0"/>
                        </a:rPr>
                        <a:t>应付票据</a:t>
                      </a:r>
                      <a:endParaRPr lang="en-CN" sz="2000" dirty="0"/>
                    </a:p>
                  </a:txBody>
                  <a:tcPr/>
                </a:tc>
                <a:tc>
                  <a:txBody>
                    <a:bodyPr/>
                    <a:lstStyle/>
                    <a:p>
                      <a:r>
                        <a:rPr lang="en-US" altLang="en-US" sz="2000" b="0" dirty="0">
                          <a:solidFill>
                            <a:schemeClr val="folHlink"/>
                          </a:solidFill>
                          <a:effectLst/>
                          <a:latin typeface="Liberation Sans" panose="020B0604020202020204" pitchFamily="34" charset="0"/>
                        </a:rPr>
                        <a:t>100,000</a:t>
                      </a:r>
                      <a:endParaRPr lang="en-CN" sz="2000" dirty="0"/>
                    </a:p>
                  </a:txBody>
                  <a:tcPr/>
                </a:tc>
                <a:tc>
                  <a:txBody>
                    <a:bodyPr/>
                    <a:lstStyle/>
                    <a:p>
                      <a:endParaRPr lang="en-CN" sz="2000" dirty="0"/>
                    </a:p>
                  </a:txBody>
                  <a:tcPr/>
                </a:tc>
                <a:extLst>
                  <a:ext uri="{0D108BD9-81ED-4DB2-BD59-A6C34878D82A}">
                    <a16:rowId xmlns:a16="http://schemas.microsoft.com/office/drawing/2014/main" val="2052998578"/>
                  </a:ext>
                </a:extLst>
              </a:tr>
              <a:tr h="650422">
                <a:tc>
                  <a:txBody>
                    <a:bodyPr/>
                    <a:lstStyle/>
                    <a:p>
                      <a:endParaRPr lang="en-CN" sz="2000" b="1" dirty="0"/>
                    </a:p>
                  </a:txBody>
                  <a:tcPr/>
                </a:tc>
                <a:tc>
                  <a:txBody>
                    <a:bodyPr/>
                    <a:lstStyle/>
                    <a:p>
                      <a:pPr lvl="0"/>
                      <a:r>
                        <a:rPr lang="en-US" altLang="en-US" sz="2000" b="0" dirty="0">
                          <a:solidFill>
                            <a:schemeClr val="folHlink"/>
                          </a:solidFill>
                          <a:effectLst/>
                          <a:latin typeface="Liberation Sans" panose="020B0604020202020204" pitchFamily="34" charset="0"/>
                        </a:rPr>
                        <a:t>Interest Payable </a:t>
                      </a:r>
                    </a:p>
                    <a:p>
                      <a:pPr lvl="0"/>
                      <a:r>
                        <a:rPr lang="en-US" sz="2000" b="0" dirty="0" err="1">
                          <a:solidFill>
                            <a:schemeClr val="folHlink"/>
                          </a:solidFill>
                          <a:effectLst/>
                        </a:rPr>
                        <a:t>应付</a:t>
                      </a:r>
                      <a:r>
                        <a:rPr lang="zh-CN" altLang="en-US" sz="2000" b="0" dirty="0">
                          <a:solidFill>
                            <a:schemeClr val="folHlink"/>
                          </a:solidFill>
                          <a:effectLst/>
                        </a:rPr>
                        <a:t>利息</a:t>
                      </a:r>
                      <a:endParaRPr lang="en-C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folHlink"/>
                          </a:solidFill>
                          <a:effectLst/>
                        </a:rPr>
                        <a:t>2</a:t>
                      </a:r>
                      <a:r>
                        <a:rPr lang="en-US" altLang="en-US" sz="2000" b="0" dirty="0">
                          <a:solidFill>
                            <a:schemeClr val="folHlink"/>
                          </a:solidFill>
                          <a:effectLst/>
                        </a:rPr>
                        <a:t>,000</a:t>
                      </a:r>
                      <a:endParaRPr lang="en-CN" sz="2000" dirty="0"/>
                    </a:p>
                    <a:p>
                      <a:endParaRPr lang="en-CN" sz="2000" dirty="0"/>
                    </a:p>
                  </a:txBody>
                  <a:tcPr/>
                </a:tc>
                <a:tc>
                  <a:txBody>
                    <a:bodyPr/>
                    <a:lstStyle/>
                    <a:p>
                      <a:endParaRPr lang="en-CN" sz="2000" dirty="0"/>
                    </a:p>
                  </a:txBody>
                  <a:tcPr/>
                </a:tc>
                <a:extLst>
                  <a:ext uri="{0D108BD9-81ED-4DB2-BD59-A6C34878D82A}">
                    <a16:rowId xmlns:a16="http://schemas.microsoft.com/office/drawing/2014/main" val="1103469153"/>
                  </a:ext>
                </a:extLst>
              </a:tr>
              <a:tr h="650422">
                <a:tc>
                  <a:txBody>
                    <a:bodyPr/>
                    <a:lstStyle/>
                    <a:p>
                      <a:endParaRPr lang="en-CN" sz="2000" b="1" dirty="0"/>
                    </a:p>
                  </a:txBody>
                  <a:tcPr/>
                </a:tc>
                <a:tc>
                  <a:txBody>
                    <a:bodyPr/>
                    <a:lstStyle/>
                    <a:p>
                      <a:pPr lvl="1"/>
                      <a:r>
                        <a:rPr lang="en-US" altLang="en-US" sz="2000" b="0" dirty="0">
                          <a:solidFill>
                            <a:schemeClr val="folHlink"/>
                          </a:solidFill>
                          <a:effectLst/>
                          <a:latin typeface="Liberation Sans" panose="020B0604020202020204" pitchFamily="34" charset="0"/>
                        </a:rPr>
                        <a:t>Cash </a:t>
                      </a:r>
                      <a:r>
                        <a:rPr lang="en-US" altLang="en-US" sz="2000" b="0" dirty="0" err="1">
                          <a:solidFill>
                            <a:schemeClr val="folHlink"/>
                          </a:solidFill>
                          <a:effectLst/>
                          <a:latin typeface="Liberation Sans" panose="020B0604020202020204" pitchFamily="34" charset="0"/>
                        </a:rPr>
                        <a:t>银行存款</a:t>
                      </a:r>
                      <a:endParaRPr lang="en-CN" sz="2000" dirty="0"/>
                    </a:p>
                  </a:txBody>
                  <a:tcPr/>
                </a:tc>
                <a:tc>
                  <a:txBody>
                    <a:bodyPr/>
                    <a:lstStyle/>
                    <a:p>
                      <a:endParaRPr lang="en-CN" sz="2000" dirty="0"/>
                    </a:p>
                  </a:txBody>
                  <a:tcPr/>
                </a:tc>
                <a:tc>
                  <a:txBody>
                    <a:bodyPr/>
                    <a:lstStyle/>
                    <a:p>
                      <a:r>
                        <a:rPr lang="en-US" altLang="en-US" sz="2000" b="0" dirty="0">
                          <a:solidFill>
                            <a:schemeClr val="folHlink"/>
                          </a:solidFill>
                          <a:effectLst/>
                          <a:latin typeface="Liberation Sans" panose="020B0604020202020204" pitchFamily="34" charset="0"/>
                        </a:rPr>
                        <a:t>102,000</a:t>
                      </a:r>
                      <a:endParaRPr lang="en-CN" sz="2000" dirty="0"/>
                    </a:p>
                  </a:txBody>
                  <a:tcPr/>
                </a:tc>
                <a:extLst>
                  <a:ext uri="{0D108BD9-81ED-4DB2-BD59-A6C34878D82A}">
                    <a16:rowId xmlns:a16="http://schemas.microsoft.com/office/drawing/2014/main" val="707949285"/>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Text Box 2"/>
          <p:cNvSpPr txBox="1">
            <a:spLocks noChangeArrowheads="1"/>
          </p:cNvSpPr>
          <p:nvPr/>
        </p:nvSpPr>
        <p:spPr bwMode="auto">
          <a:xfrm>
            <a:off x="609600" y="2009775"/>
            <a:ext cx="80772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en-US" altLang="en-US" dirty="0">
                <a:solidFill>
                  <a:schemeClr val="tx1"/>
                </a:solidFill>
                <a:effectLst/>
                <a:latin typeface="Liberation Sans" panose="020B0604020202020204" pitchFamily="34" charset="0"/>
              </a:rPr>
              <a:t>Illustration:</a:t>
            </a:r>
            <a:r>
              <a:rPr lang="en-US" altLang="en-US" b="0" dirty="0">
                <a:solidFill>
                  <a:schemeClr val="tx1"/>
                </a:solidFill>
                <a:effectLst/>
                <a:latin typeface="Liberation Sans" panose="020B0604020202020204" pitchFamily="34" charset="0"/>
              </a:rPr>
              <a:t>  On March 1, Landscape issues a €102,000, four-month, zero-interest-bearing note to Castle Bank. </a:t>
            </a:r>
            <a:r>
              <a:rPr lang="en-US" altLang="en-US" dirty="0">
                <a:solidFill>
                  <a:schemeClr val="accent2"/>
                </a:solidFill>
                <a:effectLst/>
                <a:latin typeface="Liberation Sans" panose="020B0604020202020204" pitchFamily="34" charset="0"/>
              </a:rPr>
              <a:t>The present value of the note </a:t>
            </a:r>
            <a:r>
              <a:rPr lang="en-US" altLang="en-US" b="0" dirty="0">
                <a:solidFill>
                  <a:schemeClr val="tx1"/>
                </a:solidFill>
                <a:effectLst/>
                <a:latin typeface="Liberation Sans" panose="020B0604020202020204" pitchFamily="34" charset="0"/>
              </a:rPr>
              <a:t>is €100,000.  Landscape records this transaction as follows.</a:t>
            </a:r>
          </a:p>
        </p:txBody>
      </p:sp>
      <p:sp>
        <p:nvSpPr>
          <p:cNvPr id="1243143" name="Text Box 7"/>
          <p:cNvSpPr txBox="1">
            <a:spLocks noChangeArrowheads="1"/>
          </p:cNvSpPr>
          <p:nvPr/>
        </p:nvSpPr>
        <p:spPr bwMode="auto">
          <a:xfrm>
            <a:off x="609600" y="1371600"/>
            <a:ext cx="8001000" cy="498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10000"/>
              </a:lnSpc>
              <a:spcBef>
                <a:spcPct val="30000"/>
              </a:spcBef>
              <a:spcAft>
                <a:spcPct val="20000"/>
              </a:spcAft>
              <a:buSzPct val="80000"/>
            </a:pPr>
            <a:r>
              <a:rPr lang="en-US" altLang="en-US" sz="2600" dirty="0">
                <a:solidFill>
                  <a:schemeClr val="bg2"/>
                </a:solidFill>
                <a:effectLst/>
                <a:latin typeface="Liberation Sans" panose="020B0604020202020204" pitchFamily="34" charset="0"/>
              </a:rPr>
              <a:t>Zero-Interest-Bearing Note Issued</a:t>
            </a:r>
            <a:r>
              <a:rPr lang="zh-CN" altLang="en-US" sz="2600" dirty="0">
                <a:solidFill>
                  <a:schemeClr val="bg2"/>
                </a:solidFill>
                <a:effectLst/>
                <a:latin typeface="Liberation Sans" panose="020B0604020202020204" pitchFamily="34" charset="0"/>
              </a:rPr>
              <a:t> 零息票据</a:t>
            </a:r>
            <a:endParaRPr lang="en-US" altLang="en-US" sz="2600" dirty="0">
              <a:solidFill>
                <a:schemeClr val="bg2"/>
              </a:solidFill>
              <a:effectLst/>
              <a:latin typeface="Liberation Sans" panose="020B0604020202020204" pitchFamily="34" charset="0"/>
            </a:endParaRPr>
          </a:p>
        </p:txBody>
      </p:sp>
      <p:sp>
        <p:nvSpPr>
          <p:cNvPr id="10"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
        <p:nvSpPr>
          <p:cNvPr id="8"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graphicFrame>
        <p:nvGraphicFramePr>
          <p:cNvPr id="2" name="Table 1">
            <a:extLst>
              <a:ext uri="{FF2B5EF4-FFF2-40B4-BE49-F238E27FC236}">
                <a16:creationId xmlns:a16="http://schemas.microsoft.com/office/drawing/2014/main" id="{67FE3793-90EF-4825-3DA6-32862793D7F0}"/>
              </a:ext>
            </a:extLst>
          </p:cNvPr>
          <p:cNvGraphicFramePr>
            <a:graphicFrameLocks noGrp="1"/>
          </p:cNvGraphicFramePr>
          <p:nvPr>
            <p:extLst>
              <p:ext uri="{D42A27DB-BD31-4B8C-83A1-F6EECF244321}">
                <p14:modId xmlns:p14="http://schemas.microsoft.com/office/powerpoint/2010/main" val="727691147"/>
              </p:ext>
            </p:extLst>
          </p:nvPr>
        </p:nvGraphicFramePr>
        <p:xfrm>
          <a:off x="748094" y="3886200"/>
          <a:ext cx="8001001" cy="1493520"/>
        </p:xfrm>
        <a:graphic>
          <a:graphicData uri="http://schemas.openxmlformats.org/drawingml/2006/table">
            <a:tbl>
              <a:tblPr firstRow="1" bandRow="1">
                <a:tableStyleId>{8799B23B-EC83-4686-B30A-512413B5E67A}</a:tableStyleId>
              </a:tblPr>
              <a:tblGrid>
                <a:gridCol w="2000250">
                  <a:extLst>
                    <a:ext uri="{9D8B030D-6E8A-4147-A177-3AD203B41FA5}">
                      <a16:colId xmlns:a16="http://schemas.microsoft.com/office/drawing/2014/main" val="2525827045"/>
                    </a:ext>
                  </a:extLst>
                </a:gridCol>
                <a:gridCol w="3167063">
                  <a:extLst>
                    <a:ext uri="{9D8B030D-6E8A-4147-A177-3AD203B41FA5}">
                      <a16:colId xmlns:a16="http://schemas.microsoft.com/office/drawing/2014/main" val="1889239444"/>
                    </a:ext>
                  </a:extLst>
                </a:gridCol>
                <a:gridCol w="1333500">
                  <a:extLst>
                    <a:ext uri="{9D8B030D-6E8A-4147-A177-3AD203B41FA5}">
                      <a16:colId xmlns:a16="http://schemas.microsoft.com/office/drawing/2014/main" val="2011567961"/>
                    </a:ext>
                  </a:extLst>
                </a:gridCol>
                <a:gridCol w="1500188">
                  <a:extLst>
                    <a:ext uri="{9D8B030D-6E8A-4147-A177-3AD203B41FA5}">
                      <a16:colId xmlns:a16="http://schemas.microsoft.com/office/drawing/2014/main" val="90524863"/>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3181377576"/>
                  </a:ext>
                </a:extLst>
              </a:tr>
              <a:tr h="342030">
                <a:tc>
                  <a:txBody>
                    <a:bodyPr/>
                    <a:lstStyle/>
                    <a:p>
                      <a:r>
                        <a:rPr lang="en-US" altLang="en-US" sz="2000" b="0" dirty="0">
                          <a:solidFill>
                            <a:schemeClr val="tx1"/>
                          </a:solidFill>
                          <a:effectLst/>
                          <a:latin typeface="Liberation Sans" panose="020B0604020202020204" pitchFamily="34" charset="0"/>
                        </a:rPr>
                        <a:t>March 1</a:t>
                      </a:r>
                      <a:r>
                        <a:rPr lang="en-US" altLang="en-US" sz="2000" b="0" dirty="0">
                          <a:effectLst/>
                          <a:latin typeface="Liberation Sans" panose="020B0604020202020204" pitchFamily="34" charset="0"/>
                        </a:rPr>
                        <a:t>, 2019</a:t>
                      </a:r>
                      <a:endParaRPr lang="en-CN"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b="0" dirty="0">
                          <a:solidFill>
                            <a:schemeClr val="folHlink"/>
                          </a:solidFill>
                          <a:effectLst/>
                          <a:latin typeface="Liberation Sans" panose="020B0604020202020204" pitchFamily="34" charset="0"/>
                        </a:rPr>
                        <a:t>Cash </a:t>
                      </a:r>
                      <a:r>
                        <a:rPr lang="en-US" altLang="en-US" sz="2000" b="0" dirty="0" err="1">
                          <a:solidFill>
                            <a:schemeClr val="folHlink"/>
                          </a:solidFill>
                          <a:effectLst/>
                          <a:latin typeface="Liberation Sans" panose="020B0604020202020204" pitchFamily="34" charset="0"/>
                        </a:rPr>
                        <a:t>银行存款</a:t>
                      </a:r>
                      <a:endParaRPr lang="en-CN" sz="2000" dirty="0"/>
                    </a:p>
                  </a:txBody>
                  <a:tcPr/>
                </a:tc>
                <a:tc>
                  <a:txBody>
                    <a:bodyPr/>
                    <a:lstStyle/>
                    <a:p>
                      <a:r>
                        <a:rPr lang="en-US" altLang="en-US" sz="2000" b="0" dirty="0">
                          <a:solidFill>
                            <a:schemeClr val="folHlink"/>
                          </a:solidFill>
                          <a:effectLst/>
                          <a:latin typeface="Liberation Sans" panose="020B0604020202020204" pitchFamily="34" charset="0"/>
                        </a:rPr>
                        <a:t>100,000</a:t>
                      </a:r>
                      <a:endParaRPr lang="en-CN" sz="2000" dirty="0"/>
                    </a:p>
                  </a:txBody>
                  <a:tcPr/>
                </a:tc>
                <a:tc>
                  <a:txBody>
                    <a:bodyPr/>
                    <a:lstStyle/>
                    <a:p>
                      <a:endParaRPr lang="en-CN" sz="2000" dirty="0"/>
                    </a:p>
                  </a:txBody>
                  <a:tcPr/>
                </a:tc>
                <a:extLst>
                  <a:ext uri="{0D108BD9-81ED-4DB2-BD59-A6C34878D82A}">
                    <a16:rowId xmlns:a16="http://schemas.microsoft.com/office/drawing/2014/main" val="2052998578"/>
                  </a:ext>
                </a:extLst>
              </a:tr>
              <a:tr h="650422">
                <a:tc>
                  <a:txBody>
                    <a:bodyPr/>
                    <a:lstStyle/>
                    <a:p>
                      <a:endParaRPr lang="en-CN" sz="2000" b="1" dirty="0"/>
                    </a:p>
                  </a:txBody>
                  <a:tcPr/>
                </a:tc>
                <a:tc>
                  <a:txBody>
                    <a:bodyPr/>
                    <a:lstStyle/>
                    <a:p>
                      <a:pPr lvl="1"/>
                      <a:r>
                        <a:rPr lang="en-US" altLang="en-US" sz="2000" b="0" dirty="0">
                          <a:solidFill>
                            <a:schemeClr val="folHlink"/>
                          </a:solidFill>
                          <a:effectLst/>
                          <a:latin typeface="Liberation Sans" panose="020B0604020202020204" pitchFamily="34" charset="0"/>
                        </a:rPr>
                        <a:t>Notes Payable</a:t>
                      </a:r>
                    </a:p>
                    <a:p>
                      <a:pPr lvl="1"/>
                      <a:r>
                        <a:rPr lang="en-US" sz="2000" b="0" dirty="0" err="1">
                          <a:solidFill>
                            <a:schemeClr val="folHlink"/>
                          </a:solidFill>
                          <a:effectLst/>
                          <a:latin typeface="Liberation Sans" panose="020B0604020202020204" pitchFamily="34" charset="0"/>
                        </a:rPr>
                        <a:t>应付票据</a:t>
                      </a:r>
                      <a:endParaRPr lang="en-CN" sz="2000" dirty="0"/>
                    </a:p>
                  </a:txBody>
                  <a:tcPr/>
                </a:tc>
                <a:tc>
                  <a:txBody>
                    <a:bodyPr/>
                    <a:lstStyle/>
                    <a:p>
                      <a:endParaRPr lang="en-CN" sz="2000" dirty="0"/>
                    </a:p>
                  </a:txBody>
                  <a:tcPr/>
                </a:tc>
                <a:tc>
                  <a:txBody>
                    <a:bodyPr/>
                    <a:lstStyle/>
                    <a:p>
                      <a:r>
                        <a:rPr lang="en-US" altLang="en-US" sz="2000" b="0" dirty="0">
                          <a:solidFill>
                            <a:schemeClr val="folHlink"/>
                          </a:solidFill>
                          <a:effectLst/>
                          <a:latin typeface="Liberation Sans" panose="020B0604020202020204" pitchFamily="34" charset="0"/>
                        </a:rPr>
                        <a:t>100,000</a:t>
                      </a:r>
                      <a:endParaRPr lang="en-CN" sz="2000" dirty="0"/>
                    </a:p>
                  </a:txBody>
                  <a:tcPr/>
                </a:tc>
                <a:extLst>
                  <a:ext uri="{0D108BD9-81ED-4DB2-BD59-A6C34878D82A}">
                    <a16:rowId xmlns:a16="http://schemas.microsoft.com/office/drawing/2014/main" val="1103469153"/>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170" name="Text Box 2"/>
          <p:cNvSpPr txBox="1">
            <a:spLocks noChangeArrowheads="1"/>
          </p:cNvSpPr>
          <p:nvPr/>
        </p:nvSpPr>
        <p:spPr bwMode="auto">
          <a:xfrm>
            <a:off x="685800" y="1143000"/>
            <a:ext cx="7924800" cy="1743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en-US" altLang="en-US" b="0" dirty="0">
                <a:effectLst/>
                <a:latin typeface="Liberation Sans" panose="020B0604020202020204" pitchFamily="34" charset="0"/>
              </a:rPr>
              <a:t>If Landscape prepares financial statements semiannually, it makes the following adjusting entry to recognize interest expense and the increase in the note payable of €2,000 at June 30.</a:t>
            </a:r>
          </a:p>
        </p:txBody>
      </p:sp>
      <p:sp>
        <p:nvSpPr>
          <p:cNvPr id="1287174" name="Text Box 6"/>
          <p:cNvSpPr txBox="1">
            <a:spLocks noChangeArrowheads="1"/>
          </p:cNvSpPr>
          <p:nvPr/>
        </p:nvSpPr>
        <p:spPr bwMode="auto">
          <a:xfrm>
            <a:off x="609600" y="4391025"/>
            <a:ext cx="7924800" cy="47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en-US" altLang="en-US" b="0" dirty="0">
                <a:effectLst/>
                <a:latin typeface="Liberation Sans" panose="020B0604020202020204" pitchFamily="34" charset="0"/>
              </a:rPr>
              <a:t>At maturity (July 1), Landscape must pay the note, as follows.</a:t>
            </a:r>
          </a:p>
        </p:txBody>
      </p:sp>
      <p:sp>
        <p:nvSpPr>
          <p:cNvPr id="8" name="Rectangle 4"/>
          <p:cNvSpPr txBox="1">
            <a:spLocks noChangeArrowheads="1"/>
          </p:cNvSpPr>
          <p:nvPr/>
        </p:nvSpPr>
        <p:spPr bwMode="auto">
          <a:xfrm>
            <a:off x="381000" y="381000"/>
            <a:ext cx="8610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defPPr>
              <a:defRPr lang="en-US"/>
            </a:defPPr>
            <a:lvl1pPr marL="0" algn="l">
              <a:defRPr sz="3200" i="0">
                <a:solidFill>
                  <a:srgbClr val="0000E2"/>
                </a:solidFill>
                <a:effectLst/>
                <a:latin typeface="Liberation Sans" panose="020B0604020202020204" pitchFamily="34" charset="0"/>
              </a:defRPr>
            </a:lvl1pPr>
            <a:lvl2pPr marL="109538">
              <a:defRPr sz="3000" i="1">
                <a:solidFill>
                  <a:srgbClr val="FFFF00"/>
                </a:solidFill>
                <a:effectLst>
                  <a:outerShdw blurRad="38100" dist="38100" dir="2700000" algn="tl">
                    <a:srgbClr val="C0C0C0"/>
                  </a:outerShdw>
                </a:effectLst>
              </a:defRPr>
            </a:lvl2pPr>
            <a:lvl3pPr marL="109538">
              <a:defRPr sz="3000" i="1">
                <a:solidFill>
                  <a:srgbClr val="FFFF00"/>
                </a:solidFill>
                <a:effectLst>
                  <a:outerShdw blurRad="38100" dist="38100" dir="2700000" algn="tl">
                    <a:srgbClr val="C0C0C0"/>
                  </a:outerShdw>
                </a:effectLst>
              </a:defRPr>
            </a:lvl3pPr>
            <a:lvl4pPr marL="109538">
              <a:defRPr sz="3000" i="1">
                <a:solidFill>
                  <a:srgbClr val="FFFF00"/>
                </a:solidFill>
                <a:effectLst>
                  <a:outerShdw blurRad="38100" dist="38100" dir="2700000" algn="tl">
                    <a:srgbClr val="C0C0C0"/>
                  </a:outerShdw>
                </a:effectLst>
              </a:defRPr>
            </a:lvl4pPr>
            <a:lvl5pPr marL="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solidFill>
                  <a:schemeClr val="tx1"/>
                </a:solidFill>
              </a:rPr>
              <a:t>Zero-Interest-Bearing Note Issued</a:t>
            </a:r>
            <a:r>
              <a:rPr lang="zh-CN" altLang="en-US" dirty="0">
                <a:solidFill>
                  <a:schemeClr val="tx1"/>
                </a:solidFill>
              </a:rPr>
              <a:t> 零息票据</a:t>
            </a:r>
            <a:endParaRPr lang="en-US" altLang="en-US" dirty="0">
              <a:solidFill>
                <a:schemeClr val="tx1"/>
              </a:solidFill>
            </a:endParaRP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4" name="Table 3">
            <a:extLst>
              <a:ext uri="{FF2B5EF4-FFF2-40B4-BE49-F238E27FC236}">
                <a16:creationId xmlns:a16="http://schemas.microsoft.com/office/drawing/2014/main" id="{7330E5F0-AED2-18C6-FB90-A64B71A2B37F}"/>
              </a:ext>
            </a:extLst>
          </p:cNvPr>
          <p:cNvGraphicFramePr>
            <a:graphicFrameLocks noGrp="1"/>
          </p:cNvGraphicFramePr>
          <p:nvPr>
            <p:extLst>
              <p:ext uri="{D42A27DB-BD31-4B8C-83A1-F6EECF244321}">
                <p14:modId xmlns:p14="http://schemas.microsoft.com/office/powerpoint/2010/main" val="1667750997"/>
              </p:ext>
            </p:extLst>
          </p:nvPr>
        </p:nvGraphicFramePr>
        <p:xfrm>
          <a:off x="800099" y="3040226"/>
          <a:ext cx="8001001" cy="1493520"/>
        </p:xfrm>
        <a:graphic>
          <a:graphicData uri="http://schemas.openxmlformats.org/drawingml/2006/table">
            <a:tbl>
              <a:tblPr firstRow="1" bandRow="1">
                <a:tableStyleId>{8799B23B-EC83-4686-B30A-512413B5E67A}</a:tableStyleId>
              </a:tblPr>
              <a:tblGrid>
                <a:gridCol w="2000250">
                  <a:extLst>
                    <a:ext uri="{9D8B030D-6E8A-4147-A177-3AD203B41FA5}">
                      <a16:colId xmlns:a16="http://schemas.microsoft.com/office/drawing/2014/main" val="2525827045"/>
                    </a:ext>
                  </a:extLst>
                </a:gridCol>
                <a:gridCol w="3515629">
                  <a:extLst>
                    <a:ext uri="{9D8B030D-6E8A-4147-A177-3AD203B41FA5}">
                      <a16:colId xmlns:a16="http://schemas.microsoft.com/office/drawing/2014/main" val="1889239444"/>
                    </a:ext>
                  </a:extLst>
                </a:gridCol>
                <a:gridCol w="984934">
                  <a:extLst>
                    <a:ext uri="{9D8B030D-6E8A-4147-A177-3AD203B41FA5}">
                      <a16:colId xmlns:a16="http://schemas.microsoft.com/office/drawing/2014/main" val="2011567961"/>
                    </a:ext>
                  </a:extLst>
                </a:gridCol>
                <a:gridCol w="1500188">
                  <a:extLst>
                    <a:ext uri="{9D8B030D-6E8A-4147-A177-3AD203B41FA5}">
                      <a16:colId xmlns:a16="http://schemas.microsoft.com/office/drawing/2014/main" val="90524863"/>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3181377576"/>
                  </a:ext>
                </a:extLst>
              </a:tr>
              <a:tr h="342030">
                <a:tc>
                  <a:txBody>
                    <a:bodyPr/>
                    <a:lstStyle/>
                    <a:p>
                      <a:r>
                        <a:rPr lang="en-US" altLang="en-US" sz="2000" b="0" dirty="0">
                          <a:solidFill>
                            <a:schemeClr val="tx1"/>
                          </a:solidFill>
                          <a:effectLst/>
                          <a:latin typeface="Liberation Sans" panose="020B0604020202020204" pitchFamily="34" charset="0"/>
                        </a:rPr>
                        <a:t>June</a:t>
                      </a:r>
                      <a:r>
                        <a:rPr lang="zh-CN" altLang="en-US" sz="2000" b="0" dirty="0">
                          <a:solidFill>
                            <a:schemeClr val="tx1"/>
                          </a:solidFill>
                          <a:effectLst/>
                          <a:latin typeface="Liberation Sans" panose="020B0604020202020204" pitchFamily="34" charset="0"/>
                        </a:rPr>
                        <a:t> </a:t>
                      </a:r>
                      <a:r>
                        <a:rPr lang="en-US" altLang="zh-CN" sz="2000" b="0" dirty="0">
                          <a:solidFill>
                            <a:schemeClr val="tx1"/>
                          </a:solidFill>
                          <a:effectLst/>
                          <a:latin typeface="Liberation Sans" panose="020B0604020202020204" pitchFamily="34" charset="0"/>
                        </a:rPr>
                        <a:t>30</a:t>
                      </a:r>
                      <a:r>
                        <a:rPr lang="en-US" altLang="en-US" sz="2000" b="0" dirty="0">
                          <a:effectLst/>
                          <a:latin typeface="Liberation Sans" panose="020B0604020202020204" pitchFamily="34" charset="0"/>
                        </a:rPr>
                        <a:t>, 2019</a:t>
                      </a:r>
                      <a:endParaRPr lang="en-CN"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b="0" dirty="0">
                          <a:solidFill>
                            <a:schemeClr val="folHlink"/>
                          </a:solidFill>
                          <a:effectLst/>
                          <a:latin typeface="Liberation Sans" panose="020B0604020202020204" pitchFamily="34" charset="0"/>
                        </a:rPr>
                        <a:t>Interest Expense</a:t>
                      </a:r>
                      <a:r>
                        <a:rPr lang="zh-CN" altLang="en-US" sz="2000" b="0" dirty="0">
                          <a:solidFill>
                            <a:schemeClr val="folHlink"/>
                          </a:solidFill>
                          <a:effectLst/>
                          <a:latin typeface="Liberation Sans" panose="020B0604020202020204" pitchFamily="34" charset="0"/>
                        </a:rPr>
                        <a:t> </a:t>
                      </a:r>
                      <a:r>
                        <a:rPr lang="en-US" altLang="en-US" sz="2000" b="0" dirty="0" err="1">
                          <a:solidFill>
                            <a:schemeClr val="folHlink"/>
                          </a:solidFill>
                          <a:effectLst/>
                          <a:latin typeface="Liberation Sans" panose="020B0604020202020204" pitchFamily="34" charset="0"/>
                        </a:rPr>
                        <a:t>财务费用</a:t>
                      </a:r>
                      <a:endParaRPr lang="en-CN" sz="2000" dirty="0"/>
                    </a:p>
                  </a:txBody>
                  <a:tcPr/>
                </a:tc>
                <a:tc>
                  <a:txBody>
                    <a:bodyPr/>
                    <a:lstStyle/>
                    <a:p>
                      <a:r>
                        <a:rPr lang="en-US" altLang="en-US" sz="2000" b="0" dirty="0">
                          <a:solidFill>
                            <a:schemeClr val="folHlink"/>
                          </a:solidFill>
                          <a:effectLst/>
                          <a:latin typeface="Liberation Sans" panose="020B0604020202020204" pitchFamily="34" charset="0"/>
                        </a:rPr>
                        <a:t>2,000</a:t>
                      </a:r>
                      <a:endParaRPr lang="en-CN" sz="2000" dirty="0"/>
                    </a:p>
                  </a:txBody>
                  <a:tcPr/>
                </a:tc>
                <a:tc>
                  <a:txBody>
                    <a:bodyPr/>
                    <a:lstStyle/>
                    <a:p>
                      <a:endParaRPr lang="en-CN" sz="2000" dirty="0"/>
                    </a:p>
                  </a:txBody>
                  <a:tcPr/>
                </a:tc>
                <a:extLst>
                  <a:ext uri="{0D108BD9-81ED-4DB2-BD59-A6C34878D82A}">
                    <a16:rowId xmlns:a16="http://schemas.microsoft.com/office/drawing/2014/main" val="2052998578"/>
                  </a:ext>
                </a:extLst>
              </a:tr>
              <a:tr h="650422">
                <a:tc>
                  <a:txBody>
                    <a:bodyPr/>
                    <a:lstStyle/>
                    <a:p>
                      <a:endParaRPr lang="en-CN" sz="2000" b="1" dirty="0"/>
                    </a:p>
                  </a:txBody>
                  <a:tcPr/>
                </a:tc>
                <a:tc>
                  <a:txBody>
                    <a:bodyPr/>
                    <a:lstStyle/>
                    <a:p>
                      <a:pPr lvl="1"/>
                      <a:r>
                        <a:rPr lang="en-US" altLang="en-US" sz="2000" b="0" dirty="0">
                          <a:solidFill>
                            <a:schemeClr val="folHlink"/>
                          </a:solidFill>
                          <a:effectLst/>
                          <a:latin typeface="Liberation Sans" panose="020B0604020202020204" pitchFamily="34" charset="0"/>
                        </a:rPr>
                        <a:t>Notes Payable</a:t>
                      </a:r>
                    </a:p>
                    <a:p>
                      <a:pPr lvl="1"/>
                      <a:r>
                        <a:rPr lang="en-US" sz="2000" b="0" dirty="0" err="1">
                          <a:solidFill>
                            <a:schemeClr val="folHlink"/>
                          </a:solidFill>
                          <a:effectLst/>
                          <a:latin typeface="Liberation Sans" panose="020B0604020202020204" pitchFamily="34" charset="0"/>
                        </a:rPr>
                        <a:t>应付票据</a:t>
                      </a:r>
                      <a:endParaRPr lang="en-CN" sz="2000" dirty="0"/>
                    </a:p>
                  </a:txBody>
                  <a:tcPr/>
                </a:tc>
                <a:tc>
                  <a:txBody>
                    <a:bodyPr/>
                    <a:lstStyle/>
                    <a:p>
                      <a:endParaRPr lang="en-CN" sz="2000" dirty="0"/>
                    </a:p>
                  </a:txBody>
                  <a:tcPr/>
                </a:tc>
                <a:tc>
                  <a:txBody>
                    <a:bodyPr/>
                    <a:lstStyle/>
                    <a:p>
                      <a:r>
                        <a:rPr lang="en-US" altLang="zh-CN" sz="2000" b="0" dirty="0">
                          <a:solidFill>
                            <a:schemeClr val="folHlink"/>
                          </a:solidFill>
                          <a:effectLst/>
                          <a:latin typeface="Liberation Sans" panose="020B0604020202020204" pitchFamily="34" charset="0"/>
                        </a:rPr>
                        <a:t>2,000</a:t>
                      </a:r>
                      <a:endParaRPr lang="en-CN" sz="2000" dirty="0"/>
                    </a:p>
                  </a:txBody>
                  <a:tcPr/>
                </a:tc>
                <a:extLst>
                  <a:ext uri="{0D108BD9-81ED-4DB2-BD59-A6C34878D82A}">
                    <a16:rowId xmlns:a16="http://schemas.microsoft.com/office/drawing/2014/main" val="1103469153"/>
                  </a:ext>
                </a:extLst>
              </a:tr>
            </a:tbl>
          </a:graphicData>
        </a:graphic>
      </p:graphicFrame>
      <p:graphicFrame>
        <p:nvGraphicFramePr>
          <p:cNvPr id="5" name="Table 4">
            <a:extLst>
              <a:ext uri="{FF2B5EF4-FFF2-40B4-BE49-F238E27FC236}">
                <a16:creationId xmlns:a16="http://schemas.microsoft.com/office/drawing/2014/main" id="{55F668B5-6DF5-7DF4-1F5A-5C6851EA0F85}"/>
              </a:ext>
            </a:extLst>
          </p:cNvPr>
          <p:cNvGraphicFramePr>
            <a:graphicFrameLocks noGrp="1"/>
          </p:cNvGraphicFramePr>
          <p:nvPr>
            <p:extLst>
              <p:ext uri="{D42A27DB-BD31-4B8C-83A1-F6EECF244321}">
                <p14:modId xmlns:p14="http://schemas.microsoft.com/office/powerpoint/2010/main" val="3996833271"/>
              </p:ext>
            </p:extLst>
          </p:nvPr>
        </p:nvGraphicFramePr>
        <p:xfrm>
          <a:off x="800099" y="4864937"/>
          <a:ext cx="7924799" cy="1640506"/>
        </p:xfrm>
        <a:graphic>
          <a:graphicData uri="http://schemas.openxmlformats.org/drawingml/2006/table">
            <a:tbl>
              <a:tblPr firstRow="1" bandRow="1">
                <a:tableStyleId>{8799B23B-EC83-4686-B30A-512413B5E67A}</a:tableStyleId>
              </a:tblPr>
              <a:tblGrid>
                <a:gridCol w="1924048">
                  <a:extLst>
                    <a:ext uri="{9D8B030D-6E8A-4147-A177-3AD203B41FA5}">
                      <a16:colId xmlns:a16="http://schemas.microsoft.com/office/drawing/2014/main" val="2525827045"/>
                    </a:ext>
                  </a:extLst>
                </a:gridCol>
                <a:gridCol w="3515629">
                  <a:extLst>
                    <a:ext uri="{9D8B030D-6E8A-4147-A177-3AD203B41FA5}">
                      <a16:colId xmlns:a16="http://schemas.microsoft.com/office/drawing/2014/main" val="1889239444"/>
                    </a:ext>
                  </a:extLst>
                </a:gridCol>
                <a:gridCol w="1304023">
                  <a:extLst>
                    <a:ext uri="{9D8B030D-6E8A-4147-A177-3AD203B41FA5}">
                      <a16:colId xmlns:a16="http://schemas.microsoft.com/office/drawing/2014/main" val="2011567961"/>
                    </a:ext>
                  </a:extLst>
                </a:gridCol>
                <a:gridCol w="1181099">
                  <a:extLst>
                    <a:ext uri="{9D8B030D-6E8A-4147-A177-3AD203B41FA5}">
                      <a16:colId xmlns:a16="http://schemas.microsoft.com/office/drawing/2014/main" val="90524863"/>
                    </a:ext>
                  </a:extLst>
                </a:gridCol>
              </a:tblGrid>
              <a:tr h="330936">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3181377576"/>
                  </a:ext>
                </a:extLst>
              </a:tr>
              <a:tr h="585502">
                <a:tc>
                  <a:txBody>
                    <a:bodyPr/>
                    <a:lstStyle/>
                    <a:p>
                      <a:r>
                        <a:rPr lang="en-US" altLang="en-US" sz="2000" b="0" dirty="0">
                          <a:solidFill>
                            <a:schemeClr val="tx1"/>
                          </a:solidFill>
                          <a:effectLst/>
                          <a:latin typeface="Liberation Sans" panose="020B0604020202020204" pitchFamily="34" charset="0"/>
                        </a:rPr>
                        <a:t>July</a:t>
                      </a:r>
                      <a:r>
                        <a:rPr lang="zh-CN" altLang="en-US" sz="2000" b="0" dirty="0">
                          <a:solidFill>
                            <a:schemeClr val="tx1"/>
                          </a:solidFill>
                          <a:effectLst/>
                          <a:latin typeface="Liberation Sans" panose="020B0604020202020204" pitchFamily="34" charset="0"/>
                        </a:rPr>
                        <a:t> </a:t>
                      </a:r>
                      <a:r>
                        <a:rPr lang="en-US" altLang="zh-CN" sz="2000" b="0" dirty="0">
                          <a:solidFill>
                            <a:schemeClr val="tx1"/>
                          </a:solidFill>
                          <a:effectLst/>
                          <a:latin typeface="Liberation Sans" panose="020B0604020202020204" pitchFamily="34" charset="0"/>
                        </a:rPr>
                        <a:t>1</a:t>
                      </a:r>
                      <a:r>
                        <a:rPr lang="en-US" altLang="en-US" sz="2000" b="0" dirty="0">
                          <a:effectLst/>
                          <a:latin typeface="Liberation Sans" panose="020B0604020202020204" pitchFamily="34" charset="0"/>
                        </a:rPr>
                        <a:t>, 2019</a:t>
                      </a:r>
                      <a:endParaRPr lang="en-CN" sz="2000" b="1" dirty="0"/>
                    </a:p>
                  </a:txBody>
                  <a:tcPr/>
                </a:tc>
                <a:tc>
                  <a:txBody>
                    <a:bodyPr/>
                    <a:lstStyle/>
                    <a:p>
                      <a:pPr lvl="1"/>
                      <a:r>
                        <a:rPr lang="en-US" altLang="en-US" sz="2000" b="0" dirty="0">
                          <a:solidFill>
                            <a:schemeClr val="folHlink"/>
                          </a:solidFill>
                          <a:effectLst/>
                          <a:latin typeface="Liberation Sans" panose="020B0604020202020204" pitchFamily="34" charset="0"/>
                        </a:rPr>
                        <a:t>Notes Payable</a:t>
                      </a:r>
                    </a:p>
                    <a:p>
                      <a:pPr lvl="1"/>
                      <a:r>
                        <a:rPr lang="en-US" sz="2000" b="0" dirty="0" err="1">
                          <a:solidFill>
                            <a:schemeClr val="folHlink"/>
                          </a:solidFill>
                          <a:effectLst/>
                          <a:latin typeface="Liberation Sans" panose="020B0604020202020204" pitchFamily="34" charset="0"/>
                        </a:rPr>
                        <a:t>应付票据</a:t>
                      </a:r>
                      <a:endParaRPr lang="en-CN" sz="2000" dirty="0"/>
                    </a:p>
                  </a:txBody>
                  <a:tcPr/>
                </a:tc>
                <a:tc>
                  <a:txBody>
                    <a:bodyPr/>
                    <a:lstStyle/>
                    <a:p>
                      <a:r>
                        <a:rPr lang="en-US" altLang="en-US" sz="2000" b="0" dirty="0">
                          <a:solidFill>
                            <a:schemeClr val="folHlink"/>
                          </a:solidFill>
                          <a:effectLst/>
                          <a:latin typeface="Liberation Sans" panose="020B0604020202020204" pitchFamily="34" charset="0"/>
                        </a:rPr>
                        <a:t>102,000</a:t>
                      </a:r>
                      <a:endParaRPr lang="en-CN" sz="2000" dirty="0"/>
                    </a:p>
                  </a:txBody>
                  <a:tcPr/>
                </a:tc>
                <a:tc>
                  <a:txBody>
                    <a:bodyPr/>
                    <a:lstStyle/>
                    <a:p>
                      <a:endParaRPr lang="en-CN" sz="2000" dirty="0"/>
                    </a:p>
                  </a:txBody>
                  <a:tcPr/>
                </a:tc>
                <a:extLst>
                  <a:ext uri="{0D108BD9-81ED-4DB2-BD59-A6C34878D82A}">
                    <a16:rowId xmlns:a16="http://schemas.microsoft.com/office/drawing/2014/main" val="2052998578"/>
                  </a:ext>
                </a:extLst>
              </a:tr>
              <a:tr h="543226">
                <a:tc>
                  <a:txBody>
                    <a:bodyPr/>
                    <a:lstStyle/>
                    <a:p>
                      <a:endParaRPr lang="en-CN" sz="2000" b="1" dirty="0"/>
                    </a:p>
                  </a:txBody>
                  <a:tcPr/>
                </a:tc>
                <a:tc>
                  <a:txBody>
                    <a:bodyPr/>
                    <a:lstStyle/>
                    <a:p>
                      <a:pPr lvl="1"/>
                      <a:r>
                        <a:rPr lang="en-CN" sz="2000" dirty="0"/>
                        <a:t>C</a:t>
                      </a:r>
                      <a:r>
                        <a:rPr lang="en-US" sz="2000" dirty="0"/>
                        <a:t>a</a:t>
                      </a:r>
                      <a:r>
                        <a:rPr lang="en-CN" sz="2000" dirty="0"/>
                        <a:t>sh 银行存款</a:t>
                      </a:r>
                    </a:p>
                  </a:txBody>
                  <a:tcPr/>
                </a:tc>
                <a:tc>
                  <a:txBody>
                    <a:bodyPr/>
                    <a:lstStyle/>
                    <a:p>
                      <a:endParaRPr lang="en-CN" sz="2000" dirty="0"/>
                    </a:p>
                  </a:txBody>
                  <a:tcPr/>
                </a:tc>
                <a:tc>
                  <a:txBody>
                    <a:bodyPr/>
                    <a:lstStyle/>
                    <a:p>
                      <a:r>
                        <a:rPr lang="en-US" altLang="en-US" sz="2000" b="0" dirty="0">
                          <a:solidFill>
                            <a:schemeClr val="folHlink"/>
                          </a:solidFill>
                          <a:effectLst/>
                          <a:latin typeface="Liberation Sans" panose="020B0604020202020204" pitchFamily="34" charset="0"/>
                        </a:rPr>
                        <a:t>102,000</a:t>
                      </a:r>
                      <a:endParaRPr lang="en-CN" sz="2000" dirty="0"/>
                    </a:p>
                  </a:txBody>
                  <a:tcPr/>
                </a:tc>
                <a:extLst>
                  <a:ext uri="{0D108BD9-81ED-4DB2-BD59-A6C34878D82A}">
                    <a16:rowId xmlns:a16="http://schemas.microsoft.com/office/drawing/2014/main" val="1103469153"/>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Text Box 2"/>
          <p:cNvSpPr txBox="1">
            <a:spLocks noChangeArrowheads="1"/>
          </p:cNvSpPr>
          <p:nvPr/>
        </p:nvSpPr>
        <p:spPr bwMode="auto">
          <a:xfrm>
            <a:off x="609600" y="2009775"/>
            <a:ext cx="7886700" cy="1897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spcBef>
                <a:spcPts val="1200"/>
              </a:spcBef>
            </a:pPr>
            <a:r>
              <a:rPr lang="en-US" altLang="en-US" b="0" dirty="0">
                <a:solidFill>
                  <a:schemeClr val="bg2"/>
                </a:solidFill>
                <a:effectLst/>
                <a:latin typeface="Liberation Sans" panose="020B0604020202020204" pitchFamily="34" charset="0"/>
              </a:rPr>
              <a:t>Portion of bonds</a:t>
            </a:r>
            <a:r>
              <a:rPr lang="zh-CN" altLang="en-US" b="0" dirty="0">
                <a:solidFill>
                  <a:schemeClr val="bg2"/>
                </a:solidFill>
                <a:effectLst/>
                <a:latin typeface="Liberation Sans" panose="020B0604020202020204" pitchFamily="34" charset="0"/>
              </a:rPr>
              <a:t> 债券</a:t>
            </a:r>
            <a:r>
              <a:rPr lang="en-US" altLang="en-US" b="0" dirty="0">
                <a:solidFill>
                  <a:schemeClr val="bg2"/>
                </a:solidFill>
                <a:effectLst/>
                <a:latin typeface="Liberation Sans" panose="020B0604020202020204" pitchFamily="34" charset="0"/>
              </a:rPr>
              <a:t>, mortgage notes</a:t>
            </a:r>
            <a:r>
              <a:rPr lang="zh-CN" altLang="en-US" b="0" dirty="0">
                <a:solidFill>
                  <a:schemeClr val="bg2"/>
                </a:solidFill>
                <a:effectLst/>
                <a:latin typeface="Liberation Sans" panose="020B0604020202020204" pitchFamily="34" charset="0"/>
              </a:rPr>
              <a:t> </a:t>
            </a:r>
            <a:r>
              <a:rPr lang="en-US" altLang="en-US" b="0" dirty="0" err="1">
                <a:solidFill>
                  <a:schemeClr val="bg2"/>
                </a:solidFill>
                <a:effectLst/>
                <a:latin typeface="Liberation Sans" panose="020B0604020202020204" pitchFamily="34" charset="0"/>
              </a:rPr>
              <a:t>抵押票据</a:t>
            </a:r>
            <a:r>
              <a:rPr lang="en-US" altLang="en-US" b="0" dirty="0">
                <a:solidFill>
                  <a:schemeClr val="bg2"/>
                </a:solidFill>
                <a:effectLst/>
                <a:latin typeface="Liberation Sans" panose="020B0604020202020204" pitchFamily="34" charset="0"/>
              </a:rPr>
              <a:t>, and other long-term indebtedness that matures within the next fiscal year.</a:t>
            </a:r>
          </a:p>
          <a:p>
            <a:pPr algn="l">
              <a:lnSpc>
                <a:spcPct val="125000"/>
              </a:lnSpc>
              <a:spcBef>
                <a:spcPts val="1200"/>
              </a:spcBef>
            </a:pPr>
            <a:r>
              <a:rPr lang="en-US" altLang="en-US" dirty="0">
                <a:solidFill>
                  <a:schemeClr val="bg2"/>
                </a:solidFill>
                <a:effectLst/>
                <a:latin typeface="Liberation Sans" panose="020B0604020202020204" pitchFamily="34" charset="0"/>
              </a:rPr>
              <a:t>Exclude</a:t>
            </a:r>
            <a:r>
              <a:rPr lang="en-US" altLang="en-US" b="0" dirty="0">
                <a:solidFill>
                  <a:schemeClr val="bg2"/>
                </a:solidFill>
                <a:effectLst/>
                <a:latin typeface="Liberation Sans" panose="020B0604020202020204" pitchFamily="34" charset="0"/>
              </a:rPr>
              <a:t> long-term debts maturing currently if they are to be:</a:t>
            </a:r>
          </a:p>
        </p:txBody>
      </p:sp>
      <p:sp>
        <p:nvSpPr>
          <p:cNvPr id="1181699" name="Text Box 3"/>
          <p:cNvSpPr txBox="1">
            <a:spLocks noChangeArrowheads="1"/>
          </p:cNvSpPr>
          <p:nvPr/>
        </p:nvSpPr>
        <p:spPr bwMode="auto">
          <a:xfrm>
            <a:off x="533400" y="1066800"/>
            <a:ext cx="8001000" cy="10065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10000"/>
              </a:lnSpc>
              <a:spcBef>
                <a:spcPts val="0"/>
              </a:spcBef>
              <a:spcAft>
                <a:spcPts val="0"/>
              </a:spcAft>
              <a:buSzPct val="80000"/>
            </a:pPr>
            <a:r>
              <a:rPr lang="en-US" altLang="en-US" sz="2800" dirty="0">
                <a:solidFill>
                  <a:srgbClr val="CC0000"/>
                </a:solidFill>
                <a:effectLst/>
                <a:latin typeface="Liberation Sans" panose="020B0604020202020204" pitchFamily="34" charset="0"/>
              </a:rPr>
              <a:t>Current Maturities of Long-Term Debt</a:t>
            </a:r>
            <a:r>
              <a:rPr lang="zh-CN" altLang="en-US" sz="2800" dirty="0">
                <a:solidFill>
                  <a:srgbClr val="CC0000"/>
                </a:solidFill>
                <a:effectLst/>
                <a:latin typeface="Liberation Sans" panose="020B0604020202020204" pitchFamily="34" charset="0"/>
              </a:rPr>
              <a:t> </a:t>
            </a:r>
            <a:endParaRPr lang="en-US" altLang="zh-CN" sz="2800" dirty="0">
              <a:solidFill>
                <a:srgbClr val="CC0000"/>
              </a:solidFill>
              <a:effectLst/>
              <a:latin typeface="Liberation Sans" panose="020B0604020202020204" pitchFamily="34" charset="0"/>
            </a:endParaRPr>
          </a:p>
          <a:p>
            <a:pPr>
              <a:lnSpc>
                <a:spcPct val="110000"/>
              </a:lnSpc>
              <a:spcBef>
                <a:spcPts val="0"/>
              </a:spcBef>
              <a:spcAft>
                <a:spcPct val="20000"/>
              </a:spcAft>
              <a:buSzPct val="80000"/>
            </a:pPr>
            <a:r>
              <a:rPr lang="zh-CN" altLang="en-US" sz="2800" dirty="0">
                <a:solidFill>
                  <a:srgbClr val="CC0000"/>
                </a:solidFill>
                <a:effectLst/>
                <a:latin typeface="Liberation Sans" panose="020B0604020202020204" pitchFamily="34" charset="0"/>
              </a:rPr>
              <a:t>一年内到期的非流动负债</a:t>
            </a:r>
            <a:endParaRPr lang="en-US" altLang="en-US" sz="2800" dirty="0">
              <a:solidFill>
                <a:srgbClr val="CC0000"/>
              </a:solidFill>
              <a:effectLst/>
              <a:latin typeface="Liberation Sans" panose="020B0604020202020204" pitchFamily="34" charset="0"/>
            </a:endParaRPr>
          </a:p>
        </p:txBody>
      </p:sp>
      <p:sp>
        <p:nvSpPr>
          <p:cNvPr id="1181702" name="Text Box 6"/>
          <p:cNvSpPr txBox="1">
            <a:spLocks noChangeArrowheads="1"/>
          </p:cNvSpPr>
          <p:nvPr/>
        </p:nvSpPr>
        <p:spPr bwMode="auto">
          <a:xfrm>
            <a:off x="609600" y="4038600"/>
            <a:ext cx="7861300" cy="1418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lvl="1">
              <a:lnSpc>
                <a:spcPct val="125000"/>
              </a:lnSpc>
              <a:spcBef>
                <a:spcPts val="1200"/>
              </a:spcBef>
              <a:buFontTx/>
              <a:buAutoNum type="arabicPeriod"/>
            </a:pPr>
            <a:r>
              <a:rPr lang="en-US" altLang="en-US" sz="2100" b="0" dirty="0">
                <a:effectLst/>
                <a:latin typeface="Liberation Sans" panose="020B0604020202020204" pitchFamily="34" charset="0"/>
              </a:rPr>
              <a:t>Refinanced, or retired from the proceeds of a new long-term debt issue, or</a:t>
            </a:r>
          </a:p>
          <a:p>
            <a:pPr lvl="1">
              <a:lnSpc>
                <a:spcPct val="125000"/>
              </a:lnSpc>
              <a:spcBef>
                <a:spcPts val="1200"/>
              </a:spcBef>
              <a:buFontTx/>
              <a:buAutoNum type="arabicPeriod"/>
            </a:pPr>
            <a:r>
              <a:rPr lang="en-US" altLang="en-US" sz="2100" b="0" dirty="0">
                <a:effectLst/>
                <a:latin typeface="Liberation Sans" panose="020B0604020202020204" pitchFamily="34" charset="0"/>
              </a:rPr>
              <a:t>Converted into ordinary shares.</a:t>
            </a:r>
          </a:p>
        </p:txBody>
      </p:sp>
      <p:sp>
        <p:nvSpPr>
          <p:cNvPr id="7"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1702">
                                            <p:txEl>
                                              <p:pRg st="0" end="0"/>
                                            </p:txEl>
                                          </p:spTgt>
                                        </p:tgtEl>
                                        <p:attrNameLst>
                                          <p:attrName>style.visibility</p:attrName>
                                        </p:attrNameLst>
                                      </p:cBhvr>
                                      <p:to>
                                        <p:strVal val="visible"/>
                                      </p:to>
                                    </p:set>
                                    <p:animEffect transition="in" filter="wipe(left)">
                                      <p:cBhvr>
                                        <p:cTn id="7" dur="500"/>
                                        <p:tgtEl>
                                          <p:spTgt spid="11817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1702">
                                            <p:txEl>
                                              <p:pRg st="1" end="1"/>
                                            </p:txEl>
                                          </p:spTgt>
                                        </p:tgtEl>
                                        <p:attrNameLst>
                                          <p:attrName>style.visibility</p:attrName>
                                        </p:attrNameLst>
                                      </p:cBhvr>
                                      <p:to>
                                        <p:strVal val="visible"/>
                                      </p:to>
                                    </p:set>
                                    <p:animEffect transition="in" filter="wipe(left)">
                                      <p:cBhvr>
                                        <p:cTn id="12" dur="500"/>
                                        <p:tgtEl>
                                          <p:spTgt spid="11817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02"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2800" b="1" i="0" u="none" strike="noStrike" baseline="0" dirty="0">
                <a:solidFill>
                  <a:srgbClr val="0070C0"/>
                </a:solidFill>
                <a:latin typeface="HelveticaNeueLTStd-Md"/>
              </a:rPr>
              <a:t>China Evergrande Group</a:t>
            </a:r>
            <a:endParaRPr lang="en-US" sz="2800" i="0" kern="1200" dirty="0">
              <a:solidFill>
                <a:srgbClr val="0070C0"/>
              </a:solidFill>
              <a:effectLst/>
              <a:latin typeface="Liberation Sans" panose="020B0604020202020204" pitchFamily="34" charset="0"/>
              <a:ea typeface="+mn-ea"/>
              <a:cs typeface="+mn-cs"/>
            </a:endParaRP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pic>
        <p:nvPicPr>
          <p:cNvPr id="4" name="Picture 3">
            <a:extLst>
              <a:ext uri="{FF2B5EF4-FFF2-40B4-BE49-F238E27FC236}">
                <a16:creationId xmlns:a16="http://schemas.microsoft.com/office/drawing/2014/main" id="{3D6EE85E-F24C-3F13-09B8-D031AC517971}"/>
              </a:ext>
            </a:extLst>
          </p:cNvPr>
          <p:cNvPicPr>
            <a:picLocks noChangeAspect="1"/>
          </p:cNvPicPr>
          <p:nvPr/>
        </p:nvPicPr>
        <p:blipFill>
          <a:blip r:embed="rId3"/>
          <a:stretch>
            <a:fillRect/>
          </a:stretch>
        </p:blipFill>
        <p:spPr>
          <a:xfrm>
            <a:off x="861557" y="1090848"/>
            <a:ext cx="7226819" cy="5614752"/>
          </a:xfrm>
          <a:prstGeom prst="rect">
            <a:avLst/>
          </a:prstGeom>
        </p:spPr>
      </p:pic>
      <p:sp>
        <p:nvSpPr>
          <p:cNvPr id="3" name="Rectangle 2">
            <a:extLst>
              <a:ext uri="{FF2B5EF4-FFF2-40B4-BE49-F238E27FC236}">
                <a16:creationId xmlns:a16="http://schemas.microsoft.com/office/drawing/2014/main" id="{BD3A59AB-EDD4-2540-2C86-0C29864BB67A}"/>
              </a:ext>
            </a:extLst>
          </p:cNvPr>
          <p:cNvSpPr/>
          <p:nvPr/>
        </p:nvSpPr>
        <p:spPr bwMode="auto">
          <a:xfrm>
            <a:off x="1295400" y="5181600"/>
            <a:ext cx="3048000" cy="1143000"/>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N" sz="22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Tree>
    <p:extLst>
      <p:ext uri="{BB962C8B-B14F-4D97-AF65-F5344CB8AC3E}">
        <p14:creationId xmlns:p14="http://schemas.microsoft.com/office/powerpoint/2010/main" val="1447772025"/>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7" name="Text Box 3"/>
          <p:cNvSpPr txBox="1">
            <a:spLocks noChangeArrowheads="1"/>
          </p:cNvSpPr>
          <p:nvPr/>
        </p:nvSpPr>
        <p:spPr bwMode="auto">
          <a:xfrm>
            <a:off x="609600" y="1371600"/>
            <a:ext cx="80010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10000"/>
              </a:lnSpc>
              <a:spcBef>
                <a:spcPct val="30000"/>
              </a:spcBef>
              <a:spcAft>
                <a:spcPct val="20000"/>
              </a:spcAft>
              <a:buSzPct val="80000"/>
              <a:defRPr sz="2800">
                <a:solidFill>
                  <a:srgbClr val="800000"/>
                </a:solidFill>
                <a:effectLst/>
                <a:latin typeface="Liberation Sans" panose="020B0604020202020204" pitchFamily="34"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dirty="0">
                <a:solidFill>
                  <a:srgbClr val="CC0000"/>
                </a:solidFill>
              </a:rPr>
              <a:t>Short-Term Obligations Expected to Be Refinanced</a:t>
            </a:r>
            <a:r>
              <a:rPr lang="zh-CN" altLang="en-US" dirty="0">
                <a:solidFill>
                  <a:srgbClr val="CC0000"/>
                </a:solidFill>
              </a:rPr>
              <a:t> 预期再融资的短期债务</a:t>
            </a:r>
            <a:endParaRPr lang="en-US" altLang="en-US" dirty="0">
              <a:solidFill>
                <a:srgbClr val="CC0000"/>
              </a:solidFill>
            </a:endParaRPr>
          </a:p>
        </p:txBody>
      </p:sp>
      <p:sp>
        <p:nvSpPr>
          <p:cNvPr id="1183750" name="Text Box 6"/>
          <p:cNvSpPr txBox="1">
            <a:spLocks noChangeArrowheads="1"/>
          </p:cNvSpPr>
          <p:nvPr/>
        </p:nvSpPr>
        <p:spPr bwMode="auto">
          <a:xfrm>
            <a:off x="609600" y="2474912"/>
            <a:ext cx="7696200" cy="2936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marL="0" lvl="1" indent="0">
              <a:lnSpc>
                <a:spcPct val="125000"/>
              </a:lnSpc>
              <a:spcBef>
                <a:spcPts val="1200"/>
              </a:spcBef>
            </a:pPr>
            <a:r>
              <a:rPr lang="en-US" altLang="en-US" sz="2200" dirty="0">
                <a:solidFill>
                  <a:schemeClr val="bg2"/>
                </a:solidFill>
                <a:effectLst/>
                <a:latin typeface="Liberation Sans" panose="020B0604020202020204" pitchFamily="34" charset="0"/>
              </a:rPr>
              <a:t>Exclude</a:t>
            </a:r>
            <a:r>
              <a:rPr lang="en-US" altLang="en-US" sz="2200" b="0" dirty="0">
                <a:solidFill>
                  <a:schemeClr val="bg2"/>
                </a:solidFill>
                <a:effectLst/>
                <a:latin typeface="Liberation Sans" panose="020B0604020202020204" pitchFamily="34" charset="0"/>
              </a:rPr>
              <a:t> from current liabilities if </a:t>
            </a:r>
            <a:r>
              <a:rPr lang="en-US" altLang="en-US" sz="2200" dirty="0">
                <a:solidFill>
                  <a:schemeClr val="bg2"/>
                </a:solidFill>
                <a:effectLst/>
                <a:latin typeface="Liberation Sans" panose="020B0604020202020204" pitchFamily="34" charset="0"/>
              </a:rPr>
              <a:t>both</a:t>
            </a:r>
            <a:r>
              <a:rPr lang="en-US" altLang="en-US" sz="2200" b="0" dirty="0">
                <a:solidFill>
                  <a:schemeClr val="bg2"/>
                </a:solidFill>
                <a:effectLst/>
                <a:latin typeface="Liberation Sans" panose="020B0604020202020204" pitchFamily="34" charset="0"/>
              </a:rPr>
              <a:t> of the following conditions are met:</a:t>
            </a:r>
          </a:p>
          <a:p>
            <a:pPr lvl="1">
              <a:lnSpc>
                <a:spcPct val="125000"/>
              </a:lnSpc>
              <a:spcBef>
                <a:spcPts val="1200"/>
              </a:spcBef>
              <a:buFontTx/>
              <a:buAutoNum type="arabicPeriod"/>
            </a:pPr>
            <a:r>
              <a:rPr lang="en-US" altLang="en-US" sz="2100" b="0" dirty="0">
                <a:effectLst/>
                <a:latin typeface="Liberation Sans" panose="020B0604020202020204" pitchFamily="34" charset="0"/>
              </a:rPr>
              <a:t>Must intend to refinance the obligation on a long-term basis.</a:t>
            </a:r>
          </a:p>
          <a:p>
            <a:pPr lvl="1">
              <a:lnSpc>
                <a:spcPct val="125000"/>
              </a:lnSpc>
              <a:spcBef>
                <a:spcPts val="1200"/>
              </a:spcBef>
              <a:buFontTx/>
              <a:buAutoNum type="arabicPeriod"/>
            </a:pPr>
            <a:r>
              <a:rPr lang="en-US" altLang="en-US" sz="2100" b="0" dirty="0">
                <a:effectLst/>
                <a:latin typeface="Liberation Sans" panose="020B0604020202020204" pitchFamily="34" charset="0"/>
              </a:rPr>
              <a:t>Must have an unconditional right to defer settlement of the liability for at least 12 months after the reporting date.</a:t>
            </a:r>
          </a:p>
        </p:txBody>
      </p:sp>
      <p:sp>
        <p:nvSpPr>
          <p:cNvPr id="7"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3750">
                                            <p:txEl>
                                              <p:pRg st="0" end="0"/>
                                            </p:txEl>
                                          </p:spTgt>
                                        </p:tgtEl>
                                        <p:attrNameLst>
                                          <p:attrName>style.visibility</p:attrName>
                                        </p:attrNameLst>
                                      </p:cBhvr>
                                      <p:to>
                                        <p:strVal val="visible"/>
                                      </p:to>
                                    </p:set>
                                    <p:animEffect transition="in" filter="wipe(left)">
                                      <p:cBhvr>
                                        <p:cTn id="7" dur="500"/>
                                        <p:tgtEl>
                                          <p:spTgt spid="11837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3750">
                                            <p:txEl>
                                              <p:pRg st="1" end="1"/>
                                            </p:txEl>
                                          </p:spTgt>
                                        </p:tgtEl>
                                        <p:attrNameLst>
                                          <p:attrName>style.visibility</p:attrName>
                                        </p:attrNameLst>
                                      </p:cBhvr>
                                      <p:to>
                                        <p:strVal val="visible"/>
                                      </p:to>
                                    </p:set>
                                    <p:animEffect transition="in" filter="wipe(left)">
                                      <p:cBhvr>
                                        <p:cTn id="12" dur="500"/>
                                        <p:tgtEl>
                                          <p:spTgt spid="11837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3750">
                                            <p:txEl>
                                              <p:pRg st="2" end="2"/>
                                            </p:txEl>
                                          </p:spTgt>
                                        </p:tgtEl>
                                        <p:attrNameLst>
                                          <p:attrName>style.visibility</p:attrName>
                                        </p:attrNameLst>
                                      </p:cBhvr>
                                      <p:to>
                                        <p:strVal val="visible"/>
                                      </p:to>
                                    </p:set>
                                    <p:animEffect transition="in" filter="wipe(left)">
                                      <p:cBhvr>
                                        <p:cTn id="17" dur="500"/>
                                        <p:tgtEl>
                                          <p:spTgt spid="11837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50"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04800" y="1844748"/>
            <a:ext cx="8534400" cy="3152088"/>
          </a:xfrm>
          <a:prstGeom prst="rect">
            <a:avLst/>
          </a:prstGeom>
        </p:spPr>
      </p:pic>
      <p:sp>
        <p:nvSpPr>
          <p:cNvPr id="3074" name="Rectangle 2"/>
          <p:cNvSpPr>
            <a:spLocks noGrp="1" noChangeArrowheads="1"/>
          </p:cNvSpPr>
          <p:nvPr>
            <p:ph type="body" idx="1"/>
          </p:nvPr>
        </p:nvSpPr>
        <p:spPr>
          <a:xfrm>
            <a:off x="560696" y="2911548"/>
            <a:ext cx="4114800" cy="22700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Lst>
        </p:spPr>
        <p:txBody>
          <a:bodyPr lIns="90488" tIns="44450" rIns="90488" bIns="44450"/>
          <a:lstStyle/>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Describe the nature, valuation, and reporting of current liabilities.</a:t>
            </a:r>
          </a:p>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Explain the accounting for different types of provisions.</a:t>
            </a:r>
          </a:p>
        </p:txBody>
      </p:sp>
      <p:sp>
        <p:nvSpPr>
          <p:cNvPr id="3076" name="Rectangle 18"/>
          <p:cNvSpPr>
            <a:spLocks noChangeArrowheads="1"/>
          </p:cNvSpPr>
          <p:nvPr/>
        </p:nvSpPr>
        <p:spPr bwMode="auto">
          <a:xfrm>
            <a:off x="4800600" y="2911548"/>
            <a:ext cx="3886200" cy="21565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chemeClr val="tx1"/>
                </a:solidFill>
                <a:prstDash val="solid"/>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457200" indent="-457200" algn="l">
              <a:lnSpc>
                <a:spcPct val="115000"/>
              </a:lnSpc>
              <a:spcBef>
                <a:spcPct val="45000"/>
              </a:spcBef>
              <a:buClr>
                <a:srgbClr val="CC0000"/>
              </a:buClr>
              <a:buFont typeface="+mj-lt"/>
              <a:buAutoNum type="arabicPeriod" startAt="3"/>
            </a:pPr>
            <a:r>
              <a:rPr lang="en-US" sz="1900" b="0" dirty="0">
                <a:solidFill>
                  <a:schemeClr val="bg2"/>
                </a:solidFill>
                <a:effectLst/>
                <a:latin typeface="Liberation Sans" panose="020B0604020202020204" pitchFamily="34" charset="0"/>
              </a:rPr>
              <a:t>Explain the accounting for loss and gain contingencies.</a:t>
            </a:r>
          </a:p>
          <a:p>
            <a:pPr marL="457200" indent="-457200" algn="l">
              <a:lnSpc>
                <a:spcPct val="115000"/>
              </a:lnSpc>
              <a:spcBef>
                <a:spcPct val="45000"/>
              </a:spcBef>
              <a:buClr>
                <a:srgbClr val="CC0000"/>
              </a:buClr>
              <a:buFont typeface="Wingdings" pitchFamily="2" charset="2"/>
              <a:buAutoNum type="arabicPeriod" startAt="3"/>
            </a:pPr>
            <a:r>
              <a:rPr lang="en-US" sz="1900" b="0" dirty="0">
                <a:solidFill>
                  <a:schemeClr val="bg2"/>
                </a:solidFill>
                <a:effectLst/>
                <a:latin typeface="Liberation Sans" panose="020B0604020202020204" pitchFamily="34" charset="0"/>
              </a:rPr>
              <a:t>Indicate how to present and analyze liability-related information.</a:t>
            </a:r>
          </a:p>
        </p:txBody>
      </p:sp>
      <p:sp>
        <p:nvSpPr>
          <p:cNvPr id="3077" name="Rectangle 19"/>
          <p:cNvSpPr>
            <a:spLocks noChangeArrowheads="1"/>
          </p:cNvSpPr>
          <p:nvPr/>
        </p:nvSpPr>
        <p:spPr bwMode="auto">
          <a:xfrm>
            <a:off x="560696" y="2454348"/>
            <a:ext cx="7211704" cy="397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lvl1pPr marL="285750" indent="-28575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spcBef>
                <a:spcPct val="45000"/>
              </a:spcBef>
              <a:buClr>
                <a:srgbClr val="A50021"/>
              </a:buClr>
              <a:buFont typeface="Wingdings" pitchFamily="2" charset="2"/>
              <a:buNone/>
            </a:pPr>
            <a:r>
              <a:rPr lang="en-US" altLang="en-US" sz="1900" dirty="0">
                <a:solidFill>
                  <a:schemeClr val="bg2"/>
                </a:solidFill>
                <a:effectLst/>
                <a:latin typeface="Liberation Sans" panose="020B0604020202020204" pitchFamily="34" charset="0"/>
              </a:rPr>
              <a:t>After studying this chapter, you should be able to:</a:t>
            </a:r>
          </a:p>
        </p:txBody>
      </p:sp>
      <p:sp>
        <p:nvSpPr>
          <p:cNvPr id="3079" name="Rectangle 24"/>
          <p:cNvSpPr>
            <a:spLocks noChangeArrowheads="1"/>
          </p:cNvSpPr>
          <p:nvPr/>
        </p:nvSpPr>
        <p:spPr bwMode="auto">
          <a:xfrm>
            <a:off x="533400" y="457200"/>
            <a:ext cx="8382000" cy="1066800"/>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r>
              <a:rPr lang="en-US" sz="4000" b="0" dirty="0">
                <a:solidFill>
                  <a:schemeClr val="tx1"/>
                </a:solidFill>
                <a:effectLst/>
                <a:latin typeface="Liberation Sans" panose="020B0604020202020204" pitchFamily="34" charset="0"/>
              </a:rPr>
              <a:t>Current Liabilities, </a:t>
            </a:r>
          </a:p>
          <a:p>
            <a:pPr algn="l"/>
            <a:r>
              <a:rPr lang="en-US" sz="4000" b="0" dirty="0">
                <a:solidFill>
                  <a:schemeClr val="tx1"/>
                </a:solidFill>
                <a:effectLst/>
                <a:latin typeface="Liberation Sans" panose="020B0604020202020204" pitchFamily="34" charset="0"/>
              </a:rPr>
              <a:t>Provisions, and Contingencies</a:t>
            </a:r>
            <a:endParaRPr lang="en-US" altLang="en-US" sz="4000" b="0" dirty="0">
              <a:solidFill>
                <a:schemeClr val="tx1"/>
              </a:solidFill>
              <a:effectLst/>
              <a:latin typeface="Liberation Sans" panose="020B0604020202020204" pitchFamily="34" charset="0"/>
            </a:endParaRPr>
          </a:p>
        </p:txBody>
      </p:sp>
      <p:sp>
        <p:nvSpPr>
          <p:cNvPr id="3081" name="Text Box 26"/>
          <p:cNvSpPr txBox="1">
            <a:spLocks noChangeArrowheads="1"/>
          </p:cNvSpPr>
          <p:nvPr/>
        </p:nvSpPr>
        <p:spPr bwMode="auto">
          <a:xfrm>
            <a:off x="5715000" y="228600"/>
            <a:ext cx="324035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3600" b="0" dirty="0">
                <a:solidFill>
                  <a:srgbClr val="15668F"/>
                </a:solidFill>
                <a:effectLst/>
                <a:latin typeface="Liberation Sans" panose="020B0604020202020204" pitchFamily="34" charset="0"/>
              </a:rPr>
              <a:t>CHAPTER</a:t>
            </a:r>
            <a:r>
              <a:rPr lang="en-US" altLang="en-US" sz="3200" b="0" dirty="0">
                <a:solidFill>
                  <a:srgbClr val="15668F"/>
                </a:solidFill>
                <a:effectLst/>
                <a:latin typeface="Liberation Sans" panose="020B0604020202020204" pitchFamily="34" charset="0"/>
              </a:rPr>
              <a:t> </a:t>
            </a:r>
            <a:r>
              <a:rPr lang="en-US" altLang="en-US" sz="4000" dirty="0">
                <a:solidFill>
                  <a:schemeClr val="tx1"/>
                </a:solidFill>
                <a:effectLst/>
                <a:latin typeface="Liberation Sans" panose="020B0604020202020204" pitchFamily="34" charset="0"/>
              </a:rPr>
              <a:t>13</a:t>
            </a:r>
          </a:p>
        </p:txBody>
      </p:sp>
      <p:cxnSp>
        <p:nvCxnSpPr>
          <p:cNvPr id="14" name="Straight Connector 13"/>
          <p:cNvCxnSpPr/>
          <p:nvPr/>
        </p:nvCxnSpPr>
        <p:spPr bwMode="auto">
          <a:xfrm>
            <a:off x="304800" y="5013252"/>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304800" y="1828800"/>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5"/>
          <p:cNvSpPr>
            <a:spLocks noGrp="1" noChangeArrowheads="1"/>
          </p:cNvSpPr>
          <p:nvPr>
            <p:ph type="title" idx="4294967295"/>
          </p:nvPr>
        </p:nvSpPr>
        <p:spPr bwMode="auto">
          <a:xfrm>
            <a:off x="560696" y="1993685"/>
            <a:ext cx="3886200" cy="484909"/>
          </a:xfrm>
          <a:prstGeom prst="rect">
            <a:avLst/>
          </a:prstGeom>
          <a:noFill/>
          <a:ln>
            <a:noFill/>
          </a:ln>
          <a:effectLst/>
        </p:spPr>
        <p:txBody>
          <a:bodyPr vert="horz" wrap="square" lIns="90488" tIns="44450" rIns="90488" bIns="44450" numCol="1" anchor="t" anchorCtr="0" compatLnSpc="1">
            <a:prstTxWarp prst="textNoShape">
              <a:avLst/>
            </a:prstTxWarp>
          </a:bodyPr>
          <a:lstStyle/>
          <a:p>
            <a:pPr marL="0" indent="0" algn="l">
              <a:lnSpc>
                <a:spcPct val="110000"/>
              </a:lnSpc>
            </a:pPr>
            <a:r>
              <a:rPr lang="en-US" altLang="en-US" sz="2300" i="0" dirty="0">
                <a:solidFill>
                  <a:srgbClr val="CC0000"/>
                </a:solidFill>
                <a:effectLst/>
                <a:latin typeface="Liberation Sans" panose="020B0604020202020204" pitchFamily="34" charset="0"/>
              </a:rPr>
              <a:t>LEARNING OBJECTIVES</a:t>
            </a:r>
          </a:p>
        </p:txBody>
      </p:sp>
    </p:spTree>
    <p:extLst>
      <p:ext uri="{BB962C8B-B14F-4D97-AF65-F5344CB8AC3E}">
        <p14:creationId xmlns:p14="http://schemas.microsoft.com/office/powerpoint/2010/main" val="1005664852"/>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27" name="Rectangle 11"/>
          <p:cNvSpPr>
            <a:spLocks noChangeArrowheads="1"/>
          </p:cNvSpPr>
          <p:nvPr/>
        </p:nvSpPr>
        <p:spPr bwMode="auto">
          <a:xfrm>
            <a:off x="609600" y="1331912"/>
            <a:ext cx="8001000" cy="3849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en-US" sz="2100" dirty="0">
                <a:solidFill>
                  <a:schemeClr val="tx1"/>
                </a:solidFill>
                <a:effectLst/>
                <a:latin typeface="Liberation Sans" panose="020B0604020202020204" pitchFamily="34" charset="0"/>
              </a:rPr>
              <a:t>E13-4 (Refinancing of Short-Term Debt</a:t>
            </a:r>
            <a:r>
              <a:rPr lang="zh-CN" altLang="en-US" sz="2100" dirty="0">
                <a:solidFill>
                  <a:schemeClr val="tx1"/>
                </a:solidFill>
                <a:effectLst/>
                <a:latin typeface="Liberation Sans" panose="020B0604020202020204" pitchFamily="34" charset="0"/>
              </a:rPr>
              <a:t> 短期负债再融资</a:t>
            </a:r>
            <a:r>
              <a:rPr lang="en-US" altLang="en-US" sz="2100" dirty="0">
                <a:solidFill>
                  <a:schemeClr val="tx1"/>
                </a:solidFill>
                <a:effectLst/>
                <a:latin typeface="Liberation Sans" panose="020B0604020202020204" pitchFamily="34" charset="0"/>
              </a:rPr>
              <a:t>): </a:t>
            </a:r>
            <a:r>
              <a:rPr lang="en-US" altLang="en-US" sz="2100" b="0" dirty="0">
                <a:solidFill>
                  <a:schemeClr val="tx1"/>
                </a:solidFill>
                <a:effectLst/>
                <a:latin typeface="Liberation Sans" panose="020B0604020202020204" pitchFamily="34" charset="0"/>
              </a:rPr>
              <a:t>The CFO for Yong Corporation is discussing with the company’s chief executive officer issues related to the company’s short-term obligations. Presently, both the current ratio and the acid-test ratio for the company are quite low, and the chief executive officer is </a:t>
            </a:r>
            <a:r>
              <a:rPr lang="en-US" altLang="en-US" sz="2100" b="0" i="1" dirty="0">
                <a:solidFill>
                  <a:schemeClr val="accent2"/>
                </a:solidFill>
                <a:effectLst/>
                <a:latin typeface="Liberation Sans" panose="020B0604020202020204" pitchFamily="34" charset="0"/>
              </a:rPr>
              <a:t>wondering if any of these short-term obligations could be reclassified as long-term</a:t>
            </a:r>
            <a:r>
              <a:rPr lang="en-US" altLang="en-US" sz="2100" b="0" dirty="0">
                <a:solidFill>
                  <a:schemeClr val="tx1"/>
                </a:solidFill>
                <a:effectLst/>
                <a:latin typeface="Liberation Sans" panose="020B0604020202020204" pitchFamily="34" charset="0"/>
              </a:rPr>
              <a:t>. The financial reporting date is December 31, 2018. Two short-term obligations were discussed, and the following action was taken by the CFO.</a:t>
            </a:r>
          </a:p>
        </p:txBody>
      </p:sp>
      <p:sp>
        <p:nvSpPr>
          <p:cNvPr id="1186830" name="Rectangle 14"/>
          <p:cNvSpPr>
            <a:spLocks noChangeArrowheads="1"/>
          </p:cNvSpPr>
          <p:nvPr/>
        </p:nvSpPr>
        <p:spPr bwMode="auto">
          <a:xfrm>
            <a:off x="609600" y="5245100"/>
            <a:ext cx="8077200" cy="8928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en-US" sz="2100" dirty="0">
                <a:solidFill>
                  <a:schemeClr val="tx1"/>
                </a:solidFill>
                <a:effectLst/>
                <a:latin typeface="Liberation Sans" panose="020B0604020202020204" pitchFamily="34" charset="0"/>
              </a:rPr>
              <a:t>Instructions:</a:t>
            </a:r>
            <a:r>
              <a:rPr lang="en-US" altLang="en-US" sz="2100" b="0" dirty="0">
                <a:solidFill>
                  <a:schemeClr val="tx1"/>
                </a:solidFill>
                <a:effectLst/>
                <a:latin typeface="Liberation Sans" panose="020B0604020202020204" pitchFamily="34" charset="0"/>
              </a:rPr>
              <a:t> Indicate how these transactions should be reported at Dec. 31, 2018, on Yongs’ statement of financial position.</a:t>
            </a:r>
          </a:p>
        </p:txBody>
      </p:sp>
      <p:sp>
        <p:nvSpPr>
          <p:cNvPr id="6"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6" name="Rectangle 4"/>
          <p:cNvSpPr>
            <a:spLocks noChangeArrowheads="1"/>
          </p:cNvSpPr>
          <p:nvPr/>
        </p:nvSpPr>
        <p:spPr bwMode="auto">
          <a:xfrm>
            <a:off x="609600" y="1328737"/>
            <a:ext cx="8001000" cy="3014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en-US" sz="2100" dirty="0">
                <a:solidFill>
                  <a:schemeClr val="tx1"/>
                </a:solidFill>
                <a:effectLst/>
                <a:latin typeface="Liberation Sans" panose="020B0604020202020204" pitchFamily="34" charset="0"/>
              </a:rPr>
              <a:t>Short-Term Obligation A: </a:t>
            </a:r>
            <a:r>
              <a:rPr lang="en-US" altLang="en-US" sz="2100" b="0" dirty="0">
                <a:solidFill>
                  <a:schemeClr val="tx1"/>
                </a:solidFill>
                <a:effectLst/>
                <a:latin typeface="Liberation Sans" panose="020B0604020202020204" pitchFamily="34" charset="0"/>
              </a:rPr>
              <a:t> Yong has a $50,000 short-term obligation due on March 1, 2019. The CFO discussed with its lender whether the payment could be extended to March 1, 2021, provided Yong agrees to provide additional collateral. An agreement is reached on February 1, 2019, to change the loan terms to extend the obligation’s maturity to March 1, 2021. The financial statements are authorized for issuance on April 1, 2019.</a:t>
            </a:r>
          </a:p>
        </p:txBody>
      </p:sp>
      <p:sp>
        <p:nvSpPr>
          <p:cNvPr id="1288197" name="Line 5"/>
          <p:cNvSpPr>
            <a:spLocks noChangeShapeType="1"/>
          </p:cNvSpPr>
          <p:nvPr/>
        </p:nvSpPr>
        <p:spPr bwMode="auto">
          <a:xfrm>
            <a:off x="304800" y="5334000"/>
            <a:ext cx="8001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88198" name="Line 6"/>
          <p:cNvSpPr>
            <a:spLocks noChangeShapeType="1"/>
          </p:cNvSpPr>
          <p:nvPr/>
        </p:nvSpPr>
        <p:spPr bwMode="auto">
          <a:xfrm>
            <a:off x="990600" y="51816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88199" name="Text Box 7"/>
          <p:cNvSpPr txBox="1">
            <a:spLocks noChangeArrowheads="1"/>
          </p:cNvSpPr>
          <p:nvPr/>
        </p:nvSpPr>
        <p:spPr bwMode="auto">
          <a:xfrm>
            <a:off x="304800" y="4572000"/>
            <a:ext cx="1371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Liability of $50,000</a:t>
            </a:r>
          </a:p>
        </p:txBody>
      </p:sp>
      <p:sp>
        <p:nvSpPr>
          <p:cNvPr id="1288200" name="Text Box 8"/>
          <p:cNvSpPr txBox="1">
            <a:spLocks noChangeArrowheads="1"/>
          </p:cNvSpPr>
          <p:nvPr/>
        </p:nvSpPr>
        <p:spPr bwMode="auto">
          <a:xfrm>
            <a:off x="228600" y="55626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Dec. 31, 2018</a:t>
            </a:r>
          </a:p>
        </p:txBody>
      </p:sp>
      <p:sp>
        <p:nvSpPr>
          <p:cNvPr id="1288201" name="Line 9"/>
          <p:cNvSpPr>
            <a:spLocks noChangeShapeType="1"/>
          </p:cNvSpPr>
          <p:nvPr/>
        </p:nvSpPr>
        <p:spPr bwMode="auto">
          <a:xfrm>
            <a:off x="8305800" y="51816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88202" name="Text Box 10"/>
          <p:cNvSpPr txBox="1">
            <a:spLocks noChangeArrowheads="1"/>
          </p:cNvSpPr>
          <p:nvPr/>
        </p:nvSpPr>
        <p:spPr bwMode="auto">
          <a:xfrm>
            <a:off x="7543800" y="4572000"/>
            <a:ext cx="1371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Statement Issuance</a:t>
            </a:r>
          </a:p>
        </p:txBody>
      </p:sp>
      <p:sp>
        <p:nvSpPr>
          <p:cNvPr id="1288203" name="Text Box 11"/>
          <p:cNvSpPr txBox="1">
            <a:spLocks noChangeArrowheads="1"/>
          </p:cNvSpPr>
          <p:nvPr/>
        </p:nvSpPr>
        <p:spPr bwMode="auto">
          <a:xfrm>
            <a:off x="7467600" y="55626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Apr. 1, 2019</a:t>
            </a:r>
          </a:p>
        </p:txBody>
      </p:sp>
      <p:sp>
        <p:nvSpPr>
          <p:cNvPr id="1288204" name="Line 12"/>
          <p:cNvSpPr>
            <a:spLocks noChangeShapeType="1"/>
          </p:cNvSpPr>
          <p:nvPr/>
        </p:nvSpPr>
        <p:spPr bwMode="auto">
          <a:xfrm>
            <a:off x="5867400" y="51816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88205" name="Text Box 13"/>
          <p:cNvSpPr txBox="1">
            <a:spLocks noChangeArrowheads="1"/>
          </p:cNvSpPr>
          <p:nvPr/>
        </p:nvSpPr>
        <p:spPr bwMode="auto">
          <a:xfrm>
            <a:off x="5181600" y="4572000"/>
            <a:ext cx="1371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Liability due for payment</a:t>
            </a:r>
          </a:p>
        </p:txBody>
      </p:sp>
      <p:sp>
        <p:nvSpPr>
          <p:cNvPr id="1288206" name="Text Box 14"/>
          <p:cNvSpPr txBox="1">
            <a:spLocks noChangeArrowheads="1"/>
          </p:cNvSpPr>
          <p:nvPr/>
        </p:nvSpPr>
        <p:spPr bwMode="auto">
          <a:xfrm>
            <a:off x="5105400" y="55626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Mar. 1, 2019</a:t>
            </a:r>
          </a:p>
        </p:txBody>
      </p:sp>
      <p:sp>
        <p:nvSpPr>
          <p:cNvPr id="1288207" name="Line 15"/>
          <p:cNvSpPr>
            <a:spLocks noChangeShapeType="1"/>
          </p:cNvSpPr>
          <p:nvPr/>
        </p:nvSpPr>
        <p:spPr bwMode="auto">
          <a:xfrm>
            <a:off x="3429000" y="51816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88208" name="Text Box 16"/>
          <p:cNvSpPr txBox="1">
            <a:spLocks noChangeArrowheads="1"/>
          </p:cNvSpPr>
          <p:nvPr/>
        </p:nvSpPr>
        <p:spPr bwMode="auto">
          <a:xfrm>
            <a:off x="2743200" y="4572000"/>
            <a:ext cx="1371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Refinance completed</a:t>
            </a:r>
          </a:p>
        </p:txBody>
      </p:sp>
      <p:sp>
        <p:nvSpPr>
          <p:cNvPr id="1288209" name="Text Box 17"/>
          <p:cNvSpPr txBox="1">
            <a:spLocks noChangeArrowheads="1"/>
          </p:cNvSpPr>
          <p:nvPr/>
        </p:nvSpPr>
        <p:spPr bwMode="auto">
          <a:xfrm>
            <a:off x="2667000" y="55626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Feb. 1, 2019</a:t>
            </a:r>
          </a:p>
        </p:txBody>
      </p:sp>
      <p:sp>
        <p:nvSpPr>
          <p:cNvPr id="18"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1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20"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21" name="Line 5"/>
          <p:cNvSpPr>
            <a:spLocks noChangeShapeType="1"/>
          </p:cNvSpPr>
          <p:nvPr/>
        </p:nvSpPr>
        <p:spPr bwMode="auto">
          <a:xfrm>
            <a:off x="304800" y="5334000"/>
            <a:ext cx="8001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89222" name="Line 6"/>
          <p:cNvSpPr>
            <a:spLocks noChangeShapeType="1"/>
          </p:cNvSpPr>
          <p:nvPr/>
        </p:nvSpPr>
        <p:spPr bwMode="auto">
          <a:xfrm>
            <a:off x="990600" y="51816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89223" name="Text Box 7"/>
          <p:cNvSpPr txBox="1">
            <a:spLocks noChangeArrowheads="1"/>
          </p:cNvSpPr>
          <p:nvPr/>
        </p:nvSpPr>
        <p:spPr bwMode="auto">
          <a:xfrm>
            <a:off x="152400" y="4572000"/>
            <a:ext cx="1752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CC0000"/>
                </a:solidFill>
                <a:effectLst/>
                <a:latin typeface="Liberation Sans" panose="020B0604020202020204" pitchFamily="34" charset="0"/>
              </a:rPr>
              <a:t>Current Liability </a:t>
            </a:r>
            <a:r>
              <a:rPr lang="en-US" altLang="en-US" sz="1600" dirty="0">
                <a:effectLst/>
                <a:latin typeface="Liberation Sans" panose="020B0604020202020204" pitchFamily="34" charset="0"/>
              </a:rPr>
              <a:t>of $50,000</a:t>
            </a:r>
          </a:p>
        </p:txBody>
      </p:sp>
      <p:sp>
        <p:nvSpPr>
          <p:cNvPr id="1289224" name="Text Box 8"/>
          <p:cNvSpPr txBox="1">
            <a:spLocks noChangeArrowheads="1"/>
          </p:cNvSpPr>
          <p:nvPr/>
        </p:nvSpPr>
        <p:spPr bwMode="auto">
          <a:xfrm>
            <a:off x="228600" y="55626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Dec. 31, 2019</a:t>
            </a:r>
          </a:p>
        </p:txBody>
      </p:sp>
      <p:sp>
        <p:nvSpPr>
          <p:cNvPr id="1289234" name="Rectangle 18"/>
          <p:cNvSpPr>
            <a:spLocks noChangeArrowheads="1"/>
          </p:cNvSpPr>
          <p:nvPr/>
        </p:nvSpPr>
        <p:spPr bwMode="auto">
          <a:xfrm>
            <a:off x="2286000" y="4737100"/>
            <a:ext cx="6324600" cy="1144929"/>
          </a:xfrm>
          <a:prstGeom prst="rect">
            <a:avLst/>
          </a:prstGeom>
          <a:solidFill>
            <a:schemeClr val="bg1"/>
          </a:solidFill>
          <a:ln w="28575"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en-US" altLang="en-US" sz="1900" b="0" dirty="0">
                <a:effectLst/>
                <a:latin typeface="Liberation Sans" panose="020B0604020202020204" pitchFamily="34" charset="0"/>
              </a:rPr>
              <a:t>Since the agreement was not in place as of the reporting date (December 31, 2019), the obligation should be reported as a </a:t>
            </a:r>
            <a:r>
              <a:rPr lang="en-US" altLang="en-US" sz="1900" dirty="0">
                <a:solidFill>
                  <a:srgbClr val="CC0000"/>
                </a:solidFill>
                <a:effectLst/>
                <a:latin typeface="Liberation Sans" panose="020B0604020202020204" pitchFamily="34" charset="0"/>
              </a:rPr>
              <a:t>current liability</a:t>
            </a:r>
            <a:r>
              <a:rPr lang="en-US" altLang="en-US" sz="1900" b="0" dirty="0">
                <a:effectLst/>
                <a:latin typeface="Liberation Sans" panose="020B0604020202020204" pitchFamily="34" charset="0"/>
              </a:rPr>
              <a:t>.</a:t>
            </a:r>
          </a:p>
        </p:txBody>
      </p:sp>
      <p:sp>
        <p:nvSpPr>
          <p:cNvPr id="10"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11"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2" name="Rectangle 4"/>
          <p:cNvSpPr>
            <a:spLocks noChangeArrowheads="1"/>
          </p:cNvSpPr>
          <p:nvPr/>
        </p:nvSpPr>
        <p:spPr bwMode="auto">
          <a:xfrm>
            <a:off x="609600" y="1328737"/>
            <a:ext cx="8001000" cy="3014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en-US" sz="2100" dirty="0">
                <a:solidFill>
                  <a:schemeClr val="tx1"/>
                </a:solidFill>
                <a:effectLst/>
                <a:latin typeface="Liberation Sans" panose="020B0604020202020204" pitchFamily="34" charset="0"/>
              </a:rPr>
              <a:t>Short-Term Obligation A: </a:t>
            </a:r>
            <a:r>
              <a:rPr lang="en-US" altLang="en-US" sz="2100" b="0" dirty="0">
                <a:solidFill>
                  <a:schemeClr val="tx1"/>
                </a:solidFill>
                <a:effectLst/>
                <a:latin typeface="Liberation Sans" panose="020B0604020202020204" pitchFamily="34" charset="0"/>
              </a:rPr>
              <a:t> Yong has a $50,000 short-term obligation due on March 1, 2019. The CFO discussed with its lender whether the payment could be extended to March 1, 2021, provided Yong agrees to provide additional collateral. An agreement is reached on February 1, 2019, to change the loan terms to extend the obligation’s maturity to March 1, 2021. The financial statements are authorized for issuance on April 1, 2019.</a:t>
            </a:r>
          </a:p>
        </p:txBody>
      </p:sp>
      <p:sp>
        <p:nvSpPr>
          <p:cNvPr id="13"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269" name="Line 5"/>
          <p:cNvSpPr>
            <a:spLocks noChangeShapeType="1"/>
          </p:cNvSpPr>
          <p:nvPr/>
        </p:nvSpPr>
        <p:spPr bwMode="auto">
          <a:xfrm>
            <a:off x="304800" y="5029200"/>
            <a:ext cx="8001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91270" name="Line 6"/>
          <p:cNvSpPr>
            <a:spLocks noChangeShapeType="1"/>
          </p:cNvSpPr>
          <p:nvPr/>
        </p:nvSpPr>
        <p:spPr bwMode="auto">
          <a:xfrm>
            <a:off x="990600" y="48768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91271" name="Text Box 7"/>
          <p:cNvSpPr txBox="1">
            <a:spLocks noChangeArrowheads="1"/>
          </p:cNvSpPr>
          <p:nvPr/>
        </p:nvSpPr>
        <p:spPr bwMode="auto">
          <a:xfrm>
            <a:off x="304800" y="4267200"/>
            <a:ext cx="1371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Refinance completed</a:t>
            </a:r>
          </a:p>
        </p:txBody>
      </p:sp>
      <p:sp>
        <p:nvSpPr>
          <p:cNvPr id="1291272" name="Text Box 8"/>
          <p:cNvSpPr txBox="1">
            <a:spLocks noChangeArrowheads="1"/>
          </p:cNvSpPr>
          <p:nvPr/>
        </p:nvSpPr>
        <p:spPr bwMode="auto">
          <a:xfrm>
            <a:off x="228600" y="52578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Dec. 18, 2018</a:t>
            </a:r>
          </a:p>
        </p:txBody>
      </p:sp>
      <p:sp>
        <p:nvSpPr>
          <p:cNvPr id="1291273" name="Line 9"/>
          <p:cNvSpPr>
            <a:spLocks noChangeShapeType="1"/>
          </p:cNvSpPr>
          <p:nvPr/>
        </p:nvSpPr>
        <p:spPr bwMode="auto">
          <a:xfrm>
            <a:off x="8305800" y="48768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91274" name="Text Box 10"/>
          <p:cNvSpPr txBox="1">
            <a:spLocks noChangeArrowheads="1"/>
          </p:cNvSpPr>
          <p:nvPr/>
        </p:nvSpPr>
        <p:spPr bwMode="auto">
          <a:xfrm>
            <a:off x="7543800" y="4267200"/>
            <a:ext cx="1371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Statement Issuance</a:t>
            </a:r>
          </a:p>
        </p:txBody>
      </p:sp>
      <p:sp>
        <p:nvSpPr>
          <p:cNvPr id="1291275" name="Text Box 11"/>
          <p:cNvSpPr txBox="1">
            <a:spLocks noChangeArrowheads="1"/>
          </p:cNvSpPr>
          <p:nvPr/>
        </p:nvSpPr>
        <p:spPr bwMode="auto">
          <a:xfrm>
            <a:off x="7467600" y="52578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Mar. 31, 2019</a:t>
            </a:r>
          </a:p>
        </p:txBody>
      </p:sp>
      <p:sp>
        <p:nvSpPr>
          <p:cNvPr id="1291276" name="Line 12"/>
          <p:cNvSpPr>
            <a:spLocks noChangeShapeType="1"/>
          </p:cNvSpPr>
          <p:nvPr/>
        </p:nvSpPr>
        <p:spPr bwMode="auto">
          <a:xfrm>
            <a:off x="5867400" y="48768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91277" name="Text Box 13"/>
          <p:cNvSpPr txBox="1">
            <a:spLocks noChangeArrowheads="1"/>
          </p:cNvSpPr>
          <p:nvPr/>
        </p:nvSpPr>
        <p:spPr bwMode="auto">
          <a:xfrm>
            <a:off x="5181600" y="4267200"/>
            <a:ext cx="1371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Liability due for payment</a:t>
            </a:r>
          </a:p>
        </p:txBody>
      </p:sp>
      <p:sp>
        <p:nvSpPr>
          <p:cNvPr id="1291278" name="Text Box 14"/>
          <p:cNvSpPr txBox="1">
            <a:spLocks noChangeArrowheads="1"/>
          </p:cNvSpPr>
          <p:nvPr/>
        </p:nvSpPr>
        <p:spPr bwMode="auto">
          <a:xfrm>
            <a:off x="5105400" y="52578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Feb. 15, 2019</a:t>
            </a:r>
          </a:p>
        </p:txBody>
      </p:sp>
      <p:sp>
        <p:nvSpPr>
          <p:cNvPr id="1291279" name="Line 15"/>
          <p:cNvSpPr>
            <a:spLocks noChangeShapeType="1"/>
          </p:cNvSpPr>
          <p:nvPr/>
        </p:nvSpPr>
        <p:spPr bwMode="auto">
          <a:xfrm>
            <a:off x="2971800" y="48768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91280" name="Text Box 16"/>
          <p:cNvSpPr txBox="1">
            <a:spLocks noChangeArrowheads="1"/>
          </p:cNvSpPr>
          <p:nvPr/>
        </p:nvSpPr>
        <p:spPr bwMode="auto">
          <a:xfrm>
            <a:off x="2286000" y="4267200"/>
            <a:ext cx="1371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Liability of $120,000</a:t>
            </a:r>
          </a:p>
        </p:txBody>
      </p:sp>
      <p:sp>
        <p:nvSpPr>
          <p:cNvPr id="1291281" name="Text Box 17"/>
          <p:cNvSpPr txBox="1">
            <a:spLocks noChangeArrowheads="1"/>
          </p:cNvSpPr>
          <p:nvPr/>
        </p:nvSpPr>
        <p:spPr bwMode="auto">
          <a:xfrm>
            <a:off x="2209800" y="52578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Dec. 31, 2018</a:t>
            </a:r>
          </a:p>
        </p:txBody>
      </p:sp>
      <p:sp>
        <p:nvSpPr>
          <p:cNvPr id="18"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1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20" name="Rectangle 4"/>
          <p:cNvSpPr>
            <a:spLocks noChangeArrowheads="1"/>
          </p:cNvSpPr>
          <p:nvPr/>
        </p:nvSpPr>
        <p:spPr bwMode="auto">
          <a:xfrm>
            <a:off x="609600" y="1328737"/>
            <a:ext cx="8001000" cy="26130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en-US" sz="2100" dirty="0">
                <a:solidFill>
                  <a:schemeClr val="tx1"/>
                </a:solidFill>
                <a:effectLst/>
                <a:latin typeface="Liberation Sans" panose="020B0604020202020204" pitchFamily="34" charset="0"/>
              </a:rPr>
              <a:t>Short-Term Obligation B: </a:t>
            </a:r>
            <a:r>
              <a:rPr lang="en-US" altLang="en-US" sz="2100" b="0" dirty="0">
                <a:solidFill>
                  <a:schemeClr val="tx1"/>
                </a:solidFill>
                <a:effectLst/>
                <a:latin typeface="Liberation Sans" panose="020B0604020202020204" pitchFamily="34" charset="0"/>
              </a:rPr>
              <a:t> Yong also has another short-term obligation of $120,000 due on February 15, 2019. In its discussion with the lender, the lender agrees to extend the maturity date to February 1, 2020. The agreement is signed on December 18, 2018. The financial statements are authorized for issuance on March 31, 2019.</a:t>
            </a:r>
          </a:p>
        </p:txBody>
      </p:sp>
      <p:sp>
        <p:nvSpPr>
          <p:cNvPr id="21"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5" name="Line 5"/>
          <p:cNvSpPr>
            <a:spLocks noChangeShapeType="1"/>
          </p:cNvSpPr>
          <p:nvPr/>
        </p:nvSpPr>
        <p:spPr bwMode="auto">
          <a:xfrm>
            <a:off x="304800" y="5029200"/>
            <a:ext cx="8001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90246" name="Line 6"/>
          <p:cNvSpPr>
            <a:spLocks noChangeShapeType="1"/>
          </p:cNvSpPr>
          <p:nvPr/>
        </p:nvSpPr>
        <p:spPr bwMode="auto">
          <a:xfrm>
            <a:off x="990600" y="48768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90247" name="Text Box 7"/>
          <p:cNvSpPr txBox="1">
            <a:spLocks noChangeArrowheads="1"/>
          </p:cNvSpPr>
          <p:nvPr/>
        </p:nvSpPr>
        <p:spPr bwMode="auto">
          <a:xfrm>
            <a:off x="304800" y="4267200"/>
            <a:ext cx="1371600" cy="581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Refinance completed</a:t>
            </a:r>
          </a:p>
        </p:txBody>
      </p:sp>
      <p:sp>
        <p:nvSpPr>
          <p:cNvPr id="1290248" name="Text Box 8"/>
          <p:cNvSpPr txBox="1">
            <a:spLocks noChangeArrowheads="1"/>
          </p:cNvSpPr>
          <p:nvPr/>
        </p:nvSpPr>
        <p:spPr bwMode="auto">
          <a:xfrm>
            <a:off x="228600" y="52578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Dec. 18, 2018</a:t>
            </a:r>
          </a:p>
        </p:txBody>
      </p:sp>
      <p:sp>
        <p:nvSpPr>
          <p:cNvPr id="1290255" name="Line 15"/>
          <p:cNvSpPr>
            <a:spLocks noChangeShapeType="1"/>
          </p:cNvSpPr>
          <p:nvPr/>
        </p:nvSpPr>
        <p:spPr bwMode="auto">
          <a:xfrm>
            <a:off x="2971800" y="4876800"/>
            <a:ext cx="0" cy="304800"/>
          </a:xfrm>
          <a:prstGeom prst="line">
            <a:avLst/>
          </a:prstGeom>
          <a:noFill/>
          <a:ln w="28575" cap="sq">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Liberation Sans" panose="020B0604020202020204" pitchFamily="34" charset="0"/>
            </a:endParaRPr>
          </a:p>
        </p:txBody>
      </p:sp>
      <p:sp>
        <p:nvSpPr>
          <p:cNvPr id="1290257" name="Text Box 17"/>
          <p:cNvSpPr txBox="1">
            <a:spLocks noChangeArrowheads="1"/>
          </p:cNvSpPr>
          <p:nvPr/>
        </p:nvSpPr>
        <p:spPr bwMode="auto">
          <a:xfrm>
            <a:off x="2209800" y="5257800"/>
            <a:ext cx="1524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effectLst/>
                <a:latin typeface="Liberation Sans" panose="020B0604020202020204" pitchFamily="34" charset="0"/>
              </a:rPr>
              <a:t>Dec. 31, 2018</a:t>
            </a:r>
          </a:p>
        </p:txBody>
      </p:sp>
      <p:sp>
        <p:nvSpPr>
          <p:cNvPr id="1290258" name="Rectangle 18"/>
          <p:cNvSpPr>
            <a:spLocks noChangeArrowheads="1"/>
          </p:cNvSpPr>
          <p:nvPr/>
        </p:nvSpPr>
        <p:spPr bwMode="auto">
          <a:xfrm>
            <a:off x="4038600" y="4279900"/>
            <a:ext cx="4648200" cy="1504950"/>
          </a:xfrm>
          <a:prstGeom prst="rect">
            <a:avLst/>
          </a:prstGeom>
          <a:solidFill>
            <a:schemeClr val="bg1"/>
          </a:solidFill>
          <a:ln w="28575" cap="sq"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en-US" altLang="en-US" sz="1900" b="0" dirty="0">
                <a:effectLst/>
                <a:latin typeface="Liberation Sans" panose="020B0604020202020204" pitchFamily="34" charset="0"/>
              </a:rPr>
              <a:t>Since the agreement was in place as of the reporting date (December 31, 2018), the obligation is reported as a </a:t>
            </a:r>
            <a:r>
              <a:rPr lang="en-US" altLang="en-US" sz="1900" dirty="0">
                <a:solidFill>
                  <a:srgbClr val="CC0000"/>
                </a:solidFill>
                <a:effectLst/>
                <a:latin typeface="Liberation Sans" panose="020B0604020202020204" pitchFamily="34" charset="0"/>
              </a:rPr>
              <a:t>non-current liability</a:t>
            </a:r>
            <a:r>
              <a:rPr lang="en-US" altLang="en-US" sz="1900" b="0" dirty="0">
                <a:effectLst/>
                <a:latin typeface="Liberation Sans" panose="020B0604020202020204" pitchFamily="34" charset="0"/>
              </a:rPr>
              <a:t>.</a:t>
            </a:r>
          </a:p>
        </p:txBody>
      </p:sp>
      <p:sp>
        <p:nvSpPr>
          <p:cNvPr id="13"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p>
        </p:txBody>
      </p:sp>
      <p:sp>
        <p:nvSpPr>
          <p:cNvPr id="14"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5" name="Rectangle 4"/>
          <p:cNvSpPr>
            <a:spLocks noChangeArrowheads="1"/>
          </p:cNvSpPr>
          <p:nvPr/>
        </p:nvSpPr>
        <p:spPr bwMode="auto">
          <a:xfrm>
            <a:off x="609600" y="1328737"/>
            <a:ext cx="8001000" cy="26130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en-US" sz="2100" dirty="0">
                <a:solidFill>
                  <a:schemeClr val="tx1"/>
                </a:solidFill>
                <a:effectLst/>
                <a:latin typeface="Liberation Sans" panose="020B0604020202020204" pitchFamily="34" charset="0"/>
              </a:rPr>
              <a:t>Short-Term Obligation B: </a:t>
            </a:r>
            <a:r>
              <a:rPr lang="en-US" altLang="en-US" sz="2100" b="0" dirty="0">
                <a:solidFill>
                  <a:schemeClr val="tx1"/>
                </a:solidFill>
                <a:effectLst/>
                <a:latin typeface="Liberation Sans" panose="020B0604020202020204" pitchFamily="34" charset="0"/>
              </a:rPr>
              <a:t> Yong also has another short-term obligation of $120,000 due on February 15, 2019. In its discussion with the lender, the lender agrees to extend the maturity date to February 1, 2020. The agreement is signed on December 18, 2018. The financial statements are authorized for issuance on March 31, 2019.</a:t>
            </a:r>
          </a:p>
        </p:txBody>
      </p:sp>
      <p:sp>
        <p:nvSpPr>
          <p:cNvPr id="1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
        <p:nvSpPr>
          <p:cNvPr id="17" name="Text Box 16"/>
          <p:cNvSpPr txBox="1">
            <a:spLocks noChangeArrowheads="1"/>
          </p:cNvSpPr>
          <p:nvPr/>
        </p:nvSpPr>
        <p:spPr bwMode="auto">
          <a:xfrm>
            <a:off x="2217420" y="4027968"/>
            <a:ext cx="1508760"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dirty="0">
                <a:solidFill>
                  <a:srgbClr val="CC0000"/>
                </a:solidFill>
                <a:effectLst/>
                <a:latin typeface="Liberation Sans" panose="020B0604020202020204" pitchFamily="34" charset="0"/>
              </a:rPr>
              <a:t>Non-Current</a:t>
            </a:r>
          </a:p>
          <a:p>
            <a:pPr>
              <a:spcBef>
                <a:spcPts val="0"/>
              </a:spcBef>
            </a:pPr>
            <a:r>
              <a:rPr lang="en-US" altLang="en-US" sz="1600" dirty="0">
                <a:effectLst/>
                <a:latin typeface="Liberation Sans" panose="020B0604020202020204" pitchFamily="34" charset="0"/>
              </a:rPr>
              <a:t>Liability of $120,000</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195159-D7B0-4A2D-9D2E-4B235FDE5C6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endPar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Short-term obligations expected to be refinanced are </a:t>
            </a:r>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not </a:t>
            </a:r>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classified as current liabilities if</a:t>
            </a:r>
          </a:p>
        </p:txBody>
      </p:sp>
      <p:sp>
        <p:nvSpPr>
          <p:cNvPr id="6" name="TextBox 5">
            <a:extLst>
              <a:ext uri="{FF2B5EF4-FFF2-40B4-BE49-F238E27FC236}">
                <a16:creationId xmlns:a16="http://schemas.microsoft.com/office/drawing/2014/main" id="{32DEC468-4BB9-45C2-81D0-5DCED7E48A9E}"/>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they will be paid using restricted cash.</a:t>
            </a:r>
          </a:p>
        </p:txBody>
      </p:sp>
      <p:sp>
        <p:nvSpPr>
          <p:cNvPr id="7" name="TextBox 6">
            <a:extLst>
              <a:ext uri="{FF2B5EF4-FFF2-40B4-BE49-F238E27FC236}">
                <a16:creationId xmlns:a16="http://schemas.microsoft.com/office/drawing/2014/main" id="{072D1B18-2C4B-46C3-84C6-2601672A5E76}"/>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obligations will be satisfied after the financial statements are issued.</a:t>
            </a:r>
          </a:p>
        </p:txBody>
      </p:sp>
      <p:sp>
        <p:nvSpPr>
          <p:cNvPr id="8" name="TextBox 7">
            <a:extLst>
              <a:ext uri="{FF2B5EF4-FFF2-40B4-BE49-F238E27FC236}">
                <a16:creationId xmlns:a16="http://schemas.microsoft.com/office/drawing/2014/main" id="{6F27740A-1A41-489B-8CF4-C80837ED3D7D}"/>
              </a:ext>
            </a:extLst>
          </p:cNvPr>
          <p:cNvSpPr txBox="1"/>
          <p:nvPr>
            <p:custDataLst>
              <p:tags r:id="rId5"/>
            </p:custDataLst>
          </p:nvPr>
        </p:nvSpPr>
        <p:spPr>
          <a:xfrm>
            <a:off x="1884485" y="4779168"/>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their satisfaction will not require the use of assets classified as current as of the statement of financial position date.</a:t>
            </a:r>
          </a:p>
        </p:txBody>
      </p:sp>
      <p:sp>
        <p:nvSpPr>
          <p:cNvPr id="9" name="TextBox 8">
            <a:extLst>
              <a:ext uri="{FF2B5EF4-FFF2-40B4-BE49-F238E27FC236}">
                <a16:creationId xmlns:a16="http://schemas.microsoft.com/office/drawing/2014/main" id="{3E1165CA-442E-4533-A5E1-E923B165E993}"/>
              </a:ext>
            </a:extLst>
          </p:cNvPr>
          <p:cNvSpPr txBox="1"/>
          <p:nvPr>
            <p:custDataLst>
              <p:tags r:id="rId6"/>
            </p:custDataLst>
          </p:nvPr>
        </p:nvSpPr>
        <p:spPr>
          <a:xfrm>
            <a:off x="1884485" y="5777865"/>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None of these answers are correct.</a:t>
            </a:r>
          </a:p>
        </p:txBody>
      </p:sp>
      <p:sp>
        <p:nvSpPr>
          <p:cNvPr id="10" name="Oval 9">
            <a:extLst>
              <a:ext uri="{FF2B5EF4-FFF2-40B4-BE49-F238E27FC236}">
                <a16:creationId xmlns:a16="http://schemas.microsoft.com/office/drawing/2014/main" id="{E0570C6B-5D86-4F06-854F-5ECBD82A4B07}"/>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1" name="Oval 10">
            <a:extLst>
              <a:ext uri="{FF2B5EF4-FFF2-40B4-BE49-F238E27FC236}">
                <a16:creationId xmlns:a16="http://schemas.microsoft.com/office/drawing/2014/main" id="{5F29FE8C-2C19-4D1E-A4E4-DC8DAA31DCEC}"/>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CA4AED30-624E-453F-872B-635A7E0965CB}"/>
              </a:ext>
            </a:extLst>
          </p:cNvPr>
          <p:cNvSpPr>
            <a:spLocks noChangeAspect="1"/>
          </p:cNvSpPr>
          <p:nvPr>
            <p:custDataLst>
              <p:tags r:id="rId9"/>
            </p:custDataLst>
          </p:nvPr>
        </p:nvSpPr>
        <p:spPr bwMode="auto">
          <a:xfrm>
            <a:off x="1114425" y="4564856"/>
            <a:ext cx="514350" cy="514350"/>
          </a:xfrm>
          <a:prstGeom prst="ellipse">
            <a:avLst/>
          </a:prstGeom>
          <a:solidFill>
            <a:srgbClr val="00FF00"/>
          </a:solidFill>
          <a:ln w="254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Oval 12">
            <a:extLst>
              <a:ext uri="{FF2B5EF4-FFF2-40B4-BE49-F238E27FC236}">
                <a16:creationId xmlns:a16="http://schemas.microsoft.com/office/drawing/2014/main" id="{397B2642-027A-4CDC-B708-3160A595B73C}"/>
              </a:ext>
            </a:extLst>
          </p:cNvPr>
          <p:cNvSpPr>
            <a:spLocks noChangeAspect="1"/>
          </p:cNvSpPr>
          <p:nvPr>
            <p:custDataLst>
              <p:tags r:id="rId10"/>
            </p:custDataLst>
          </p:nvPr>
        </p:nvSpPr>
        <p:spPr bwMode="auto">
          <a:xfrm>
            <a:off x="1114425" y="5842159"/>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en-US" sz="1600" b="1" i="0" u="none" strike="noStrike" cap="none" normalizeH="0" baseline="0" dirty="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Rectangle: Rounded Corners 13">
            <a:extLst>
              <a:ext uri="{FF2B5EF4-FFF2-40B4-BE49-F238E27FC236}">
                <a16:creationId xmlns:a16="http://schemas.microsoft.com/office/drawing/2014/main" id="{1AF1CE85-6CC4-4D18-9907-86FFA4B0C956}"/>
              </a:ext>
            </a:extLst>
          </p:cNvPr>
          <p:cNvSpPr/>
          <p:nvPr>
            <p:custDataLst>
              <p:tags r:id="rId11"/>
            </p:custDataLst>
          </p:nvPr>
        </p:nvSpPr>
        <p:spPr bwMode="auto">
          <a:xfrm>
            <a:off x="6172200" y="6215063"/>
            <a:ext cx="1543050" cy="411480"/>
          </a:xfrm>
          <a:prstGeom prst="roundRect">
            <a:avLst/>
          </a:prstGeom>
          <a:solidFill>
            <a:srgbClr val="808080"/>
          </a:solidFill>
          <a:ln w="381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sp>
        <p:nvSpPr>
          <p:cNvPr id="21" name="Title 20">
            <a:extLst>
              <a:ext uri="{FF2B5EF4-FFF2-40B4-BE49-F238E27FC236}">
                <a16:creationId xmlns:a16="http://schemas.microsoft.com/office/drawing/2014/main" id="{E39DC516-7A47-4C9E-B1E9-31A2A260F9EC}"/>
              </a:ext>
            </a:extLst>
          </p:cNvPr>
          <p:cNvSpPr>
            <a:spLocks noGrp="1"/>
          </p:cNvSpPr>
          <p:nvPr>
            <p:ph type="title"/>
          </p:nvPr>
        </p:nvSpPr>
        <p:spPr/>
        <p:txBody>
          <a:bodyPr/>
          <a:lstStyle/>
          <a:p>
            <a:r>
              <a:rPr lang="en-US" dirty="0"/>
              <a:t>Quick Check #2</a:t>
            </a:r>
          </a:p>
        </p:txBody>
      </p:sp>
      <p:grpSp>
        <p:nvGrpSpPr>
          <p:cNvPr id="19" name="Group 18">
            <a:extLst>
              <a:ext uri="{FF2B5EF4-FFF2-40B4-BE49-F238E27FC236}">
                <a16:creationId xmlns:a16="http://schemas.microsoft.com/office/drawing/2014/main" id="{EEC5F8E7-B555-49E6-A017-2661DB49C9C9}"/>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2D752943-387C-45DF-945B-0EB0FDF91FBC}"/>
                </a:ext>
              </a:extLst>
            </p:cNvPr>
            <p:cNvSpPr/>
            <p:nvPr>
              <p:custDataLst>
                <p:tags r:id="rId14"/>
              </p:custDataLst>
            </p:nvPr>
          </p:nvSpPr>
          <p:spPr bwMode="auto">
            <a:xfrm>
              <a:off x="0" y="0"/>
              <a:ext cx="9144000" cy="635000"/>
            </a:xfrm>
            <a:prstGeom prst="rect">
              <a:avLst/>
            </a:prstGeom>
            <a:solidFill>
              <a:srgbClr val="F6F7F8"/>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6" name="ColorBlock">
              <a:extLst>
                <a:ext uri="{FF2B5EF4-FFF2-40B4-BE49-F238E27FC236}">
                  <a16:creationId xmlns:a16="http://schemas.microsoft.com/office/drawing/2014/main" id="{7DB4A660-51FC-4694-830B-886F08A4099B}"/>
                </a:ext>
              </a:extLst>
            </p:cNvPr>
            <p:cNvSpPr/>
            <p:nvPr>
              <p:custDataLst>
                <p:tags r:id="rId15"/>
              </p:custDataLst>
            </p:nvPr>
          </p:nvSpPr>
          <p:spPr bwMode="auto">
            <a:xfrm>
              <a:off x="0" y="0"/>
              <a:ext cx="190500" cy="635000"/>
            </a:xfrm>
            <a:prstGeom prst="rect">
              <a:avLst/>
            </a:prstGeom>
            <a:solidFill>
              <a:srgbClr val="639EF4"/>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7" name="TypeText">
              <a:extLst>
                <a:ext uri="{FF2B5EF4-FFF2-40B4-BE49-F238E27FC236}">
                  <a16:creationId xmlns:a16="http://schemas.microsoft.com/office/drawing/2014/main" id="{3C35CE93-021F-4D58-BBBD-3AE9AD117E6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2D11F812-A53A-4E25-B560-287FA5184402}"/>
                </a:ext>
              </a:extLst>
            </p:cNvPr>
            <p:cNvSpPr txBox="1"/>
            <p:nvPr>
              <p:custDataLst>
                <p:tags r:id="rId17"/>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Picture 3">
            <a:extLst>
              <a:ext uri="{FF2B5EF4-FFF2-40B4-BE49-F238E27FC236}">
                <a16:creationId xmlns:a16="http://schemas.microsoft.com/office/drawing/2014/main" id="{6E8B8ACA-67A5-4DA7-8342-53A7E61A954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3247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7" name="Text Box 3"/>
          <p:cNvSpPr txBox="1">
            <a:spLocks noChangeArrowheads="1"/>
          </p:cNvSpPr>
          <p:nvPr/>
        </p:nvSpPr>
        <p:spPr bwMode="auto">
          <a:xfrm>
            <a:off x="609600" y="1371600"/>
            <a:ext cx="8001000" cy="529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10000"/>
              </a:lnSpc>
              <a:spcBef>
                <a:spcPct val="30000"/>
              </a:spcBef>
              <a:spcAft>
                <a:spcPct val="20000"/>
              </a:spcAft>
              <a:buSzPct val="80000"/>
              <a:defRPr sz="2800">
                <a:solidFill>
                  <a:srgbClr val="800000"/>
                </a:solidFill>
                <a:effectLst/>
                <a:latin typeface="Liberation Sans" panose="020B0604020202020204" pitchFamily="34"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dirty="0">
                <a:solidFill>
                  <a:srgbClr val="CC0000"/>
                </a:solidFill>
              </a:rPr>
              <a:t>Dividends Payable</a:t>
            </a:r>
            <a:r>
              <a:rPr lang="zh-CN" altLang="en-US" dirty="0">
                <a:solidFill>
                  <a:srgbClr val="CC0000"/>
                </a:solidFill>
              </a:rPr>
              <a:t> 应付股利 </a:t>
            </a:r>
            <a:r>
              <a:rPr lang="en-US" altLang="zh-CN" dirty="0">
                <a:solidFill>
                  <a:srgbClr val="CC0000"/>
                </a:solidFill>
              </a:rPr>
              <a:t>(</a:t>
            </a:r>
            <a:r>
              <a:rPr lang="zh-CN" altLang="en-US" dirty="0">
                <a:solidFill>
                  <a:srgbClr val="CC0000"/>
                </a:solidFill>
              </a:rPr>
              <a:t>现金</a:t>
            </a:r>
            <a:r>
              <a:rPr lang="en-US" altLang="zh-CN" dirty="0">
                <a:solidFill>
                  <a:srgbClr val="CC0000"/>
                </a:solidFill>
              </a:rPr>
              <a:t>)</a:t>
            </a:r>
            <a:endParaRPr lang="en-US" altLang="en-US" dirty="0">
              <a:solidFill>
                <a:srgbClr val="CC0000"/>
              </a:solidFill>
            </a:endParaRPr>
          </a:p>
        </p:txBody>
      </p:sp>
      <p:sp>
        <p:nvSpPr>
          <p:cNvPr id="1188870" name="Text Box 6"/>
          <p:cNvSpPr txBox="1">
            <a:spLocks noChangeArrowheads="1"/>
          </p:cNvSpPr>
          <p:nvPr/>
        </p:nvSpPr>
        <p:spPr bwMode="auto">
          <a:xfrm>
            <a:off x="609600" y="1981200"/>
            <a:ext cx="8001000" cy="4139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marL="0" lvl="1" indent="0">
              <a:lnSpc>
                <a:spcPct val="130000"/>
              </a:lnSpc>
              <a:spcBef>
                <a:spcPct val="50000"/>
              </a:spcBef>
              <a:buClr>
                <a:srgbClr val="800000"/>
              </a:buClr>
              <a:buSzPct val="80000"/>
            </a:pPr>
            <a:r>
              <a:rPr lang="en-US" altLang="en-US" sz="2200" b="0" dirty="0">
                <a:effectLst/>
                <a:latin typeface="Liberation Sans" panose="020B0604020202020204" pitchFamily="34" charset="0"/>
              </a:rPr>
              <a:t>Amount owed by a corporation to its stockholders as a result of board of directors’ authorization.</a:t>
            </a:r>
          </a:p>
          <a:p>
            <a:pPr lvl="1">
              <a:lnSpc>
                <a:spcPct val="130000"/>
              </a:lnSpc>
              <a:spcBef>
                <a:spcPct val="50000"/>
              </a:spcBef>
              <a:buClr>
                <a:srgbClr val="CC0000"/>
              </a:buClr>
              <a:buSzPct val="80000"/>
              <a:buFont typeface="Wingdings" pitchFamily="2" charset="2"/>
              <a:buChar char="u"/>
            </a:pPr>
            <a:r>
              <a:rPr lang="en-US" altLang="en-US" sz="2100" b="0" dirty="0">
                <a:effectLst/>
                <a:latin typeface="Liberation Sans" panose="020B0604020202020204" pitchFamily="34" charset="0"/>
              </a:rPr>
              <a:t>Generally paid within three months.</a:t>
            </a:r>
          </a:p>
          <a:p>
            <a:pPr lvl="1">
              <a:lnSpc>
                <a:spcPct val="130000"/>
              </a:lnSpc>
              <a:spcBef>
                <a:spcPct val="50000"/>
              </a:spcBef>
              <a:buClr>
                <a:srgbClr val="CC0000"/>
              </a:buClr>
              <a:buSzPct val="80000"/>
              <a:buFont typeface="Wingdings" pitchFamily="2" charset="2"/>
              <a:buChar char="u"/>
            </a:pPr>
            <a:r>
              <a:rPr lang="en-US" altLang="en-US" sz="2100" b="0" u="sng" dirty="0">
                <a:effectLst/>
                <a:latin typeface="Liberation Sans" panose="020B0604020202020204" pitchFamily="34" charset="0"/>
              </a:rPr>
              <a:t>Undeclared dividends </a:t>
            </a:r>
            <a:r>
              <a:rPr lang="en-US" altLang="en-US" sz="2100" b="0" u="sng" dirty="0" err="1">
                <a:effectLst/>
                <a:latin typeface="Liberation Sans" panose="020B0604020202020204" pitchFamily="34" charset="0"/>
              </a:rPr>
              <a:t>未宣告的股息</a:t>
            </a:r>
            <a:r>
              <a:rPr lang="zh-CN" altLang="en-US" sz="2100" b="0" u="sng" dirty="0">
                <a:effectLst/>
                <a:latin typeface="Liberation Sans" panose="020B0604020202020204" pitchFamily="34" charset="0"/>
              </a:rPr>
              <a:t> </a:t>
            </a:r>
            <a:r>
              <a:rPr lang="en-US" altLang="en-US" sz="2100" b="0" dirty="0">
                <a:effectLst/>
                <a:latin typeface="Liberation Sans" panose="020B0604020202020204" pitchFamily="34" charset="0"/>
              </a:rPr>
              <a:t>on cumulative preference shares are not recognized as a liability.</a:t>
            </a:r>
          </a:p>
          <a:p>
            <a:pPr lvl="1">
              <a:lnSpc>
                <a:spcPct val="130000"/>
              </a:lnSpc>
              <a:spcBef>
                <a:spcPct val="50000"/>
              </a:spcBef>
              <a:buClr>
                <a:srgbClr val="CC0000"/>
              </a:buClr>
              <a:buSzPct val="80000"/>
              <a:buFont typeface="Wingdings" pitchFamily="2" charset="2"/>
              <a:buChar char="u"/>
            </a:pPr>
            <a:r>
              <a:rPr lang="en-US" altLang="en-US" sz="2100" b="0" dirty="0">
                <a:effectLst/>
                <a:latin typeface="Liberation Sans" panose="020B0604020202020204" pitchFamily="34" charset="0"/>
              </a:rPr>
              <a:t>Dividends payable </a:t>
            </a:r>
            <a:r>
              <a:rPr lang="en-US" altLang="en-US" sz="2100" b="0" u="sng" dirty="0">
                <a:effectLst/>
                <a:latin typeface="Liberation Sans" panose="020B0604020202020204" pitchFamily="34" charset="0"/>
              </a:rPr>
              <a:t>in the form of additional shares </a:t>
            </a:r>
            <a:r>
              <a:rPr lang="en-US" altLang="en-US" sz="2100" b="0" u="sng" dirty="0" err="1">
                <a:effectLst/>
                <a:latin typeface="Liberation Sans" panose="020B0604020202020204" pitchFamily="34" charset="0"/>
              </a:rPr>
              <a:t>股票股利</a:t>
            </a:r>
            <a:r>
              <a:rPr lang="zh-CN" altLang="en-US" sz="2100" b="0" u="sng" dirty="0">
                <a:effectLst/>
                <a:latin typeface="Liberation Sans" panose="020B0604020202020204" pitchFamily="34" charset="0"/>
              </a:rPr>
              <a:t> </a:t>
            </a:r>
            <a:r>
              <a:rPr lang="en-US" altLang="en-US" sz="2100" b="0" dirty="0">
                <a:effectLst/>
                <a:latin typeface="Liberation Sans" panose="020B0604020202020204" pitchFamily="34" charset="0"/>
              </a:rPr>
              <a:t>are not recognized as a liability.  </a:t>
            </a:r>
          </a:p>
          <a:p>
            <a:pPr lvl="2">
              <a:lnSpc>
                <a:spcPct val="130000"/>
              </a:lnSpc>
              <a:spcBef>
                <a:spcPct val="50000"/>
              </a:spcBef>
              <a:buClr>
                <a:srgbClr val="CC0000"/>
              </a:buClr>
              <a:buSzPct val="80000"/>
              <a:buFont typeface="Arial" panose="020B0604020202020204" pitchFamily="34" charset="0"/>
              <a:buChar char="►"/>
            </a:pPr>
            <a:r>
              <a:rPr lang="en-US" altLang="en-US" sz="2100" b="0" dirty="0">
                <a:effectLst/>
                <a:latin typeface="Liberation Sans" panose="020B0604020202020204" pitchFamily="34" charset="0"/>
              </a:rPr>
              <a:t>Reported in equity.</a:t>
            </a:r>
          </a:p>
        </p:txBody>
      </p:sp>
      <p:sp>
        <p:nvSpPr>
          <p:cNvPr id="7"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8870">
                                            <p:txEl>
                                              <p:pRg st="0" end="0"/>
                                            </p:txEl>
                                          </p:spTgt>
                                        </p:tgtEl>
                                        <p:attrNameLst>
                                          <p:attrName>style.visibility</p:attrName>
                                        </p:attrNameLst>
                                      </p:cBhvr>
                                      <p:to>
                                        <p:strVal val="visible"/>
                                      </p:to>
                                    </p:set>
                                    <p:animEffect transition="in" filter="wipe(left)">
                                      <p:cBhvr>
                                        <p:cTn id="7" dur="500"/>
                                        <p:tgtEl>
                                          <p:spTgt spid="11888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8870">
                                            <p:txEl>
                                              <p:pRg st="1" end="1"/>
                                            </p:txEl>
                                          </p:spTgt>
                                        </p:tgtEl>
                                        <p:attrNameLst>
                                          <p:attrName>style.visibility</p:attrName>
                                        </p:attrNameLst>
                                      </p:cBhvr>
                                      <p:to>
                                        <p:strVal val="visible"/>
                                      </p:to>
                                    </p:set>
                                    <p:animEffect transition="in" filter="wipe(left)">
                                      <p:cBhvr>
                                        <p:cTn id="12" dur="500"/>
                                        <p:tgtEl>
                                          <p:spTgt spid="11888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8870">
                                            <p:txEl>
                                              <p:pRg st="2" end="2"/>
                                            </p:txEl>
                                          </p:spTgt>
                                        </p:tgtEl>
                                        <p:attrNameLst>
                                          <p:attrName>style.visibility</p:attrName>
                                        </p:attrNameLst>
                                      </p:cBhvr>
                                      <p:to>
                                        <p:strVal val="visible"/>
                                      </p:to>
                                    </p:set>
                                    <p:animEffect transition="in" filter="wipe(left)">
                                      <p:cBhvr>
                                        <p:cTn id="17" dur="500"/>
                                        <p:tgtEl>
                                          <p:spTgt spid="11888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8870">
                                            <p:txEl>
                                              <p:pRg st="3" end="3"/>
                                            </p:txEl>
                                          </p:spTgt>
                                        </p:tgtEl>
                                        <p:attrNameLst>
                                          <p:attrName>style.visibility</p:attrName>
                                        </p:attrNameLst>
                                      </p:cBhvr>
                                      <p:to>
                                        <p:strVal val="visible"/>
                                      </p:to>
                                    </p:set>
                                    <p:animEffect transition="in" filter="wipe(left)">
                                      <p:cBhvr>
                                        <p:cTn id="22" dur="500"/>
                                        <p:tgtEl>
                                          <p:spTgt spid="11888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8870">
                                            <p:txEl>
                                              <p:pRg st="4" end="4"/>
                                            </p:txEl>
                                          </p:spTgt>
                                        </p:tgtEl>
                                        <p:attrNameLst>
                                          <p:attrName>style.visibility</p:attrName>
                                        </p:attrNameLst>
                                      </p:cBhvr>
                                      <p:to>
                                        <p:strVal val="visible"/>
                                      </p:to>
                                    </p:set>
                                    <p:animEffect transition="in" filter="wipe(left)">
                                      <p:cBhvr>
                                        <p:cTn id="27" dur="500"/>
                                        <p:tgtEl>
                                          <p:spTgt spid="11888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70" grpId="0" build="p" bldLvl="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5" name="Text Box 3"/>
          <p:cNvSpPr txBox="1">
            <a:spLocks noChangeArrowheads="1"/>
          </p:cNvSpPr>
          <p:nvPr/>
        </p:nvSpPr>
        <p:spPr bwMode="auto">
          <a:xfrm>
            <a:off x="533400" y="1143000"/>
            <a:ext cx="8001000" cy="1003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10000"/>
              </a:lnSpc>
              <a:spcBef>
                <a:spcPct val="30000"/>
              </a:spcBef>
              <a:spcAft>
                <a:spcPct val="20000"/>
              </a:spcAft>
              <a:buSzPct val="80000"/>
              <a:defRPr sz="2800">
                <a:solidFill>
                  <a:srgbClr val="800000"/>
                </a:solidFill>
                <a:effectLst/>
                <a:latin typeface="Liberation Sans" panose="020B0604020202020204" pitchFamily="34"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dirty="0">
                <a:solidFill>
                  <a:srgbClr val="CC0000"/>
                </a:solidFill>
              </a:rPr>
              <a:t>Customer Advances and Deposits</a:t>
            </a:r>
            <a:r>
              <a:rPr lang="zh-CN" altLang="en-US" dirty="0">
                <a:solidFill>
                  <a:srgbClr val="CC0000"/>
                </a:solidFill>
              </a:rPr>
              <a:t> 客户预付款和保证金</a:t>
            </a:r>
            <a:endParaRPr lang="en-US" altLang="en-US" dirty="0">
              <a:solidFill>
                <a:srgbClr val="CC0000"/>
              </a:solidFill>
            </a:endParaRPr>
          </a:p>
        </p:txBody>
      </p:sp>
      <p:sp>
        <p:nvSpPr>
          <p:cNvPr id="1190917" name="Text Box 5"/>
          <p:cNvSpPr txBox="1">
            <a:spLocks noChangeArrowheads="1"/>
          </p:cNvSpPr>
          <p:nvPr/>
        </p:nvSpPr>
        <p:spPr bwMode="auto">
          <a:xfrm>
            <a:off x="609600" y="1981200"/>
            <a:ext cx="7861300" cy="2512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marL="0" lvl="1" indent="0">
              <a:lnSpc>
                <a:spcPct val="130000"/>
              </a:lnSpc>
              <a:spcBef>
                <a:spcPct val="50000"/>
              </a:spcBef>
              <a:buClr>
                <a:srgbClr val="800000"/>
              </a:buClr>
              <a:buSzPct val="80000"/>
            </a:pPr>
            <a:r>
              <a:rPr lang="en-US" altLang="en-US" sz="2200" dirty="0">
                <a:solidFill>
                  <a:schemeClr val="tx2">
                    <a:lumMod val="75000"/>
                  </a:schemeClr>
                </a:solidFill>
                <a:effectLst/>
                <a:latin typeface="Liberation Sans" panose="020B0604020202020204" pitchFamily="34" charset="0"/>
              </a:rPr>
              <a:t>Returnable cash deposits </a:t>
            </a:r>
            <a:r>
              <a:rPr lang="en-US" altLang="en-US" sz="2200" b="0" dirty="0">
                <a:effectLst/>
                <a:latin typeface="Liberation Sans" panose="020B0604020202020204" pitchFamily="34" charset="0"/>
              </a:rPr>
              <a:t>received from customers and employees.</a:t>
            </a:r>
          </a:p>
          <a:p>
            <a:pPr lvl="1">
              <a:lnSpc>
                <a:spcPct val="130000"/>
              </a:lnSpc>
              <a:spcBef>
                <a:spcPct val="50000"/>
              </a:spcBef>
              <a:buClr>
                <a:srgbClr val="CC0000"/>
              </a:buClr>
              <a:buSzPct val="80000"/>
              <a:buFont typeface="Wingdings" pitchFamily="2" charset="2"/>
              <a:buChar char="u"/>
            </a:pPr>
            <a:r>
              <a:rPr lang="en-US" altLang="en-US" sz="2100" b="0" dirty="0">
                <a:effectLst/>
                <a:latin typeface="Liberation Sans" panose="020B0604020202020204" pitchFamily="34" charset="0"/>
              </a:rPr>
              <a:t>May be classified as </a:t>
            </a:r>
            <a:r>
              <a:rPr lang="en-US" altLang="en-US" sz="2100" dirty="0">
                <a:effectLst/>
                <a:latin typeface="Liberation Sans" panose="020B0604020202020204" pitchFamily="34" charset="0"/>
              </a:rPr>
              <a:t>current</a:t>
            </a:r>
            <a:r>
              <a:rPr lang="en-US" altLang="en-US" sz="2100" b="0" dirty="0">
                <a:effectLst/>
                <a:latin typeface="Liberation Sans" panose="020B0604020202020204" pitchFamily="34" charset="0"/>
              </a:rPr>
              <a:t> or </a:t>
            </a:r>
            <a:r>
              <a:rPr lang="en-US" altLang="en-US" sz="2100" dirty="0">
                <a:effectLst/>
                <a:latin typeface="Liberation Sans" panose="020B0604020202020204" pitchFamily="34" charset="0"/>
              </a:rPr>
              <a:t>non-current</a:t>
            </a:r>
            <a:r>
              <a:rPr lang="en-US" altLang="en-US" sz="2100" b="0" dirty="0">
                <a:effectLst/>
                <a:latin typeface="Liberation Sans" panose="020B0604020202020204" pitchFamily="34" charset="0"/>
              </a:rPr>
              <a:t> liabilities.</a:t>
            </a:r>
          </a:p>
          <a:p>
            <a:pPr lvl="1">
              <a:lnSpc>
                <a:spcPct val="130000"/>
              </a:lnSpc>
              <a:spcBef>
                <a:spcPct val="50000"/>
              </a:spcBef>
              <a:buClr>
                <a:srgbClr val="CC0000"/>
              </a:buClr>
              <a:buSzPct val="80000"/>
              <a:buFont typeface="Wingdings" pitchFamily="2" charset="2"/>
              <a:buChar char="u"/>
            </a:pPr>
            <a:r>
              <a:rPr lang="en-US" altLang="en-US" sz="2100" b="0" dirty="0">
                <a:effectLst/>
                <a:latin typeface="Liberation Sans" panose="020B0604020202020204" pitchFamily="34" charset="0"/>
              </a:rPr>
              <a:t>depends on the time between the date of the deposit and the termination of the relationship that required the deposit.</a:t>
            </a:r>
          </a:p>
        </p:txBody>
      </p:sp>
      <p:sp>
        <p:nvSpPr>
          <p:cNvPr id="7"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0917">
                                            <p:txEl>
                                              <p:pRg st="0" end="0"/>
                                            </p:txEl>
                                          </p:spTgt>
                                        </p:tgtEl>
                                        <p:attrNameLst>
                                          <p:attrName>style.visibility</p:attrName>
                                        </p:attrNameLst>
                                      </p:cBhvr>
                                      <p:to>
                                        <p:strVal val="visible"/>
                                      </p:to>
                                    </p:set>
                                    <p:animEffect transition="in" filter="wipe(left)">
                                      <p:cBhvr>
                                        <p:cTn id="7" dur="500"/>
                                        <p:tgtEl>
                                          <p:spTgt spid="1190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0917">
                                            <p:txEl>
                                              <p:pRg st="1" end="1"/>
                                            </p:txEl>
                                          </p:spTgt>
                                        </p:tgtEl>
                                        <p:attrNameLst>
                                          <p:attrName>style.visibility</p:attrName>
                                        </p:attrNameLst>
                                      </p:cBhvr>
                                      <p:to>
                                        <p:strVal val="visible"/>
                                      </p:to>
                                    </p:set>
                                    <p:animEffect transition="in" filter="wipe(left)">
                                      <p:cBhvr>
                                        <p:cTn id="12" dur="500"/>
                                        <p:tgtEl>
                                          <p:spTgt spid="11909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0917">
                                            <p:txEl>
                                              <p:pRg st="2" end="2"/>
                                            </p:txEl>
                                          </p:spTgt>
                                        </p:tgtEl>
                                        <p:attrNameLst>
                                          <p:attrName>style.visibility</p:attrName>
                                        </p:attrNameLst>
                                      </p:cBhvr>
                                      <p:to>
                                        <p:strVal val="visible"/>
                                      </p:to>
                                    </p:set>
                                    <p:animEffect transition="in" filter="wipe(left)">
                                      <p:cBhvr>
                                        <p:cTn id="17" dur="500"/>
                                        <p:tgtEl>
                                          <p:spTgt spid="11909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0917" grpId="0" build="p" bldLvl="3"/>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052F304-78DD-888A-93E6-84D2D0B90B98}"/>
              </a:ext>
            </a:extLst>
          </p:cNvPr>
          <p:cNvPicPr>
            <a:picLocks noGrp="1" noChangeAspect="1"/>
          </p:cNvPicPr>
          <p:nvPr>
            <p:ph idx="1"/>
          </p:nvPr>
        </p:nvPicPr>
        <p:blipFill>
          <a:blip r:embed="rId2"/>
          <a:stretch>
            <a:fillRect/>
          </a:stretch>
        </p:blipFill>
        <p:spPr>
          <a:xfrm>
            <a:off x="381000" y="1405380"/>
            <a:ext cx="5773270" cy="2023620"/>
          </a:xfrm>
          <a:prstGeom prst="rect">
            <a:avLst/>
          </a:prstGeom>
        </p:spPr>
      </p:pic>
      <p:pic>
        <p:nvPicPr>
          <p:cNvPr id="4" name="Picture 3">
            <a:extLst>
              <a:ext uri="{FF2B5EF4-FFF2-40B4-BE49-F238E27FC236}">
                <a16:creationId xmlns:a16="http://schemas.microsoft.com/office/drawing/2014/main" id="{8B460D63-BBE9-733B-DC60-3B30AD5A15CB}"/>
              </a:ext>
            </a:extLst>
          </p:cNvPr>
          <p:cNvPicPr>
            <a:picLocks noChangeAspect="1"/>
          </p:cNvPicPr>
          <p:nvPr/>
        </p:nvPicPr>
        <p:blipFill>
          <a:blip r:embed="rId3"/>
          <a:stretch>
            <a:fillRect/>
          </a:stretch>
        </p:blipFill>
        <p:spPr>
          <a:xfrm>
            <a:off x="2743200" y="3810000"/>
            <a:ext cx="5777552" cy="2648318"/>
          </a:xfrm>
          <a:prstGeom prst="rect">
            <a:avLst/>
          </a:prstGeom>
        </p:spPr>
      </p:pic>
      <p:sp>
        <p:nvSpPr>
          <p:cNvPr id="5" name="TextBox 4">
            <a:extLst>
              <a:ext uri="{FF2B5EF4-FFF2-40B4-BE49-F238E27FC236}">
                <a16:creationId xmlns:a16="http://schemas.microsoft.com/office/drawing/2014/main" id="{E5EE1BA3-14D4-8159-288F-6762BC31ACBB}"/>
              </a:ext>
            </a:extLst>
          </p:cNvPr>
          <p:cNvSpPr txBox="1"/>
          <p:nvPr/>
        </p:nvSpPr>
        <p:spPr>
          <a:xfrm>
            <a:off x="609600" y="457200"/>
            <a:ext cx="3276600" cy="430887"/>
          </a:xfrm>
          <a:prstGeom prst="rect">
            <a:avLst/>
          </a:prstGeom>
          <a:noFill/>
        </p:spPr>
        <p:txBody>
          <a:bodyPr wrap="square" rtlCol="0">
            <a:spAutoFit/>
          </a:bodyPr>
          <a:lstStyle/>
          <a:p>
            <a:pPr algn="l"/>
            <a:r>
              <a:rPr lang="en-CN" dirty="0">
                <a:latin typeface=""/>
              </a:rPr>
              <a:t>Alibaba 2019</a:t>
            </a:r>
          </a:p>
        </p:txBody>
      </p:sp>
    </p:spTree>
    <p:extLst>
      <p:ext uri="{BB962C8B-B14F-4D97-AF65-F5344CB8AC3E}">
        <p14:creationId xmlns:p14="http://schemas.microsoft.com/office/powerpoint/2010/main" val="708148632"/>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Text Box 2"/>
          <p:cNvSpPr txBox="1">
            <a:spLocks noChangeArrowheads="1"/>
          </p:cNvSpPr>
          <p:nvPr/>
        </p:nvSpPr>
        <p:spPr bwMode="auto">
          <a:xfrm>
            <a:off x="609600" y="1981200"/>
            <a:ext cx="7340600" cy="972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30000"/>
              </a:lnSpc>
              <a:spcBef>
                <a:spcPct val="30000"/>
              </a:spcBef>
              <a:buSzPct val="80000"/>
            </a:pPr>
            <a:r>
              <a:rPr lang="en-US" altLang="en-US" sz="2200" b="0" dirty="0">
                <a:effectLst/>
                <a:latin typeface="Liberation Sans" panose="020B0604020202020204" pitchFamily="34" charset="0"/>
              </a:rPr>
              <a:t>Payment received before providing goods or performing services.</a:t>
            </a:r>
          </a:p>
        </p:txBody>
      </p:sp>
      <p:sp>
        <p:nvSpPr>
          <p:cNvPr id="1192963" name="Text Box 3"/>
          <p:cNvSpPr txBox="1">
            <a:spLocks noChangeArrowheads="1"/>
          </p:cNvSpPr>
          <p:nvPr/>
        </p:nvSpPr>
        <p:spPr bwMode="auto">
          <a:xfrm>
            <a:off x="609600" y="1371600"/>
            <a:ext cx="8001000" cy="534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10000"/>
              </a:lnSpc>
              <a:spcBef>
                <a:spcPct val="30000"/>
              </a:spcBef>
              <a:spcAft>
                <a:spcPct val="20000"/>
              </a:spcAft>
              <a:buSzPct val="80000"/>
              <a:defRPr sz="2800">
                <a:solidFill>
                  <a:srgbClr val="CC0000"/>
                </a:solidFill>
                <a:effectLst/>
                <a:latin typeface="Liberation Sans" panose="020B0604020202020204" pitchFamily="34"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dirty="0"/>
              <a:t>Unearned Revenues</a:t>
            </a:r>
            <a:r>
              <a:rPr lang="zh-CN" altLang="en-US" dirty="0"/>
              <a:t> 预收账款</a:t>
            </a:r>
            <a:endParaRPr lang="en-US" altLang="en-US" dirty="0"/>
          </a:p>
        </p:txBody>
      </p:sp>
      <p:sp>
        <p:nvSpPr>
          <p:cNvPr id="1192968" name="Text Box 8"/>
          <p:cNvSpPr txBox="1">
            <a:spLocks noChangeArrowheads="1"/>
          </p:cNvSpPr>
          <p:nvPr/>
        </p:nvSpPr>
        <p:spPr bwMode="auto">
          <a:xfrm>
            <a:off x="315432" y="5286637"/>
            <a:ext cx="457200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1200" dirty="0">
                <a:solidFill>
                  <a:srgbClr val="006666"/>
                </a:solidFill>
                <a:effectLst/>
                <a:latin typeface="Liberation Sans" panose="020B0604020202020204" pitchFamily="34" charset="0"/>
              </a:rPr>
              <a:t>ILLUSTRATION 13.2</a:t>
            </a:r>
          </a:p>
          <a:p>
            <a:pPr algn="l"/>
            <a:r>
              <a:rPr lang="en-US" altLang="en-US" sz="1200" b="0" dirty="0">
                <a:solidFill>
                  <a:schemeClr val="tx1"/>
                </a:solidFill>
                <a:effectLst/>
                <a:latin typeface="Liberation Sans" panose="020B0604020202020204" pitchFamily="34" charset="0"/>
              </a:rPr>
              <a:t>Unearned and Earned Revenue Accounts</a:t>
            </a:r>
          </a:p>
        </p:txBody>
      </p:sp>
      <p:sp>
        <p:nvSpPr>
          <p:cNvPr id="8"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pic>
        <p:nvPicPr>
          <p:cNvPr id="119297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3124200"/>
            <a:ext cx="8382000" cy="211748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cmpd="sng">
                <a:solidFill>
                  <a:srgbClr val="800000"/>
                </a:solidFill>
                <a:prstDash val="solid"/>
                <a:miter lim="800000"/>
                <a:headEnd/>
                <a:tailEnd/>
              </a14:hiddenLine>
            </a:ext>
          </a:extLst>
        </p:spPr>
      </p:pic>
      <p:sp>
        <p:nvSpPr>
          <p:cNvPr id="10"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1000" y="304800"/>
            <a:ext cx="7772400" cy="721201"/>
          </a:xfrm>
          <a:prstGeom prst="rect">
            <a:avLst/>
          </a:prstGeom>
          <a:noFill/>
          <a:ln>
            <a:noFill/>
          </a:ln>
          <a:effectLst/>
        </p:spPr>
        <p:txBody>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pPr>
            <a:r>
              <a:rPr lang="en-US" altLang="en-US" sz="4000" dirty="0">
                <a:solidFill>
                  <a:srgbClr val="006666"/>
                </a:solidFill>
                <a:effectLst/>
                <a:latin typeface="Liberation Sans" panose="020B0604020202020204" pitchFamily="34" charset="0"/>
              </a:rPr>
              <a:t>PREVIEW OF CHAPTER 13</a:t>
            </a:r>
          </a:p>
        </p:txBody>
      </p:sp>
      <p:sp>
        <p:nvSpPr>
          <p:cNvPr id="4099" name="Text Box 3"/>
          <p:cNvSpPr txBox="1">
            <a:spLocks noChangeArrowheads="1"/>
          </p:cNvSpPr>
          <p:nvPr/>
        </p:nvSpPr>
        <p:spPr bwMode="auto">
          <a:xfrm>
            <a:off x="2286000" y="5664154"/>
            <a:ext cx="4498975" cy="104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93" tIns="43247" rIns="86493" bIns="43247">
            <a:spAutoFit/>
          </a:bodyPr>
          <a:lstStyle>
            <a:lvl1pPr defTabSz="865188">
              <a:defRPr b="1">
                <a:solidFill>
                  <a:schemeClr val="folHlink"/>
                </a:solidFill>
                <a:latin typeface="Comic Sans MS" pitchFamily="66" charset="0"/>
              </a:defRPr>
            </a:lvl1pPr>
            <a:lvl2pPr marL="742950" indent="-285750" defTabSz="865188">
              <a:defRPr b="1">
                <a:solidFill>
                  <a:schemeClr val="folHlink"/>
                </a:solidFill>
                <a:latin typeface="Comic Sans MS" pitchFamily="66" charset="0"/>
              </a:defRPr>
            </a:lvl2pPr>
            <a:lvl3pPr marL="1143000" indent="-228600" defTabSz="865188">
              <a:defRPr b="1">
                <a:solidFill>
                  <a:schemeClr val="folHlink"/>
                </a:solidFill>
                <a:latin typeface="Comic Sans MS" pitchFamily="66" charset="0"/>
              </a:defRPr>
            </a:lvl3pPr>
            <a:lvl4pPr marL="1600200" indent="-228600" defTabSz="865188">
              <a:defRPr b="1">
                <a:solidFill>
                  <a:schemeClr val="folHlink"/>
                </a:solidFill>
                <a:latin typeface="Comic Sans MS" pitchFamily="66" charset="0"/>
              </a:defRPr>
            </a:lvl4pPr>
            <a:lvl5pPr marL="2057400" indent="-228600" defTabSz="865188">
              <a:defRPr b="1">
                <a:solidFill>
                  <a:schemeClr val="folHlink"/>
                </a:solidFill>
                <a:latin typeface="Comic Sans MS" pitchFamily="66" charset="0"/>
              </a:defRPr>
            </a:lvl5pPr>
            <a:lvl6pPr marL="2514600" indent="-228600" algn="ctr" defTabSz="865188" eaLnBrk="0" fontAlgn="base" hangingPunct="0">
              <a:spcBef>
                <a:spcPct val="0"/>
              </a:spcBef>
              <a:spcAft>
                <a:spcPct val="0"/>
              </a:spcAft>
              <a:defRPr b="1">
                <a:solidFill>
                  <a:schemeClr val="folHlink"/>
                </a:solidFill>
                <a:latin typeface="Comic Sans MS" pitchFamily="66" charset="0"/>
              </a:defRPr>
            </a:lvl6pPr>
            <a:lvl7pPr marL="2971800" indent="-228600" algn="ctr" defTabSz="865188" eaLnBrk="0" fontAlgn="base" hangingPunct="0">
              <a:spcBef>
                <a:spcPct val="0"/>
              </a:spcBef>
              <a:spcAft>
                <a:spcPct val="0"/>
              </a:spcAft>
              <a:defRPr b="1">
                <a:solidFill>
                  <a:schemeClr val="folHlink"/>
                </a:solidFill>
                <a:latin typeface="Comic Sans MS" pitchFamily="66" charset="0"/>
              </a:defRPr>
            </a:lvl7pPr>
            <a:lvl8pPr marL="3429000" indent="-228600" algn="ctr" defTabSz="865188" eaLnBrk="0" fontAlgn="base" hangingPunct="0">
              <a:spcBef>
                <a:spcPct val="0"/>
              </a:spcBef>
              <a:spcAft>
                <a:spcPct val="0"/>
              </a:spcAft>
              <a:defRPr b="1">
                <a:solidFill>
                  <a:schemeClr val="folHlink"/>
                </a:solidFill>
                <a:latin typeface="Comic Sans MS" pitchFamily="66" charset="0"/>
              </a:defRPr>
            </a:lvl8pPr>
            <a:lvl9pPr marL="3886200" indent="-228600" algn="ctr" defTabSz="865188" eaLnBrk="0" fontAlgn="base" hangingPunct="0">
              <a:spcBef>
                <a:spcPct val="0"/>
              </a:spcBef>
              <a:spcAft>
                <a:spcPct val="0"/>
              </a:spcAft>
              <a:defRPr b="1">
                <a:solidFill>
                  <a:schemeClr val="folHlink"/>
                </a:solidFill>
                <a:latin typeface="Comic Sans MS" pitchFamily="66" charset="0"/>
              </a:defRPr>
            </a:lvl9pPr>
          </a:lstStyle>
          <a:p>
            <a:pPr>
              <a:spcBef>
                <a:spcPts val="300"/>
              </a:spcBef>
            </a:pPr>
            <a:r>
              <a:rPr lang="en-US" altLang="en-US" sz="1900" dirty="0">
                <a:solidFill>
                  <a:schemeClr val="tx1"/>
                </a:solidFill>
                <a:effectLst/>
                <a:latin typeface="Liberation Sans" panose="020B0604020202020204" pitchFamily="34" charset="0"/>
              </a:rPr>
              <a:t>Intermediate Accounting</a:t>
            </a:r>
          </a:p>
          <a:p>
            <a:pPr>
              <a:spcBef>
                <a:spcPts val="300"/>
              </a:spcBef>
            </a:pPr>
            <a:r>
              <a:rPr lang="en-US" altLang="en-US" sz="1900" dirty="0">
                <a:solidFill>
                  <a:schemeClr val="tx1"/>
                </a:solidFill>
                <a:effectLst/>
                <a:latin typeface="Liberation Sans" panose="020B0604020202020204" pitchFamily="34" charset="0"/>
              </a:rPr>
              <a:t>IFRS 4th Edition</a:t>
            </a:r>
          </a:p>
          <a:p>
            <a:pPr>
              <a:spcBef>
                <a:spcPts val="300"/>
              </a:spcBef>
            </a:pPr>
            <a:r>
              <a:rPr lang="en-US" altLang="en-US" sz="1900" dirty="0">
                <a:solidFill>
                  <a:schemeClr val="tx1"/>
                </a:solidFill>
                <a:effectLst/>
                <a:latin typeface="Liberation Sans" panose="020B0604020202020204" pitchFamily="34" charset="0"/>
              </a:rPr>
              <a:t>Kieso  </a:t>
            </a:r>
            <a:r>
              <a:rPr lang="en-US" altLang="en-US" sz="1900" dirty="0">
                <a:solidFill>
                  <a:schemeClr val="tx1"/>
                </a:solidFill>
                <a:effectLst/>
                <a:latin typeface="Liberation Sans"/>
                <a:cs typeface="Arial"/>
              </a:rPr>
              <a:t>●</a:t>
            </a:r>
            <a:r>
              <a:rPr lang="en-US" altLang="en-US" sz="1900" dirty="0">
                <a:solidFill>
                  <a:schemeClr val="tx1"/>
                </a:solidFill>
                <a:effectLst/>
                <a:latin typeface="Liberation Sans" panose="020B0604020202020204" pitchFamily="34" charset="0"/>
              </a:rPr>
              <a:t> Weygandt  </a:t>
            </a:r>
            <a:r>
              <a:rPr lang="en-US" altLang="en-US" sz="1900" dirty="0">
                <a:solidFill>
                  <a:schemeClr val="tx1"/>
                </a:solidFill>
                <a:effectLst/>
                <a:latin typeface="Liberation Sans"/>
                <a:cs typeface="Arial"/>
              </a:rPr>
              <a:t>●</a:t>
            </a:r>
            <a:r>
              <a:rPr lang="en-US" altLang="en-US" sz="1900" dirty="0">
                <a:solidFill>
                  <a:schemeClr val="tx1"/>
                </a:solidFill>
                <a:effectLst/>
                <a:latin typeface="Liberation Sans" panose="020B0604020202020204" pitchFamily="34" charset="0"/>
              </a:rPr>
              <a:t> Warfield</a:t>
            </a:r>
            <a:r>
              <a:rPr lang="en-US" altLang="en-US" sz="1700" dirty="0">
                <a:solidFill>
                  <a:schemeClr val="tx1"/>
                </a:solidFill>
                <a:effectLst/>
                <a:latin typeface="Liberation Sans" panose="020B0604020202020204" pitchFamily="34" charset="0"/>
              </a:rPr>
              <a:t> </a:t>
            </a:r>
          </a:p>
        </p:txBody>
      </p:sp>
      <p:pic>
        <p:nvPicPr>
          <p:cNvPr id="3" name="Picture 2"/>
          <p:cNvPicPr>
            <a:picLocks noChangeAspect="1"/>
          </p:cNvPicPr>
          <p:nvPr/>
        </p:nvPicPr>
        <p:blipFill>
          <a:blip r:embed="rId3"/>
          <a:stretch>
            <a:fillRect/>
          </a:stretch>
        </p:blipFill>
        <p:spPr>
          <a:xfrm>
            <a:off x="228601" y="1219200"/>
            <a:ext cx="8686800" cy="4266049"/>
          </a:xfrm>
          <a:prstGeom prst="rect">
            <a:avLst/>
          </a:prstGeom>
        </p:spPr>
      </p:pic>
    </p:spTree>
    <p:extLst>
      <p:ext uri="{BB962C8B-B14F-4D97-AF65-F5344CB8AC3E}">
        <p14:creationId xmlns:p14="http://schemas.microsoft.com/office/powerpoint/2010/main" val="3322966355"/>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Text Box 2"/>
          <p:cNvSpPr txBox="1">
            <a:spLocks noChangeArrowheads="1"/>
          </p:cNvSpPr>
          <p:nvPr/>
        </p:nvSpPr>
        <p:spPr bwMode="auto">
          <a:xfrm>
            <a:off x="593124" y="1165440"/>
            <a:ext cx="80772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en-US" sz="2100" dirty="0">
                <a:solidFill>
                  <a:schemeClr val="tx1"/>
                </a:solidFill>
                <a:effectLst/>
                <a:latin typeface="Liberation Sans" panose="020B0604020202020204" pitchFamily="34" charset="0"/>
              </a:rPr>
              <a:t>BE13-6:</a:t>
            </a:r>
            <a:r>
              <a:rPr lang="en-US" altLang="en-US" sz="2100" b="0" dirty="0">
                <a:solidFill>
                  <a:schemeClr val="tx1"/>
                </a:solidFill>
                <a:effectLst/>
                <a:latin typeface="Liberation Sans" panose="020B0604020202020204" pitchFamily="34" charset="0"/>
              </a:rPr>
              <a:t>  Sports Pro Magazine sold 12,000 annual subscriptions on August 1, 2019, for €18 each. Prepare Sports Pro’s August 1, 2019, journal entry and the December 31, 2019, annual adjusting entry.</a:t>
            </a:r>
          </a:p>
        </p:txBody>
      </p:sp>
      <p:sp>
        <p:nvSpPr>
          <p:cNvPr id="1195015" name="Text Box 7"/>
          <p:cNvSpPr txBox="1">
            <a:spLocks noChangeArrowheads="1"/>
          </p:cNvSpPr>
          <p:nvPr/>
        </p:nvSpPr>
        <p:spPr bwMode="auto">
          <a:xfrm>
            <a:off x="762000" y="3276600"/>
            <a:ext cx="7924800" cy="29361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1257300" algn="l"/>
                <a:tab pos="1657350" algn="l"/>
                <a:tab pos="6000750" algn="r"/>
                <a:tab pos="7429500" algn="r"/>
              </a:tabLst>
              <a:defRPr sz="2400">
                <a:solidFill>
                  <a:schemeClr val="tx1"/>
                </a:solidFill>
                <a:latin typeface="Times New Roman" pitchFamily="18" charset="0"/>
              </a:defRPr>
            </a:lvl1pPr>
            <a:lvl2pPr marL="1079500" indent="-457200" algn="l">
              <a:tabLst>
                <a:tab pos="1257300" algn="l"/>
                <a:tab pos="1657350" algn="l"/>
                <a:tab pos="6000750" algn="r"/>
                <a:tab pos="7429500" algn="r"/>
              </a:tabLst>
              <a:defRPr sz="2400">
                <a:solidFill>
                  <a:schemeClr val="tx1"/>
                </a:solidFill>
                <a:latin typeface="Times New Roman" pitchFamily="18" charset="0"/>
              </a:defRPr>
            </a:lvl2pPr>
            <a:lvl3pPr marL="1651000" indent="-457200" algn="l">
              <a:tabLst>
                <a:tab pos="1257300" algn="l"/>
                <a:tab pos="1657350" algn="l"/>
                <a:tab pos="6000750" algn="r"/>
                <a:tab pos="7429500" algn="r"/>
              </a:tabLst>
              <a:defRPr sz="2400">
                <a:solidFill>
                  <a:schemeClr val="tx1"/>
                </a:solidFill>
                <a:latin typeface="Times New Roman" pitchFamily="18" charset="0"/>
              </a:defRPr>
            </a:lvl3pPr>
            <a:lvl4pPr marL="2222500" indent="-457200" algn="l">
              <a:tabLst>
                <a:tab pos="1257300" algn="l"/>
                <a:tab pos="1657350" algn="l"/>
                <a:tab pos="6000750" algn="r"/>
                <a:tab pos="7429500" algn="r"/>
              </a:tabLst>
              <a:defRPr sz="2400">
                <a:solidFill>
                  <a:schemeClr val="tx1"/>
                </a:solidFill>
                <a:latin typeface="Times New Roman" pitchFamily="18" charset="0"/>
              </a:defRPr>
            </a:lvl4pPr>
            <a:lvl5pPr marL="2794000" indent="-457200" algn="l">
              <a:tabLst>
                <a:tab pos="1257300" algn="l"/>
                <a:tab pos="1657350" algn="l"/>
                <a:tab pos="6000750" algn="r"/>
                <a:tab pos="7429500" algn="r"/>
              </a:tabLst>
              <a:defRPr sz="2400">
                <a:solidFill>
                  <a:schemeClr val="tx1"/>
                </a:solidFill>
                <a:latin typeface="Times New Roman" pitchFamily="18" charset="0"/>
              </a:defRPr>
            </a:lvl5pPr>
            <a:lvl6pPr marL="3251200" indent="-457200" eaLnBrk="0" fontAlgn="base" hangingPunct="0">
              <a:spcBef>
                <a:spcPct val="0"/>
              </a:spcBef>
              <a:spcAft>
                <a:spcPct val="0"/>
              </a:spcAft>
              <a:tabLst>
                <a:tab pos="1257300" algn="l"/>
                <a:tab pos="1657350" algn="l"/>
                <a:tab pos="6000750" algn="r"/>
                <a:tab pos="7429500" algn="r"/>
              </a:tabLst>
              <a:defRPr sz="2400">
                <a:solidFill>
                  <a:schemeClr val="tx1"/>
                </a:solidFill>
                <a:latin typeface="Times New Roman" pitchFamily="18" charset="0"/>
              </a:defRPr>
            </a:lvl6pPr>
            <a:lvl7pPr marL="3708400" indent="-457200" eaLnBrk="0" fontAlgn="base" hangingPunct="0">
              <a:spcBef>
                <a:spcPct val="0"/>
              </a:spcBef>
              <a:spcAft>
                <a:spcPct val="0"/>
              </a:spcAft>
              <a:tabLst>
                <a:tab pos="1257300" algn="l"/>
                <a:tab pos="1657350" algn="l"/>
                <a:tab pos="6000750" algn="r"/>
                <a:tab pos="7429500" algn="r"/>
              </a:tabLst>
              <a:defRPr sz="2400">
                <a:solidFill>
                  <a:schemeClr val="tx1"/>
                </a:solidFill>
                <a:latin typeface="Times New Roman" pitchFamily="18" charset="0"/>
              </a:defRPr>
            </a:lvl7pPr>
            <a:lvl8pPr marL="4165600" indent="-457200" eaLnBrk="0" fontAlgn="base" hangingPunct="0">
              <a:spcBef>
                <a:spcPct val="0"/>
              </a:spcBef>
              <a:spcAft>
                <a:spcPct val="0"/>
              </a:spcAft>
              <a:tabLst>
                <a:tab pos="1257300" algn="l"/>
                <a:tab pos="1657350" algn="l"/>
                <a:tab pos="6000750" algn="r"/>
                <a:tab pos="7429500" algn="r"/>
              </a:tabLst>
              <a:defRPr sz="2400">
                <a:solidFill>
                  <a:schemeClr val="tx1"/>
                </a:solidFill>
                <a:latin typeface="Times New Roman" pitchFamily="18" charset="0"/>
              </a:defRPr>
            </a:lvl8pPr>
            <a:lvl9pPr marL="4622800" indent="-457200" eaLnBrk="0" fontAlgn="base" hangingPunct="0">
              <a:spcBef>
                <a:spcPct val="0"/>
              </a:spcBef>
              <a:spcAft>
                <a:spcPct val="0"/>
              </a:spcAft>
              <a:tabLst>
                <a:tab pos="1257300" algn="l"/>
                <a:tab pos="1657350" algn="l"/>
                <a:tab pos="6000750" algn="r"/>
                <a:tab pos="7429500" algn="r"/>
              </a:tabLst>
              <a:defRPr sz="2400">
                <a:solidFill>
                  <a:schemeClr val="tx1"/>
                </a:solidFill>
                <a:latin typeface="Times New Roman" pitchFamily="18" charset="0"/>
              </a:defRPr>
            </a:lvl9pPr>
          </a:lstStyle>
          <a:p>
            <a:pPr>
              <a:spcBef>
                <a:spcPct val="30000"/>
              </a:spcBef>
            </a:pPr>
            <a:r>
              <a:rPr lang="en-US" altLang="en-US" sz="2100" b="0" dirty="0">
                <a:effectLst/>
                <a:latin typeface="Liberation Sans" panose="020B0604020202020204" pitchFamily="34" charset="0"/>
                <a:cs typeface="Arial" charset="0"/>
              </a:rPr>
              <a:t>Aug. 1	Cash  </a:t>
            </a:r>
            <a:r>
              <a:rPr lang="en-US" altLang="en-US" sz="2100" b="0" dirty="0" err="1">
                <a:effectLst/>
                <a:latin typeface="Liberation Sans" panose="020B0604020202020204" pitchFamily="34" charset="0"/>
                <a:cs typeface="Arial" charset="0"/>
              </a:rPr>
              <a:t>银行存款</a:t>
            </a:r>
            <a:r>
              <a:rPr lang="en-US" altLang="en-US" sz="2100" b="0" dirty="0">
                <a:effectLst/>
                <a:latin typeface="Liberation Sans" panose="020B0604020202020204" pitchFamily="34" charset="0"/>
                <a:cs typeface="Arial" charset="0"/>
              </a:rPr>
              <a:t>	216,000</a:t>
            </a:r>
          </a:p>
          <a:p>
            <a:pPr>
              <a:spcBef>
                <a:spcPct val="30000"/>
              </a:spcBef>
            </a:pPr>
            <a:r>
              <a:rPr lang="en-US" altLang="en-US" sz="2100" b="0" dirty="0">
                <a:effectLst/>
                <a:latin typeface="Liberation Sans" panose="020B0604020202020204" pitchFamily="34" charset="0"/>
                <a:cs typeface="Arial" charset="0"/>
              </a:rPr>
              <a:t>		Unearned Revenue</a:t>
            </a:r>
            <a:r>
              <a:rPr lang="zh-CN" altLang="en-US" sz="2100" b="0" dirty="0">
                <a:effectLst/>
                <a:latin typeface="Liberation Sans" panose="020B0604020202020204" pitchFamily="34" charset="0"/>
                <a:cs typeface="Arial" charset="0"/>
              </a:rPr>
              <a:t> 预收账款</a:t>
            </a:r>
            <a:r>
              <a:rPr lang="en-US" altLang="en-US" sz="2100" b="0" dirty="0">
                <a:effectLst/>
                <a:latin typeface="Liberation Sans" panose="020B0604020202020204" pitchFamily="34" charset="0"/>
                <a:cs typeface="Arial" charset="0"/>
              </a:rPr>
              <a:t>		216,000</a:t>
            </a:r>
          </a:p>
          <a:p>
            <a:pPr>
              <a:spcBef>
                <a:spcPct val="30000"/>
              </a:spcBef>
            </a:pPr>
            <a:r>
              <a:rPr lang="en-US" altLang="en-US" sz="2100" b="0" dirty="0">
                <a:effectLst/>
                <a:latin typeface="Liberation Sans" panose="020B0604020202020204" pitchFamily="34" charset="0"/>
                <a:cs typeface="Arial" charset="0"/>
              </a:rPr>
              <a:t> 	</a:t>
            </a:r>
            <a:r>
              <a:rPr lang="en-US" altLang="en-US" sz="1900" b="0" dirty="0">
                <a:effectLst/>
                <a:latin typeface="Liberation Sans" panose="020B0604020202020204" pitchFamily="34" charset="0"/>
                <a:cs typeface="Arial" charset="0"/>
              </a:rPr>
              <a:t>(12,000 x €18)</a:t>
            </a:r>
            <a:r>
              <a:rPr lang="en-US" altLang="en-US" sz="2100" b="0" dirty="0">
                <a:effectLst/>
                <a:latin typeface="Liberation Sans" panose="020B0604020202020204" pitchFamily="34" charset="0"/>
                <a:cs typeface="Arial" charset="0"/>
              </a:rPr>
              <a:t> </a:t>
            </a:r>
          </a:p>
          <a:p>
            <a:pPr>
              <a:spcBef>
                <a:spcPct val="30000"/>
              </a:spcBef>
            </a:pPr>
            <a:endParaRPr lang="en-US" altLang="en-US" sz="2100" b="0" dirty="0">
              <a:effectLst/>
              <a:latin typeface="Liberation Sans" panose="020B0604020202020204" pitchFamily="34" charset="0"/>
              <a:cs typeface="Arial" charset="0"/>
            </a:endParaRPr>
          </a:p>
          <a:p>
            <a:pPr>
              <a:spcBef>
                <a:spcPct val="30000"/>
              </a:spcBef>
            </a:pPr>
            <a:r>
              <a:rPr lang="en-US" altLang="en-US" sz="2100" b="0" dirty="0">
                <a:effectLst/>
                <a:latin typeface="Liberation Sans" panose="020B0604020202020204" pitchFamily="34" charset="0"/>
                <a:cs typeface="Arial" charset="0"/>
              </a:rPr>
              <a:t>Dec. 31	Unearned Revenue </a:t>
            </a:r>
            <a:r>
              <a:rPr lang="en-US" altLang="en-US" sz="2100" b="0" dirty="0" err="1">
                <a:effectLst/>
                <a:latin typeface="Liberation Sans" panose="020B0604020202020204" pitchFamily="34" charset="0"/>
                <a:cs typeface="Arial" charset="0"/>
              </a:rPr>
              <a:t>预收账款</a:t>
            </a:r>
            <a:r>
              <a:rPr lang="en-US" altLang="en-US" sz="2100" b="0" dirty="0">
                <a:effectLst/>
                <a:latin typeface="Liberation Sans" panose="020B0604020202020204" pitchFamily="34" charset="0"/>
                <a:cs typeface="Arial" charset="0"/>
              </a:rPr>
              <a:t>	90,000</a:t>
            </a:r>
          </a:p>
          <a:p>
            <a:pPr>
              <a:spcBef>
                <a:spcPct val="30000"/>
              </a:spcBef>
            </a:pPr>
            <a:r>
              <a:rPr lang="en-US" altLang="en-US" sz="2100" b="0" dirty="0">
                <a:effectLst/>
                <a:latin typeface="Liberation Sans" panose="020B0604020202020204" pitchFamily="34" charset="0"/>
                <a:cs typeface="Arial" charset="0"/>
              </a:rPr>
              <a:t>		Subscription Revenue</a:t>
            </a:r>
            <a:r>
              <a:rPr lang="zh-CN" altLang="en-US" sz="2100" b="0" dirty="0">
                <a:effectLst/>
                <a:latin typeface="Liberation Sans" panose="020B0604020202020204" pitchFamily="34" charset="0"/>
                <a:cs typeface="Arial" charset="0"/>
              </a:rPr>
              <a:t> 主营业务收入</a:t>
            </a:r>
            <a:r>
              <a:rPr lang="en-US" altLang="en-US" sz="2100" b="0" dirty="0">
                <a:effectLst/>
                <a:latin typeface="Liberation Sans" panose="020B0604020202020204" pitchFamily="34" charset="0"/>
                <a:cs typeface="Arial" charset="0"/>
              </a:rPr>
              <a:t>		90,000</a:t>
            </a:r>
          </a:p>
          <a:p>
            <a:pPr>
              <a:spcBef>
                <a:spcPct val="30000"/>
              </a:spcBef>
              <a:tabLst>
                <a:tab pos="1260475" algn="l"/>
                <a:tab pos="1657350" algn="l"/>
                <a:tab pos="6000750" algn="r"/>
                <a:tab pos="7429500" algn="r"/>
              </a:tabLst>
            </a:pPr>
            <a:r>
              <a:rPr lang="en-US" altLang="en-US" sz="2100" b="0" dirty="0">
                <a:effectLst/>
                <a:latin typeface="Liberation Sans" panose="020B0604020202020204" pitchFamily="34" charset="0"/>
                <a:cs typeface="Arial" charset="0"/>
              </a:rPr>
              <a:t>	</a:t>
            </a:r>
            <a:r>
              <a:rPr lang="en-US" altLang="en-US" sz="1900" b="0" dirty="0">
                <a:effectLst/>
                <a:latin typeface="Liberation Sans" panose="020B0604020202020204" pitchFamily="34" charset="0"/>
                <a:cs typeface="Arial" charset="0"/>
              </a:rPr>
              <a:t>(€216,000 x 5/12 = €90,000)</a:t>
            </a:r>
            <a:r>
              <a:rPr lang="en-US" altLang="en-US" sz="2100" b="0" dirty="0">
                <a:effectLst/>
                <a:latin typeface="Liberation Sans" panose="020B0604020202020204" pitchFamily="34" charset="0"/>
                <a:cs typeface="Arial" charset="0"/>
              </a:rPr>
              <a:t> </a:t>
            </a:r>
          </a:p>
        </p:txBody>
      </p:sp>
      <p:sp>
        <p:nvSpPr>
          <p:cNvPr id="6"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2" name="Table 1">
            <a:extLst>
              <a:ext uri="{FF2B5EF4-FFF2-40B4-BE49-F238E27FC236}">
                <a16:creationId xmlns:a16="http://schemas.microsoft.com/office/drawing/2014/main" id="{3091A358-F5B5-A5AD-5769-D4F2664BF3C6}"/>
              </a:ext>
            </a:extLst>
          </p:cNvPr>
          <p:cNvGraphicFramePr>
            <a:graphicFrameLocks noGrp="1"/>
          </p:cNvGraphicFramePr>
          <p:nvPr>
            <p:extLst>
              <p:ext uri="{D42A27DB-BD31-4B8C-83A1-F6EECF244321}">
                <p14:modId xmlns:p14="http://schemas.microsoft.com/office/powerpoint/2010/main" val="966632676"/>
              </p:ext>
            </p:extLst>
          </p:nvPr>
        </p:nvGraphicFramePr>
        <p:xfrm>
          <a:off x="609600" y="2905443"/>
          <a:ext cx="7924800" cy="396240"/>
        </p:xfrm>
        <a:graphic>
          <a:graphicData uri="http://schemas.openxmlformats.org/drawingml/2006/table">
            <a:tbl>
              <a:tblPr firstRow="1" bandRow="1">
                <a:tableStyleId>{8799B23B-EC83-4686-B30A-512413B5E67A}</a:tableStyleId>
              </a:tblPr>
              <a:tblGrid>
                <a:gridCol w="1924049">
                  <a:extLst>
                    <a:ext uri="{9D8B030D-6E8A-4147-A177-3AD203B41FA5}">
                      <a16:colId xmlns:a16="http://schemas.microsoft.com/office/drawing/2014/main" val="1553951953"/>
                    </a:ext>
                  </a:extLst>
                </a:gridCol>
                <a:gridCol w="3167063">
                  <a:extLst>
                    <a:ext uri="{9D8B030D-6E8A-4147-A177-3AD203B41FA5}">
                      <a16:colId xmlns:a16="http://schemas.microsoft.com/office/drawing/2014/main" val="791463177"/>
                    </a:ext>
                  </a:extLst>
                </a:gridCol>
                <a:gridCol w="1333500">
                  <a:extLst>
                    <a:ext uri="{9D8B030D-6E8A-4147-A177-3AD203B41FA5}">
                      <a16:colId xmlns:a16="http://schemas.microsoft.com/office/drawing/2014/main" val="2170727643"/>
                    </a:ext>
                  </a:extLst>
                </a:gridCol>
                <a:gridCol w="1500188">
                  <a:extLst>
                    <a:ext uri="{9D8B030D-6E8A-4147-A177-3AD203B41FA5}">
                      <a16:colId xmlns:a16="http://schemas.microsoft.com/office/drawing/2014/main" val="1418187018"/>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1721932"/>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5015">
                                            <p:txEl>
                                              <p:pRg st="0" end="0"/>
                                            </p:txEl>
                                          </p:spTgt>
                                        </p:tgtEl>
                                        <p:attrNameLst>
                                          <p:attrName>style.visibility</p:attrName>
                                        </p:attrNameLst>
                                      </p:cBhvr>
                                      <p:to>
                                        <p:strVal val="visible"/>
                                      </p:to>
                                    </p:set>
                                    <p:animEffect transition="in" filter="wipe(left)">
                                      <p:cBhvr>
                                        <p:cTn id="7" dur="500"/>
                                        <p:tgtEl>
                                          <p:spTgt spid="11950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5015">
                                            <p:txEl>
                                              <p:pRg st="1" end="1"/>
                                            </p:txEl>
                                          </p:spTgt>
                                        </p:tgtEl>
                                        <p:attrNameLst>
                                          <p:attrName>style.visibility</p:attrName>
                                        </p:attrNameLst>
                                      </p:cBhvr>
                                      <p:to>
                                        <p:strVal val="visible"/>
                                      </p:to>
                                    </p:set>
                                    <p:animEffect transition="in" filter="wipe(left)">
                                      <p:cBhvr>
                                        <p:cTn id="12" dur="500"/>
                                        <p:tgtEl>
                                          <p:spTgt spid="1195015">
                                            <p:txEl>
                                              <p:pRg st="1" end="1"/>
                                            </p:txEl>
                                          </p:spTgt>
                                        </p:tgtEl>
                                      </p:cBhvr>
                                    </p:animEffect>
                                  </p:childTnLst>
                                </p:cTn>
                              </p:par>
                            </p:childTnLst>
                          </p:cTn>
                        </p:par>
                        <p:par>
                          <p:cTn id="13" fill="hold" nodeType="with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95015">
                                            <p:txEl>
                                              <p:pRg st="2" end="2"/>
                                            </p:txEl>
                                          </p:spTgt>
                                        </p:tgtEl>
                                        <p:attrNameLst>
                                          <p:attrName>style.visibility</p:attrName>
                                        </p:attrNameLst>
                                      </p:cBhvr>
                                      <p:to>
                                        <p:strVal val="visible"/>
                                      </p:to>
                                    </p:set>
                                    <p:animEffect transition="in" filter="wipe(left)">
                                      <p:cBhvr>
                                        <p:cTn id="16" dur="500"/>
                                        <p:tgtEl>
                                          <p:spTgt spid="119501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95015">
                                            <p:txEl>
                                              <p:pRg st="4" end="4"/>
                                            </p:txEl>
                                          </p:spTgt>
                                        </p:tgtEl>
                                        <p:attrNameLst>
                                          <p:attrName>style.visibility</p:attrName>
                                        </p:attrNameLst>
                                      </p:cBhvr>
                                      <p:to>
                                        <p:strVal val="visible"/>
                                      </p:to>
                                    </p:set>
                                    <p:animEffect transition="in" filter="wipe(left)">
                                      <p:cBhvr>
                                        <p:cTn id="21" dur="500"/>
                                        <p:tgtEl>
                                          <p:spTgt spid="119501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95015">
                                            <p:txEl>
                                              <p:pRg st="5" end="5"/>
                                            </p:txEl>
                                          </p:spTgt>
                                        </p:tgtEl>
                                        <p:attrNameLst>
                                          <p:attrName>style.visibility</p:attrName>
                                        </p:attrNameLst>
                                      </p:cBhvr>
                                      <p:to>
                                        <p:strVal val="visible"/>
                                      </p:to>
                                    </p:set>
                                    <p:animEffect transition="in" filter="wipe(left)">
                                      <p:cBhvr>
                                        <p:cTn id="26" dur="500"/>
                                        <p:tgtEl>
                                          <p:spTgt spid="1195015">
                                            <p:txEl>
                                              <p:pRg st="5" end="5"/>
                                            </p:txEl>
                                          </p:spTgt>
                                        </p:tgtEl>
                                      </p:cBhvr>
                                    </p:animEffect>
                                  </p:childTnLst>
                                </p:cTn>
                              </p:par>
                            </p:childTnLst>
                          </p:cTn>
                        </p:par>
                        <p:par>
                          <p:cTn id="27" fill="hold" nodeType="with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195015">
                                            <p:txEl>
                                              <p:pRg st="6" end="6"/>
                                            </p:txEl>
                                          </p:spTgt>
                                        </p:tgtEl>
                                        <p:attrNameLst>
                                          <p:attrName>style.visibility</p:attrName>
                                        </p:attrNameLst>
                                      </p:cBhvr>
                                      <p:to>
                                        <p:strVal val="visible"/>
                                      </p:to>
                                    </p:set>
                                    <p:animEffect transition="in" filter="wipe(left)">
                                      <p:cBhvr>
                                        <p:cTn id="30" dur="500"/>
                                        <p:tgtEl>
                                          <p:spTgt spid="11950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1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Text Box 2"/>
          <p:cNvSpPr txBox="1">
            <a:spLocks noChangeArrowheads="1"/>
          </p:cNvSpPr>
          <p:nvPr/>
        </p:nvSpPr>
        <p:spPr bwMode="auto">
          <a:xfrm>
            <a:off x="609600" y="2000250"/>
            <a:ext cx="77216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b="0" dirty="0">
                <a:solidFill>
                  <a:schemeClr val="bg2"/>
                </a:solidFill>
                <a:effectLst/>
                <a:latin typeface="Liberation Sans" panose="020B0604020202020204" pitchFamily="34" charset="0"/>
              </a:rPr>
              <a:t>Consumption taxes are generally either  </a:t>
            </a:r>
          </a:p>
          <a:p>
            <a:pPr marL="682625" indent="-450850" algn="l">
              <a:lnSpc>
                <a:spcPct val="130000"/>
              </a:lnSpc>
              <a:spcBef>
                <a:spcPct val="50000"/>
              </a:spcBef>
              <a:buClr>
                <a:srgbClr val="CC0000"/>
              </a:buClr>
              <a:buSzPct val="80000"/>
              <a:buFont typeface="Wingdings" panose="05000000000000000000" pitchFamily="2" charset="2"/>
              <a:buChar char="u"/>
            </a:pPr>
            <a:r>
              <a:rPr lang="en-US" sz="2100" b="0" dirty="0">
                <a:solidFill>
                  <a:schemeClr val="bg2"/>
                </a:solidFill>
                <a:effectLst/>
                <a:latin typeface="Liberation Sans" panose="020B0604020202020204" pitchFamily="34" charset="0"/>
              </a:rPr>
              <a:t>a sales tax or </a:t>
            </a:r>
            <a:r>
              <a:rPr lang="en-US" sz="2100" b="0" dirty="0" err="1">
                <a:solidFill>
                  <a:schemeClr val="bg2"/>
                </a:solidFill>
                <a:effectLst/>
                <a:latin typeface="Liberation Sans" panose="020B0604020202020204" pitchFamily="34" charset="0"/>
              </a:rPr>
              <a:t>消费税</a:t>
            </a:r>
            <a:endParaRPr lang="en-US" sz="2100" b="0" dirty="0">
              <a:solidFill>
                <a:schemeClr val="bg2"/>
              </a:solidFill>
              <a:effectLst/>
              <a:latin typeface="Liberation Sans" panose="020B0604020202020204" pitchFamily="34" charset="0"/>
            </a:endParaRPr>
          </a:p>
          <a:p>
            <a:pPr marL="682625" indent="-450850" algn="l">
              <a:lnSpc>
                <a:spcPct val="130000"/>
              </a:lnSpc>
              <a:spcBef>
                <a:spcPct val="50000"/>
              </a:spcBef>
              <a:buClr>
                <a:srgbClr val="CC0000"/>
              </a:buClr>
              <a:buSzPct val="80000"/>
              <a:buFont typeface="Wingdings" panose="05000000000000000000" pitchFamily="2" charset="2"/>
              <a:buChar char="u"/>
            </a:pPr>
            <a:r>
              <a:rPr lang="en-US" sz="2100" b="0" dirty="0">
                <a:solidFill>
                  <a:schemeClr val="bg2"/>
                </a:solidFill>
                <a:effectLst/>
                <a:latin typeface="Liberation Sans" panose="020B0604020202020204" pitchFamily="34" charset="0"/>
              </a:rPr>
              <a:t>a value-added tax (VAT). </a:t>
            </a:r>
            <a:r>
              <a:rPr lang="en-US" sz="2100" b="0" dirty="0" err="1">
                <a:solidFill>
                  <a:schemeClr val="bg2"/>
                </a:solidFill>
                <a:effectLst/>
                <a:latin typeface="Liberation Sans" panose="020B0604020202020204" pitchFamily="34" charset="0"/>
              </a:rPr>
              <a:t>增值税</a:t>
            </a:r>
            <a:endParaRPr lang="en-US" sz="2100" b="0" dirty="0">
              <a:solidFill>
                <a:schemeClr val="bg2"/>
              </a:solidFill>
              <a:effectLst/>
              <a:latin typeface="Liberation Sans" panose="020B0604020202020204" pitchFamily="34" charset="0"/>
            </a:endParaRPr>
          </a:p>
          <a:p>
            <a:pPr algn="l">
              <a:lnSpc>
                <a:spcPct val="130000"/>
              </a:lnSpc>
              <a:spcBef>
                <a:spcPct val="50000"/>
              </a:spcBef>
              <a:buClr>
                <a:schemeClr val="accent6">
                  <a:lumMod val="50000"/>
                </a:schemeClr>
              </a:buClr>
              <a:buSzPct val="80000"/>
            </a:pPr>
            <a:r>
              <a:rPr lang="en-US" b="0" dirty="0">
                <a:solidFill>
                  <a:schemeClr val="bg2"/>
                </a:solidFill>
                <a:effectLst/>
                <a:latin typeface="Liberation Sans" panose="020B0604020202020204" pitchFamily="34" charset="0"/>
              </a:rPr>
              <a:t>Purpose is to generate revenue for the government. </a:t>
            </a:r>
          </a:p>
          <a:p>
            <a:pPr algn="l">
              <a:lnSpc>
                <a:spcPct val="130000"/>
              </a:lnSpc>
              <a:spcBef>
                <a:spcPct val="50000"/>
              </a:spcBef>
              <a:buClr>
                <a:schemeClr val="accent6">
                  <a:lumMod val="50000"/>
                </a:schemeClr>
              </a:buClr>
              <a:buSzPct val="80000"/>
            </a:pPr>
            <a:r>
              <a:rPr lang="en-US" b="0" dirty="0">
                <a:solidFill>
                  <a:schemeClr val="bg2"/>
                </a:solidFill>
                <a:effectLst/>
                <a:latin typeface="Liberation Sans" panose="020B0604020202020204" pitchFamily="34" charset="0"/>
              </a:rPr>
              <a:t>The two systems use different methods to accomplish this objective.</a:t>
            </a:r>
            <a:endParaRPr lang="en-US" altLang="en-US" b="0" dirty="0">
              <a:solidFill>
                <a:schemeClr val="bg2"/>
              </a:solidFill>
              <a:effectLst/>
              <a:latin typeface="Liberation Sans" panose="020B0604020202020204" pitchFamily="34" charset="0"/>
            </a:endParaRPr>
          </a:p>
        </p:txBody>
      </p:sp>
      <p:sp>
        <p:nvSpPr>
          <p:cNvPr id="1196035" name="Text Box 3"/>
          <p:cNvSpPr txBox="1">
            <a:spLocks noChangeArrowheads="1"/>
          </p:cNvSpPr>
          <p:nvPr/>
        </p:nvSpPr>
        <p:spPr bwMode="auto">
          <a:xfrm>
            <a:off x="609600" y="1066800"/>
            <a:ext cx="8001000" cy="1092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10000"/>
              </a:lnSpc>
              <a:spcBef>
                <a:spcPct val="30000"/>
              </a:spcBef>
              <a:spcAft>
                <a:spcPct val="20000"/>
              </a:spcAft>
              <a:buSzPct val="80000"/>
              <a:defRPr sz="2800">
                <a:solidFill>
                  <a:srgbClr val="CC0000"/>
                </a:solidFill>
                <a:effectLst/>
                <a:latin typeface="Liberation Sans" panose="020B0604020202020204" pitchFamily="34"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dirty="0"/>
              <a:t>Sales and Value-Added Taxes Payable</a:t>
            </a:r>
            <a:r>
              <a:rPr lang="zh-CN" altLang="en-US" dirty="0"/>
              <a:t> </a:t>
            </a:r>
            <a:endParaRPr lang="en-US" altLang="zh-CN" dirty="0"/>
          </a:p>
          <a:p>
            <a:pPr>
              <a:spcBef>
                <a:spcPts val="0"/>
              </a:spcBef>
              <a:spcAft>
                <a:spcPts val="0"/>
              </a:spcAft>
            </a:pPr>
            <a:r>
              <a:rPr lang="zh-CN" altLang="en-US" dirty="0"/>
              <a:t>应交消费税</a:t>
            </a:r>
            <a:r>
              <a:rPr lang="en-US" altLang="zh-CN" dirty="0"/>
              <a:t>/</a:t>
            </a:r>
            <a:r>
              <a:rPr lang="zh-CN" altLang="en-US" dirty="0"/>
              <a:t>增值税</a:t>
            </a:r>
            <a:endParaRPr lang="en-US" altLang="en-US" dirty="0"/>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p>
        </p:txBody>
      </p:sp>
      <p:sp>
        <p:nvSpPr>
          <p:cNvPr id="10"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6034">
                                            <p:txEl>
                                              <p:pRg st="0" end="0"/>
                                            </p:txEl>
                                          </p:spTgt>
                                        </p:tgtEl>
                                        <p:attrNameLst>
                                          <p:attrName>style.visibility</p:attrName>
                                        </p:attrNameLst>
                                      </p:cBhvr>
                                      <p:to>
                                        <p:strVal val="visible"/>
                                      </p:to>
                                    </p:set>
                                    <p:animEffect transition="in" filter="wipe(left)">
                                      <p:cBhvr>
                                        <p:cTn id="7" dur="500"/>
                                        <p:tgtEl>
                                          <p:spTgt spid="1196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6034">
                                            <p:txEl>
                                              <p:pRg st="1" end="1"/>
                                            </p:txEl>
                                          </p:spTgt>
                                        </p:tgtEl>
                                        <p:attrNameLst>
                                          <p:attrName>style.visibility</p:attrName>
                                        </p:attrNameLst>
                                      </p:cBhvr>
                                      <p:to>
                                        <p:strVal val="visible"/>
                                      </p:to>
                                    </p:set>
                                    <p:animEffect transition="in" filter="wipe(left)">
                                      <p:cBhvr>
                                        <p:cTn id="12" dur="500"/>
                                        <p:tgtEl>
                                          <p:spTgt spid="11960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6034">
                                            <p:txEl>
                                              <p:pRg st="2" end="2"/>
                                            </p:txEl>
                                          </p:spTgt>
                                        </p:tgtEl>
                                        <p:attrNameLst>
                                          <p:attrName>style.visibility</p:attrName>
                                        </p:attrNameLst>
                                      </p:cBhvr>
                                      <p:to>
                                        <p:strVal val="visible"/>
                                      </p:to>
                                    </p:set>
                                    <p:animEffect transition="in" filter="wipe(left)">
                                      <p:cBhvr>
                                        <p:cTn id="17" dur="500"/>
                                        <p:tgtEl>
                                          <p:spTgt spid="11960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6034">
                                            <p:txEl>
                                              <p:pRg st="3" end="3"/>
                                            </p:txEl>
                                          </p:spTgt>
                                        </p:tgtEl>
                                        <p:attrNameLst>
                                          <p:attrName>style.visibility</p:attrName>
                                        </p:attrNameLst>
                                      </p:cBhvr>
                                      <p:to>
                                        <p:strVal val="visible"/>
                                      </p:to>
                                    </p:set>
                                    <p:animEffect transition="in" filter="wipe(left)">
                                      <p:cBhvr>
                                        <p:cTn id="22" dur="500"/>
                                        <p:tgtEl>
                                          <p:spTgt spid="11960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6034">
                                            <p:txEl>
                                              <p:pRg st="4" end="4"/>
                                            </p:txEl>
                                          </p:spTgt>
                                        </p:tgtEl>
                                        <p:attrNameLst>
                                          <p:attrName>style.visibility</p:attrName>
                                        </p:attrNameLst>
                                      </p:cBhvr>
                                      <p:to>
                                        <p:strVal val="visible"/>
                                      </p:to>
                                    </p:set>
                                    <p:animEffect transition="in" filter="wipe(left)">
                                      <p:cBhvr>
                                        <p:cTn id="27" dur="500"/>
                                        <p:tgtEl>
                                          <p:spTgt spid="11960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4" grpId="0" build="p" bldLvl="3"/>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Text Box 2"/>
          <p:cNvSpPr txBox="1">
            <a:spLocks noChangeArrowheads="1"/>
          </p:cNvSpPr>
          <p:nvPr/>
        </p:nvSpPr>
        <p:spPr bwMode="auto">
          <a:xfrm>
            <a:off x="609600" y="1371599"/>
            <a:ext cx="7721600" cy="1772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30000"/>
              </a:lnSpc>
              <a:spcBef>
                <a:spcPct val="50000"/>
              </a:spcBef>
              <a:defRPr b="0">
                <a:solidFill>
                  <a:schemeClr val="bg2"/>
                </a:solidFill>
                <a:effectLst/>
                <a:latin typeface="Liberation Sans" panose="020B0604020202020204" pitchFamily="34" charset="0"/>
              </a:defRPr>
            </a:lvl1pPr>
          </a:lstStyle>
          <a:p>
            <a:r>
              <a:rPr lang="en-US" sz="2100" b="1" dirty="0">
                <a:solidFill>
                  <a:schemeClr val="tx1"/>
                </a:solidFill>
              </a:rPr>
              <a:t>Illustration: </a:t>
            </a:r>
            <a:r>
              <a:rPr lang="en-US" sz="2100" dirty="0">
                <a:solidFill>
                  <a:schemeClr val="tx1"/>
                </a:solidFill>
              </a:rPr>
              <a:t>Halo Supermarket sells loaves of bread to consumers on a given day for €2,400. Assuming a sales tax rate of 10 percent, Halo Supermarket makes the following entry to record the sale.</a:t>
            </a:r>
            <a:endParaRPr lang="en-US" altLang="en-US" sz="2100" dirty="0">
              <a:solidFill>
                <a:schemeClr val="tx1"/>
              </a:solidFill>
            </a:endParaRPr>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Sales Taxes Payable</a:t>
            </a:r>
            <a:r>
              <a:rPr lang="zh-CN" altLang="en-US" sz="3200" i="0" kern="1200" dirty="0">
                <a:solidFill>
                  <a:schemeClr val="tx1"/>
                </a:solidFill>
                <a:effectLst/>
                <a:latin typeface="Liberation Sans" panose="020B0604020202020204" pitchFamily="34" charset="0"/>
                <a:ea typeface="+mn-ea"/>
                <a:cs typeface="+mn-cs"/>
              </a:rPr>
              <a:t> 应交消费税</a:t>
            </a:r>
            <a:endParaRPr lang="en-US" sz="3200" i="0" kern="1200" dirty="0">
              <a:solidFill>
                <a:schemeClr val="tx1"/>
              </a:solidFill>
              <a:effectLst/>
              <a:latin typeface="Liberation Sans" panose="020B0604020202020204" pitchFamily="34" charset="0"/>
              <a:ea typeface="+mn-ea"/>
              <a:cs typeface="+mn-cs"/>
            </a:endParaRPr>
          </a:p>
        </p:txBody>
      </p:sp>
      <p:sp>
        <p:nvSpPr>
          <p:cNvPr id="10"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2" name="Rectangle 1"/>
          <p:cNvSpPr/>
          <p:nvPr/>
        </p:nvSpPr>
        <p:spPr>
          <a:xfrm>
            <a:off x="914400" y="3645128"/>
            <a:ext cx="79248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63550" indent="-463550" algn="l">
              <a:spcBef>
                <a:spcPts val="900"/>
              </a:spcBef>
              <a:tabLst>
                <a:tab pos="5486400" algn="r"/>
              </a:tabLst>
            </a:pPr>
            <a:r>
              <a:rPr lang="zh-CN" altLang="en-US" sz="2100" b="0" dirty="0">
                <a:solidFill>
                  <a:schemeClr val="tx1"/>
                </a:solidFill>
                <a:effectLst/>
                <a:latin typeface="Liberation Sans" panose="020B0604020202020204" pitchFamily="34" charset="0"/>
              </a:rPr>
              <a:t> </a:t>
            </a:r>
            <a:r>
              <a:rPr lang="en-US" sz="2100" b="0" dirty="0">
                <a:solidFill>
                  <a:schemeClr val="tx1"/>
                </a:solidFill>
                <a:effectLst/>
                <a:latin typeface="Liberation Sans" panose="020B0604020202020204" pitchFamily="34" charset="0"/>
              </a:rPr>
              <a:t>Cash </a:t>
            </a:r>
            <a:r>
              <a:rPr lang="en-US" sz="2100" b="0" dirty="0" err="1">
                <a:solidFill>
                  <a:schemeClr val="tx1"/>
                </a:solidFill>
                <a:effectLst/>
                <a:latin typeface="Liberation Sans" panose="020B0604020202020204" pitchFamily="34" charset="0"/>
              </a:rPr>
              <a:t>银行存款</a:t>
            </a:r>
            <a:r>
              <a:rPr lang="en-US" sz="2100" b="0" dirty="0">
                <a:solidFill>
                  <a:schemeClr val="tx1"/>
                </a:solidFill>
                <a:effectLst/>
                <a:latin typeface="Liberation Sans" panose="020B0604020202020204" pitchFamily="34" charset="0"/>
              </a:rPr>
              <a:t>	2,640</a:t>
            </a:r>
          </a:p>
          <a:p>
            <a:pPr marL="463550" indent="-463550" algn="l">
              <a:spcBef>
                <a:spcPts val="900"/>
              </a:spcBef>
              <a:tabLst>
                <a:tab pos="5486400" algn="r"/>
                <a:tab pos="6742113" algn="r"/>
              </a:tabLst>
            </a:pPr>
            <a:r>
              <a:rPr lang="en-US" sz="2100" b="0" dirty="0">
                <a:solidFill>
                  <a:schemeClr val="tx1"/>
                </a:solidFill>
                <a:effectLst/>
                <a:latin typeface="Liberation Sans" panose="020B0604020202020204" pitchFamily="34" charset="0"/>
              </a:rPr>
              <a:t>	Sales Revenue </a:t>
            </a:r>
            <a:r>
              <a:rPr lang="en-US" sz="2100" b="0" dirty="0" err="1">
                <a:solidFill>
                  <a:schemeClr val="tx1"/>
                </a:solidFill>
                <a:effectLst/>
                <a:latin typeface="Liberation Sans" panose="020B0604020202020204" pitchFamily="34" charset="0"/>
              </a:rPr>
              <a:t>主营业务收入</a:t>
            </a:r>
            <a:r>
              <a:rPr lang="en-US" sz="2100" b="0" dirty="0">
                <a:solidFill>
                  <a:schemeClr val="tx1"/>
                </a:solidFill>
                <a:effectLst/>
                <a:latin typeface="Liberation Sans" panose="020B0604020202020204" pitchFamily="34" charset="0"/>
              </a:rPr>
              <a:t>		2,400</a:t>
            </a:r>
          </a:p>
          <a:p>
            <a:pPr marL="463550" indent="-463550" algn="l">
              <a:spcBef>
                <a:spcPts val="900"/>
              </a:spcBef>
              <a:tabLst>
                <a:tab pos="5486400" algn="r"/>
                <a:tab pos="6742113" algn="r"/>
              </a:tabLst>
            </a:pPr>
            <a:r>
              <a:rPr lang="en-US" sz="2100" b="0" dirty="0">
                <a:solidFill>
                  <a:schemeClr val="tx1"/>
                </a:solidFill>
                <a:effectLst/>
                <a:latin typeface="Liberation Sans" panose="020B0604020202020204" pitchFamily="34" charset="0"/>
              </a:rPr>
              <a:t>	Sales Taxes Payable </a:t>
            </a:r>
            <a:r>
              <a:rPr lang="en-US" sz="2100" b="0" dirty="0" err="1">
                <a:solidFill>
                  <a:schemeClr val="tx1"/>
                </a:solidFill>
                <a:effectLst/>
                <a:latin typeface="Liberation Sans" panose="020B0604020202020204" pitchFamily="34" charset="0"/>
              </a:rPr>
              <a:t>应交税费</a:t>
            </a:r>
            <a:r>
              <a:rPr lang="en-US" altLang="zh-CN" sz="2100" b="0" dirty="0">
                <a:solidFill>
                  <a:schemeClr val="tx1"/>
                </a:solidFill>
                <a:effectLst/>
                <a:latin typeface="Liberation Sans" panose="020B0604020202020204" pitchFamily="34" charset="0"/>
              </a:rPr>
              <a:t>—</a:t>
            </a:r>
            <a:r>
              <a:rPr lang="zh-CN" altLang="en-US" sz="2100" b="0" dirty="0">
                <a:solidFill>
                  <a:schemeClr val="tx1"/>
                </a:solidFill>
                <a:effectLst/>
                <a:latin typeface="Liberation Sans" panose="020B0604020202020204" pitchFamily="34" charset="0"/>
              </a:rPr>
              <a:t>应交消费税</a:t>
            </a:r>
            <a:r>
              <a:rPr lang="en-US" sz="2100" b="0" dirty="0">
                <a:solidFill>
                  <a:schemeClr val="tx1"/>
                </a:solidFill>
                <a:effectLst/>
                <a:latin typeface="Liberation Sans" panose="020B0604020202020204" pitchFamily="34" charset="0"/>
              </a:rPr>
              <a:t>	240</a:t>
            </a: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3" name="Table 2">
            <a:extLst>
              <a:ext uri="{FF2B5EF4-FFF2-40B4-BE49-F238E27FC236}">
                <a16:creationId xmlns:a16="http://schemas.microsoft.com/office/drawing/2014/main" id="{AD24BED9-51B5-A1D8-21F3-1A75B76BA922}"/>
              </a:ext>
            </a:extLst>
          </p:cNvPr>
          <p:cNvGraphicFramePr>
            <a:graphicFrameLocks noGrp="1"/>
          </p:cNvGraphicFramePr>
          <p:nvPr>
            <p:extLst>
              <p:ext uri="{D42A27DB-BD31-4B8C-83A1-F6EECF244321}">
                <p14:modId xmlns:p14="http://schemas.microsoft.com/office/powerpoint/2010/main" val="127752056"/>
              </p:ext>
            </p:extLst>
          </p:nvPr>
        </p:nvGraphicFramePr>
        <p:xfrm>
          <a:off x="228600" y="3209155"/>
          <a:ext cx="7924800" cy="396240"/>
        </p:xfrm>
        <a:graphic>
          <a:graphicData uri="http://schemas.openxmlformats.org/drawingml/2006/table">
            <a:tbl>
              <a:tblPr firstRow="1" bandRow="1">
                <a:tableStyleId>{8799B23B-EC83-4686-B30A-512413B5E67A}</a:tableStyleId>
              </a:tblPr>
              <a:tblGrid>
                <a:gridCol w="762000">
                  <a:extLst>
                    <a:ext uri="{9D8B030D-6E8A-4147-A177-3AD203B41FA5}">
                      <a16:colId xmlns:a16="http://schemas.microsoft.com/office/drawing/2014/main" val="1553951953"/>
                    </a:ext>
                  </a:extLst>
                </a:gridCol>
                <a:gridCol w="4329112">
                  <a:extLst>
                    <a:ext uri="{9D8B030D-6E8A-4147-A177-3AD203B41FA5}">
                      <a16:colId xmlns:a16="http://schemas.microsoft.com/office/drawing/2014/main" val="791463177"/>
                    </a:ext>
                  </a:extLst>
                </a:gridCol>
                <a:gridCol w="1333500">
                  <a:extLst>
                    <a:ext uri="{9D8B030D-6E8A-4147-A177-3AD203B41FA5}">
                      <a16:colId xmlns:a16="http://schemas.microsoft.com/office/drawing/2014/main" val="2170727643"/>
                    </a:ext>
                  </a:extLst>
                </a:gridCol>
                <a:gridCol w="1500188">
                  <a:extLst>
                    <a:ext uri="{9D8B030D-6E8A-4147-A177-3AD203B41FA5}">
                      <a16:colId xmlns:a16="http://schemas.microsoft.com/office/drawing/2014/main" val="1418187018"/>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1721932"/>
                  </a:ext>
                </a:extLst>
              </a:tr>
            </a:tbl>
          </a:graphicData>
        </a:graphic>
      </p:graphicFrame>
    </p:spTree>
    <p:extLst>
      <p:ext uri="{BB962C8B-B14F-4D97-AF65-F5344CB8AC3E}">
        <p14:creationId xmlns:p14="http://schemas.microsoft.com/office/powerpoint/2010/main" val="363637832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Text Box 2"/>
          <p:cNvSpPr txBox="1">
            <a:spLocks noChangeArrowheads="1"/>
          </p:cNvSpPr>
          <p:nvPr/>
        </p:nvSpPr>
        <p:spPr bwMode="auto">
          <a:xfrm>
            <a:off x="609600" y="1371599"/>
            <a:ext cx="7924800"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a:lnSpc>
                <a:spcPct val="130000"/>
              </a:lnSpc>
              <a:spcBef>
                <a:spcPct val="50000"/>
              </a:spcBef>
              <a:defRPr b="0">
                <a:solidFill>
                  <a:schemeClr val="bg2"/>
                </a:solidFill>
                <a:effectLst/>
                <a:latin typeface="Liberation Sans" panose="020B0604020202020204" pitchFamily="34" charset="0"/>
              </a:defRPr>
            </a:lvl1pPr>
          </a:lstStyle>
          <a:p>
            <a:r>
              <a:rPr lang="en-US" sz="2100" b="1" dirty="0">
                <a:solidFill>
                  <a:schemeClr val="tx1"/>
                </a:solidFill>
              </a:rPr>
              <a:t>Illustration: </a:t>
            </a:r>
            <a:r>
              <a:rPr lang="en-US" sz="2100" dirty="0">
                <a:solidFill>
                  <a:schemeClr val="tx1"/>
                </a:solidFill>
              </a:rPr>
              <a:t>The VAT is collected every time a business purchases products from another business in the product’s supply chain. To illustrate, </a:t>
            </a:r>
          </a:p>
          <a:p>
            <a:pPr marL="457200" indent="-457200">
              <a:buFont typeface="+mj-lt"/>
              <a:buAutoNum type="arabicPeriod"/>
            </a:pPr>
            <a:r>
              <a:rPr lang="en-US" sz="2100" dirty="0">
                <a:solidFill>
                  <a:schemeClr val="tx1"/>
                </a:solidFill>
              </a:rPr>
              <a:t>Hill Farms Wheat Company grows wheat and sells it to Sunshine Baking for €1,000. </a:t>
            </a:r>
            <a:r>
              <a:rPr lang="en-US" sz="2100" dirty="0">
                <a:solidFill>
                  <a:schemeClr val="accent2"/>
                </a:solidFill>
              </a:rPr>
              <a:t>Hill Farms Wheat </a:t>
            </a:r>
            <a:r>
              <a:rPr lang="en-US" sz="2100" dirty="0">
                <a:solidFill>
                  <a:schemeClr val="tx1"/>
                </a:solidFill>
              </a:rPr>
              <a:t>makes the following entry to record the sale, assuming the VAT is 10 percent.</a:t>
            </a:r>
            <a:endParaRPr lang="en-US" altLang="en-US" sz="2100" dirty="0">
              <a:solidFill>
                <a:schemeClr val="tx1"/>
              </a:solidFill>
            </a:endParaRPr>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Value-Added Taxes Payable</a:t>
            </a:r>
            <a:r>
              <a:rPr lang="zh-CN" altLang="en-US" sz="3200" i="0" kern="1200" dirty="0">
                <a:solidFill>
                  <a:schemeClr val="tx1"/>
                </a:solidFill>
                <a:effectLst/>
                <a:latin typeface="Liberation Sans" panose="020B0604020202020204" pitchFamily="34" charset="0"/>
                <a:ea typeface="+mn-ea"/>
                <a:cs typeface="+mn-cs"/>
              </a:rPr>
              <a:t> 应交增值税</a:t>
            </a:r>
            <a:endParaRPr lang="en-US" sz="3200" i="0" kern="1200" dirty="0">
              <a:solidFill>
                <a:schemeClr val="tx1"/>
              </a:solidFill>
              <a:effectLst/>
              <a:latin typeface="Liberation Sans" panose="020B0604020202020204" pitchFamily="34" charset="0"/>
              <a:ea typeface="+mn-ea"/>
              <a:cs typeface="+mn-cs"/>
            </a:endParaRPr>
          </a:p>
        </p:txBody>
      </p:sp>
      <p:sp>
        <p:nvSpPr>
          <p:cNvPr id="10"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2" name="Rectangle 1"/>
          <p:cNvSpPr/>
          <p:nvPr/>
        </p:nvSpPr>
        <p:spPr>
          <a:xfrm>
            <a:off x="1089102" y="4844849"/>
            <a:ext cx="7467600"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63550" indent="-463550" algn="l">
              <a:spcBef>
                <a:spcPts val="900"/>
              </a:spcBef>
              <a:tabLst>
                <a:tab pos="5486400" algn="r"/>
              </a:tabLst>
            </a:pPr>
            <a:r>
              <a:rPr lang="en-US" sz="2100" b="0" dirty="0">
                <a:solidFill>
                  <a:schemeClr val="tx1"/>
                </a:solidFill>
                <a:effectLst/>
                <a:latin typeface="Liberation Sans" panose="020B0604020202020204" pitchFamily="34" charset="0"/>
              </a:rPr>
              <a:t>Cash </a:t>
            </a:r>
            <a:r>
              <a:rPr lang="en-US" sz="2100" b="0" dirty="0" err="1">
                <a:solidFill>
                  <a:schemeClr val="tx1"/>
                </a:solidFill>
                <a:effectLst/>
                <a:latin typeface="Liberation Sans" panose="020B0604020202020204" pitchFamily="34" charset="0"/>
              </a:rPr>
              <a:t>银行存款</a:t>
            </a:r>
            <a:r>
              <a:rPr lang="en-US" sz="2100" b="0" dirty="0">
                <a:solidFill>
                  <a:schemeClr val="tx1"/>
                </a:solidFill>
                <a:effectLst/>
                <a:latin typeface="Liberation Sans" panose="020B0604020202020204" pitchFamily="34" charset="0"/>
              </a:rPr>
              <a:t>	1,100</a:t>
            </a:r>
          </a:p>
          <a:p>
            <a:pPr marL="463550" indent="-463550" algn="l">
              <a:spcBef>
                <a:spcPts val="900"/>
              </a:spcBef>
              <a:tabLst>
                <a:tab pos="5486400" algn="r"/>
                <a:tab pos="6742113" algn="r"/>
              </a:tabLst>
            </a:pPr>
            <a:r>
              <a:rPr lang="en-US" sz="2100" b="0" dirty="0">
                <a:solidFill>
                  <a:schemeClr val="tx1"/>
                </a:solidFill>
                <a:effectLst/>
                <a:latin typeface="Liberation Sans" panose="020B0604020202020204" pitchFamily="34" charset="0"/>
              </a:rPr>
              <a:t>	Sales Revenue </a:t>
            </a:r>
            <a:r>
              <a:rPr lang="en-US" sz="2100" b="0" dirty="0" err="1">
                <a:solidFill>
                  <a:schemeClr val="tx1"/>
                </a:solidFill>
                <a:effectLst/>
                <a:latin typeface="Liberation Sans" panose="020B0604020202020204" pitchFamily="34" charset="0"/>
              </a:rPr>
              <a:t>主营业务收入</a:t>
            </a:r>
            <a:r>
              <a:rPr lang="en-US" sz="2100" b="0" dirty="0">
                <a:solidFill>
                  <a:schemeClr val="tx1"/>
                </a:solidFill>
                <a:effectLst/>
                <a:latin typeface="Liberation Sans" panose="020B0604020202020204" pitchFamily="34" charset="0"/>
              </a:rPr>
              <a:t>		1,000</a:t>
            </a:r>
          </a:p>
          <a:p>
            <a:pPr marL="463550" indent="-463550" algn="l">
              <a:spcBef>
                <a:spcPts val="900"/>
              </a:spcBef>
              <a:tabLst>
                <a:tab pos="5486400" algn="r"/>
                <a:tab pos="6742113" algn="r"/>
              </a:tabLst>
            </a:pPr>
            <a:r>
              <a:rPr lang="en-US" sz="2100" b="0" dirty="0">
                <a:solidFill>
                  <a:schemeClr val="tx1"/>
                </a:solidFill>
                <a:effectLst/>
                <a:latin typeface="Liberation Sans" panose="020B0604020202020204" pitchFamily="34" charset="0"/>
              </a:rPr>
              <a:t>	Value-Added Taxes Payable 		100</a:t>
            </a:r>
          </a:p>
          <a:p>
            <a:pPr marL="920750" lvl="1" indent="-463550" algn="l">
              <a:spcBef>
                <a:spcPts val="900"/>
              </a:spcBef>
              <a:tabLst>
                <a:tab pos="5486400" algn="r"/>
                <a:tab pos="6742113" algn="r"/>
              </a:tabLst>
            </a:pPr>
            <a:r>
              <a:rPr lang="en-US" sz="2100" b="0" dirty="0" err="1">
                <a:solidFill>
                  <a:schemeClr val="tx1"/>
                </a:solidFill>
                <a:effectLst/>
                <a:latin typeface="Liberation Sans" panose="020B0604020202020204" pitchFamily="34" charset="0"/>
              </a:rPr>
              <a:t>应交税费</a:t>
            </a:r>
            <a:r>
              <a:rPr lang="en-US" altLang="zh-CN" sz="2100" b="0" dirty="0">
                <a:solidFill>
                  <a:schemeClr val="tx1"/>
                </a:solidFill>
                <a:effectLst/>
                <a:latin typeface="Liberation Sans" panose="020B0604020202020204" pitchFamily="34" charset="0"/>
              </a:rPr>
              <a:t>—</a:t>
            </a:r>
            <a:r>
              <a:rPr lang="zh-CN" altLang="en-US" sz="2100" b="0" dirty="0">
                <a:solidFill>
                  <a:schemeClr val="tx1"/>
                </a:solidFill>
                <a:effectLst/>
                <a:latin typeface="Liberation Sans" panose="020B0604020202020204" pitchFamily="34" charset="0"/>
              </a:rPr>
              <a:t>应交增值税（销项税额）</a:t>
            </a:r>
            <a:endParaRPr lang="en-US" sz="2100" b="0" dirty="0">
              <a:solidFill>
                <a:schemeClr val="tx1"/>
              </a:solidFill>
              <a:effectLst/>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3" name="Table 2">
            <a:extLst>
              <a:ext uri="{FF2B5EF4-FFF2-40B4-BE49-F238E27FC236}">
                <a16:creationId xmlns:a16="http://schemas.microsoft.com/office/drawing/2014/main" id="{509BEDD9-0FBF-16B8-5EB5-0D6A331EAB02}"/>
              </a:ext>
            </a:extLst>
          </p:cNvPr>
          <p:cNvGraphicFramePr>
            <a:graphicFrameLocks noGrp="1"/>
          </p:cNvGraphicFramePr>
          <p:nvPr>
            <p:extLst>
              <p:ext uri="{D42A27DB-BD31-4B8C-83A1-F6EECF244321}">
                <p14:modId xmlns:p14="http://schemas.microsoft.com/office/powerpoint/2010/main" val="379958799"/>
              </p:ext>
            </p:extLst>
          </p:nvPr>
        </p:nvGraphicFramePr>
        <p:xfrm>
          <a:off x="373566" y="4448609"/>
          <a:ext cx="7924800" cy="396240"/>
        </p:xfrm>
        <a:graphic>
          <a:graphicData uri="http://schemas.openxmlformats.org/drawingml/2006/table">
            <a:tbl>
              <a:tblPr firstRow="1" bandRow="1">
                <a:tableStyleId>{8799B23B-EC83-4686-B30A-512413B5E67A}</a:tableStyleId>
              </a:tblPr>
              <a:tblGrid>
                <a:gridCol w="762000">
                  <a:extLst>
                    <a:ext uri="{9D8B030D-6E8A-4147-A177-3AD203B41FA5}">
                      <a16:colId xmlns:a16="http://schemas.microsoft.com/office/drawing/2014/main" val="1553951953"/>
                    </a:ext>
                  </a:extLst>
                </a:gridCol>
                <a:gridCol w="4329112">
                  <a:extLst>
                    <a:ext uri="{9D8B030D-6E8A-4147-A177-3AD203B41FA5}">
                      <a16:colId xmlns:a16="http://schemas.microsoft.com/office/drawing/2014/main" val="791463177"/>
                    </a:ext>
                  </a:extLst>
                </a:gridCol>
                <a:gridCol w="1333500">
                  <a:extLst>
                    <a:ext uri="{9D8B030D-6E8A-4147-A177-3AD203B41FA5}">
                      <a16:colId xmlns:a16="http://schemas.microsoft.com/office/drawing/2014/main" val="2170727643"/>
                    </a:ext>
                  </a:extLst>
                </a:gridCol>
                <a:gridCol w="1500188">
                  <a:extLst>
                    <a:ext uri="{9D8B030D-6E8A-4147-A177-3AD203B41FA5}">
                      <a16:colId xmlns:a16="http://schemas.microsoft.com/office/drawing/2014/main" val="1418187018"/>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1721932"/>
                  </a:ext>
                </a:extLst>
              </a:tr>
            </a:tbl>
          </a:graphicData>
        </a:graphic>
      </p:graphicFrame>
    </p:spTree>
    <p:extLst>
      <p:ext uri="{BB962C8B-B14F-4D97-AF65-F5344CB8AC3E}">
        <p14:creationId xmlns:p14="http://schemas.microsoft.com/office/powerpoint/2010/main" val="7132885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Text Box 2"/>
          <p:cNvSpPr txBox="1">
            <a:spLocks noChangeArrowheads="1"/>
          </p:cNvSpPr>
          <p:nvPr/>
        </p:nvSpPr>
        <p:spPr bwMode="auto">
          <a:xfrm>
            <a:off x="609600" y="1371599"/>
            <a:ext cx="7924800" cy="17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a:lnSpc>
                <a:spcPct val="130000"/>
              </a:lnSpc>
              <a:spcBef>
                <a:spcPct val="50000"/>
              </a:spcBef>
              <a:defRPr b="0">
                <a:solidFill>
                  <a:schemeClr val="bg2"/>
                </a:solidFill>
                <a:effectLst/>
                <a:latin typeface="Liberation Sans" panose="020B0604020202020204" pitchFamily="34" charset="0"/>
              </a:defRPr>
            </a:lvl1pPr>
          </a:lstStyle>
          <a:p>
            <a:pPr marL="457200" indent="-457200">
              <a:buFont typeface="+mj-lt"/>
              <a:buAutoNum type="arabicPeriod" startAt="2"/>
            </a:pPr>
            <a:r>
              <a:rPr lang="en-US" sz="2100" dirty="0"/>
              <a:t>Sunshine Baking makes loaves of bread from this wheat and sells it to Halo Supermarket for €2,000. </a:t>
            </a:r>
            <a:r>
              <a:rPr lang="en-US" sz="2100" dirty="0">
                <a:solidFill>
                  <a:schemeClr val="accent2"/>
                </a:solidFill>
              </a:rPr>
              <a:t>Sunshine Baking </a:t>
            </a:r>
            <a:r>
              <a:rPr lang="en-US" sz="2100" dirty="0"/>
              <a:t>makes the following entry to record the sale, assuming the VAT is 10 percent. </a:t>
            </a:r>
            <a:endParaRPr lang="en-US" altLang="en-US" sz="2100" dirty="0"/>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Value-Added Taxes Payable</a:t>
            </a:r>
            <a:r>
              <a:rPr lang="zh-CN" altLang="en-US" sz="3200" i="0" kern="1200" dirty="0">
                <a:solidFill>
                  <a:schemeClr val="tx1"/>
                </a:solidFill>
                <a:effectLst/>
                <a:latin typeface="Liberation Sans" panose="020B0604020202020204" pitchFamily="34" charset="0"/>
                <a:ea typeface="+mn-ea"/>
                <a:cs typeface="+mn-cs"/>
              </a:rPr>
              <a:t>应交增值税</a:t>
            </a:r>
            <a:endParaRPr lang="en-US" sz="3200" i="0" kern="1200" dirty="0">
              <a:solidFill>
                <a:schemeClr val="tx1"/>
              </a:solidFill>
              <a:effectLst/>
              <a:latin typeface="Liberation Sans" panose="020B0604020202020204" pitchFamily="34" charset="0"/>
              <a:ea typeface="+mn-ea"/>
              <a:cs typeface="+mn-cs"/>
            </a:endParaRPr>
          </a:p>
        </p:txBody>
      </p:sp>
      <p:sp>
        <p:nvSpPr>
          <p:cNvPr id="10"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2" name="Rectangle 1"/>
          <p:cNvSpPr/>
          <p:nvPr/>
        </p:nvSpPr>
        <p:spPr>
          <a:xfrm>
            <a:off x="1066800" y="3429000"/>
            <a:ext cx="74676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63550" indent="-463550" algn="l">
              <a:spcBef>
                <a:spcPts val="900"/>
              </a:spcBef>
              <a:tabLst>
                <a:tab pos="5486400" algn="r"/>
              </a:tabLst>
            </a:pPr>
            <a:r>
              <a:rPr lang="en-US" sz="2100" b="0" dirty="0">
                <a:solidFill>
                  <a:schemeClr val="tx1"/>
                </a:solidFill>
                <a:effectLst/>
                <a:latin typeface="Liberation Sans" panose="020B0604020202020204" pitchFamily="34" charset="0"/>
              </a:rPr>
              <a:t>Cash </a:t>
            </a:r>
            <a:r>
              <a:rPr lang="en-US" sz="2100" b="0" dirty="0" err="1">
                <a:solidFill>
                  <a:schemeClr val="tx1"/>
                </a:solidFill>
                <a:effectLst/>
                <a:latin typeface="Liberation Sans" panose="020B0604020202020204" pitchFamily="34" charset="0"/>
              </a:rPr>
              <a:t>银行存款</a:t>
            </a:r>
            <a:r>
              <a:rPr lang="en-US" sz="2100" b="0" dirty="0">
                <a:solidFill>
                  <a:schemeClr val="tx1"/>
                </a:solidFill>
                <a:effectLst/>
                <a:latin typeface="Liberation Sans" panose="020B0604020202020204" pitchFamily="34" charset="0"/>
              </a:rPr>
              <a:t>	2,200</a:t>
            </a:r>
          </a:p>
          <a:p>
            <a:pPr marL="463550" indent="-463550" algn="l">
              <a:spcBef>
                <a:spcPts val="900"/>
              </a:spcBef>
              <a:tabLst>
                <a:tab pos="5486400" algn="r"/>
                <a:tab pos="6742113" algn="r"/>
              </a:tabLst>
            </a:pPr>
            <a:r>
              <a:rPr lang="en-US" sz="2100" b="0" dirty="0">
                <a:solidFill>
                  <a:schemeClr val="tx1"/>
                </a:solidFill>
                <a:effectLst/>
                <a:latin typeface="Liberation Sans" panose="020B0604020202020204" pitchFamily="34" charset="0"/>
              </a:rPr>
              <a:t>	Sales Revenue </a:t>
            </a:r>
            <a:r>
              <a:rPr lang="en-US" sz="2100" b="0" dirty="0" err="1">
                <a:solidFill>
                  <a:schemeClr val="tx1"/>
                </a:solidFill>
                <a:effectLst/>
                <a:latin typeface="Liberation Sans" panose="020B0604020202020204" pitchFamily="34" charset="0"/>
              </a:rPr>
              <a:t>主营业务收入</a:t>
            </a:r>
            <a:r>
              <a:rPr lang="en-US" sz="2100" b="0" dirty="0">
                <a:solidFill>
                  <a:schemeClr val="tx1"/>
                </a:solidFill>
                <a:effectLst/>
                <a:latin typeface="Liberation Sans" panose="020B0604020202020204" pitchFamily="34" charset="0"/>
              </a:rPr>
              <a:t>		2,000</a:t>
            </a:r>
          </a:p>
          <a:p>
            <a:pPr marL="463550" indent="-463550" algn="l">
              <a:spcBef>
                <a:spcPts val="900"/>
              </a:spcBef>
              <a:tabLst>
                <a:tab pos="5486400" algn="r"/>
                <a:tab pos="6742113" algn="r"/>
              </a:tabLst>
            </a:pPr>
            <a:r>
              <a:rPr lang="en-US" sz="2100" b="0" dirty="0">
                <a:solidFill>
                  <a:schemeClr val="tx1"/>
                </a:solidFill>
                <a:effectLst/>
                <a:latin typeface="Liberation Sans" panose="020B0604020202020204" pitchFamily="34" charset="0"/>
              </a:rPr>
              <a:t>	Value-Added Taxes Payable 		200</a:t>
            </a:r>
          </a:p>
          <a:p>
            <a:pPr marL="920750" lvl="1" indent="-463550" algn="l">
              <a:spcBef>
                <a:spcPts val="900"/>
              </a:spcBef>
              <a:tabLst>
                <a:tab pos="5486400" algn="r"/>
                <a:tab pos="6742113" algn="r"/>
              </a:tabLst>
            </a:pPr>
            <a:r>
              <a:rPr lang="en-US" sz="2100" b="0" dirty="0" err="1">
                <a:solidFill>
                  <a:schemeClr val="tx1"/>
                </a:solidFill>
                <a:effectLst/>
                <a:latin typeface="Liberation Sans" panose="020B0604020202020204" pitchFamily="34" charset="0"/>
              </a:rPr>
              <a:t>应交税费</a:t>
            </a:r>
            <a:r>
              <a:rPr lang="en-US" altLang="zh-CN" sz="2100" b="0" dirty="0">
                <a:solidFill>
                  <a:schemeClr val="tx1"/>
                </a:solidFill>
                <a:effectLst/>
                <a:latin typeface="Liberation Sans" panose="020B0604020202020204" pitchFamily="34" charset="0"/>
              </a:rPr>
              <a:t>—</a:t>
            </a:r>
            <a:r>
              <a:rPr lang="zh-CN" altLang="en-US" sz="2100" b="0" dirty="0">
                <a:solidFill>
                  <a:schemeClr val="tx1"/>
                </a:solidFill>
                <a:effectLst/>
                <a:latin typeface="Liberation Sans" panose="020B0604020202020204" pitchFamily="34" charset="0"/>
              </a:rPr>
              <a:t>应交增值税（销项税额）</a:t>
            </a:r>
            <a:endParaRPr lang="en-US" sz="2100" b="0" dirty="0">
              <a:solidFill>
                <a:schemeClr val="tx1"/>
              </a:solidFill>
              <a:effectLst/>
              <a:latin typeface="Liberation Sans" panose="020B0604020202020204" pitchFamily="34" charset="0"/>
            </a:endParaRPr>
          </a:p>
          <a:p>
            <a:pPr marL="463550" indent="-463550" algn="l">
              <a:spcBef>
                <a:spcPts val="900"/>
              </a:spcBef>
              <a:tabLst>
                <a:tab pos="5486400" algn="r"/>
                <a:tab pos="6742113" algn="r"/>
              </a:tabLst>
            </a:pPr>
            <a:endParaRPr lang="en-US" sz="2100" b="0" dirty="0">
              <a:solidFill>
                <a:schemeClr val="tx1"/>
              </a:solidFill>
              <a:effectLst/>
              <a:latin typeface="Liberation Sans" panose="020B0604020202020204" pitchFamily="34" charset="0"/>
            </a:endParaRPr>
          </a:p>
        </p:txBody>
      </p:sp>
      <p:sp>
        <p:nvSpPr>
          <p:cNvPr id="3" name="Rectangle 2"/>
          <p:cNvSpPr/>
          <p:nvPr/>
        </p:nvSpPr>
        <p:spPr>
          <a:xfrm>
            <a:off x="1066800" y="5029200"/>
            <a:ext cx="71628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50000"/>
              </a:spcBef>
            </a:pPr>
            <a:r>
              <a:rPr lang="en-US" sz="2000" b="0" dirty="0">
                <a:solidFill>
                  <a:srgbClr val="FF0000"/>
                </a:solidFill>
                <a:effectLst/>
                <a:latin typeface="Liberation Sans" panose="020B0604020202020204" pitchFamily="34" charset="0"/>
              </a:rPr>
              <a:t>Sunshine Baking then remits €100 to the government, not €200. </a:t>
            </a:r>
            <a:r>
              <a:rPr lang="en-US" sz="2000" b="0" dirty="0">
                <a:solidFill>
                  <a:schemeClr val="bg2"/>
                </a:solidFill>
                <a:effectLst/>
                <a:latin typeface="Liberation Sans" panose="020B0604020202020204" pitchFamily="34" charset="0"/>
              </a:rPr>
              <a:t>The reason: Sunshine Baking has already paid €100 to Hill Farms Wheat.</a:t>
            </a: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4" name="Table 3">
            <a:extLst>
              <a:ext uri="{FF2B5EF4-FFF2-40B4-BE49-F238E27FC236}">
                <a16:creationId xmlns:a16="http://schemas.microsoft.com/office/drawing/2014/main" id="{822C1FDC-F697-999A-4050-8F77EE041B69}"/>
              </a:ext>
            </a:extLst>
          </p:cNvPr>
          <p:cNvGraphicFramePr>
            <a:graphicFrameLocks noGrp="1"/>
          </p:cNvGraphicFramePr>
          <p:nvPr>
            <p:extLst>
              <p:ext uri="{D42A27DB-BD31-4B8C-83A1-F6EECF244321}">
                <p14:modId xmlns:p14="http://schemas.microsoft.com/office/powerpoint/2010/main" val="2720918735"/>
              </p:ext>
            </p:extLst>
          </p:nvPr>
        </p:nvGraphicFramePr>
        <p:xfrm>
          <a:off x="304800" y="3006740"/>
          <a:ext cx="7924800" cy="396240"/>
        </p:xfrm>
        <a:graphic>
          <a:graphicData uri="http://schemas.openxmlformats.org/drawingml/2006/table">
            <a:tbl>
              <a:tblPr firstRow="1" bandRow="1">
                <a:tableStyleId>{8799B23B-EC83-4686-B30A-512413B5E67A}</a:tableStyleId>
              </a:tblPr>
              <a:tblGrid>
                <a:gridCol w="762000">
                  <a:extLst>
                    <a:ext uri="{9D8B030D-6E8A-4147-A177-3AD203B41FA5}">
                      <a16:colId xmlns:a16="http://schemas.microsoft.com/office/drawing/2014/main" val="1553951953"/>
                    </a:ext>
                  </a:extLst>
                </a:gridCol>
                <a:gridCol w="4329112">
                  <a:extLst>
                    <a:ext uri="{9D8B030D-6E8A-4147-A177-3AD203B41FA5}">
                      <a16:colId xmlns:a16="http://schemas.microsoft.com/office/drawing/2014/main" val="791463177"/>
                    </a:ext>
                  </a:extLst>
                </a:gridCol>
                <a:gridCol w="1333500">
                  <a:extLst>
                    <a:ext uri="{9D8B030D-6E8A-4147-A177-3AD203B41FA5}">
                      <a16:colId xmlns:a16="http://schemas.microsoft.com/office/drawing/2014/main" val="2170727643"/>
                    </a:ext>
                  </a:extLst>
                </a:gridCol>
                <a:gridCol w="1500188">
                  <a:extLst>
                    <a:ext uri="{9D8B030D-6E8A-4147-A177-3AD203B41FA5}">
                      <a16:colId xmlns:a16="http://schemas.microsoft.com/office/drawing/2014/main" val="1418187018"/>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1721932"/>
                  </a:ext>
                </a:extLst>
              </a:tr>
            </a:tbl>
          </a:graphicData>
        </a:graphic>
      </p:graphicFrame>
    </p:spTree>
    <p:extLst>
      <p:ext uri="{BB962C8B-B14F-4D97-AF65-F5344CB8AC3E}">
        <p14:creationId xmlns:p14="http://schemas.microsoft.com/office/powerpoint/2010/main" val="26764112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Text Box 2"/>
          <p:cNvSpPr txBox="1">
            <a:spLocks noChangeArrowheads="1"/>
          </p:cNvSpPr>
          <p:nvPr/>
        </p:nvSpPr>
        <p:spPr bwMode="auto">
          <a:xfrm>
            <a:off x="609600" y="1371599"/>
            <a:ext cx="7924800" cy="130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a:lnSpc>
                <a:spcPct val="130000"/>
              </a:lnSpc>
              <a:spcBef>
                <a:spcPct val="50000"/>
              </a:spcBef>
              <a:defRPr b="0">
                <a:solidFill>
                  <a:schemeClr val="bg2"/>
                </a:solidFill>
                <a:effectLst/>
                <a:latin typeface="Liberation Sans" panose="020B0604020202020204" pitchFamily="34" charset="0"/>
              </a:defRPr>
            </a:lvl1pPr>
          </a:lstStyle>
          <a:p>
            <a:pPr marL="457200" indent="-457200">
              <a:buFont typeface="+mj-lt"/>
              <a:buAutoNum type="arabicPeriod" startAt="3"/>
            </a:pPr>
            <a:r>
              <a:rPr lang="en-US" sz="2100" dirty="0"/>
              <a:t>Halo Supermarket sells the loaves of bread to consumers for €2,400. Halo Supermarket makes the following entry to record the sale, assuming the VAT is 10 percent.</a:t>
            </a:r>
            <a:endParaRPr lang="en-US" altLang="en-US" sz="2100" dirty="0"/>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Value-Added Taxes Payable</a:t>
            </a:r>
            <a:r>
              <a:rPr lang="zh-CN" altLang="en-US" sz="3200" i="0" kern="1200" dirty="0">
                <a:solidFill>
                  <a:schemeClr val="tx1"/>
                </a:solidFill>
                <a:effectLst/>
                <a:latin typeface="Liberation Sans" panose="020B0604020202020204" pitchFamily="34" charset="0"/>
                <a:ea typeface="+mn-ea"/>
                <a:cs typeface="+mn-cs"/>
              </a:rPr>
              <a:t>应交增值税</a:t>
            </a:r>
            <a:endParaRPr lang="en-US" sz="3200" i="0" kern="1200" dirty="0">
              <a:solidFill>
                <a:schemeClr val="tx1"/>
              </a:solidFill>
              <a:effectLst/>
              <a:latin typeface="Liberation Sans" panose="020B0604020202020204" pitchFamily="34" charset="0"/>
              <a:ea typeface="+mn-ea"/>
              <a:cs typeface="+mn-cs"/>
            </a:endParaRPr>
          </a:p>
        </p:txBody>
      </p:sp>
      <p:sp>
        <p:nvSpPr>
          <p:cNvPr id="10"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2" name="Rectangle 1"/>
          <p:cNvSpPr/>
          <p:nvPr/>
        </p:nvSpPr>
        <p:spPr>
          <a:xfrm>
            <a:off x="1066800" y="3050738"/>
            <a:ext cx="74676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63550" indent="-463550" algn="l">
              <a:spcBef>
                <a:spcPts val="900"/>
              </a:spcBef>
              <a:tabLst>
                <a:tab pos="5486400" algn="r"/>
              </a:tabLst>
            </a:pPr>
            <a:r>
              <a:rPr lang="en-US" sz="2100" b="0" dirty="0">
                <a:solidFill>
                  <a:schemeClr val="tx1"/>
                </a:solidFill>
                <a:effectLst/>
                <a:latin typeface="Liberation Sans" panose="020B0604020202020204" pitchFamily="34" charset="0"/>
              </a:rPr>
              <a:t>Cash </a:t>
            </a:r>
            <a:r>
              <a:rPr lang="en-US" sz="2100" b="0" dirty="0" err="1">
                <a:solidFill>
                  <a:schemeClr val="tx1"/>
                </a:solidFill>
                <a:effectLst/>
                <a:latin typeface="Liberation Sans" panose="020B0604020202020204" pitchFamily="34" charset="0"/>
              </a:rPr>
              <a:t>银行存款</a:t>
            </a:r>
            <a:r>
              <a:rPr lang="en-US" sz="2100" b="0" dirty="0">
                <a:solidFill>
                  <a:schemeClr val="tx1"/>
                </a:solidFill>
                <a:effectLst/>
                <a:latin typeface="Liberation Sans" panose="020B0604020202020204" pitchFamily="34" charset="0"/>
              </a:rPr>
              <a:t>	2,640</a:t>
            </a:r>
          </a:p>
          <a:p>
            <a:pPr marL="463550" indent="-463550" algn="l">
              <a:spcBef>
                <a:spcPts val="900"/>
              </a:spcBef>
              <a:tabLst>
                <a:tab pos="5486400" algn="r"/>
                <a:tab pos="6742113" algn="r"/>
              </a:tabLst>
            </a:pPr>
            <a:r>
              <a:rPr lang="en-US" sz="2100" b="0" dirty="0">
                <a:solidFill>
                  <a:schemeClr val="tx1"/>
                </a:solidFill>
                <a:effectLst/>
                <a:latin typeface="Liberation Sans" panose="020B0604020202020204" pitchFamily="34" charset="0"/>
              </a:rPr>
              <a:t>	Sales Revenue </a:t>
            </a:r>
            <a:r>
              <a:rPr lang="en-US" sz="2100" b="0" dirty="0" err="1">
                <a:solidFill>
                  <a:schemeClr val="tx1"/>
                </a:solidFill>
                <a:effectLst/>
                <a:latin typeface="Liberation Sans" panose="020B0604020202020204" pitchFamily="34" charset="0"/>
              </a:rPr>
              <a:t>主营业务收入</a:t>
            </a:r>
            <a:r>
              <a:rPr lang="en-US" sz="2100" b="0" dirty="0">
                <a:solidFill>
                  <a:schemeClr val="tx1"/>
                </a:solidFill>
                <a:effectLst/>
                <a:latin typeface="Liberation Sans" panose="020B0604020202020204" pitchFamily="34" charset="0"/>
              </a:rPr>
              <a:t>		2,400</a:t>
            </a:r>
          </a:p>
          <a:p>
            <a:pPr marL="463550" indent="-463550" algn="l">
              <a:spcBef>
                <a:spcPts val="900"/>
              </a:spcBef>
              <a:tabLst>
                <a:tab pos="5486400" algn="r"/>
                <a:tab pos="6742113" algn="r"/>
              </a:tabLst>
            </a:pPr>
            <a:r>
              <a:rPr lang="en-US" sz="2100" b="0" dirty="0">
                <a:solidFill>
                  <a:schemeClr val="tx1"/>
                </a:solidFill>
                <a:effectLst/>
                <a:latin typeface="Liberation Sans" panose="020B0604020202020204" pitchFamily="34" charset="0"/>
              </a:rPr>
              <a:t>	Value-Added Taxes Payable 		240</a:t>
            </a:r>
          </a:p>
          <a:p>
            <a:pPr marL="920750" lvl="1" indent="-463550" algn="l">
              <a:spcBef>
                <a:spcPts val="900"/>
              </a:spcBef>
              <a:tabLst>
                <a:tab pos="5486400" algn="r"/>
                <a:tab pos="6742113" algn="r"/>
              </a:tabLst>
            </a:pPr>
            <a:r>
              <a:rPr lang="en-US" sz="2100" b="0" dirty="0" err="1">
                <a:solidFill>
                  <a:schemeClr val="tx1"/>
                </a:solidFill>
                <a:effectLst/>
                <a:latin typeface="Liberation Sans" panose="020B0604020202020204" pitchFamily="34" charset="0"/>
              </a:rPr>
              <a:t>应交税费</a:t>
            </a:r>
            <a:r>
              <a:rPr lang="en-US" altLang="zh-CN" sz="2100" b="0" dirty="0">
                <a:solidFill>
                  <a:schemeClr val="tx1"/>
                </a:solidFill>
                <a:effectLst/>
                <a:latin typeface="Liberation Sans" panose="020B0604020202020204" pitchFamily="34" charset="0"/>
              </a:rPr>
              <a:t>—</a:t>
            </a:r>
            <a:r>
              <a:rPr lang="zh-CN" altLang="en-US" sz="2100" b="0" dirty="0">
                <a:solidFill>
                  <a:schemeClr val="tx1"/>
                </a:solidFill>
                <a:effectLst/>
                <a:latin typeface="Liberation Sans" panose="020B0604020202020204" pitchFamily="34" charset="0"/>
              </a:rPr>
              <a:t>应交增值税（销项税额）</a:t>
            </a:r>
            <a:endParaRPr lang="en-US" sz="2100" b="0" dirty="0">
              <a:solidFill>
                <a:schemeClr val="tx1"/>
              </a:solidFill>
              <a:effectLst/>
              <a:latin typeface="Liberation Sans" panose="020B0604020202020204" pitchFamily="34" charset="0"/>
            </a:endParaRPr>
          </a:p>
          <a:p>
            <a:pPr marL="463550" indent="-463550" algn="l">
              <a:spcBef>
                <a:spcPts val="900"/>
              </a:spcBef>
              <a:tabLst>
                <a:tab pos="5486400" algn="r"/>
                <a:tab pos="6742113" algn="r"/>
              </a:tabLst>
            </a:pPr>
            <a:endParaRPr lang="en-US" sz="2100" b="0" dirty="0">
              <a:solidFill>
                <a:schemeClr val="tx1"/>
              </a:solidFill>
              <a:effectLst/>
              <a:latin typeface="Liberation Sans" panose="020B0604020202020204" pitchFamily="34" charset="0"/>
            </a:endParaRPr>
          </a:p>
        </p:txBody>
      </p:sp>
      <p:sp>
        <p:nvSpPr>
          <p:cNvPr id="3" name="Rectangle 2"/>
          <p:cNvSpPr/>
          <p:nvPr/>
        </p:nvSpPr>
        <p:spPr>
          <a:xfrm>
            <a:off x="979449" y="4943867"/>
            <a:ext cx="7772400" cy="85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50000"/>
              </a:spcBef>
            </a:pPr>
            <a:r>
              <a:rPr lang="en-US" sz="2000" b="0" dirty="0">
                <a:solidFill>
                  <a:srgbClr val="FF0000"/>
                </a:solidFill>
                <a:effectLst/>
                <a:latin typeface="Liberation Sans" panose="020B0604020202020204" pitchFamily="34" charset="0"/>
              </a:rPr>
              <a:t>Halo Supermarket then sends only €40 to the tax authority as it deducts the €200 VAT already paid to Sunshine Baking.</a:t>
            </a: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4" name="Table 3">
            <a:extLst>
              <a:ext uri="{FF2B5EF4-FFF2-40B4-BE49-F238E27FC236}">
                <a16:creationId xmlns:a16="http://schemas.microsoft.com/office/drawing/2014/main" id="{D1E2B27A-F2FB-5629-E8E4-7D419B50145D}"/>
              </a:ext>
            </a:extLst>
          </p:cNvPr>
          <p:cNvGraphicFramePr>
            <a:graphicFrameLocks noGrp="1"/>
          </p:cNvGraphicFramePr>
          <p:nvPr>
            <p:extLst>
              <p:ext uri="{D42A27DB-BD31-4B8C-83A1-F6EECF244321}">
                <p14:modId xmlns:p14="http://schemas.microsoft.com/office/powerpoint/2010/main" val="2760017674"/>
              </p:ext>
            </p:extLst>
          </p:nvPr>
        </p:nvGraphicFramePr>
        <p:xfrm>
          <a:off x="228600" y="2624019"/>
          <a:ext cx="7924800" cy="396240"/>
        </p:xfrm>
        <a:graphic>
          <a:graphicData uri="http://schemas.openxmlformats.org/drawingml/2006/table">
            <a:tbl>
              <a:tblPr firstRow="1" bandRow="1">
                <a:tableStyleId>{8799B23B-EC83-4686-B30A-512413B5E67A}</a:tableStyleId>
              </a:tblPr>
              <a:tblGrid>
                <a:gridCol w="762000">
                  <a:extLst>
                    <a:ext uri="{9D8B030D-6E8A-4147-A177-3AD203B41FA5}">
                      <a16:colId xmlns:a16="http://schemas.microsoft.com/office/drawing/2014/main" val="1553951953"/>
                    </a:ext>
                  </a:extLst>
                </a:gridCol>
                <a:gridCol w="4329112">
                  <a:extLst>
                    <a:ext uri="{9D8B030D-6E8A-4147-A177-3AD203B41FA5}">
                      <a16:colId xmlns:a16="http://schemas.microsoft.com/office/drawing/2014/main" val="791463177"/>
                    </a:ext>
                  </a:extLst>
                </a:gridCol>
                <a:gridCol w="1333500">
                  <a:extLst>
                    <a:ext uri="{9D8B030D-6E8A-4147-A177-3AD203B41FA5}">
                      <a16:colId xmlns:a16="http://schemas.microsoft.com/office/drawing/2014/main" val="2170727643"/>
                    </a:ext>
                  </a:extLst>
                </a:gridCol>
                <a:gridCol w="1500188">
                  <a:extLst>
                    <a:ext uri="{9D8B030D-6E8A-4147-A177-3AD203B41FA5}">
                      <a16:colId xmlns:a16="http://schemas.microsoft.com/office/drawing/2014/main" val="1418187018"/>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1721932"/>
                  </a:ext>
                </a:extLst>
              </a:tr>
            </a:tbl>
          </a:graphicData>
        </a:graphic>
      </p:graphicFrame>
    </p:spTree>
    <p:extLst>
      <p:ext uri="{BB962C8B-B14F-4D97-AF65-F5344CB8AC3E}">
        <p14:creationId xmlns:p14="http://schemas.microsoft.com/office/powerpoint/2010/main" val="30021425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A16E85-75D5-4FCA-9D99-FAD0C0C65450}"/>
              </a:ext>
            </a:extLst>
          </p:cNvPr>
          <p:cNvSpPr>
            <a:spLocks noGrp="1"/>
          </p:cNvSpPr>
          <p:nvPr>
            <p:ph type="title"/>
          </p:nvPr>
        </p:nvSpPr>
        <p:spPr/>
        <p:txBody>
          <a:bodyPr>
            <a:normAutofit/>
          </a:bodyPr>
          <a:lstStyle/>
          <a:p>
            <a:r>
              <a:rPr lang="en-US" sz="4000" b="1" dirty="0">
                <a:latin typeface="Calibri" panose="020F0502020204030204" pitchFamily="34" charset="0"/>
                <a:cs typeface="Calibri" panose="020F0502020204030204" pitchFamily="34" charset="0"/>
              </a:rPr>
              <a:t>Who Pays the VAT?</a:t>
            </a:r>
            <a:r>
              <a:rPr lang="zh-CN" altLang="en-US" sz="4000" b="1" dirty="0">
                <a:latin typeface="Calibri" panose="020F0502020204030204" pitchFamily="34" charset="0"/>
                <a:cs typeface="Calibri" panose="020F0502020204030204" pitchFamily="34" charset="0"/>
              </a:rPr>
              <a:t> 应交增值税</a:t>
            </a:r>
            <a:endParaRPr lang="en-US" sz="4000" b="1" dirty="0">
              <a:latin typeface="Calibri" panose="020F0502020204030204" pitchFamily="34" charset="0"/>
              <a:cs typeface="Calibri" panose="020F0502020204030204" pitchFamily="34" charset="0"/>
            </a:endParaRPr>
          </a:p>
        </p:txBody>
      </p:sp>
      <p:pic>
        <p:nvPicPr>
          <p:cNvPr id="3" name="Picture Placeholder 2" descr="An illustration depicts payers of VAT, followed by a list and a table. The list is as follows: 1. Hill Farms Wheat collected Euro 100 of VAT and remitted this amount to the tax authority; it did not have a net cash outlay for these taxes; 2. Sunshine Baking collected Euro 200 of VAT but only remitted Euro 100 to the tax authority because it received credit for the Euro 100 VAT that it paid to Hill Farms Wheat; it did not have a net cash outlay for these taxes; 3. Halo Supermarket collected Euro 240 of VAT but only remitted Euro 40 to the tax authority because it received credit for the Euro 200 of VAT it paid to Sunshine Baking; it did not have a net cash outlay for these taxes. Followed by a sentence, In summary, the total VAT collected and remitted by the companies in the supply chain as follows.&#10;The table has five columns, first displays account names, and others are numeric columns that have the following column headers: VAT Collected; VAT Remitted; VAT Credited; VAT Owed. The table data are:&#10;Hill Farms Wheat: VAT Collected, Euro 100; VAT Remitted, Euro 100; VAT Credited, Euro 0; VAT Owed, Euro 0;&#10;Sunshine Banking: VAT Collected, 200; VAT Remitted, 100; VAT Credited, 100; VAT Owned, 0;&#10;Halo Supermarket: VAT Collected, 240; VAT Remitted, 40; VAT Credited, 200; VAT Owned, 0;&#10;Totals: VAT Collected, Euro 540; VAT Remitted, Euro 240; VAT Credited, Euro 300; VAT Owned, Euro 0. All values are obtained by a sum of Hill Farms Wheat, Sunshine Banking, Halo Supermarket.&#10;A text below reads, So who actually pays the VAT? It is the consumers who bear the Euro 240 VAT cost as part of their purchase price, not the companies that produced and distributed the bread.">
            <a:extLst>
              <a:ext uri="{FF2B5EF4-FFF2-40B4-BE49-F238E27FC236}">
                <a16:creationId xmlns:a16="http://schemas.microsoft.com/office/drawing/2014/main" id="{6D7CD6F7-9E65-4EF9-9EB4-5DB23EDD1E6C}"/>
              </a:ext>
            </a:extLst>
          </p:cNvPr>
          <p:cNvPicPr>
            <a:picLocks noGrp="1" noChangeAspect="1"/>
          </p:cNvPicPr>
          <p:nvPr>
            <p:ph sz="quarter" idx="16"/>
          </p:nvPr>
        </p:nvPicPr>
        <p:blipFill>
          <a:blip r:embed="rId2"/>
          <a:stretch>
            <a:fillRect/>
          </a:stretch>
        </p:blipFill>
        <p:spPr>
          <a:xfrm>
            <a:off x="342900" y="1662620"/>
            <a:ext cx="8458200" cy="4015740"/>
          </a:xfrm>
          <a:prstGeom prst="rect">
            <a:avLst/>
          </a:prstGeom>
        </p:spPr>
      </p:pic>
      <p:sp>
        <p:nvSpPr>
          <p:cNvPr id="19" name="Content Placeholder 18">
            <a:extLst>
              <a:ext uri="{FF2B5EF4-FFF2-40B4-BE49-F238E27FC236}">
                <a16:creationId xmlns:a16="http://schemas.microsoft.com/office/drawing/2014/main" id="{56805A69-78A0-4324-877F-8C27F368CE05}"/>
              </a:ext>
            </a:extLst>
          </p:cNvPr>
          <p:cNvSpPr txBox="1">
            <a:spLocks noGrp="1"/>
          </p:cNvSpPr>
          <p:nvPr>
            <p:ph sz="quarter" idx="21"/>
          </p:nvPr>
        </p:nvSpPr>
        <p:spPr>
          <a:xfrm>
            <a:off x="3128400" y="5851368"/>
            <a:ext cx="2411622" cy="397032"/>
          </a:xfrm>
          <a:prstGeom prst="rect">
            <a:avLst/>
          </a:prstGeom>
          <a:noFill/>
        </p:spPr>
        <p:txBody>
          <a:bodyPr wrap="none" rtlCol="0">
            <a:spAutoFit/>
          </a:bodyPr>
          <a:lstStyle/>
          <a:p>
            <a:pPr marL="0" indent="0">
              <a:buNone/>
            </a:pPr>
            <a:r>
              <a:rPr lang="en-US" sz="2200" b="1" dirty="0">
                <a:solidFill>
                  <a:schemeClr val="accent1"/>
                </a:solidFill>
                <a:latin typeface="Calibri" panose="020F0502020204030204" pitchFamily="34" charset="0"/>
                <a:cs typeface="Calibri" panose="020F0502020204030204" pitchFamily="34" charset="0"/>
              </a:rPr>
              <a:t>ILLUSTRATION 13.3</a:t>
            </a:r>
          </a:p>
        </p:txBody>
      </p:sp>
      <p:sp>
        <p:nvSpPr>
          <p:cNvPr id="21" name="Content Placeholder 20">
            <a:extLst>
              <a:ext uri="{FF2B5EF4-FFF2-40B4-BE49-F238E27FC236}">
                <a16:creationId xmlns:a16="http://schemas.microsoft.com/office/drawing/2014/main" id="{66EF0B67-7168-41D0-8111-10DB5BAA669D}"/>
              </a:ext>
            </a:extLst>
          </p:cNvPr>
          <p:cNvSpPr>
            <a:spLocks noGrp="1"/>
          </p:cNvSpPr>
          <p:nvPr>
            <p:ph sz="quarter" idx="23"/>
          </p:nvPr>
        </p:nvSpPr>
        <p:spPr/>
        <p:txBody>
          <a:bodyPr/>
          <a:lstStyle/>
          <a:p>
            <a:r>
              <a:rPr lang="en-US" dirty="0">
                <a:solidFill>
                  <a:schemeClr val="bg1">
                    <a:lumMod val="50000"/>
                  </a:schemeClr>
                </a:solidFill>
                <a:latin typeface="Calibri" panose="020F0502020204030204" pitchFamily="34" charset="0"/>
                <a:cs typeface="Calibri" panose="020F0502020204030204" pitchFamily="34" charset="0"/>
              </a:rPr>
              <a:t>L</a:t>
            </a:r>
            <a:r>
              <a:rPr lang="en-US" sz="100" dirty="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O 1</a:t>
            </a:r>
          </a:p>
        </p:txBody>
      </p:sp>
    </p:spTree>
    <p:extLst>
      <p:ext uri="{BB962C8B-B14F-4D97-AF65-F5344CB8AC3E}">
        <p14:creationId xmlns:p14="http://schemas.microsoft.com/office/powerpoint/2010/main" val="231529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7" name="Text Box 3"/>
          <p:cNvSpPr txBox="1">
            <a:spLocks noChangeArrowheads="1"/>
          </p:cNvSpPr>
          <p:nvPr/>
        </p:nvSpPr>
        <p:spPr bwMode="auto">
          <a:xfrm>
            <a:off x="622300" y="1371600"/>
            <a:ext cx="8001000" cy="513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10000"/>
              </a:lnSpc>
              <a:spcBef>
                <a:spcPct val="30000"/>
              </a:spcBef>
              <a:spcAft>
                <a:spcPct val="20000"/>
              </a:spcAft>
              <a:buSzPct val="80000"/>
              <a:defRPr sz="2800">
                <a:solidFill>
                  <a:srgbClr val="800000"/>
                </a:solidFill>
                <a:effectLst/>
                <a:latin typeface="Liberation Sans" panose="020B0604020202020204" pitchFamily="34"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sz="2700" dirty="0">
                <a:solidFill>
                  <a:srgbClr val="CC0000"/>
                </a:solidFill>
              </a:rPr>
              <a:t>Income Tax Payable</a:t>
            </a:r>
            <a:r>
              <a:rPr lang="zh-CN" altLang="en-US" sz="2700" dirty="0">
                <a:solidFill>
                  <a:srgbClr val="CC0000"/>
                </a:solidFill>
              </a:rPr>
              <a:t> 应交所得税</a:t>
            </a:r>
            <a:endParaRPr lang="en-US" altLang="en-US" sz="2700" dirty="0">
              <a:solidFill>
                <a:srgbClr val="CC0000"/>
              </a:solidFill>
            </a:endParaRPr>
          </a:p>
        </p:txBody>
      </p:sp>
      <p:sp>
        <p:nvSpPr>
          <p:cNvPr id="1199109" name="Text Box 5"/>
          <p:cNvSpPr txBox="1">
            <a:spLocks noChangeArrowheads="1"/>
          </p:cNvSpPr>
          <p:nvPr/>
        </p:nvSpPr>
        <p:spPr bwMode="auto">
          <a:xfrm>
            <a:off x="609600" y="1981200"/>
            <a:ext cx="7785100" cy="3137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sz="2400">
                <a:solidFill>
                  <a:schemeClr val="tx1"/>
                </a:solidFill>
                <a:latin typeface="Times New Roman" pitchFamily="18" charset="0"/>
              </a:defRPr>
            </a:lvl1pPr>
            <a:lvl2pPr marL="10287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nSpc>
                <a:spcPct val="130000"/>
              </a:lnSpc>
              <a:spcBef>
                <a:spcPct val="50000"/>
              </a:spcBef>
              <a:buClr>
                <a:srgbClr val="800000"/>
              </a:buClr>
              <a:buSzPct val="80000"/>
            </a:pPr>
            <a:r>
              <a:rPr lang="en-US" altLang="en-US" sz="2200" b="0" dirty="0">
                <a:effectLst/>
                <a:latin typeface="Liberation Sans" panose="020B0604020202020204" pitchFamily="34" charset="0"/>
              </a:rPr>
              <a:t>Businesses must prepare an income tax return and compute the income tax payable.</a:t>
            </a:r>
          </a:p>
          <a:p>
            <a:pPr marL="688975">
              <a:lnSpc>
                <a:spcPct val="130000"/>
              </a:lnSpc>
              <a:spcBef>
                <a:spcPct val="50000"/>
              </a:spcBef>
              <a:buClr>
                <a:srgbClr val="CC0000"/>
              </a:buClr>
              <a:buSzPct val="80000"/>
              <a:buFont typeface="Wingdings" pitchFamily="2" charset="2"/>
              <a:buChar char="u"/>
            </a:pPr>
            <a:r>
              <a:rPr lang="en-US" altLang="en-US" sz="2100" b="0" dirty="0">
                <a:effectLst/>
                <a:latin typeface="Liberation Sans" panose="020B0604020202020204" pitchFamily="34" charset="0"/>
              </a:rPr>
              <a:t>Taxes payable are a current liability.</a:t>
            </a:r>
          </a:p>
          <a:p>
            <a:pPr marL="688975">
              <a:lnSpc>
                <a:spcPct val="130000"/>
              </a:lnSpc>
              <a:spcBef>
                <a:spcPct val="50000"/>
              </a:spcBef>
              <a:buClr>
                <a:srgbClr val="CC0000"/>
              </a:buClr>
              <a:buSzPct val="80000"/>
              <a:buFont typeface="Wingdings" pitchFamily="2" charset="2"/>
              <a:buChar char="u"/>
            </a:pPr>
            <a:r>
              <a:rPr lang="en-US" altLang="en-US" sz="2100" b="0" dirty="0">
                <a:effectLst/>
                <a:latin typeface="Liberation Sans" panose="020B0604020202020204" pitchFamily="34" charset="0"/>
              </a:rPr>
              <a:t>Corporations must make periodic tax payments.</a:t>
            </a:r>
          </a:p>
          <a:p>
            <a:pPr marL="688975">
              <a:lnSpc>
                <a:spcPct val="130000"/>
              </a:lnSpc>
              <a:spcBef>
                <a:spcPct val="50000"/>
              </a:spcBef>
              <a:buClr>
                <a:srgbClr val="CC0000"/>
              </a:buClr>
              <a:buSzPct val="80000"/>
              <a:buFont typeface="Wingdings" pitchFamily="2" charset="2"/>
              <a:buChar char="u"/>
            </a:pPr>
            <a:r>
              <a:rPr lang="en-US" altLang="en-US" sz="2100" b="0" u="sng" dirty="0">
                <a:effectLst/>
                <a:latin typeface="Liberation Sans" panose="020B0604020202020204" pitchFamily="34" charset="0"/>
              </a:rPr>
              <a:t>Differences between taxable income and accounting income sometimes occur</a:t>
            </a:r>
            <a:r>
              <a:rPr lang="en-US" altLang="en-US" sz="2100" b="0" dirty="0">
                <a:effectLst/>
                <a:latin typeface="Liberation Sans" panose="020B0604020202020204" pitchFamily="34" charset="0"/>
              </a:rPr>
              <a:t> (Chapter 19).</a:t>
            </a:r>
          </a:p>
        </p:txBody>
      </p:sp>
      <p:sp>
        <p:nvSpPr>
          <p:cNvPr id="7"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9109">
                                            <p:txEl>
                                              <p:pRg st="1" end="1"/>
                                            </p:txEl>
                                          </p:spTgt>
                                        </p:tgtEl>
                                        <p:attrNameLst>
                                          <p:attrName>style.visibility</p:attrName>
                                        </p:attrNameLst>
                                      </p:cBhvr>
                                      <p:to>
                                        <p:strVal val="visible"/>
                                      </p:to>
                                    </p:set>
                                    <p:animEffect transition="in" filter="wipe(left)">
                                      <p:cBhvr>
                                        <p:cTn id="7" dur="500"/>
                                        <p:tgtEl>
                                          <p:spTgt spid="119910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9109">
                                            <p:txEl>
                                              <p:pRg st="2" end="2"/>
                                            </p:txEl>
                                          </p:spTgt>
                                        </p:tgtEl>
                                        <p:attrNameLst>
                                          <p:attrName>style.visibility</p:attrName>
                                        </p:attrNameLst>
                                      </p:cBhvr>
                                      <p:to>
                                        <p:strVal val="visible"/>
                                      </p:to>
                                    </p:set>
                                    <p:animEffect transition="in" filter="wipe(left)">
                                      <p:cBhvr>
                                        <p:cTn id="12" dur="500"/>
                                        <p:tgtEl>
                                          <p:spTgt spid="119910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9109">
                                            <p:txEl>
                                              <p:pRg st="3" end="3"/>
                                            </p:txEl>
                                          </p:spTgt>
                                        </p:tgtEl>
                                        <p:attrNameLst>
                                          <p:attrName>style.visibility</p:attrName>
                                        </p:attrNameLst>
                                      </p:cBhvr>
                                      <p:to>
                                        <p:strVal val="visible"/>
                                      </p:to>
                                    </p:set>
                                    <p:animEffect transition="in" filter="wipe(left)">
                                      <p:cBhvr>
                                        <p:cTn id="17" dur="500"/>
                                        <p:tgtEl>
                                          <p:spTgt spid="11991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109" grpId="0" uiExpand="1"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5" name="Text Box 3"/>
          <p:cNvSpPr txBox="1">
            <a:spLocks noChangeArrowheads="1"/>
          </p:cNvSpPr>
          <p:nvPr/>
        </p:nvSpPr>
        <p:spPr bwMode="auto">
          <a:xfrm>
            <a:off x="609600" y="1371600"/>
            <a:ext cx="8001000" cy="534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a:lnSpc>
                <a:spcPct val="110000"/>
              </a:lnSpc>
              <a:spcBef>
                <a:spcPct val="30000"/>
              </a:spcBef>
              <a:spcAft>
                <a:spcPct val="20000"/>
              </a:spcAft>
              <a:buSzPct val="80000"/>
              <a:defRPr sz="2800">
                <a:solidFill>
                  <a:srgbClr val="CC0000"/>
                </a:solidFill>
                <a:effectLst/>
                <a:latin typeface="Liberation Sans" panose="020B0604020202020204" pitchFamily="34"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r>
              <a:rPr lang="en-US" altLang="en-US" dirty="0"/>
              <a:t>Employee-Related Liabilities</a:t>
            </a:r>
            <a:r>
              <a:rPr lang="zh-CN" altLang="en-US" dirty="0"/>
              <a:t> 员工相关负债</a:t>
            </a:r>
            <a:endParaRPr lang="en-US" altLang="en-US" dirty="0"/>
          </a:p>
        </p:txBody>
      </p:sp>
      <p:sp>
        <p:nvSpPr>
          <p:cNvPr id="1201157" name="Text Box 5"/>
          <p:cNvSpPr txBox="1">
            <a:spLocks noChangeArrowheads="1"/>
          </p:cNvSpPr>
          <p:nvPr/>
        </p:nvSpPr>
        <p:spPr bwMode="auto">
          <a:xfrm>
            <a:off x="609600" y="1981200"/>
            <a:ext cx="7861300" cy="332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a:lnSpc>
                <a:spcPct val="130000"/>
              </a:lnSpc>
              <a:spcBef>
                <a:spcPct val="50000"/>
              </a:spcBef>
              <a:buSzPct val="80000"/>
            </a:pPr>
            <a:r>
              <a:rPr lang="en-US" altLang="en-US" sz="2200" b="0" dirty="0">
                <a:effectLst/>
                <a:latin typeface="Liberation Sans" panose="020B0604020202020204" pitchFamily="34" charset="0"/>
              </a:rPr>
              <a:t>Amounts owed to employees for salaries or wages are reported as a current liability.</a:t>
            </a:r>
          </a:p>
          <a:p>
            <a:pPr>
              <a:lnSpc>
                <a:spcPct val="130000"/>
              </a:lnSpc>
              <a:spcBef>
                <a:spcPct val="50000"/>
              </a:spcBef>
              <a:buSzPct val="80000"/>
            </a:pPr>
            <a:r>
              <a:rPr lang="en-US" altLang="en-US" sz="2200" b="0" dirty="0">
                <a:effectLst/>
                <a:latin typeface="Liberation Sans" panose="020B0604020202020204" pitchFamily="34" charset="0"/>
              </a:rPr>
              <a:t>Current liabilities may include:</a:t>
            </a:r>
          </a:p>
          <a:p>
            <a:pPr lvl="1">
              <a:lnSpc>
                <a:spcPct val="130000"/>
              </a:lnSpc>
              <a:spcBef>
                <a:spcPct val="50000"/>
              </a:spcBef>
              <a:buClr>
                <a:srgbClr val="CC0000"/>
              </a:buClr>
              <a:buSzPct val="80000"/>
              <a:buFont typeface="Wingdings" pitchFamily="2" charset="2"/>
              <a:buChar char="u"/>
            </a:pPr>
            <a:r>
              <a:rPr lang="en-US" altLang="en-US" sz="2100" b="0" dirty="0">
                <a:effectLst/>
                <a:latin typeface="Liberation Sans" panose="020B0604020202020204" pitchFamily="34" charset="0"/>
              </a:rPr>
              <a:t>Payroll deductions.</a:t>
            </a:r>
            <a:r>
              <a:rPr lang="zh-CN" altLang="en-US" sz="2100" b="0" dirty="0">
                <a:effectLst/>
                <a:latin typeface="Liberation Sans" panose="020B0604020202020204" pitchFamily="34" charset="0"/>
              </a:rPr>
              <a:t> 工资扣除</a:t>
            </a:r>
            <a:endParaRPr lang="en-US" altLang="en-US" sz="2100" b="0" dirty="0">
              <a:effectLst/>
              <a:latin typeface="Liberation Sans" panose="020B0604020202020204" pitchFamily="34" charset="0"/>
            </a:endParaRPr>
          </a:p>
          <a:p>
            <a:pPr lvl="1">
              <a:lnSpc>
                <a:spcPct val="130000"/>
              </a:lnSpc>
              <a:spcBef>
                <a:spcPct val="50000"/>
              </a:spcBef>
              <a:buClr>
                <a:srgbClr val="CC0000"/>
              </a:buClr>
              <a:buSzPct val="80000"/>
              <a:buFont typeface="Wingdings" pitchFamily="2" charset="2"/>
              <a:buChar char="u"/>
            </a:pPr>
            <a:r>
              <a:rPr lang="en-US" altLang="en-US" sz="2100" b="0" dirty="0">
                <a:effectLst/>
                <a:latin typeface="Liberation Sans" panose="020B0604020202020204" pitchFamily="34" charset="0"/>
              </a:rPr>
              <a:t>Compensated absences.</a:t>
            </a:r>
            <a:r>
              <a:rPr lang="zh-CN" altLang="en-US" sz="2100" b="0" dirty="0">
                <a:effectLst/>
                <a:latin typeface="Liberation Sans" panose="020B0604020202020204" pitchFamily="34" charset="0"/>
              </a:rPr>
              <a:t> 带薪缺勤</a:t>
            </a:r>
            <a:endParaRPr lang="en-US" altLang="en-US" sz="2100" b="0" dirty="0">
              <a:effectLst/>
              <a:latin typeface="Liberation Sans" panose="020B0604020202020204" pitchFamily="34" charset="0"/>
            </a:endParaRPr>
          </a:p>
          <a:p>
            <a:pPr lvl="1">
              <a:lnSpc>
                <a:spcPct val="130000"/>
              </a:lnSpc>
              <a:spcBef>
                <a:spcPct val="50000"/>
              </a:spcBef>
              <a:buClr>
                <a:srgbClr val="CC0000"/>
              </a:buClr>
              <a:buSzPct val="80000"/>
              <a:buFont typeface="Wingdings" pitchFamily="2" charset="2"/>
              <a:buChar char="u"/>
            </a:pPr>
            <a:r>
              <a:rPr lang="en-US" altLang="en-US" sz="2100" b="0" dirty="0">
                <a:effectLst/>
                <a:latin typeface="Liberation Sans" panose="020B0604020202020204" pitchFamily="34" charset="0"/>
              </a:rPr>
              <a:t>Bonuses.</a:t>
            </a:r>
            <a:r>
              <a:rPr lang="zh-CN" altLang="en-US" sz="2100" b="0" dirty="0">
                <a:effectLst/>
                <a:latin typeface="Liberation Sans" panose="020B0604020202020204" pitchFamily="34" charset="0"/>
              </a:rPr>
              <a:t> 短期利润分享计划</a:t>
            </a:r>
            <a:endParaRPr lang="en-US" altLang="en-US" sz="2100" b="0" dirty="0">
              <a:effectLst/>
              <a:latin typeface="Liberation Sans" panose="020B0604020202020204" pitchFamily="34" charset="0"/>
            </a:endParaRP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1157">
                                            <p:txEl>
                                              <p:pRg st="1" end="1"/>
                                            </p:txEl>
                                          </p:spTgt>
                                        </p:tgtEl>
                                        <p:attrNameLst>
                                          <p:attrName>style.visibility</p:attrName>
                                        </p:attrNameLst>
                                      </p:cBhvr>
                                      <p:to>
                                        <p:strVal val="visible"/>
                                      </p:to>
                                    </p:set>
                                    <p:animEffect transition="in" filter="wipe(left)">
                                      <p:cBhvr>
                                        <p:cTn id="7" dur="500"/>
                                        <p:tgtEl>
                                          <p:spTgt spid="1201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1157">
                                            <p:txEl>
                                              <p:pRg st="2" end="2"/>
                                            </p:txEl>
                                          </p:spTgt>
                                        </p:tgtEl>
                                        <p:attrNameLst>
                                          <p:attrName>style.visibility</p:attrName>
                                        </p:attrNameLst>
                                      </p:cBhvr>
                                      <p:to>
                                        <p:strVal val="visible"/>
                                      </p:to>
                                    </p:set>
                                    <p:animEffect transition="in" filter="wipe(left)">
                                      <p:cBhvr>
                                        <p:cTn id="12" dur="500"/>
                                        <p:tgtEl>
                                          <p:spTgt spid="120115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1157">
                                            <p:txEl>
                                              <p:pRg st="3" end="3"/>
                                            </p:txEl>
                                          </p:spTgt>
                                        </p:tgtEl>
                                        <p:attrNameLst>
                                          <p:attrName>style.visibility</p:attrName>
                                        </p:attrNameLst>
                                      </p:cBhvr>
                                      <p:to>
                                        <p:strVal val="visible"/>
                                      </p:to>
                                    </p:set>
                                    <p:animEffect transition="in" filter="wipe(left)">
                                      <p:cBhvr>
                                        <p:cTn id="17" dur="500"/>
                                        <p:tgtEl>
                                          <p:spTgt spid="120115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1157">
                                            <p:txEl>
                                              <p:pRg st="4" end="4"/>
                                            </p:txEl>
                                          </p:spTgt>
                                        </p:tgtEl>
                                        <p:attrNameLst>
                                          <p:attrName>style.visibility</p:attrName>
                                        </p:attrNameLst>
                                      </p:cBhvr>
                                      <p:to>
                                        <p:strVal val="visible"/>
                                      </p:to>
                                    </p:set>
                                    <p:animEffect transition="in" filter="wipe(left)">
                                      <p:cBhvr>
                                        <p:cTn id="22" dur="500"/>
                                        <p:tgtEl>
                                          <p:spTgt spid="120115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157" grpId="0" uiExpand="1" build="p" bldLvl="3"/>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3886200"/>
            <a:ext cx="8382000" cy="1765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03203" name="Text Box 3"/>
          <p:cNvSpPr txBox="1">
            <a:spLocks noChangeArrowheads="1"/>
          </p:cNvSpPr>
          <p:nvPr/>
        </p:nvSpPr>
        <p:spPr bwMode="auto">
          <a:xfrm>
            <a:off x="609600" y="1371600"/>
            <a:ext cx="8001000" cy="5139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10000"/>
              </a:lnSpc>
              <a:spcBef>
                <a:spcPct val="30000"/>
              </a:spcBef>
              <a:spcAft>
                <a:spcPct val="20000"/>
              </a:spcAft>
              <a:buSzPct val="80000"/>
            </a:pPr>
            <a:r>
              <a:rPr lang="en-US" altLang="en-US" sz="2700" dirty="0">
                <a:effectLst/>
                <a:latin typeface="Liberation Sans" panose="020B0604020202020204" pitchFamily="34" charset="0"/>
              </a:rPr>
              <a:t>Payroll Deductions</a:t>
            </a:r>
            <a:r>
              <a:rPr lang="zh-CN" altLang="en-US" sz="2700" dirty="0">
                <a:effectLst/>
                <a:latin typeface="Liberation Sans" panose="020B0604020202020204" pitchFamily="34" charset="0"/>
              </a:rPr>
              <a:t> 工资扣款</a:t>
            </a:r>
            <a:endParaRPr lang="en-US" altLang="en-US" sz="2700" dirty="0">
              <a:effectLst/>
              <a:latin typeface="Liberation Sans" panose="020B0604020202020204" pitchFamily="34" charset="0"/>
            </a:endParaRPr>
          </a:p>
        </p:txBody>
      </p:sp>
      <p:sp>
        <p:nvSpPr>
          <p:cNvPr id="1203205" name="Text Box 5"/>
          <p:cNvSpPr txBox="1">
            <a:spLocks noChangeArrowheads="1"/>
          </p:cNvSpPr>
          <p:nvPr/>
        </p:nvSpPr>
        <p:spPr bwMode="auto">
          <a:xfrm>
            <a:off x="596900" y="1981200"/>
            <a:ext cx="7861300" cy="16504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ts val="1200"/>
              </a:spcBef>
              <a:buSzPct val="80000"/>
            </a:pPr>
            <a:r>
              <a:rPr lang="en-US" altLang="en-US" sz="2300" dirty="0">
                <a:effectLst/>
                <a:latin typeface="Liberation Sans" panose="020B0604020202020204" pitchFamily="34" charset="0"/>
              </a:rPr>
              <a:t>Taxes:</a:t>
            </a:r>
          </a:p>
          <a:p>
            <a:pPr lvl="1">
              <a:lnSpc>
                <a:spcPct val="125000"/>
              </a:lnSpc>
              <a:spcBef>
                <a:spcPts val="1200"/>
              </a:spcBef>
              <a:buClr>
                <a:srgbClr val="CC0000"/>
              </a:buClr>
              <a:buSzPct val="80000"/>
              <a:buFont typeface="Arial" charset="0"/>
              <a:buChar char="►"/>
            </a:pPr>
            <a:r>
              <a:rPr lang="en-US" altLang="en-US" sz="2100" b="0" dirty="0">
                <a:effectLst/>
                <a:latin typeface="Liberation Sans" panose="020B0604020202020204" pitchFamily="34" charset="0"/>
              </a:rPr>
              <a:t>Social Security Taxes</a:t>
            </a:r>
            <a:r>
              <a:rPr lang="zh-CN" altLang="en-US" sz="2100" b="0" dirty="0">
                <a:effectLst/>
                <a:latin typeface="Liberation Sans" panose="020B0604020202020204" pitchFamily="34" charset="0"/>
              </a:rPr>
              <a:t> 社会保险费用</a:t>
            </a:r>
            <a:endParaRPr lang="en-US" altLang="en-US" sz="2100" b="0" dirty="0">
              <a:effectLst/>
              <a:latin typeface="Liberation Sans" panose="020B0604020202020204" pitchFamily="34" charset="0"/>
            </a:endParaRPr>
          </a:p>
          <a:p>
            <a:pPr lvl="1">
              <a:lnSpc>
                <a:spcPct val="125000"/>
              </a:lnSpc>
              <a:spcBef>
                <a:spcPts val="1200"/>
              </a:spcBef>
              <a:buClr>
                <a:srgbClr val="CC0000"/>
              </a:buClr>
              <a:buSzPct val="80000"/>
              <a:buFont typeface="Arial" charset="0"/>
              <a:buChar char="►"/>
            </a:pPr>
            <a:r>
              <a:rPr lang="en-US" altLang="en-US" sz="2100" b="0" dirty="0">
                <a:effectLst/>
                <a:latin typeface="Liberation Sans" panose="020B0604020202020204" pitchFamily="34" charset="0"/>
              </a:rPr>
              <a:t>Income Tax Withholding</a:t>
            </a:r>
            <a:r>
              <a:rPr lang="zh-CN" altLang="en-US" sz="2100" b="0" dirty="0">
                <a:effectLst/>
                <a:latin typeface="Liberation Sans" panose="020B0604020202020204" pitchFamily="34" charset="0"/>
              </a:rPr>
              <a:t> 个人所得税代扣代缴</a:t>
            </a:r>
            <a:endParaRPr lang="en-US" altLang="en-US" sz="2100" b="0" dirty="0">
              <a:effectLst/>
              <a:latin typeface="Liberation Sans" panose="020B0604020202020204" pitchFamily="34" charset="0"/>
            </a:endParaRPr>
          </a:p>
        </p:txBody>
      </p:sp>
      <p:sp>
        <p:nvSpPr>
          <p:cNvPr id="1203208" name="Rectangle 8"/>
          <p:cNvSpPr>
            <a:spLocks noChangeArrowheads="1"/>
          </p:cNvSpPr>
          <p:nvPr/>
        </p:nvSpPr>
        <p:spPr bwMode="auto">
          <a:xfrm>
            <a:off x="288852" y="5677787"/>
            <a:ext cx="382594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1200" dirty="0">
                <a:solidFill>
                  <a:srgbClr val="006666"/>
                </a:solidFill>
                <a:effectLst/>
                <a:latin typeface="Liberation Sans" panose="020B0604020202020204" pitchFamily="34" charset="0"/>
              </a:rPr>
              <a:t>ILLUSTRATION 13.4</a:t>
            </a:r>
          </a:p>
          <a:p>
            <a:pPr algn="l"/>
            <a:r>
              <a:rPr lang="en-US" altLang="en-US" sz="1200" b="0" dirty="0">
                <a:effectLst/>
                <a:latin typeface="Liberation Sans" panose="020B0604020202020204" pitchFamily="34" charset="0"/>
              </a:rPr>
              <a:t>Summary of Payroll Liabilities</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altLang="en-US" sz="3200" i="0" dirty="0">
                <a:solidFill>
                  <a:srgbClr val="CC0000"/>
                </a:solidFill>
                <a:effectLst/>
                <a:latin typeface="Liberation Sans" panose="020B0604020202020204" pitchFamily="34" charset="0"/>
              </a:rPr>
              <a:t>Employee-Related Liabilities</a:t>
            </a:r>
            <a:r>
              <a:rPr lang="zh-CN" altLang="en-US" sz="3200" i="0" dirty="0">
                <a:solidFill>
                  <a:srgbClr val="CC0000"/>
                </a:solidFill>
                <a:effectLst/>
                <a:latin typeface="Liberation Sans" panose="020B0604020202020204" pitchFamily="34" charset="0"/>
              </a:rPr>
              <a:t> 员工相关负债</a:t>
            </a:r>
            <a:endParaRPr lang="en-US" altLang="en-US" sz="3200" i="0" dirty="0">
              <a:solidFill>
                <a:srgbClr val="CC0000"/>
              </a:solidFill>
              <a:effectLst/>
              <a:latin typeface="Liberation Sans" panose="020B0604020202020204" pitchFamily="34" charset="0"/>
            </a:endParaRPr>
          </a:p>
        </p:txBody>
      </p:sp>
      <p:sp>
        <p:nvSpPr>
          <p:cNvPr id="8"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CB07-34FB-4DD0-83A6-4DF57BE1EDED}"/>
              </a:ext>
            </a:extLst>
          </p:cNvPr>
          <p:cNvSpPr>
            <a:spLocks noGrp="1"/>
          </p:cNvSpPr>
          <p:nvPr>
            <p:ph type="title"/>
          </p:nvPr>
        </p:nvSpPr>
        <p:spPr>
          <a:xfrm>
            <a:off x="457200" y="274638"/>
            <a:ext cx="8229600" cy="1143000"/>
          </a:xfrm>
        </p:spPr>
        <p:txBody>
          <a:bodyPr anchor="ctr">
            <a:normAutofit/>
          </a:bodyPr>
          <a:lstStyle/>
          <a:p>
            <a:r>
              <a:rPr lang="en-US" dirty="0"/>
              <a:t>Corporate debt structure of </a:t>
            </a:r>
            <a:br>
              <a:rPr lang="en-US" dirty="0"/>
            </a:br>
            <a:r>
              <a:rPr lang="en-US" dirty="0"/>
              <a:t>U.S. companies</a:t>
            </a:r>
          </a:p>
        </p:txBody>
      </p:sp>
      <p:graphicFrame>
        <p:nvGraphicFramePr>
          <p:cNvPr id="3" name="Chart 2">
            <a:extLst>
              <a:ext uri="{FF2B5EF4-FFF2-40B4-BE49-F238E27FC236}">
                <a16:creationId xmlns:a16="http://schemas.microsoft.com/office/drawing/2014/main" id="{6D94B266-AB0D-452E-B995-6E482988C032}"/>
              </a:ext>
            </a:extLst>
          </p:cNvPr>
          <p:cNvGraphicFramePr>
            <a:graphicFrameLocks/>
          </p:cNvGraphicFramePr>
          <p:nvPr>
            <p:extLst>
              <p:ext uri="{D42A27DB-BD31-4B8C-83A1-F6EECF244321}">
                <p14:modId xmlns:p14="http://schemas.microsoft.com/office/powerpoint/2010/main" val="1459209236"/>
              </p:ext>
            </p:extLst>
          </p:nvPr>
        </p:nvGraphicFramePr>
        <p:xfrm>
          <a:off x="457200" y="1600200"/>
          <a:ext cx="4038600" cy="4525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4">
            <a:extLst>
              <a:ext uri="{FF2B5EF4-FFF2-40B4-BE49-F238E27FC236}">
                <a16:creationId xmlns:a16="http://schemas.microsoft.com/office/drawing/2014/main" id="{5A2F82BC-B284-4A99-B83F-C7573B5193DF}"/>
              </a:ext>
            </a:extLst>
          </p:cNvPr>
          <p:cNvGraphicFramePr>
            <a:graphicFrameLocks noGrp="1"/>
          </p:cNvGraphicFramePr>
          <p:nvPr>
            <p:ph sz="half" idx="2"/>
            <p:extLst>
              <p:ext uri="{D42A27DB-BD31-4B8C-83A1-F6EECF244321}">
                <p14:modId xmlns:p14="http://schemas.microsoft.com/office/powerpoint/2010/main" val="396755345"/>
              </p:ext>
            </p:extLst>
          </p:nvPr>
        </p:nvGraphicFramePr>
        <p:xfrm>
          <a:off x="4648200" y="1600200"/>
          <a:ext cx="4038600" cy="498316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FDFDDFC7-544D-58D2-C653-6097F4B6C058}"/>
              </a:ext>
            </a:extLst>
          </p:cNvPr>
          <p:cNvSpPr txBox="1"/>
          <p:nvPr/>
        </p:nvSpPr>
        <p:spPr>
          <a:xfrm>
            <a:off x="1524000" y="5867400"/>
            <a:ext cx="2057400" cy="430887"/>
          </a:xfrm>
          <a:prstGeom prst="rect">
            <a:avLst/>
          </a:prstGeom>
          <a:noFill/>
        </p:spPr>
        <p:txBody>
          <a:bodyPr wrap="square" rtlCol="0">
            <a:spAutoFit/>
          </a:bodyPr>
          <a:lstStyle/>
          <a:p>
            <a:r>
              <a:rPr lang="en-CN" sz="1200" dirty="0">
                <a:solidFill>
                  <a:schemeClr val="tx1"/>
                </a:solidFill>
                <a:latin typeface="Times New Roman" panose="02020603050405020304" pitchFamily="18" charset="0"/>
                <a:cs typeface="Times New Roman" panose="02020603050405020304" pitchFamily="18" charset="0"/>
              </a:rPr>
              <a:t>短期负债</a:t>
            </a:r>
            <a:r>
              <a:rPr lang="zh-CN" altLang="en-US" sz="1200" dirty="0">
                <a:solidFill>
                  <a:schemeClr val="tx1"/>
                </a:solidFill>
                <a:latin typeface="Times New Roman" panose="02020603050405020304" pitchFamily="18" charset="0"/>
                <a:cs typeface="Times New Roman" panose="02020603050405020304" pitchFamily="18" charset="0"/>
              </a:rPr>
              <a:t>        长期负债</a:t>
            </a:r>
            <a:r>
              <a:rPr lang="zh-CN" altLang="en-US" dirty="0"/>
              <a:t> </a:t>
            </a:r>
            <a:endParaRPr lang="en-CN" dirty="0"/>
          </a:p>
        </p:txBody>
      </p:sp>
    </p:spTree>
    <p:extLst>
      <p:ext uri="{BB962C8B-B14F-4D97-AF65-F5344CB8AC3E}">
        <p14:creationId xmlns:p14="http://schemas.microsoft.com/office/powerpoint/2010/main" val="230565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Text Box 2"/>
          <p:cNvSpPr txBox="1">
            <a:spLocks noChangeArrowheads="1"/>
          </p:cNvSpPr>
          <p:nvPr/>
        </p:nvSpPr>
        <p:spPr bwMode="auto">
          <a:xfrm>
            <a:off x="457200" y="1219200"/>
            <a:ext cx="80772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en-US" sz="2000" dirty="0">
                <a:solidFill>
                  <a:schemeClr val="tx1"/>
                </a:solidFill>
                <a:effectLst/>
                <a:latin typeface="Liberation Sans" panose="020B0604020202020204" pitchFamily="34" charset="0"/>
              </a:rPr>
              <a:t>Illustration: </a:t>
            </a:r>
            <a:r>
              <a:rPr lang="en-US" altLang="en-US" sz="2000" b="0" dirty="0">
                <a:solidFill>
                  <a:schemeClr val="tx1"/>
                </a:solidFill>
                <a:effectLst/>
                <a:latin typeface="Liberation Sans" panose="020B0604020202020204" pitchFamily="34" charset="0"/>
              </a:rPr>
              <a:t>Assume a weekly payroll of $10,000 entirely subject to Social Security taxes (8%), with income tax withholding of $1,320 and union dues of $88 deducted. The company records the wages and salaries paid and the </a:t>
            </a:r>
            <a:r>
              <a:rPr lang="en-US" altLang="en-US" sz="2000" dirty="0">
                <a:solidFill>
                  <a:schemeClr val="tx1"/>
                </a:solidFill>
                <a:effectLst/>
                <a:latin typeface="Liberation Sans" panose="020B0604020202020204" pitchFamily="34" charset="0"/>
              </a:rPr>
              <a:t>employee payroll deductions</a:t>
            </a:r>
            <a:r>
              <a:rPr lang="en-US" altLang="en-US" sz="2000" b="0" dirty="0">
                <a:solidFill>
                  <a:schemeClr val="tx1"/>
                </a:solidFill>
                <a:effectLst/>
                <a:latin typeface="Liberation Sans" panose="020B0604020202020204" pitchFamily="34" charset="0"/>
              </a:rPr>
              <a:t> as follows.</a:t>
            </a:r>
          </a:p>
        </p:txBody>
      </p:sp>
      <p:sp>
        <p:nvSpPr>
          <p:cNvPr id="1205253" name="Text Box 5"/>
          <p:cNvSpPr txBox="1">
            <a:spLocks noChangeArrowheads="1"/>
          </p:cNvSpPr>
          <p:nvPr/>
        </p:nvSpPr>
        <p:spPr bwMode="auto">
          <a:xfrm>
            <a:off x="381000" y="3276600"/>
            <a:ext cx="7924800" cy="317009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01688" algn="l"/>
                <a:tab pos="1309688" algn="l"/>
                <a:tab pos="6403975" algn="r"/>
                <a:tab pos="7659688" algn="r"/>
              </a:tabLst>
              <a:defRPr sz="2400">
                <a:solidFill>
                  <a:schemeClr val="tx1"/>
                </a:solidFill>
                <a:latin typeface="Times New Roman" pitchFamily="18" charset="0"/>
              </a:defRPr>
            </a:lvl1pPr>
            <a:lvl2pPr marL="1079500" indent="-457200" algn="l">
              <a:tabLst>
                <a:tab pos="801688" algn="l"/>
                <a:tab pos="1309688" algn="l"/>
                <a:tab pos="6403975" algn="r"/>
                <a:tab pos="7659688" algn="r"/>
              </a:tabLst>
              <a:defRPr sz="2400">
                <a:solidFill>
                  <a:schemeClr val="tx1"/>
                </a:solidFill>
                <a:latin typeface="Times New Roman" pitchFamily="18" charset="0"/>
              </a:defRPr>
            </a:lvl2pPr>
            <a:lvl3pPr marL="1651000" indent="-457200" algn="l">
              <a:tabLst>
                <a:tab pos="801688" algn="l"/>
                <a:tab pos="1309688" algn="l"/>
                <a:tab pos="6403975" algn="r"/>
                <a:tab pos="7659688" algn="r"/>
              </a:tabLst>
              <a:defRPr sz="2400">
                <a:solidFill>
                  <a:schemeClr val="tx1"/>
                </a:solidFill>
                <a:latin typeface="Times New Roman" pitchFamily="18" charset="0"/>
              </a:defRPr>
            </a:lvl3pPr>
            <a:lvl4pPr marL="2222500" indent="-457200" algn="l">
              <a:tabLst>
                <a:tab pos="801688" algn="l"/>
                <a:tab pos="1309688" algn="l"/>
                <a:tab pos="6403975" algn="r"/>
                <a:tab pos="7659688" algn="r"/>
              </a:tabLst>
              <a:defRPr sz="2400">
                <a:solidFill>
                  <a:schemeClr val="tx1"/>
                </a:solidFill>
                <a:latin typeface="Times New Roman" pitchFamily="18" charset="0"/>
              </a:defRPr>
            </a:lvl4pPr>
            <a:lvl5pPr marL="2794000" indent="-457200" algn="l">
              <a:tabLst>
                <a:tab pos="801688" algn="l"/>
                <a:tab pos="1309688" algn="l"/>
                <a:tab pos="6403975" algn="r"/>
                <a:tab pos="7659688" algn="r"/>
              </a:tabLst>
              <a:defRPr sz="2400">
                <a:solidFill>
                  <a:schemeClr val="tx1"/>
                </a:solidFill>
                <a:latin typeface="Times New Roman" pitchFamily="18" charset="0"/>
              </a:defRPr>
            </a:lvl5pPr>
            <a:lvl6pPr marL="3251200" indent="-457200" eaLnBrk="0" fontAlgn="base" hangingPunct="0">
              <a:spcBef>
                <a:spcPct val="0"/>
              </a:spcBef>
              <a:spcAft>
                <a:spcPct val="0"/>
              </a:spcAft>
              <a:tabLst>
                <a:tab pos="801688" algn="l"/>
                <a:tab pos="1309688" algn="l"/>
                <a:tab pos="6403975" algn="r"/>
                <a:tab pos="7659688" algn="r"/>
              </a:tabLst>
              <a:defRPr sz="2400">
                <a:solidFill>
                  <a:schemeClr val="tx1"/>
                </a:solidFill>
                <a:latin typeface="Times New Roman" pitchFamily="18" charset="0"/>
              </a:defRPr>
            </a:lvl6pPr>
            <a:lvl7pPr marL="3708400" indent="-457200" eaLnBrk="0" fontAlgn="base" hangingPunct="0">
              <a:spcBef>
                <a:spcPct val="0"/>
              </a:spcBef>
              <a:spcAft>
                <a:spcPct val="0"/>
              </a:spcAft>
              <a:tabLst>
                <a:tab pos="801688" algn="l"/>
                <a:tab pos="1309688" algn="l"/>
                <a:tab pos="6403975" algn="r"/>
                <a:tab pos="7659688" algn="r"/>
              </a:tabLst>
              <a:defRPr sz="2400">
                <a:solidFill>
                  <a:schemeClr val="tx1"/>
                </a:solidFill>
                <a:latin typeface="Times New Roman" pitchFamily="18" charset="0"/>
              </a:defRPr>
            </a:lvl7pPr>
            <a:lvl8pPr marL="4165600" indent="-457200" eaLnBrk="0" fontAlgn="base" hangingPunct="0">
              <a:spcBef>
                <a:spcPct val="0"/>
              </a:spcBef>
              <a:spcAft>
                <a:spcPct val="0"/>
              </a:spcAft>
              <a:tabLst>
                <a:tab pos="801688" algn="l"/>
                <a:tab pos="1309688" algn="l"/>
                <a:tab pos="6403975" algn="r"/>
                <a:tab pos="7659688" algn="r"/>
              </a:tabLst>
              <a:defRPr sz="2400">
                <a:solidFill>
                  <a:schemeClr val="tx1"/>
                </a:solidFill>
                <a:latin typeface="Times New Roman" pitchFamily="18" charset="0"/>
              </a:defRPr>
            </a:lvl8pPr>
            <a:lvl9pPr marL="4622800" indent="-457200" eaLnBrk="0" fontAlgn="base" hangingPunct="0">
              <a:spcBef>
                <a:spcPct val="0"/>
              </a:spcBef>
              <a:spcAft>
                <a:spcPct val="0"/>
              </a:spcAft>
              <a:tabLst>
                <a:tab pos="801688" algn="l"/>
                <a:tab pos="1309688" algn="l"/>
                <a:tab pos="6403975" algn="r"/>
                <a:tab pos="7659688" algn="r"/>
              </a:tabLst>
              <a:defRPr sz="2400">
                <a:solidFill>
                  <a:schemeClr val="tx1"/>
                </a:solidFill>
                <a:latin typeface="Times New Roman" pitchFamily="18" charset="0"/>
              </a:defRPr>
            </a:lvl9pPr>
          </a:lstStyle>
          <a:p>
            <a:pPr>
              <a:spcBef>
                <a:spcPts val="0"/>
              </a:spcBef>
            </a:pPr>
            <a:r>
              <a:rPr lang="en-US" altLang="en-US" sz="2000" b="0" dirty="0">
                <a:effectLst/>
                <a:latin typeface="Liberation Sans" panose="020B0604020202020204" pitchFamily="34" charset="0"/>
                <a:cs typeface="Arial" charset="0"/>
              </a:rPr>
              <a:t>	Wages and Salaries Expense  	10,000</a:t>
            </a:r>
          </a:p>
          <a:p>
            <a:pPr lvl="1">
              <a:spcBef>
                <a:spcPts val="0"/>
              </a:spcBef>
            </a:pPr>
            <a:r>
              <a:rPr lang="zh-CN" altLang="en-US" sz="2000" b="0" dirty="0">
                <a:effectLst/>
                <a:latin typeface="Liberation Sans" panose="020B0604020202020204" pitchFamily="34" charset="0"/>
                <a:cs typeface="Arial" charset="0"/>
              </a:rPr>
              <a:t>   </a:t>
            </a:r>
            <a:r>
              <a:rPr lang="en-US" altLang="en-US" sz="2000" b="0" dirty="0" err="1">
                <a:effectLst/>
                <a:latin typeface="Liberation Sans" panose="020B0604020202020204" pitchFamily="34" charset="0"/>
                <a:cs typeface="Arial" charset="0"/>
              </a:rPr>
              <a:t>管理费用</a:t>
            </a:r>
            <a:r>
              <a:rPr lang="en-US" altLang="zh-CN" sz="2000" b="0" dirty="0">
                <a:effectLst/>
                <a:latin typeface="Liberation Sans" panose="020B0604020202020204" pitchFamily="34" charset="0"/>
                <a:cs typeface="Arial" charset="0"/>
              </a:rPr>
              <a:t>——</a:t>
            </a:r>
            <a:r>
              <a:rPr lang="zh-CN" altLang="en-US" sz="2000" b="0" dirty="0">
                <a:effectLst/>
                <a:latin typeface="Liberation Sans" panose="020B0604020202020204" pitchFamily="34" charset="0"/>
                <a:cs typeface="Arial" charset="0"/>
              </a:rPr>
              <a:t>职工工资和福利费</a:t>
            </a:r>
            <a:endParaRPr lang="en-US" altLang="en-US" sz="2000" b="0" dirty="0">
              <a:effectLst/>
              <a:latin typeface="Liberation Sans" panose="020B0604020202020204" pitchFamily="34" charset="0"/>
              <a:cs typeface="Arial" charset="0"/>
            </a:endParaRPr>
          </a:p>
          <a:p>
            <a:pPr>
              <a:spcBef>
                <a:spcPts val="0"/>
              </a:spcBef>
            </a:pPr>
            <a:r>
              <a:rPr lang="en-US" altLang="en-US" sz="2000" b="0" dirty="0">
                <a:effectLst/>
                <a:latin typeface="Liberation Sans" panose="020B0604020202020204" pitchFamily="34" charset="0"/>
                <a:cs typeface="Arial" charset="0"/>
              </a:rPr>
              <a:t>	</a:t>
            </a:r>
            <a:r>
              <a:rPr lang="zh-CN" altLang="en-US" sz="2000" b="0" dirty="0">
                <a:effectLst/>
                <a:latin typeface="Liberation Sans" panose="020B0604020202020204" pitchFamily="34" charset="0"/>
                <a:cs typeface="Arial" charset="0"/>
              </a:rPr>
              <a:t>      </a:t>
            </a:r>
            <a:r>
              <a:rPr lang="en-US" altLang="en-US" sz="2000" b="0" dirty="0" err="1">
                <a:effectLst/>
                <a:latin typeface="Liberation Sans" panose="020B0604020202020204" pitchFamily="34" charset="0"/>
                <a:cs typeface="Arial" charset="0"/>
              </a:rPr>
              <a:t>应付职工薪酬</a:t>
            </a:r>
            <a:r>
              <a:rPr lang="en-US" altLang="zh-CN" sz="2000" b="0" dirty="0">
                <a:effectLst/>
                <a:latin typeface="Liberation Sans" panose="020B0604020202020204" pitchFamily="34" charset="0"/>
                <a:cs typeface="Arial" charset="0"/>
              </a:rPr>
              <a:t>——</a:t>
            </a:r>
            <a:endParaRPr lang="en-US" altLang="en-US" sz="2000" b="0" dirty="0">
              <a:effectLst/>
              <a:latin typeface="Liberation Sans" panose="020B0604020202020204" pitchFamily="34" charset="0"/>
              <a:cs typeface="Arial" charset="0"/>
            </a:endParaRPr>
          </a:p>
          <a:p>
            <a:pPr lvl="1">
              <a:spcBef>
                <a:spcPts val="0"/>
              </a:spcBef>
            </a:pPr>
            <a:r>
              <a:rPr lang="zh-CN" altLang="en-US" sz="2000" b="0" dirty="0">
                <a:effectLst/>
                <a:latin typeface="Liberation Sans" panose="020B0604020202020204" pitchFamily="34" charset="0"/>
                <a:cs typeface="Arial" charset="0"/>
              </a:rPr>
              <a:t>                 </a:t>
            </a:r>
            <a:r>
              <a:rPr lang="en-US" altLang="en-US" sz="2000" b="0" dirty="0">
                <a:effectLst/>
                <a:latin typeface="Liberation Sans" panose="020B0604020202020204" pitchFamily="34" charset="0"/>
                <a:cs typeface="Arial" charset="0"/>
              </a:rPr>
              <a:t>Withholding Taxes Payable		1,320</a:t>
            </a:r>
          </a:p>
          <a:p>
            <a:pPr lvl="3">
              <a:spcBef>
                <a:spcPts val="0"/>
              </a:spcBef>
            </a:pPr>
            <a:r>
              <a:rPr lang="zh-CN" altLang="en-US" sz="2000" b="0" dirty="0">
                <a:effectLst/>
                <a:latin typeface="Liberation Sans" panose="020B0604020202020204" pitchFamily="34" charset="0"/>
              </a:rPr>
              <a:t>个人所得税代扣代缴</a:t>
            </a:r>
            <a:endParaRPr lang="en-US" altLang="en-US" sz="2000" b="0" dirty="0">
              <a:effectLst/>
              <a:latin typeface="Liberation Sans" panose="020B0604020202020204" pitchFamily="34" charset="0"/>
              <a:cs typeface="Arial" charset="0"/>
            </a:endParaRPr>
          </a:p>
          <a:p>
            <a:pPr lvl="1">
              <a:spcBef>
                <a:spcPts val="0"/>
              </a:spcBef>
            </a:pPr>
            <a:r>
              <a:rPr lang="en-US" altLang="en-US" sz="2000" b="0" dirty="0">
                <a:effectLst/>
                <a:latin typeface="Liberation Sans" panose="020B0604020202020204" pitchFamily="34" charset="0"/>
                <a:cs typeface="Arial" charset="0"/>
              </a:rPr>
              <a:t>		</a:t>
            </a:r>
            <a:r>
              <a:rPr lang="zh-CN" altLang="en-US" sz="2000" b="0" dirty="0">
                <a:effectLst/>
                <a:latin typeface="Liberation Sans" panose="020B0604020202020204" pitchFamily="34" charset="0"/>
                <a:cs typeface="Arial" charset="0"/>
              </a:rPr>
              <a:t>         </a:t>
            </a:r>
            <a:r>
              <a:rPr lang="en-US" altLang="en-US" sz="2000" b="0" dirty="0">
                <a:effectLst/>
                <a:latin typeface="Liberation Sans" panose="020B0604020202020204" pitchFamily="34" charset="0"/>
                <a:cs typeface="Arial" charset="0"/>
              </a:rPr>
              <a:t>Social Security Taxes Payable		800</a:t>
            </a:r>
          </a:p>
          <a:p>
            <a:pPr lvl="3">
              <a:spcBef>
                <a:spcPts val="0"/>
              </a:spcBef>
            </a:pPr>
            <a:r>
              <a:rPr lang="zh-CN" altLang="en-US" sz="2000" b="0" dirty="0">
                <a:effectLst/>
                <a:latin typeface="Liberation Sans" panose="020B0604020202020204" pitchFamily="34" charset="0"/>
                <a:cs typeface="Arial" charset="0"/>
              </a:rPr>
              <a:t>社会保险费</a:t>
            </a:r>
            <a:endParaRPr lang="en-US" altLang="en-US" sz="2000" b="0" dirty="0">
              <a:effectLst/>
              <a:latin typeface="Liberation Sans" panose="020B0604020202020204" pitchFamily="34" charset="0"/>
              <a:cs typeface="Arial" charset="0"/>
            </a:endParaRPr>
          </a:p>
          <a:p>
            <a:pPr lvl="1">
              <a:spcBef>
                <a:spcPts val="0"/>
              </a:spcBef>
            </a:pPr>
            <a:r>
              <a:rPr lang="en-US" altLang="en-US" sz="2000" b="0" dirty="0">
                <a:effectLst/>
                <a:latin typeface="Liberation Sans" panose="020B0604020202020204" pitchFamily="34" charset="0"/>
                <a:cs typeface="Arial" charset="0"/>
              </a:rPr>
              <a:t>		</a:t>
            </a:r>
            <a:r>
              <a:rPr lang="zh-CN" altLang="en-US" sz="2000" b="0" dirty="0">
                <a:effectLst/>
                <a:latin typeface="Liberation Sans" panose="020B0604020202020204" pitchFamily="34" charset="0"/>
                <a:cs typeface="Arial" charset="0"/>
              </a:rPr>
              <a:t>          </a:t>
            </a:r>
            <a:r>
              <a:rPr lang="en-US" altLang="en-US" sz="2000" b="0" dirty="0">
                <a:effectLst/>
                <a:latin typeface="Liberation Sans" panose="020B0604020202020204" pitchFamily="34" charset="0"/>
                <a:cs typeface="Arial" charset="0"/>
              </a:rPr>
              <a:t>Union Dues Payable		88</a:t>
            </a:r>
          </a:p>
          <a:p>
            <a:pPr lvl="1">
              <a:spcBef>
                <a:spcPts val="0"/>
              </a:spcBef>
            </a:pPr>
            <a:r>
              <a:rPr lang="zh-CN" altLang="en-US" sz="2000" b="0" dirty="0">
                <a:effectLst/>
                <a:latin typeface="Liberation Sans" panose="020B0604020202020204" pitchFamily="34" charset="0"/>
                <a:cs typeface="Arial" charset="0"/>
              </a:rPr>
              <a:t>                   工会经费</a:t>
            </a:r>
            <a:endParaRPr lang="en-US" altLang="en-US" sz="2000" b="0" dirty="0">
              <a:effectLst/>
              <a:latin typeface="Liberation Sans" panose="020B0604020202020204" pitchFamily="34" charset="0"/>
              <a:cs typeface="Arial" charset="0"/>
            </a:endParaRPr>
          </a:p>
          <a:p>
            <a:pPr lvl="1">
              <a:spcBef>
                <a:spcPts val="0"/>
              </a:spcBef>
            </a:pPr>
            <a:r>
              <a:rPr lang="en-US" altLang="en-US" sz="2000" b="0" dirty="0">
                <a:effectLst/>
                <a:latin typeface="Liberation Sans" panose="020B0604020202020204" pitchFamily="34" charset="0"/>
                <a:cs typeface="Arial" charset="0"/>
              </a:rPr>
              <a:t>		</a:t>
            </a:r>
            <a:r>
              <a:rPr lang="zh-CN" altLang="en-US" sz="2000" b="0" dirty="0">
                <a:effectLst/>
                <a:latin typeface="Liberation Sans" panose="020B0604020202020204" pitchFamily="34" charset="0"/>
                <a:cs typeface="Arial" charset="0"/>
              </a:rPr>
              <a:t>  </a:t>
            </a:r>
            <a:r>
              <a:rPr lang="en-US" altLang="en-US" sz="2000" b="0" dirty="0">
                <a:effectLst/>
                <a:latin typeface="Liberation Sans" panose="020B0604020202020204" pitchFamily="34" charset="0"/>
                <a:cs typeface="Arial" charset="0"/>
              </a:rPr>
              <a:t>Cash</a:t>
            </a:r>
            <a:r>
              <a:rPr lang="zh-CN" altLang="en-US" sz="2000" b="0" dirty="0">
                <a:effectLst/>
                <a:latin typeface="Liberation Sans" panose="020B0604020202020204" pitchFamily="34" charset="0"/>
                <a:cs typeface="Arial" charset="0"/>
              </a:rPr>
              <a:t> 银行存款</a:t>
            </a:r>
            <a:r>
              <a:rPr lang="en-US" altLang="en-US" sz="2000" b="0" dirty="0">
                <a:effectLst/>
                <a:latin typeface="Liberation Sans" panose="020B0604020202020204" pitchFamily="34" charset="0"/>
                <a:cs typeface="Arial" charset="0"/>
              </a:rPr>
              <a:t>		7,792</a:t>
            </a:r>
            <a:endParaRPr lang="en-US" altLang="en-US" sz="2000" b="0" dirty="0">
              <a:effectLst/>
              <a:latin typeface="Liberation Sans" panose="020B0604020202020204" pitchFamily="34" charset="0"/>
              <a:cs typeface="Times New Roman" pitchFamily="18" charset="0"/>
            </a:endParaRP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altLang="en-US" sz="3200" i="0" dirty="0">
                <a:solidFill>
                  <a:srgbClr val="CC0000"/>
                </a:solidFill>
                <a:effectLst/>
                <a:latin typeface="Liberation Sans" panose="020B0604020202020204" pitchFamily="34" charset="0"/>
              </a:rPr>
              <a:t>Employee-Related Liabilities</a:t>
            </a:r>
            <a:r>
              <a:rPr lang="zh-CN" altLang="en-US" sz="3200" i="0" dirty="0">
                <a:solidFill>
                  <a:srgbClr val="CC0000"/>
                </a:solidFill>
                <a:effectLst/>
                <a:latin typeface="Liberation Sans" panose="020B0604020202020204" pitchFamily="34" charset="0"/>
              </a:rPr>
              <a:t> 员工相关负债</a:t>
            </a:r>
            <a:endParaRPr lang="en-US" altLang="en-US" sz="3200" i="0" dirty="0">
              <a:solidFill>
                <a:srgbClr val="CC0000"/>
              </a:solidFill>
              <a:effectLst/>
              <a:latin typeface="Liberation Sans" panose="020B0604020202020204" pitchFamily="34" charset="0"/>
            </a:endParaRPr>
          </a:p>
        </p:txBody>
      </p:sp>
      <p:sp>
        <p:nvSpPr>
          <p:cNvPr id="6" name="Text Box 5"/>
          <p:cNvSpPr txBox="1">
            <a:spLocks noChangeArrowheads="1"/>
          </p:cNvSpPr>
          <p:nvPr/>
        </p:nvSpPr>
        <p:spPr bwMode="auto">
          <a:xfrm>
            <a:off x="8305800" y="6369050"/>
            <a:ext cx="6858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2" name="Table 1">
            <a:extLst>
              <a:ext uri="{FF2B5EF4-FFF2-40B4-BE49-F238E27FC236}">
                <a16:creationId xmlns:a16="http://schemas.microsoft.com/office/drawing/2014/main" id="{E7D3A8F2-5EDD-C1AA-A8CC-E60AAFC19A0F}"/>
              </a:ext>
            </a:extLst>
          </p:cNvPr>
          <p:cNvGraphicFramePr>
            <a:graphicFrameLocks noGrp="1"/>
          </p:cNvGraphicFramePr>
          <p:nvPr>
            <p:extLst>
              <p:ext uri="{D42A27DB-BD31-4B8C-83A1-F6EECF244321}">
                <p14:modId xmlns:p14="http://schemas.microsoft.com/office/powerpoint/2010/main" val="2832457686"/>
              </p:ext>
            </p:extLst>
          </p:nvPr>
        </p:nvGraphicFramePr>
        <p:xfrm>
          <a:off x="609600" y="2948041"/>
          <a:ext cx="7924800" cy="396240"/>
        </p:xfrm>
        <a:graphic>
          <a:graphicData uri="http://schemas.openxmlformats.org/drawingml/2006/table">
            <a:tbl>
              <a:tblPr firstRow="1" bandRow="1">
                <a:tableStyleId>{8799B23B-EC83-4686-B30A-512413B5E67A}</a:tableStyleId>
              </a:tblPr>
              <a:tblGrid>
                <a:gridCol w="762000">
                  <a:extLst>
                    <a:ext uri="{9D8B030D-6E8A-4147-A177-3AD203B41FA5}">
                      <a16:colId xmlns:a16="http://schemas.microsoft.com/office/drawing/2014/main" val="1553951953"/>
                    </a:ext>
                  </a:extLst>
                </a:gridCol>
                <a:gridCol w="4329112">
                  <a:extLst>
                    <a:ext uri="{9D8B030D-6E8A-4147-A177-3AD203B41FA5}">
                      <a16:colId xmlns:a16="http://schemas.microsoft.com/office/drawing/2014/main" val="791463177"/>
                    </a:ext>
                  </a:extLst>
                </a:gridCol>
                <a:gridCol w="1333500">
                  <a:extLst>
                    <a:ext uri="{9D8B030D-6E8A-4147-A177-3AD203B41FA5}">
                      <a16:colId xmlns:a16="http://schemas.microsoft.com/office/drawing/2014/main" val="2170727643"/>
                    </a:ext>
                  </a:extLst>
                </a:gridCol>
                <a:gridCol w="1500188">
                  <a:extLst>
                    <a:ext uri="{9D8B030D-6E8A-4147-A177-3AD203B41FA5}">
                      <a16:colId xmlns:a16="http://schemas.microsoft.com/office/drawing/2014/main" val="1418187018"/>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1721932"/>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5253">
                                            <p:txEl>
                                              <p:pRg st="0" end="0"/>
                                            </p:txEl>
                                          </p:spTgt>
                                        </p:tgtEl>
                                        <p:attrNameLst>
                                          <p:attrName>style.visibility</p:attrName>
                                        </p:attrNameLst>
                                      </p:cBhvr>
                                      <p:to>
                                        <p:strVal val="visible"/>
                                      </p:to>
                                    </p:set>
                                    <p:animEffect transition="in" filter="wipe(left)">
                                      <p:cBhvr>
                                        <p:cTn id="7" dur="500"/>
                                        <p:tgtEl>
                                          <p:spTgt spid="120525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05253">
                                            <p:txEl>
                                              <p:pRg st="1" end="1"/>
                                            </p:txEl>
                                          </p:spTgt>
                                        </p:tgtEl>
                                        <p:attrNameLst>
                                          <p:attrName>style.visibility</p:attrName>
                                        </p:attrNameLst>
                                      </p:cBhvr>
                                      <p:to>
                                        <p:strVal val="visible"/>
                                      </p:to>
                                    </p:set>
                                    <p:animEffect transition="in" filter="wipe(left)">
                                      <p:cBhvr>
                                        <p:cTn id="10" dur="500"/>
                                        <p:tgtEl>
                                          <p:spTgt spid="120525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05253">
                                            <p:txEl>
                                              <p:pRg st="2" end="2"/>
                                            </p:txEl>
                                          </p:spTgt>
                                        </p:tgtEl>
                                        <p:attrNameLst>
                                          <p:attrName>style.visibility</p:attrName>
                                        </p:attrNameLst>
                                      </p:cBhvr>
                                      <p:to>
                                        <p:strVal val="visible"/>
                                      </p:to>
                                    </p:set>
                                    <p:animEffect transition="in" filter="wipe(left)">
                                      <p:cBhvr>
                                        <p:cTn id="15" dur="500"/>
                                        <p:tgtEl>
                                          <p:spTgt spid="120525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05253">
                                            <p:txEl>
                                              <p:pRg st="3" end="3"/>
                                            </p:txEl>
                                          </p:spTgt>
                                        </p:tgtEl>
                                        <p:attrNameLst>
                                          <p:attrName>style.visibility</p:attrName>
                                        </p:attrNameLst>
                                      </p:cBhvr>
                                      <p:to>
                                        <p:strVal val="visible"/>
                                      </p:to>
                                    </p:set>
                                    <p:animEffect transition="in" filter="wipe(left)">
                                      <p:cBhvr>
                                        <p:cTn id="18" dur="500"/>
                                        <p:tgtEl>
                                          <p:spTgt spid="120525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05253">
                                            <p:txEl>
                                              <p:pRg st="4" end="4"/>
                                            </p:txEl>
                                          </p:spTgt>
                                        </p:tgtEl>
                                        <p:attrNameLst>
                                          <p:attrName>style.visibility</p:attrName>
                                        </p:attrNameLst>
                                      </p:cBhvr>
                                      <p:to>
                                        <p:strVal val="visible"/>
                                      </p:to>
                                    </p:set>
                                    <p:animEffect transition="in" filter="wipe(left)">
                                      <p:cBhvr>
                                        <p:cTn id="21" dur="500"/>
                                        <p:tgtEl>
                                          <p:spTgt spid="120525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05253">
                                            <p:txEl>
                                              <p:pRg st="5" end="5"/>
                                            </p:txEl>
                                          </p:spTgt>
                                        </p:tgtEl>
                                        <p:attrNameLst>
                                          <p:attrName>style.visibility</p:attrName>
                                        </p:attrNameLst>
                                      </p:cBhvr>
                                      <p:to>
                                        <p:strVal val="visible"/>
                                      </p:to>
                                    </p:set>
                                    <p:animEffect transition="in" filter="wipe(left)">
                                      <p:cBhvr>
                                        <p:cTn id="24" dur="500"/>
                                        <p:tgtEl>
                                          <p:spTgt spid="120525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05253">
                                            <p:txEl>
                                              <p:pRg st="6" end="6"/>
                                            </p:txEl>
                                          </p:spTgt>
                                        </p:tgtEl>
                                        <p:attrNameLst>
                                          <p:attrName>style.visibility</p:attrName>
                                        </p:attrNameLst>
                                      </p:cBhvr>
                                      <p:to>
                                        <p:strVal val="visible"/>
                                      </p:to>
                                    </p:set>
                                    <p:animEffect transition="in" filter="wipe(left)">
                                      <p:cBhvr>
                                        <p:cTn id="27" dur="500"/>
                                        <p:tgtEl>
                                          <p:spTgt spid="120525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05253">
                                            <p:txEl>
                                              <p:pRg st="7" end="7"/>
                                            </p:txEl>
                                          </p:spTgt>
                                        </p:tgtEl>
                                        <p:attrNameLst>
                                          <p:attrName>style.visibility</p:attrName>
                                        </p:attrNameLst>
                                      </p:cBhvr>
                                      <p:to>
                                        <p:strVal val="visible"/>
                                      </p:to>
                                    </p:set>
                                    <p:animEffect transition="in" filter="wipe(left)">
                                      <p:cBhvr>
                                        <p:cTn id="30" dur="500"/>
                                        <p:tgtEl>
                                          <p:spTgt spid="120525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05253">
                                            <p:txEl>
                                              <p:pRg st="8" end="8"/>
                                            </p:txEl>
                                          </p:spTgt>
                                        </p:tgtEl>
                                        <p:attrNameLst>
                                          <p:attrName>style.visibility</p:attrName>
                                        </p:attrNameLst>
                                      </p:cBhvr>
                                      <p:to>
                                        <p:strVal val="visible"/>
                                      </p:to>
                                    </p:set>
                                    <p:animEffect transition="in" filter="wipe(left)">
                                      <p:cBhvr>
                                        <p:cTn id="33" dur="500"/>
                                        <p:tgtEl>
                                          <p:spTgt spid="120525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05253">
                                            <p:txEl>
                                              <p:pRg st="9" end="9"/>
                                            </p:txEl>
                                          </p:spTgt>
                                        </p:tgtEl>
                                        <p:attrNameLst>
                                          <p:attrName>style.visibility</p:attrName>
                                        </p:attrNameLst>
                                      </p:cBhvr>
                                      <p:to>
                                        <p:strVal val="visible"/>
                                      </p:to>
                                    </p:set>
                                    <p:animEffect transition="in" filter="wipe(left)">
                                      <p:cBhvr>
                                        <p:cTn id="36" dur="500"/>
                                        <p:tgtEl>
                                          <p:spTgt spid="120525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5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Text Box 2"/>
          <p:cNvSpPr txBox="1">
            <a:spLocks noChangeArrowheads="1"/>
          </p:cNvSpPr>
          <p:nvPr/>
        </p:nvSpPr>
        <p:spPr bwMode="auto">
          <a:xfrm>
            <a:off x="381000" y="1219200"/>
            <a:ext cx="80772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spcBef>
                <a:spcPct val="50000"/>
              </a:spcBef>
            </a:pPr>
            <a:r>
              <a:rPr lang="en-US" altLang="en-US" sz="2000" dirty="0">
                <a:solidFill>
                  <a:schemeClr val="tx1"/>
                </a:solidFill>
                <a:effectLst/>
                <a:latin typeface="Liberation Sans" panose="020B0604020202020204" pitchFamily="34" charset="0"/>
              </a:rPr>
              <a:t>Illustration: </a:t>
            </a:r>
            <a:r>
              <a:rPr lang="en-US" altLang="en-US" sz="2000" b="0" dirty="0">
                <a:solidFill>
                  <a:schemeClr val="tx1"/>
                </a:solidFill>
                <a:effectLst/>
                <a:latin typeface="Liberation Sans" panose="020B0604020202020204" pitchFamily="34" charset="0"/>
              </a:rPr>
              <a:t>Assume a weekly payroll of $10,000 entirely subject to Social Security taxes (8%), with income tax withholding of $1,320 and union dues of $88 deducted. The company records the </a:t>
            </a:r>
            <a:r>
              <a:rPr lang="en-US" altLang="en-US" sz="2000" dirty="0">
                <a:solidFill>
                  <a:schemeClr val="tx1"/>
                </a:solidFill>
                <a:effectLst/>
                <a:latin typeface="Liberation Sans" panose="020B0604020202020204" pitchFamily="34" charset="0"/>
              </a:rPr>
              <a:t>employer payroll taxes</a:t>
            </a:r>
            <a:r>
              <a:rPr lang="en-US" altLang="en-US" sz="2000" b="0" dirty="0">
                <a:solidFill>
                  <a:schemeClr val="tx1"/>
                </a:solidFill>
                <a:effectLst/>
                <a:latin typeface="Liberation Sans" panose="020B0604020202020204" pitchFamily="34" charset="0"/>
              </a:rPr>
              <a:t> as follows.</a:t>
            </a:r>
          </a:p>
        </p:txBody>
      </p:sp>
      <p:sp>
        <p:nvSpPr>
          <p:cNvPr id="1292292" name="Text Box 4"/>
          <p:cNvSpPr txBox="1">
            <a:spLocks noChangeArrowheads="1"/>
          </p:cNvSpPr>
          <p:nvPr/>
        </p:nvSpPr>
        <p:spPr bwMode="auto">
          <a:xfrm>
            <a:off x="356286" y="3408026"/>
            <a:ext cx="7924800" cy="150810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01688" algn="l"/>
                <a:tab pos="1309688" algn="l"/>
                <a:tab pos="6057900" algn="r"/>
                <a:tab pos="7200900" algn="r"/>
              </a:tabLst>
              <a:defRPr sz="2400">
                <a:solidFill>
                  <a:schemeClr val="tx1"/>
                </a:solidFill>
                <a:latin typeface="Times New Roman" pitchFamily="18" charset="0"/>
              </a:defRPr>
            </a:lvl1pPr>
            <a:lvl2pPr marL="1079500" indent="-457200" algn="l">
              <a:tabLst>
                <a:tab pos="801688" algn="l"/>
                <a:tab pos="1309688" algn="l"/>
                <a:tab pos="6057900" algn="r"/>
                <a:tab pos="7200900" algn="r"/>
              </a:tabLst>
              <a:defRPr sz="2400">
                <a:solidFill>
                  <a:schemeClr val="tx1"/>
                </a:solidFill>
                <a:latin typeface="Times New Roman" pitchFamily="18" charset="0"/>
              </a:defRPr>
            </a:lvl2pPr>
            <a:lvl3pPr marL="1651000" indent="-457200" algn="l">
              <a:tabLst>
                <a:tab pos="801688" algn="l"/>
                <a:tab pos="1309688" algn="l"/>
                <a:tab pos="6057900" algn="r"/>
                <a:tab pos="7200900" algn="r"/>
              </a:tabLst>
              <a:defRPr sz="2400">
                <a:solidFill>
                  <a:schemeClr val="tx1"/>
                </a:solidFill>
                <a:latin typeface="Times New Roman" pitchFamily="18" charset="0"/>
              </a:defRPr>
            </a:lvl3pPr>
            <a:lvl4pPr marL="2222500" indent="-457200" algn="l">
              <a:tabLst>
                <a:tab pos="801688" algn="l"/>
                <a:tab pos="1309688" algn="l"/>
                <a:tab pos="6057900" algn="r"/>
                <a:tab pos="7200900" algn="r"/>
              </a:tabLst>
              <a:defRPr sz="2400">
                <a:solidFill>
                  <a:schemeClr val="tx1"/>
                </a:solidFill>
                <a:latin typeface="Times New Roman" pitchFamily="18" charset="0"/>
              </a:defRPr>
            </a:lvl4pPr>
            <a:lvl5pPr marL="2794000" indent="-457200" algn="l">
              <a:tabLst>
                <a:tab pos="801688" algn="l"/>
                <a:tab pos="1309688" algn="l"/>
                <a:tab pos="6057900" algn="r"/>
                <a:tab pos="7200900" algn="r"/>
              </a:tabLst>
              <a:defRPr sz="2400">
                <a:solidFill>
                  <a:schemeClr val="tx1"/>
                </a:solidFill>
                <a:latin typeface="Times New Roman" pitchFamily="18" charset="0"/>
              </a:defRPr>
            </a:lvl5pPr>
            <a:lvl6pPr marL="3251200" indent="-457200" eaLnBrk="0" fontAlgn="base" hangingPunct="0">
              <a:spcBef>
                <a:spcPct val="0"/>
              </a:spcBef>
              <a:spcAft>
                <a:spcPct val="0"/>
              </a:spcAft>
              <a:tabLst>
                <a:tab pos="801688" algn="l"/>
                <a:tab pos="1309688" algn="l"/>
                <a:tab pos="6057900" algn="r"/>
                <a:tab pos="7200900" algn="r"/>
              </a:tabLst>
              <a:defRPr sz="2400">
                <a:solidFill>
                  <a:schemeClr val="tx1"/>
                </a:solidFill>
                <a:latin typeface="Times New Roman" pitchFamily="18" charset="0"/>
              </a:defRPr>
            </a:lvl6pPr>
            <a:lvl7pPr marL="3708400" indent="-457200" eaLnBrk="0" fontAlgn="base" hangingPunct="0">
              <a:spcBef>
                <a:spcPct val="0"/>
              </a:spcBef>
              <a:spcAft>
                <a:spcPct val="0"/>
              </a:spcAft>
              <a:tabLst>
                <a:tab pos="801688" algn="l"/>
                <a:tab pos="1309688" algn="l"/>
                <a:tab pos="6057900" algn="r"/>
                <a:tab pos="7200900" algn="r"/>
              </a:tabLst>
              <a:defRPr sz="2400">
                <a:solidFill>
                  <a:schemeClr val="tx1"/>
                </a:solidFill>
                <a:latin typeface="Times New Roman" pitchFamily="18" charset="0"/>
              </a:defRPr>
            </a:lvl7pPr>
            <a:lvl8pPr marL="4165600" indent="-457200" eaLnBrk="0" fontAlgn="base" hangingPunct="0">
              <a:spcBef>
                <a:spcPct val="0"/>
              </a:spcBef>
              <a:spcAft>
                <a:spcPct val="0"/>
              </a:spcAft>
              <a:tabLst>
                <a:tab pos="801688" algn="l"/>
                <a:tab pos="1309688" algn="l"/>
                <a:tab pos="6057900" algn="r"/>
                <a:tab pos="7200900" algn="r"/>
              </a:tabLst>
              <a:defRPr sz="2400">
                <a:solidFill>
                  <a:schemeClr val="tx1"/>
                </a:solidFill>
                <a:latin typeface="Times New Roman" pitchFamily="18" charset="0"/>
              </a:defRPr>
            </a:lvl8pPr>
            <a:lvl9pPr marL="4622800" indent="-457200" eaLnBrk="0" fontAlgn="base" hangingPunct="0">
              <a:spcBef>
                <a:spcPct val="0"/>
              </a:spcBef>
              <a:spcAft>
                <a:spcPct val="0"/>
              </a:spcAft>
              <a:tabLst>
                <a:tab pos="801688" algn="l"/>
                <a:tab pos="1309688" algn="l"/>
                <a:tab pos="6057900" algn="r"/>
                <a:tab pos="7200900" algn="r"/>
              </a:tabLst>
              <a:defRPr sz="2400">
                <a:solidFill>
                  <a:schemeClr val="tx1"/>
                </a:solidFill>
                <a:latin typeface="Times New Roman" pitchFamily="18" charset="0"/>
              </a:defRPr>
            </a:lvl9pPr>
          </a:lstStyle>
          <a:p>
            <a:pPr>
              <a:spcBef>
                <a:spcPct val="20000"/>
              </a:spcBef>
            </a:pPr>
            <a:r>
              <a:rPr lang="en-US" altLang="en-US" sz="2000" b="0" dirty="0">
                <a:effectLst/>
                <a:latin typeface="Liberation Sans" panose="020B0604020202020204" pitchFamily="34" charset="0"/>
                <a:cs typeface="Arial" charset="0"/>
              </a:rPr>
              <a:t>	</a:t>
            </a:r>
            <a:r>
              <a:rPr lang="en-US" altLang="en-US" sz="2000" dirty="0">
                <a:effectLst/>
                <a:latin typeface="Liberation Sans" panose="020B0604020202020204" pitchFamily="34" charset="0"/>
                <a:cs typeface="Arial" charset="0"/>
              </a:rPr>
              <a:t>Payroll Tax Expense  </a:t>
            </a:r>
            <a:r>
              <a:rPr lang="en-US" altLang="en-US" sz="2000" b="0" dirty="0">
                <a:effectLst/>
                <a:latin typeface="Liberation Sans" panose="020B0604020202020204" pitchFamily="34" charset="0"/>
                <a:cs typeface="Arial" charset="0"/>
              </a:rPr>
              <a:t>	800</a:t>
            </a:r>
          </a:p>
          <a:p>
            <a:pPr lvl="2">
              <a:spcBef>
                <a:spcPct val="20000"/>
              </a:spcBef>
            </a:pPr>
            <a:r>
              <a:rPr lang="en-US" altLang="en-US" sz="2000" b="0" dirty="0" err="1">
                <a:effectLst/>
                <a:latin typeface="Liberation Sans" panose="020B0604020202020204" pitchFamily="34" charset="0"/>
                <a:cs typeface="Arial" charset="0"/>
              </a:rPr>
              <a:t>管理费用</a:t>
            </a:r>
            <a:r>
              <a:rPr lang="en-US" altLang="zh-CN" sz="2000" b="0" dirty="0">
                <a:effectLst/>
                <a:latin typeface="Liberation Sans" panose="020B0604020202020204" pitchFamily="34" charset="0"/>
                <a:cs typeface="Arial" charset="0"/>
              </a:rPr>
              <a:t>——</a:t>
            </a:r>
            <a:r>
              <a:rPr lang="zh-CN" altLang="en-US" sz="2000" b="0" dirty="0">
                <a:effectLst/>
                <a:latin typeface="Liberation Sans" panose="020B0604020202020204" pitchFamily="34" charset="0"/>
                <a:cs typeface="Arial" charset="0"/>
              </a:rPr>
              <a:t>职工工资和福利费</a:t>
            </a:r>
            <a:endParaRPr lang="en-US" altLang="en-US" sz="2000" b="0" dirty="0">
              <a:effectLst/>
              <a:latin typeface="Liberation Sans" panose="020B0604020202020204" pitchFamily="34" charset="0"/>
              <a:cs typeface="Arial" charset="0"/>
            </a:endParaRPr>
          </a:p>
          <a:p>
            <a:pPr>
              <a:spcBef>
                <a:spcPct val="20000"/>
              </a:spcBef>
            </a:pPr>
            <a:r>
              <a:rPr lang="en-US" altLang="en-US" sz="2000" b="0" dirty="0">
                <a:effectLst/>
                <a:latin typeface="Liberation Sans" panose="020B0604020202020204" pitchFamily="34" charset="0"/>
                <a:cs typeface="Arial" charset="0"/>
              </a:rPr>
              <a:t>		Social Security Taxes Payable		800</a:t>
            </a:r>
          </a:p>
          <a:p>
            <a:pPr>
              <a:spcBef>
                <a:spcPct val="20000"/>
              </a:spcBef>
            </a:pPr>
            <a:r>
              <a:rPr lang="zh-CN" altLang="en-US" sz="2000" b="0" dirty="0">
                <a:effectLst/>
                <a:latin typeface="Liberation Sans" panose="020B0604020202020204" pitchFamily="34" charset="0"/>
                <a:cs typeface="Arial" charset="0"/>
              </a:rPr>
              <a:t>                   应付职工薪酬</a:t>
            </a:r>
            <a:r>
              <a:rPr lang="en-US" altLang="zh-CN" sz="2000" b="0" dirty="0">
                <a:effectLst/>
                <a:latin typeface="Liberation Sans" panose="020B0604020202020204" pitchFamily="34" charset="0"/>
                <a:cs typeface="Arial" charset="0"/>
              </a:rPr>
              <a:t>——</a:t>
            </a:r>
            <a:r>
              <a:rPr lang="zh-CN" altLang="en-US" sz="2000" b="0" dirty="0">
                <a:effectLst/>
                <a:latin typeface="Liberation Sans" panose="020B0604020202020204" pitchFamily="34" charset="0"/>
                <a:cs typeface="Arial" charset="0"/>
              </a:rPr>
              <a:t>社会保险费</a:t>
            </a:r>
            <a:endParaRPr lang="en-US" altLang="en-US" sz="2000" b="0" dirty="0">
              <a:effectLst/>
              <a:latin typeface="Liberation Sans" panose="020B0604020202020204" pitchFamily="34" charset="0"/>
              <a:cs typeface="Arial" charset="0"/>
            </a:endParaRPr>
          </a:p>
        </p:txBody>
      </p:sp>
      <p:sp>
        <p:nvSpPr>
          <p:cNvPr id="1292294" name="Rectangle 6"/>
          <p:cNvSpPr>
            <a:spLocks noChangeArrowheads="1"/>
          </p:cNvSpPr>
          <p:nvPr/>
        </p:nvSpPr>
        <p:spPr bwMode="auto">
          <a:xfrm>
            <a:off x="635620" y="5243850"/>
            <a:ext cx="8001000" cy="935037"/>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1800" b="0" dirty="0">
                <a:solidFill>
                  <a:schemeClr val="bg2"/>
                </a:solidFill>
                <a:effectLst/>
                <a:latin typeface="Liberation Sans" panose="020B0604020202020204" pitchFamily="34" charset="0"/>
              </a:rPr>
              <a:t>The employer must remit to the government its share of Social Security tax along with the amount of Social Security tax deducted from each employee’s gross compensation.</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altLang="en-US" sz="3200" i="0" dirty="0">
                <a:solidFill>
                  <a:srgbClr val="CC0000"/>
                </a:solidFill>
                <a:effectLst/>
                <a:latin typeface="Liberation Sans" panose="020B0604020202020204" pitchFamily="34" charset="0"/>
              </a:rPr>
              <a:t>Employee-Related Liabilities</a:t>
            </a:r>
            <a:r>
              <a:rPr lang="zh-CN" altLang="en-US" sz="3200" i="0" dirty="0">
                <a:solidFill>
                  <a:srgbClr val="CC0000"/>
                </a:solidFill>
                <a:effectLst/>
                <a:latin typeface="Liberation Sans" panose="020B0604020202020204" pitchFamily="34" charset="0"/>
              </a:rPr>
              <a:t> 员工相关负债</a:t>
            </a:r>
            <a:endParaRPr lang="en-US" altLang="en-US" sz="3200" i="0" dirty="0">
              <a:solidFill>
                <a:srgbClr val="CC0000"/>
              </a:solidFill>
              <a:effectLst/>
              <a:latin typeface="Liberation Sans" panose="020B0604020202020204" pitchFamily="34" charset="0"/>
            </a:endParaRPr>
          </a:p>
        </p:txBody>
      </p:sp>
      <p:sp>
        <p:nvSpPr>
          <p:cNvPr id="7"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graphicFrame>
        <p:nvGraphicFramePr>
          <p:cNvPr id="2" name="Table 1">
            <a:extLst>
              <a:ext uri="{FF2B5EF4-FFF2-40B4-BE49-F238E27FC236}">
                <a16:creationId xmlns:a16="http://schemas.microsoft.com/office/drawing/2014/main" id="{9D8D68F9-F95F-B4A8-FBD6-E3C6E6BA9123}"/>
              </a:ext>
            </a:extLst>
          </p:cNvPr>
          <p:cNvGraphicFramePr>
            <a:graphicFrameLocks noGrp="1"/>
          </p:cNvGraphicFramePr>
          <p:nvPr>
            <p:extLst>
              <p:ext uri="{D42A27DB-BD31-4B8C-83A1-F6EECF244321}">
                <p14:modId xmlns:p14="http://schemas.microsoft.com/office/powerpoint/2010/main" val="3114596221"/>
              </p:ext>
            </p:extLst>
          </p:nvPr>
        </p:nvGraphicFramePr>
        <p:xfrm>
          <a:off x="228600" y="3060859"/>
          <a:ext cx="7924800" cy="396240"/>
        </p:xfrm>
        <a:graphic>
          <a:graphicData uri="http://schemas.openxmlformats.org/drawingml/2006/table">
            <a:tbl>
              <a:tblPr firstRow="1" bandRow="1">
                <a:tableStyleId>{8799B23B-EC83-4686-B30A-512413B5E67A}</a:tableStyleId>
              </a:tblPr>
              <a:tblGrid>
                <a:gridCol w="762000">
                  <a:extLst>
                    <a:ext uri="{9D8B030D-6E8A-4147-A177-3AD203B41FA5}">
                      <a16:colId xmlns:a16="http://schemas.microsoft.com/office/drawing/2014/main" val="1553951953"/>
                    </a:ext>
                  </a:extLst>
                </a:gridCol>
                <a:gridCol w="4329112">
                  <a:extLst>
                    <a:ext uri="{9D8B030D-6E8A-4147-A177-3AD203B41FA5}">
                      <a16:colId xmlns:a16="http://schemas.microsoft.com/office/drawing/2014/main" val="791463177"/>
                    </a:ext>
                  </a:extLst>
                </a:gridCol>
                <a:gridCol w="1333500">
                  <a:extLst>
                    <a:ext uri="{9D8B030D-6E8A-4147-A177-3AD203B41FA5}">
                      <a16:colId xmlns:a16="http://schemas.microsoft.com/office/drawing/2014/main" val="2170727643"/>
                    </a:ext>
                  </a:extLst>
                </a:gridCol>
                <a:gridCol w="1500188">
                  <a:extLst>
                    <a:ext uri="{9D8B030D-6E8A-4147-A177-3AD203B41FA5}">
                      <a16:colId xmlns:a16="http://schemas.microsoft.com/office/drawing/2014/main" val="1418187018"/>
                    </a:ext>
                  </a:extLst>
                </a:gridCol>
              </a:tblGrid>
              <a:tr h="331035">
                <a:tc>
                  <a:txBody>
                    <a:bodyPr/>
                    <a:lstStyle/>
                    <a:p>
                      <a:pPr algn="ctr"/>
                      <a:r>
                        <a:rPr lang="en-CN" sz="2000" dirty="0">
                          <a:solidFill>
                            <a:schemeClr val="bg1"/>
                          </a:solidFill>
                        </a:rPr>
                        <a:t>Date</a:t>
                      </a:r>
                    </a:p>
                  </a:txBody>
                  <a:tcPr>
                    <a:solidFill>
                      <a:srgbClr val="002060"/>
                    </a:solidFill>
                  </a:tcPr>
                </a:tc>
                <a:tc>
                  <a:txBody>
                    <a:bodyPr/>
                    <a:lstStyle/>
                    <a:p>
                      <a:r>
                        <a:rPr lang="en-CN" sz="2000" dirty="0">
                          <a:solidFill>
                            <a:schemeClr val="bg1"/>
                          </a:solidFill>
                        </a:rPr>
                        <a:t>Account</a:t>
                      </a:r>
                    </a:p>
                  </a:txBody>
                  <a:tcPr>
                    <a:solidFill>
                      <a:srgbClr val="002060"/>
                    </a:solidFill>
                  </a:tcPr>
                </a:tc>
                <a:tc>
                  <a:txBody>
                    <a:bodyPr/>
                    <a:lstStyle/>
                    <a:p>
                      <a:r>
                        <a:rPr lang="en-CN" sz="2000" dirty="0">
                          <a:solidFill>
                            <a:schemeClr val="bg1"/>
                          </a:solidFill>
                        </a:rPr>
                        <a:t>Debit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tc>
                  <a:txBody>
                    <a:bodyPr/>
                    <a:lstStyle/>
                    <a:p>
                      <a:r>
                        <a:rPr lang="en-CN" sz="2000" dirty="0">
                          <a:solidFill>
                            <a:schemeClr val="bg1"/>
                          </a:solidFill>
                        </a:rPr>
                        <a:t>Credit</a:t>
                      </a:r>
                      <a:r>
                        <a:rPr lang="en-US" altLang="en-US" sz="2000" b="0" dirty="0">
                          <a:solidFill>
                            <a:schemeClr val="bg1"/>
                          </a:solidFill>
                          <a:effectLst/>
                          <a:latin typeface="Liberation Sans" panose="020B0604020202020204" pitchFamily="34" charset="0"/>
                        </a:rPr>
                        <a:t>€</a:t>
                      </a:r>
                      <a:endParaRPr lang="en-CN" sz="2000" dirty="0">
                        <a:solidFill>
                          <a:schemeClr val="bg1"/>
                        </a:solidFill>
                      </a:endParaRPr>
                    </a:p>
                  </a:txBody>
                  <a:tcPr>
                    <a:solidFill>
                      <a:srgbClr val="002060"/>
                    </a:solidFill>
                  </a:tcPr>
                </a:tc>
                <a:extLst>
                  <a:ext uri="{0D108BD9-81ED-4DB2-BD59-A6C34878D82A}">
                    <a16:rowId xmlns:a16="http://schemas.microsoft.com/office/drawing/2014/main" val="1721932"/>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2292">
                                            <p:txEl>
                                              <p:pRg st="0" end="0"/>
                                            </p:txEl>
                                          </p:spTgt>
                                        </p:tgtEl>
                                        <p:attrNameLst>
                                          <p:attrName>style.visibility</p:attrName>
                                        </p:attrNameLst>
                                      </p:cBhvr>
                                      <p:to>
                                        <p:strVal val="visible"/>
                                      </p:to>
                                    </p:set>
                                    <p:animEffect transition="in" filter="wipe(left)">
                                      <p:cBhvr>
                                        <p:cTn id="7" dur="500"/>
                                        <p:tgtEl>
                                          <p:spTgt spid="129229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92292">
                                            <p:txEl>
                                              <p:pRg st="1" end="1"/>
                                            </p:txEl>
                                          </p:spTgt>
                                        </p:tgtEl>
                                        <p:attrNameLst>
                                          <p:attrName>style.visibility</p:attrName>
                                        </p:attrNameLst>
                                      </p:cBhvr>
                                      <p:to>
                                        <p:strVal val="visible"/>
                                      </p:to>
                                    </p:set>
                                    <p:animEffect transition="in" filter="wipe(left)">
                                      <p:cBhvr>
                                        <p:cTn id="10" dur="500"/>
                                        <p:tgtEl>
                                          <p:spTgt spid="129229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92292">
                                            <p:txEl>
                                              <p:pRg st="2" end="2"/>
                                            </p:txEl>
                                          </p:spTgt>
                                        </p:tgtEl>
                                        <p:attrNameLst>
                                          <p:attrName>style.visibility</p:attrName>
                                        </p:attrNameLst>
                                      </p:cBhvr>
                                      <p:to>
                                        <p:strVal val="visible"/>
                                      </p:to>
                                    </p:set>
                                    <p:animEffect transition="in" filter="wipe(left)">
                                      <p:cBhvr>
                                        <p:cTn id="15" dur="500"/>
                                        <p:tgtEl>
                                          <p:spTgt spid="129229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92292">
                                            <p:txEl>
                                              <p:pRg st="3" end="3"/>
                                            </p:txEl>
                                          </p:spTgt>
                                        </p:tgtEl>
                                        <p:attrNameLst>
                                          <p:attrName>style.visibility</p:attrName>
                                        </p:attrNameLst>
                                      </p:cBhvr>
                                      <p:to>
                                        <p:strVal val="visible"/>
                                      </p:to>
                                    </p:set>
                                    <p:animEffect transition="in" filter="wipe(left)">
                                      <p:cBhvr>
                                        <p:cTn id="20" dur="500"/>
                                        <p:tgtEl>
                                          <p:spTgt spid="12922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29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Text Box 2"/>
          <p:cNvSpPr txBox="1">
            <a:spLocks noChangeArrowheads="1"/>
          </p:cNvSpPr>
          <p:nvPr/>
        </p:nvSpPr>
        <p:spPr bwMode="auto">
          <a:xfrm>
            <a:off x="609600" y="1371600"/>
            <a:ext cx="80010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10000"/>
              </a:lnSpc>
              <a:spcBef>
                <a:spcPct val="30000"/>
              </a:spcBef>
              <a:spcAft>
                <a:spcPct val="20000"/>
              </a:spcAft>
              <a:buSzPct val="80000"/>
            </a:pPr>
            <a:r>
              <a:rPr lang="en-US" altLang="en-US" sz="2700" dirty="0">
                <a:effectLst/>
                <a:latin typeface="Liberation Sans" panose="020B0604020202020204" pitchFamily="34" charset="0"/>
              </a:rPr>
              <a:t>Compensated Absences</a:t>
            </a:r>
            <a:r>
              <a:rPr lang="zh-CN" altLang="en-US" sz="2700" dirty="0">
                <a:effectLst/>
                <a:latin typeface="Liberation Sans" panose="020B0604020202020204" pitchFamily="34" charset="0"/>
              </a:rPr>
              <a:t> 带薪缺勤</a:t>
            </a:r>
            <a:endParaRPr lang="en-US" altLang="en-US" sz="2700" dirty="0">
              <a:effectLst/>
              <a:latin typeface="Liberation Sans" panose="020B0604020202020204" pitchFamily="34" charset="0"/>
            </a:endParaRPr>
          </a:p>
        </p:txBody>
      </p:sp>
      <p:sp>
        <p:nvSpPr>
          <p:cNvPr id="1207303" name="Text Box 7"/>
          <p:cNvSpPr txBox="1">
            <a:spLocks noChangeArrowheads="1"/>
          </p:cNvSpPr>
          <p:nvPr/>
        </p:nvSpPr>
        <p:spPr bwMode="auto">
          <a:xfrm>
            <a:off x="609600" y="1981200"/>
            <a:ext cx="8001000" cy="4354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sz="2400">
                <a:solidFill>
                  <a:schemeClr val="tx1"/>
                </a:solidFill>
                <a:latin typeface="Times New Roman" pitchFamily="18" charset="0"/>
              </a:defRPr>
            </a:lvl1pPr>
            <a:lvl2pPr marL="1028700" indent="-457200" algn="l">
              <a:defRPr sz="2400">
                <a:solidFill>
                  <a:schemeClr val="tx1"/>
                </a:solidFill>
                <a:latin typeface="Times New Roman" pitchFamily="18" charset="0"/>
              </a:defRPr>
            </a:lvl2pPr>
            <a:lvl3pPr marL="1543050" indent="-457200" algn="l">
              <a:defRPr sz="2400">
                <a:solidFill>
                  <a:schemeClr val="tx1"/>
                </a:solidFill>
                <a:latin typeface="Times New Roman" pitchFamily="18" charset="0"/>
              </a:defRPr>
            </a:lvl3pPr>
            <a:lvl4pPr marL="2114550" indent="-457200" algn="l">
              <a:defRPr sz="2400">
                <a:solidFill>
                  <a:schemeClr val="tx1"/>
                </a:solidFill>
                <a:latin typeface="Times New Roman" pitchFamily="18" charset="0"/>
              </a:defRPr>
            </a:lvl4pPr>
            <a:lvl5pPr marL="2686050" indent="-457200" algn="l">
              <a:defRPr sz="2400">
                <a:solidFill>
                  <a:schemeClr val="tx1"/>
                </a:solidFill>
                <a:latin typeface="Times New Roman" pitchFamily="18" charset="0"/>
              </a:defRPr>
            </a:lvl5pPr>
            <a:lvl6pPr marL="3143250" indent="-457200" eaLnBrk="0" fontAlgn="base" hangingPunct="0">
              <a:spcBef>
                <a:spcPct val="0"/>
              </a:spcBef>
              <a:spcAft>
                <a:spcPct val="0"/>
              </a:spcAft>
              <a:defRPr sz="2400">
                <a:solidFill>
                  <a:schemeClr val="tx1"/>
                </a:solidFill>
                <a:latin typeface="Times New Roman" pitchFamily="18" charset="0"/>
              </a:defRPr>
            </a:lvl6pPr>
            <a:lvl7pPr marL="3600450" indent="-457200" eaLnBrk="0" fontAlgn="base" hangingPunct="0">
              <a:spcBef>
                <a:spcPct val="0"/>
              </a:spcBef>
              <a:spcAft>
                <a:spcPct val="0"/>
              </a:spcAft>
              <a:defRPr sz="2400">
                <a:solidFill>
                  <a:schemeClr val="tx1"/>
                </a:solidFill>
                <a:latin typeface="Times New Roman" pitchFamily="18" charset="0"/>
              </a:defRPr>
            </a:lvl7pPr>
            <a:lvl8pPr marL="4057650" indent="-457200" eaLnBrk="0" fontAlgn="base" hangingPunct="0">
              <a:spcBef>
                <a:spcPct val="0"/>
              </a:spcBef>
              <a:spcAft>
                <a:spcPct val="0"/>
              </a:spcAft>
              <a:defRPr sz="2400">
                <a:solidFill>
                  <a:schemeClr val="tx1"/>
                </a:solidFill>
                <a:latin typeface="Times New Roman" pitchFamily="18" charset="0"/>
              </a:defRPr>
            </a:lvl8pPr>
            <a:lvl9pPr marL="4514850" indent="-457200" eaLnBrk="0" fontAlgn="base" hangingPunct="0">
              <a:spcBef>
                <a:spcPct val="0"/>
              </a:spcBef>
              <a:spcAft>
                <a:spcPct val="0"/>
              </a:spcAft>
              <a:defRPr sz="2400">
                <a:solidFill>
                  <a:schemeClr val="tx1"/>
                </a:solidFill>
                <a:latin typeface="Times New Roman" pitchFamily="18" charset="0"/>
              </a:defRPr>
            </a:lvl9pPr>
          </a:lstStyle>
          <a:p>
            <a:pPr>
              <a:lnSpc>
                <a:spcPct val="130000"/>
              </a:lnSpc>
              <a:spcBef>
                <a:spcPct val="50000"/>
              </a:spcBef>
              <a:buSzPct val="80000"/>
            </a:pPr>
            <a:r>
              <a:rPr lang="en-US" altLang="en-US" sz="2200" dirty="0">
                <a:effectLst/>
                <a:latin typeface="Liberation Sans" panose="020B0604020202020204" pitchFamily="34" charset="0"/>
              </a:rPr>
              <a:t>Paid absences</a:t>
            </a:r>
            <a:r>
              <a:rPr lang="en-US" altLang="en-US" sz="2200" b="0" dirty="0">
                <a:effectLst/>
                <a:latin typeface="Liberation Sans" panose="020B0604020202020204" pitchFamily="34" charset="0"/>
              </a:rPr>
              <a:t> for vacation, illness and maternity, paternity, and jury leaves.</a:t>
            </a:r>
          </a:p>
          <a:p>
            <a:pPr>
              <a:lnSpc>
                <a:spcPct val="130000"/>
              </a:lnSpc>
              <a:spcBef>
                <a:spcPct val="50000"/>
              </a:spcBef>
              <a:buSzPct val="80000"/>
            </a:pPr>
            <a:r>
              <a:rPr lang="en-US" altLang="en-US" sz="2100" dirty="0">
                <a:solidFill>
                  <a:schemeClr val="tx2">
                    <a:lumMod val="75000"/>
                  </a:schemeClr>
                </a:solidFill>
                <a:effectLst/>
                <a:latin typeface="Liberation Sans" panose="020B0604020202020204" pitchFamily="34" charset="0"/>
              </a:rPr>
              <a:t>Vested rights</a:t>
            </a:r>
            <a:r>
              <a:rPr lang="en-US" altLang="en-US" sz="2100" b="0" dirty="0">
                <a:solidFill>
                  <a:schemeClr val="tx2">
                    <a:lumMod val="75000"/>
                  </a:schemeClr>
                </a:solidFill>
                <a:effectLst/>
                <a:latin typeface="Liberation Sans" panose="020B0604020202020204" pitchFamily="34" charset="0"/>
              </a:rPr>
              <a:t> </a:t>
            </a:r>
            <a:r>
              <a:rPr lang="en-US" altLang="en-US" sz="2100" b="0" dirty="0" err="1">
                <a:solidFill>
                  <a:schemeClr val="tx2">
                    <a:lumMod val="75000"/>
                  </a:schemeClr>
                </a:solidFill>
                <a:effectLst/>
                <a:latin typeface="Liberation Sans" panose="020B0604020202020204" pitchFamily="34" charset="0"/>
              </a:rPr>
              <a:t>即得权利</a:t>
            </a:r>
            <a:r>
              <a:rPr lang="en-US" altLang="en-US" sz="2100" b="0" dirty="0">
                <a:effectLst/>
                <a:latin typeface="Liberation Sans" panose="020B0604020202020204" pitchFamily="34" charset="0"/>
              </a:rPr>
              <a:t>- employer has an obligation to make payment to an employee even after terminating his or her employment. </a:t>
            </a:r>
          </a:p>
          <a:p>
            <a:pPr>
              <a:lnSpc>
                <a:spcPct val="130000"/>
              </a:lnSpc>
              <a:spcBef>
                <a:spcPct val="50000"/>
              </a:spcBef>
              <a:buSzPct val="80000"/>
            </a:pPr>
            <a:r>
              <a:rPr lang="en-US" altLang="en-US" sz="2100" dirty="0">
                <a:solidFill>
                  <a:schemeClr val="tx2">
                    <a:lumMod val="75000"/>
                  </a:schemeClr>
                </a:solidFill>
                <a:effectLst/>
                <a:latin typeface="Liberation Sans" panose="020B0604020202020204" pitchFamily="34" charset="0"/>
              </a:rPr>
              <a:t>Accumulated</a:t>
            </a:r>
            <a:r>
              <a:rPr lang="en-US" altLang="en-US" sz="2100" dirty="0">
                <a:solidFill>
                  <a:srgbClr val="800000"/>
                </a:solidFill>
                <a:effectLst/>
                <a:latin typeface="Liberation Sans" panose="020B0604020202020204" pitchFamily="34" charset="0"/>
              </a:rPr>
              <a:t> </a:t>
            </a:r>
            <a:r>
              <a:rPr lang="en-US" altLang="en-US" sz="2100" dirty="0">
                <a:solidFill>
                  <a:schemeClr val="tx2">
                    <a:lumMod val="75000"/>
                  </a:schemeClr>
                </a:solidFill>
                <a:effectLst/>
                <a:latin typeface="Liberation Sans" panose="020B0604020202020204" pitchFamily="34" charset="0"/>
              </a:rPr>
              <a:t>rights </a:t>
            </a:r>
            <a:r>
              <a:rPr lang="en-US" altLang="en-US" sz="2100" dirty="0" err="1">
                <a:solidFill>
                  <a:schemeClr val="tx2">
                    <a:lumMod val="75000"/>
                  </a:schemeClr>
                </a:solidFill>
                <a:effectLst/>
                <a:latin typeface="Liberation Sans" panose="020B0604020202020204" pitchFamily="34" charset="0"/>
              </a:rPr>
              <a:t>累积权利</a:t>
            </a:r>
            <a:r>
              <a:rPr lang="zh-CN" altLang="en-US" sz="2100" dirty="0">
                <a:solidFill>
                  <a:schemeClr val="tx2">
                    <a:lumMod val="75000"/>
                  </a:schemeClr>
                </a:solidFill>
                <a:effectLst/>
                <a:latin typeface="Liberation Sans" panose="020B0604020202020204" pitchFamily="34" charset="0"/>
              </a:rPr>
              <a:t> </a:t>
            </a:r>
            <a:r>
              <a:rPr lang="en-US" altLang="en-US" sz="2100" b="0" dirty="0">
                <a:effectLst/>
                <a:latin typeface="Liberation Sans" panose="020B0604020202020204" pitchFamily="34" charset="0"/>
              </a:rPr>
              <a:t>- employees can carry forward to future periods if not used in the period in which earned.</a:t>
            </a:r>
          </a:p>
          <a:p>
            <a:pPr>
              <a:lnSpc>
                <a:spcPct val="130000"/>
              </a:lnSpc>
              <a:spcBef>
                <a:spcPct val="50000"/>
              </a:spcBef>
              <a:buSzPct val="80000"/>
            </a:pPr>
            <a:r>
              <a:rPr lang="en-US" altLang="en-US" sz="2100" dirty="0">
                <a:solidFill>
                  <a:schemeClr val="tx2">
                    <a:lumMod val="75000"/>
                  </a:schemeClr>
                </a:solidFill>
                <a:effectLst/>
                <a:latin typeface="Liberation Sans" panose="020B0604020202020204" pitchFamily="34" charset="0"/>
              </a:rPr>
              <a:t>Non-accumulating</a:t>
            </a:r>
            <a:r>
              <a:rPr lang="en-US" altLang="en-US" sz="2100" dirty="0">
                <a:solidFill>
                  <a:srgbClr val="800000"/>
                </a:solidFill>
                <a:effectLst/>
                <a:latin typeface="Liberation Sans" panose="020B0604020202020204" pitchFamily="34" charset="0"/>
              </a:rPr>
              <a:t> </a:t>
            </a:r>
            <a:r>
              <a:rPr lang="en-US" altLang="en-US" sz="2100" dirty="0">
                <a:solidFill>
                  <a:schemeClr val="tx2">
                    <a:lumMod val="75000"/>
                  </a:schemeClr>
                </a:solidFill>
                <a:effectLst/>
                <a:latin typeface="Liberation Sans" panose="020B0604020202020204" pitchFamily="34" charset="0"/>
              </a:rPr>
              <a:t>rights</a:t>
            </a:r>
            <a:r>
              <a:rPr lang="zh-CN" altLang="en-US" sz="2100" dirty="0">
                <a:solidFill>
                  <a:schemeClr val="tx2">
                    <a:lumMod val="75000"/>
                  </a:schemeClr>
                </a:solidFill>
                <a:effectLst/>
                <a:latin typeface="Liberation Sans" panose="020B0604020202020204" pitchFamily="34" charset="0"/>
              </a:rPr>
              <a:t> 非累积权利</a:t>
            </a:r>
            <a:r>
              <a:rPr lang="en-US" altLang="en-US" sz="2100" b="0" dirty="0">
                <a:effectLst/>
                <a:latin typeface="Liberation Sans" panose="020B0604020202020204" pitchFamily="34" charset="0"/>
              </a:rPr>
              <a:t> - do not carry forward; they lapse if not used.</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altLang="en-US" sz="3200" i="0" dirty="0">
                <a:solidFill>
                  <a:srgbClr val="CC0000"/>
                </a:solidFill>
                <a:effectLst/>
                <a:latin typeface="Liberation Sans" panose="020B0604020202020204" pitchFamily="34" charset="0"/>
              </a:rPr>
              <a:t>Employee-Related Liabilities</a:t>
            </a:r>
            <a:r>
              <a:rPr lang="zh-CN" altLang="en-US" sz="3200" i="0" dirty="0">
                <a:solidFill>
                  <a:srgbClr val="CC0000"/>
                </a:solidFill>
                <a:effectLst/>
                <a:latin typeface="Liberation Sans" panose="020B0604020202020204" pitchFamily="34" charset="0"/>
              </a:rPr>
              <a:t> 员工相关负债</a:t>
            </a:r>
            <a:endParaRPr lang="en-US" altLang="en-US" sz="3200" i="0" dirty="0">
              <a:solidFill>
                <a:srgbClr val="CC0000"/>
              </a:solidFill>
              <a:effectLst/>
              <a:latin typeface="Liberation Sans" panose="020B0604020202020204" pitchFamily="34" charset="0"/>
            </a:endParaRPr>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7303">
                                            <p:txEl>
                                              <p:pRg st="0" end="0"/>
                                            </p:txEl>
                                          </p:spTgt>
                                        </p:tgtEl>
                                        <p:attrNameLst>
                                          <p:attrName>style.visibility</p:attrName>
                                        </p:attrNameLst>
                                      </p:cBhvr>
                                      <p:to>
                                        <p:strVal val="visible"/>
                                      </p:to>
                                    </p:set>
                                    <p:animEffect transition="in" filter="wipe(left)">
                                      <p:cBhvr>
                                        <p:cTn id="7" dur="500"/>
                                        <p:tgtEl>
                                          <p:spTgt spid="12073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7303">
                                            <p:txEl>
                                              <p:pRg st="1" end="1"/>
                                            </p:txEl>
                                          </p:spTgt>
                                        </p:tgtEl>
                                        <p:attrNameLst>
                                          <p:attrName>style.visibility</p:attrName>
                                        </p:attrNameLst>
                                      </p:cBhvr>
                                      <p:to>
                                        <p:strVal val="visible"/>
                                      </p:to>
                                    </p:set>
                                    <p:animEffect transition="in" filter="wipe(left)">
                                      <p:cBhvr>
                                        <p:cTn id="12" dur="500"/>
                                        <p:tgtEl>
                                          <p:spTgt spid="12073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7303">
                                            <p:txEl>
                                              <p:pRg st="2" end="2"/>
                                            </p:txEl>
                                          </p:spTgt>
                                        </p:tgtEl>
                                        <p:attrNameLst>
                                          <p:attrName>style.visibility</p:attrName>
                                        </p:attrNameLst>
                                      </p:cBhvr>
                                      <p:to>
                                        <p:strVal val="visible"/>
                                      </p:to>
                                    </p:set>
                                    <p:animEffect transition="in" filter="wipe(left)">
                                      <p:cBhvr>
                                        <p:cTn id="17" dur="500"/>
                                        <p:tgtEl>
                                          <p:spTgt spid="12073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7303">
                                            <p:txEl>
                                              <p:pRg st="3" end="3"/>
                                            </p:txEl>
                                          </p:spTgt>
                                        </p:tgtEl>
                                        <p:attrNameLst>
                                          <p:attrName>style.visibility</p:attrName>
                                        </p:attrNameLst>
                                      </p:cBhvr>
                                      <p:to>
                                        <p:strVal val="visible"/>
                                      </p:to>
                                    </p:set>
                                    <p:animEffect transition="in" filter="wipe(left)">
                                      <p:cBhvr>
                                        <p:cTn id="22" dur="500"/>
                                        <p:tgtEl>
                                          <p:spTgt spid="12073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303" grpId="0" build="p" bldLvl="3"/>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62" name="Text Box 2"/>
          <p:cNvSpPr txBox="1">
            <a:spLocks noChangeArrowheads="1"/>
          </p:cNvSpPr>
          <p:nvPr/>
        </p:nvSpPr>
        <p:spPr bwMode="auto">
          <a:xfrm>
            <a:off x="381000" y="1219200"/>
            <a:ext cx="8077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en-US" altLang="en-US" sz="2000" dirty="0">
                <a:solidFill>
                  <a:schemeClr val="tx1"/>
                </a:solidFill>
                <a:effectLst/>
                <a:latin typeface="Liberation Sans" panose="020B0604020202020204" pitchFamily="34" charset="0"/>
              </a:rPr>
              <a:t>Illustration: </a:t>
            </a:r>
            <a:r>
              <a:rPr lang="en-US" altLang="en-US" sz="2000" b="0" dirty="0">
                <a:solidFill>
                  <a:schemeClr val="tx1"/>
                </a:solidFill>
                <a:effectLst/>
                <a:latin typeface="Liberation Sans" panose="020B0604020202020204" pitchFamily="34" charset="0"/>
              </a:rPr>
              <a:t>Amutron NV began operations on January 1, 2019. The company employs 10 individuals and pays each €480 per week. Employees earned 20 unused vacation weeks in 2019. In 2020, the employees used the vacation weeks, but now they each earn €540 per week. Amutron accrues the accumulated vacation pay on </a:t>
            </a:r>
            <a:r>
              <a:rPr lang="en-US" altLang="en-US" sz="2000" dirty="0">
                <a:solidFill>
                  <a:schemeClr val="tx1"/>
                </a:solidFill>
                <a:effectLst/>
                <a:latin typeface="Liberation Sans" panose="020B0604020202020204" pitchFamily="34" charset="0"/>
              </a:rPr>
              <a:t>December 31, 2019</a:t>
            </a:r>
            <a:r>
              <a:rPr lang="en-US" altLang="en-US" sz="2000" b="0" dirty="0">
                <a:solidFill>
                  <a:schemeClr val="tx1"/>
                </a:solidFill>
                <a:effectLst/>
                <a:latin typeface="Liberation Sans" panose="020B0604020202020204" pitchFamily="34" charset="0"/>
              </a:rPr>
              <a:t>, as follows.</a:t>
            </a:r>
          </a:p>
        </p:txBody>
      </p:sp>
      <p:sp>
        <p:nvSpPr>
          <p:cNvPr id="1295364" name="Text Box 4"/>
          <p:cNvSpPr txBox="1">
            <a:spLocks noChangeArrowheads="1"/>
          </p:cNvSpPr>
          <p:nvPr/>
        </p:nvSpPr>
        <p:spPr bwMode="auto">
          <a:xfrm>
            <a:off x="308517" y="3639391"/>
            <a:ext cx="7924800" cy="113877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01688" algn="l"/>
                <a:tab pos="1309688" algn="l"/>
                <a:tab pos="6172200" algn="r"/>
                <a:tab pos="7429500" algn="r"/>
              </a:tabLst>
              <a:defRPr sz="2400">
                <a:solidFill>
                  <a:schemeClr val="tx1"/>
                </a:solidFill>
                <a:latin typeface="Times New Roman" pitchFamily="18" charset="0"/>
              </a:defRPr>
            </a:lvl1pPr>
            <a:lvl2pPr marL="1079500" indent="-457200" algn="l">
              <a:tabLst>
                <a:tab pos="801688" algn="l"/>
                <a:tab pos="1309688" algn="l"/>
                <a:tab pos="6172200" algn="r"/>
                <a:tab pos="7429500" algn="r"/>
              </a:tabLst>
              <a:defRPr sz="2400">
                <a:solidFill>
                  <a:schemeClr val="tx1"/>
                </a:solidFill>
                <a:latin typeface="Times New Roman" pitchFamily="18" charset="0"/>
              </a:defRPr>
            </a:lvl2pPr>
            <a:lvl3pPr marL="1651000" indent="-457200" algn="l">
              <a:tabLst>
                <a:tab pos="801688" algn="l"/>
                <a:tab pos="1309688" algn="l"/>
                <a:tab pos="6172200" algn="r"/>
                <a:tab pos="7429500" algn="r"/>
              </a:tabLst>
              <a:defRPr sz="2400">
                <a:solidFill>
                  <a:schemeClr val="tx1"/>
                </a:solidFill>
                <a:latin typeface="Times New Roman" pitchFamily="18" charset="0"/>
              </a:defRPr>
            </a:lvl3pPr>
            <a:lvl4pPr marL="2222500" indent="-457200" algn="l">
              <a:tabLst>
                <a:tab pos="801688" algn="l"/>
                <a:tab pos="1309688" algn="l"/>
                <a:tab pos="6172200" algn="r"/>
                <a:tab pos="7429500" algn="r"/>
              </a:tabLst>
              <a:defRPr sz="2400">
                <a:solidFill>
                  <a:schemeClr val="tx1"/>
                </a:solidFill>
                <a:latin typeface="Times New Roman" pitchFamily="18" charset="0"/>
              </a:defRPr>
            </a:lvl4pPr>
            <a:lvl5pPr marL="2794000" indent="-457200" algn="l">
              <a:tabLst>
                <a:tab pos="801688" algn="l"/>
                <a:tab pos="1309688" algn="l"/>
                <a:tab pos="6172200" algn="r"/>
                <a:tab pos="7429500" algn="r"/>
              </a:tabLst>
              <a:defRPr sz="2400">
                <a:solidFill>
                  <a:schemeClr val="tx1"/>
                </a:solidFill>
                <a:latin typeface="Times New Roman" pitchFamily="18" charset="0"/>
              </a:defRPr>
            </a:lvl5pPr>
            <a:lvl6pPr marL="3251200" indent="-457200" eaLnBrk="0" fontAlgn="base" hangingPunct="0">
              <a:spcBef>
                <a:spcPct val="0"/>
              </a:spcBef>
              <a:spcAft>
                <a:spcPct val="0"/>
              </a:spcAft>
              <a:tabLst>
                <a:tab pos="801688" algn="l"/>
                <a:tab pos="1309688" algn="l"/>
                <a:tab pos="6172200" algn="r"/>
                <a:tab pos="7429500" algn="r"/>
              </a:tabLst>
              <a:defRPr sz="2400">
                <a:solidFill>
                  <a:schemeClr val="tx1"/>
                </a:solidFill>
                <a:latin typeface="Times New Roman" pitchFamily="18" charset="0"/>
              </a:defRPr>
            </a:lvl6pPr>
            <a:lvl7pPr marL="3708400" indent="-457200" eaLnBrk="0" fontAlgn="base" hangingPunct="0">
              <a:spcBef>
                <a:spcPct val="0"/>
              </a:spcBef>
              <a:spcAft>
                <a:spcPct val="0"/>
              </a:spcAft>
              <a:tabLst>
                <a:tab pos="801688" algn="l"/>
                <a:tab pos="1309688" algn="l"/>
                <a:tab pos="6172200" algn="r"/>
                <a:tab pos="7429500" algn="r"/>
              </a:tabLst>
              <a:defRPr sz="2400">
                <a:solidFill>
                  <a:schemeClr val="tx1"/>
                </a:solidFill>
                <a:latin typeface="Times New Roman" pitchFamily="18" charset="0"/>
              </a:defRPr>
            </a:lvl7pPr>
            <a:lvl8pPr marL="4165600" indent="-457200" eaLnBrk="0" fontAlgn="base" hangingPunct="0">
              <a:spcBef>
                <a:spcPct val="0"/>
              </a:spcBef>
              <a:spcAft>
                <a:spcPct val="0"/>
              </a:spcAft>
              <a:tabLst>
                <a:tab pos="801688" algn="l"/>
                <a:tab pos="1309688" algn="l"/>
                <a:tab pos="6172200" algn="r"/>
                <a:tab pos="7429500" algn="r"/>
              </a:tabLst>
              <a:defRPr sz="2400">
                <a:solidFill>
                  <a:schemeClr val="tx1"/>
                </a:solidFill>
                <a:latin typeface="Times New Roman" pitchFamily="18" charset="0"/>
              </a:defRPr>
            </a:lvl8pPr>
            <a:lvl9pPr marL="4622800" indent="-457200" eaLnBrk="0" fontAlgn="base" hangingPunct="0">
              <a:spcBef>
                <a:spcPct val="0"/>
              </a:spcBef>
              <a:spcAft>
                <a:spcPct val="0"/>
              </a:spcAft>
              <a:tabLst>
                <a:tab pos="801688" algn="l"/>
                <a:tab pos="1309688" algn="l"/>
                <a:tab pos="6172200" algn="r"/>
                <a:tab pos="7429500" algn="r"/>
              </a:tabLst>
              <a:defRPr sz="2400">
                <a:solidFill>
                  <a:schemeClr val="tx1"/>
                </a:solidFill>
                <a:latin typeface="Times New Roman" pitchFamily="18" charset="0"/>
              </a:defRPr>
            </a:lvl9pPr>
          </a:lstStyle>
          <a:p>
            <a:pPr>
              <a:spcBef>
                <a:spcPct val="20000"/>
              </a:spcBef>
            </a:pPr>
            <a:r>
              <a:rPr lang="en-US" altLang="en-US" sz="2000" b="0" dirty="0">
                <a:effectLst/>
                <a:latin typeface="Liberation Sans" panose="020B0604020202020204" pitchFamily="34" charset="0"/>
                <a:cs typeface="Arial" charset="0"/>
              </a:rPr>
              <a:t>	Salaries and Wages Expense </a:t>
            </a:r>
            <a:r>
              <a:rPr lang="en-US" altLang="en-US" sz="2000" b="0" dirty="0" err="1">
                <a:effectLst/>
                <a:latin typeface="Liberation Sans" panose="020B0604020202020204" pitchFamily="34" charset="0"/>
                <a:cs typeface="Arial" charset="0"/>
              </a:rPr>
              <a:t>管理费用</a:t>
            </a:r>
            <a:r>
              <a:rPr lang="en-US" altLang="en-US" sz="2000" b="0" dirty="0">
                <a:effectLst/>
                <a:latin typeface="Liberation Sans" panose="020B0604020202020204" pitchFamily="34" charset="0"/>
                <a:cs typeface="Arial" charset="0"/>
              </a:rPr>
              <a:t> 	9,600</a:t>
            </a:r>
          </a:p>
          <a:p>
            <a:pPr>
              <a:spcBef>
                <a:spcPct val="20000"/>
              </a:spcBef>
            </a:pPr>
            <a:r>
              <a:rPr lang="en-US" altLang="en-US" sz="2000" b="0" dirty="0">
                <a:effectLst/>
                <a:latin typeface="Liberation Sans" panose="020B0604020202020204" pitchFamily="34" charset="0"/>
                <a:cs typeface="Arial" charset="0"/>
              </a:rPr>
              <a:t>		Salaries and Wages Payable		9,600</a:t>
            </a:r>
          </a:p>
          <a:p>
            <a:pPr lvl="3">
              <a:spcBef>
                <a:spcPct val="20000"/>
              </a:spcBef>
            </a:pPr>
            <a:r>
              <a:rPr lang="en-US" altLang="en-US" sz="2000" b="0" dirty="0" err="1">
                <a:effectLst/>
                <a:latin typeface="Liberation Sans" panose="020B0604020202020204" pitchFamily="34" charset="0"/>
                <a:cs typeface="Arial" charset="0"/>
              </a:rPr>
              <a:t>应付职工薪酬</a:t>
            </a:r>
            <a:r>
              <a:rPr lang="en-US" altLang="zh-CN" sz="2000" b="0" dirty="0">
                <a:effectLst/>
                <a:latin typeface="Liberation Sans" panose="020B0604020202020204" pitchFamily="34" charset="0"/>
                <a:cs typeface="Arial" charset="0"/>
              </a:rPr>
              <a:t>——</a:t>
            </a:r>
            <a:r>
              <a:rPr lang="zh-CN" altLang="en-US" sz="2000" b="0" dirty="0">
                <a:effectLst/>
                <a:latin typeface="Liberation Sans" panose="020B0604020202020204" pitchFamily="34" charset="0"/>
                <a:cs typeface="Arial" charset="0"/>
              </a:rPr>
              <a:t>累积带薪缺勤</a:t>
            </a:r>
            <a:endParaRPr lang="en-US" altLang="en-US" sz="2000" b="0" dirty="0">
              <a:effectLst/>
              <a:latin typeface="Liberation Sans" panose="020B0604020202020204" pitchFamily="34" charset="0"/>
              <a:cs typeface="Times New Roman" pitchFamily="18" charset="0"/>
            </a:endParaRPr>
          </a:p>
        </p:txBody>
      </p:sp>
      <p:sp>
        <p:nvSpPr>
          <p:cNvPr id="1295368" name="Text Box 8"/>
          <p:cNvSpPr txBox="1">
            <a:spLocks noChangeArrowheads="1"/>
          </p:cNvSpPr>
          <p:nvPr/>
        </p:nvSpPr>
        <p:spPr bwMode="auto">
          <a:xfrm>
            <a:off x="609600" y="4724400"/>
            <a:ext cx="807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ct val="50000"/>
              </a:spcBef>
            </a:pPr>
            <a:r>
              <a:rPr lang="en-US" altLang="en-US" sz="2000" dirty="0">
                <a:solidFill>
                  <a:schemeClr val="bg2"/>
                </a:solidFill>
                <a:effectLst/>
                <a:latin typeface="Liberation Sans" panose="020B0604020202020204" pitchFamily="34" charset="0"/>
              </a:rPr>
              <a:t>In 2020</a:t>
            </a:r>
            <a:r>
              <a:rPr lang="en-US" altLang="en-US" sz="2000" b="0" dirty="0">
                <a:solidFill>
                  <a:schemeClr val="bg2"/>
                </a:solidFill>
                <a:effectLst/>
                <a:latin typeface="Liberation Sans" panose="020B0604020202020204" pitchFamily="34" charset="0"/>
              </a:rPr>
              <a:t>, it records the payment of vacation pay as follows.</a:t>
            </a:r>
          </a:p>
        </p:txBody>
      </p:sp>
      <p:sp>
        <p:nvSpPr>
          <p:cNvPr id="1295369" name="Text Box 9"/>
          <p:cNvSpPr txBox="1">
            <a:spLocks noChangeArrowheads="1"/>
          </p:cNvSpPr>
          <p:nvPr/>
        </p:nvSpPr>
        <p:spPr bwMode="auto">
          <a:xfrm>
            <a:off x="304800" y="5257800"/>
            <a:ext cx="7924800" cy="150810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801688" algn="l"/>
                <a:tab pos="1309688" algn="l"/>
                <a:tab pos="6172200" algn="r"/>
                <a:tab pos="7429500" algn="r"/>
              </a:tabLst>
              <a:defRPr sz="2400">
                <a:solidFill>
                  <a:schemeClr val="tx1"/>
                </a:solidFill>
                <a:latin typeface="Times New Roman" pitchFamily="18" charset="0"/>
              </a:defRPr>
            </a:lvl1pPr>
            <a:lvl2pPr marL="1079500" indent="-457200" algn="l">
              <a:tabLst>
                <a:tab pos="801688" algn="l"/>
                <a:tab pos="1309688" algn="l"/>
                <a:tab pos="6172200" algn="r"/>
                <a:tab pos="7429500" algn="r"/>
              </a:tabLst>
              <a:defRPr sz="2400">
                <a:solidFill>
                  <a:schemeClr val="tx1"/>
                </a:solidFill>
                <a:latin typeface="Times New Roman" pitchFamily="18" charset="0"/>
              </a:defRPr>
            </a:lvl2pPr>
            <a:lvl3pPr marL="1651000" indent="-457200" algn="l">
              <a:tabLst>
                <a:tab pos="801688" algn="l"/>
                <a:tab pos="1309688" algn="l"/>
                <a:tab pos="6172200" algn="r"/>
                <a:tab pos="7429500" algn="r"/>
              </a:tabLst>
              <a:defRPr sz="2400">
                <a:solidFill>
                  <a:schemeClr val="tx1"/>
                </a:solidFill>
                <a:latin typeface="Times New Roman" pitchFamily="18" charset="0"/>
              </a:defRPr>
            </a:lvl3pPr>
            <a:lvl4pPr marL="2222500" indent="-457200" algn="l">
              <a:tabLst>
                <a:tab pos="801688" algn="l"/>
                <a:tab pos="1309688" algn="l"/>
                <a:tab pos="6172200" algn="r"/>
                <a:tab pos="7429500" algn="r"/>
              </a:tabLst>
              <a:defRPr sz="2400">
                <a:solidFill>
                  <a:schemeClr val="tx1"/>
                </a:solidFill>
                <a:latin typeface="Times New Roman" pitchFamily="18" charset="0"/>
              </a:defRPr>
            </a:lvl4pPr>
            <a:lvl5pPr marL="2794000" indent="-457200" algn="l">
              <a:tabLst>
                <a:tab pos="801688" algn="l"/>
                <a:tab pos="1309688" algn="l"/>
                <a:tab pos="6172200" algn="r"/>
                <a:tab pos="7429500" algn="r"/>
              </a:tabLst>
              <a:defRPr sz="2400">
                <a:solidFill>
                  <a:schemeClr val="tx1"/>
                </a:solidFill>
                <a:latin typeface="Times New Roman" pitchFamily="18" charset="0"/>
              </a:defRPr>
            </a:lvl5pPr>
            <a:lvl6pPr marL="3251200" indent="-457200" eaLnBrk="0" fontAlgn="base" hangingPunct="0">
              <a:spcBef>
                <a:spcPct val="0"/>
              </a:spcBef>
              <a:spcAft>
                <a:spcPct val="0"/>
              </a:spcAft>
              <a:tabLst>
                <a:tab pos="801688" algn="l"/>
                <a:tab pos="1309688" algn="l"/>
                <a:tab pos="6172200" algn="r"/>
                <a:tab pos="7429500" algn="r"/>
              </a:tabLst>
              <a:defRPr sz="2400">
                <a:solidFill>
                  <a:schemeClr val="tx1"/>
                </a:solidFill>
                <a:latin typeface="Times New Roman" pitchFamily="18" charset="0"/>
              </a:defRPr>
            </a:lvl6pPr>
            <a:lvl7pPr marL="3708400" indent="-457200" eaLnBrk="0" fontAlgn="base" hangingPunct="0">
              <a:spcBef>
                <a:spcPct val="0"/>
              </a:spcBef>
              <a:spcAft>
                <a:spcPct val="0"/>
              </a:spcAft>
              <a:tabLst>
                <a:tab pos="801688" algn="l"/>
                <a:tab pos="1309688" algn="l"/>
                <a:tab pos="6172200" algn="r"/>
                <a:tab pos="7429500" algn="r"/>
              </a:tabLst>
              <a:defRPr sz="2400">
                <a:solidFill>
                  <a:schemeClr val="tx1"/>
                </a:solidFill>
                <a:latin typeface="Times New Roman" pitchFamily="18" charset="0"/>
              </a:defRPr>
            </a:lvl7pPr>
            <a:lvl8pPr marL="4165600" indent="-457200" eaLnBrk="0" fontAlgn="base" hangingPunct="0">
              <a:spcBef>
                <a:spcPct val="0"/>
              </a:spcBef>
              <a:spcAft>
                <a:spcPct val="0"/>
              </a:spcAft>
              <a:tabLst>
                <a:tab pos="801688" algn="l"/>
                <a:tab pos="1309688" algn="l"/>
                <a:tab pos="6172200" algn="r"/>
                <a:tab pos="7429500" algn="r"/>
              </a:tabLst>
              <a:defRPr sz="2400">
                <a:solidFill>
                  <a:schemeClr val="tx1"/>
                </a:solidFill>
                <a:latin typeface="Times New Roman" pitchFamily="18" charset="0"/>
              </a:defRPr>
            </a:lvl8pPr>
            <a:lvl9pPr marL="4622800" indent="-457200" eaLnBrk="0" fontAlgn="base" hangingPunct="0">
              <a:spcBef>
                <a:spcPct val="0"/>
              </a:spcBef>
              <a:spcAft>
                <a:spcPct val="0"/>
              </a:spcAft>
              <a:tabLst>
                <a:tab pos="801688" algn="l"/>
                <a:tab pos="1309688" algn="l"/>
                <a:tab pos="6172200" algn="r"/>
                <a:tab pos="7429500" algn="r"/>
              </a:tabLst>
              <a:defRPr sz="2400">
                <a:solidFill>
                  <a:schemeClr val="tx1"/>
                </a:solidFill>
                <a:latin typeface="Times New Roman" pitchFamily="18" charset="0"/>
              </a:defRPr>
            </a:lvl9pPr>
          </a:lstStyle>
          <a:p>
            <a:pPr>
              <a:spcBef>
                <a:spcPct val="20000"/>
              </a:spcBef>
            </a:pPr>
            <a:r>
              <a:rPr lang="en-US" altLang="en-US" sz="2000" b="0" dirty="0">
                <a:effectLst/>
                <a:latin typeface="Liberation Sans" panose="020B0604020202020204" pitchFamily="34" charset="0"/>
                <a:cs typeface="Arial" charset="0"/>
              </a:rPr>
              <a:t>	Salaries and Wages Payable	9,600</a:t>
            </a:r>
          </a:p>
          <a:p>
            <a:pPr>
              <a:spcBef>
                <a:spcPct val="20000"/>
              </a:spcBef>
            </a:pPr>
            <a:r>
              <a:rPr lang="zh-CN" altLang="en-US" sz="2000" b="0" dirty="0">
                <a:effectLst/>
                <a:latin typeface="Liberation Sans" panose="020B0604020202020204" pitchFamily="34" charset="0"/>
                <a:cs typeface="Arial" charset="0"/>
              </a:rPr>
              <a:t>           </a:t>
            </a:r>
            <a:r>
              <a:rPr lang="en-US" altLang="en-US" sz="2000" b="0" dirty="0" err="1">
                <a:effectLst/>
                <a:latin typeface="Liberation Sans" panose="020B0604020202020204" pitchFamily="34" charset="0"/>
                <a:cs typeface="Arial" charset="0"/>
              </a:rPr>
              <a:t>应付职工薪酬</a:t>
            </a:r>
            <a:r>
              <a:rPr lang="en-US" altLang="zh-CN" sz="2000" b="0" dirty="0">
                <a:effectLst/>
                <a:latin typeface="Liberation Sans" panose="020B0604020202020204" pitchFamily="34" charset="0"/>
                <a:cs typeface="Arial" charset="0"/>
              </a:rPr>
              <a:t>——</a:t>
            </a:r>
            <a:r>
              <a:rPr lang="zh-CN" altLang="en-US" sz="2000" b="0" dirty="0">
                <a:effectLst/>
                <a:latin typeface="Liberation Sans" panose="020B0604020202020204" pitchFamily="34" charset="0"/>
                <a:cs typeface="Arial" charset="0"/>
              </a:rPr>
              <a:t>累积带薪缺勤</a:t>
            </a:r>
            <a:endParaRPr lang="en-US" altLang="en-US" sz="2000" b="0" dirty="0">
              <a:effectLst/>
              <a:latin typeface="Liberation Sans" panose="020B0604020202020204" pitchFamily="34" charset="0"/>
              <a:cs typeface="Arial" charset="0"/>
            </a:endParaRPr>
          </a:p>
          <a:p>
            <a:pPr>
              <a:spcBef>
                <a:spcPct val="20000"/>
              </a:spcBef>
            </a:pPr>
            <a:r>
              <a:rPr lang="en-US" altLang="en-US" sz="2000" b="0" dirty="0">
                <a:effectLst/>
                <a:latin typeface="Liberation Sans" panose="020B0604020202020204" pitchFamily="34" charset="0"/>
                <a:cs typeface="Arial" charset="0"/>
              </a:rPr>
              <a:t>	Salaries and Wages Expense </a:t>
            </a:r>
            <a:r>
              <a:rPr lang="en-US" altLang="en-US" sz="2000" b="0" dirty="0" err="1">
                <a:effectLst/>
                <a:latin typeface="Liberation Sans" panose="020B0604020202020204" pitchFamily="34" charset="0"/>
                <a:cs typeface="Arial" charset="0"/>
              </a:rPr>
              <a:t>管理费用</a:t>
            </a:r>
            <a:r>
              <a:rPr lang="en-US" altLang="en-US" sz="2000" b="0" dirty="0">
                <a:effectLst/>
                <a:latin typeface="Liberation Sans" panose="020B0604020202020204" pitchFamily="34" charset="0"/>
                <a:cs typeface="Arial" charset="0"/>
              </a:rPr>
              <a:t> 	1,200</a:t>
            </a:r>
          </a:p>
          <a:p>
            <a:pPr>
              <a:spcBef>
                <a:spcPct val="20000"/>
              </a:spcBef>
            </a:pPr>
            <a:r>
              <a:rPr lang="en-US" altLang="en-US" sz="2000" b="0" dirty="0">
                <a:effectLst/>
                <a:latin typeface="Liberation Sans" panose="020B0604020202020204" pitchFamily="34" charset="0"/>
                <a:cs typeface="Arial" charset="0"/>
              </a:rPr>
              <a:t>		Cash</a:t>
            </a:r>
            <a:r>
              <a:rPr lang="zh-CN" altLang="en-US" sz="2000" b="0" dirty="0">
                <a:effectLst/>
                <a:latin typeface="Liberation Sans" panose="020B0604020202020204" pitchFamily="34" charset="0"/>
                <a:cs typeface="Arial" charset="0"/>
              </a:rPr>
              <a:t> 银行存款</a:t>
            </a:r>
            <a:r>
              <a:rPr lang="en-US" altLang="en-US" sz="2000" b="0" dirty="0">
                <a:effectLst/>
                <a:latin typeface="Liberation Sans" panose="020B0604020202020204" pitchFamily="34" charset="0"/>
                <a:cs typeface="Arial" charset="0"/>
              </a:rPr>
              <a:t>		10,800</a:t>
            </a:r>
            <a:endParaRPr lang="en-US" altLang="en-US" sz="2000" b="0" dirty="0">
              <a:effectLst/>
              <a:latin typeface="Liberation Sans" panose="020B0604020202020204" pitchFamily="34" charset="0"/>
              <a:cs typeface="Times New Roman" pitchFamily="18" charset="0"/>
            </a:endParaRP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defPPr>
              <a:defRPr lang="en-US"/>
            </a:defPPr>
            <a:lvl1pPr marL="0" algn="l">
              <a:defRPr sz="3200" i="0">
                <a:solidFill>
                  <a:srgbClr val="CC0000"/>
                </a:solidFill>
                <a:effectLst/>
                <a:latin typeface="Liberation Sans" panose="020B0604020202020204" pitchFamily="34" charset="0"/>
                <a:ea typeface="+mj-ea"/>
                <a:cs typeface="+mj-cs"/>
              </a:defRPr>
            </a:lvl1pPr>
            <a:lvl2pPr marL="109538">
              <a:defRPr sz="3000" i="1">
                <a:solidFill>
                  <a:srgbClr val="FFFF00"/>
                </a:solidFill>
                <a:effectLst>
                  <a:outerShdw blurRad="38100" dist="38100" dir="2700000" algn="tl">
                    <a:srgbClr val="C0C0C0"/>
                  </a:outerShdw>
                </a:effectLst>
              </a:defRPr>
            </a:lvl2pPr>
            <a:lvl3pPr marL="109538">
              <a:defRPr sz="3000" i="1">
                <a:solidFill>
                  <a:srgbClr val="FFFF00"/>
                </a:solidFill>
                <a:effectLst>
                  <a:outerShdw blurRad="38100" dist="38100" dir="2700000" algn="tl">
                    <a:srgbClr val="C0C0C0"/>
                  </a:outerShdw>
                </a:effectLst>
              </a:defRPr>
            </a:lvl3pPr>
            <a:lvl4pPr marL="109538">
              <a:defRPr sz="3000" i="1">
                <a:solidFill>
                  <a:srgbClr val="FFFF00"/>
                </a:solidFill>
                <a:effectLst>
                  <a:outerShdw blurRad="38100" dist="38100" dir="2700000" algn="tl">
                    <a:srgbClr val="C0C0C0"/>
                  </a:outerShdw>
                </a:effectLst>
              </a:defRPr>
            </a:lvl4pPr>
            <a:lvl5pPr marL="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t>Employee-Related </a:t>
            </a:r>
            <a:r>
              <a:rPr lang="en-US" altLang="en-US" dirty="0" err="1"/>
              <a:t>Liabilities员工相关负债</a:t>
            </a:r>
            <a:endParaRPr lang="en-US" altLang="en-US" dirty="0"/>
          </a:p>
        </p:txBody>
      </p:sp>
      <p:sp>
        <p:nvSpPr>
          <p:cNvPr id="8"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5364">
                                            <p:txEl>
                                              <p:pRg st="0" end="0"/>
                                            </p:txEl>
                                          </p:spTgt>
                                        </p:tgtEl>
                                        <p:attrNameLst>
                                          <p:attrName>style.visibility</p:attrName>
                                        </p:attrNameLst>
                                      </p:cBhvr>
                                      <p:to>
                                        <p:strVal val="visible"/>
                                      </p:to>
                                    </p:set>
                                    <p:animEffect transition="in" filter="wipe(left)">
                                      <p:cBhvr>
                                        <p:cTn id="7" dur="500"/>
                                        <p:tgtEl>
                                          <p:spTgt spid="12953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5364">
                                            <p:txEl>
                                              <p:pRg st="1" end="1"/>
                                            </p:txEl>
                                          </p:spTgt>
                                        </p:tgtEl>
                                        <p:attrNameLst>
                                          <p:attrName>style.visibility</p:attrName>
                                        </p:attrNameLst>
                                      </p:cBhvr>
                                      <p:to>
                                        <p:strVal val="visible"/>
                                      </p:to>
                                    </p:set>
                                    <p:animEffect transition="in" filter="wipe(left)">
                                      <p:cBhvr>
                                        <p:cTn id="12" dur="500"/>
                                        <p:tgtEl>
                                          <p:spTgt spid="1295364">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295364">
                                            <p:txEl>
                                              <p:pRg st="2" end="2"/>
                                            </p:txEl>
                                          </p:spTgt>
                                        </p:tgtEl>
                                        <p:attrNameLst>
                                          <p:attrName>style.visibility</p:attrName>
                                        </p:attrNameLst>
                                      </p:cBhvr>
                                      <p:to>
                                        <p:strVal val="visible"/>
                                      </p:to>
                                    </p:set>
                                    <p:animEffect transition="in" filter="wipe(left)">
                                      <p:cBhvr>
                                        <p:cTn id="15" dur="500"/>
                                        <p:tgtEl>
                                          <p:spTgt spid="129536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95369">
                                            <p:txEl>
                                              <p:pRg st="0" end="0"/>
                                            </p:txEl>
                                          </p:spTgt>
                                        </p:tgtEl>
                                        <p:attrNameLst>
                                          <p:attrName>style.visibility</p:attrName>
                                        </p:attrNameLst>
                                      </p:cBhvr>
                                      <p:to>
                                        <p:strVal val="visible"/>
                                      </p:to>
                                    </p:set>
                                    <p:animEffect transition="in" filter="wipe(left)">
                                      <p:cBhvr>
                                        <p:cTn id="20" dur="500"/>
                                        <p:tgtEl>
                                          <p:spTgt spid="129536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95369">
                                            <p:txEl>
                                              <p:pRg st="1" end="1"/>
                                            </p:txEl>
                                          </p:spTgt>
                                        </p:tgtEl>
                                        <p:attrNameLst>
                                          <p:attrName>style.visibility</p:attrName>
                                        </p:attrNameLst>
                                      </p:cBhvr>
                                      <p:to>
                                        <p:strVal val="visible"/>
                                      </p:to>
                                    </p:set>
                                    <p:animEffect transition="in" filter="wipe(left)">
                                      <p:cBhvr>
                                        <p:cTn id="25" dur="500"/>
                                        <p:tgtEl>
                                          <p:spTgt spid="1295369">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95369">
                                            <p:txEl>
                                              <p:pRg st="2" end="2"/>
                                            </p:txEl>
                                          </p:spTgt>
                                        </p:tgtEl>
                                        <p:attrNameLst>
                                          <p:attrName>style.visibility</p:attrName>
                                        </p:attrNameLst>
                                      </p:cBhvr>
                                      <p:to>
                                        <p:strVal val="visible"/>
                                      </p:to>
                                    </p:set>
                                    <p:animEffect transition="in" filter="wipe(left)">
                                      <p:cBhvr>
                                        <p:cTn id="30" dur="500"/>
                                        <p:tgtEl>
                                          <p:spTgt spid="1295369">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95369">
                                            <p:txEl>
                                              <p:pRg st="3" end="3"/>
                                            </p:txEl>
                                          </p:spTgt>
                                        </p:tgtEl>
                                        <p:attrNameLst>
                                          <p:attrName>style.visibility</p:attrName>
                                        </p:attrNameLst>
                                      </p:cBhvr>
                                      <p:to>
                                        <p:strVal val="visible"/>
                                      </p:to>
                                    </p:set>
                                    <p:animEffect transition="in" filter="wipe(left)">
                                      <p:cBhvr>
                                        <p:cTn id="35" dur="500"/>
                                        <p:tgtEl>
                                          <p:spTgt spid="12953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64" grpId="0" build="p"/>
      <p:bldP spid="129536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51" name="Text Box 7"/>
          <p:cNvSpPr txBox="1">
            <a:spLocks noChangeArrowheads="1"/>
          </p:cNvSpPr>
          <p:nvPr/>
        </p:nvSpPr>
        <p:spPr bwMode="auto">
          <a:xfrm>
            <a:off x="609600" y="1981200"/>
            <a:ext cx="7969155" cy="2015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sz="2400">
                <a:solidFill>
                  <a:schemeClr val="tx1"/>
                </a:solidFill>
                <a:latin typeface="Times New Roman" pitchFamily="18" charset="0"/>
              </a:defRPr>
            </a:lvl1pPr>
            <a:lvl2pPr marL="1028700" indent="-457200" algn="l">
              <a:defRPr sz="2400">
                <a:solidFill>
                  <a:schemeClr val="tx1"/>
                </a:solidFill>
                <a:latin typeface="Times New Roman" pitchFamily="18" charset="0"/>
              </a:defRPr>
            </a:lvl2pPr>
            <a:lvl3pPr marL="1371600" indent="-457200" algn="l">
              <a:defRPr sz="2400">
                <a:solidFill>
                  <a:schemeClr val="tx1"/>
                </a:solidFill>
                <a:latin typeface="Times New Roman" pitchFamily="18" charset="0"/>
              </a:defRPr>
            </a:lvl3pPr>
            <a:lvl4pPr marL="1828800" indent="-457200" algn="l">
              <a:defRPr sz="2400">
                <a:solidFill>
                  <a:schemeClr val="tx1"/>
                </a:solidFill>
                <a:latin typeface="Times New Roman" pitchFamily="18" charset="0"/>
              </a:defRPr>
            </a:lvl4pPr>
            <a:lvl5pPr marL="2286000" indent="-457200" algn="l">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marL="0" indent="0">
              <a:lnSpc>
                <a:spcPct val="125000"/>
              </a:lnSpc>
              <a:spcBef>
                <a:spcPts val="1200"/>
              </a:spcBef>
              <a:buClr>
                <a:srgbClr val="800000"/>
              </a:buClr>
              <a:buSzPct val="80000"/>
            </a:pPr>
            <a:r>
              <a:rPr lang="en-US" altLang="en-US" sz="2100" b="0" dirty="0">
                <a:effectLst/>
                <a:latin typeface="Liberation Sans" panose="020B0604020202020204" pitchFamily="34" charset="0"/>
              </a:rPr>
              <a:t>Payments to certain or all employees in addition to their regular salaries or wages.</a:t>
            </a:r>
          </a:p>
          <a:p>
            <a:pPr marL="688975">
              <a:lnSpc>
                <a:spcPct val="125000"/>
              </a:lnSpc>
              <a:spcBef>
                <a:spcPts val="1200"/>
              </a:spcBef>
              <a:buClr>
                <a:srgbClr val="CC0000"/>
              </a:buClr>
              <a:buSzPct val="80000"/>
              <a:buFont typeface="Wingdings" pitchFamily="2" charset="2"/>
              <a:buChar char="u"/>
            </a:pPr>
            <a:r>
              <a:rPr lang="en-US" altLang="en-US" sz="2100" b="0" dirty="0">
                <a:effectLst/>
                <a:latin typeface="Liberation Sans" panose="020B0604020202020204" pitchFamily="34" charset="0"/>
              </a:rPr>
              <a:t>Bonuses paid are an operating expense.</a:t>
            </a:r>
          </a:p>
          <a:p>
            <a:pPr marL="688975">
              <a:lnSpc>
                <a:spcPct val="125000"/>
              </a:lnSpc>
              <a:spcBef>
                <a:spcPts val="1200"/>
              </a:spcBef>
              <a:buClr>
                <a:srgbClr val="CC0000"/>
              </a:buClr>
              <a:buSzPct val="80000"/>
              <a:buFont typeface="Wingdings" pitchFamily="2" charset="2"/>
              <a:buChar char="u"/>
            </a:pPr>
            <a:r>
              <a:rPr lang="en-US" altLang="en-US" sz="2100" b="0" dirty="0">
                <a:effectLst/>
                <a:latin typeface="Liberation Sans" panose="020B0604020202020204" pitchFamily="34" charset="0"/>
              </a:rPr>
              <a:t>Unpaid bonuses should be reported as a current liability. </a:t>
            </a:r>
          </a:p>
        </p:txBody>
      </p:sp>
      <p:sp>
        <p:nvSpPr>
          <p:cNvPr id="1209354" name="Text Box 10"/>
          <p:cNvSpPr txBox="1">
            <a:spLocks noChangeArrowheads="1"/>
          </p:cNvSpPr>
          <p:nvPr/>
        </p:nvSpPr>
        <p:spPr bwMode="auto">
          <a:xfrm>
            <a:off x="609600" y="1371600"/>
            <a:ext cx="8001000" cy="516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571500"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110000"/>
              </a:lnSpc>
              <a:spcBef>
                <a:spcPct val="30000"/>
              </a:spcBef>
              <a:spcAft>
                <a:spcPct val="20000"/>
              </a:spcAft>
              <a:buSzPct val="80000"/>
            </a:pPr>
            <a:r>
              <a:rPr lang="en-US" altLang="en-US" sz="2700" dirty="0">
                <a:effectLst/>
                <a:latin typeface="Liberation Sans" panose="020B0604020202020204" pitchFamily="34" charset="0"/>
              </a:rPr>
              <a:t>Profit-Sharing and Bonus Plans</a:t>
            </a:r>
            <a:r>
              <a:rPr lang="zh-CN" altLang="en-US" sz="2700" dirty="0">
                <a:effectLst/>
                <a:latin typeface="Liberation Sans" panose="020B0604020202020204" pitchFamily="34" charset="0"/>
              </a:rPr>
              <a:t> 利润分享计划</a:t>
            </a:r>
            <a:endParaRPr lang="en-US" altLang="en-US" sz="2700" dirty="0">
              <a:effectLst/>
              <a:latin typeface="Liberation Sans" panose="020B0604020202020204" pitchFamily="34" charset="0"/>
            </a:endParaRP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defPPr>
              <a:defRPr lang="en-US"/>
            </a:defPPr>
            <a:lvl1pPr marL="0" algn="l">
              <a:defRPr sz="3200" i="0">
                <a:solidFill>
                  <a:srgbClr val="CC0000"/>
                </a:solidFill>
                <a:effectLst/>
                <a:latin typeface="Liberation Sans" panose="020B0604020202020204" pitchFamily="34" charset="0"/>
                <a:ea typeface="+mj-ea"/>
                <a:cs typeface="+mj-cs"/>
              </a:defRPr>
            </a:lvl1pPr>
            <a:lvl2pPr marL="109538">
              <a:defRPr sz="3000" i="1">
                <a:solidFill>
                  <a:srgbClr val="FFFF00"/>
                </a:solidFill>
                <a:effectLst>
                  <a:outerShdw blurRad="38100" dist="38100" dir="2700000" algn="tl">
                    <a:srgbClr val="C0C0C0"/>
                  </a:outerShdw>
                </a:effectLst>
              </a:defRPr>
            </a:lvl2pPr>
            <a:lvl3pPr marL="109538">
              <a:defRPr sz="3000" i="1">
                <a:solidFill>
                  <a:srgbClr val="FFFF00"/>
                </a:solidFill>
                <a:effectLst>
                  <a:outerShdw blurRad="38100" dist="38100" dir="2700000" algn="tl">
                    <a:srgbClr val="C0C0C0"/>
                  </a:outerShdw>
                </a:effectLst>
              </a:defRPr>
            </a:lvl3pPr>
            <a:lvl4pPr marL="109538">
              <a:defRPr sz="3000" i="1">
                <a:solidFill>
                  <a:srgbClr val="FFFF00"/>
                </a:solidFill>
                <a:effectLst>
                  <a:outerShdw blurRad="38100" dist="38100" dir="2700000" algn="tl">
                    <a:srgbClr val="C0C0C0"/>
                  </a:outerShdw>
                </a:effectLst>
              </a:defRPr>
            </a:lvl4pPr>
            <a:lvl5pPr marL="109538">
              <a:defRPr sz="3000" i="1">
                <a:solidFill>
                  <a:srgbClr val="FFFF00"/>
                </a:solidFill>
                <a:effectLst>
                  <a:outerShdw blurRad="38100" dist="38100" dir="2700000" algn="tl">
                    <a:srgbClr val="C0C0C0"/>
                  </a:outerShdw>
                </a:effectLst>
              </a:defRPr>
            </a:lvl5pPr>
            <a:lvl6pPr marL="5667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6pPr>
            <a:lvl7pPr marL="10239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7pPr>
            <a:lvl8pPr marL="14811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8pPr>
            <a:lvl9pPr marL="1938338" algn="ctr" eaLnBrk="0" fontAlgn="base" hangingPunct="0">
              <a:spcBef>
                <a:spcPct val="0"/>
              </a:spcBef>
              <a:spcAft>
                <a:spcPct val="0"/>
              </a:spcAft>
              <a:defRPr sz="3000" i="1">
                <a:solidFill>
                  <a:srgbClr val="FFFF00"/>
                </a:solidFill>
                <a:effectLst>
                  <a:outerShdw blurRad="38100" dist="38100" dir="2700000" algn="tl">
                    <a:srgbClr val="C0C0C0"/>
                  </a:outerShdw>
                </a:effectLst>
              </a:defRPr>
            </a:lvl9pPr>
          </a:lstStyle>
          <a:p>
            <a:r>
              <a:rPr lang="en-US" altLang="en-US" dirty="0"/>
              <a:t>Employee-Related Liabilities</a:t>
            </a:r>
            <a:r>
              <a:rPr lang="zh-CN" altLang="en-US" dirty="0"/>
              <a:t> 员工相关负债</a:t>
            </a:r>
            <a:endParaRPr lang="en-US" altLang="en-US" dirty="0"/>
          </a:p>
        </p:txBody>
      </p:sp>
      <p:sp>
        <p:nvSpPr>
          <p:cNvPr id="6"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
        <p:nvSpPr>
          <p:cNvPr id="3" name="TextBox 2">
            <a:extLst>
              <a:ext uri="{FF2B5EF4-FFF2-40B4-BE49-F238E27FC236}">
                <a16:creationId xmlns:a16="http://schemas.microsoft.com/office/drawing/2014/main" id="{CAD59402-AF66-E767-3181-AC1411137AF3}"/>
              </a:ext>
            </a:extLst>
          </p:cNvPr>
          <p:cNvSpPr txBox="1"/>
          <p:nvPr/>
        </p:nvSpPr>
        <p:spPr>
          <a:xfrm>
            <a:off x="381001" y="3997136"/>
            <a:ext cx="8610600" cy="1200329"/>
          </a:xfrm>
          <a:prstGeom prst="rect">
            <a:avLst/>
          </a:prstGeom>
          <a:noFill/>
        </p:spPr>
        <p:txBody>
          <a:bodyPr wrap="square">
            <a:spAutoFit/>
          </a:bodyPr>
          <a:lstStyle/>
          <a:p>
            <a:pPr algn="l"/>
            <a:r>
              <a:rPr lang="en-US" sz="1800" b="0" dirty="0">
                <a:latin typeface="Liberation Sans" panose="020B0604020202020204"/>
              </a:rPr>
              <a:t>To illustrate the entries for an employee bonus, assume that Palmer Inc. shows income for the year 2022 of $100,000. It will pay out bonuses of $10,700 in January 2023. Palmer makes an adjusting entry dated December 31, 2022, to record the bonuses as follows.</a:t>
            </a:r>
          </a:p>
        </p:txBody>
      </p:sp>
      <p:sp>
        <p:nvSpPr>
          <p:cNvPr id="5" name="TextBox 4">
            <a:extLst>
              <a:ext uri="{FF2B5EF4-FFF2-40B4-BE49-F238E27FC236}">
                <a16:creationId xmlns:a16="http://schemas.microsoft.com/office/drawing/2014/main" id="{9E8434F4-349E-E8DF-577A-A225F4CCACB5}"/>
              </a:ext>
            </a:extLst>
          </p:cNvPr>
          <p:cNvSpPr txBox="1"/>
          <p:nvPr/>
        </p:nvSpPr>
        <p:spPr>
          <a:xfrm>
            <a:off x="-381000" y="5197465"/>
            <a:ext cx="9372600" cy="2308324"/>
          </a:xfrm>
          <a:prstGeom prst="rect">
            <a:avLst/>
          </a:prstGeom>
          <a:noFill/>
        </p:spPr>
        <p:txBody>
          <a:bodyPr wrap="square">
            <a:spAutoFit/>
          </a:bodyPr>
          <a:lstStyle/>
          <a:p>
            <a:r>
              <a:rPr lang="en-US" sz="2000" b="0" dirty="0">
                <a:latin typeface="Liberation Sans" panose="020B0604020202020204"/>
              </a:rPr>
              <a:t>Salaries and Wages Expense   10,700</a:t>
            </a:r>
          </a:p>
          <a:p>
            <a:r>
              <a:rPr lang="en-US" sz="2000" b="0" dirty="0" err="1">
                <a:latin typeface="Liberation Sans" panose="020B0604020202020204"/>
              </a:rPr>
              <a:t>管理费用</a:t>
            </a:r>
            <a:endParaRPr lang="en-US" sz="2000" b="0" dirty="0">
              <a:latin typeface="Liberation Sans" panose="020B0604020202020204"/>
            </a:endParaRPr>
          </a:p>
          <a:p>
            <a:pPr algn="r"/>
            <a:r>
              <a:rPr lang="en-US" sz="2000" b="0" dirty="0">
                <a:latin typeface="Liberation Sans" panose="020B0604020202020204"/>
              </a:rPr>
              <a:t>                     Salaries and Wages Payable</a:t>
            </a:r>
            <a:r>
              <a:rPr lang="en-US" altLang="zh-CN" sz="2000" b="0" dirty="0">
                <a:latin typeface="Liberation Sans" panose="020B0604020202020204"/>
              </a:rPr>
              <a:t>——</a:t>
            </a:r>
            <a:r>
              <a:rPr lang="en-US" altLang="en-US" sz="2000" b="0" dirty="0">
                <a:effectLst/>
                <a:latin typeface="Liberation Sans" panose="020B0604020202020204" pitchFamily="34" charset="0"/>
              </a:rPr>
              <a:t>Profit-Sharing and Bonus Plans      </a:t>
            </a:r>
            <a:r>
              <a:rPr lang="en-US" sz="2000" b="0" dirty="0">
                <a:latin typeface="Liberation Sans" panose="020B0604020202020204"/>
              </a:rPr>
              <a:t> </a:t>
            </a:r>
            <a:r>
              <a:rPr lang="zh-CN" altLang="en-US" sz="2000" b="0" dirty="0">
                <a:latin typeface="Liberation Sans" panose="020B0604020202020204"/>
              </a:rPr>
              <a:t>   </a:t>
            </a:r>
            <a:r>
              <a:rPr lang="en-US" sz="2000" b="0" dirty="0">
                <a:latin typeface="Liberation Sans" panose="020B0604020202020204"/>
              </a:rPr>
              <a:t>10,700</a:t>
            </a:r>
          </a:p>
          <a:p>
            <a:r>
              <a:rPr lang="en-US" sz="2000" b="0" dirty="0" err="1">
                <a:latin typeface="Liberation Sans" panose="020B0604020202020204"/>
              </a:rPr>
              <a:t>应付职工薪酬</a:t>
            </a:r>
            <a:r>
              <a:rPr lang="en-US" altLang="zh-CN" sz="2000" b="0" dirty="0">
                <a:latin typeface="Liberation Sans" panose="020B0604020202020204"/>
              </a:rPr>
              <a:t>——</a:t>
            </a:r>
            <a:r>
              <a:rPr lang="zh-CN" altLang="en-US" sz="2000" b="0" dirty="0">
                <a:latin typeface="Liberation Sans" panose="020B0604020202020204"/>
              </a:rPr>
              <a:t>利润分享计划</a:t>
            </a:r>
            <a:endParaRPr lang="en-US" sz="2000" b="0" dirty="0">
              <a:latin typeface="Liberation Sans" panose="020B0604020202020204"/>
            </a:endParaRPr>
          </a:p>
          <a:p>
            <a:endParaRPr lang="en-US" dirty="0"/>
          </a:p>
          <a:p>
            <a:endParaRPr 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9351">
                                            <p:txEl>
                                              <p:pRg st="1" end="1"/>
                                            </p:txEl>
                                          </p:spTgt>
                                        </p:tgtEl>
                                        <p:attrNameLst>
                                          <p:attrName>style.visibility</p:attrName>
                                        </p:attrNameLst>
                                      </p:cBhvr>
                                      <p:to>
                                        <p:strVal val="visible"/>
                                      </p:to>
                                    </p:set>
                                    <p:animEffect transition="in" filter="wipe(left)">
                                      <p:cBhvr>
                                        <p:cTn id="7" dur="500"/>
                                        <p:tgtEl>
                                          <p:spTgt spid="12093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9351">
                                            <p:txEl>
                                              <p:pRg st="2" end="2"/>
                                            </p:txEl>
                                          </p:spTgt>
                                        </p:tgtEl>
                                        <p:attrNameLst>
                                          <p:attrName>style.visibility</p:attrName>
                                        </p:attrNameLst>
                                      </p:cBhvr>
                                      <p:to>
                                        <p:strVal val="visible"/>
                                      </p:to>
                                    </p:set>
                                    <p:animEffect transition="in" filter="wipe(left)">
                                      <p:cBhvr>
                                        <p:cTn id="12" dur="500"/>
                                        <p:tgtEl>
                                          <p:spTgt spid="12093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51" grpId="0" uiExpand="1" build="p" bldLvl="2"/>
      <p:bldP spid="3"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A346E8-3E22-4E83-9402-4F275A85C9E7}"/>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endParaRPr lang="en-US" sz="2800" b="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l"/>
            <a:r>
              <a:rPr lang="en-US" sz="2800" b="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Which of the following statements is false? </a:t>
            </a:r>
          </a:p>
          <a:p>
            <a:pPr algn="l"/>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TextBox 5">
            <a:extLst>
              <a:ext uri="{FF2B5EF4-FFF2-40B4-BE49-F238E27FC236}">
                <a16:creationId xmlns:a16="http://schemas.microsoft.com/office/drawing/2014/main" id="{360577A3-EED9-4B7D-9E97-C670B93E865D}"/>
              </a:ext>
            </a:extLst>
          </p:cNvPr>
          <p:cNvSpPr txBox="1"/>
          <p:nvPr>
            <p:custDataLst>
              <p:tags r:id="rId3"/>
            </p:custDataLst>
          </p:nvPr>
        </p:nvSpPr>
        <p:spPr>
          <a:xfrm>
            <a:off x="1905000" y="2558316"/>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When rights are vested, an employer has an obligation to make payment to an employee.</a:t>
            </a:r>
          </a:p>
        </p:txBody>
      </p:sp>
      <p:sp>
        <p:nvSpPr>
          <p:cNvPr id="7" name="TextBox 6">
            <a:extLst>
              <a:ext uri="{FF2B5EF4-FFF2-40B4-BE49-F238E27FC236}">
                <a16:creationId xmlns:a16="http://schemas.microsoft.com/office/drawing/2014/main" id="{5B609BA8-E4C6-4940-AE72-673DB14413D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Social security taxes and income taxes withheld are expenses of the employer.</a:t>
            </a:r>
          </a:p>
        </p:txBody>
      </p:sp>
      <p:sp>
        <p:nvSpPr>
          <p:cNvPr id="8" name="TextBox 7">
            <a:extLst>
              <a:ext uri="{FF2B5EF4-FFF2-40B4-BE49-F238E27FC236}">
                <a16:creationId xmlns:a16="http://schemas.microsoft.com/office/drawing/2014/main" id="{D0CF9CC4-F4E0-4E3A-A4C1-09F67BC1DAFF}"/>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Profit-Sharing Bonus Payable is usually reported as a long-term liability.</a:t>
            </a:r>
          </a:p>
        </p:txBody>
      </p:sp>
      <p:sp>
        <p:nvSpPr>
          <p:cNvPr id="9" name="TextBox 8">
            <a:extLst>
              <a:ext uri="{FF2B5EF4-FFF2-40B4-BE49-F238E27FC236}">
                <a16:creationId xmlns:a16="http://schemas.microsoft.com/office/drawing/2014/main" id="{B009DFB0-FED3-4CA1-9DC6-8DFA510E3D5D}"/>
              </a:ext>
            </a:extLst>
          </p:cNvPr>
          <p:cNvSpPr txBox="1"/>
          <p:nvPr>
            <p:custDataLst>
              <p:tags r:id="rId6"/>
            </p:custDataLst>
          </p:nvPr>
        </p:nvSpPr>
        <p:spPr>
          <a:xfrm>
            <a:off x="1828800" y="5571026"/>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liability for compensated absences should be recognized in the year earned.</a:t>
            </a:r>
          </a:p>
        </p:txBody>
      </p:sp>
      <p:sp>
        <p:nvSpPr>
          <p:cNvPr id="10" name="Oval 9">
            <a:extLst>
              <a:ext uri="{FF2B5EF4-FFF2-40B4-BE49-F238E27FC236}">
                <a16:creationId xmlns:a16="http://schemas.microsoft.com/office/drawing/2014/main" id="{14DFEEE1-473D-4A89-9AFE-CAE5186AE9BD}"/>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1" name="Oval 10">
            <a:extLst>
              <a:ext uri="{FF2B5EF4-FFF2-40B4-BE49-F238E27FC236}">
                <a16:creationId xmlns:a16="http://schemas.microsoft.com/office/drawing/2014/main" id="{2F7BCEEB-155E-44BE-9823-B46F702738EB}"/>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BB5C90DB-20EA-4A10-A147-AC8F0C31DF2A}"/>
              </a:ext>
            </a:extLst>
          </p:cNvPr>
          <p:cNvSpPr>
            <a:spLocks noChangeAspect="1"/>
          </p:cNvSpPr>
          <p:nvPr>
            <p:custDataLst>
              <p:tags r:id="rId9"/>
            </p:custDataLst>
          </p:nvPr>
        </p:nvSpPr>
        <p:spPr bwMode="auto">
          <a:xfrm>
            <a:off x="1114425" y="4564856"/>
            <a:ext cx="514350" cy="514350"/>
          </a:xfrm>
          <a:prstGeom prst="ellipse">
            <a:avLst/>
          </a:prstGeom>
          <a:solidFill>
            <a:srgbClr val="00FF00"/>
          </a:solidFill>
          <a:ln w="254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Oval 12">
            <a:extLst>
              <a:ext uri="{FF2B5EF4-FFF2-40B4-BE49-F238E27FC236}">
                <a16:creationId xmlns:a16="http://schemas.microsoft.com/office/drawing/2014/main" id="{EDBF257F-C5BD-41D6-AB16-637C0AF6BA86}"/>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4" name="Rectangle: Rounded Corners 13">
            <a:extLst>
              <a:ext uri="{FF2B5EF4-FFF2-40B4-BE49-F238E27FC236}">
                <a16:creationId xmlns:a16="http://schemas.microsoft.com/office/drawing/2014/main" id="{568EAAD7-CF78-4B8C-A78C-B30443D083B3}"/>
              </a:ext>
            </a:extLst>
          </p:cNvPr>
          <p:cNvSpPr/>
          <p:nvPr>
            <p:custDataLst>
              <p:tags r:id="rId11"/>
            </p:custDataLst>
          </p:nvPr>
        </p:nvSpPr>
        <p:spPr bwMode="auto">
          <a:xfrm>
            <a:off x="6172200" y="6215063"/>
            <a:ext cx="1543050" cy="411480"/>
          </a:xfrm>
          <a:prstGeom prst="roundRect">
            <a:avLst/>
          </a:prstGeom>
          <a:solidFill>
            <a:srgbClr val="808080"/>
          </a:solidFill>
          <a:ln w="381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sp>
        <p:nvSpPr>
          <p:cNvPr id="22" name="Title 21">
            <a:extLst>
              <a:ext uri="{FF2B5EF4-FFF2-40B4-BE49-F238E27FC236}">
                <a16:creationId xmlns:a16="http://schemas.microsoft.com/office/drawing/2014/main" id="{AF9B0776-E2E7-4F34-BB4B-6AB9EAD3B90E}"/>
              </a:ext>
            </a:extLst>
          </p:cNvPr>
          <p:cNvSpPr>
            <a:spLocks noGrp="1"/>
          </p:cNvSpPr>
          <p:nvPr>
            <p:ph type="title"/>
          </p:nvPr>
        </p:nvSpPr>
        <p:spPr/>
        <p:txBody>
          <a:bodyPr/>
          <a:lstStyle/>
          <a:p>
            <a:r>
              <a:rPr lang="en-US" dirty="0"/>
              <a:t>Quick Check #3</a:t>
            </a:r>
          </a:p>
        </p:txBody>
      </p:sp>
      <p:grpSp>
        <p:nvGrpSpPr>
          <p:cNvPr id="19" name="Group 18">
            <a:extLst>
              <a:ext uri="{FF2B5EF4-FFF2-40B4-BE49-F238E27FC236}">
                <a16:creationId xmlns:a16="http://schemas.microsoft.com/office/drawing/2014/main" id="{0D2CF304-3F39-42A6-A48B-5392D43B7ED0}"/>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F8301AB6-4164-4D8B-9E37-274CED5C7191}"/>
                </a:ext>
              </a:extLst>
            </p:cNvPr>
            <p:cNvSpPr/>
            <p:nvPr>
              <p:custDataLst>
                <p:tags r:id="rId14"/>
              </p:custDataLst>
            </p:nvPr>
          </p:nvSpPr>
          <p:spPr bwMode="auto">
            <a:xfrm>
              <a:off x="0" y="0"/>
              <a:ext cx="9144000" cy="635000"/>
            </a:xfrm>
            <a:prstGeom prst="rect">
              <a:avLst/>
            </a:prstGeom>
            <a:solidFill>
              <a:srgbClr val="F6F7F8"/>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6" name="ColorBlock">
              <a:extLst>
                <a:ext uri="{FF2B5EF4-FFF2-40B4-BE49-F238E27FC236}">
                  <a16:creationId xmlns:a16="http://schemas.microsoft.com/office/drawing/2014/main" id="{C013E237-8100-449C-A19C-B9D61971E9D4}"/>
                </a:ext>
              </a:extLst>
            </p:cNvPr>
            <p:cNvSpPr/>
            <p:nvPr>
              <p:custDataLst>
                <p:tags r:id="rId15"/>
              </p:custDataLst>
            </p:nvPr>
          </p:nvSpPr>
          <p:spPr bwMode="auto">
            <a:xfrm>
              <a:off x="0" y="0"/>
              <a:ext cx="190500" cy="635000"/>
            </a:xfrm>
            <a:prstGeom prst="rect">
              <a:avLst/>
            </a:prstGeom>
            <a:solidFill>
              <a:srgbClr val="639EF4"/>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7" name="TypeText">
              <a:extLst>
                <a:ext uri="{FF2B5EF4-FFF2-40B4-BE49-F238E27FC236}">
                  <a16:creationId xmlns:a16="http://schemas.microsoft.com/office/drawing/2014/main" id="{225946FF-0D5E-4CC7-B473-505DAE859064}"/>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3E8A9C30-7175-4949-BE87-D78C2C2B2F06}"/>
                </a:ext>
              </a:extLst>
            </p:cNvPr>
            <p:cNvSpPr txBox="1"/>
            <p:nvPr>
              <p:custDataLst>
                <p:tags r:id="rId17"/>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Picture 3">
            <a:extLst>
              <a:ext uri="{FF2B5EF4-FFF2-40B4-BE49-F238E27FC236}">
                <a16:creationId xmlns:a16="http://schemas.microsoft.com/office/drawing/2014/main" id="{3F633D8C-14A7-4273-9BFA-C5F974A3548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213251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logo-VI系统0709-PPT-25.jpg"/>
          <p:cNvPicPr>
            <a:picLocks noChangeAspect="1"/>
          </p:cNvPicPr>
          <p:nvPr/>
        </p:nvPicPr>
        <p:blipFill>
          <a:blip r:embed="rId2" cstate="print"/>
          <a:stretch>
            <a:fillRect/>
          </a:stretch>
        </p:blipFill>
        <p:spPr>
          <a:xfrm>
            <a:off x="435" y="0"/>
            <a:ext cx="9143129" cy="6858000"/>
          </a:xfrm>
          <a:prstGeom prst="rect">
            <a:avLst/>
          </a:prstGeom>
        </p:spPr>
      </p:pic>
      <p:pic>
        <p:nvPicPr>
          <p:cNvPr id="5" name="图片 4" descr="logo-VI系统0630-PPT-09.png"/>
          <p:cNvPicPr>
            <a:picLocks noChangeAspect="1"/>
          </p:cNvPicPr>
          <p:nvPr/>
        </p:nvPicPr>
        <p:blipFill>
          <a:blip r:embed="rId3" cstate="print"/>
          <a:stretch>
            <a:fillRect/>
          </a:stretch>
        </p:blipFill>
        <p:spPr>
          <a:xfrm>
            <a:off x="642910" y="5929330"/>
            <a:ext cx="2714644" cy="523429"/>
          </a:xfrm>
          <a:prstGeom prst="rect">
            <a:avLst/>
          </a:prstGeom>
        </p:spPr>
      </p:pic>
      <p:sp>
        <p:nvSpPr>
          <p:cNvPr id="6" name="TextBox 5"/>
          <p:cNvSpPr txBox="1"/>
          <p:nvPr/>
        </p:nvSpPr>
        <p:spPr>
          <a:xfrm>
            <a:off x="571472" y="3857628"/>
            <a:ext cx="4500594" cy="461665"/>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cs"/>
              </a:rPr>
              <a:t>感谢您的参与！</a:t>
            </a:r>
          </a:p>
        </p:txBody>
      </p:sp>
      <p:sp>
        <p:nvSpPr>
          <p:cNvPr id="8" name="TextBox 7"/>
          <p:cNvSpPr txBox="1"/>
          <p:nvPr/>
        </p:nvSpPr>
        <p:spPr>
          <a:xfrm>
            <a:off x="6929454" y="600076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pic>
        <p:nvPicPr>
          <p:cNvPr id="2050" name="Picture 2" descr="I:\BOBO Z\哈工大\JPG\2020\7月\0707-ppt\A\logo-VI系统0709-PPT-23.png"/>
          <p:cNvPicPr>
            <a:picLocks noChangeAspect="1" noChangeArrowheads="1"/>
          </p:cNvPicPr>
          <p:nvPr/>
        </p:nvPicPr>
        <p:blipFill>
          <a:blip r:embed="rId4" cstate="print"/>
          <a:srcRect/>
          <a:stretch>
            <a:fillRect/>
          </a:stretch>
        </p:blipFill>
        <p:spPr bwMode="auto">
          <a:xfrm>
            <a:off x="714348" y="2558562"/>
            <a:ext cx="7599870" cy="111808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ECD20-2EA7-436A-A678-E41D52096818}"/>
              </a:ext>
            </a:extLst>
          </p:cNvPr>
          <p:cNvSpPr>
            <a:spLocks noGrp="1"/>
          </p:cNvSpPr>
          <p:nvPr>
            <p:ph idx="1"/>
          </p:nvPr>
        </p:nvSpPr>
        <p:spPr>
          <a:xfrm>
            <a:off x="419100" y="1143000"/>
            <a:ext cx="8382000" cy="4800600"/>
          </a:xfrm>
        </p:spPr>
        <p:txBody>
          <a:bodyPr/>
          <a:lstStyle/>
          <a:p>
            <a:pPr marL="0" indent="0">
              <a:buNone/>
            </a:pPr>
            <a:endParaRPr lang="en-US" dirty="0"/>
          </a:p>
        </p:txBody>
      </p:sp>
      <p:pic>
        <p:nvPicPr>
          <p:cNvPr id="18" name="Picture 17">
            <a:extLst>
              <a:ext uri="{FF2B5EF4-FFF2-40B4-BE49-F238E27FC236}">
                <a16:creationId xmlns:a16="http://schemas.microsoft.com/office/drawing/2014/main" id="{2059370D-A230-4ED0-87AF-A36D1287D954}"/>
              </a:ext>
            </a:extLst>
          </p:cNvPr>
          <p:cNvPicPr>
            <a:picLocks noChangeAspect="1"/>
          </p:cNvPicPr>
          <p:nvPr/>
        </p:nvPicPr>
        <p:blipFill>
          <a:blip r:embed="rId2"/>
          <a:stretch>
            <a:fillRect/>
          </a:stretch>
        </p:blipFill>
        <p:spPr>
          <a:xfrm>
            <a:off x="419100" y="2133600"/>
            <a:ext cx="8534400" cy="1568970"/>
          </a:xfrm>
          <a:prstGeom prst="rect">
            <a:avLst/>
          </a:prstGeom>
        </p:spPr>
      </p:pic>
      <p:sp>
        <p:nvSpPr>
          <p:cNvPr id="3" name="Rectangle 2">
            <a:extLst>
              <a:ext uri="{FF2B5EF4-FFF2-40B4-BE49-F238E27FC236}">
                <a16:creationId xmlns:a16="http://schemas.microsoft.com/office/drawing/2014/main" id="{74FBEE1B-5198-485E-9EF1-22D5FD4C14A1}"/>
              </a:ext>
            </a:extLst>
          </p:cNvPr>
          <p:cNvSpPr txBox="1">
            <a:spLocks noChangeArrowheads="1"/>
          </p:cNvSpPr>
          <p:nvPr/>
        </p:nvSpPr>
        <p:spPr bwMode="auto">
          <a:xfrm>
            <a:off x="381000" y="2133600"/>
            <a:ext cx="8229600" cy="144398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LEARNING OBJECTIVE 1</a:t>
            </a:r>
            <a:endParaRPr kumimoji="0" lang="en-US" sz="3200" b="0" i="0" u="none" strike="noStrike" kern="0" cap="none" spc="0" normalizeH="0" baseline="0" noProof="0" dirty="0">
              <a:ln>
                <a:noFill/>
              </a:ln>
              <a:solidFill>
                <a:srgbClr val="EEECE1"/>
              </a:solidFill>
              <a:effectLst/>
              <a:uLnTx/>
              <a:uFillTx/>
              <a:latin typeface="Liberation Sans" panose="020B0604020202020204" pitchFamily="34" charset="0"/>
              <a:ea typeface="+mn-ea"/>
              <a:cs typeface="+mn-cs"/>
            </a:endParaRP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rPr>
              <a:t>Describe the nature, valuation, and reporting of current liabilities.</a:t>
            </a:r>
          </a:p>
        </p:txBody>
      </p:sp>
      <p:cxnSp>
        <p:nvCxnSpPr>
          <p:cNvPr id="4" name="Straight Connector 3">
            <a:extLst>
              <a:ext uri="{FF2B5EF4-FFF2-40B4-BE49-F238E27FC236}">
                <a16:creationId xmlns:a16="http://schemas.microsoft.com/office/drawing/2014/main" id="{2F16DEBF-762F-4079-A866-DB033614FC7F}"/>
              </a:ext>
            </a:extLst>
          </p:cNvPr>
          <p:cNvCxnSpPr/>
          <p:nvPr/>
        </p:nvCxnSpPr>
        <p:spPr bwMode="auto">
          <a:xfrm>
            <a:off x="457200" y="2133600"/>
            <a:ext cx="83439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4B85920B-8195-4BF9-97D6-77484358D4B3}"/>
              </a:ext>
            </a:extLst>
          </p:cNvPr>
          <p:cNvCxnSpPr/>
          <p:nvPr/>
        </p:nvCxnSpPr>
        <p:spPr bwMode="auto">
          <a:xfrm flipV="1">
            <a:off x="457200" y="3733800"/>
            <a:ext cx="8343900" cy="22589"/>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132614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5" name="Text Box 7"/>
          <p:cNvSpPr txBox="1">
            <a:spLocks noChangeArrowheads="1"/>
          </p:cNvSpPr>
          <p:nvPr/>
        </p:nvSpPr>
        <p:spPr bwMode="auto">
          <a:xfrm>
            <a:off x="609600" y="1371600"/>
            <a:ext cx="5029200" cy="368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543050" indent="-457200" algn="l">
              <a:defRPr sz="2400">
                <a:solidFill>
                  <a:schemeClr val="tx1"/>
                </a:solidFill>
                <a:latin typeface="Times New Roman" pitchFamily="18" charset="0"/>
              </a:defRPr>
            </a:lvl3pPr>
            <a:lvl4pPr marL="2114550" indent="-457200" algn="l">
              <a:defRPr sz="2400">
                <a:solidFill>
                  <a:schemeClr val="tx1"/>
                </a:solidFill>
                <a:latin typeface="Times New Roman" pitchFamily="18" charset="0"/>
              </a:defRPr>
            </a:lvl4pPr>
            <a:lvl5pPr marL="2686050" indent="-457200" algn="l">
              <a:defRPr sz="2400">
                <a:solidFill>
                  <a:schemeClr val="tx1"/>
                </a:solidFill>
                <a:latin typeface="Times New Roman" pitchFamily="18" charset="0"/>
              </a:defRPr>
            </a:lvl5pPr>
            <a:lvl6pPr marL="3143250" indent="-457200" eaLnBrk="0" fontAlgn="base" hangingPunct="0">
              <a:spcBef>
                <a:spcPct val="0"/>
              </a:spcBef>
              <a:spcAft>
                <a:spcPct val="0"/>
              </a:spcAft>
              <a:defRPr sz="2400">
                <a:solidFill>
                  <a:schemeClr val="tx1"/>
                </a:solidFill>
                <a:latin typeface="Times New Roman" pitchFamily="18" charset="0"/>
              </a:defRPr>
            </a:lvl6pPr>
            <a:lvl7pPr marL="3600450" indent="-457200" eaLnBrk="0" fontAlgn="base" hangingPunct="0">
              <a:spcBef>
                <a:spcPct val="0"/>
              </a:spcBef>
              <a:spcAft>
                <a:spcPct val="0"/>
              </a:spcAft>
              <a:defRPr sz="2400">
                <a:solidFill>
                  <a:schemeClr val="tx1"/>
                </a:solidFill>
                <a:latin typeface="Times New Roman" pitchFamily="18" charset="0"/>
              </a:defRPr>
            </a:lvl7pPr>
            <a:lvl8pPr marL="4057650" indent="-457200" eaLnBrk="0" fontAlgn="base" hangingPunct="0">
              <a:spcBef>
                <a:spcPct val="0"/>
              </a:spcBef>
              <a:spcAft>
                <a:spcPct val="0"/>
              </a:spcAft>
              <a:defRPr sz="2400">
                <a:solidFill>
                  <a:schemeClr val="tx1"/>
                </a:solidFill>
                <a:latin typeface="Times New Roman" pitchFamily="18" charset="0"/>
              </a:defRPr>
            </a:lvl8pPr>
            <a:lvl9pPr marL="451485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60000"/>
              </a:spcBef>
            </a:pPr>
            <a:r>
              <a:rPr lang="en-US" altLang="en-US" sz="2500" dirty="0">
                <a:effectLst/>
                <a:latin typeface="Liberation Sans" panose="020B0604020202020204" pitchFamily="34" charset="0"/>
              </a:rPr>
              <a:t>Three essential characteristics</a:t>
            </a:r>
            <a:r>
              <a:rPr lang="en-US" altLang="en-US" sz="2500" b="0" dirty="0">
                <a:effectLst/>
                <a:latin typeface="Liberation Sans" panose="020B0604020202020204" pitchFamily="34" charset="0"/>
              </a:rPr>
              <a:t>:</a:t>
            </a:r>
          </a:p>
          <a:p>
            <a:pPr lvl="1">
              <a:lnSpc>
                <a:spcPct val="125000"/>
              </a:lnSpc>
              <a:spcBef>
                <a:spcPct val="60000"/>
              </a:spcBef>
              <a:buFontTx/>
              <a:buAutoNum type="arabicPeriod"/>
            </a:pPr>
            <a:r>
              <a:rPr lang="en-US" altLang="en-US" sz="2200" b="0" dirty="0">
                <a:effectLst/>
                <a:latin typeface="Liberation Sans" panose="020B0604020202020204" pitchFamily="34" charset="0"/>
              </a:rPr>
              <a:t>Present obligation.</a:t>
            </a:r>
            <a:r>
              <a:rPr lang="zh-CN" altLang="en-US" sz="2200" b="0" dirty="0">
                <a:effectLst/>
                <a:latin typeface="Liberation Sans" panose="020B0604020202020204" pitchFamily="34" charset="0"/>
              </a:rPr>
              <a:t> 现时义务</a:t>
            </a:r>
            <a:endParaRPr lang="en-US" altLang="en-US" sz="2200" b="0" dirty="0">
              <a:effectLst/>
              <a:latin typeface="Liberation Sans" panose="020B0604020202020204" pitchFamily="34" charset="0"/>
            </a:endParaRPr>
          </a:p>
          <a:p>
            <a:pPr lvl="1">
              <a:lnSpc>
                <a:spcPct val="125000"/>
              </a:lnSpc>
              <a:spcBef>
                <a:spcPct val="60000"/>
              </a:spcBef>
              <a:buFontTx/>
              <a:buAutoNum type="arabicPeriod"/>
            </a:pPr>
            <a:r>
              <a:rPr lang="en-US" altLang="en-US" sz="2200" b="0" dirty="0">
                <a:effectLst/>
                <a:latin typeface="Liberation Sans" panose="020B0604020202020204" pitchFamily="34" charset="0"/>
              </a:rPr>
              <a:t>Arises from past events.</a:t>
            </a:r>
            <a:r>
              <a:rPr lang="zh-CN" altLang="en-US" sz="2200" b="0" dirty="0">
                <a:effectLst/>
                <a:latin typeface="Liberation Sans" panose="020B0604020202020204" pitchFamily="34" charset="0"/>
              </a:rPr>
              <a:t> 由过去的事项产生。</a:t>
            </a:r>
            <a:endParaRPr lang="en-US" altLang="en-US" sz="2200" b="0" dirty="0">
              <a:effectLst/>
              <a:latin typeface="Liberation Sans" panose="020B0604020202020204" pitchFamily="34" charset="0"/>
            </a:endParaRPr>
          </a:p>
          <a:p>
            <a:pPr lvl="1">
              <a:lnSpc>
                <a:spcPct val="125000"/>
              </a:lnSpc>
              <a:spcBef>
                <a:spcPct val="60000"/>
              </a:spcBef>
              <a:buFontTx/>
              <a:buAutoNum type="arabicPeriod"/>
            </a:pPr>
            <a:r>
              <a:rPr lang="en-US" altLang="en-US" sz="2200" b="0" dirty="0">
                <a:effectLst/>
                <a:latin typeface="Liberation Sans" panose="020B0604020202020204" pitchFamily="34" charset="0"/>
              </a:rPr>
              <a:t>Requires a transfer of economic resources (cash, goods, services).</a:t>
            </a:r>
            <a:r>
              <a:rPr lang="zh-CN" altLang="en-US" sz="2200" b="0" dirty="0">
                <a:effectLst/>
                <a:latin typeface="Liberation Sans" panose="020B0604020202020204" pitchFamily="34" charset="0"/>
              </a:rPr>
              <a:t> 导致经济资源流出。</a:t>
            </a:r>
            <a:endParaRPr lang="en-US" altLang="en-US" sz="2200" b="0" dirty="0">
              <a:effectLst/>
              <a:latin typeface="Liberation Sans" panose="020B0604020202020204" pitchFamily="34" charset="0"/>
            </a:endParaRPr>
          </a:p>
        </p:txBody>
      </p:sp>
      <p:sp>
        <p:nvSpPr>
          <p:cNvPr id="6" name="Rectangle 4"/>
          <p:cNvSpPr>
            <a:spLocks noGrp="1" noChangeArrowheads="1"/>
          </p:cNvSpPr>
          <p:nvPr>
            <p:ph type="title" idx="4294967295"/>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pic>
        <p:nvPicPr>
          <p:cNvPr id="2" name="Picture 1"/>
          <p:cNvPicPr>
            <a:picLocks noChangeAspect="1"/>
          </p:cNvPicPr>
          <p:nvPr/>
        </p:nvPicPr>
        <p:blipFill>
          <a:blip r:embed="rId3"/>
          <a:stretch>
            <a:fillRect/>
          </a:stretch>
        </p:blipFill>
        <p:spPr>
          <a:xfrm>
            <a:off x="5867400" y="2133600"/>
            <a:ext cx="2830360" cy="3602276"/>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0935">
                                            <p:txEl>
                                              <p:pRg st="1" end="1"/>
                                            </p:txEl>
                                          </p:spTgt>
                                        </p:tgtEl>
                                        <p:attrNameLst>
                                          <p:attrName>style.visibility</p:attrName>
                                        </p:attrNameLst>
                                      </p:cBhvr>
                                      <p:to>
                                        <p:strVal val="visible"/>
                                      </p:to>
                                    </p:set>
                                    <p:animEffect transition="in" filter="wipe(left)">
                                      <p:cBhvr>
                                        <p:cTn id="7" dur="500"/>
                                        <p:tgtEl>
                                          <p:spTgt spid="10209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0935">
                                            <p:txEl>
                                              <p:pRg st="2" end="2"/>
                                            </p:txEl>
                                          </p:spTgt>
                                        </p:tgtEl>
                                        <p:attrNameLst>
                                          <p:attrName>style.visibility</p:attrName>
                                        </p:attrNameLst>
                                      </p:cBhvr>
                                      <p:to>
                                        <p:strVal val="visible"/>
                                      </p:to>
                                    </p:set>
                                    <p:animEffect transition="in" filter="wipe(left)">
                                      <p:cBhvr>
                                        <p:cTn id="12" dur="500"/>
                                        <p:tgtEl>
                                          <p:spTgt spid="1020935">
                                            <p:txEl>
                                              <p:pRg st="2" end="2"/>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5" grpId="0" uiExpand="1"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2E86F0-6800-4A73-BDF4-356C769B775E}"/>
              </a:ext>
            </a:extLst>
          </p:cNvPr>
          <p:cNvSpPr txBox="1"/>
          <p:nvPr>
            <p:custDataLst>
              <p:tags r:id="rId2"/>
            </p:custDataLst>
          </p:nvPr>
        </p:nvSpPr>
        <p:spPr>
          <a:xfrm>
            <a:off x="914400" y="635001"/>
            <a:ext cx="7315200" cy="1193800"/>
          </a:xfrm>
          <a:prstGeom prst="rect">
            <a:avLst/>
          </a:prstGeom>
          <a:noFill/>
        </p:spPr>
        <p:txBody>
          <a:bodyPr vert="horz" wrap="square"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#1</a:t>
            </a:r>
          </a:p>
          <a:p>
            <a:pPr algn="l"/>
            <a:endPar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Liabilities are</a:t>
            </a:r>
          </a:p>
        </p:txBody>
      </p:sp>
      <p:sp>
        <p:nvSpPr>
          <p:cNvPr id="6" name="TextBox 5">
            <a:extLst>
              <a:ext uri="{FF2B5EF4-FFF2-40B4-BE49-F238E27FC236}">
                <a16:creationId xmlns:a16="http://schemas.microsoft.com/office/drawing/2014/main" id="{29299780-D87D-4246-B0DA-EFF77B1C378A}"/>
              </a:ext>
            </a:extLst>
          </p:cNvPr>
          <p:cNvSpPr txBox="1"/>
          <p:nvPr>
            <p:custDataLst>
              <p:tags r:id="rId3"/>
            </p:custDataLst>
          </p:nvPr>
        </p:nvSpPr>
        <p:spPr>
          <a:xfrm>
            <a:off x="1828800" y="2133600"/>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accounts having credit balances after closing entries are made.</a:t>
            </a:r>
          </a:p>
        </p:txBody>
      </p:sp>
      <p:sp>
        <p:nvSpPr>
          <p:cNvPr id="7" name="TextBox 6">
            <a:extLst>
              <a:ext uri="{FF2B5EF4-FFF2-40B4-BE49-F238E27FC236}">
                <a16:creationId xmlns:a16="http://schemas.microsoft.com/office/drawing/2014/main" id="{76D27372-117C-4EC0-BF4A-869FFCF11977}"/>
              </a:ext>
            </a:extLst>
          </p:cNvPr>
          <p:cNvSpPr txBox="1"/>
          <p:nvPr>
            <p:custDataLst>
              <p:tags r:id="rId4"/>
            </p:custDataLst>
          </p:nvPr>
        </p:nvSpPr>
        <p:spPr>
          <a:xfrm>
            <a:off x="1828800" y="2990850"/>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deferred credits that are recognized and measured in conformity with IFRS.</a:t>
            </a:r>
          </a:p>
        </p:txBody>
      </p:sp>
      <p:sp>
        <p:nvSpPr>
          <p:cNvPr id="8" name="TextBox 7">
            <a:extLst>
              <a:ext uri="{FF2B5EF4-FFF2-40B4-BE49-F238E27FC236}">
                <a16:creationId xmlns:a16="http://schemas.microsoft.com/office/drawing/2014/main" id="{65C1ECD6-9851-46D1-9C16-4B6BFCF0BC9F}"/>
              </a:ext>
            </a:extLst>
          </p:cNvPr>
          <p:cNvSpPr txBox="1"/>
          <p:nvPr>
            <p:custDataLst>
              <p:tags r:id="rId5"/>
            </p:custDataLst>
          </p:nvPr>
        </p:nvSpPr>
        <p:spPr>
          <a:xfrm>
            <a:off x="1828800" y="3848100"/>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obligations to transfer ownership shares to other entities in the future.</a:t>
            </a:r>
          </a:p>
        </p:txBody>
      </p:sp>
      <p:sp>
        <p:nvSpPr>
          <p:cNvPr id="9" name="TextBox 8">
            <a:extLst>
              <a:ext uri="{FF2B5EF4-FFF2-40B4-BE49-F238E27FC236}">
                <a16:creationId xmlns:a16="http://schemas.microsoft.com/office/drawing/2014/main" id="{34298722-EDAA-42A8-A61F-A0518A3F5AF6}"/>
              </a:ext>
            </a:extLst>
          </p:cNvPr>
          <p:cNvSpPr txBox="1"/>
          <p:nvPr>
            <p:custDataLst>
              <p:tags r:id="rId6"/>
            </p:custDataLst>
          </p:nvPr>
        </p:nvSpPr>
        <p:spPr>
          <a:xfrm>
            <a:off x="1828800" y="4833937"/>
            <a:ext cx="6400800" cy="642938"/>
          </a:xfrm>
          <a:prstGeom prst="rect">
            <a:avLst/>
          </a:prstGeom>
          <a:noFill/>
        </p:spPr>
        <p:txBody>
          <a:bodyPr vert="horz" rtlCol="0" anchor="ctr" anchorCtr="0">
            <a:noAutofit/>
          </a:bodyPr>
          <a:lstStyle/>
          <a:p>
            <a:pPr algn="l"/>
            <a:r>
              <a:rPr lang="en-US" sz="2600" b="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obligations arising from past transactions and payable in assets or services in the future.</a:t>
            </a:r>
          </a:p>
        </p:txBody>
      </p:sp>
      <p:sp>
        <p:nvSpPr>
          <p:cNvPr id="10" name="Oval 9">
            <a:extLst>
              <a:ext uri="{FF2B5EF4-FFF2-40B4-BE49-F238E27FC236}">
                <a16:creationId xmlns:a16="http://schemas.microsoft.com/office/drawing/2014/main" id="{75792756-8A1D-4358-81FE-4D7C3F3B3A57}"/>
              </a:ext>
            </a:extLst>
          </p:cNvPr>
          <p:cNvSpPr>
            <a:spLocks noChangeAspect="1"/>
          </p:cNvSpPr>
          <p:nvPr>
            <p:custDataLst>
              <p:tags r:id="rId7"/>
            </p:custDataLst>
          </p:nvPr>
        </p:nvSpPr>
        <p:spPr bwMode="auto">
          <a:xfrm>
            <a:off x="1114425" y="2197893"/>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en-US" sz="1600" b="1" i="0" u="none" strike="noStrike" cap="none" normalizeH="0" baseline="0" dirty="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Oval 10">
            <a:extLst>
              <a:ext uri="{FF2B5EF4-FFF2-40B4-BE49-F238E27FC236}">
                <a16:creationId xmlns:a16="http://schemas.microsoft.com/office/drawing/2014/main" id="{B305BDD0-DEBC-4238-AF15-C5A54C01CE3F}"/>
              </a:ext>
            </a:extLst>
          </p:cNvPr>
          <p:cNvSpPr>
            <a:spLocks noChangeAspect="1"/>
          </p:cNvSpPr>
          <p:nvPr>
            <p:custDataLst>
              <p:tags r:id="rId8"/>
            </p:custDataLst>
          </p:nvPr>
        </p:nvSpPr>
        <p:spPr bwMode="auto">
          <a:xfrm>
            <a:off x="1114425" y="3055143"/>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7E1C07B1-8EA3-4AEE-A422-A4A443AAEBF6}"/>
              </a:ext>
            </a:extLst>
          </p:cNvPr>
          <p:cNvSpPr>
            <a:spLocks noChangeAspect="1"/>
          </p:cNvSpPr>
          <p:nvPr>
            <p:custDataLst>
              <p:tags r:id="rId9"/>
            </p:custDataLst>
          </p:nvPr>
        </p:nvSpPr>
        <p:spPr bwMode="auto">
          <a:xfrm>
            <a:off x="1114425" y="3912393"/>
            <a:ext cx="514350" cy="514350"/>
          </a:xfrm>
          <a:prstGeom prst="ellipse">
            <a:avLst/>
          </a:prstGeom>
          <a:solidFill>
            <a:srgbClr val="808080"/>
          </a:solidFill>
          <a:ln w="127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Oval 12">
            <a:extLst>
              <a:ext uri="{FF2B5EF4-FFF2-40B4-BE49-F238E27FC236}">
                <a16:creationId xmlns:a16="http://schemas.microsoft.com/office/drawing/2014/main" id="{EFD33808-934E-48ED-B1C8-12E3E19CBBE8}"/>
              </a:ext>
            </a:extLst>
          </p:cNvPr>
          <p:cNvSpPr>
            <a:spLocks noChangeAspect="1"/>
          </p:cNvSpPr>
          <p:nvPr>
            <p:custDataLst>
              <p:tags r:id="rId10"/>
            </p:custDataLst>
          </p:nvPr>
        </p:nvSpPr>
        <p:spPr bwMode="auto">
          <a:xfrm>
            <a:off x="1114425" y="4769643"/>
            <a:ext cx="514350" cy="514350"/>
          </a:xfrm>
          <a:prstGeom prst="ellipse">
            <a:avLst/>
          </a:prstGeom>
          <a:solidFill>
            <a:srgbClr val="00FF00"/>
          </a:solidFill>
          <a:ln w="254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4" name="Rectangle: Rounded Corners 13">
            <a:extLst>
              <a:ext uri="{FF2B5EF4-FFF2-40B4-BE49-F238E27FC236}">
                <a16:creationId xmlns:a16="http://schemas.microsoft.com/office/drawing/2014/main" id="{102E3324-97A1-49FF-8B5A-450ACCD655FB}"/>
              </a:ext>
            </a:extLst>
          </p:cNvPr>
          <p:cNvSpPr/>
          <p:nvPr>
            <p:custDataLst>
              <p:tags r:id="rId11"/>
            </p:custDataLst>
          </p:nvPr>
        </p:nvSpPr>
        <p:spPr bwMode="auto">
          <a:xfrm>
            <a:off x="6172200" y="6215063"/>
            <a:ext cx="1543050" cy="411480"/>
          </a:xfrm>
          <a:prstGeom prst="roundRect">
            <a:avLst/>
          </a:prstGeom>
          <a:solidFill>
            <a:srgbClr val="808080"/>
          </a:solidFill>
          <a:ln w="38100" cap="sq"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sp>
        <p:nvSpPr>
          <p:cNvPr id="21" name="Title 20">
            <a:extLst>
              <a:ext uri="{FF2B5EF4-FFF2-40B4-BE49-F238E27FC236}">
                <a16:creationId xmlns:a16="http://schemas.microsoft.com/office/drawing/2014/main" id="{7282E97F-49AC-48A3-926A-114FA45718BF}"/>
              </a:ext>
            </a:extLst>
          </p:cNvPr>
          <p:cNvSpPr>
            <a:spLocks noGrp="1"/>
          </p:cNvSpPr>
          <p:nvPr>
            <p:ph type="title"/>
          </p:nvPr>
        </p:nvSpPr>
        <p:spPr/>
        <p:txBody>
          <a:bodyPr>
            <a:normAutofit fontScale="90000"/>
          </a:bodyPr>
          <a:lstStyle/>
          <a:p>
            <a:br>
              <a:rPr lang="en-US" dirty="0"/>
            </a:br>
            <a:br>
              <a:rPr lang="en-US" dirty="0"/>
            </a:br>
            <a:endParaRPr lang="en-US" dirty="0"/>
          </a:p>
        </p:txBody>
      </p:sp>
      <p:grpSp>
        <p:nvGrpSpPr>
          <p:cNvPr id="19" name="Group 18">
            <a:extLst>
              <a:ext uri="{FF2B5EF4-FFF2-40B4-BE49-F238E27FC236}">
                <a16:creationId xmlns:a16="http://schemas.microsoft.com/office/drawing/2014/main" id="{C96286C8-CFE5-4956-949F-293AC402A564}"/>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9004F6D2-B392-4D6F-9887-E9F639E4638C}"/>
                </a:ext>
              </a:extLst>
            </p:cNvPr>
            <p:cNvSpPr/>
            <p:nvPr>
              <p:custDataLst>
                <p:tags r:id="rId14"/>
              </p:custDataLst>
            </p:nvPr>
          </p:nvSpPr>
          <p:spPr bwMode="auto">
            <a:xfrm>
              <a:off x="0" y="0"/>
              <a:ext cx="9144000" cy="635000"/>
            </a:xfrm>
            <a:prstGeom prst="rect">
              <a:avLst/>
            </a:prstGeom>
            <a:solidFill>
              <a:srgbClr val="F6F7F8"/>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6" name="ColorBlock">
              <a:extLst>
                <a:ext uri="{FF2B5EF4-FFF2-40B4-BE49-F238E27FC236}">
                  <a16:creationId xmlns:a16="http://schemas.microsoft.com/office/drawing/2014/main" id="{B2CA78BD-F0AB-4237-92F0-9891CEA4FF74}"/>
                </a:ext>
              </a:extLst>
            </p:cNvPr>
            <p:cNvSpPr/>
            <p:nvPr>
              <p:custDataLst>
                <p:tags r:id="rId15"/>
              </p:custDataLst>
            </p:nvPr>
          </p:nvSpPr>
          <p:spPr bwMode="auto">
            <a:xfrm>
              <a:off x="0" y="0"/>
              <a:ext cx="190500" cy="635000"/>
            </a:xfrm>
            <a:prstGeom prst="rect">
              <a:avLst/>
            </a:prstGeom>
            <a:solidFill>
              <a:srgbClr val="639EF4"/>
            </a:solidFill>
            <a:ln w="28575" cap="sq" cmpd="sng" algn="ctr">
              <a:noFill/>
              <a:prstDash val="solid"/>
              <a:round/>
              <a:headEnd type="none" w="med" len="med"/>
              <a:tailEnd type="none" w="med" len="med"/>
            </a:ln>
            <a:effectLst/>
            <a:extLst>
              <a:ext uri="{91240B29-F687-4F45-9708-019B960494DF}">
                <a14:hiddenLine xmlns:a14="http://schemas.microsoft.com/office/drawing/2010/main" w="28575" cap="sq" cmpd="sng" algn="ctr">
                  <a:solidFill>
                    <a:srgbClr val="8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a:ln>
                  <a:noFill/>
                </a:ln>
                <a:solidFill>
                  <a:schemeClr val="folHlink"/>
                </a:solidFill>
                <a:effectLst>
                  <a:outerShdw blurRad="38100" dist="38100" dir="2700000" algn="tl">
                    <a:srgbClr val="000000">
                      <a:alpha val="43137"/>
                    </a:srgbClr>
                  </a:outerShdw>
                </a:effectLst>
                <a:latin typeface="Comic Sans MS" pitchFamily="66" charset="0"/>
              </a:endParaRPr>
            </a:p>
          </p:txBody>
        </p:sp>
        <p:sp>
          <p:nvSpPr>
            <p:cNvPr id="17" name="TypeText">
              <a:extLst>
                <a:ext uri="{FF2B5EF4-FFF2-40B4-BE49-F238E27FC236}">
                  <a16:creationId xmlns:a16="http://schemas.microsoft.com/office/drawing/2014/main" id="{B1E325AC-2F3D-47AA-86F2-A9E648B21908}"/>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8B12A850-5D1F-4E51-8F06-260769BB7F15}"/>
                </a:ext>
              </a:extLst>
            </p:cNvPr>
            <p:cNvSpPr txBox="1"/>
            <p:nvPr>
              <p:custDataLst>
                <p:tags r:id="rId17"/>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Picture 3">
            <a:extLst>
              <a:ext uri="{FF2B5EF4-FFF2-40B4-BE49-F238E27FC236}">
                <a16:creationId xmlns:a16="http://schemas.microsoft.com/office/drawing/2014/main" id="{032556FF-8957-480E-9460-E4659C845A2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454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1" name="Text Box 3"/>
          <p:cNvSpPr txBox="1">
            <a:spLocks noChangeArrowheads="1"/>
          </p:cNvSpPr>
          <p:nvPr/>
        </p:nvSpPr>
        <p:spPr bwMode="auto">
          <a:xfrm>
            <a:off x="609600" y="1371600"/>
            <a:ext cx="8001000" cy="2980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543050" indent="-457200" algn="l">
              <a:defRPr sz="2400">
                <a:solidFill>
                  <a:schemeClr val="tx1"/>
                </a:solidFill>
                <a:latin typeface="Times New Roman" pitchFamily="18" charset="0"/>
              </a:defRPr>
            </a:lvl3pPr>
            <a:lvl4pPr marL="2114550" indent="-457200" algn="l">
              <a:defRPr sz="2400">
                <a:solidFill>
                  <a:schemeClr val="tx1"/>
                </a:solidFill>
                <a:latin typeface="Times New Roman" pitchFamily="18" charset="0"/>
              </a:defRPr>
            </a:lvl4pPr>
            <a:lvl5pPr marL="2686050" indent="-457200" algn="l">
              <a:defRPr sz="2400">
                <a:solidFill>
                  <a:schemeClr val="tx1"/>
                </a:solidFill>
                <a:latin typeface="Times New Roman" pitchFamily="18" charset="0"/>
              </a:defRPr>
            </a:lvl5pPr>
            <a:lvl6pPr marL="3143250" indent="-457200" eaLnBrk="0" fontAlgn="base" hangingPunct="0">
              <a:spcBef>
                <a:spcPct val="0"/>
              </a:spcBef>
              <a:spcAft>
                <a:spcPct val="0"/>
              </a:spcAft>
              <a:defRPr sz="2400">
                <a:solidFill>
                  <a:schemeClr val="tx1"/>
                </a:solidFill>
                <a:latin typeface="Times New Roman" pitchFamily="18" charset="0"/>
              </a:defRPr>
            </a:lvl6pPr>
            <a:lvl7pPr marL="3600450" indent="-457200" eaLnBrk="0" fontAlgn="base" hangingPunct="0">
              <a:spcBef>
                <a:spcPct val="0"/>
              </a:spcBef>
              <a:spcAft>
                <a:spcPct val="0"/>
              </a:spcAft>
              <a:defRPr sz="2400">
                <a:solidFill>
                  <a:schemeClr val="tx1"/>
                </a:solidFill>
                <a:latin typeface="Times New Roman" pitchFamily="18" charset="0"/>
              </a:defRPr>
            </a:lvl7pPr>
            <a:lvl8pPr marL="4057650" indent="-457200" eaLnBrk="0" fontAlgn="base" hangingPunct="0">
              <a:spcBef>
                <a:spcPct val="0"/>
              </a:spcBef>
              <a:spcAft>
                <a:spcPct val="0"/>
              </a:spcAft>
              <a:defRPr sz="2400">
                <a:solidFill>
                  <a:schemeClr val="tx1"/>
                </a:solidFill>
                <a:latin typeface="Times New Roman" pitchFamily="18" charset="0"/>
              </a:defRPr>
            </a:lvl8pPr>
            <a:lvl9pPr marL="451485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60000"/>
              </a:spcBef>
            </a:pPr>
            <a:r>
              <a:rPr lang="en-US" altLang="en-US" sz="2300" b="0" dirty="0">
                <a:effectLst/>
                <a:latin typeface="Liberation Sans" panose="020B0604020202020204" pitchFamily="34" charset="0"/>
              </a:rPr>
              <a:t>A</a:t>
            </a:r>
            <a:r>
              <a:rPr lang="en-US" altLang="en-US" sz="2300" dirty="0">
                <a:effectLst/>
                <a:latin typeface="Liberation Sans" panose="020B0604020202020204" pitchFamily="34" charset="0"/>
              </a:rPr>
              <a:t> </a:t>
            </a:r>
            <a:r>
              <a:rPr lang="en-US" altLang="en-US" dirty="0">
                <a:solidFill>
                  <a:schemeClr val="tx2">
                    <a:lumMod val="75000"/>
                  </a:schemeClr>
                </a:solidFill>
                <a:effectLst/>
                <a:latin typeface="Liberation Sans" panose="020B0604020202020204" pitchFamily="34" charset="0"/>
              </a:rPr>
              <a:t>current liability</a:t>
            </a:r>
            <a:r>
              <a:rPr lang="en-US" altLang="en-US" b="0" dirty="0">
                <a:solidFill>
                  <a:schemeClr val="tx2">
                    <a:lumMod val="75000"/>
                  </a:schemeClr>
                </a:solidFill>
                <a:effectLst/>
                <a:latin typeface="Liberation Sans" panose="020B0604020202020204" pitchFamily="34" charset="0"/>
              </a:rPr>
              <a:t> </a:t>
            </a:r>
            <a:r>
              <a:rPr lang="en-US" altLang="en-US" b="0" dirty="0" err="1">
                <a:solidFill>
                  <a:schemeClr val="tx2">
                    <a:lumMod val="75000"/>
                  </a:schemeClr>
                </a:solidFill>
                <a:effectLst/>
                <a:latin typeface="Liberation Sans" panose="020B0604020202020204" pitchFamily="34" charset="0"/>
              </a:rPr>
              <a:t>短期负债</a:t>
            </a:r>
            <a:r>
              <a:rPr lang="zh-CN" altLang="en-US" b="0" dirty="0">
                <a:solidFill>
                  <a:schemeClr val="tx2">
                    <a:lumMod val="75000"/>
                  </a:schemeClr>
                </a:solidFill>
                <a:effectLst/>
                <a:latin typeface="Liberation Sans" panose="020B0604020202020204" pitchFamily="34" charset="0"/>
              </a:rPr>
              <a:t> </a:t>
            </a:r>
            <a:r>
              <a:rPr lang="en-US" altLang="en-US" sz="2300" b="0" dirty="0">
                <a:effectLst/>
                <a:latin typeface="Liberation Sans" panose="020B0604020202020204" pitchFamily="34" charset="0"/>
              </a:rPr>
              <a:t>is reported if one of </a:t>
            </a:r>
            <a:r>
              <a:rPr lang="en-US" altLang="en-US" sz="2300" dirty="0">
                <a:effectLst/>
                <a:latin typeface="Liberation Sans" panose="020B0604020202020204" pitchFamily="34" charset="0"/>
              </a:rPr>
              <a:t>two conditions</a:t>
            </a:r>
            <a:r>
              <a:rPr lang="en-US" altLang="en-US" sz="2300" b="0" dirty="0">
                <a:effectLst/>
                <a:latin typeface="Liberation Sans" panose="020B0604020202020204" pitchFamily="34" charset="0"/>
              </a:rPr>
              <a:t> exists:</a:t>
            </a:r>
            <a:r>
              <a:rPr lang="en-US" altLang="en-US" sz="2100" b="0" dirty="0">
                <a:effectLst/>
                <a:latin typeface="Liberation Sans" panose="020B0604020202020204" pitchFamily="34" charset="0"/>
              </a:rPr>
              <a:t> </a:t>
            </a:r>
          </a:p>
          <a:p>
            <a:pPr lvl="1">
              <a:lnSpc>
                <a:spcPct val="125000"/>
              </a:lnSpc>
              <a:spcBef>
                <a:spcPct val="60000"/>
              </a:spcBef>
              <a:buFontTx/>
              <a:buAutoNum type="arabicPeriod"/>
            </a:pPr>
            <a:r>
              <a:rPr lang="en-US" altLang="en-US" sz="2100" b="0" dirty="0">
                <a:effectLst/>
                <a:latin typeface="Liberation Sans" panose="020B0604020202020204" pitchFamily="34" charset="0"/>
              </a:rPr>
              <a:t>Liability is expected to be settled within its normal operating cycle; or </a:t>
            </a:r>
          </a:p>
          <a:p>
            <a:pPr lvl="1">
              <a:lnSpc>
                <a:spcPct val="125000"/>
              </a:lnSpc>
              <a:spcBef>
                <a:spcPct val="60000"/>
              </a:spcBef>
              <a:buFontTx/>
              <a:buAutoNum type="arabicPeriod"/>
            </a:pPr>
            <a:r>
              <a:rPr lang="en-US" altLang="en-US" sz="2100" b="0" dirty="0">
                <a:effectLst/>
                <a:latin typeface="Liberation Sans" panose="020B0604020202020204" pitchFamily="34" charset="0"/>
              </a:rPr>
              <a:t>Liability is expected to be settled within 12 months after the reporting date.</a:t>
            </a:r>
          </a:p>
        </p:txBody>
      </p:sp>
      <p:sp>
        <p:nvSpPr>
          <p:cNvPr id="1174536" name="Rectangle 8"/>
          <p:cNvSpPr>
            <a:spLocks noChangeArrowheads="1"/>
          </p:cNvSpPr>
          <p:nvPr/>
        </p:nvSpPr>
        <p:spPr bwMode="auto">
          <a:xfrm>
            <a:off x="609600" y="4419600"/>
            <a:ext cx="7924800" cy="1152880"/>
          </a:xfrm>
          <a:prstGeom prst="rect">
            <a:avLst/>
          </a:prstGeom>
          <a:noFill/>
          <a:ln w="28575" cap="sq" algn="ctr">
            <a:solidFill>
              <a:srgbClr val="005B88"/>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685800" indent="-457200" algn="l">
              <a:defRPr sz="2400">
                <a:solidFill>
                  <a:schemeClr val="tx1"/>
                </a:solidFill>
                <a:latin typeface="Times New Roman" pitchFamily="18" charset="0"/>
              </a:defRPr>
            </a:lvl2pPr>
            <a:lvl3pPr marL="1543050" indent="-457200" algn="l">
              <a:defRPr sz="2400">
                <a:solidFill>
                  <a:schemeClr val="tx1"/>
                </a:solidFill>
                <a:latin typeface="Times New Roman" pitchFamily="18" charset="0"/>
              </a:defRPr>
            </a:lvl3pPr>
            <a:lvl4pPr marL="2114550" indent="-457200" algn="l">
              <a:defRPr sz="2400">
                <a:solidFill>
                  <a:schemeClr val="tx1"/>
                </a:solidFill>
                <a:latin typeface="Times New Roman" pitchFamily="18" charset="0"/>
              </a:defRPr>
            </a:lvl4pPr>
            <a:lvl5pPr marL="2686050" indent="-457200" algn="l">
              <a:defRPr sz="2400">
                <a:solidFill>
                  <a:schemeClr val="tx1"/>
                </a:solidFill>
                <a:latin typeface="Times New Roman" pitchFamily="18" charset="0"/>
              </a:defRPr>
            </a:lvl5pPr>
            <a:lvl6pPr marL="3143250" indent="-457200" eaLnBrk="0" fontAlgn="base" hangingPunct="0">
              <a:spcBef>
                <a:spcPct val="0"/>
              </a:spcBef>
              <a:spcAft>
                <a:spcPct val="0"/>
              </a:spcAft>
              <a:defRPr sz="2400">
                <a:solidFill>
                  <a:schemeClr val="tx1"/>
                </a:solidFill>
                <a:latin typeface="Times New Roman" pitchFamily="18" charset="0"/>
              </a:defRPr>
            </a:lvl6pPr>
            <a:lvl7pPr marL="3600450" indent="-457200" eaLnBrk="0" fontAlgn="base" hangingPunct="0">
              <a:spcBef>
                <a:spcPct val="0"/>
              </a:spcBef>
              <a:spcAft>
                <a:spcPct val="0"/>
              </a:spcAft>
              <a:defRPr sz="2400">
                <a:solidFill>
                  <a:schemeClr val="tx1"/>
                </a:solidFill>
                <a:latin typeface="Times New Roman" pitchFamily="18" charset="0"/>
              </a:defRPr>
            </a:lvl7pPr>
            <a:lvl8pPr marL="4057650" indent="-457200" eaLnBrk="0" fontAlgn="base" hangingPunct="0">
              <a:spcBef>
                <a:spcPct val="0"/>
              </a:spcBef>
              <a:spcAft>
                <a:spcPct val="0"/>
              </a:spcAft>
              <a:defRPr sz="2400">
                <a:solidFill>
                  <a:schemeClr val="tx1"/>
                </a:solidFill>
                <a:latin typeface="Times New Roman" pitchFamily="18" charset="0"/>
              </a:defRPr>
            </a:lvl8pPr>
            <a:lvl9pPr marL="4514850" indent="-457200" eaLnBrk="0" fontAlgn="base" hangingPunct="0">
              <a:spcBef>
                <a:spcPct val="0"/>
              </a:spcBef>
              <a:spcAft>
                <a:spcPct val="0"/>
              </a:spcAft>
              <a:defRPr sz="2400">
                <a:solidFill>
                  <a:schemeClr val="tx1"/>
                </a:solidFill>
                <a:latin typeface="Times New Roman" pitchFamily="18" charset="0"/>
              </a:defRPr>
            </a:lvl9pPr>
          </a:lstStyle>
          <a:p>
            <a:pPr>
              <a:lnSpc>
                <a:spcPct val="125000"/>
              </a:lnSpc>
              <a:spcBef>
                <a:spcPct val="60000"/>
              </a:spcBef>
            </a:pPr>
            <a:r>
              <a:rPr lang="en-US" altLang="en-US" sz="1900" b="0" dirty="0">
                <a:effectLst/>
                <a:latin typeface="Liberation Sans" panose="020B0604020202020204" pitchFamily="34" charset="0"/>
              </a:rPr>
              <a:t>The </a:t>
            </a:r>
            <a:r>
              <a:rPr lang="en-US" altLang="en-US" sz="1900" dirty="0">
                <a:solidFill>
                  <a:schemeClr val="tx2">
                    <a:lumMod val="75000"/>
                  </a:schemeClr>
                </a:solidFill>
                <a:effectLst/>
                <a:latin typeface="Liberation Sans" panose="020B0604020202020204" pitchFamily="34" charset="0"/>
              </a:rPr>
              <a:t>operating cycle</a:t>
            </a:r>
            <a:r>
              <a:rPr lang="en-US" altLang="en-US" sz="1900" b="0" dirty="0">
                <a:solidFill>
                  <a:schemeClr val="tx2">
                    <a:lumMod val="75000"/>
                  </a:schemeClr>
                </a:solidFill>
                <a:effectLst/>
                <a:latin typeface="Liberation Sans" panose="020B0604020202020204" pitchFamily="34" charset="0"/>
              </a:rPr>
              <a:t> </a:t>
            </a:r>
            <a:r>
              <a:rPr lang="en-US" altLang="en-US" sz="1900" b="0" dirty="0" err="1">
                <a:solidFill>
                  <a:schemeClr val="tx2">
                    <a:lumMod val="75000"/>
                  </a:schemeClr>
                </a:solidFill>
                <a:effectLst/>
                <a:latin typeface="Liberation Sans" panose="020B0604020202020204" pitchFamily="34" charset="0"/>
              </a:rPr>
              <a:t>经营周期</a:t>
            </a:r>
            <a:r>
              <a:rPr lang="zh-CN" altLang="en-US" sz="1900" b="0" dirty="0">
                <a:solidFill>
                  <a:schemeClr val="tx2">
                    <a:lumMod val="75000"/>
                  </a:schemeClr>
                </a:solidFill>
                <a:effectLst/>
                <a:latin typeface="Liberation Sans" panose="020B0604020202020204" pitchFamily="34" charset="0"/>
              </a:rPr>
              <a:t> </a:t>
            </a:r>
            <a:r>
              <a:rPr lang="en-US" altLang="en-US" sz="1900" b="0" dirty="0">
                <a:effectLst/>
                <a:latin typeface="Liberation Sans" panose="020B0604020202020204" pitchFamily="34" charset="0"/>
              </a:rPr>
              <a:t>is the period of time elapsing between the acquisition of goods and services and the final cash realization resulting from sales and subsequent collections.</a:t>
            </a: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
        <p:nvSpPr>
          <p:cNvPr id="8"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4531">
                                            <p:txEl>
                                              <p:pRg st="1" end="1"/>
                                            </p:txEl>
                                          </p:spTgt>
                                        </p:tgtEl>
                                        <p:attrNameLst>
                                          <p:attrName>style.visibility</p:attrName>
                                        </p:attrNameLst>
                                      </p:cBhvr>
                                      <p:to>
                                        <p:strVal val="visible"/>
                                      </p:to>
                                    </p:set>
                                    <p:animEffect transition="in" filter="wipe(left)">
                                      <p:cBhvr>
                                        <p:cTn id="7" dur="500"/>
                                        <p:tgtEl>
                                          <p:spTgt spid="1174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4531">
                                            <p:txEl>
                                              <p:pRg st="2" end="2"/>
                                            </p:txEl>
                                          </p:spTgt>
                                        </p:tgtEl>
                                        <p:attrNameLst>
                                          <p:attrName>style.visibility</p:attrName>
                                        </p:attrNameLst>
                                      </p:cBhvr>
                                      <p:to>
                                        <p:strVal val="visible"/>
                                      </p:to>
                                    </p:set>
                                    <p:animEffect transition="in" filter="wipe(left)">
                                      <p:cBhvr>
                                        <p:cTn id="12" dur="500"/>
                                        <p:tgtEl>
                                          <p:spTgt spid="1174531">
                                            <p:txEl>
                                              <p:pRg st="2" end="2"/>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174536"/>
                                        </p:tgtEl>
                                        <p:attrNameLst>
                                          <p:attrName>style.visibility</p:attrName>
                                        </p:attrNameLst>
                                      </p:cBhvr>
                                      <p:to>
                                        <p:strVal val="visible"/>
                                      </p:to>
                                    </p:set>
                                    <p:animEffect transition="in" filter="wipe(up)">
                                      <p:cBhvr>
                                        <p:cTn id="16" dur="500"/>
                                        <p:tgtEl>
                                          <p:spTgt spid="1174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1" grpId="0" uiExpand="1" build="p" bldLvl="3"/>
      <p:bldP spid="11745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124" name="Text Box 4"/>
          <p:cNvSpPr txBox="1">
            <a:spLocks noChangeArrowheads="1"/>
          </p:cNvSpPr>
          <p:nvPr/>
        </p:nvSpPr>
        <p:spPr bwMode="auto">
          <a:xfrm>
            <a:off x="609600" y="1371600"/>
            <a:ext cx="8013700"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54025">
              <a:defRPr sz="2400">
                <a:solidFill>
                  <a:schemeClr val="tx1"/>
                </a:solidFill>
                <a:latin typeface="Times New Roman" pitchFamily="18" charset="0"/>
              </a:defRPr>
            </a:lvl1pPr>
            <a:lvl2pPr marL="1484313" indent="-457200" algn="l" defTabSz="454025">
              <a:defRPr sz="2400">
                <a:solidFill>
                  <a:schemeClr val="tx1"/>
                </a:solidFill>
                <a:latin typeface="Times New Roman" pitchFamily="18" charset="0"/>
              </a:defRPr>
            </a:lvl2pPr>
            <a:lvl3pPr marL="2055813" indent="-457200" algn="l" defTabSz="454025">
              <a:defRPr sz="2400">
                <a:solidFill>
                  <a:schemeClr val="tx1"/>
                </a:solidFill>
                <a:latin typeface="Times New Roman" pitchFamily="18" charset="0"/>
              </a:defRPr>
            </a:lvl3pPr>
            <a:lvl4pPr marL="2627313" indent="-457200" algn="l" defTabSz="454025">
              <a:defRPr sz="2400">
                <a:solidFill>
                  <a:schemeClr val="tx1"/>
                </a:solidFill>
                <a:latin typeface="Times New Roman" pitchFamily="18" charset="0"/>
              </a:defRPr>
            </a:lvl4pPr>
            <a:lvl5pPr marL="3198813" indent="-457200" algn="l" defTabSz="454025">
              <a:defRPr sz="2400">
                <a:solidFill>
                  <a:schemeClr val="tx1"/>
                </a:solidFill>
                <a:latin typeface="Times New Roman" pitchFamily="18" charset="0"/>
              </a:defRPr>
            </a:lvl5pPr>
            <a:lvl6pPr marL="3656013" indent="-457200" defTabSz="454025" eaLnBrk="0" fontAlgn="base" hangingPunct="0">
              <a:spcBef>
                <a:spcPct val="0"/>
              </a:spcBef>
              <a:spcAft>
                <a:spcPct val="0"/>
              </a:spcAft>
              <a:defRPr sz="2400">
                <a:solidFill>
                  <a:schemeClr val="tx1"/>
                </a:solidFill>
                <a:latin typeface="Times New Roman" pitchFamily="18" charset="0"/>
              </a:defRPr>
            </a:lvl6pPr>
            <a:lvl7pPr marL="4113213" indent="-457200" defTabSz="454025" eaLnBrk="0" fontAlgn="base" hangingPunct="0">
              <a:spcBef>
                <a:spcPct val="0"/>
              </a:spcBef>
              <a:spcAft>
                <a:spcPct val="0"/>
              </a:spcAft>
              <a:defRPr sz="2400">
                <a:solidFill>
                  <a:schemeClr val="tx1"/>
                </a:solidFill>
                <a:latin typeface="Times New Roman" pitchFamily="18" charset="0"/>
              </a:defRPr>
            </a:lvl7pPr>
            <a:lvl8pPr marL="4570413" indent="-457200" defTabSz="454025" eaLnBrk="0" fontAlgn="base" hangingPunct="0">
              <a:spcBef>
                <a:spcPct val="0"/>
              </a:spcBef>
              <a:spcAft>
                <a:spcPct val="0"/>
              </a:spcAft>
              <a:defRPr sz="2400">
                <a:solidFill>
                  <a:schemeClr val="tx1"/>
                </a:solidFill>
                <a:latin typeface="Times New Roman" pitchFamily="18" charset="0"/>
              </a:defRPr>
            </a:lvl8pPr>
            <a:lvl9pPr marL="5027613" indent="-457200" defTabSz="454025" eaLnBrk="0" fontAlgn="base" hangingPunct="0">
              <a:spcBef>
                <a:spcPct val="0"/>
              </a:spcBef>
              <a:spcAft>
                <a:spcPct val="0"/>
              </a:spcAft>
              <a:defRPr sz="2400">
                <a:solidFill>
                  <a:schemeClr val="tx1"/>
                </a:solidFill>
                <a:latin typeface="Times New Roman" pitchFamily="18" charset="0"/>
              </a:defRPr>
            </a:lvl9pPr>
          </a:lstStyle>
          <a:p>
            <a:pPr>
              <a:lnSpc>
                <a:spcPct val="110000"/>
              </a:lnSpc>
              <a:spcBef>
                <a:spcPct val="30000"/>
              </a:spcBef>
              <a:buClr>
                <a:schemeClr val="tx1"/>
              </a:buClr>
            </a:pPr>
            <a:r>
              <a:rPr lang="en-US" altLang="en-US" sz="2500" dirty="0">
                <a:effectLst/>
                <a:latin typeface="Liberation Sans" panose="020B0604020202020204" pitchFamily="34" charset="0"/>
              </a:rPr>
              <a:t>Typical Current Liabilities:</a:t>
            </a:r>
          </a:p>
        </p:txBody>
      </p:sp>
      <p:sp>
        <p:nvSpPr>
          <p:cNvPr id="1285125" name="Rectangle 5"/>
          <p:cNvSpPr>
            <a:spLocks noChangeArrowheads="1"/>
          </p:cNvSpPr>
          <p:nvPr/>
        </p:nvSpPr>
        <p:spPr bwMode="auto">
          <a:xfrm>
            <a:off x="609600" y="2000250"/>
            <a:ext cx="4038600" cy="430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algn="l">
              <a:defRPr sz="2400">
                <a:solidFill>
                  <a:schemeClr val="tx1"/>
                </a:solidFill>
                <a:latin typeface="Times New Roman" pitchFamily="18" charset="0"/>
              </a:defRPr>
            </a:lvl1pPr>
            <a:lvl2pPr marL="1079500" indent="-457200" algn="l">
              <a:defRPr sz="2400">
                <a:solidFill>
                  <a:schemeClr val="tx1"/>
                </a:solidFill>
                <a:latin typeface="Times New Roman" pitchFamily="18" charset="0"/>
              </a:defRPr>
            </a:lvl2pPr>
            <a:lvl3pPr marL="1651000" indent="-457200" algn="l">
              <a:defRPr sz="2400">
                <a:solidFill>
                  <a:schemeClr val="tx1"/>
                </a:solidFill>
                <a:latin typeface="Times New Roman" pitchFamily="18" charset="0"/>
              </a:defRPr>
            </a:lvl3pPr>
            <a:lvl4pPr marL="2222500" indent="-457200" algn="l">
              <a:defRPr sz="2400">
                <a:solidFill>
                  <a:schemeClr val="tx1"/>
                </a:solidFill>
                <a:latin typeface="Times New Roman" pitchFamily="18" charset="0"/>
              </a:defRPr>
            </a:lvl4pPr>
            <a:lvl5pPr marL="2794000" indent="-457200" algn="l">
              <a:defRPr sz="2400">
                <a:solidFill>
                  <a:schemeClr val="tx1"/>
                </a:solidFill>
                <a:latin typeface="Times New Roman" pitchFamily="18" charset="0"/>
              </a:defRPr>
            </a:lvl5pPr>
            <a:lvl6pPr marL="3251200" indent="-457200" eaLnBrk="0" fontAlgn="base" hangingPunct="0">
              <a:spcBef>
                <a:spcPct val="0"/>
              </a:spcBef>
              <a:spcAft>
                <a:spcPct val="0"/>
              </a:spcAft>
              <a:defRPr sz="2400">
                <a:solidFill>
                  <a:schemeClr val="tx1"/>
                </a:solidFill>
                <a:latin typeface="Times New Roman" pitchFamily="18" charset="0"/>
              </a:defRPr>
            </a:lvl6pPr>
            <a:lvl7pPr marL="3708400" indent="-457200" eaLnBrk="0" fontAlgn="base" hangingPunct="0">
              <a:spcBef>
                <a:spcPct val="0"/>
              </a:spcBef>
              <a:spcAft>
                <a:spcPct val="0"/>
              </a:spcAft>
              <a:defRPr sz="2400">
                <a:solidFill>
                  <a:schemeClr val="tx1"/>
                </a:solidFill>
                <a:latin typeface="Times New Roman" pitchFamily="18" charset="0"/>
              </a:defRPr>
            </a:lvl7pPr>
            <a:lvl8pPr marL="4165600" indent="-457200" eaLnBrk="0" fontAlgn="base" hangingPunct="0">
              <a:spcBef>
                <a:spcPct val="0"/>
              </a:spcBef>
              <a:spcAft>
                <a:spcPct val="0"/>
              </a:spcAft>
              <a:defRPr sz="2400">
                <a:solidFill>
                  <a:schemeClr val="tx1"/>
                </a:solidFill>
                <a:latin typeface="Times New Roman" pitchFamily="18" charset="0"/>
              </a:defRPr>
            </a:lvl8pPr>
            <a:lvl9pPr marL="4622800" indent="-457200" eaLnBrk="0" fontAlgn="base" hangingPunct="0">
              <a:spcBef>
                <a:spcPct val="0"/>
              </a:spcBef>
              <a:spcAft>
                <a:spcPct val="0"/>
              </a:spcAft>
              <a:defRPr sz="2400">
                <a:solidFill>
                  <a:schemeClr val="tx1"/>
                </a:solidFill>
                <a:latin typeface="Times New Roman" pitchFamily="18" charset="0"/>
              </a:defRPr>
            </a:lvl9pPr>
          </a:lstStyle>
          <a:p>
            <a:pPr marL="457200" indent="-457200">
              <a:lnSpc>
                <a:spcPct val="125000"/>
              </a:lnSpc>
              <a:spcBef>
                <a:spcPts val="1200"/>
              </a:spcBef>
              <a:buClr>
                <a:schemeClr val="tx1"/>
              </a:buClr>
              <a:buSzPct val="100000"/>
              <a:buFont typeface="+mj-lt"/>
              <a:buAutoNum type="arabicPeriod"/>
            </a:pPr>
            <a:r>
              <a:rPr lang="en-US" altLang="en-US" sz="2100" b="0" dirty="0">
                <a:effectLst/>
                <a:latin typeface="Liberation Sans" panose="020B0604020202020204" pitchFamily="34" charset="0"/>
                <a:cs typeface="Times New Roman" pitchFamily="18" charset="0"/>
              </a:rPr>
              <a:t>Accounts payable.</a:t>
            </a:r>
            <a:r>
              <a:rPr lang="zh-CN" altLang="en-US" sz="2100" b="0" dirty="0">
                <a:effectLst/>
                <a:latin typeface="Liberation Sans" panose="020B0604020202020204" pitchFamily="34" charset="0"/>
                <a:cs typeface="Times New Roman" pitchFamily="18" charset="0"/>
              </a:rPr>
              <a:t> 应付账款</a:t>
            </a:r>
            <a:endParaRPr lang="en-US" altLang="en-US" sz="2100" b="0" dirty="0">
              <a:effectLst/>
              <a:latin typeface="Liberation Sans" panose="020B0604020202020204" pitchFamily="34" charset="0"/>
              <a:cs typeface="Times New Roman" pitchFamily="18" charset="0"/>
            </a:endParaRPr>
          </a:p>
          <a:p>
            <a:pPr marL="457200" indent="-457200">
              <a:lnSpc>
                <a:spcPct val="125000"/>
              </a:lnSpc>
              <a:spcBef>
                <a:spcPts val="1200"/>
              </a:spcBef>
              <a:buClr>
                <a:schemeClr val="tx1"/>
              </a:buClr>
              <a:buSzPct val="100000"/>
              <a:buFont typeface="+mj-lt"/>
              <a:buAutoNum type="arabicPeriod"/>
            </a:pPr>
            <a:r>
              <a:rPr lang="en-US" altLang="en-US" sz="2100" b="0" dirty="0">
                <a:effectLst/>
                <a:latin typeface="Liberation Sans" panose="020B0604020202020204" pitchFamily="34" charset="0"/>
                <a:cs typeface="Times New Roman" pitchFamily="18" charset="0"/>
              </a:rPr>
              <a:t>Notes payable.</a:t>
            </a:r>
            <a:r>
              <a:rPr lang="zh-CN" altLang="en-US" sz="2100" b="0" dirty="0">
                <a:effectLst/>
                <a:latin typeface="Liberation Sans" panose="020B0604020202020204" pitchFamily="34" charset="0"/>
                <a:cs typeface="Times New Roman" pitchFamily="18" charset="0"/>
              </a:rPr>
              <a:t> 应付票据</a:t>
            </a:r>
            <a:endParaRPr lang="en-US" altLang="en-US" sz="2100" b="0" dirty="0">
              <a:effectLst/>
              <a:latin typeface="Liberation Sans" panose="020B0604020202020204" pitchFamily="34" charset="0"/>
              <a:cs typeface="Times New Roman" pitchFamily="18" charset="0"/>
            </a:endParaRPr>
          </a:p>
          <a:p>
            <a:pPr marL="457200" indent="-457200">
              <a:lnSpc>
                <a:spcPct val="125000"/>
              </a:lnSpc>
              <a:spcBef>
                <a:spcPts val="1200"/>
              </a:spcBef>
              <a:buClr>
                <a:schemeClr val="tx1"/>
              </a:buClr>
              <a:buSzPct val="100000"/>
              <a:buFont typeface="+mj-lt"/>
              <a:buAutoNum type="arabicPeriod"/>
            </a:pPr>
            <a:r>
              <a:rPr lang="en-US" altLang="en-US" sz="2100" b="0" dirty="0">
                <a:effectLst/>
                <a:latin typeface="Liberation Sans" panose="020B0604020202020204" pitchFamily="34" charset="0"/>
                <a:cs typeface="Times New Roman" pitchFamily="18" charset="0"/>
              </a:rPr>
              <a:t>Current maturities of long-term debt.</a:t>
            </a:r>
            <a:r>
              <a:rPr lang="zh-CN" altLang="en-US" sz="2100" b="0" dirty="0">
                <a:effectLst/>
                <a:latin typeface="Liberation Sans" panose="020B0604020202020204" pitchFamily="34" charset="0"/>
                <a:cs typeface="Times New Roman" pitchFamily="18" charset="0"/>
              </a:rPr>
              <a:t> 一年内到期的非流动负债</a:t>
            </a:r>
            <a:endParaRPr lang="en-US" altLang="en-US" sz="2100" b="0" dirty="0">
              <a:effectLst/>
              <a:latin typeface="Liberation Sans" panose="020B0604020202020204" pitchFamily="34" charset="0"/>
              <a:cs typeface="Times New Roman" pitchFamily="18" charset="0"/>
            </a:endParaRPr>
          </a:p>
          <a:p>
            <a:pPr marL="457200" indent="-457200">
              <a:lnSpc>
                <a:spcPct val="125000"/>
              </a:lnSpc>
              <a:spcBef>
                <a:spcPts val="1200"/>
              </a:spcBef>
              <a:buClr>
                <a:schemeClr val="tx1"/>
              </a:buClr>
              <a:buSzPct val="100000"/>
              <a:buFont typeface="+mj-lt"/>
              <a:buAutoNum type="arabicPeriod"/>
            </a:pPr>
            <a:r>
              <a:rPr lang="en-US" altLang="en-US" sz="2100" b="0" dirty="0">
                <a:effectLst/>
                <a:latin typeface="Liberation Sans" panose="020B0604020202020204" pitchFamily="34" charset="0"/>
                <a:cs typeface="Times New Roman" pitchFamily="18" charset="0"/>
              </a:rPr>
              <a:t>Short-term obligations expected to be refinanced.</a:t>
            </a:r>
            <a:r>
              <a:rPr lang="zh-CN" altLang="en-US" sz="2100" b="0" dirty="0">
                <a:effectLst/>
                <a:latin typeface="Liberation Sans" panose="020B0604020202020204" pitchFamily="34" charset="0"/>
                <a:cs typeface="Times New Roman" pitchFamily="18" charset="0"/>
              </a:rPr>
              <a:t> 预期再融资的短期债务</a:t>
            </a:r>
            <a:endParaRPr lang="en-US" altLang="en-US" sz="2100" b="0" dirty="0">
              <a:effectLst/>
              <a:latin typeface="Liberation Sans" panose="020B0604020202020204" pitchFamily="34" charset="0"/>
              <a:cs typeface="Times New Roman" pitchFamily="18" charset="0"/>
            </a:endParaRPr>
          </a:p>
          <a:p>
            <a:pPr marL="457200" indent="-457200">
              <a:lnSpc>
                <a:spcPct val="125000"/>
              </a:lnSpc>
              <a:spcBef>
                <a:spcPts val="1200"/>
              </a:spcBef>
              <a:buClr>
                <a:schemeClr val="tx1"/>
              </a:buClr>
              <a:buSzPct val="100000"/>
              <a:buFont typeface="+mj-lt"/>
              <a:buAutoNum type="arabicPeriod"/>
            </a:pPr>
            <a:r>
              <a:rPr lang="en-US" altLang="en-US" sz="2100" b="0" dirty="0">
                <a:effectLst/>
                <a:latin typeface="Liberation Sans" panose="020B0604020202020204" pitchFamily="34" charset="0"/>
                <a:cs typeface="Times New Roman" pitchFamily="18" charset="0"/>
              </a:rPr>
              <a:t>Dividends payable.</a:t>
            </a:r>
            <a:r>
              <a:rPr lang="zh-CN" altLang="en-US" sz="2100" b="0" dirty="0">
                <a:effectLst/>
                <a:latin typeface="Liberation Sans" panose="020B0604020202020204" pitchFamily="34" charset="0"/>
                <a:cs typeface="Times New Roman" pitchFamily="18" charset="0"/>
              </a:rPr>
              <a:t> 应付股利</a:t>
            </a:r>
            <a:endParaRPr lang="en-US" altLang="en-US" sz="2100" b="0" dirty="0">
              <a:effectLst/>
              <a:latin typeface="Liberation Sans" panose="020B0604020202020204" pitchFamily="34" charset="0"/>
              <a:cs typeface="Times New Roman" pitchFamily="18" charset="0"/>
            </a:endParaRPr>
          </a:p>
        </p:txBody>
      </p:sp>
      <p:sp>
        <p:nvSpPr>
          <p:cNvPr id="1285126" name="Rectangle 6"/>
          <p:cNvSpPr>
            <a:spLocks noChangeArrowheads="1"/>
          </p:cNvSpPr>
          <p:nvPr/>
        </p:nvSpPr>
        <p:spPr bwMode="auto">
          <a:xfrm>
            <a:off x="4800600" y="1447800"/>
            <a:ext cx="3962400" cy="511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25000"/>
              </a:lnSpc>
              <a:spcBef>
                <a:spcPts val="1200"/>
              </a:spcBef>
              <a:buClr>
                <a:schemeClr val="tx1"/>
              </a:buClr>
              <a:buSzPct val="100000"/>
              <a:buFont typeface="+mj-lt"/>
              <a:buAutoNum type="arabicPeriod" startAt="6"/>
            </a:pPr>
            <a:r>
              <a:rPr lang="en-US" altLang="en-US" sz="2100" b="0" dirty="0">
                <a:solidFill>
                  <a:schemeClr val="tx1"/>
                </a:solidFill>
                <a:effectLst/>
                <a:latin typeface="Liberation Sans" panose="020B0604020202020204" pitchFamily="34" charset="0"/>
                <a:cs typeface="Times New Roman" pitchFamily="18" charset="0"/>
              </a:rPr>
              <a:t>Customer advances and deposits.</a:t>
            </a:r>
            <a:r>
              <a:rPr lang="zh-CN" altLang="en-US" sz="2100" b="0" dirty="0">
                <a:solidFill>
                  <a:schemeClr val="tx1"/>
                </a:solidFill>
                <a:effectLst/>
                <a:latin typeface="Liberation Sans" panose="020B0604020202020204" pitchFamily="34" charset="0"/>
                <a:cs typeface="Times New Roman" pitchFamily="18" charset="0"/>
              </a:rPr>
              <a:t> 客户预付款和保证金</a:t>
            </a:r>
            <a:endParaRPr lang="en-US" altLang="en-US" sz="2100" b="0" dirty="0">
              <a:solidFill>
                <a:schemeClr val="tx1"/>
              </a:solidFill>
              <a:effectLst/>
              <a:latin typeface="Liberation Sans" panose="020B0604020202020204" pitchFamily="34" charset="0"/>
              <a:cs typeface="Times New Roman" pitchFamily="18" charset="0"/>
            </a:endParaRPr>
          </a:p>
          <a:p>
            <a:pPr marL="457200" indent="-457200" algn="l">
              <a:lnSpc>
                <a:spcPct val="125000"/>
              </a:lnSpc>
              <a:spcBef>
                <a:spcPts val="1200"/>
              </a:spcBef>
              <a:buClr>
                <a:schemeClr val="tx1"/>
              </a:buClr>
              <a:buSzPct val="100000"/>
              <a:buFont typeface="+mj-lt"/>
              <a:buAutoNum type="arabicPeriod" startAt="6"/>
            </a:pPr>
            <a:r>
              <a:rPr lang="en-US" altLang="en-US" sz="2100" b="0" dirty="0">
                <a:solidFill>
                  <a:schemeClr val="tx1"/>
                </a:solidFill>
                <a:effectLst/>
                <a:latin typeface="Liberation Sans" panose="020B0604020202020204" pitchFamily="34" charset="0"/>
                <a:cs typeface="Times New Roman" pitchFamily="18" charset="0"/>
              </a:rPr>
              <a:t>Unearned revenues.</a:t>
            </a:r>
            <a:r>
              <a:rPr lang="zh-CN" altLang="en-US" sz="2100" b="0" dirty="0">
                <a:solidFill>
                  <a:schemeClr val="tx1"/>
                </a:solidFill>
                <a:effectLst/>
                <a:latin typeface="Liberation Sans" panose="020B0604020202020204" pitchFamily="34" charset="0"/>
                <a:cs typeface="Times New Roman" pitchFamily="18" charset="0"/>
              </a:rPr>
              <a:t> 预收账款</a:t>
            </a:r>
            <a:endParaRPr lang="en-US" altLang="en-US" sz="2100" b="0" dirty="0">
              <a:solidFill>
                <a:schemeClr val="tx1"/>
              </a:solidFill>
              <a:effectLst/>
              <a:latin typeface="Liberation Sans" panose="020B0604020202020204" pitchFamily="34" charset="0"/>
              <a:cs typeface="Times New Roman" pitchFamily="18" charset="0"/>
            </a:endParaRPr>
          </a:p>
          <a:p>
            <a:pPr marL="457200" indent="-457200" algn="l">
              <a:lnSpc>
                <a:spcPct val="125000"/>
              </a:lnSpc>
              <a:spcBef>
                <a:spcPts val="1200"/>
              </a:spcBef>
              <a:buClr>
                <a:schemeClr val="tx1"/>
              </a:buClr>
              <a:buSzPct val="100000"/>
              <a:buFont typeface="+mj-lt"/>
              <a:buAutoNum type="arabicPeriod" startAt="6"/>
            </a:pPr>
            <a:r>
              <a:rPr lang="en-US" altLang="en-US" sz="2100" b="0" dirty="0">
                <a:solidFill>
                  <a:schemeClr val="tx1"/>
                </a:solidFill>
                <a:effectLst/>
                <a:latin typeface="Liberation Sans" panose="020B0604020202020204" pitchFamily="34" charset="0"/>
                <a:cs typeface="Times New Roman" pitchFamily="18" charset="0"/>
              </a:rPr>
              <a:t>Sales </a:t>
            </a:r>
            <a:r>
              <a:rPr lang="en-US" sz="2100" b="0" dirty="0">
                <a:solidFill>
                  <a:schemeClr val="tx1"/>
                </a:solidFill>
                <a:effectLst/>
                <a:latin typeface="Liberation Sans" panose="020B0604020202020204" pitchFamily="34" charset="0"/>
                <a:cs typeface="Times New Roman" pitchFamily="18" charset="0"/>
              </a:rPr>
              <a:t>and value-added</a:t>
            </a:r>
            <a:r>
              <a:rPr lang="en-US" altLang="en-US" sz="2100" b="0" dirty="0">
                <a:solidFill>
                  <a:schemeClr val="tx1"/>
                </a:solidFill>
                <a:effectLst/>
                <a:latin typeface="Liberation Sans" panose="020B0604020202020204" pitchFamily="34" charset="0"/>
                <a:cs typeface="Times New Roman" pitchFamily="18" charset="0"/>
              </a:rPr>
              <a:t> taxes payable.</a:t>
            </a:r>
            <a:r>
              <a:rPr lang="zh-CN" altLang="en-US" sz="2100" b="0" dirty="0">
                <a:solidFill>
                  <a:schemeClr val="tx1"/>
                </a:solidFill>
                <a:effectLst/>
                <a:latin typeface="Liberation Sans" panose="020B0604020202020204" pitchFamily="34" charset="0"/>
                <a:cs typeface="Times New Roman" pitchFamily="18" charset="0"/>
              </a:rPr>
              <a:t> 应交消费税</a:t>
            </a:r>
            <a:r>
              <a:rPr lang="en-US" altLang="zh-CN" sz="2100" b="0" dirty="0">
                <a:solidFill>
                  <a:schemeClr val="tx1"/>
                </a:solidFill>
                <a:effectLst/>
                <a:latin typeface="Liberation Sans" panose="020B0604020202020204" pitchFamily="34" charset="0"/>
                <a:cs typeface="Times New Roman" pitchFamily="18" charset="0"/>
              </a:rPr>
              <a:t>/</a:t>
            </a:r>
            <a:r>
              <a:rPr lang="zh-CN" altLang="en-US" sz="2100" b="0" dirty="0">
                <a:solidFill>
                  <a:schemeClr val="tx1"/>
                </a:solidFill>
                <a:effectLst/>
                <a:latin typeface="Liberation Sans" panose="020B0604020202020204" pitchFamily="34" charset="0"/>
                <a:cs typeface="Times New Roman" pitchFamily="18" charset="0"/>
              </a:rPr>
              <a:t>增值税</a:t>
            </a:r>
            <a:endParaRPr lang="en-US" altLang="en-US" sz="2100" b="0" dirty="0">
              <a:solidFill>
                <a:schemeClr val="tx1"/>
              </a:solidFill>
              <a:effectLst/>
              <a:latin typeface="Liberation Sans" panose="020B0604020202020204" pitchFamily="34" charset="0"/>
              <a:cs typeface="Times New Roman" pitchFamily="18" charset="0"/>
            </a:endParaRPr>
          </a:p>
          <a:p>
            <a:pPr marL="457200" indent="-457200" algn="l">
              <a:lnSpc>
                <a:spcPct val="125000"/>
              </a:lnSpc>
              <a:spcBef>
                <a:spcPts val="1200"/>
              </a:spcBef>
              <a:buClr>
                <a:schemeClr val="tx1"/>
              </a:buClr>
              <a:buSzPct val="100000"/>
              <a:buFont typeface="+mj-lt"/>
              <a:buAutoNum type="arabicPeriod" startAt="6"/>
            </a:pPr>
            <a:r>
              <a:rPr lang="en-US" altLang="en-US" sz="2100" b="0" dirty="0">
                <a:solidFill>
                  <a:schemeClr val="tx1"/>
                </a:solidFill>
                <a:effectLst/>
                <a:latin typeface="Liberation Sans" panose="020B0604020202020204" pitchFamily="34" charset="0"/>
                <a:cs typeface="Times New Roman" pitchFamily="18" charset="0"/>
              </a:rPr>
              <a:t>Income taxes payable.</a:t>
            </a:r>
            <a:r>
              <a:rPr lang="zh-CN" altLang="en-US" sz="2100" b="0" dirty="0">
                <a:solidFill>
                  <a:schemeClr val="tx1"/>
                </a:solidFill>
                <a:effectLst/>
                <a:latin typeface="Liberation Sans" panose="020B0604020202020204" pitchFamily="34" charset="0"/>
                <a:cs typeface="Times New Roman" pitchFamily="18" charset="0"/>
              </a:rPr>
              <a:t> 应交所得税</a:t>
            </a:r>
            <a:endParaRPr lang="en-US" altLang="en-US" sz="2100" b="0" dirty="0">
              <a:solidFill>
                <a:schemeClr val="tx1"/>
              </a:solidFill>
              <a:effectLst/>
              <a:latin typeface="Liberation Sans" panose="020B0604020202020204" pitchFamily="34" charset="0"/>
              <a:cs typeface="Times New Roman" pitchFamily="18" charset="0"/>
            </a:endParaRPr>
          </a:p>
          <a:p>
            <a:pPr marL="457200" indent="-457200" algn="l">
              <a:lnSpc>
                <a:spcPct val="125000"/>
              </a:lnSpc>
              <a:spcBef>
                <a:spcPts val="1200"/>
              </a:spcBef>
              <a:buClr>
                <a:schemeClr val="tx1"/>
              </a:buClr>
              <a:buSzPct val="100000"/>
              <a:buFont typeface="+mj-lt"/>
              <a:buAutoNum type="arabicPeriod" startAt="6"/>
            </a:pPr>
            <a:r>
              <a:rPr lang="en-US" altLang="en-US" sz="2100" b="0" dirty="0">
                <a:solidFill>
                  <a:schemeClr val="tx1"/>
                </a:solidFill>
                <a:effectLst/>
                <a:latin typeface="Liberation Sans" panose="020B0604020202020204" pitchFamily="34" charset="0"/>
                <a:cs typeface="Times New Roman" pitchFamily="18" charset="0"/>
              </a:rPr>
              <a:t>Employee-related liabilities.</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077200" y="636905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effectLst/>
                <a:latin typeface="Arial" charset="0"/>
              </a:rPr>
              <a:t>LO 1</a:t>
            </a:r>
          </a:p>
        </p:txBody>
      </p:sp>
      <p:sp>
        <p:nvSpPr>
          <p:cNvPr id="10" name="Rectangle 4"/>
          <p:cNvSpPr txBox="1">
            <a:spLocks noChangeArrowheads="1"/>
          </p:cNvSpPr>
          <p:nvPr/>
        </p:nvSpPr>
        <p:spPr bwMode="auto">
          <a:xfrm>
            <a:off x="609600" y="381000"/>
            <a:ext cx="83820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Current Liabilities</a:t>
            </a:r>
            <a:r>
              <a:rPr lang="zh-CN" altLang="en-US" sz="3200" i="0" kern="1200" dirty="0">
                <a:solidFill>
                  <a:schemeClr val="tx1"/>
                </a:solidFill>
                <a:effectLst/>
                <a:latin typeface="Liberation Sans" panose="020B0604020202020204" pitchFamily="34" charset="0"/>
                <a:ea typeface="+mn-ea"/>
                <a:cs typeface="+mn-cs"/>
              </a:rPr>
              <a:t> 短期负债</a:t>
            </a:r>
            <a:endParaRPr lang="en-US" sz="3200" i="0" kern="1200" dirty="0">
              <a:solidFill>
                <a:schemeClr val="tx1"/>
              </a:solidFill>
              <a:effectLst/>
              <a:latin typeface="Liberation Sans" panose="020B0604020202020204" pitchFamily="34" charset="0"/>
              <a:ea typeface="+mn-ea"/>
              <a:cs typeface="+mn-cs"/>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5125">
                                            <p:txEl>
                                              <p:pRg st="0" end="0"/>
                                            </p:txEl>
                                          </p:spTgt>
                                        </p:tgtEl>
                                        <p:attrNameLst>
                                          <p:attrName>style.visibility</p:attrName>
                                        </p:attrNameLst>
                                      </p:cBhvr>
                                      <p:to>
                                        <p:strVal val="visible"/>
                                      </p:to>
                                    </p:set>
                                    <p:animEffect transition="in" filter="wipe(left)">
                                      <p:cBhvr>
                                        <p:cTn id="7" dur="500"/>
                                        <p:tgtEl>
                                          <p:spTgt spid="1285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5125">
                                            <p:txEl>
                                              <p:pRg st="1" end="1"/>
                                            </p:txEl>
                                          </p:spTgt>
                                        </p:tgtEl>
                                        <p:attrNameLst>
                                          <p:attrName>style.visibility</p:attrName>
                                        </p:attrNameLst>
                                      </p:cBhvr>
                                      <p:to>
                                        <p:strVal val="visible"/>
                                      </p:to>
                                    </p:set>
                                    <p:animEffect transition="in" filter="wipe(left)">
                                      <p:cBhvr>
                                        <p:cTn id="12" dur="500"/>
                                        <p:tgtEl>
                                          <p:spTgt spid="1285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5125">
                                            <p:txEl>
                                              <p:pRg st="2" end="2"/>
                                            </p:txEl>
                                          </p:spTgt>
                                        </p:tgtEl>
                                        <p:attrNameLst>
                                          <p:attrName>style.visibility</p:attrName>
                                        </p:attrNameLst>
                                      </p:cBhvr>
                                      <p:to>
                                        <p:strVal val="visible"/>
                                      </p:to>
                                    </p:set>
                                    <p:animEffect transition="in" filter="wipe(left)">
                                      <p:cBhvr>
                                        <p:cTn id="17" dur="500"/>
                                        <p:tgtEl>
                                          <p:spTgt spid="1285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5125">
                                            <p:txEl>
                                              <p:pRg st="3" end="3"/>
                                            </p:txEl>
                                          </p:spTgt>
                                        </p:tgtEl>
                                        <p:attrNameLst>
                                          <p:attrName>style.visibility</p:attrName>
                                        </p:attrNameLst>
                                      </p:cBhvr>
                                      <p:to>
                                        <p:strVal val="visible"/>
                                      </p:to>
                                    </p:set>
                                    <p:animEffect transition="in" filter="wipe(left)">
                                      <p:cBhvr>
                                        <p:cTn id="22" dur="500"/>
                                        <p:tgtEl>
                                          <p:spTgt spid="12851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85125">
                                            <p:txEl>
                                              <p:pRg st="4" end="4"/>
                                            </p:txEl>
                                          </p:spTgt>
                                        </p:tgtEl>
                                        <p:attrNameLst>
                                          <p:attrName>style.visibility</p:attrName>
                                        </p:attrNameLst>
                                      </p:cBhvr>
                                      <p:to>
                                        <p:strVal val="visible"/>
                                      </p:to>
                                    </p:set>
                                    <p:animEffect transition="in" filter="wipe(left)">
                                      <p:cBhvr>
                                        <p:cTn id="27" dur="500"/>
                                        <p:tgtEl>
                                          <p:spTgt spid="12851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85126">
                                            <p:txEl>
                                              <p:pRg st="0" end="0"/>
                                            </p:txEl>
                                          </p:spTgt>
                                        </p:tgtEl>
                                        <p:attrNameLst>
                                          <p:attrName>style.visibility</p:attrName>
                                        </p:attrNameLst>
                                      </p:cBhvr>
                                      <p:to>
                                        <p:strVal val="visible"/>
                                      </p:to>
                                    </p:set>
                                    <p:animEffect transition="in" filter="wipe(left)">
                                      <p:cBhvr>
                                        <p:cTn id="32" dur="500"/>
                                        <p:tgtEl>
                                          <p:spTgt spid="128512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85126">
                                            <p:txEl>
                                              <p:pRg st="1" end="1"/>
                                            </p:txEl>
                                          </p:spTgt>
                                        </p:tgtEl>
                                        <p:attrNameLst>
                                          <p:attrName>style.visibility</p:attrName>
                                        </p:attrNameLst>
                                      </p:cBhvr>
                                      <p:to>
                                        <p:strVal val="visible"/>
                                      </p:to>
                                    </p:set>
                                    <p:animEffect transition="in" filter="wipe(left)">
                                      <p:cBhvr>
                                        <p:cTn id="37" dur="500"/>
                                        <p:tgtEl>
                                          <p:spTgt spid="128512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85126">
                                            <p:txEl>
                                              <p:pRg st="2" end="2"/>
                                            </p:txEl>
                                          </p:spTgt>
                                        </p:tgtEl>
                                        <p:attrNameLst>
                                          <p:attrName>style.visibility</p:attrName>
                                        </p:attrNameLst>
                                      </p:cBhvr>
                                      <p:to>
                                        <p:strVal val="visible"/>
                                      </p:to>
                                    </p:set>
                                    <p:animEffect transition="in" filter="wipe(left)">
                                      <p:cBhvr>
                                        <p:cTn id="42" dur="500"/>
                                        <p:tgtEl>
                                          <p:spTgt spid="128512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85126">
                                            <p:txEl>
                                              <p:pRg st="3" end="3"/>
                                            </p:txEl>
                                          </p:spTgt>
                                        </p:tgtEl>
                                        <p:attrNameLst>
                                          <p:attrName>style.visibility</p:attrName>
                                        </p:attrNameLst>
                                      </p:cBhvr>
                                      <p:to>
                                        <p:strVal val="visible"/>
                                      </p:to>
                                    </p:set>
                                    <p:animEffect transition="in" filter="wipe(left)">
                                      <p:cBhvr>
                                        <p:cTn id="47" dur="500"/>
                                        <p:tgtEl>
                                          <p:spTgt spid="128512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85126">
                                            <p:txEl>
                                              <p:pRg st="4" end="4"/>
                                            </p:txEl>
                                          </p:spTgt>
                                        </p:tgtEl>
                                        <p:attrNameLst>
                                          <p:attrName>style.visibility</p:attrName>
                                        </p:attrNameLst>
                                      </p:cBhvr>
                                      <p:to>
                                        <p:strVal val="visible"/>
                                      </p:to>
                                    </p:set>
                                    <p:animEffect transition="in" filter="wipe(left)">
                                      <p:cBhvr>
                                        <p:cTn id="52" dur="500"/>
                                        <p:tgtEl>
                                          <p:spTgt spid="12851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5125" grpId="0" build="p" bldLvl="2"/>
      <p:bldP spid="1285126" grpId="0"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2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spDef>
    <a:ln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2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itsz">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itsz" id="{F02FF392-DBFF-47A6-8723-A54652F187A4}" vid="{58E87B9C-AD53-42B3-BF8A-6F45B167C92F}"/>
    </a:ext>
  </a:extLst>
</a:theme>
</file>

<file path=ppt/theme/theme3.xml><?xml version="1.0" encoding="utf-8"?>
<a:theme xmlns:a="http://schemas.openxmlformats.org/drawingml/2006/main" name="1_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spDef>
    <a:ln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ovnglnc">
  <a:themeElements>
    <a:clrScheme name="">
      <a:dk1>
        <a:srgbClr val="000000"/>
      </a:dk1>
      <a:lt1>
        <a:srgbClr val="FFFFFF"/>
      </a:lt1>
      <a:dk2>
        <a:srgbClr val="0000FF"/>
      </a:dk2>
      <a:lt2>
        <a:srgbClr val="000000"/>
      </a:lt2>
      <a:accent1>
        <a:srgbClr val="00FFFF"/>
      </a:accent1>
      <a:accent2>
        <a:srgbClr val="FF0000"/>
      </a:accent2>
      <a:accent3>
        <a:srgbClr val="FFFFFF"/>
      </a:accent3>
      <a:accent4>
        <a:srgbClr val="000000"/>
      </a:accent4>
      <a:accent5>
        <a:srgbClr val="AAFFFF"/>
      </a:accent5>
      <a:accent6>
        <a:srgbClr val="E70000"/>
      </a:accent6>
      <a:hlink>
        <a:srgbClr val="000099"/>
      </a:hlink>
      <a:folHlink>
        <a:srgbClr val="000000"/>
      </a:folHlink>
    </a:clrScheme>
    <a:fontScheme name="movnglnc">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spDef>
    <a:lnDef>
      <a:spPr bwMode="auto">
        <a:xfrm>
          <a:off x="0" y="0"/>
          <a:ext cx="1" cy="1"/>
        </a:xfrm>
        <a:custGeom>
          <a:avLst/>
          <a:gdLst/>
          <a:ahLst/>
          <a:cxnLst/>
          <a:rect l="0" t="0" r="0" b="0"/>
          <a:pathLst/>
        </a:custGeom>
        <a:solidFill>
          <a:schemeClr val="bg1"/>
        </a:solidFill>
        <a:ln w="28575" cap="sq" cmpd="sng" algn="ctr">
          <a:solidFill>
            <a:srgbClr val="8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folHlink"/>
            </a:solidFill>
            <a:effectLst>
              <a:outerShdw blurRad="38100" dist="38100" dir="2700000" algn="tl">
                <a:srgbClr val="000000">
                  <a:alpha val="43137"/>
                </a:srgbClr>
              </a:outerShdw>
            </a:effectLst>
            <a:latin typeface="Comic Sans MS" pitchFamily="66" charset="0"/>
          </a:defRPr>
        </a:defPPr>
      </a:lstStyle>
    </a:lnDef>
  </a:objectDefaults>
  <a:extraClrSchemeLst>
    <a:extraClrScheme>
      <a:clrScheme name="movngln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vngln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vngln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vngln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vngln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vngln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vngln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461</TotalTime>
  <Words>4319</Words>
  <Application>Microsoft Macintosh PowerPoint</Application>
  <PresentationFormat>On-screen Show (4:3)</PresentationFormat>
  <Paragraphs>482</Paragraphs>
  <Slides>46</Slides>
  <Notes>30</Notes>
  <HiddenSlides>0</HiddenSlides>
  <MMClips>0</MMClips>
  <ScaleCrop>false</ScaleCrop>
  <HeadingPairs>
    <vt:vector size="6" baseType="variant">
      <vt:variant>
        <vt:lpstr>Fonts Used</vt:lpstr>
      </vt:variant>
      <vt:variant>
        <vt:i4>16</vt:i4>
      </vt:variant>
      <vt:variant>
        <vt:lpstr>Theme</vt:lpstr>
      </vt:variant>
      <vt:variant>
        <vt:i4>5</vt:i4>
      </vt:variant>
      <vt:variant>
        <vt:lpstr>Slide Titles</vt:lpstr>
      </vt:variant>
      <vt:variant>
        <vt:i4>46</vt:i4>
      </vt:variant>
    </vt:vector>
  </HeadingPairs>
  <TitlesOfParts>
    <vt:vector size="67" baseType="lpstr">
      <vt:lpstr>HelveticaNeueLTStd-Md</vt:lpstr>
      <vt:lpstr>Liberation Sans</vt:lpstr>
      <vt:lpstr>微软雅黑</vt:lpstr>
      <vt:lpstr>微软雅黑</vt:lpstr>
      <vt:lpstr>思源黑体 CN Bold</vt:lpstr>
      <vt:lpstr>思源黑体 CN Light</vt:lpstr>
      <vt:lpstr>思源黑体 CN Regular</vt:lpstr>
      <vt:lpstr>Arial</vt:lpstr>
      <vt:lpstr>Arial Black</vt:lpstr>
      <vt:lpstr>Calibri</vt:lpstr>
      <vt:lpstr>Comic Sans MS</vt:lpstr>
      <vt:lpstr>Courier New</vt:lpstr>
      <vt:lpstr>Helvetica</vt:lpstr>
      <vt:lpstr>Source Sans Pro</vt:lpstr>
      <vt:lpstr>Times New Roman</vt:lpstr>
      <vt:lpstr>Wingdings</vt:lpstr>
      <vt:lpstr>movnglnc</vt:lpstr>
      <vt:lpstr>hitsz</vt:lpstr>
      <vt:lpstr>1_movnglnc</vt:lpstr>
      <vt:lpstr>2_movnglnc</vt:lpstr>
      <vt:lpstr>Chapter Outline</vt:lpstr>
      <vt:lpstr>PowerPoint Presentation</vt:lpstr>
      <vt:lpstr>LEARNING OBJECTIVES</vt:lpstr>
      <vt:lpstr>PowerPoint Presentation</vt:lpstr>
      <vt:lpstr>Corporate debt structure of  U.S. companies</vt:lpstr>
      <vt:lpstr>PowerPoint Presentation</vt:lpstr>
      <vt:lpstr>Current Liabilities 短期负债</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Check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Pays the VAT? 应交增值税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Check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Qiang Jack</dc:creator>
  <cp:lastModifiedBy>Jack Qiang</cp:lastModifiedBy>
  <cp:revision>5</cp:revision>
  <dcterms:created xsi:type="dcterms:W3CDTF">2020-10-25T17:03:49Z</dcterms:created>
  <dcterms:modified xsi:type="dcterms:W3CDTF">2024-10-28T09:05:09Z</dcterms:modified>
</cp:coreProperties>
</file>