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395" r:id="rId5"/>
    <p:sldId id="396" r:id="rId6"/>
    <p:sldId id="397" r:id="rId7"/>
    <p:sldId id="394" r:id="rId8"/>
    <p:sldId id="268" r:id="rId9"/>
    <p:sldId id="353" r:id="rId10"/>
    <p:sldId id="324" r:id="rId11"/>
    <p:sldId id="346" r:id="rId12"/>
    <p:sldId id="347" r:id="rId13"/>
    <p:sldId id="348" r:id="rId14"/>
    <p:sldId id="349" r:id="rId15"/>
    <p:sldId id="371" r:id="rId16"/>
    <p:sldId id="354" r:id="rId17"/>
    <p:sldId id="325" r:id="rId18"/>
    <p:sldId id="351" r:id="rId19"/>
    <p:sldId id="352" r:id="rId20"/>
    <p:sldId id="362" r:id="rId21"/>
    <p:sldId id="370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26" r:id="rId30"/>
    <p:sldId id="363" r:id="rId31"/>
    <p:sldId id="365" r:id="rId32"/>
    <p:sldId id="364" r:id="rId33"/>
    <p:sldId id="366" r:id="rId34"/>
    <p:sldId id="368" r:id="rId35"/>
    <p:sldId id="369" r:id="rId36"/>
    <p:sldId id="367" r:id="rId37"/>
    <p:sldId id="314" r:id="rId38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#2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#3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E59EA-CC10-43D2-A3FB-8F02493EA186}" type="doc">
      <dgm:prSet loTypeId="urn:microsoft.com/office/officeart/2005/8/layout/hierarchy4" loCatId="list" qsTypeId="urn:microsoft.com/office/officeart/2005/8/quickstyle/simple1#1" qsCatId="simple" csTypeId="urn:microsoft.com/office/officeart/2005/8/colors/accent0_1#1" csCatId="mainScheme" phldr="1"/>
      <dgm:spPr/>
      <dgm:t>
        <a:bodyPr/>
        <a:lstStyle/>
        <a:p>
          <a:endParaRPr lang="zh-CN" altLang="en-US"/>
        </a:p>
      </dgm:t>
    </dgm:pt>
    <dgm:pt modelId="{6417E06B-7874-4B49-B5CB-73AD655B0BF1}">
      <dgm:prSet phldr="0" custT="1"/>
      <dgm:spPr>
        <a:solidFill>
          <a:schemeClr val="accent2">
            <a:lumMod val="40000"/>
            <a:lumOff val="60000"/>
          </a:schemeClr>
        </a:solidFill>
      </dgm:spPr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0">
              <a:solidFill>
                <a:srgbClr val="FF0000"/>
              </a:solidFill>
              <a:latin typeface="华光中雅_CNKI" panose="02000500000000000000" pitchFamily="2" charset="-122"/>
              <a:ea typeface="华光中雅_CNKI" panose="02000500000000000000" pitchFamily="2" charset="-122"/>
            </a:rPr>
            <a:t>人们如何做出决策的</a:t>
          </a:r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0">
              <a:solidFill>
                <a:srgbClr val="FF0000"/>
              </a:solidFill>
              <a:latin typeface="华光中雅_CNKI" panose="02000500000000000000" pitchFamily="2" charset="-122"/>
              <a:ea typeface="华光中雅_CNKI" panose="02000500000000000000" pitchFamily="2" charset="-122"/>
            </a:rPr>
            <a:t>四个原理</a:t>
          </a:r>
          <a:endParaRPr sz="6500"/>
        </a:p>
      </dgm:t>
    </dgm:pt>
    <dgm:pt modelId="{BC443CB2-D6E6-41BF-A4C1-6D27B1802C47}" cxnId="{B5FA1296-E66E-4451-95EA-020200C60E40}" type="parTrans">
      <dgm:prSet/>
      <dgm:spPr/>
      <dgm:t>
        <a:bodyPr/>
        <a:lstStyle/>
        <a:p>
          <a:endParaRPr lang="zh-CN" altLang="en-US" sz="2400"/>
        </a:p>
      </dgm:t>
    </dgm:pt>
    <dgm:pt modelId="{8986E81B-8D83-4818-9C17-C1C957302C92}" cxnId="{B5FA1296-E66E-4451-95EA-020200C60E40}" type="sibTrans">
      <dgm:prSet/>
      <dgm:spPr/>
      <dgm:t>
        <a:bodyPr/>
        <a:lstStyle/>
        <a:p>
          <a:endParaRPr lang="zh-CN" altLang="en-US" sz="2400"/>
        </a:p>
      </dgm:t>
    </dgm:pt>
    <dgm:pt modelId="{C3E164FF-6D33-4B76-96F4-5A684580F1AB}" type="pres">
      <dgm:prSet presAssocID="{935E59EA-CC10-43D2-A3FB-8F02493EA18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CD5CEB3-76B1-4026-A0FE-03983BE01D88}" type="pres">
      <dgm:prSet presAssocID="{6417E06B-7874-4B49-B5CB-73AD655B0BF1}" presName="vertOne" presStyleCnt="0"/>
      <dgm:spPr/>
    </dgm:pt>
    <dgm:pt modelId="{5455315C-48C3-4AB2-972E-67CBD02842E4}" type="pres">
      <dgm:prSet presAssocID="{6417E06B-7874-4B49-B5CB-73AD655B0BF1}" presName="txOne" presStyleLbl="node0" presStyleIdx="0" presStyleCnt="1" custLinFactNeighborX="535" custLinFactNeighborY="-503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7A683E-86A3-4482-8CFC-BF5543319F28}" type="pres">
      <dgm:prSet presAssocID="{6417E06B-7874-4B49-B5CB-73AD655B0BF1}" presName="horzOne" presStyleCnt="0"/>
      <dgm:spPr/>
    </dgm:pt>
  </dgm:ptLst>
  <dgm:cxnLst>
    <dgm:cxn modelId="{B5FA1296-E66E-4451-95EA-020200C60E40}" srcId="{935E59EA-CC10-43D2-A3FB-8F02493EA186}" destId="{6417E06B-7874-4B49-B5CB-73AD655B0BF1}" srcOrd="0" destOrd="0" parTransId="{BC443CB2-D6E6-41BF-A4C1-6D27B1802C47}" sibTransId="{8986E81B-8D83-4818-9C17-C1C957302C92}"/>
    <dgm:cxn modelId="{D4366220-9ACF-44B9-9085-D8E64BC0CCEE}" type="presOf" srcId="{935E59EA-CC10-43D2-A3FB-8F02493EA186}" destId="{C3E164FF-6D33-4B76-96F4-5A684580F1AB}" srcOrd="0" destOrd="0" presId="urn:microsoft.com/office/officeart/2005/8/layout/hierarchy4"/>
    <dgm:cxn modelId="{9F899D85-6097-42BD-AFDD-61121D867972}" type="presOf" srcId="{6417E06B-7874-4B49-B5CB-73AD655B0BF1}" destId="{5455315C-48C3-4AB2-972E-67CBD02842E4}" srcOrd="0" destOrd="0" presId="urn:microsoft.com/office/officeart/2005/8/layout/hierarchy4"/>
    <dgm:cxn modelId="{A617BCCF-B483-49AC-9043-E546F939CC93}" type="presParOf" srcId="{C3E164FF-6D33-4B76-96F4-5A684580F1AB}" destId="{FCD5CEB3-76B1-4026-A0FE-03983BE01D88}" srcOrd="0" destOrd="0" presId="urn:microsoft.com/office/officeart/2005/8/layout/hierarchy4"/>
    <dgm:cxn modelId="{440C3FAE-42C8-4F2A-B64F-B490764D5B46}" type="presParOf" srcId="{FCD5CEB3-76B1-4026-A0FE-03983BE01D88}" destId="{5455315C-48C3-4AB2-972E-67CBD02842E4}" srcOrd="0" destOrd="0" presId="urn:microsoft.com/office/officeart/2005/8/layout/hierarchy4"/>
    <dgm:cxn modelId="{E5AB58E6-94D4-4CC7-BD29-AC354F5B6B81}" type="presParOf" srcId="{FCD5CEB3-76B1-4026-A0FE-03983BE01D88}" destId="{E17A683E-86A3-4482-8CFC-BF5543319F2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5E59EA-CC10-43D2-A3FB-8F02493EA186}" type="doc">
      <dgm:prSet loTypeId="urn:microsoft.com/office/officeart/2005/8/layout/hierarchy4" loCatId="list" qsTypeId="urn:microsoft.com/office/officeart/2005/8/quickstyle/simple1#2" qsCatId="simple" csTypeId="urn:microsoft.com/office/officeart/2005/8/colors/accent0_1#2" csCatId="mainScheme" phldr="1"/>
      <dgm:spPr/>
      <dgm:t>
        <a:bodyPr/>
        <a:lstStyle/>
        <a:p>
          <a:endParaRPr lang="zh-CN" altLang="en-US"/>
        </a:p>
      </dgm:t>
    </dgm:pt>
    <dgm:pt modelId="{6417E06B-7874-4B49-B5CB-73AD655B0BF1}">
      <dgm:prSet phldr="0" custT="1"/>
      <dgm:spPr>
        <a:solidFill>
          <a:schemeClr val="accent2">
            <a:lumMod val="40000"/>
            <a:lumOff val="60000"/>
          </a:schemeClr>
        </a:solidFill>
      </dgm:spPr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0">
              <a:solidFill>
                <a:srgbClr val="FF0000"/>
              </a:solidFill>
              <a:latin typeface="华光中雅_CNKI" panose="02000500000000000000" pitchFamily="2" charset="-122"/>
              <a:ea typeface="华光中雅_CNKI" panose="02000500000000000000" pitchFamily="2" charset="-122"/>
            </a:rPr>
            <a:t>人们互相作用的</a:t>
          </a:r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0">
              <a:solidFill>
                <a:srgbClr val="FF0000"/>
              </a:solidFill>
              <a:latin typeface="华光中雅_CNKI" panose="02000500000000000000" pitchFamily="2" charset="-122"/>
              <a:ea typeface="华光中雅_CNKI" panose="02000500000000000000" pitchFamily="2" charset="-122"/>
            </a:rPr>
            <a:t>三个原理</a:t>
          </a:r>
          <a:endParaRPr sz="6500"/>
        </a:p>
      </dgm:t>
    </dgm:pt>
    <dgm:pt modelId="{BC443CB2-D6E6-41BF-A4C1-6D27B1802C47}" cxnId="{0EE1A5C8-A932-4603-A329-96DF0E35AA23}" type="parTrans">
      <dgm:prSet/>
      <dgm:spPr/>
      <dgm:t>
        <a:bodyPr/>
        <a:lstStyle/>
        <a:p>
          <a:endParaRPr lang="zh-CN" altLang="en-US" sz="2400"/>
        </a:p>
      </dgm:t>
    </dgm:pt>
    <dgm:pt modelId="{8986E81B-8D83-4818-9C17-C1C957302C92}" cxnId="{0EE1A5C8-A932-4603-A329-96DF0E35AA23}" type="sibTrans">
      <dgm:prSet/>
      <dgm:spPr/>
      <dgm:t>
        <a:bodyPr/>
        <a:lstStyle/>
        <a:p>
          <a:endParaRPr lang="zh-CN" altLang="en-US" sz="2400"/>
        </a:p>
      </dgm:t>
    </dgm:pt>
    <dgm:pt modelId="{C3E164FF-6D33-4B76-96F4-5A684580F1AB}" type="pres">
      <dgm:prSet presAssocID="{935E59EA-CC10-43D2-A3FB-8F02493EA18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CD5CEB3-76B1-4026-A0FE-03983BE01D88}" type="pres">
      <dgm:prSet presAssocID="{6417E06B-7874-4B49-B5CB-73AD655B0BF1}" presName="vertOne" presStyleCnt="0"/>
      <dgm:spPr/>
    </dgm:pt>
    <dgm:pt modelId="{5455315C-48C3-4AB2-972E-67CBD02842E4}" type="pres">
      <dgm:prSet presAssocID="{6417E06B-7874-4B49-B5CB-73AD655B0BF1}" presName="txOne" presStyleLbl="node0" presStyleIdx="0" presStyleCnt="1" custLinFactNeighborX="535" custLinFactNeighborY="-503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7A683E-86A3-4482-8CFC-BF5543319F28}" type="pres">
      <dgm:prSet presAssocID="{6417E06B-7874-4B49-B5CB-73AD655B0BF1}" presName="horzOne" presStyleCnt="0"/>
      <dgm:spPr/>
    </dgm:pt>
  </dgm:ptLst>
  <dgm:cxnLst>
    <dgm:cxn modelId="{0EE1A5C8-A932-4603-A329-96DF0E35AA23}" srcId="{935E59EA-CC10-43D2-A3FB-8F02493EA186}" destId="{6417E06B-7874-4B49-B5CB-73AD655B0BF1}" srcOrd="0" destOrd="0" parTransId="{BC443CB2-D6E6-41BF-A4C1-6D27B1802C47}" sibTransId="{8986E81B-8D83-4818-9C17-C1C957302C92}"/>
    <dgm:cxn modelId="{98373B4D-480A-4B4D-B275-4F44853870D4}" type="presOf" srcId="{6417E06B-7874-4B49-B5CB-73AD655B0BF1}" destId="{5455315C-48C3-4AB2-972E-67CBD02842E4}" srcOrd="0" destOrd="0" presId="urn:microsoft.com/office/officeart/2005/8/layout/hierarchy4"/>
    <dgm:cxn modelId="{82AA231F-1D0F-4B0D-BD87-3E19BB81C291}" type="presOf" srcId="{935E59EA-CC10-43D2-A3FB-8F02493EA186}" destId="{C3E164FF-6D33-4B76-96F4-5A684580F1AB}" srcOrd="0" destOrd="0" presId="urn:microsoft.com/office/officeart/2005/8/layout/hierarchy4"/>
    <dgm:cxn modelId="{9B5D45BB-C728-4E60-8113-018DD748D83C}" type="presParOf" srcId="{C3E164FF-6D33-4B76-96F4-5A684580F1AB}" destId="{FCD5CEB3-76B1-4026-A0FE-03983BE01D88}" srcOrd="0" destOrd="0" presId="urn:microsoft.com/office/officeart/2005/8/layout/hierarchy4"/>
    <dgm:cxn modelId="{BAF4A645-7FDE-4928-9C83-60902B342D17}" type="presParOf" srcId="{FCD5CEB3-76B1-4026-A0FE-03983BE01D88}" destId="{5455315C-48C3-4AB2-972E-67CBD02842E4}" srcOrd="0" destOrd="0" presId="urn:microsoft.com/office/officeart/2005/8/layout/hierarchy4"/>
    <dgm:cxn modelId="{C7247352-F073-4706-9869-3287879E3DC2}" type="presParOf" srcId="{FCD5CEB3-76B1-4026-A0FE-03983BE01D88}" destId="{E17A683E-86A3-4482-8CFC-BF5543319F2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5E59EA-CC10-43D2-A3FB-8F02493EA186}" type="doc">
      <dgm:prSet loTypeId="urn:microsoft.com/office/officeart/2005/8/layout/hierarchy4" loCatId="list" qsTypeId="urn:microsoft.com/office/officeart/2005/8/quickstyle/simple1#3" qsCatId="simple" csTypeId="urn:microsoft.com/office/officeart/2005/8/colors/accent0_1#3" csCatId="mainScheme" phldr="1"/>
      <dgm:spPr/>
      <dgm:t>
        <a:bodyPr/>
        <a:lstStyle/>
        <a:p>
          <a:endParaRPr lang="zh-CN" altLang="en-US"/>
        </a:p>
      </dgm:t>
    </dgm:pt>
    <dgm:pt modelId="{6417E06B-7874-4B49-B5CB-73AD655B0BF1}">
      <dgm:prSet phldr="0" custT="1"/>
      <dgm:spPr>
        <a:solidFill>
          <a:schemeClr val="accent2">
            <a:lumMod val="40000"/>
            <a:lumOff val="60000"/>
          </a:schemeClr>
        </a:solidFill>
      </dgm:spPr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0">
              <a:solidFill>
                <a:srgbClr val="FF0000"/>
              </a:solidFill>
              <a:latin typeface="华光中雅_CNKI" panose="02000500000000000000" pitchFamily="2" charset="-122"/>
              <a:ea typeface="华光中雅_CNKI" panose="02000500000000000000" pitchFamily="2" charset="-122"/>
            </a:rPr>
            <a:t>整体经济如何运行的</a:t>
          </a:r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0">
              <a:solidFill>
                <a:srgbClr val="FF0000"/>
              </a:solidFill>
              <a:latin typeface="华光中雅_CNKI" panose="02000500000000000000" pitchFamily="2" charset="-122"/>
              <a:ea typeface="华光中雅_CNKI" panose="02000500000000000000" pitchFamily="2" charset="-122"/>
            </a:rPr>
            <a:t>三个原理</a:t>
          </a:r>
          <a:endParaRPr sz="6500"/>
        </a:p>
      </dgm:t>
    </dgm:pt>
    <dgm:pt modelId="{BC443CB2-D6E6-41BF-A4C1-6D27B1802C47}" cxnId="{74DE1955-15A4-42FF-BE96-D198B0B26DE9}" type="parTrans">
      <dgm:prSet/>
      <dgm:spPr/>
      <dgm:t>
        <a:bodyPr/>
        <a:lstStyle/>
        <a:p>
          <a:endParaRPr lang="zh-CN" altLang="en-US" sz="2400"/>
        </a:p>
      </dgm:t>
    </dgm:pt>
    <dgm:pt modelId="{8986E81B-8D83-4818-9C17-C1C957302C92}" cxnId="{74DE1955-15A4-42FF-BE96-D198B0B26DE9}" type="sibTrans">
      <dgm:prSet/>
      <dgm:spPr/>
      <dgm:t>
        <a:bodyPr/>
        <a:lstStyle/>
        <a:p>
          <a:endParaRPr lang="zh-CN" altLang="en-US" sz="2400"/>
        </a:p>
      </dgm:t>
    </dgm:pt>
    <dgm:pt modelId="{C3E164FF-6D33-4B76-96F4-5A684580F1AB}" type="pres">
      <dgm:prSet presAssocID="{935E59EA-CC10-43D2-A3FB-8F02493EA18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CD5CEB3-76B1-4026-A0FE-03983BE01D88}" type="pres">
      <dgm:prSet presAssocID="{6417E06B-7874-4B49-B5CB-73AD655B0BF1}" presName="vertOne" presStyleCnt="0"/>
      <dgm:spPr/>
    </dgm:pt>
    <dgm:pt modelId="{5455315C-48C3-4AB2-972E-67CBD02842E4}" type="pres">
      <dgm:prSet presAssocID="{6417E06B-7874-4B49-B5CB-73AD655B0BF1}" presName="txOne" presStyleLbl="node0" presStyleIdx="0" presStyleCnt="1" custLinFactNeighborX="535" custLinFactNeighborY="-503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7A683E-86A3-4482-8CFC-BF5543319F28}" type="pres">
      <dgm:prSet presAssocID="{6417E06B-7874-4B49-B5CB-73AD655B0BF1}" presName="horzOne" presStyleCnt="0"/>
      <dgm:spPr/>
    </dgm:pt>
  </dgm:ptLst>
  <dgm:cxnLst>
    <dgm:cxn modelId="{9DBB8B62-A6EA-48A1-9BAA-F21E58880D22}" type="presOf" srcId="{935E59EA-CC10-43D2-A3FB-8F02493EA186}" destId="{C3E164FF-6D33-4B76-96F4-5A684580F1AB}" srcOrd="0" destOrd="0" presId="urn:microsoft.com/office/officeart/2005/8/layout/hierarchy4"/>
    <dgm:cxn modelId="{74DE1955-15A4-42FF-BE96-D198B0B26DE9}" srcId="{935E59EA-CC10-43D2-A3FB-8F02493EA186}" destId="{6417E06B-7874-4B49-B5CB-73AD655B0BF1}" srcOrd="0" destOrd="0" parTransId="{BC443CB2-D6E6-41BF-A4C1-6D27B1802C47}" sibTransId="{8986E81B-8D83-4818-9C17-C1C957302C92}"/>
    <dgm:cxn modelId="{18321FB8-C4CC-41A0-BF63-805DB6DCD8AE}" type="presOf" srcId="{6417E06B-7874-4B49-B5CB-73AD655B0BF1}" destId="{5455315C-48C3-4AB2-972E-67CBD02842E4}" srcOrd="0" destOrd="0" presId="urn:microsoft.com/office/officeart/2005/8/layout/hierarchy4"/>
    <dgm:cxn modelId="{0F1A5FBC-A9A2-4E0C-8F72-B0A5C387EAE2}" type="presParOf" srcId="{C3E164FF-6D33-4B76-96F4-5A684580F1AB}" destId="{FCD5CEB3-76B1-4026-A0FE-03983BE01D88}" srcOrd="0" destOrd="0" presId="urn:microsoft.com/office/officeart/2005/8/layout/hierarchy4"/>
    <dgm:cxn modelId="{54AFD7D2-A0B6-4219-B1F6-AE2D0BF28F18}" type="presParOf" srcId="{FCD5CEB3-76B1-4026-A0FE-03983BE01D88}" destId="{5455315C-48C3-4AB2-972E-67CBD02842E4}" srcOrd="0" destOrd="0" presId="urn:microsoft.com/office/officeart/2005/8/layout/hierarchy4"/>
    <dgm:cxn modelId="{8B5A7AAF-1193-473E-9978-41C154207D38}" type="presParOf" srcId="{FCD5CEB3-76B1-4026-A0FE-03983BE01D88}" destId="{E17A683E-86A3-4482-8CFC-BF5543319F2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732748" cy="2376264"/>
        <a:chOff x="0" y="0"/>
        <a:chExt cx="6732748" cy="2376264"/>
      </a:xfrm>
    </dsp:grpSpPr>
    <dsp:sp modelId="{5455315C-48C3-4AB2-972E-67CBD02842E4}">
      <dsp:nvSpPr>
        <dsp:cNvPr id="3" name="圆角矩形 2"/>
        <dsp:cNvSpPr/>
      </dsp:nvSpPr>
      <dsp:spPr bwMode="white">
        <a:xfrm>
          <a:off x="0" y="0"/>
          <a:ext cx="6732748" cy="237626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0">
              <a:solidFill>
                <a:srgbClr val="FF0000"/>
              </a:solidFill>
              <a:latin typeface="华光中雅_CNKI" panose="02000500000000000000" pitchFamily="2" charset="-122"/>
              <a:ea typeface="华光中雅_CNKI" panose="02000500000000000000" pitchFamily="2" charset="-122"/>
            </a:rPr>
            <a:t>人们如何做出决策的</a:t>
          </a:r>
          <a:endParaRPr lang="zh-CN" altLang="en-US" sz="4400" b="0">
            <a:solidFill>
              <a:srgbClr val="FF0000"/>
            </a:solidFill>
            <a:latin typeface="华光中雅_CNKI" panose="02000500000000000000" pitchFamily="2" charset="-122"/>
            <a:ea typeface="华光中雅_CNKI" panose="02000500000000000000" pitchFamily="2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0">
              <a:solidFill>
                <a:srgbClr val="FF0000"/>
              </a:solidFill>
              <a:latin typeface="华光中雅_CNKI" panose="02000500000000000000" pitchFamily="2" charset="-122"/>
              <a:ea typeface="华光中雅_CNKI" panose="02000500000000000000" pitchFamily="2" charset="-122"/>
            </a:rPr>
            <a:t>四个原理</a:t>
          </a:r>
          <a:endParaRPr sz="6500">
            <a:solidFill>
              <a:schemeClr val="dk1"/>
            </a:solidFill>
          </a:endParaRPr>
        </a:p>
      </dsp:txBody>
      <dsp:txXfrm>
        <a:off x="0" y="0"/>
        <a:ext cx="6732748" cy="2376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732748" cy="2376264"/>
        <a:chOff x="0" y="0"/>
        <a:chExt cx="6732748" cy="2376264"/>
      </a:xfrm>
    </dsp:grpSpPr>
    <dsp:sp modelId="{5455315C-48C3-4AB2-972E-67CBD02842E4}">
      <dsp:nvSpPr>
        <dsp:cNvPr id="3" name="圆角矩形 2"/>
        <dsp:cNvSpPr/>
      </dsp:nvSpPr>
      <dsp:spPr bwMode="white">
        <a:xfrm>
          <a:off x="0" y="0"/>
          <a:ext cx="6732748" cy="237626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0">
              <a:solidFill>
                <a:srgbClr val="FF0000"/>
              </a:solidFill>
              <a:latin typeface="华光中雅_CNKI" panose="02000500000000000000" pitchFamily="2" charset="-122"/>
              <a:ea typeface="华光中雅_CNKI" panose="02000500000000000000" pitchFamily="2" charset="-122"/>
            </a:rPr>
            <a:t>人们互相作用的</a:t>
          </a:r>
          <a:endParaRPr lang="zh-CN" altLang="en-US" sz="4400" b="0">
            <a:solidFill>
              <a:srgbClr val="FF0000"/>
            </a:solidFill>
            <a:latin typeface="华光中雅_CNKI" panose="02000500000000000000" pitchFamily="2" charset="-122"/>
            <a:ea typeface="华光中雅_CNKI" panose="02000500000000000000" pitchFamily="2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0">
              <a:solidFill>
                <a:srgbClr val="FF0000"/>
              </a:solidFill>
              <a:latin typeface="华光中雅_CNKI" panose="02000500000000000000" pitchFamily="2" charset="-122"/>
              <a:ea typeface="华光中雅_CNKI" panose="02000500000000000000" pitchFamily="2" charset="-122"/>
            </a:rPr>
            <a:t>三个原理</a:t>
          </a:r>
          <a:endParaRPr sz="6500">
            <a:solidFill>
              <a:schemeClr val="dk1"/>
            </a:solidFill>
          </a:endParaRPr>
        </a:p>
      </dsp:txBody>
      <dsp:txXfrm>
        <a:off x="0" y="0"/>
        <a:ext cx="6732748" cy="2376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732748" cy="2376264"/>
        <a:chOff x="0" y="0"/>
        <a:chExt cx="6732748" cy="2376264"/>
      </a:xfrm>
    </dsp:grpSpPr>
    <dsp:sp modelId="{5455315C-48C3-4AB2-972E-67CBD02842E4}">
      <dsp:nvSpPr>
        <dsp:cNvPr id="3" name="圆角矩形 2"/>
        <dsp:cNvSpPr/>
      </dsp:nvSpPr>
      <dsp:spPr bwMode="white">
        <a:xfrm>
          <a:off x="0" y="0"/>
          <a:ext cx="6732748" cy="237626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0">
              <a:solidFill>
                <a:srgbClr val="FF0000"/>
              </a:solidFill>
              <a:latin typeface="华光中雅_CNKI" panose="02000500000000000000" pitchFamily="2" charset="-122"/>
              <a:ea typeface="华光中雅_CNKI" panose="02000500000000000000" pitchFamily="2" charset="-122"/>
            </a:rPr>
            <a:t>整体经济如何运行的</a:t>
          </a:r>
          <a:endParaRPr lang="zh-CN" altLang="en-US" sz="4400" b="0">
            <a:solidFill>
              <a:srgbClr val="FF0000"/>
            </a:solidFill>
            <a:latin typeface="华光中雅_CNKI" panose="02000500000000000000" pitchFamily="2" charset="-122"/>
            <a:ea typeface="华光中雅_CNKI" panose="02000500000000000000" pitchFamily="2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0">
              <a:solidFill>
                <a:srgbClr val="FF0000"/>
              </a:solidFill>
              <a:latin typeface="华光中雅_CNKI" panose="02000500000000000000" pitchFamily="2" charset="-122"/>
              <a:ea typeface="华光中雅_CNKI" panose="02000500000000000000" pitchFamily="2" charset="-122"/>
            </a:rPr>
            <a:t>三个原理</a:t>
          </a:r>
          <a:endParaRPr sz="6500">
            <a:solidFill>
              <a:schemeClr val="dk1"/>
            </a:solidFill>
          </a:endParaRPr>
        </a:p>
      </dsp:txBody>
      <dsp:txXfrm>
        <a:off x="0" y="0"/>
        <a:ext cx="6732748" cy="2376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C0FBD-1325-4940-9740-591AC749B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6C58D-6D28-45AA-8565-ACD189F675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AA64FD-7149-435D-96E3-3ACA0174F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  <a:latin typeface="Calibri" panose="020F0502020204030204"/>
              </a:rPr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  <a:latin typeface="Calibri" panose="020F0502020204030204"/>
              </a:rPr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  <a:latin typeface="Calibri" panose="020F0502020204030204"/>
              </a:rPr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  <a:latin typeface="Calibri" panose="020F0502020204030204"/>
              </a:rPr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AA64FD-7149-435D-96E3-3ACA0174F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AA64FD-7149-435D-96E3-3ACA0174F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5720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460121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5"/>
          </p:nvPr>
        </p:nvSpPr>
        <p:spPr>
          <a:xfrm>
            <a:off x="460121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A5C27E8-6C78-4FD2-80C7-0DA522807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z="1400">
                <a:sym typeface="+mn-ea"/>
              </a:rPr>
              <a:t>单击此处编辑母版文本样式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第二级</a:t>
            </a:r>
            <a:endParaRPr lang="zh-CN" altLang="en-US" sz="1400"/>
          </a:p>
          <a:p>
            <a:pPr lvl="2"/>
            <a:r>
              <a:rPr lang="zh-CN" altLang="en-US" sz="1400">
                <a:sym typeface="+mn-ea"/>
              </a:rPr>
              <a:t>第三级</a:t>
            </a:r>
            <a:endParaRPr lang="zh-CN" altLang="en-US"/>
          </a:p>
        </p:txBody>
      </p:sp>
      <p:pic>
        <p:nvPicPr>
          <p:cNvPr id="7" name="图片 6" descr="logo-VI系统0630-PPT-12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28836" y="6286520"/>
            <a:ext cx="1495513" cy="288536"/>
          </a:xfrm>
          <a:prstGeom prst="rect">
            <a:avLst/>
          </a:prstGeom>
        </p:spPr>
      </p:pic>
      <p:pic>
        <p:nvPicPr>
          <p:cNvPr id="2050" name="Picture 2" descr="I:\BOBO Z\哈工大\JPG\2020\7月\0707-ppt\素材01\logo-VI系统0630-PPT-24.jpg"/>
          <p:cNvPicPr>
            <a:picLocks noChangeArrowheads="1"/>
          </p:cNvPicPr>
          <p:nvPr userDrawn="1"/>
        </p:nvPicPr>
        <p:blipFill>
          <a:blip r:embed="rId14" cstate="print"/>
          <a:srcRect t="-37500" b="-37500"/>
          <a:stretch>
            <a:fillRect/>
          </a:stretch>
        </p:blipFill>
        <p:spPr bwMode="auto">
          <a:xfrm flipV="1">
            <a:off x="571471" y="1273711"/>
            <a:ext cx="3960000" cy="3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rgbClr val="002060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rgbClr val="9D7B55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哈尔滨工业大学（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深圳）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经济管理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学院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9D7B55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THE HITSZ SCHOOL OF ECONOMICS AND MANAGEMENT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D7B55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7744" y="1412776"/>
            <a:ext cx="445008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《</a:t>
            </a: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经济学原理</a:t>
            </a: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》</a:t>
            </a:r>
            <a:endParaRPr kumimoji="0" lang="en-US" altLang="zh-CN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（微观经济学原理）</a:t>
            </a:r>
            <a:endParaRPr kumimoji="0" lang="en-US" altLang="zh-CN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主讲人：周豫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3933056"/>
            <a:ext cx="711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第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1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章：经济学的十大原理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做出决策时需要比较替代选择的收益和成本。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任何东西的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机会成本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都是为了得到它而放弃的东西。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这是决策的相关成本。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2——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某种东西的成本是为了得到它而放弃的其他东西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机会成本的例子：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上一年大学的机会成本不仅仅是学费、书本费、住宿费，还有因此而放弃的工资。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看电影的机会成本不仅仅是电影票的费用，还有你在电影院度过的时间的价值（这段时间本来可以完成其他事情）。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2——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某种东西的成本是为了得到它而放弃的其他东西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理性人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系统地、有目的地尽其所能、实现目标。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通过评估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边际变化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的成本和收益来做出决策。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所谓边际变化就是对现有计划的增量调整。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3——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理性人考虑边际量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605" y="1557020"/>
            <a:ext cx="86118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例子：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当考虑本科毕业之后是否再上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年研究生时，他会将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年研究生的学费和放弃的工资与额外收入相比较，这个额外收入是因为他的额外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年的教育带来的（研究显示：受教育越多，收入越高）。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当厂长考虑是否增加产量时，他会将额外劳动力和材料的成本与额外产品销售收入进行比较。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只有边际收益大于边际成本，一个理性决策者才会采取行动。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3——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理性人考虑边际量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605" y="1557020"/>
            <a:ext cx="84194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激励：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诱导一个人采取行动或者不采取行动的东西，即奖励或惩罚的可能性。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理性的人会对激励做出反应。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示例：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当油价上涨时，消费者会购买更多的混合动力汽车和更少的耗油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SUV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当香烟税增加时，青少年吸烟率下降。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4——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人们会对激励做出反应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例子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285115" y="1340485"/>
            <a:ext cx="8787765" cy="3989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你在卖你的一台</a:t>
            </a: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旧车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，你已经花了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元修理它。在最后一刻，变速器熄火了。你可以继续花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600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元把变速器修好，或者不再做任何修理，就按照目前的状况出售汽车。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在以下每种情况，是否应该修理好变速器？并给出解释。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：如果变速器可以正常工作，二手车网站价格为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6500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元，如果变速器熄火了，则为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5700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240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如果变速器可以正常工作，二手车网站价格为</a:t>
            </a:r>
            <a:r>
              <a:rPr lang="en-US" altLang="zh-CN" sz="240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6000</a:t>
            </a:r>
            <a:r>
              <a:rPr lang="zh-CN" altLang="en-US" sz="240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元，如果变速器熄火了，则为</a:t>
            </a:r>
            <a:r>
              <a:rPr lang="en-US" altLang="zh-CN" sz="240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5500</a:t>
            </a:r>
            <a:r>
              <a:rPr lang="zh-CN" altLang="en-US" sz="240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答案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67544" y="1340768"/>
            <a:ext cx="8280920" cy="3989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修理变速器的成本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=600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：如果变速器正常工作，</a:t>
            </a:r>
            <a:r>
              <a:rPr lang="zh-CN" altLang="en-US" sz="240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价格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6500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元，如果不正常工作，则为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5700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元。修复变速器的收益为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6500-5700=800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元，大于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元的成本。则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修理变速器。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：如果变速器正常工作，</a:t>
            </a:r>
            <a:r>
              <a:rPr lang="zh-CN" altLang="en-US" sz="240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价格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6000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元，如果不正常工作，则为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5500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元。修复变速器的好处为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6000-5500=500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元，小于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元的成本。则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不修理变速器。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答案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67544" y="1340768"/>
            <a:ext cx="82809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你之前花在维修上的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元无关紧要。重要的是维修变速器的成本和收益。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场景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到场景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激励措施的变化，导致你的决策发生变化。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331640" y="2060848"/>
          <a:ext cx="673274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5——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交换能让每个人状况更好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TextBox 15"/>
          <p:cNvSpPr txBox="1"/>
          <p:nvPr/>
        </p:nvSpPr>
        <p:spPr>
          <a:xfrm>
            <a:off x="611560" y="1417916"/>
            <a:ext cx="79208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相对自给自足，人们可以专门生产一种商品或服务，然后用它交换其他商品或服务。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各国受益于贸易和专业化：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▪本国生产的商品在国外能卖到更好的价格；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▪从国外购买其他商品比在本国自己生产的价格更便宜。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（比如，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商品在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元；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商品在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元；则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国专门生产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商品，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国专门生产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商品，相互交换自己不生产的商品，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的价格均为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元。）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542610"/>
            <a:ext cx="8458200" cy="727345"/>
          </a:xfrm>
          <a:noFill/>
        </p:spPr>
        <p:txBody>
          <a:bodyPr bIns="0" anchor="b">
            <a:noAutofit/>
          </a:bodyPr>
          <a:lstStyle/>
          <a:p>
            <a:pPr>
              <a:lnSpc>
                <a:spcPct val="105000"/>
              </a:lnSpc>
              <a:defRPr/>
            </a:pPr>
            <a:r>
              <a:rPr lang="zh-CN" altLang="en-US"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参考书目</a:t>
            </a:r>
            <a:endParaRPr lang="en-US" sz="3300" kern="0" spc="2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Screen Shot 2013-09-29 at 9.52.07 A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2700"/>
            <a:ext cx="304800" cy="6870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392383"/>
            <a:ext cx="4094018" cy="40940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45" y="0"/>
            <a:ext cx="4509655" cy="45096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6——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市场通常是组织经济活动的好方法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TextBox 15"/>
          <p:cNvSpPr txBox="1"/>
          <p:nvPr/>
        </p:nvSpPr>
        <p:spPr>
          <a:xfrm>
            <a:off x="611560" y="1580476"/>
            <a:ext cx="79208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市场和市场经济：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一群买家与卖家（不需要在同一个地点）。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组织经济活动是指确定：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▪生产什么商品？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▪如何生产？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▪生产多少？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▪卖给谁？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市场经济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：当许多企业和家庭在产品和服务市场上相互交易时，通过他们的分散决策配置资源的经济。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亚当斯密的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国富论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1776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）的著名论述：这些家庭和企业，每一个都表现得好像被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“一只看不见的手”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牵着，促进总体经济福祉。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6——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市场通常是组织经济活动的好方法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看不见的手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通过价格体系发挥作用：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买卖双方的互动决定价格；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每个价格都反映了商品对于买家的价值，以及对于厂家的生产成本；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价格引导自利的家庭和企业做出决定，在许多情况下，可以最大限度地提高社会的经济福祉。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6——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市场通常是组织经济活动的好方法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政府的重要作用：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执行产权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（与警察、法院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。所谓产权就是个人拥有并控制稀缺资源的能力。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如果财产被盗的风险很大，人们不太愿意工作、生产、投资或者购买。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7——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政府有时候可以改善市场结果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7——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政府有时候可以改善市场结果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TextBox 15"/>
          <p:cNvSpPr txBox="1"/>
          <p:nvPr/>
        </p:nvSpPr>
        <p:spPr>
          <a:xfrm>
            <a:off x="611560" y="1580476"/>
            <a:ext cx="79208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市场失灵：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当市场不能有效地分配社会资源时。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市场失灵的原因：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▪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外部性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商品的生产和消费影响到旁人（例如污染）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▪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市场势力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单个买方或者单个卖方对市场价格有重大影响（例如垄断）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此时，政府的公共政策可以</a:t>
            </a: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提高效率。</a:t>
            </a:r>
            <a:endParaRPr lang="zh-CN" altLang="en-US" sz="24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政府也会改变市场结果：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促进公平。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如果市场对经济福利的分配不理想，税收或福利政策可以改变经济“蛋糕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的分配方式，从而促进公平。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7——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政府有时候可以改善市场结果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在以下每种情况下，政府的作用是什么？政府的干预是否改善了结果？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A.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公立学校。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B.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工作场所安全规定。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C.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公共公路（国道）。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D.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专利法，允许制药公司对拯救生命的药物收取高昂的价格。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讨论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331640" y="2060848"/>
          <a:ext cx="673274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随着时间的推移，各国生活水平产生巨大差异：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富裕国家的平均收入是贫穷国家平均收入的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倍以上。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改革开放至今，我国居民人均可支配收入增长了187倍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8——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一个国家的生活水平取决于其生产商品与服务的能力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26720" y="1628775"/>
            <a:ext cx="8581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生活水平最重要的决定因素：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生产力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，即每单位劳动力生产的商品和服务的数量。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生产力取决于工人可用的设备、工人的技能、技术等。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其他因素（如来自国外的竞争）对生产力，从而生活水平的影响要小得多。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8——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一个国家的生活水平取决于其生产商品与服务的能力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542610"/>
            <a:ext cx="8458200" cy="727345"/>
          </a:xfrm>
          <a:noFill/>
        </p:spPr>
        <p:txBody>
          <a:bodyPr bIns="0" anchor="b">
            <a:noAutofit/>
          </a:bodyPr>
          <a:lstStyle/>
          <a:p>
            <a:pPr>
              <a:lnSpc>
                <a:spcPct val="105000"/>
              </a:lnSpc>
              <a:defRPr/>
            </a:pP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课程群</a:t>
            </a:r>
            <a:endParaRPr lang="en-US" sz="3300" kern="0" spc="2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Screen Shot 2013-09-29 at 9.52.07 A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2700"/>
            <a:ext cx="304800" cy="68707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6809" y="1439403"/>
            <a:ext cx="2857500" cy="28208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0000"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办公室在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栋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525</a:t>
            </a: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26824" r="595" b="29783"/>
          <a:stretch>
            <a:fillRect/>
          </a:stretch>
        </p:blipFill>
        <p:spPr>
          <a:xfrm>
            <a:off x="3164205" y="1439545"/>
            <a:ext cx="5307965" cy="50018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26653" y="1628800"/>
            <a:ext cx="806489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通货膨胀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：物价总水平的上涨。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从长远来看，通货膨胀几乎总是由货币数量的过度增长引起的，这会导致单位货币价值的下降。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政府创造货币的速度过快，通货膨胀率就越高。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9——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当政府发行了过多货币，物价上涨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26653" y="1628800"/>
            <a:ext cx="806489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在短期内（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1-2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年），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许多经济政策将通货膨胀和失业推向相反的方向：高通货膨胀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低失业率，或者，低通货膨胀率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高失业率，或者介于两者之间。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行使这种权衡关系具有争议性，因为两害相权，但这种权衡取舍总是存在的。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10——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社会面临通货膨胀和失业之间的短期权衡取舍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539048" y="1730400"/>
            <a:ext cx="806489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人们决策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的四个原则是：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人们面临着权衡取舍。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任何行动的成本都是以放弃的机会成本来衡量的。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理性的人通过比较边际成本和边际收益来做出决策。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人们对激励做出行动的决策。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26653" y="1628800"/>
            <a:ext cx="806489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人与人之间互动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的三个原则是：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交换是可以互利的。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市场通常是协调交换的好办法。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如果市场失灵或市场结果不公平，政府可能会改善市场结果。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26653" y="1628800"/>
            <a:ext cx="806489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整体经济运行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的四个原则是：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生产力是生活水平的最终源泉。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货币增长是通货膨胀的最终来源。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社会面临失业率与通货膨胀之间的权衡。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哈尔滨工业大学（</a:t>
            </a:r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深圳）</a:t>
            </a:r>
            <a:endParaRPr lang="en-US" altLang="zh-CN" sz="24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经济管理</a:t>
            </a:r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学院</a:t>
            </a:r>
            <a:endParaRPr lang="zh-CN" altLang="en-US" sz="24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zh-CN" sz="1200" dirty="0">
                <a:solidFill>
                  <a:srgbClr val="9D7B55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THE HITSZ SCHOOL OF ECONOMICS AND MANAGEMENT</a:t>
            </a:r>
            <a:endParaRPr lang="zh-CN" altLang="en-US" sz="1200" dirty="0">
              <a:solidFill>
                <a:srgbClr val="9D7B55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9861" y="1506771"/>
            <a:ext cx="445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《</a:t>
            </a:r>
            <a:r>
              <a:rPr lang="zh-CN" altLang="en-US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经济学原理</a:t>
            </a:r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》</a:t>
            </a:r>
            <a:endParaRPr lang="zh-CN" altLang="en-US" sz="48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0398" y="3277021"/>
            <a:ext cx="711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下一章：像经济学家一样思考</a:t>
            </a:r>
            <a:endParaRPr lang="zh-CN" altLang="en-US" sz="4000" b="1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542610"/>
            <a:ext cx="8458200" cy="727345"/>
          </a:xfrm>
          <a:noFill/>
        </p:spPr>
        <p:txBody>
          <a:bodyPr bIns="0" anchor="b">
            <a:noAutofit/>
          </a:bodyPr>
          <a:lstStyle/>
          <a:p>
            <a:pPr>
              <a:lnSpc>
                <a:spcPct val="105000"/>
              </a:lnSpc>
              <a:defRPr/>
            </a:pP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微观部分结构</a:t>
            </a:r>
            <a:endParaRPr lang="en-US" sz="3300" kern="0" spc="2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Screen Shot 2013-09-29 at 9.52.07 A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2700"/>
            <a:ext cx="304800" cy="687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6" r="1882" b="5239"/>
          <a:stretch>
            <a:fillRect/>
          </a:stretch>
        </p:blipFill>
        <p:spPr>
          <a:xfrm>
            <a:off x="2673958" y="1340309"/>
            <a:ext cx="6151617" cy="52993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542610"/>
            <a:ext cx="8458200" cy="727345"/>
          </a:xfrm>
          <a:noFill/>
        </p:spPr>
        <p:txBody>
          <a:bodyPr bIns="0" anchor="b">
            <a:noAutofit/>
          </a:bodyPr>
          <a:lstStyle/>
          <a:p>
            <a:pPr>
              <a:lnSpc>
                <a:spcPct val="105000"/>
              </a:lnSpc>
              <a:defRPr/>
            </a:pPr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本章回答</a:t>
            </a:r>
            <a:r>
              <a:rPr lang="zh-CN" altLang="en-US"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如下</a:t>
            </a:r>
            <a:r>
              <a:rPr lang="en-US" altLang="zh-CN"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4</a:t>
            </a:r>
            <a:r>
              <a:rPr lang="zh-CN" altLang="en-US"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个</a:t>
            </a:r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问题</a:t>
            </a:r>
            <a:endParaRPr lang="en-US" sz="3300" kern="0" spc="2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668002"/>
            <a:ext cx="8229600" cy="342651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0000"/>
              <a:buFont typeface="+mj-lt"/>
              <a:buAutoNum type="arabicPeriod"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经济学主要是研究什么的？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0000"/>
              <a:buFont typeface="+mj-lt"/>
              <a:buAutoNum type="arabicPeriod"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人们做决策的原理是什么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？（微观）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0000"/>
              <a:buFont typeface="+mj-lt"/>
              <a:buAutoNum type="arabicPeriod"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人们互动的原理是什么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？（微观）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0000"/>
              <a:buFont typeface="+mj-lt"/>
              <a:buAutoNum type="arabicPeriod"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整体经济运行的原理是什么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？（宏观）</a:t>
            </a:r>
            <a:endParaRPr 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Picture 1" descr="Screen Shot 2013-09-29 at 9.52.07 A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2700"/>
            <a:ext cx="304800" cy="68707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经济学是有关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1340768"/>
            <a:ext cx="806489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稀缺性：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社会资源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的稀缺性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经济学：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研究社会如何管理其稀缺资源，例如：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人们如何决定购买什么商品，工作多长时间，储蓄多少钱，消费多少钱。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企业如何决定生产多少产品，雇佣多少工人。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整个社会如何决定在国防、消费品、环境保护和其他需求之间分配资源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 defTabSz="914400">
              <a:lnSpc>
                <a:spcPts val="33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大原理：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经济学的研究是多方面的，但可以用几个核心思想把这个领域统一起来，概括为“十大原理”。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331640" y="2060848"/>
          <a:ext cx="673274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所有决策都涉及取舍。例如：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期中考试前一天去参加聚会，学习的时间就少了。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想要更多的钱买东西就意味着需要工作更长时间（挣更多的钱），休息的时间就少了。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保护环境需要资源，而这些资源本来可以用来生产更多消费品的。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1——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人们面临权衡取舍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社会还面临着一个非常重要的权衡取舍：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效率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公平。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效率：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社会从稀缺资源中获得最大收益。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公平：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经济成果在社会成员之间均匀分配。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权衡：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为了实现更大的公平，可以将收入从富人重新分配给穷人，但是这样会减少工作和生产的动力，进而缩小经济成果的总“蛋糕”。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原理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1——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人们面临权衡取舍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GEyYTQ3YzBjNDdiNmY2MWY1ZjA1Njc3MjE3YzgwODUifQ=="/>
  <p:tag name="KSO_WPP_MARK_KEY" val="778420dd-e443-403e-8a68-7d94fa5f77cf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0070C0"/>
      </a:accent2>
      <a:accent3>
        <a:srgbClr val="00B0F0"/>
      </a:accent3>
      <a:accent4>
        <a:srgbClr val="595959"/>
      </a:accent4>
      <a:accent5>
        <a:srgbClr val="7F7F7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3239</Words>
  <Application>WPS 演示</Application>
  <PresentationFormat>全屏显示(4:3)</PresentationFormat>
  <Paragraphs>218</Paragraphs>
  <Slides>35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宋体</vt:lpstr>
      <vt:lpstr>Wingdings</vt:lpstr>
      <vt:lpstr>思源黑体 CN Bold</vt:lpstr>
      <vt:lpstr>黑体</vt:lpstr>
      <vt:lpstr>思源黑体 CN Regular</vt:lpstr>
      <vt:lpstr>思源黑体 CN Light</vt:lpstr>
      <vt:lpstr>华光中雅_CNKI</vt:lpstr>
      <vt:lpstr>等线</vt:lpstr>
      <vt:lpstr>Calibri</vt:lpstr>
      <vt:lpstr>微软雅黑</vt:lpstr>
      <vt:lpstr>Arial Unicode MS</vt:lpstr>
      <vt:lpstr>Office 主题</vt:lpstr>
      <vt:lpstr>PowerPoint 演示文稿</vt:lpstr>
      <vt:lpstr>参考书目</vt:lpstr>
      <vt:lpstr>课程群</vt:lpstr>
      <vt:lpstr>微观部分结构</vt:lpstr>
      <vt:lpstr>本章回答如下4个问题</vt:lpstr>
      <vt:lpstr>PowerPoint 演示文稿</vt:lpstr>
      <vt:lpstr>PowerPoint 演示文稿</vt:lpstr>
      <vt:lpstr>原理1——人们面临权衡取舍</vt:lpstr>
      <vt:lpstr>原理1——人们面临权衡取舍</vt:lpstr>
      <vt:lpstr>原理2——某种东西的成本是为了得到它而放弃的东西</vt:lpstr>
      <vt:lpstr>原理2——某种东西的成本是为了得到它而放弃的东西</vt:lpstr>
      <vt:lpstr>原理3——理性人考虑边际量</vt:lpstr>
      <vt:lpstr>原理3——理性人考虑边际量</vt:lpstr>
      <vt:lpstr>原理4——人们会对激励做出反应</vt:lpstr>
      <vt:lpstr>例子</vt:lpstr>
      <vt:lpstr>答案</vt:lpstr>
      <vt:lpstr>答案</vt:lpstr>
      <vt:lpstr>PowerPoint 演示文稿</vt:lpstr>
      <vt:lpstr>原理5——交换能让每个人状况更好</vt:lpstr>
      <vt:lpstr>原理6——市场通常是组织经济活动的好方法</vt:lpstr>
      <vt:lpstr>原理6——市场通常是组织经济活动的好方法</vt:lpstr>
      <vt:lpstr>原理6——市场通常是组织经济活动的好方法</vt:lpstr>
      <vt:lpstr>原理7——政府有时候可以改善市场结果</vt:lpstr>
      <vt:lpstr>原理7——政府有时候可以改善市场结果</vt:lpstr>
      <vt:lpstr>原理7——政府有时候可以改善市场结果</vt:lpstr>
      <vt:lpstr>讨论</vt:lpstr>
      <vt:lpstr>PowerPoint 演示文稿</vt:lpstr>
      <vt:lpstr>原理8——一个国家的生活水平取决于其生产商品与服务的能力</vt:lpstr>
      <vt:lpstr>原理8——一个国家的生活水平取决于其生产商品与服务的能力</vt:lpstr>
      <vt:lpstr>原理9——当政府发行了过多货币，物价上涨</vt:lpstr>
      <vt:lpstr>原理10——社会面临通货膨胀和失业之间的短期权衡取舍</vt:lpstr>
      <vt:lpstr>总结</vt:lpstr>
      <vt:lpstr>总结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2911522202@qq.com</dc:creator>
  <cp:lastModifiedBy>YZ</cp:lastModifiedBy>
  <cp:revision>77</cp:revision>
  <dcterms:created xsi:type="dcterms:W3CDTF">2023-08-16T08:46:00Z</dcterms:created>
  <dcterms:modified xsi:type="dcterms:W3CDTF">2024-08-24T03:38:42Z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C486B4A41481402098C23266CA8B3F02_12</vt:lpwstr>
  </property>
  <property fmtid="{D5CDD505-2E9C-101B-9397-08002B2CF9AE}" pid="3" name="KSOProductBuildVer">
    <vt:lpwstr>2052-12.1.0.17827</vt:lpwstr>
  </property>
</Properties>
</file>