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4"/>
  </p:notesMasterIdLst>
  <p:sldIdLst>
    <p:sldId id="266" r:id="rId2"/>
    <p:sldId id="257" r:id="rId3"/>
    <p:sldId id="268" r:id="rId4"/>
    <p:sldId id="346" r:id="rId5"/>
    <p:sldId id="347" r:id="rId6"/>
    <p:sldId id="319" r:id="rId7"/>
    <p:sldId id="348" r:id="rId8"/>
    <p:sldId id="349" r:id="rId9"/>
    <p:sldId id="350" r:id="rId10"/>
    <p:sldId id="324" r:id="rId11"/>
    <p:sldId id="351" r:id="rId12"/>
    <p:sldId id="352" r:id="rId13"/>
    <p:sldId id="353" r:id="rId14"/>
    <p:sldId id="354" r:id="rId15"/>
    <p:sldId id="325" r:id="rId16"/>
    <p:sldId id="355" r:id="rId17"/>
    <p:sldId id="356" r:id="rId18"/>
    <p:sldId id="357" r:id="rId19"/>
    <p:sldId id="358" r:id="rId20"/>
    <p:sldId id="359" r:id="rId21"/>
    <p:sldId id="360" r:id="rId22"/>
    <p:sldId id="362" r:id="rId23"/>
    <p:sldId id="361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7" r:id="rId37"/>
    <p:sldId id="375" r:id="rId38"/>
    <p:sldId id="376" r:id="rId39"/>
    <p:sldId id="378" r:id="rId40"/>
    <p:sldId id="379" r:id="rId41"/>
    <p:sldId id="380" r:id="rId42"/>
    <p:sldId id="314" r:id="rId43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" initials="Y" lastIdx="3" clrIdx="0"/>
  <p:cmAuthor id="1" name="潘 柏蕙" initials="潘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D7B55"/>
    <a:srgbClr val="9F8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9" autoAdjust="0"/>
    <p:restoredTop sz="93727" autoAdjust="0"/>
  </p:normalViewPr>
  <p:slideViewPr>
    <p:cSldViewPr showGuides="1">
      <p:cViewPr varScale="1">
        <p:scale>
          <a:sx n="109" d="100"/>
          <a:sy n="109" d="100"/>
        </p:scale>
        <p:origin x="1578" y="102"/>
      </p:cViewPr>
      <p:guideLst>
        <p:guide orient="horz" pos="2132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4C77-742A-429E-850A-11BA0946D8B4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4FD-7149-435D-96E3-3ACA0174F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0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2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5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7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5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7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3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9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8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5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500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（微观经济学原理部分）</a:t>
            </a:r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2125" y="3946634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10</a:t>
            </a:r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章：外部性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29870"/>
            <a:ext cx="8387080" cy="1327785"/>
          </a:xfrm>
        </p:spPr>
        <p:txBody>
          <a:bodyPr>
            <a:noAutofit/>
          </a:bodyPr>
          <a:lstStyle/>
          <a:p>
            <a:r>
              <a:rPr lang="zh-CN" altLang="en-US" sz="30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“外部性内在化（</a:t>
            </a:r>
            <a:r>
              <a:rPr lang="en-US" altLang="zh-CN" sz="30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Internalizing the Externalities</a:t>
            </a:r>
            <a:r>
              <a:rPr lang="zh-CN" altLang="en-US" sz="30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）”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95605" y="1557020"/>
            <a:ext cx="843026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内部化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：改变激励措施，使人们考虑到自己行为的外部影响。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在前面的汽油例子中，对卖家征收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每单位汽油的税，使卖家的成本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当市场参与者必须支付社会成本时，市场均衡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社会最优。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（对买家征税也会得到同样的结果；市场</a:t>
            </a:r>
            <a:r>
              <a:rPr lang="en-US" altLang="zh-CN" sz="2400" dirty="0"/>
              <a:t> </a:t>
            </a:r>
            <a:r>
              <a:rPr lang="en-US" altLang="zh-CN" sz="2800" b="1" i="1" dirty="0">
                <a:solidFill>
                  <a:srgbClr val="002060"/>
                </a:solidFill>
              </a:rPr>
              <a:t>Q</a:t>
            </a:r>
            <a:r>
              <a:rPr lang="en-US" altLang="zh-CN" sz="2800" b="1" i="1" dirty="0"/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等于最优 </a:t>
            </a:r>
            <a:r>
              <a:rPr lang="en-US" altLang="zh-CN" sz="2800" b="1" i="1" dirty="0">
                <a:solidFill>
                  <a:srgbClr val="002060"/>
                </a:solidFill>
              </a:rPr>
              <a:t>Q</a:t>
            </a:r>
            <a:r>
              <a:rPr lang="en-US" altLang="zh-CN" sz="2800" b="1" i="1" dirty="0"/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正外部性例子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95605" y="1557020"/>
            <a:ext cx="8288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接种传染病疫苗不仅能保护你，还能保护那些在你之后去超市购物的人。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研发创造了其他人可以使用的知识。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上大学提高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了人们的教育水平，同时也减少了犯罪，改善了社会治理。 </a:t>
            </a:r>
            <a:endParaRPr lang="zh-CN" altLang="en-US" sz="200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正外部性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95605" y="1557020"/>
            <a:ext cx="844740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存在正外部性的情况下，商品的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社会价值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私人价值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对购买者的直接价值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外部利益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对旁观者的正向影响的价值。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社会最优</a:t>
            </a:r>
            <a:r>
              <a:rPr lang="en-US" altLang="zh-CN" sz="2400" dirty="0"/>
              <a:t> </a:t>
            </a:r>
            <a:r>
              <a:rPr lang="en-US" altLang="zh-CN" sz="2800" b="1" i="1" dirty="0">
                <a:solidFill>
                  <a:srgbClr val="002060"/>
                </a:solidFill>
              </a:rPr>
              <a:t>Q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最大化福利：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任何较低的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，额外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单位数量的社会价值都超过了它的成本。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任何更高的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，额外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单位数量的成本都超过了它的社会价值。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179512" y="1121171"/>
            <a:ext cx="5053584" cy="56201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25" y="460548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习题：正外部性分析</a:t>
            </a: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943670" y="1520825"/>
            <a:ext cx="3821113" cy="4659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>
            <a:off x="862708" y="6180138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862708" y="53149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>
            <a:off x="862708" y="44513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>
            <a:off x="862708" y="35877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862708" y="2722563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862708" y="1871663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 flipV="1">
            <a:off x="943670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1" name="Line 17"/>
          <p:cNvSpPr>
            <a:spLocks noChangeShapeType="1"/>
          </p:cNvSpPr>
          <p:nvPr/>
        </p:nvSpPr>
        <p:spPr bwMode="auto">
          <a:xfrm flipV="1">
            <a:off x="2064445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" name="Line 18"/>
          <p:cNvSpPr>
            <a:spLocks noChangeShapeType="1"/>
          </p:cNvSpPr>
          <p:nvPr/>
        </p:nvSpPr>
        <p:spPr bwMode="auto">
          <a:xfrm flipV="1">
            <a:off x="3185220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 flipV="1">
            <a:off x="4318695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1604342" y="1211253"/>
            <a:ext cx="2108269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流感疫苗市场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auto">
          <a:xfrm>
            <a:off x="943670" y="2725738"/>
            <a:ext cx="3521075" cy="2689225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 flipV="1">
            <a:off x="943670" y="3479800"/>
            <a:ext cx="3503613" cy="2695575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4406008" y="5291138"/>
            <a:ext cx="412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98" name="Rectangle 24"/>
          <p:cNvSpPr>
            <a:spLocks noChangeArrowheads="1"/>
          </p:cNvSpPr>
          <p:nvPr/>
        </p:nvSpPr>
        <p:spPr bwMode="auto">
          <a:xfrm>
            <a:off x="4393308" y="3128963"/>
            <a:ext cx="3889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S</a:t>
            </a:r>
          </a:p>
        </p:txBody>
      </p:sp>
      <p:grpSp>
        <p:nvGrpSpPr>
          <p:cNvPr id="99" name="Group 26"/>
          <p:cNvGrpSpPr/>
          <p:nvPr/>
        </p:nvGrpSpPr>
        <p:grpSpPr bwMode="auto">
          <a:xfrm>
            <a:off x="251520" y="1123950"/>
            <a:ext cx="4981576" cy="5573713"/>
            <a:chOff x="2459" y="491"/>
            <a:chExt cx="3138" cy="3511"/>
          </a:xfrm>
        </p:grpSpPr>
        <p:grpSp>
          <p:nvGrpSpPr>
            <p:cNvPr id="100" name="Group 27"/>
            <p:cNvGrpSpPr/>
            <p:nvPr/>
          </p:nvGrpSpPr>
          <p:grpSpPr bwMode="auto">
            <a:xfrm>
              <a:off x="2567" y="491"/>
              <a:ext cx="3030" cy="3511"/>
              <a:chOff x="2567" y="491"/>
              <a:chExt cx="3030" cy="3511"/>
            </a:xfrm>
          </p:grpSpPr>
          <p:grpSp>
            <p:nvGrpSpPr>
              <p:cNvPr id="102" name="Group 28"/>
              <p:cNvGrpSpPr/>
              <p:nvPr/>
            </p:nvGrpSpPr>
            <p:grpSpPr bwMode="auto">
              <a:xfrm>
                <a:off x="2895" y="962"/>
                <a:ext cx="2122" cy="2442"/>
                <a:chOff x="2895" y="962"/>
                <a:chExt cx="2407" cy="2442"/>
              </a:xfrm>
            </p:grpSpPr>
            <p:sp>
              <p:nvSpPr>
                <p:cNvPr id="142" name="Line 29"/>
                <p:cNvSpPr>
                  <a:spLocks noChangeShapeType="1"/>
                </p:cNvSpPr>
                <p:nvPr/>
              </p:nvSpPr>
              <p:spPr bwMode="auto">
                <a:xfrm>
                  <a:off x="2895" y="3403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3" name="Line 30"/>
                <p:cNvSpPr>
                  <a:spLocks noChangeShapeType="1"/>
                </p:cNvSpPr>
                <p:nvPr/>
              </p:nvSpPr>
              <p:spPr bwMode="auto">
                <a:xfrm>
                  <a:off x="2895" y="2859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4" name="Line 31"/>
                <p:cNvSpPr>
                  <a:spLocks noChangeShapeType="1"/>
                </p:cNvSpPr>
                <p:nvPr/>
              </p:nvSpPr>
              <p:spPr bwMode="auto">
                <a:xfrm>
                  <a:off x="2895" y="2315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5" name="Line 32"/>
                <p:cNvSpPr>
                  <a:spLocks noChangeShapeType="1"/>
                </p:cNvSpPr>
                <p:nvPr/>
              </p:nvSpPr>
              <p:spPr bwMode="auto">
                <a:xfrm>
                  <a:off x="2895" y="1770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6" name="Line 33"/>
                <p:cNvSpPr>
                  <a:spLocks noChangeShapeType="1"/>
                </p:cNvSpPr>
                <p:nvPr/>
              </p:nvSpPr>
              <p:spPr bwMode="auto">
                <a:xfrm>
                  <a:off x="2895" y="1226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7" name="Line 34"/>
                <p:cNvSpPr>
                  <a:spLocks noChangeShapeType="1"/>
                </p:cNvSpPr>
                <p:nvPr/>
              </p:nvSpPr>
              <p:spPr bwMode="auto">
                <a:xfrm>
                  <a:off x="2895" y="3131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8" name="Line 35"/>
                <p:cNvSpPr>
                  <a:spLocks noChangeShapeType="1"/>
                </p:cNvSpPr>
                <p:nvPr/>
              </p:nvSpPr>
              <p:spPr bwMode="auto">
                <a:xfrm>
                  <a:off x="2895" y="2587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9" name="Line 36"/>
                <p:cNvSpPr>
                  <a:spLocks noChangeShapeType="1"/>
                </p:cNvSpPr>
                <p:nvPr/>
              </p:nvSpPr>
              <p:spPr bwMode="auto">
                <a:xfrm>
                  <a:off x="2895" y="2043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0" name="Line 37"/>
                <p:cNvSpPr>
                  <a:spLocks noChangeShapeType="1"/>
                </p:cNvSpPr>
                <p:nvPr/>
              </p:nvSpPr>
              <p:spPr bwMode="auto">
                <a:xfrm>
                  <a:off x="2895" y="1498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1" name="Line 38"/>
                <p:cNvSpPr>
                  <a:spLocks noChangeShapeType="1"/>
                </p:cNvSpPr>
                <p:nvPr/>
              </p:nvSpPr>
              <p:spPr bwMode="auto">
                <a:xfrm>
                  <a:off x="2895" y="962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grpSp>
            <p:nvGrpSpPr>
              <p:cNvPr id="103" name="Group 39"/>
              <p:cNvGrpSpPr/>
              <p:nvPr/>
            </p:nvGrpSpPr>
            <p:grpSpPr bwMode="auto">
              <a:xfrm>
                <a:off x="3252" y="961"/>
                <a:ext cx="1770" cy="2715"/>
                <a:chOff x="3252" y="741"/>
                <a:chExt cx="1770" cy="2935"/>
              </a:xfrm>
            </p:grpSpPr>
            <p:sp>
              <p:nvSpPr>
                <p:cNvPr id="136" name="Line 40"/>
                <p:cNvSpPr>
                  <a:spLocks noChangeShapeType="1"/>
                </p:cNvSpPr>
                <p:nvPr/>
              </p:nvSpPr>
              <p:spPr bwMode="auto">
                <a:xfrm>
                  <a:off x="3252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7" name="Line 41"/>
                <p:cNvSpPr>
                  <a:spLocks noChangeShapeType="1"/>
                </p:cNvSpPr>
                <p:nvPr/>
              </p:nvSpPr>
              <p:spPr bwMode="auto">
                <a:xfrm>
                  <a:off x="3958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8" name="Line 42"/>
                <p:cNvSpPr>
                  <a:spLocks noChangeShapeType="1"/>
                </p:cNvSpPr>
                <p:nvPr/>
              </p:nvSpPr>
              <p:spPr bwMode="auto">
                <a:xfrm>
                  <a:off x="4664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9" name="Line 43"/>
                <p:cNvSpPr>
                  <a:spLocks noChangeShapeType="1"/>
                </p:cNvSpPr>
                <p:nvPr/>
              </p:nvSpPr>
              <p:spPr bwMode="auto">
                <a:xfrm>
                  <a:off x="3601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0" name="Line 44"/>
                <p:cNvSpPr>
                  <a:spLocks noChangeShapeType="1"/>
                </p:cNvSpPr>
                <p:nvPr/>
              </p:nvSpPr>
              <p:spPr bwMode="auto">
                <a:xfrm>
                  <a:off x="4307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1" name="Line 45"/>
                <p:cNvSpPr>
                  <a:spLocks noChangeShapeType="1"/>
                </p:cNvSpPr>
                <p:nvPr/>
              </p:nvSpPr>
              <p:spPr bwMode="auto">
                <a:xfrm>
                  <a:off x="5021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04" name="Line 46"/>
              <p:cNvSpPr>
                <a:spLocks noChangeShapeType="1"/>
              </p:cNvSpPr>
              <p:nvPr/>
            </p:nvSpPr>
            <p:spPr bwMode="auto">
              <a:xfrm>
                <a:off x="2895" y="741"/>
                <a:ext cx="1" cy="2935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5" name="Line 47"/>
              <p:cNvSpPr>
                <a:spLocks noChangeShapeType="1"/>
              </p:cNvSpPr>
              <p:nvPr/>
            </p:nvSpPr>
            <p:spPr bwMode="auto">
              <a:xfrm>
                <a:off x="2844" y="3403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6" name="Line 48"/>
              <p:cNvSpPr>
                <a:spLocks noChangeShapeType="1"/>
              </p:cNvSpPr>
              <p:nvPr/>
            </p:nvSpPr>
            <p:spPr bwMode="auto">
              <a:xfrm>
                <a:off x="2844" y="2859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7" name="Line 49"/>
              <p:cNvSpPr>
                <a:spLocks noChangeShapeType="1"/>
              </p:cNvSpPr>
              <p:nvPr/>
            </p:nvSpPr>
            <p:spPr bwMode="auto">
              <a:xfrm>
                <a:off x="2844" y="2315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8" name="Line 50"/>
              <p:cNvSpPr>
                <a:spLocks noChangeShapeType="1"/>
              </p:cNvSpPr>
              <p:nvPr/>
            </p:nvSpPr>
            <p:spPr bwMode="auto">
              <a:xfrm>
                <a:off x="2844" y="1770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2844" y="1226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0" name="Line 52"/>
              <p:cNvSpPr>
                <a:spLocks noChangeShapeType="1"/>
              </p:cNvSpPr>
              <p:nvPr/>
            </p:nvSpPr>
            <p:spPr bwMode="auto">
              <a:xfrm>
                <a:off x="2827" y="3676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1" name="Line 53"/>
              <p:cNvSpPr>
                <a:spLocks noChangeShapeType="1"/>
              </p:cNvSpPr>
              <p:nvPr/>
            </p:nvSpPr>
            <p:spPr bwMode="auto">
              <a:xfrm>
                <a:off x="2827" y="3131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2" name="Line 54"/>
              <p:cNvSpPr>
                <a:spLocks noChangeShapeType="1"/>
              </p:cNvSpPr>
              <p:nvPr/>
            </p:nvSpPr>
            <p:spPr bwMode="auto">
              <a:xfrm>
                <a:off x="2827" y="2587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3" name="Line 55"/>
              <p:cNvSpPr>
                <a:spLocks noChangeShapeType="1"/>
              </p:cNvSpPr>
              <p:nvPr/>
            </p:nvSpPr>
            <p:spPr bwMode="auto">
              <a:xfrm>
                <a:off x="2827" y="2043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4" name="Line 56"/>
              <p:cNvSpPr>
                <a:spLocks noChangeShapeType="1"/>
              </p:cNvSpPr>
              <p:nvPr/>
            </p:nvSpPr>
            <p:spPr bwMode="auto">
              <a:xfrm>
                <a:off x="2827" y="1498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5" name="Line 57"/>
              <p:cNvSpPr>
                <a:spLocks noChangeShapeType="1"/>
              </p:cNvSpPr>
              <p:nvPr/>
            </p:nvSpPr>
            <p:spPr bwMode="auto">
              <a:xfrm>
                <a:off x="2827" y="962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6" name="Line 58"/>
              <p:cNvSpPr>
                <a:spLocks noChangeShapeType="1"/>
              </p:cNvSpPr>
              <p:nvPr/>
            </p:nvSpPr>
            <p:spPr bwMode="auto">
              <a:xfrm>
                <a:off x="2895" y="3676"/>
                <a:ext cx="2407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7" name="Line 59"/>
              <p:cNvSpPr>
                <a:spLocks noChangeShapeType="1"/>
              </p:cNvSpPr>
              <p:nvPr/>
            </p:nvSpPr>
            <p:spPr bwMode="auto">
              <a:xfrm flipV="1">
                <a:off x="3252" y="3676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8" name="Line 60"/>
              <p:cNvSpPr>
                <a:spLocks noChangeShapeType="1"/>
              </p:cNvSpPr>
              <p:nvPr/>
            </p:nvSpPr>
            <p:spPr bwMode="auto">
              <a:xfrm flipV="1">
                <a:off x="3958" y="3676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9" name="Line 61"/>
              <p:cNvSpPr>
                <a:spLocks noChangeShapeType="1"/>
              </p:cNvSpPr>
              <p:nvPr/>
            </p:nvSpPr>
            <p:spPr bwMode="auto">
              <a:xfrm flipV="1">
                <a:off x="4664" y="3676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0" name="Line 62"/>
              <p:cNvSpPr>
                <a:spLocks noChangeShapeType="1"/>
              </p:cNvSpPr>
              <p:nvPr/>
            </p:nvSpPr>
            <p:spPr bwMode="auto">
              <a:xfrm flipV="1">
                <a:off x="2895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1" name="Line 63"/>
              <p:cNvSpPr>
                <a:spLocks noChangeShapeType="1"/>
              </p:cNvSpPr>
              <p:nvPr/>
            </p:nvSpPr>
            <p:spPr bwMode="auto">
              <a:xfrm flipV="1">
                <a:off x="3601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2" name="Line 64"/>
              <p:cNvSpPr>
                <a:spLocks noChangeShapeType="1"/>
              </p:cNvSpPr>
              <p:nvPr/>
            </p:nvSpPr>
            <p:spPr bwMode="auto">
              <a:xfrm flipV="1">
                <a:off x="4307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3" name="Line 65"/>
              <p:cNvSpPr>
                <a:spLocks noChangeShapeType="1"/>
              </p:cNvSpPr>
              <p:nvPr/>
            </p:nvSpPr>
            <p:spPr bwMode="auto">
              <a:xfrm flipV="1">
                <a:off x="5021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4" name="Rectangle 66"/>
              <p:cNvSpPr>
                <a:spLocks noChangeArrowheads="1"/>
              </p:cNvSpPr>
              <p:nvPr/>
            </p:nvSpPr>
            <p:spPr bwMode="auto">
              <a:xfrm>
                <a:off x="2677" y="3553"/>
                <a:ext cx="1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5" name="Rectangle 67"/>
              <p:cNvSpPr>
                <a:spLocks noChangeArrowheads="1"/>
              </p:cNvSpPr>
              <p:nvPr/>
            </p:nvSpPr>
            <p:spPr bwMode="auto">
              <a:xfrm>
                <a:off x="2567" y="3008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6" name="Rectangle 68"/>
              <p:cNvSpPr>
                <a:spLocks noChangeArrowheads="1"/>
              </p:cNvSpPr>
              <p:nvPr/>
            </p:nvSpPr>
            <p:spPr bwMode="auto">
              <a:xfrm>
                <a:off x="2567" y="2464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7" name="Rectangle 69"/>
              <p:cNvSpPr>
                <a:spLocks noChangeArrowheads="1"/>
              </p:cNvSpPr>
              <p:nvPr/>
            </p:nvSpPr>
            <p:spPr bwMode="auto">
              <a:xfrm>
                <a:off x="2567" y="191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8" name="Rectangle 70"/>
              <p:cNvSpPr>
                <a:spLocks noChangeArrowheads="1"/>
              </p:cNvSpPr>
              <p:nvPr/>
            </p:nvSpPr>
            <p:spPr bwMode="auto">
              <a:xfrm>
                <a:off x="2567" y="1375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40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9" name="Rectangle 71"/>
              <p:cNvSpPr>
                <a:spLocks noChangeArrowheads="1"/>
              </p:cNvSpPr>
              <p:nvPr/>
            </p:nvSpPr>
            <p:spPr bwMode="auto">
              <a:xfrm>
                <a:off x="2567" y="83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50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0" name="Rectangle 72"/>
              <p:cNvSpPr>
                <a:spLocks noChangeArrowheads="1"/>
              </p:cNvSpPr>
              <p:nvPr/>
            </p:nvSpPr>
            <p:spPr bwMode="auto">
              <a:xfrm>
                <a:off x="2844" y="3769"/>
                <a:ext cx="1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1" name="Rectangle 73"/>
              <p:cNvSpPr>
                <a:spLocks noChangeArrowheads="1"/>
              </p:cNvSpPr>
              <p:nvPr/>
            </p:nvSpPr>
            <p:spPr bwMode="auto">
              <a:xfrm>
                <a:off x="3490" y="376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2" name="Rectangle 74"/>
              <p:cNvSpPr>
                <a:spLocks noChangeArrowheads="1"/>
              </p:cNvSpPr>
              <p:nvPr/>
            </p:nvSpPr>
            <p:spPr bwMode="auto">
              <a:xfrm>
                <a:off x="4196" y="376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3" name="Rectangle 75"/>
              <p:cNvSpPr>
                <a:spLocks noChangeArrowheads="1"/>
              </p:cNvSpPr>
              <p:nvPr/>
            </p:nvSpPr>
            <p:spPr bwMode="auto">
              <a:xfrm>
                <a:off x="4910" y="376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4" name="Rectangle 76"/>
              <p:cNvSpPr>
                <a:spLocks noChangeArrowheads="1"/>
              </p:cNvSpPr>
              <p:nvPr/>
            </p:nvSpPr>
            <p:spPr bwMode="auto">
              <a:xfrm>
                <a:off x="2762" y="491"/>
                <a:ext cx="293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  <p:sp>
            <p:nvSpPr>
              <p:cNvPr id="135" name="Rectangle 77"/>
              <p:cNvSpPr>
                <a:spLocks noChangeArrowheads="1"/>
              </p:cNvSpPr>
              <p:nvPr/>
            </p:nvSpPr>
            <p:spPr bwMode="auto">
              <a:xfrm>
                <a:off x="5274" y="3533"/>
                <a:ext cx="323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</p:grpSp>
        <p:sp>
          <p:nvSpPr>
            <p:cNvPr id="101" name="Rectangle 78"/>
            <p:cNvSpPr>
              <a:spLocks noChangeArrowheads="1"/>
            </p:cNvSpPr>
            <p:nvPr/>
          </p:nvSpPr>
          <p:spPr bwMode="auto">
            <a:xfrm>
              <a:off x="2459" y="842"/>
              <a:ext cx="107" cy="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53" name="Rectangle 93"/>
          <p:cNvSpPr>
            <a:spLocks noChangeArrowheads="1"/>
          </p:cNvSpPr>
          <p:nvPr/>
        </p:nvSpPr>
        <p:spPr bwMode="auto">
          <a:xfrm>
            <a:off x="5580063" y="1350963"/>
            <a:ext cx="3140967" cy="366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39725" indent="-339725">
              <a:lnSpc>
                <a:spcPct val="150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外部利益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支</a:t>
            </a:r>
            <a:endParaRPr 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339725" indent="-339725">
              <a:lnSpc>
                <a:spcPct val="150000"/>
              </a:lnSpc>
              <a:spcBef>
                <a:spcPct val="45000"/>
              </a:spcBef>
              <a:buClr>
                <a:srgbClr val="800000"/>
              </a:buClr>
              <a:buSzPct val="115000"/>
              <a:buFont typeface="Wingdings" panose="05000000000000000000" pitchFamily="2" charset="2"/>
              <a:buChar char="§"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绘制社会价值曲线。</a:t>
            </a:r>
            <a:endParaRPr lang="en-US" altLang="zh-CN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339725" indent="-339725">
              <a:lnSpc>
                <a:spcPct val="150000"/>
              </a:lnSpc>
              <a:spcBef>
                <a:spcPct val="45000"/>
              </a:spcBef>
              <a:buClr>
                <a:srgbClr val="800000"/>
              </a:buClr>
              <a:buSzPct val="115000"/>
              <a:buFont typeface="Wingdings" panose="05000000000000000000" pitchFamily="2" charset="2"/>
              <a:buChar char="§"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找到社会最佳</a:t>
            </a:r>
            <a:r>
              <a:rPr lang="en-US" altLang="zh-CN" sz="25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 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endParaRPr lang="en-US" altLang="zh-CN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339725" indent="-339725">
              <a:lnSpc>
                <a:spcPct val="150000"/>
              </a:lnSpc>
              <a:spcBef>
                <a:spcPct val="45000"/>
              </a:spcBef>
              <a:buClr>
                <a:srgbClr val="800000"/>
              </a:buClr>
              <a:buSzPct val="115000"/>
              <a:buFont typeface="Wingdings" panose="05000000000000000000" pitchFamily="2" charset="2"/>
              <a:buChar char="§"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什么政策会将这种外部性内化？</a:t>
            </a:r>
            <a:endParaRPr lang="en-US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45789" y="1121171"/>
            <a:ext cx="5059387" cy="56201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25" y="460548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习题：正外部性分析</a:t>
            </a:r>
          </a:p>
        </p:txBody>
      </p:sp>
      <p:sp>
        <p:nvSpPr>
          <p:cNvPr id="153" name="Rectangle 93"/>
          <p:cNvSpPr>
            <a:spLocks noChangeArrowheads="1"/>
          </p:cNvSpPr>
          <p:nvPr/>
        </p:nvSpPr>
        <p:spPr bwMode="auto">
          <a:xfrm>
            <a:off x="5608479" y="981321"/>
            <a:ext cx="3356009" cy="22156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社会最佳</a:t>
            </a:r>
            <a:r>
              <a:rPr lang="en-US" altLang="zh-CN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=25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次。</a:t>
            </a:r>
          </a:p>
          <a:p>
            <a:pPr>
              <a:lnSpc>
                <a:spcPct val="150000"/>
              </a:lnSpc>
              <a:spcBef>
                <a:spcPct val="45000"/>
              </a:spcBef>
              <a:buClr>
                <a:srgbClr val="800000"/>
              </a:buClr>
              <a:buSzPct val="115000"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为了将外部性内部化，使用补贴</a:t>
            </a:r>
            <a:r>
              <a:rPr lang="en-US" altLang="zh-CN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=10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/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次</a:t>
            </a:r>
            <a:endParaRPr lang="en-US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695577" y="3995365"/>
            <a:ext cx="41145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社会价值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私人价值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元外部利益</a:t>
            </a:r>
          </a:p>
        </p:txBody>
      </p:sp>
      <p:sp>
        <p:nvSpPr>
          <p:cNvPr id="195" name="AutoShape 8"/>
          <p:cNvSpPr>
            <a:spLocks noChangeAspect="1" noChangeArrowheads="1" noTextEdit="1"/>
          </p:cNvSpPr>
          <p:nvPr/>
        </p:nvSpPr>
        <p:spPr bwMode="auto">
          <a:xfrm>
            <a:off x="-5011" y="1214612"/>
            <a:ext cx="4860925" cy="587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6" name="Rectangle 9"/>
          <p:cNvSpPr>
            <a:spLocks noChangeArrowheads="1"/>
          </p:cNvSpPr>
          <p:nvPr/>
        </p:nvSpPr>
        <p:spPr bwMode="auto">
          <a:xfrm>
            <a:off x="737939" y="1565449"/>
            <a:ext cx="3821113" cy="4659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7" name="Line 10"/>
          <p:cNvSpPr>
            <a:spLocks noChangeShapeType="1"/>
          </p:cNvSpPr>
          <p:nvPr/>
        </p:nvSpPr>
        <p:spPr bwMode="auto">
          <a:xfrm>
            <a:off x="656977" y="6224762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8" name="Line 11"/>
          <p:cNvSpPr>
            <a:spLocks noChangeShapeType="1"/>
          </p:cNvSpPr>
          <p:nvPr/>
        </p:nvSpPr>
        <p:spPr bwMode="auto">
          <a:xfrm>
            <a:off x="656977" y="5359574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9" name="Line 12"/>
          <p:cNvSpPr>
            <a:spLocks noChangeShapeType="1"/>
          </p:cNvSpPr>
          <p:nvPr/>
        </p:nvSpPr>
        <p:spPr bwMode="auto">
          <a:xfrm>
            <a:off x="656977" y="4495974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0" name="Line 13"/>
          <p:cNvSpPr>
            <a:spLocks noChangeShapeType="1"/>
          </p:cNvSpPr>
          <p:nvPr/>
        </p:nvSpPr>
        <p:spPr bwMode="auto">
          <a:xfrm>
            <a:off x="656977" y="3632374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1" name="Line 14"/>
          <p:cNvSpPr>
            <a:spLocks noChangeShapeType="1"/>
          </p:cNvSpPr>
          <p:nvPr/>
        </p:nvSpPr>
        <p:spPr bwMode="auto">
          <a:xfrm>
            <a:off x="656977" y="2767187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2" name="Line 15"/>
          <p:cNvSpPr>
            <a:spLocks noChangeShapeType="1"/>
          </p:cNvSpPr>
          <p:nvPr/>
        </p:nvSpPr>
        <p:spPr bwMode="auto">
          <a:xfrm>
            <a:off x="656977" y="1916287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3" name="Line 16"/>
          <p:cNvSpPr>
            <a:spLocks noChangeShapeType="1"/>
          </p:cNvSpPr>
          <p:nvPr/>
        </p:nvSpPr>
        <p:spPr bwMode="auto">
          <a:xfrm flipV="1">
            <a:off x="737939" y="6224762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4" name="Line 17"/>
          <p:cNvSpPr>
            <a:spLocks noChangeShapeType="1"/>
          </p:cNvSpPr>
          <p:nvPr/>
        </p:nvSpPr>
        <p:spPr bwMode="auto">
          <a:xfrm flipV="1">
            <a:off x="1858714" y="6224762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5" name="Line 18"/>
          <p:cNvSpPr>
            <a:spLocks noChangeShapeType="1"/>
          </p:cNvSpPr>
          <p:nvPr/>
        </p:nvSpPr>
        <p:spPr bwMode="auto">
          <a:xfrm flipV="1">
            <a:off x="2979489" y="6224762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 flipV="1">
            <a:off x="4112964" y="6224762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7" name="Rectangle 20"/>
          <p:cNvSpPr>
            <a:spLocks noChangeArrowheads="1"/>
          </p:cNvSpPr>
          <p:nvPr/>
        </p:nvSpPr>
        <p:spPr bwMode="auto">
          <a:xfrm>
            <a:off x="1595155" y="1249249"/>
            <a:ext cx="2108269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流感疫苗市场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8" name="Line 21"/>
          <p:cNvSpPr>
            <a:spLocks noChangeShapeType="1"/>
          </p:cNvSpPr>
          <p:nvPr/>
        </p:nvSpPr>
        <p:spPr bwMode="auto">
          <a:xfrm>
            <a:off x="737939" y="2770362"/>
            <a:ext cx="3521075" cy="2689225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9" name="Line 22"/>
          <p:cNvSpPr>
            <a:spLocks noChangeShapeType="1"/>
          </p:cNvSpPr>
          <p:nvPr/>
        </p:nvSpPr>
        <p:spPr bwMode="auto">
          <a:xfrm flipV="1">
            <a:off x="737939" y="3524424"/>
            <a:ext cx="3503613" cy="2695575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0" name="Rectangle 24"/>
          <p:cNvSpPr>
            <a:spLocks noChangeArrowheads="1"/>
          </p:cNvSpPr>
          <p:nvPr/>
        </p:nvSpPr>
        <p:spPr bwMode="auto">
          <a:xfrm>
            <a:off x="4200277" y="5335762"/>
            <a:ext cx="412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211" name="Rectangle 25"/>
          <p:cNvSpPr>
            <a:spLocks noChangeArrowheads="1"/>
          </p:cNvSpPr>
          <p:nvPr/>
        </p:nvSpPr>
        <p:spPr bwMode="auto">
          <a:xfrm>
            <a:off x="4187577" y="3173587"/>
            <a:ext cx="3889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S</a:t>
            </a:r>
          </a:p>
        </p:txBody>
      </p:sp>
      <p:grpSp>
        <p:nvGrpSpPr>
          <p:cNvPr id="212" name="Group 27"/>
          <p:cNvGrpSpPr/>
          <p:nvPr/>
        </p:nvGrpSpPr>
        <p:grpSpPr bwMode="auto">
          <a:xfrm>
            <a:off x="45789" y="1168574"/>
            <a:ext cx="4981576" cy="5573713"/>
            <a:chOff x="2459" y="491"/>
            <a:chExt cx="3138" cy="3511"/>
          </a:xfrm>
        </p:grpSpPr>
        <p:grpSp>
          <p:nvGrpSpPr>
            <p:cNvPr id="213" name="Group 28"/>
            <p:cNvGrpSpPr/>
            <p:nvPr/>
          </p:nvGrpSpPr>
          <p:grpSpPr bwMode="auto">
            <a:xfrm>
              <a:off x="2567" y="491"/>
              <a:ext cx="3030" cy="3511"/>
              <a:chOff x="2567" y="491"/>
              <a:chExt cx="3030" cy="3511"/>
            </a:xfrm>
          </p:grpSpPr>
          <p:grpSp>
            <p:nvGrpSpPr>
              <p:cNvPr id="215" name="Group 29"/>
              <p:cNvGrpSpPr/>
              <p:nvPr/>
            </p:nvGrpSpPr>
            <p:grpSpPr bwMode="auto">
              <a:xfrm>
                <a:off x="2895" y="962"/>
                <a:ext cx="2122" cy="2442"/>
                <a:chOff x="2895" y="962"/>
                <a:chExt cx="2407" cy="2442"/>
              </a:xfrm>
            </p:grpSpPr>
            <p:sp>
              <p:nvSpPr>
                <p:cNvPr id="255" name="Line 30"/>
                <p:cNvSpPr>
                  <a:spLocks noChangeShapeType="1"/>
                </p:cNvSpPr>
                <p:nvPr/>
              </p:nvSpPr>
              <p:spPr bwMode="auto">
                <a:xfrm>
                  <a:off x="2895" y="3403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6" name="Line 31"/>
                <p:cNvSpPr>
                  <a:spLocks noChangeShapeType="1"/>
                </p:cNvSpPr>
                <p:nvPr/>
              </p:nvSpPr>
              <p:spPr bwMode="auto">
                <a:xfrm>
                  <a:off x="2895" y="2859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7" name="Line 32"/>
                <p:cNvSpPr>
                  <a:spLocks noChangeShapeType="1"/>
                </p:cNvSpPr>
                <p:nvPr/>
              </p:nvSpPr>
              <p:spPr bwMode="auto">
                <a:xfrm>
                  <a:off x="2895" y="2315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8" name="Line 33"/>
                <p:cNvSpPr>
                  <a:spLocks noChangeShapeType="1"/>
                </p:cNvSpPr>
                <p:nvPr/>
              </p:nvSpPr>
              <p:spPr bwMode="auto">
                <a:xfrm>
                  <a:off x="2895" y="1770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9" name="Line 34"/>
                <p:cNvSpPr>
                  <a:spLocks noChangeShapeType="1"/>
                </p:cNvSpPr>
                <p:nvPr/>
              </p:nvSpPr>
              <p:spPr bwMode="auto">
                <a:xfrm>
                  <a:off x="2895" y="1226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0" name="Line 35"/>
                <p:cNvSpPr>
                  <a:spLocks noChangeShapeType="1"/>
                </p:cNvSpPr>
                <p:nvPr/>
              </p:nvSpPr>
              <p:spPr bwMode="auto">
                <a:xfrm>
                  <a:off x="2895" y="3131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1" name="Line 36"/>
                <p:cNvSpPr>
                  <a:spLocks noChangeShapeType="1"/>
                </p:cNvSpPr>
                <p:nvPr/>
              </p:nvSpPr>
              <p:spPr bwMode="auto">
                <a:xfrm>
                  <a:off x="2895" y="2587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2" name="Line 37"/>
                <p:cNvSpPr>
                  <a:spLocks noChangeShapeType="1"/>
                </p:cNvSpPr>
                <p:nvPr/>
              </p:nvSpPr>
              <p:spPr bwMode="auto">
                <a:xfrm>
                  <a:off x="2895" y="2043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3" name="Line 38"/>
                <p:cNvSpPr>
                  <a:spLocks noChangeShapeType="1"/>
                </p:cNvSpPr>
                <p:nvPr/>
              </p:nvSpPr>
              <p:spPr bwMode="auto">
                <a:xfrm>
                  <a:off x="2895" y="1498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4" name="Line 39"/>
                <p:cNvSpPr>
                  <a:spLocks noChangeShapeType="1"/>
                </p:cNvSpPr>
                <p:nvPr/>
              </p:nvSpPr>
              <p:spPr bwMode="auto">
                <a:xfrm>
                  <a:off x="2895" y="962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grpSp>
            <p:nvGrpSpPr>
              <p:cNvPr id="216" name="Group 40"/>
              <p:cNvGrpSpPr/>
              <p:nvPr/>
            </p:nvGrpSpPr>
            <p:grpSpPr bwMode="auto">
              <a:xfrm>
                <a:off x="3252" y="961"/>
                <a:ext cx="1770" cy="2715"/>
                <a:chOff x="3252" y="741"/>
                <a:chExt cx="1770" cy="2935"/>
              </a:xfrm>
            </p:grpSpPr>
            <p:sp>
              <p:nvSpPr>
                <p:cNvPr id="249" name="Line 41"/>
                <p:cNvSpPr>
                  <a:spLocks noChangeShapeType="1"/>
                </p:cNvSpPr>
                <p:nvPr/>
              </p:nvSpPr>
              <p:spPr bwMode="auto">
                <a:xfrm>
                  <a:off x="3252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0" name="Line 42"/>
                <p:cNvSpPr>
                  <a:spLocks noChangeShapeType="1"/>
                </p:cNvSpPr>
                <p:nvPr/>
              </p:nvSpPr>
              <p:spPr bwMode="auto">
                <a:xfrm>
                  <a:off x="3958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1" name="Line 43"/>
                <p:cNvSpPr>
                  <a:spLocks noChangeShapeType="1"/>
                </p:cNvSpPr>
                <p:nvPr/>
              </p:nvSpPr>
              <p:spPr bwMode="auto">
                <a:xfrm>
                  <a:off x="4664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2" name="Line 44"/>
                <p:cNvSpPr>
                  <a:spLocks noChangeShapeType="1"/>
                </p:cNvSpPr>
                <p:nvPr/>
              </p:nvSpPr>
              <p:spPr bwMode="auto">
                <a:xfrm>
                  <a:off x="3601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3" name="Line 45"/>
                <p:cNvSpPr>
                  <a:spLocks noChangeShapeType="1"/>
                </p:cNvSpPr>
                <p:nvPr/>
              </p:nvSpPr>
              <p:spPr bwMode="auto">
                <a:xfrm>
                  <a:off x="4307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4" name="Line 46"/>
                <p:cNvSpPr>
                  <a:spLocks noChangeShapeType="1"/>
                </p:cNvSpPr>
                <p:nvPr/>
              </p:nvSpPr>
              <p:spPr bwMode="auto">
                <a:xfrm>
                  <a:off x="5021" y="741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217" name="Line 47"/>
              <p:cNvSpPr>
                <a:spLocks noChangeShapeType="1"/>
              </p:cNvSpPr>
              <p:nvPr/>
            </p:nvSpPr>
            <p:spPr bwMode="auto">
              <a:xfrm>
                <a:off x="2895" y="741"/>
                <a:ext cx="1" cy="2935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18" name="Line 48"/>
              <p:cNvSpPr>
                <a:spLocks noChangeShapeType="1"/>
              </p:cNvSpPr>
              <p:nvPr/>
            </p:nvSpPr>
            <p:spPr bwMode="auto">
              <a:xfrm>
                <a:off x="2844" y="3403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19" name="Line 49"/>
              <p:cNvSpPr>
                <a:spLocks noChangeShapeType="1"/>
              </p:cNvSpPr>
              <p:nvPr/>
            </p:nvSpPr>
            <p:spPr bwMode="auto">
              <a:xfrm>
                <a:off x="2844" y="2859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0" name="Line 50"/>
              <p:cNvSpPr>
                <a:spLocks noChangeShapeType="1"/>
              </p:cNvSpPr>
              <p:nvPr/>
            </p:nvSpPr>
            <p:spPr bwMode="auto">
              <a:xfrm>
                <a:off x="2844" y="2315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1" name="Line 51"/>
              <p:cNvSpPr>
                <a:spLocks noChangeShapeType="1"/>
              </p:cNvSpPr>
              <p:nvPr/>
            </p:nvSpPr>
            <p:spPr bwMode="auto">
              <a:xfrm>
                <a:off x="2844" y="1770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2" name="Line 52"/>
              <p:cNvSpPr>
                <a:spLocks noChangeShapeType="1"/>
              </p:cNvSpPr>
              <p:nvPr/>
            </p:nvSpPr>
            <p:spPr bwMode="auto">
              <a:xfrm>
                <a:off x="2844" y="1226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3" name="Line 53"/>
              <p:cNvSpPr>
                <a:spLocks noChangeShapeType="1"/>
              </p:cNvSpPr>
              <p:nvPr/>
            </p:nvSpPr>
            <p:spPr bwMode="auto">
              <a:xfrm>
                <a:off x="2827" y="3676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4" name="Line 54"/>
              <p:cNvSpPr>
                <a:spLocks noChangeShapeType="1"/>
              </p:cNvSpPr>
              <p:nvPr/>
            </p:nvSpPr>
            <p:spPr bwMode="auto">
              <a:xfrm>
                <a:off x="2827" y="3131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5" name="Line 55"/>
              <p:cNvSpPr>
                <a:spLocks noChangeShapeType="1"/>
              </p:cNvSpPr>
              <p:nvPr/>
            </p:nvSpPr>
            <p:spPr bwMode="auto">
              <a:xfrm>
                <a:off x="2827" y="2587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6" name="Line 56"/>
              <p:cNvSpPr>
                <a:spLocks noChangeShapeType="1"/>
              </p:cNvSpPr>
              <p:nvPr/>
            </p:nvSpPr>
            <p:spPr bwMode="auto">
              <a:xfrm>
                <a:off x="2827" y="2043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7" name="Line 57"/>
              <p:cNvSpPr>
                <a:spLocks noChangeShapeType="1"/>
              </p:cNvSpPr>
              <p:nvPr/>
            </p:nvSpPr>
            <p:spPr bwMode="auto">
              <a:xfrm>
                <a:off x="2827" y="1498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8" name="Line 58"/>
              <p:cNvSpPr>
                <a:spLocks noChangeShapeType="1"/>
              </p:cNvSpPr>
              <p:nvPr/>
            </p:nvSpPr>
            <p:spPr bwMode="auto">
              <a:xfrm>
                <a:off x="2827" y="962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9" name="Line 59"/>
              <p:cNvSpPr>
                <a:spLocks noChangeShapeType="1"/>
              </p:cNvSpPr>
              <p:nvPr/>
            </p:nvSpPr>
            <p:spPr bwMode="auto">
              <a:xfrm>
                <a:off x="2895" y="3676"/>
                <a:ext cx="2407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0" name="Line 60"/>
              <p:cNvSpPr>
                <a:spLocks noChangeShapeType="1"/>
              </p:cNvSpPr>
              <p:nvPr/>
            </p:nvSpPr>
            <p:spPr bwMode="auto">
              <a:xfrm flipV="1">
                <a:off x="3252" y="3676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1" name="Line 61"/>
              <p:cNvSpPr>
                <a:spLocks noChangeShapeType="1"/>
              </p:cNvSpPr>
              <p:nvPr/>
            </p:nvSpPr>
            <p:spPr bwMode="auto">
              <a:xfrm flipV="1">
                <a:off x="3958" y="3676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2" name="Line 62"/>
              <p:cNvSpPr>
                <a:spLocks noChangeShapeType="1"/>
              </p:cNvSpPr>
              <p:nvPr/>
            </p:nvSpPr>
            <p:spPr bwMode="auto">
              <a:xfrm flipV="1">
                <a:off x="4664" y="3676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3" name="Line 63"/>
              <p:cNvSpPr>
                <a:spLocks noChangeShapeType="1"/>
              </p:cNvSpPr>
              <p:nvPr/>
            </p:nvSpPr>
            <p:spPr bwMode="auto">
              <a:xfrm flipV="1">
                <a:off x="2895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4" name="Line 64"/>
              <p:cNvSpPr>
                <a:spLocks noChangeShapeType="1"/>
              </p:cNvSpPr>
              <p:nvPr/>
            </p:nvSpPr>
            <p:spPr bwMode="auto">
              <a:xfrm flipV="1">
                <a:off x="3601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5" name="Line 65"/>
              <p:cNvSpPr>
                <a:spLocks noChangeShapeType="1"/>
              </p:cNvSpPr>
              <p:nvPr/>
            </p:nvSpPr>
            <p:spPr bwMode="auto">
              <a:xfrm flipV="1">
                <a:off x="4307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6" name="Line 66"/>
              <p:cNvSpPr>
                <a:spLocks noChangeShapeType="1"/>
              </p:cNvSpPr>
              <p:nvPr/>
            </p:nvSpPr>
            <p:spPr bwMode="auto">
              <a:xfrm flipV="1">
                <a:off x="5021" y="3676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7" name="Rectangle 67"/>
              <p:cNvSpPr>
                <a:spLocks noChangeArrowheads="1"/>
              </p:cNvSpPr>
              <p:nvPr/>
            </p:nvSpPr>
            <p:spPr bwMode="auto">
              <a:xfrm>
                <a:off x="2677" y="3553"/>
                <a:ext cx="1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8" name="Rectangle 68"/>
              <p:cNvSpPr>
                <a:spLocks noChangeArrowheads="1"/>
              </p:cNvSpPr>
              <p:nvPr/>
            </p:nvSpPr>
            <p:spPr bwMode="auto">
              <a:xfrm>
                <a:off x="2567" y="3008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9" name="Rectangle 69"/>
              <p:cNvSpPr>
                <a:spLocks noChangeArrowheads="1"/>
              </p:cNvSpPr>
              <p:nvPr/>
            </p:nvSpPr>
            <p:spPr bwMode="auto">
              <a:xfrm>
                <a:off x="2567" y="2464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0" name="Rectangle 70"/>
              <p:cNvSpPr>
                <a:spLocks noChangeArrowheads="1"/>
              </p:cNvSpPr>
              <p:nvPr/>
            </p:nvSpPr>
            <p:spPr bwMode="auto">
              <a:xfrm>
                <a:off x="2567" y="191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1" name="Rectangle 71"/>
              <p:cNvSpPr>
                <a:spLocks noChangeArrowheads="1"/>
              </p:cNvSpPr>
              <p:nvPr/>
            </p:nvSpPr>
            <p:spPr bwMode="auto">
              <a:xfrm>
                <a:off x="2567" y="1375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40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2" name="Rectangle 72"/>
              <p:cNvSpPr>
                <a:spLocks noChangeArrowheads="1"/>
              </p:cNvSpPr>
              <p:nvPr/>
            </p:nvSpPr>
            <p:spPr bwMode="auto">
              <a:xfrm>
                <a:off x="2567" y="83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50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3" name="Rectangle 73"/>
              <p:cNvSpPr>
                <a:spLocks noChangeArrowheads="1"/>
              </p:cNvSpPr>
              <p:nvPr/>
            </p:nvSpPr>
            <p:spPr bwMode="auto">
              <a:xfrm>
                <a:off x="2844" y="3769"/>
                <a:ext cx="1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4" name="Rectangle 74"/>
              <p:cNvSpPr>
                <a:spLocks noChangeArrowheads="1"/>
              </p:cNvSpPr>
              <p:nvPr/>
            </p:nvSpPr>
            <p:spPr bwMode="auto">
              <a:xfrm>
                <a:off x="3490" y="376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5" name="Rectangle 75"/>
              <p:cNvSpPr>
                <a:spLocks noChangeArrowheads="1"/>
              </p:cNvSpPr>
              <p:nvPr/>
            </p:nvSpPr>
            <p:spPr bwMode="auto">
              <a:xfrm>
                <a:off x="4196" y="376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20</a:t>
                </a:r>
                <a:endParaRPr lang="en-US" sz="2400" dirty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6" name="Rectangle 76"/>
              <p:cNvSpPr>
                <a:spLocks noChangeArrowheads="1"/>
              </p:cNvSpPr>
              <p:nvPr/>
            </p:nvSpPr>
            <p:spPr bwMode="auto">
              <a:xfrm>
                <a:off x="4910" y="3769"/>
                <a:ext cx="21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30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7" name="Rectangle 77"/>
              <p:cNvSpPr>
                <a:spLocks noChangeArrowheads="1"/>
              </p:cNvSpPr>
              <p:nvPr/>
            </p:nvSpPr>
            <p:spPr bwMode="auto">
              <a:xfrm>
                <a:off x="2762" y="491"/>
                <a:ext cx="293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  <p:sp>
            <p:nvSpPr>
              <p:cNvPr id="248" name="Rectangle 78"/>
              <p:cNvSpPr>
                <a:spLocks noChangeArrowheads="1"/>
              </p:cNvSpPr>
              <p:nvPr/>
            </p:nvSpPr>
            <p:spPr bwMode="auto">
              <a:xfrm>
                <a:off x="5274" y="3533"/>
                <a:ext cx="323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</p:grpSp>
        <p:sp>
          <p:nvSpPr>
            <p:cNvPr id="214" name="Rectangle 79"/>
            <p:cNvSpPr>
              <a:spLocks noChangeArrowheads="1"/>
            </p:cNvSpPr>
            <p:nvPr/>
          </p:nvSpPr>
          <p:spPr bwMode="auto">
            <a:xfrm>
              <a:off x="2459" y="842"/>
              <a:ext cx="107" cy="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65" name="Group 86"/>
          <p:cNvGrpSpPr/>
          <p:nvPr/>
        </p:nvGrpSpPr>
        <p:grpSpPr bwMode="auto">
          <a:xfrm>
            <a:off x="739527" y="1917874"/>
            <a:ext cx="3856037" cy="3265488"/>
            <a:chOff x="768" y="1124"/>
            <a:chExt cx="2429" cy="2057"/>
          </a:xfrm>
        </p:grpSpPr>
        <p:sp>
          <p:nvSpPr>
            <p:cNvPr id="266" name="Line 23"/>
            <p:cNvSpPr>
              <a:spLocks noChangeShapeType="1"/>
            </p:cNvSpPr>
            <p:nvPr/>
          </p:nvSpPr>
          <p:spPr bwMode="auto">
            <a:xfrm>
              <a:off x="768" y="1124"/>
              <a:ext cx="2218" cy="1694"/>
            </a:xfrm>
            <a:prstGeom prst="line">
              <a:avLst/>
            </a:prstGeom>
            <a:noFill/>
            <a:ln w="44450">
              <a:solidFill>
                <a:srgbClr val="00CC66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67" name="AutoShape 80"/>
            <p:cNvSpPr/>
            <p:nvPr/>
          </p:nvSpPr>
          <p:spPr bwMode="auto">
            <a:xfrm>
              <a:off x="3010" y="2463"/>
              <a:ext cx="187" cy="718"/>
            </a:xfrm>
            <a:prstGeom prst="leftBrace">
              <a:avLst>
                <a:gd name="adj1" fmla="val 481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68" name="Line 81"/>
          <p:cNvSpPr>
            <a:spLocks noChangeShapeType="1"/>
          </p:cNvSpPr>
          <p:nvPr/>
        </p:nvSpPr>
        <p:spPr bwMode="auto">
          <a:xfrm flipV="1">
            <a:off x="1304677" y="2368724"/>
            <a:ext cx="1587" cy="800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9" name="Group 85"/>
          <p:cNvGrpSpPr/>
          <p:nvPr/>
        </p:nvGrpSpPr>
        <p:grpSpPr bwMode="auto">
          <a:xfrm>
            <a:off x="1401514" y="2244900"/>
            <a:ext cx="2441576" cy="633413"/>
            <a:chOff x="1185" y="1330"/>
            <a:chExt cx="1538" cy="399"/>
          </a:xfrm>
        </p:grpSpPr>
        <p:sp>
          <p:nvSpPr>
            <p:cNvPr id="270" name="Line 83"/>
            <p:cNvSpPr>
              <a:spLocks noChangeShapeType="1"/>
            </p:cNvSpPr>
            <p:nvPr/>
          </p:nvSpPr>
          <p:spPr bwMode="auto">
            <a:xfrm flipV="1">
              <a:off x="1185" y="1567"/>
              <a:ext cx="642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>
              <a:off x="1762" y="1330"/>
              <a:ext cx="961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2400" dirty="0">
                  <a:latin typeface="Arial" panose="020B0604020202020204"/>
                  <a:cs typeface="Arial" panose="020B0604020202020204"/>
                </a:rPr>
                <a:t>外部利益</a:t>
              </a:r>
              <a:endParaRPr lang="en-US" sz="2400" dirty="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72" name="Group 92"/>
          <p:cNvGrpSpPr/>
          <p:nvPr/>
        </p:nvGrpSpPr>
        <p:grpSpPr bwMode="auto">
          <a:xfrm>
            <a:off x="3284289" y="3992737"/>
            <a:ext cx="523875" cy="2800350"/>
            <a:chOff x="2371" y="2431"/>
            <a:chExt cx="330" cy="1764"/>
          </a:xfrm>
        </p:grpSpPr>
        <p:sp>
          <p:nvSpPr>
            <p:cNvPr id="273" name="Line 87"/>
            <p:cNvSpPr>
              <a:spLocks noChangeShapeType="1"/>
            </p:cNvSpPr>
            <p:nvPr/>
          </p:nvSpPr>
          <p:spPr bwMode="auto">
            <a:xfrm flipV="1">
              <a:off x="2537" y="2499"/>
              <a:ext cx="0" cy="1433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</a:ln>
          </p:spPr>
          <p:txBody>
            <a:bodyPr/>
            <a:lstStyle/>
            <a:p>
              <a:endParaRPr lang="en-US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4" name="Oval 88"/>
            <p:cNvSpPr>
              <a:spLocks noChangeArrowheads="1"/>
            </p:cNvSpPr>
            <p:nvPr/>
          </p:nvSpPr>
          <p:spPr bwMode="auto">
            <a:xfrm>
              <a:off x="2493" y="2431"/>
              <a:ext cx="88" cy="8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5" name="Rectangle 89"/>
            <p:cNvSpPr>
              <a:spLocks noChangeArrowheads="1"/>
            </p:cNvSpPr>
            <p:nvPr/>
          </p:nvSpPr>
          <p:spPr bwMode="auto">
            <a:xfrm>
              <a:off x="2391" y="3935"/>
              <a:ext cx="294" cy="228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6" name="Rectangle 91"/>
            <p:cNvSpPr>
              <a:spLocks noChangeArrowheads="1"/>
            </p:cNvSpPr>
            <p:nvPr/>
          </p:nvSpPr>
          <p:spPr bwMode="auto">
            <a:xfrm>
              <a:off x="2371" y="390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25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  <p:bldP spid="79" grpId="0"/>
      <p:bldP spid="2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33375"/>
            <a:ext cx="4968240" cy="82740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总结：外部性的影响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899160" y="1484630"/>
            <a:ext cx="7390130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若存在负外部性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市场数量大于社会需求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若存在正外部性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市场数量小于社会需求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为了解决该问题，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“内化外部性”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对具有负外部性的商品收税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补贴具有正外部性的商品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针对外部性的政府政策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280920" cy="398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两种方法：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基于命令的法规政策：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直接管制外部性行为。例如：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Clr>
                <a:srgbClr val="9D7B5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污染排放量限制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Clr>
                <a:srgbClr val="9D7B5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强制要求企业采用特定技术来减少排放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的激励政策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提供激励措施，使私人决策者能够自己解决问题。例如：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Clr>
                <a:srgbClr val="9D7B5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矫正性税收和补贴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800"/>
              </a:lnSpc>
              <a:buClr>
                <a:srgbClr val="9D7B55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可交易的污染许可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矫正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性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280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矫正税：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旨在促使私人决策者考虑负外部性产生的社会成本的税收。也以亚瑟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皮古（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1877-1959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，最早提出的经济学家）的名字命名为</a:t>
            </a:r>
            <a:r>
              <a:rPr lang="zh-CN" altLang="en-US" sz="2400" b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皮古税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理想的矫正税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对于具有正外部性的活动，理想的矫正补贴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外部利益。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矫正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性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2809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上一章提及其他税收和补贴扭曲了激励机制，使经济偏离了社会最佳状态。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但是，矫正性税收和补贴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使个人激励与社会利益相一致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让个人决策者考虑他们行动的外部成本和收益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推动经济朝着更有效的资源配置方向发展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矫正性税收</a:t>
            </a:r>
            <a:r>
              <a:rPr lang="en-US" altLang="zh-CN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vs.</a:t>
            </a:r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法规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280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不同的公司在减少污染方面的成本不同。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有效率的结果：减排成本最低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公司更多去减排。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污染税是有效的，如果：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减排成本低的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将更多去减排，以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减轻税收负担。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减排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成本高的公司更愿意纳税。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相比之下，一视同仁要求所有公司都减少特定数量的污染排放的法规，是没有效率的。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本章回答如下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个问题：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1700808"/>
            <a:ext cx="770485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什么是外部性？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为什么外部性使市场结果无效率？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什么样的公共政策旨在解决外部性问题？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人们有时如何独自解决外部性问题？为什么这种私人解决方案不总是有效率？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矫正性税收 </a:t>
            </a:r>
            <a:r>
              <a:rPr lang="en-US" altLang="zh-CN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vs. </a:t>
            </a:r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法规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49694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矫正性税收更有利于环境保护：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只要减排成本低于税收，矫正税就激励企业继续减少污染。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如果有了更清洁的技术，税收就会激励企业采用这项技术。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相比之下，企业没有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的定量水平之外进一步减少污染。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5628844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矫正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性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税收例子：</a:t>
            </a:r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汽油税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684079" y="1556539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汽油税针对三个负外部性：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堵：开车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越多，就越容易造成拥堵。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交通事故：较大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的车辆（更费汽油）在事故中会造成更大的损坏。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污染：燃烧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化石燃料会产生温室气体。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：管制</a:t>
            </a:r>
            <a:r>
              <a:rPr lang="en-US" altLang="zh-CN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SO</a:t>
            </a:r>
            <a:r>
              <a:rPr lang="en-US" altLang="zh-CN" sz="3200" baseline="-250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排放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63142" y="134076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甲和乙两家公司经营燃煤发电厂。每家公司每个月排放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，总排放量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目标：将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排放量减少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，达到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减排成本：甲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公司是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吨，乙公司是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政策选择</a:t>
            </a:r>
            <a:r>
              <a:rPr lang="en-US" altLang="zh-CN" sz="2400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u="sng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法规</a:t>
            </a:r>
            <a:endParaRPr lang="en-US" altLang="zh-CN" sz="240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每家公司都必须将排放量减少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（每家减少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请计算：每家公司的成本和实现目标的总成本。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63142" y="134076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每家公司必须减少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吨的排放量。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减少排放的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：甲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吨，乙是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计算成本：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甲的成本：</a:t>
            </a:r>
            <a:r>
              <a:rPr lang="fr-F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fr-F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x (100/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fr-F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1000</a:t>
            </a:r>
            <a:r>
              <a:rPr lang="zh-CN" altLang="fr-FR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fr-FR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乙的成本：</a:t>
            </a:r>
            <a:r>
              <a:rPr lang="fr-F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fr-F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x (200/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fr-F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2000</a:t>
            </a:r>
            <a:r>
              <a:rPr lang="zh-CN" altLang="fr-FR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fr-FR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实现目标的总成本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3000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：管制</a:t>
            </a:r>
            <a:r>
              <a:rPr lang="en-US" altLang="zh-CN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SO</a:t>
            </a:r>
            <a:r>
              <a:rPr lang="en-US" altLang="zh-CN" sz="3200" baseline="-250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排放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：管制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SO</a:t>
            </a:r>
            <a:r>
              <a:rPr lang="en-US" altLang="zh-CN" sz="3200" baseline="-25000"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排放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02949" y="1556662"/>
            <a:ext cx="8641069" cy="4366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u="sng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：可交易的污染许可证</a:t>
            </a:r>
            <a:endParaRPr lang="en-US" altLang="zh-CN" sz="240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个许可证，每个许可证允许排放一吨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-25000" dirty="0">
                <a:solidFill>
                  <a:prstClr val="black"/>
                </a:solidFill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。给每家公司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张许可证。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建立交易许可证市场。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每家公司可以使用其所有的许可证排放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吨，也可以排放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吨并出售剩余的许可证，也可以购买额外的许可证排放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如果甲公司使用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个许可证，并以每个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元的价格向乙公司出售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个许可证，则计算实现目标的成本。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习题：管制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SO</a:t>
            </a:r>
            <a:r>
              <a:rPr lang="en-US" altLang="zh-CN" sz="3200" baseline="-25000"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排放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299085" y="1340485"/>
            <a:ext cx="8657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u="sng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</a:t>
            </a: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sz="240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以每张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元的价格向乙公司出售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张许可证，获得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个许可证，排放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元减排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净成本：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2000 − 1500 = 500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习题：管制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SO</a:t>
            </a:r>
            <a:r>
              <a:rPr lang="en-US" altLang="zh-CN" sz="3200" baseline="-25000"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排放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101394" y="1232731"/>
            <a:ext cx="8941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</a:t>
            </a: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从甲公司购买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张许可证，花费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使用这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加上原始的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个许可证，排放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不在减排上花钱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净成本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=1500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总实现目标成本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1500 + 500= =2000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与相比政策选择</a:t>
            </a:r>
            <a:r>
              <a:rPr lang="en-US" altLang="zh-CN" sz="2400" i="1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：直接管制相比，使用可交易</a:t>
            </a:r>
            <a:r>
              <a:rPr lang="zh-CN" altLang="en-US" sz="2400" i="1">
                <a:solidFill>
                  <a:schemeClr val="accent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许可证</a:t>
            </a:r>
            <a:r>
              <a:rPr lang="zh-CN" altLang="en-US" sz="2400" i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</a:t>
            </a:r>
            <a:r>
              <a:rPr lang="zh-CN" altLang="en-US" sz="2400" i="1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低的总成本和更低的每个公司成本实现目标。</a:t>
            </a:r>
            <a:endParaRPr lang="en-US" altLang="zh-CN" sz="2400" i="1" dirty="0">
              <a:solidFill>
                <a:schemeClr val="accent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179705" y="1557020"/>
            <a:ext cx="8712775" cy="2988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可交易的污染许可证制度以比直接管制更低的成本减少污染。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减排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低的公司这样做，并出售他们未使用的许可证。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降低污染成本高的公司购买许可证。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结果：减少污染集中在成本最低的企业中。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i="1" dirty="0">
              <a:solidFill>
                <a:schemeClr val="accent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习题：管制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SO</a:t>
            </a:r>
            <a:r>
              <a:rPr lang="en-US" altLang="zh-CN" sz="3200" baseline="-25000"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排放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132900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现实世界中的可交易污染许可证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79512" y="1556792"/>
            <a:ext cx="849694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年以来，美国交易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许可证。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2005年1月1日起，欧洲的碳排放许可证交易。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我国的排污权交易自2005年开始试行，经过多年的发展，已基本形成完整的体系。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295" y="764540"/>
            <a:ext cx="7113270" cy="46799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矫正性税收 </a:t>
            </a:r>
            <a:r>
              <a:rPr lang="en-US" altLang="zh-CN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vs. </a:t>
            </a:r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可交易污染许可证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79705" y="1557020"/>
            <a:ext cx="8655685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与大多数需求曲线一样，企业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污染的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需求是污染“价格”的向下倾斜函数。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矫正税提高了这个价格，从而减少了企业对污染的需求量。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可交易的污染许可证制度限制了污染权的供应，其效果与税收相同。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当政策制定者不知道这条需求曲线的位置时，许可证制度就能更准确地实现减少污染的目标。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i="1" dirty="0">
              <a:solidFill>
                <a:schemeClr val="accent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前言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1340768"/>
            <a:ext cx="8064896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第一章的十条原则之一：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b="1" i="1" dirty="0">
                <a:solidFill>
                  <a:srgbClr val="9D7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市场通常是组织经济活动的好方法。</a:t>
            </a:r>
            <a:endParaRPr lang="en-US" altLang="zh-CN" sz="2400" b="1" i="1" dirty="0">
              <a:solidFill>
                <a:srgbClr val="9D7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在没有市场失灵的情况下，竞争性市场的结果是有效率的，最大化总剩余。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一种类型的市场失灵：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，一个人的行为对旁观者福祉的无补偿影响。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外部性可以是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负面的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正面的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，这取决于对旁观者的影响是负面的还是有益的。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对污染经济分析的异议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79512" y="1556792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环保主义者认为，任何人都不应该“购买”污染权，不能为环境定价。</a:t>
            </a:r>
            <a:endParaRPr lang="en-US" altLang="zh-CN" sz="2200" i="1" dirty="0">
              <a:solidFill>
                <a:schemeClr val="accent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然而，人们面临着权衡。清洁空气和水的价值必须与其成本进行比较。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基于市场的方法降低了环境保护的成本，因此应该增加公众对清洁环境的需求。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外部性的私人解决方案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23528" y="155679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私人解决方案：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道德规范和社会制裁，例如：“己所不欲，勿施于人”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慈善机构</a:t>
            </a:r>
            <a:r>
              <a:rPr lang="zh-CN" altLang="en-US"/>
              <a:t>，</a:t>
            </a:r>
            <a:r>
              <a:rPr lang="zh-CN" altLang="en-US" smtClean="0"/>
              <a:t>例如，西</a:t>
            </a:r>
            <a:r>
              <a:rPr lang="zh-CN" altLang="en-US" dirty="0"/>
              <a:t>拉</a:t>
            </a:r>
            <a:r>
              <a:rPr lang="zh-CN" altLang="en-US"/>
              <a:t>俱乐部</a:t>
            </a:r>
            <a:r>
              <a:rPr lang="zh-CN" altLang="en-US" smtClean="0"/>
              <a:t>，保护</a:t>
            </a:r>
            <a:r>
              <a:rPr lang="zh-CN" altLang="en-US" dirty="0"/>
              <a:t>环境的非营利性组织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mtClean="0"/>
              <a:t>科斯定理（下页）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外部性的私人解决方案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23528" y="1556792"/>
            <a:ext cx="849694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科斯定理：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60045"/>
            <a:r>
              <a:rPr lang="zh-CN" altLang="en-US" dirty="0"/>
              <a:t>如果私人部门能够在资源分配问题上进行无成本的讨价还价，他们就可以自己解决外部性问题。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科斯定理：例子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95605" y="1634490"/>
            <a:ext cx="82410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甲养了一只狗。</a:t>
            </a:r>
            <a:endParaRPr lang="en-US" altLang="zh-CN" dirty="0"/>
          </a:p>
          <a:p>
            <a:r>
              <a:rPr lang="zh-CN" altLang="en-US" dirty="0"/>
              <a:t>负外部性：狗的吠叫</a:t>
            </a:r>
            <a:r>
              <a:rPr lang="zh-CN" altLang="en-US"/>
              <a:t>扰乱</a:t>
            </a:r>
            <a:r>
              <a:rPr lang="zh-CN" altLang="en-US" smtClean="0"/>
              <a:t>了邻居</a:t>
            </a:r>
            <a:r>
              <a:rPr lang="zh-CN" altLang="en-US" dirty="0"/>
              <a:t>乙。</a:t>
            </a:r>
            <a:endParaRPr lang="en-US" altLang="zh-CN" dirty="0"/>
          </a:p>
          <a:p>
            <a:r>
              <a:rPr lang="zh-CN" altLang="en-US" dirty="0"/>
              <a:t>具有社会效率的结果最大化甲和乙的总福祉。</a:t>
            </a:r>
            <a:endParaRPr lang="en-US" altLang="zh-CN" dirty="0"/>
          </a:p>
          <a:p>
            <a:r>
              <a:rPr lang="zh-CN" altLang="en-US" dirty="0"/>
              <a:t>如果甲养狗的利益大于乙承受狗吠声的成本，那么这只狗应该留下来。</a:t>
            </a:r>
            <a:endParaRPr lang="en-US" altLang="zh-CN" dirty="0"/>
          </a:p>
          <a:p>
            <a:r>
              <a:rPr lang="zh-CN" alt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科斯定理：私人市场将自行达到有效率的结果。</a:t>
            </a:r>
            <a:endParaRPr lang="en-US" altLang="zh-CN" i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科斯定理：例子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61864" y="1628800"/>
            <a:ext cx="7704856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情况</a:t>
            </a:r>
            <a:r>
              <a:rPr lang="en-US" altLang="zh-CN" sz="2200" dirty="0"/>
              <a:t>1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甲有权养狗。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养狗对甲的利益</a:t>
            </a:r>
            <a:r>
              <a:rPr lang="en-US" altLang="zh-CN" sz="2200" dirty="0"/>
              <a:t>=500</a:t>
            </a:r>
            <a:r>
              <a:rPr lang="zh-CN" altLang="en-US" sz="2200" dirty="0"/>
              <a:t>元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狗吠叫对乙的成本</a:t>
            </a:r>
            <a:r>
              <a:rPr lang="en-US" altLang="zh-CN" sz="2200" dirty="0"/>
              <a:t>=800</a:t>
            </a:r>
            <a:r>
              <a:rPr lang="zh-CN" altLang="en-US" sz="2200" dirty="0"/>
              <a:t>元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社会有效率结果：甲送走狗狗。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私人方案：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乙付给甲</a:t>
            </a:r>
            <a:r>
              <a:rPr lang="en-US" altLang="zh-CN" sz="2200" dirty="0"/>
              <a:t>600</a:t>
            </a:r>
            <a:r>
              <a:rPr lang="zh-CN" altLang="en-US" sz="2200" dirty="0"/>
              <a:t>元，让其送走狗狗，甲和乙都过得更好。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私人结果</a:t>
            </a:r>
            <a:r>
              <a:rPr lang="en-US" altLang="zh-CN" sz="2200" dirty="0"/>
              <a:t>=</a:t>
            </a:r>
            <a:r>
              <a:rPr lang="zh-CN" altLang="en-US" sz="2200" dirty="0"/>
              <a:t>有效率的结果。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科斯定理：例子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95824" y="1412265"/>
            <a:ext cx="7704856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情况</a:t>
            </a:r>
            <a:r>
              <a:rPr lang="en-US" altLang="zh-CN" sz="2200" dirty="0"/>
              <a:t>2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甲有权养狗。</a:t>
            </a:r>
            <a:endParaRPr lang="en-US" altLang="zh-CN" sz="2200" dirty="0"/>
          </a:p>
          <a:p>
            <a:pPr marL="360045"/>
            <a:r>
              <a:rPr lang="zh-CN" altLang="en-US" sz="2200" dirty="0">
                <a:sym typeface="+mn-ea"/>
              </a:rPr>
              <a:t>养狗对甲的利益</a:t>
            </a:r>
            <a:r>
              <a:rPr lang="en-US" altLang="zh-CN" sz="2200" dirty="0"/>
              <a:t>=1000</a:t>
            </a:r>
          </a:p>
          <a:p>
            <a:pPr marL="360045"/>
            <a:r>
              <a:rPr lang="zh-CN" altLang="en-US" sz="2200" dirty="0">
                <a:sym typeface="+mn-ea"/>
              </a:rPr>
              <a:t>狗吠叫对乙的成本</a:t>
            </a:r>
            <a:r>
              <a:rPr lang="en-US" altLang="zh-CN" sz="2200" dirty="0"/>
              <a:t>=800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社会有效率结果：</a:t>
            </a:r>
            <a:r>
              <a:rPr lang="zh-CN" altLang="en-US" sz="2200" dirty="0">
                <a:sym typeface="+mn-ea"/>
              </a:rPr>
              <a:t>甲继续养狗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私人方案：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乙不愿意支付超过</a:t>
            </a:r>
            <a:r>
              <a:rPr lang="en-US" altLang="zh-CN" sz="2200" dirty="0"/>
              <a:t>800</a:t>
            </a:r>
            <a:r>
              <a:rPr lang="zh-CN" altLang="en-US" sz="2200" dirty="0"/>
              <a:t>元，甲不愿意接受低于</a:t>
            </a:r>
            <a:r>
              <a:rPr lang="en-US" altLang="zh-CN" sz="2200" dirty="0"/>
              <a:t>1000</a:t>
            </a:r>
            <a:r>
              <a:rPr lang="zh-CN" altLang="en-US" sz="2200" dirty="0"/>
              <a:t>元，所以狗留下来了。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私人结果</a:t>
            </a:r>
            <a:r>
              <a:rPr lang="en-US" altLang="zh-CN" sz="2200" dirty="0"/>
              <a:t>=</a:t>
            </a:r>
            <a:r>
              <a:rPr lang="zh-CN" altLang="en-US" sz="2200" dirty="0"/>
              <a:t>有效率的结果。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科斯定理：例子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79512" y="1430655"/>
            <a:ext cx="56097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情况</a:t>
            </a:r>
            <a:r>
              <a:rPr lang="en-US" altLang="zh-CN" sz="2200" dirty="0"/>
              <a:t>3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乙享有安宁的合法权利。</a:t>
            </a:r>
            <a:endParaRPr lang="en-US" altLang="zh-CN" sz="2200" dirty="0"/>
          </a:p>
          <a:p>
            <a:pPr marL="360045"/>
            <a:r>
              <a:rPr lang="zh-CN" altLang="en-US" sz="2200" dirty="0">
                <a:sym typeface="+mn-ea"/>
              </a:rPr>
              <a:t>养狗对甲的</a:t>
            </a:r>
            <a:r>
              <a:rPr lang="zh-CN" altLang="en-US" sz="2200">
                <a:sym typeface="+mn-ea"/>
              </a:rPr>
              <a:t>利益</a:t>
            </a:r>
            <a:r>
              <a:rPr lang="en-US" altLang="zh-CN" sz="2200" smtClean="0"/>
              <a:t>=1000</a:t>
            </a:r>
            <a:endParaRPr lang="en-US" altLang="zh-CN" sz="2200" dirty="0"/>
          </a:p>
          <a:p>
            <a:pPr marL="360045"/>
            <a:r>
              <a:rPr lang="zh-CN" altLang="en-US" sz="2200" dirty="0">
                <a:sym typeface="+mn-ea"/>
              </a:rPr>
              <a:t>狗吠叫对乙的</a:t>
            </a:r>
            <a:r>
              <a:rPr lang="zh-CN" altLang="en-US" sz="2200">
                <a:sym typeface="+mn-ea"/>
              </a:rPr>
              <a:t>成本</a:t>
            </a:r>
            <a:r>
              <a:rPr lang="en-US" altLang="zh-CN" sz="2200" smtClean="0"/>
              <a:t>=800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社会有效结果：</a:t>
            </a:r>
            <a:r>
              <a:rPr lang="zh-CN" altLang="en-US" sz="2200" dirty="0">
                <a:sym typeface="+mn-ea"/>
              </a:rPr>
              <a:t>甲继续养狗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私人方案：</a:t>
            </a:r>
            <a:endParaRPr lang="en-US" altLang="zh-CN" sz="2200" dirty="0"/>
          </a:p>
          <a:p>
            <a:pPr marL="360045"/>
            <a:r>
              <a:rPr lang="zh-CN" altLang="en-US" sz="2200" dirty="0"/>
              <a:t>甲</a:t>
            </a:r>
            <a:r>
              <a:rPr lang="zh-CN" altLang="en-US" sz="2200"/>
              <a:t>付给</a:t>
            </a:r>
            <a:r>
              <a:rPr lang="zh-CN" altLang="en-US" sz="2200" smtClean="0"/>
              <a:t>乙</a:t>
            </a:r>
            <a:r>
              <a:rPr lang="en-US" altLang="zh-CN" sz="2200" smtClean="0"/>
              <a:t>900</a:t>
            </a:r>
            <a:r>
              <a:rPr lang="zh-CN" altLang="en-US" sz="2200" dirty="0"/>
              <a:t>元，让她忍受狗狗的吠叫。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私人结果</a:t>
            </a:r>
            <a:r>
              <a:rPr lang="en-US" altLang="zh-CN" sz="2200" dirty="0"/>
              <a:t>=</a:t>
            </a:r>
            <a:r>
              <a:rPr lang="zh-CN" altLang="en-US" sz="2200" dirty="0"/>
              <a:t>有效率结果。</a:t>
            </a:r>
            <a:endParaRPr lang="en-US" altLang="zh-CN" sz="2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878217" y="2276872"/>
            <a:ext cx="2510207" cy="223224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just"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zh-CN" altLang="en-US" sz="2700" dirty="0">
                <a:latin typeface="Arial" panose="020B0604020202020204"/>
                <a:cs typeface="Arial" panose="020B0604020202020204"/>
              </a:rPr>
              <a:t>无论权利的初始分配如何，私人市场都能实现有效的结果。</a:t>
            </a:r>
            <a:endParaRPr lang="en-US" sz="27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习题：应用科斯定理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55295" y="1772285"/>
            <a:ext cx="8455025" cy="321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200" dirty="0"/>
              <a:t>总的来说，社区</a:t>
            </a:r>
            <a:r>
              <a:rPr lang="en-US" altLang="zh-CN" sz="2200" dirty="0"/>
              <a:t>1000</a:t>
            </a:r>
            <a:r>
              <a:rPr lang="zh-CN" altLang="en-US" sz="2200" dirty="0"/>
              <a:t>名居民在附近湖水游泳的价值为</a:t>
            </a:r>
            <a:r>
              <a:rPr lang="en-US" altLang="zh-CN" sz="2200" dirty="0"/>
              <a:t>10</a:t>
            </a:r>
            <a:r>
              <a:rPr lang="zh-CN" altLang="en-US" sz="2200" dirty="0"/>
              <a:t>万元。</a:t>
            </a:r>
            <a:endParaRPr lang="en-US" altLang="zh-CN" sz="2200" dirty="0"/>
          </a:p>
          <a:p>
            <a:r>
              <a:rPr lang="zh-CN" altLang="en-US" sz="2200" dirty="0"/>
              <a:t>附近的一家工厂污染了湖水，必须支付</a:t>
            </a:r>
            <a:r>
              <a:rPr lang="en-US" altLang="zh-CN" sz="2200" dirty="0"/>
              <a:t>5</a:t>
            </a:r>
            <a:r>
              <a:rPr lang="zh-CN" altLang="en-US" sz="2200" dirty="0"/>
              <a:t>万元购买无污染设备。</a:t>
            </a:r>
            <a:endParaRPr lang="en-US" altLang="zh-CN" sz="2200" dirty="0"/>
          </a:p>
          <a:p>
            <a:pPr marL="0" lvl="1" indent="-576580">
              <a:lnSpc>
                <a:spcPct val="15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en-US" altLang="zh-CN" sz="2600" b="1" dirty="0">
                <a:solidFill>
                  <a:srgbClr val="800000"/>
                </a:solidFill>
              </a:rPr>
              <a:t>A. 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描述一个类似科斯定理的私人解决方案。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576580">
              <a:lnSpc>
                <a:spcPct val="150000"/>
              </a:lnSpc>
              <a:spcBef>
                <a:spcPct val="50000"/>
              </a:spcBef>
              <a:buClr>
                <a:srgbClr val="669900"/>
              </a:buClr>
            </a:pPr>
            <a:r>
              <a:rPr lang="en-US" altLang="zh-CN" sz="2600" b="1" dirty="0">
                <a:solidFill>
                  <a:srgbClr val="800000"/>
                </a:solidFill>
              </a:rPr>
              <a:t>B. 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为什么这个解决方案在现实世界中可能不起作用？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为什么私人解决方案并不总是有效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55553" y="1700560"/>
            <a:ext cx="7704856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1" indent="-576580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交易成本：</a:t>
            </a:r>
            <a:endParaRPr lang="en-US" altLang="zh-CN" sz="2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各方在协商并履行协议过程中产生的成本。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这些成本可能使双方无法达成互利的协议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 indent="-576580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固执：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即使有可能达成一项有益的协议，各方也可能坚持达成对自己更好的协议。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576580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协调问题：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>
              <a:lnSpc>
                <a:spcPct val="100000"/>
              </a:lnSpc>
              <a:spcBef>
                <a:spcPct val="50000"/>
              </a:spcBef>
              <a:buClr>
                <a:srgbClr val="669900"/>
              </a:buClr>
              <a:buNone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如果参与方数量很大，那么协调可能代价高昂、困难</a:t>
            </a:r>
            <a:r>
              <a:rPr lang="zh-CN" altLang="en-US" sz="2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不可能。比如前面一页的例子。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19358" y="1268760"/>
            <a:ext cx="7704856" cy="206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lvl="1" indent="-342900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当市场交易影响到第三方时，就会出现外部性。如果交易产生负外部性（例如污染），则市场数量超过社会最优数量。如果外部性是正的（例如，技术溢出），那么市场数量就达不到社会最优数量。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前言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1340768"/>
            <a:ext cx="806489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自利的买家和卖家忽视了他们行为的外部成本或收益，因此市场结果是无效的。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第一章的另一个原则是：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b="1" i="1" dirty="0">
                <a:solidFill>
                  <a:srgbClr val="9D7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政府有时可以改善市场结果。</a:t>
            </a:r>
            <a:endParaRPr lang="en-US" altLang="zh-CN" sz="2400" b="1" i="1" dirty="0">
              <a:solidFill>
                <a:srgbClr val="9D7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在存在外部性的情况下，公共政策可以提高效率。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19358" y="1268760"/>
            <a:ext cx="77048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lvl="1" indent="-342900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，人们可以自己解决外部性问题。科斯定理指出，只要人们能够在没有成本的情况下讨价还价，私人市场就可以实现资源的社会最优配置。在实践中，讨价还价往往代价高昂或困难重重，科斯定理并不总是适用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24" y="764704"/>
            <a:ext cx="642093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419358" y="1268760"/>
            <a:ext cx="7704856" cy="206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lvl="1" indent="-342900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政府可以设法解决这个问题。它可以使用矫正税将外部性内部化。它可以向污染者发放许可证，并建立一个可以交易许可证的市场。这种政策往往以比直接监管更低的社会成本来保护环境。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156" y="3264142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下一章：公共商品与公共资源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负外部性的例子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768" y="1556792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工厂的空气污染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邻居的狗在吠叫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深夜隔壁宿舍的立体音响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建筑工地的噪音污染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二手烟对他人的健康风险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开车时打手机会让其他路人更加不安全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8207" y="1412776"/>
            <a:ext cx="2773362" cy="26836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758" y="532173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福利经济学综述</a:t>
            </a:r>
          </a:p>
        </p:txBody>
      </p:sp>
      <p:grpSp>
        <p:nvGrpSpPr>
          <p:cNvPr id="84" name="Group 81"/>
          <p:cNvGrpSpPr/>
          <p:nvPr/>
        </p:nvGrpSpPr>
        <p:grpSpPr bwMode="auto">
          <a:xfrm>
            <a:off x="568821" y="476647"/>
            <a:ext cx="6811963" cy="6415088"/>
            <a:chOff x="190" y="50"/>
            <a:chExt cx="4291" cy="4041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190" y="389"/>
              <a:ext cx="3066" cy="3702"/>
              <a:chOff x="2535" y="389"/>
              <a:chExt cx="3066" cy="3702"/>
            </a:xfrm>
          </p:grpSpPr>
          <p:grpSp>
            <p:nvGrpSpPr>
              <p:cNvPr id="87" name="Group 5"/>
              <p:cNvGrpSpPr/>
              <p:nvPr/>
            </p:nvGrpSpPr>
            <p:grpSpPr bwMode="auto">
              <a:xfrm>
                <a:off x="2550" y="389"/>
                <a:ext cx="3022" cy="3650"/>
                <a:chOff x="2550" y="389"/>
                <a:chExt cx="3022" cy="3650"/>
              </a:xfrm>
            </p:grpSpPr>
            <p:sp>
              <p:nvSpPr>
                <p:cNvPr id="91" name="AutoShape 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50" y="389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2" name="Rectangle 7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3" name="Line 8"/>
                <p:cNvSpPr>
                  <a:spLocks noChangeShapeType="1"/>
                </p:cNvSpPr>
                <p:nvPr/>
              </p:nvSpPr>
              <p:spPr bwMode="auto">
                <a:xfrm>
                  <a:off x="2959" y="325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4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715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5" name="Line 10"/>
                <p:cNvSpPr>
                  <a:spLocks noChangeShapeType="1"/>
                </p:cNvSpPr>
                <p:nvPr/>
              </p:nvSpPr>
              <p:spPr bwMode="auto">
                <a:xfrm>
                  <a:off x="2959" y="218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6" name="Line 11"/>
                <p:cNvSpPr>
                  <a:spLocks noChangeShapeType="1"/>
                </p:cNvSpPr>
                <p:nvPr/>
              </p:nvSpPr>
              <p:spPr bwMode="auto">
                <a:xfrm>
                  <a:off x="2959" y="16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7" name="Line 12"/>
                <p:cNvSpPr>
                  <a:spLocks noChangeShapeType="1"/>
                </p:cNvSpPr>
                <p:nvPr/>
              </p:nvSpPr>
              <p:spPr bwMode="auto">
                <a:xfrm>
                  <a:off x="2959" y="112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8" name="Line 13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9" name="Line 14"/>
                <p:cNvSpPr>
                  <a:spLocks noChangeShapeType="1"/>
                </p:cNvSpPr>
                <p:nvPr/>
              </p:nvSpPr>
              <p:spPr bwMode="auto">
                <a:xfrm>
                  <a:off x="2959" y="298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0" name="Line 15"/>
                <p:cNvSpPr>
                  <a:spLocks noChangeShapeType="1"/>
                </p:cNvSpPr>
                <p:nvPr/>
              </p:nvSpPr>
              <p:spPr bwMode="auto">
                <a:xfrm>
                  <a:off x="2959" y="2452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1" name="Line 16"/>
                <p:cNvSpPr>
                  <a:spLocks noChangeShapeType="1"/>
                </p:cNvSpPr>
                <p:nvPr/>
              </p:nvSpPr>
              <p:spPr bwMode="auto">
                <a:xfrm>
                  <a:off x="2959" y="19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2" name="Line 17"/>
                <p:cNvSpPr>
                  <a:spLocks noChangeShapeType="1"/>
                </p:cNvSpPr>
                <p:nvPr/>
              </p:nvSpPr>
              <p:spPr bwMode="auto">
                <a:xfrm>
                  <a:off x="2959" y="14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3" name="Line 18"/>
                <p:cNvSpPr>
                  <a:spLocks noChangeShapeType="1"/>
                </p:cNvSpPr>
                <p:nvPr/>
              </p:nvSpPr>
              <p:spPr bwMode="auto">
                <a:xfrm>
                  <a:off x="2959" y="86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4" name="Line 19"/>
                <p:cNvSpPr>
                  <a:spLocks noChangeShapeType="1"/>
                </p:cNvSpPr>
                <p:nvPr/>
              </p:nvSpPr>
              <p:spPr bwMode="auto">
                <a:xfrm>
                  <a:off x="33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5" name="Line 20"/>
                <p:cNvSpPr>
                  <a:spLocks noChangeShapeType="1"/>
                </p:cNvSpPr>
                <p:nvPr/>
              </p:nvSpPr>
              <p:spPr bwMode="auto">
                <a:xfrm>
                  <a:off x="40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6" name="Line 21"/>
                <p:cNvSpPr>
                  <a:spLocks noChangeShapeType="1"/>
                </p:cNvSpPr>
                <p:nvPr/>
              </p:nvSpPr>
              <p:spPr bwMode="auto">
                <a:xfrm>
                  <a:off x="4698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7" name="Line 22"/>
                <p:cNvSpPr>
                  <a:spLocks noChangeShapeType="1"/>
                </p:cNvSpPr>
                <p:nvPr/>
              </p:nvSpPr>
              <p:spPr bwMode="auto">
                <a:xfrm>
                  <a:off x="5399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8" name="Line 23"/>
                <p:cNvSpPr>
                  <a:spLocks noChangeShapeType="1"/>
                </p:cNvSpPr>
                <p:nvPr/>
              </p:nvSpPr>
              <p:spPr bwMode="auto">
                <a:xfrm>
                  <a:off x="3660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9" name="Line 24"/>
                <p:cNvSpPr>
                  <a:spLocks noChangeShapeType="1"/>
                </p:cNvSpPr>
                <p:nvPr/>
              </p:nvSpPr>
              <p:spPr bwMode="auto">
                <a:xfrm>
                  <a:off x="4352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0" name="Line 25"/>
                <p:cNvSpPr>
                  <a:spLocks noChangeShapeType="1"/>
                </p:cNvSpPr>
                <p:nvPr/>
              </p:nvSpPr>
              <p:spPr bwMode="auto">
                <a:xfrm>
                  <a:off x="5053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1" name="Rectangle 26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2" name="Line 27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3" name="Line 28"/>
                <p:cNvSpPr>
                  <a:spLocks noChangeShapeType="1"/>
                </p:cNvSpPr>
                <p:nvPr/>
              </p:nvSpPr>
              <p:spPr bwMode="auto">
                <a:xfrm>
                  <a:off x="2912" y="351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4" name="Line 29"/>
                <p:cNvSpPr>
                  <a:spLocks noChangeShapeType="1"/>
                </p:cNvSpPr>
                <p:nvPr/>
              </p:nvSpPr>
              <p:spPr bwMode="auto">
                <a:xfrm>
                  <a:off x="2912" y="325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5" name="Line 30"/>
                <p:cNvSpPr>
                  <a:spLocks noChangeShapeType="1"/>
                </p:cNvSpPr>
                <p:nvPr/>
              </p:nvSpPr>
              <p:spPr bwMode="auto">
                <a:xfrm>
                  <a:off x="2912" y="298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6" name="Line 31"/>
                <p:cNvSpPr>
                  <a:spLocks noChangeShapeType="1"/>
                </p:cNvSpPr>
                <p:nvPr/>
              </p:nvSpPr>
              <p:spPr bwMode="auto">
                <a:xfrm>
                  <a:off x="2912" y="2715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7" name="Line 32"/>
                <p:cNvSpPr>
                  <a:spLocks noChangeShapeType="1"/>
                </p:cNvSpPr>
                <p:nvPr/>
              </p:nvSpPr>
              <p:spPr bwMode="auto">
                <a:xfrm>
                  <a:off x="2912" y="2452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8" name="Line 33"/>
                <p:cNvSpPr>
                  <a:spLocks noChangeShapeType="1"/>
                </p:cNvSpPr>
                <p:nvPr/>
              </p:nvSpPr>
              <p:spPr bwMode="auto">
                <a:xfrm>
                  <a:off x="2912" y="218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9" name="Line 34"/>
                <p:cNvSpPr>
                  <a:spLocks noChangeShapeType="1"/>
                </p:cNvSpPr>
                <p:nvPr/>
              </p:nvSpPr>
              <p:spPr bwMode="auto">
                <a:xfrm>
                  <a:off x="2912" y="19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0" name="Line 35"/>
                <p:cNvSpPr>
                  <a:spLocks noChangeShapeType="1"/>
                </p:cNvSpPr>
                <p:nvPr/>
              </p:nvSpPr>
              <p:spPr bwMode="auto">
                <a:xfrm>
                  <a:off x="2912" y="16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1" name="Line 36"/>
                <p:cNvSpPr>
                  <a:spLocks noChangeShapeType="1"/>
                </p:cNvSpPr>
                <p:nvPr/>
              </p:nvSpPr>
              <p:spPr bwMode="auto">
                <a:xfrm>
                  <a:off x="2912" y="14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2" name="Line 37"/>
                <p:cNvSpPr>
                  <a:spLocks noChangeShapeType="1"/>
                </p:cNvSpPr>
                <p:nvPr/>
              </p:nvSpPr>
              <p:spPr bwMode="auto">
                <a:xfrm>
                  <a:off x="2912" y="112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3" name="Line 38"/>
                <p:cNvSpPr>
                  <a:spLocks noChangeShapeType="1"/>
                </p:cNvSpPr>
                <p:nvPr/>
              </p:nvSpPr>
              <p:spPr bwMode="auto">
                <a:xfrm>
                  <a:off x="2912" y="86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4" name="Line 39"/>
                <p:cNvSpPr>
                  <a:spLocks noChangeShapeType="1"/>
                </p:cNvSpPr>
                <p:nvPr/>
              </p:nvSpPr>
              <p:spPr bwMode="auto">
                <a:xfrm>
                  <a:off x="2912" y="60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5" name="Line 40"/>
                <p:cNvSpPr>
                  <a:spLocks noChangeShapeType="1"/>
                </p:cNvSpPr>
                <p:nvPr/>
              </p:nvSpPr>
              <p:spPr bwMode="auto">
                <a:xfrm>
                  <a:off x="2896" y="351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6" name="Line 41"/>
                <p:cNvSpPr>
                  <a:spLocks noChangeShapeType="1"/>
                </p:cNvSpPr>
                <p:nvPr/>
              </p:nvSpPr>
              <p:spPr bwMode="auto">
                <a:xfrm>
                  <a:off x="2896" y="298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7" name="Line 42"/>
                <p:cNvSpPr>
                  <a:spLocks noChangeShapeType="1"/>
                </p:cNvSpPr>
                <p:nvPr/>
              </p:nvSpPr>
              <p:spPr bwMode="auto">
                <a:xfrm>
                  <a:off x="2896" y="2452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8" name="Line 43"/>
                <p:cNvSpPr>
                  <a:spLocks noChangeShapeType="1"/>
                </p:cNvSpPr>
                <p:nvPr/>
              </p:nvSpPr>
              <p:spPr bwMode="auto">
                <a:xfrm>
                  <a:off x="2896" y="192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9" name="Line 44"/>
                <p:cNvSpPr>
                  <a:spLocks noChangeShapeType="1"/>
                </p:cNvSpPr>
                <p:nvPr/>
              </p:nvSpPr>
              <p:spPr bwMode="auto">
                <a:xfrm>
                  <a:off x="2896" y="1400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0" name="Line 45"/>
                <p:cNvSpPr>
                  <a:spLocks noChangeShapeType="1"/>
                </p:cNvSpPr>
                <p:nvPr/>
              </p:nvSpPr>
              <p:spPr bwMode="auto">
                <a:xfrm>
                  <a:off x="2896" y="86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1" name="Line 46"/>
                <p:cNvSpPr>
                  <a:spLocks noChangeShapeType="1"/>
                </p:cNvSpPr>
                <p:nvPr/>
              </p:nvSpPr>
              <p:spPr bwMode="auto">
                <a:xfrm>
                  <a:off x="2959" y="3513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0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698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539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4" name="Rectangle 59"/>
                <p:cNvSpPr>
                  <a:spLocks noChangeArrowheads="1"/>
                </p:cNvSpPr>
                <p:nvPr/>
              </p:nvSpPr>
              <p:spPr bwMode="auto">
                <a:xfrm>
                  <a:off x="2721" y="341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5" name="Rectangle 60"/>
                <p:cNvSpPr>
                  <a:spLocks noChangeArrowheads="1"/>
                </p:cNvSpPr>
                <p:nvPr/>
              </p:nvSpPr>
              <p:spPr bwMode="auto">
                <a:xfrm>
                  <a:off x="2721" y="288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6" name="Rectangle 61"/>
                <p:cNvSpPr>
                  <a:spLocks noChangeArrowheads="1"/>
                </p:cNvSpPr>
                <p:nvPr/>
              </p:nvSpPr>
              <p:spPr bwMode="auto">
                <a:xfrm>
                  <a:off x="2721" y="235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7" name="Rectangle 62"/>
                <p:cNvSpPr>
                  <a:spLocks noChangeArrowheads="1"/>
                </p:cNvSpPr>
                <p:nvPr/>
              </p:nvSpPr>
              <p:spPr bwMode="auto">
                <a:xfrm>
                  <a:off x="2721" y="182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8" name="Rectangle 63"/>
                <p:cNvSpPr>
                  <a:spLocks noChangeArrowheads="1"/>
                </p:cNvSpPr>
                <p:nvPr/>
              </p:nvSpPr>
              <p:spPr bwMode="auto">
                <a:xfrm>
                  <a:off x="2721" y="1301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4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9" name="Rectangle 64"/>
                <p:cNvSpPr>
                  <a:spLocks noChangeArrowheads="1"/>
                </p:cNvSpPr>
                <p:nvPr/>
              </p:nvSpPr>
              <p:spPr bwMode="auto">
                <a:xfrm>
                  <a:off x="2721" y="767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5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0" name="Rectangle 65"/>
                <p:cNvSpPr>
                  <a:spLocks noChangeArrowheads="1"/>
                </p:cNvSpPr>
                <p:nvPr/>
              </p:nvSpPr>
              <p:spPr bwMode="auto">
                <a:xfrm>
                  <a:off x="2912" y="3592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1" name="Rectangle 66"/>
                <p:cNvSpPr>
                  <a:spLocks noChangeArrowheads="1"/>
                </p:cNvSpPr>
                <p:nvPr/>
              </p:nvSpPr>
              <p:spPr bwMode="auto">
                <a:xfrm>
                  <a:off x="3557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2" name="Rectangle 67"/>
                <p:cNvSpPr>
                  <a:spLocks noChangeArrowheads="1"/>
                </p:cNvSpPr>
                <p:nvPr/>
              </p:nvSpPr>
              <p:spPr bwMode="auto">
                <a:xfrm>
                  <a:off x="42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3" name="Rectangle 68"/>
                <p:cNvSpPr>
                  <a:spLocks noChangeArrowheads="1"/>
                </p:cNvSpPr>
                <p:nvPr/>
              </p:nvSpPr>
              <p:spPr bwMode="auto">
                <a:xfrm>
                  <a:off x="49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88" name="Text Box 69"/>
              <p:cNvSpPr txBox="1">
                <a:spLocks noChangeArrowheads="1"/>
              </p:cNvSpPr>
              <p:nvPr/>
            </p:nvSpPr>
            <p:spPr bwMode="auto">
              <a:xfrm>
                <a:off x="4658" y="3559"/>
                <a:ext cx="943" cy="5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 dirty="0">
                    <a:latin typeface="Arial" panose="020B0604020202020204"/>
                    <a:cs typeface="Arial" panose="020B0604020202020204"/>
                  </a:rPr>
                  <a:t>Q</a:t>
                </a:r>
                <a:r>
                  <a:rPr lang="en-US" sz="2500" dirty="0">
                    <a:latin typeface="Arial" panose="020B0604020202020204"/>
                    <a:cs typeface="Arial" panose="020B0604020202020204"/>
                  </a:rPr>
                  <a:t> </a:t>
                </a:r>
                <a:br>
                  <a:rPr lang="en-US" sz="2500" dirty="0">
                    <a:latin typeface="Arial" panose="020B0604020202020204"/>
                    <a:cs typeface="Arial" panose="020B0604020202020204"/>
                  </a:rPr>
                </a:br>
                <a:endParaRPr lang="en-US" sz="2400" dirty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9" name="Text Box 70"/>
              <p:cNvSpPr txBox="1">
                <a:spLocks noChangeArrowheads="1"/>
              </p:cNvSpPr>
              <p:nvPr/>
            </p:nvSpPr>
            <p:spPr bwMode="auto">
              <a:xfrm>
                <a:off x="2644" y="461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  <a:r>
                  <a:rPr lang="en-US" sz="2500">
                    <a:latin typeface="Arial" panose="020B0604020202020204"/>
                    <a:cs typeface="Arial" panose="020B0604020202020204"/>
                  </a:rPr>
                  <a:t> 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0" name="Text Box 71"/>
              <p:cNvSpPr txBox="1">
                <a:spLocks noChangeArrowheads="1"/>
              </p:cNvSpPr>
              <p:nvPr/>
            </p:nvSpPr>
            <p:spPr bwMode="auto">
              <a:xfrm>
                <a:off x="2535" y="737"/>
                <a:ext cx="233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zh-CN" altLang="en-US" sz="24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2213" y="50"/>
              <a:ext cx="2268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u="sng" dirty="0">
                  <a:latin typeface="Arial" panose="020B0604020202020204"/>
                  <a:cs typeface="Arial" panose="020B0604020202020204"/>
                </a:rPr>
                <a:t>汽油市场</a:t>
              </a:r>
              <a:endParaRPr lang="en-US" sz="2500" u="sng" dirty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54" name="Line 72"/>
          <p:cNvSpPr>
            <a:spLocks noChangeShapeType="1"/>
          </p:cNvSpPr>
          <p:nvPr/>
        </p:nvSpPr>
        <p:spPr bwMode="auto">
          <a:xfrm flipV="1">
            <a:off x="1235571" y="3034109"/>
            <a:ext cx="3870325" cy="2932113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5" name="Line 73"/>
          <p:cNvSpPr>
            <a:spLocks noChangeShapeType="1"/>
          </p:cNvSpPr>
          <p:nvPr/>
        </p:nvSpPr>
        <p:spPr bwMode="auto">
          <a:xfrm>
            <a:off x="1245096" y="1772047"/>
            <a:ext cx="3870325" cy="2928937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6" name="Group 94"/>
          <p:cNvGrpSpPr/>
          <p:nvPr/>
        </p:nvGrpSpPr>
        <p:grpSpPr bwMode="auto">
          <a:xfrm>
            <a:off x="276721" y="3662759"/>
            <a:ext cx="4016375" cy="2808288"/>
            <a:chOff x="83" y="2057"/>
            <a:chExt cx="2530" cy="1769"/>
          </a:xfrm>
        </p:grpSpPr>
        <p:grpSp>
          <p:nvGrpSpPr>
            <p:cNvPr id="157" name="Group 93"/>
            <p:cNvGrpSpPr/>
            <p:nvPr/>
          </p:nvGrpSpPr>
          <p:grpSpPr bwMode="auto">
            <a:xfrm>
              <a:off x="83" y="2057"/>
              <a:ext cx="2530" cy="1769"/>
              <a:chOff x="83" y="2057"/>
              <a:chExt cx="2530" cy="1769"/>
            </a:xfrm>
          </p:grpSpPr>
          <p:sp>
            <p:nvSpPr>
              <p:cNvPr id="159" name="Text Box 82"/>
              <p:cNvSpPr txBox="1">
                <a:spLocks noChangeArrowheads="1"/>
              </p:cNvSpPr>
              <p:nvPr/>
            </p:nvSpPr>
            <p:spPr bwMode="auto">
              <a:xfrm>
                <a:off x="83" y="2057"/>
                <a:ext cx="553" cy="2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>
                    <a:latin typeface="Arial" panose="020B0604020202020204"/>
                    <a:cs typeface="Arial" panose="020B0604020202020204"/>
                  </a:rPr>
                  <a:t>2.50</a:t>
                </a:r>
              </a:p>
            </p:txBody>
          </p:sp>
          <p:sp>
            <p:nvSpPr>
              <p:cNvPr id="160" name="Text Box 87"/>
              <p:cNvSpPr txBox="1">
                <a:spLocks noChangeArrowheads="1"/>
              </p:cNvSpPr>
              <p:nvPr/>
            </p:nvSpPr>
            <p:spPr bwMode="auto">
              <a:xfrm>
                <a:off x="2248" y="3580"/>
                <a:ext cx="365" cy="24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>
                    <a:latin typeface="Arial" panose="020B0604020202020204"/>
                    <a:cs typeface="Arial" panose="020B0604020202020204"/>
                  </a:rPr>
                  <a:t>25</a:t>
                </a:r>
              </a:p>
            </p:txBody>
          </p:sp>
          <p:grpSp>
            <p:nvGrpSpPr>
              <p:cNvPr id="161" name="Group 88"/>
              <p:cNvGrpSpPr/>
              <p:nvPr/>
            </p:nvGrpSpPr>
            <p:grpSpPr bwMode="auto">
              <a:xfrm>
                <a:off x="687" y="2188"/>
                <a:ext cx="1743" cy="1318"/>
                <a:chOff x="357" y="2450"/>
                <a:chExt cx="795" cy="646"/>
              </a:xfrm>
            </p:grpSpPr>
            <p:sp>
              <p:nvSpPr>
                <p:cNvPr id="162" name="Line 89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63" name="Line 90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</p:grpSp>
        <p:sp>
          <p:nvSpPr>
            <p:cNvPr id="158" name="Oval 74"/>
            <p:cNvSpPr>
              <a:spLocks noChangeArrowheads="1"/>
            </p:cNvSpPr>
            <p:nvPr/>
          </p:nvSpPr>
          <p:spPr bwMode="auto">
            <a:xfrm>
              <a:off x="2387" y="214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4" name="Rectangle 85"/>
          <p:cNvSpPr>
            <a:spLocks noChangeArrowheads="1"/>
          </p:cNvSpPr>
          <p:nvPr/>
        </p:nvSpPr>
        <p:spPr bwMode="auto">
          <a:xfrm>
            <a:off x="5539284" y="1121171"/>
            <a:ext cx="3262313" cy="872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市场均衡最大化了消费者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+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生产者剩余</a:t>
            </a:r>
            <a:r>
              <a:rPr lang="zh-CN" altLang="en-US" sz="2500" dirty="0">
                <a:latin typeface="Arial" panose="020B0604020202020204"/>
                <a:cs typeface="Arial" panose="020B0604020202020204"/>
              </a:rPr>
              <a:t>。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5" name="Rectangle 85"/>
          <p:cNvSpPr>
            <a:spLocks noChangeArrowheads="1"/>
          </p:cNvSpPr>
          <p:nvPr/>
        </p:nvSpPr>
        <p:spPr bwMode="auto">
          <a:xfrm>
            <a:off x="5539283" y="2211408"/>
            <a:ext cx="3262313" cy="1231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供给曲线显示了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私人成本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，即卖家直接产生的成本。</a:t>
            </a:r>
            <a:endParaRPr lang="en-US" sz="2500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6" name="Rectangle 85"/>
          <p:cNvSpPr>
            <a:spLocks noChangeArrowheads="1"/>
          </p:cNvSpPr>
          <p:nvPr/>
        </p:nvSpPr>
        <p:spPr bwMode="auto">
          <a:xfrm>
            <a:off x="5499588" y="3703509"/>
            <a:ext cx="3262313" cy="16191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需求曲线显示了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私人价值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，即对买家的价值（他们愿意支付的价格）。</a:t>
            </a:r>
            <a:endParaRPr lang="en-US" sz="2500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64" grpId="0"/>
      <p:bldP spid="165" grpId="0"/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472" y="547433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负外部性分析</a:t>
            </a:r>
          </a:p>
        </p:txBody>
      </p:sp>
      <p:sp>
        <p:nvSpPr>
          <p:cNvPr id="165" name="Rectangle 85"/>
          <p:cNvSpPr>
            <a:spLocks noChangeArrowheads="1"/>
          </p:cNvSpPr>
          <p:nvPr/>
        </p:nvSpPr>
        <p:spPr bwMode="auto">
          <a:xfrm>
            <a:off x="4952679" y="2738754"/>
            <a:ext cx="3262313" cy="455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私人成本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)</a:t>
            </a:r>
            <a:endParaRPr lang="en-US" sz="2500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6" name="Rectangle 85"/>
          <p:cNvSpPr>
            <a:spLocks noChangeArrowheads="1"/>
          </p:cNvSpPr>
          <p:nvPr/>
        </p:nvSpPr>
        <p:spPr bwMode="auto">
          <a:xfrm>
            <a:off x="5262883" y="3480241"/>
            <a:ext cx="3533776" cy="2861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外部成本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对旁观者的负面影响值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每单位汽油（大气污染、温室气体的危害价值）</a:t>
            </a:r>
            <a:endParaRPr lang="en-US" sz="2500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107504" y="836390"/>
            <a:ext cx="8585200" cy="6237288"/>
            <a:chOff x="190" y="162"/>
            <a:chExt cx="5408" cy="392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90" y="389"/>
              <a:ext cx="3066" cy="3702"/>
              <a:chOff x="2535" y="389"/>
              <a:chExt cx="3066" cy="3702"/>
            </a:xfrm>
          </p:grpSpPr>
          <p:grpSp>
            <p:nvGrpSpPr>
              <p:cNvPr id="6" name="Group 4"/>
              <p:cNvGrpSpPr/>
              <p:nvPr/>
            </p:nvGrpSpPr>
            <p:grpSpPr bwMode="auto">
              <a:xfrm>
                <a:off x="2550" y="389"/>
                <a:ext cx="3022" cy="3650"/>
                <a:chOff x="2550" y="389"/>
                <a:chExt cx="3022" cy="3650"/>
              </a:xfrm>
            </p:grpSpPr>
            <p:sp>
              <p:nvSpPr>
                <p:cNvPr id="10" name="AutoShape 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50" y="389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" name="Rectangle 6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>
                  <a:off x="2959" y="325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>
                  <a:off x="2959" y="2715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18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" name="Line 10"/>
                <p:cNvSpPr>
                  <a:spLocks noChangeShapeType="1"/>
                </p:cNvSpPr>
                <p:nvPr/>
              </p:nvSpPr>
              <p:spPr bwMode="auto">
                <a:xfrm>
                  <a:off x="2959" y="16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6" name="Line 11"/>
                <p:cNvSpPr>
                  <a:spLocks noChangeShapeType="1"/>
                </p:cNvSpPr>
                <p:nvPr/>
              </p:nvSpPr>
              <p:spPr bwMode="auto">
                <a:xfrm>
                  <a:off x="2959" y="112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>
                  <a:off x="2959" y="298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2959" y="2452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0" name="Line 15"/>
                <p:cNvSpPr>
                  <a:spLocks noChangeShapeType="1"/>
                </p:cNvSpPr>
                <p:nvPr/>
              </p:nvSpPr>
              <p:spPr bwMode="auto">
                <a:xfrm>
                  <a:off x="2959" y="19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>
                  <a:off x="2959" y="14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2959" y="86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>
                  <a:off x="33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40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4698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>
                  <a:off x="5399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3660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4352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9" name="Line 24"/>
                <p:cNvSpPr>
                  <a:spLocks noChangeShapeType="1"/>
                </p:cNvSpPr>
                <p:nvPr/>
              </p:nvSpPr>
              <p:spPr bwMode="auto">
                <a:xfrm>
                  <a:off x="5053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0" name="Rectangle 25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1" name="Line 26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>
                  <a:off x="2912" y="351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2912" y="325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2912" y="298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2912" y="2715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2912" y="2452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2912" y="218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2912" y="19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2912" y="16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2912" y="14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>
                  <a:off x="2912" y="112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2912" y="86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>
                  <a:off x="2912" y="60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4" name="Line 39"/>
                <p:cNvSpPr>
                  <a:spLocks noChangeShapeType="1"/>
                </p:cNvSpPr>
                <p:nvPr/>
              </p:nvSpPr>
              <p:spPr bwMode="auto">
                <a:xfrm>
                  <a:off x="2896" y="351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2896" y="298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>
                  <a:off x="2896" y="2452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>
                  <a:off x="2896" y="192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>
                  <a:off x="2896" y="1400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>
                  <a:off x="2896" y="86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>
                  <a:off x="2959" y="3513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3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0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8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39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3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1" y="341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4" name="Rectangle 59"/>
                <p:cNvSpPr>
                  <a:spLocks noChangeArrowheads="1"/>
                </p:cNvSpPr>
                <p:nvPr/>
              </p:nvSpPr>
              <p:spPr bwMode="auto">
                <a:xfrm>
                  <a:off x="2721" y="288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5" name="Rectangle 60"/>
                <p:cNvSpPr>
                  <a:spLocks noChangeArrowheads="1"/>
                </p:cNvSpPr>
                <p:nvPr/>
              </p:nvSpPr>
              <p:spPr bwMode="auto">
                <a:xfrm>
                  <a:off x="2721" y="235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6" name="Rectangle 61"/>
                <p:cNvSpPr>
                  <a:spLocks noChangeArrowheads="1"/>
                </p:cNvSpPr>
                <p:nvPr/>
              </p:nvSpPr>
              <p:spPr bwMode="auto">
                <a:xfrm>
                  <a:off x="2721" y="182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7" name="Rectangle 62"/>
                <p:cNvSpPr>
                  <a:spLocks noChangeArrowheads="1"/>
                </p:cNvSpPr>
                <p:nvPr/>
              </p:nvSpPr>
              <p:spPr bwMode="auto">
                <a:xfrm>
                  <a:off x="2721" y="1301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4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8" name="Rectangle 63"/>
                <p:cNvSpPr>
                  <a:spLocks noChangeArrowheads="1"/>
                </p:cNvSpPr>
                <p:nvPr/>
              </p:nvSpPr>
              <p:spPr bwMode="auto">
                <a:xfrm>
                  <a:off x="2721" y="767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5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9" name="Rectangle 64"/>
                <p:cNvSpPr>
                  <a:spLocks noChangeArrowheads="1"/>
                </p:cNvSpPr>
                <p:nvPr/>
              </p:nvSpPr>
              <p:spPr bwMode="auto">
                <a:xfrm>
                  <a:off x="2912" y="3592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0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7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1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2" name="Rectangle 67"/>
                <p:cNvSpPr>
                  <a:spLocks noChangeArrowheads="1"/>
                </p:cNvSpPr>
                <p:nvPr/>
              </p:nvSpPr>
              <p:spPr bwMode="auto">
                <a:xfrm>
                  <a:off x="49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7" name="Text Box 68"/>
              <p:cNvSpPr txBox="1">
                <a:spLocks noChangeArrowheads="1"/>
              </p:cNvSpPr>
              <p:nvPr/>
            </p:nvSpPr>
            <p:spPr bwMode="auto">
              <a:xfrm>
                <a:off x="4658" y="3559"/>
                <a:ext cx="943" cy="5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 dirty="0">
                    <a:latin typeface="Arial" panose="020B0604020202020204"/>
                    <a:cs typeface="Arial" panose="020B0604020202020204"/>
                  </a:rPr>
                  <a:t>Q</a:t>
                </a:r>
                <a:r>
                  <a:rPr lang="en-US" sz="2500" dirty="0">
                    <a:latin typeface="Arial" panose="020B0604020202020204"/>
                    <a:cs typeface="Arial" panose="020B0604020202020204"/>
                  </a:rPr>
                  <a:t> </a:t>
                </a:r>
                <a:br>
                  <a:rPr lang="en-US" sz="2500" dirty="0">
                    <a:latin typeface="Arial" panose="020B0604020202020204"/>
                    <a:cs typeface="Arial" panose="020B0604020202020204"/>
                  </a:rPr>
                </a:br>
                <a:endParaRPr lang="en-US" sz="2400" dirty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" name="Text Box 69"/>
              <p:cNvSpPr txBox="1">
                <a:spLocks noChangeArrowheads="1"/>
              </p:cNvSpPr>
              <p:nvPr/>
            </p:nvSpPr>
            <p:spPr bwMode="auto">
              <a:xfrm>
                <a:off x="2644" y="461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  <a:r>
                  <a:rPr lang="en-US" sz="2500">
                    <a:latin typeface="Arial" panose="020B0604020202020204"/>
                    <a:cs typeface="Arial" panose="020B0604020202020204"/>
                  </a:rPr>
                  <a:t> 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auto">
              <a:xfrm>
                <a:off x="2535" y="737"/>
                <a:ext cx="233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3138" y="162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u="sng" dirty="0">
                  <a:latin typeface="Arial" panose="020B0604020202020204"/>
                  <a:cs typeface="Arial" panose="020B0604020202020204"/>
                </a:rPr>
                <a:t>汽油市场</a:t>
              </a:r>
              <a:endParaRPr lang="en-US" sz="2500" u="sng" dirty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73" name="Line 74"/>
          <p:cNvSpPr>
            <a:spLocks noChangeShapeType="1"/>
          </p:cNvSpPr>
          <p:nvPr/>
        </p:nvSpPr>
        <p:spPr bwMode="auto">
          <a:xfrm flipV="1">
            <a:off x="990278" y="3034109"/>
            <a:ext cx="3870325" cy="2932113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4" name="Line 86"/>
          <p:cNvSpPr>
            <a:spLocks noChangeShapeType="1"/>
          </p:cNvSpPr>
          <p:nvPr/>
        </p:nvSpPr>
        <p:spPr bwMode="auto">
          <a:xfrm flipV="1">
            <a:off x="3757290" y="3054747"/>
            <a:ext cx="0" cy="800100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5" name="Group 89"/>
          <p:cNvGrpSpPr/>
          <p:nvPr/>
        </p:nvGrpSpPr>
        <p:grpSpPr bwMode="auto">
          <a:xfrm>
            <a:off x="1187128" y="2708672"/>
            <a:ext cx="2519363" cy="825500"/>
            <a:chOff x="811" y="1456"/>
            <a:chExt cx="1587" cy="520"/>
          </a:xfrm>
        </p:grpSpPr>
        <p:sp>
          <p:nvSpPr>
            <p:cNvPr id="76" name="Line 88"/>
            <p:cNvSpPr>
              <a:spLocks noChangeShapeType="1"/>
            </p:cNvSpPr>
            <p:nvPr/>
          </p:nvSpPr>
          <p:spPr bwMode="auto">
            <a:xfrm>
              <a:off x="1809" y="1728"/>
              <a:ext cx="589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811" y="1456"/>
              <a:ext cx="968" cy="30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外部成本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</a:t>
              </a:r>
            </a:p>
          </p:txBody>
        </p:sp>
      </p:grpSp>
      <p:grpSp>
        <p:nvGrpSpPr>
          <p:cNvPr id="78" name="Group 100"/>
          <p:cNvGrpSpPr/>
          <p:nvPr/>
        </p:nvGrpSpPr>
        <p:grpSpPr bwMode="auto">
          <a:xfrm>
            <a:off x="1018855" y="1678991"/>
            <a:ext cx="4479926" cy="3449637"/>
            <a:chOff x="663" y="800"/>
            <a:chExt cx="2822" cy="2173"/>
          </a:xfrm>
        </p:grpSpPr>
        <p:sp>
          <p:nvSpPr>
            <p:cNvPr id="79" name="Line 80"/>
            <p:cNvSpPr>
              <a:spLocks noChangeShapeType="1"/>
            </p:cNvSpPr>
            <p:nvPr/>
          </p:nvSpPr>
          <p:spPr bwMode="auto">
            <a:xfrm flipV="1">
              <a:off x="663" y="1126"/>
              <a:ext cx="2438" cy="1847"/>
            </a:xfrm>
            <a:prstGeom prst="line">
              <a:avLst/>
            </a:prstGeom>
            <a:noFill/>
            <a:ln w="44450">
              <a:solidFill>
                <a:srgbClr val="00CC66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0" name="AutoShape 93"/>
            <p:cNvSpPr/>
            <p:nvPr/>
          </p:nvSpPr>
          <p:spPr bwMode="auto">
            <a:xfrm>
              <a:off x="3325" y="800"/>
              <a:ext cx="160" cy="517"/>
            </a:xfrm>
            <a:prstGeom prst="leftBrace">
              <a:avLst>
                <a:gd name="adj1" fmla="val 4051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1" name="Line 98"/>
            <p:cNvSpPr>
              <a:spLocks noChangeShapeType="1"/>
            </p:cNvSpPr>
            <p:nvPr/>
          </p:nvSpPr>
          <p:spPr bwMode="auto">
            <a:xfrm flipH="1">
              <a:off x="3156" y="1061"/>
              <a:ext cx="14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5558558" y="1456932"/>
            <a:ext cx="3684588" cy="1135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社会成本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私人成本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+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外部成本</a:t>
            </a:r>
            <a:endParaRPr 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25" y="460548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负外部性分析</a:t>
            </a:r>
          </a:p>
        </p:txBody>
      </p:sp>
      <p:grpSp>
        <p:nvGrpSpPr>
          <p:cNvPr id="83" name="Group 2"/>
          <p:cNvGrpSpPr/>
          <p:nvPr/>
        </p:nvGrpSpPr>
        <p:grpSpPr bwMode="auto">
          <a:xfrm>
            <a:off x="35496" y="620783"/>
            <a:ext cx="8801100" cy="6234113"/>
            <a:chOff x="190" y="164"/>
            <a:chExt cx="5544" cy="3927"/>
          </a:xfrm>
        </p:grpSpPr>
        <p:grpSp>
          <p:nvGrpSpPr>
            <p:cNvPr id="84" name="Group 3"/>
            <p:cNvGrpSpPr/>
            <p:nvPr/>
          </p:nvGrpSpPr>
          <p:grpSpPr bwMode="auto">
            <a:xfrm>
              <a:off x="190" y="389"/>
              <a:ext cx="3066" cy="3702"/>
              <a:chOff x="2535" y="389"/>
              <a:chExt cx="3066" cy="3702"/>
            </a:xfrm>
          </p:grpSpPr>
          <p:grpSp>
            <p:nvGrpSpPr>
              <p:cNvPr id="86" name="Group 4"/>
              <p:cNvGrpSpPr/>
              <p:nvPr/>
            </p:nvGrpSpPr>
            <p:grpSpPr bwMode="auto">
              <a:xfrm>
                <a:off x="2550" y="389"/>
                <a:ext cx="3022" cy="3650"/>
                <a:chOff x="2550" y="389"/>
                <a:chExt cx="3022" cy="3650"/>
              </a:xfrm>
            </p:grpSpPr>
            <p:sp>
              <p:nvSpPr>
                <p:cNvPr id="90" name="AutoShape 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50" y="389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1" name="Rectangle 6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2" name="Line 7"/>
                <p:cNvSpPr>
                  <a:spLocks noChangeShapeType="1"/>
                </p:cNvSpPr>
                <p:nvPr/>
              </p:nvSpPr>
              <p:spPr bwMode="auto">
                <a:xfrm>
                  <a:off x="2959" y="325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3" name="Line 8"/>
                <p:cNvSpPr>
                  <a:spLocks noChangeShapeType="1"/>
                </p:cNvSpPr>
                <p:nvPr/>
              </p:nvSpPr>
              <p:spPr bwMode="auto">
                <a:xfrm>
                  <a:off x="2959" y="2715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4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18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5" name="Line 10"/>
                <p:cNvSpPr>
                  <a:spLocks noChangeShapeType="1"/>
                </p:cNvSpPr>
                <p:nvPr/>
              </p:nvSpPr>
              <p:spPr bwMode="auto">
                <a:xfrm>
                  <a:off x="2959" y="16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6" name="Line 11"/>
                <p:cNvSpPr>
                  <a:spLocks noChangeShapeType="1"/>
                </p:cNvSpPr>
                <p:nvPr/>
              </p:nvSpPr>
              <p:spPr bwMode="auto">
                <a:xfrm>
                  <a:off x="2959" y="112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7" name="Line 12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8" name="Line 13"/>
                <p:cNvSpPr>
                  <a:spLocks noChangeShapeType="1"/>
                </p:cNvSpPr>
                <p:nvPr/>
              </p:nvSpPr>
              <p:spPr bwMode="auto">
                <a:xfrm>
                  <a:off x="2959" y="298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99" name="Line 14"/>
                <p:cNvSpPr>
                  <a:spLocks noChangeShapeType="1"/>
                </p:cNvSpPr>
                <p:nvPr/>
              </p:nvSpPr>
              <p:spPr bwMode="auto">
                <a:xfrm>
                  <a:off x="2959" y="2452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0" name="Line 15"/>
                <p:cNvSpPr>
                  <a:spLocks noChangeShapeType="1"/>
                </p:cNvSpPr>
                <p:nvPr/>
              </p:nvSpPr>
              <p:spPr bwMode="auto">
                <a:xfrm>
                  <a:off x="2959" y="19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1" name="Line 16"/>
                <p:cNvSpPr>
                  <a:spLocks noChangeShapeType="1"/>
                </p:cNvSpPr>
                <p:nvPr/>
              </p:nvSpPr>
              <p:spPr bwMode="auto">
                <a:xfrm>
                  <a:off x="2959" y="14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2" name="Line 17"/>
                <p:cNvSpPr>
                  <a:spLocks noChangeShapeType="1"/>
                </p:cNvSpPr>
                <p:nvPr/>
              </p:nvSpPr>
              <p:spPr bwMode="auto">
                <a:xfrm>
                  <a:off x="2959" y="86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3" name="Line 18"/>
                <p:cNvSpPr>
                  <a:spLocks noChangeShapeType="1"/>
                </p:cNvSpPr>
                <p:nvPr/>
              </p:nvSpPr>
              <p:spPr bwMode="auto">
                <a:xfrm>
                  <a:off x="33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4" name="Line 19"/>
                <p:cNvSpPr>
                  <a:spLocks noChangeShapeType="1"/>
                </p:cNvSpPr>
                <p:nvPr/>
              </p:nvSpPr>
              <p:spPr bwMode="auto">
                <a:xfrm>
                  <a:off x="40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5" name="Line 20"/>
                <p:cNvSpPr>
                  <a:spLocks noChangeShapeType="1"/>
                </p:cNvSpPr>
                <p:nvPr/>
              </p:nvSpPr>
              <p:spPr bwMode="auto">
                <a:xfrm>
                  <a:off x="4698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6" name="Line 21"/>
                <p:cNvSpPr>
                  <a:spLocks noChangeShapeType="1"/>
                </p:cNvSpPr>
                <p:nvPr/>
              </p:nvSpPr>
              <p:spPr bwMode="auto">
                <a:xfrm>
                  <a:off x="5399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7" name="Line 22"/>
                <p:cNvSpPr>
                  <a:spLocks noChangeShapeType="1"/>
                </p:cNvSpPr>
                <p:nvPr/>
              </p:nvSpPr>
              <p:spPr bwMode="auto">
                <a:xfrm>
                  <a:off x="3660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8" name="Line 23"/>
                <p:cNvSpPr>
                  <a:spLocks noChangeShapeType="1"/>
                </p:cNvSpPr>
                <p:nvPr/>
              </p:nvSpPr>
              <p:spPr bwMode="auto">
                <a:xfrm>
                  <a:off x="4352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09" name="Line 24"/>
                <p:cNvSpPr>
                  <a:spLocks noChangeShapeType="1"/>
                </p:cNvSpPr>
                <p:nvPr/>
              </p:nvSpPr>
              <p:spPr bwMode="auto">
                <a:xfrm>
                  <a:off x="5053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0" name="Rectangle 25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1" name="Line 26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2" name="Line 27"/>
                <p:cNvSpPr>
                  <a:spLocks noChangeShapeType="1"/>
                </p:cNvSpPr>
                <p:nvPr/>
              </p:nvSpPr>
              <p:spPr bwMode="auto">
                <a:xfrm>
                  <a:off x="2912" y="351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3" name="Line 28"/>
                <p:cNvSpPr>
                  <a:spLocks noChangeShapeType="1"/>
                </p:cNvSpPr>
                <p:nvPr/>
              </p:nvSpPr>
              <p:spPr bwMode="auto">
                <a:xfrm>
                  <a:off x="2912" y="325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4" name="Line 29"/>
                <p:cNvSpPr>
                  <a:spLocks noChangeShapeType="1"/>
                </p:cNvSpPr>
                <p:nvPr/>
              </p:nvSpPr>
              <p:spPr bwMode="auto">
                <a:xfrm>
                  <a:off x="2912" y="298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5" name="Line 30"/>
                <p:cNvSpPr>
                  <a:spLocks noChangeShapeType="1"/>
                </p:cNvSpPr>
                <p:nvPr/>
              </p:nvSpPr>
              <p:spPr bwMode="auto">
                <a:xfrm>
                  <a:off x="2912" y="2715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6" name="Line 31"/>
                <p:cNvSpPr>
                  <a:spLocks noChangeShapeType="1"/>
                </p:cNvSpPr>
                <p:nvPr/>
              </p:nvSpPr>
              <p:spPr bwMode="auto">
                <a:xfrm>
                  <a:off x="2912" y="2452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7" name="Line 32"/>
                <p:cNvSpPr>
                  <a:spLocks noChangeShapeType="1"/>
                </p:cNvSpPr>
                <p:nvPr/>
              </p:nvSpPr>
              <p:spPr bwMode="auto">
                <a:xfrm>
                  <a:off x="2912" y="218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8" name="Line 33"/>
                <p:cNvSpPr>
                  <a:spLocks noChangeShapeType="1"/>
                </p:cNvSpPr>
                <p:nvPr/>
              </p:nvSpPr>
              <p:spPr bwMode="auto">
                <a:xfrm>
                  <a:off x="2912" y="19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9" name="Line 34"/>
                <p:cNvSpPr>
                  <a:spLocks noChangeShapeType="1"/>
                </p:cNvSpPr>
                <p:nvPr/>
              </p:nvSpPr>
              <p:spPr bwMode="auto">
                <a:xfrm>
                  <a:off x="2912" y="16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0" name="Line 35"/>
                <p:cNvSpPr>
                  <a:spLocks noChangeShapeType="1"/>
                </p:cNvSpPr>
                <p:nvPr/>
              </p:nvSpPr>
              <p:spPr bwMode="auto">
                <a:xfrm>
                  <a:off x="2912" y="14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1" name="Line 36"/>
                <p:cNvSpPr>
                  <a:spLocks noChangeShapeType="1"/>
                </p:cNvSpPr>
                <p:nvPr/>
              </p:nvSpPr>
              <p:spPr bwMode="auto">
                <a:xfrm>
                  <a:off x="2912" y="112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2" name="Line 37"/>
                <p:cNvSpPr>
                  <a:spLocks noChangeShapeType="1"/>
                </p:cNvSpPr>
                <p:nvPr/>
              </p:nvSpPr>
              <p:spPr bwMode="auto">
                <a:xfrm>
                  <a:off x="2912" y="86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3" name="Line 38"/>
                <p:cNvSpPr>
                  <a:spLocks noChangeShapeType="1"/>
                </p:cNvSpPr>
                <p:nvPr/>
              </p:nvSpPr>
              <p:spPr bwMode="auto">
                <a:xfrm>
                  <a:off x="2912" y="60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4" name="Line 39"/>
                <p:cNvSpPr>
                  <a:spLocks noChangeShapeType="1"/>
                </p:cNvSpPr>
                <p:nvPr/>
              </p:nvSpPr>
              <p:spPr bwMode="auto">
                <a:xfrm>
                  <a:off x="2896" y="351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5" name="Line 40"/>
                <p:cNvSpPr>
                  <a:spLocks noChangeShapeType="1"/>
                </p:cNvSpPr>
                <p:nvPr/>
              </p:nvSpPr>
              <p:spPr bwMode="auto">
                <a:xfrm>
                  <a:off x="2896" y="298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6" name="Line 41"/>
                <p:cNvSpPr>
                  <a:spLocks noChangeShapeType="1"/>
                </p:cNvSpPr>
                <p:nvPr/>
              </p:nvSpPr>
              <p:spPr bwMode="auto">
                <a:xfrm>
                  <a:off x="2896" y="2452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7" name="Line 42"/>
                <p:cNvSpPr>
                  <a:spLocks noChangeShapeType="1"/>
                </p:cNvSpPr>
                <p:nvPr/>
              </p:nvSpPr>
              <p:spPr bwMode="auto">
                <a:xfrm>
                  <a:off x="2896" y="192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8" name="Line 43"/>
                <p:cNvSpPr>
                  <a:spLocks noChangeShapeType="1"/>
                </p:cNvSpPr>
                <p:nvPr/>
              </p:nvSpPr>
              <p:spPr bwMode="auto">
                <a:xfrm>
                  <a:off x="2896" y="1400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9" name="Line 44"/>
                <p:cNvSpPr>
                  <a:spLocks noChangeShapeType="1"/>
                </p:cNvSpPr>
                <p:nvPr/>
              </p:nvSpPr>
              <p:spPr bwMode="auto">
                <a:xfrm>
                  <a:off x="2896" y="86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0" name="Line 45"/>
                <p:cNvSpPr>
                  <a:spLocks noChangeShapeType="1"/>
                </p:cNvSpPr>
                <p:nvPr/>
              </p:nvSpPr>
              <p:spPr bwMode="auto">
                <a:xfrm>
                  <a:off x="2959" y="3513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3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0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8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39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3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1" y="341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4" name="Rectangle 59"/>
                <p:cNvSpPr>
                  <a:spLocks noChangeArrowheads="1"/>
                </p:cNvSpPr>
                <p:nvPr/>
              </p:nvSpPr>
              <p:spPr bwMode="auto">
                <a:xfrm>
                  <a:off x="2721" y="288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5" name="Rectangle 60"/>
                <p:cNvSpPr>
                  <a:spLocks noChangeArrowheads="1"/>
                </p:cNvSpPr>
                <p:nvPr/>
              </p:nvSpPr>
              <p:spPr bwMode="auto">
                <a:xfrm>
                  <a:off x="2721" y="235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6" name="Rectangle 61"/>
                <p:cNvSpPr>
                  <a:spLocks noChangeArrowheads="1"/>
                </p:cNvSpPr>
                <p:nvPr/>
              </p:nvSpPr>
              <p:spPr bwMode="auto">
                <a:xfrm>
                  <a:off x="2721" y="182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7" name="Rectangle 62"/>
                <p:cNvSpPr>
                  <a:spLocks noChangeArrowheads="1"/>
                </p:cNvSpPr>
                <p:nvPr/>
              </p:nvSpPr>
              <p:spPr bwMode="auto">
                <a:xfrm>
                  <a:off x="2721" y="1301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4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8" name="Rectangle 63"/>
                <p:cNvSpPr>
                  <a:spLocks noChangeArrowheads="1"/>
                </p:cNvSpPr>
                <p:nvPr/>
              </p:nvSpPr>
              <p:spPr bwMode="auto">
                <a:xfrm>
                  <a:off x="2721" y="767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5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9" name="Rectangle 64"/>
                <p:cNvSpPr>
                  <a:spLocks noChangeArrowheads="1"/>
                </p:cNvSpPr>
                <p:nvPr/>
              </p:nvSpPr>
              <p:spPr bwMode="auto">
                <a:xfrm>
                  <a:off x="2912" y="3592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0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7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1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2" name="Rectangle 67"/>
                <p:cNvSpPr>
                  <a:spLocks noChangeArrowheads="1"/>
                </p:cNvSpPr>
                <p:nvPr/>
              </p:nvSpPr>
              <p:spPr bwMode="auto">
                <a:xfrm>
                  <a:off x="49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87" name="Text Box 68"/>
              <p:cNvSpPr txBox="1">
                <a:spLocks noChangeArrowheads="1"/>
              </p:cNvSpPr>
              <p:nvPr/>
            </p:nvSpPr>
            <p:spPr bwMode="auto">
              <a:xfrm>
                <a:off x="4658" y="3559"/>
                <a:ext cx="943" cy="5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 dirty="0">
                    <a:latin typeface="Arial" panose="020B0604020202020204"/>
                    <a:cs typeface="Arial" panose="020B0604020202020204"/>
                  </a:rPr>
                  <a:t>Q</a:t>
                </a:r>
                <a:r>
                  <a:rPr lang="en-US" sz="2500" dirty="0">
                    <a:latin typeface="Arial" panose="020B0604020202020204"/>
                    <a:cs typeface="Arial" panose="020B0604020202020204"/>
                  </a:rPr>
                  <a:t> </a:t>
                </a:r>
                <a:br>
                  <a:rPr lang="en-US" sz="2500" dirty="0">
                    <a:latin typeface="Arial" panose="020B0604020202020204"/>
                    <a:cs typeface="Arial" panose="020B0604020202020204"/>
                  </a:rPr>
                </a:br>
                <a:endParaRPr lang="en-US" sz="2400" dirty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8" name="Text Box 69"/>
              <p:cNvSpPr txBox="1">
                <a:spLocks noChangeArrowheads="1"/>
              </p:cNvSpPr>
              <p:nvPr/>
            </p:nvSpPr>
            <p:spPr bwMode="auto">
              <a:xfrm>
                <a:off x="2644" y="461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  <a:r>
                  <a:rPr lang="en-US" sz="2500">
                    <a:latin typeface="Arial" panose="020B0604020202020204"/>
                    <a:cs typeface="Arial" panose="020B0604020202020204"/>
                  </a:rPr>
                  <a:t> 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9" name="Text Box 70"/>
              <p:cNvSpPr txBox="1">
                <a:spLocks noChangeArrowheads="1"/>
              </p:cNvSpPr>
              <p:nvPr/>
            </p:nvSpPr>
            <p:spPr bwMode="auto">
              <a:xfrm>
                <a:off x="2535" y="737"/>
                <a:ext cx="233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85" name="Text Box 71"/>
            <p:cNvSpPr txBox="1">
              <a:spLocks noChangeArrowheads="1"/>
            </p:cNvSpPr>
            <p:nvPr/>
          </p:nvSpPr>
          <p:spPr bwMode="auto">
            <a:xfrm>
              <a:off x="3274" y="164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u="sng" dirty="0">
                  <a:latin typeface="Arial" panose="020B0604020202020204"/>
                  <a:cs typeface="Arial" panose="020B0604020202020204"/>
                </a:rPr>
                <a:t>汽油市场</a:t>
              </a:r>
              <a:endParaRPr lang="en-US" sz="2500" u="sng" dirty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53" name="Line 75"/>
          <p:cNvSpPr>
            <a:spLocks noChangeShapeType="1"/>
          </p:cNvSpPr>
          <p:nvPr/>
        </p:nvSpPr>
        <p:spPr bwMode="auto">
          <a:xfrm>
            <a:off x="711771" y="1700039"/>
            <a:ext cx="3870325" cy="2928937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4" name="Line 80"/>
          <p:cNvSpPr>
            <a:spLocks noChangeShapeType="1"/>
          </p:cNvSpPr>
          <p:nvPr/>
        </p:nvSpPr>
        <p:spPr bwMode="auto">
          <a:xfrm flipV="1">
            <a:off x="707008" y="2128664"/>
            <a:ext cx="3870325" cy="2932112"/>
          </a:xfrm>
          <a:prstGeom prst="line">
            <a:avLst/>
          </a:prstGeom>
          <a:noFill/>
          <a:ln w="44450">
            <a:solidFill>
              <a:srgbClr val="00CC66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5" name="Line 74"/>
          <p:cNvSpPr>
            <a:spLocks noChangeShapeType="1"/>
          </p:cNvSpPr>
          <p:nvPr/>
        </p:nvSpPr>
        <p:spPr bwMode="auto">
          <a:xfrm flipV="1">
            <a:off x="702246" y="2962101"/>
            <a:ext cx="3870325" cy="2932113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6" name="Rectangle 77"/>
          <p:cNvSpPr>
            <a:spLocks noChangeArrowheads="1"/>
          </p:cNvSpPr>
          <p:nvPr/>
        </p:nvSpPr>
        <p:spPr bwMode="auto">
          <a:xfrm>
            <a:off x="4567808" y="4509914"/>
            <a:ext cx="412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157" name="Rectangle 78"/>
          <p:cNvSpPr>
            <a:spLocks noChangeArrowheads="1"/>
          </p:cNvSpPr>
          <p:nvPr/>
        </p:nvSpPr>
        <p:spPr bwMode="auto">
          <a:xfrm>
            <a:off x="4561458" y="2660476"/>
            <a:ext cx="3889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S</a:t>
            </a:r>
          </a:p>
        </p:txBody>
      </p:sp>
      <p:sp>
        <p:nvSpPr>
          <p:cNvPr id="158" name="Rectangle 82"/>
          <p:cNvSpPr>
            <a:spLocks noChangeArrowheads="1"/>
          </p:cNvSpPr>
          <p:nvPr/>
        </p:nvSpPr>
        <p:spPr bwMode="auto">
          <a:xfrm>
            <a:off x="4658995" y="1495425"/>
            <a:ext cx="831215" cy="71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社会成本</a:t>
            </a:r>
          </a:p>
        </p:txBody>
      </p:sp>
      <p:grpSp>
        <p:nvGrpSpPr>
          <p:cNvPr id="159" name="Group 122"/>
          <p:cNvGrpSpPr/>
          <p:nvPr/>
        </p:nvGrpSpPr>
        <p:grpSpPr bwMode="auto">
          <a:xfrm>
            <a:off x="2686621" y="3306589"/>
            <a:ext cx="466725" cy="3084512"/>
            <a:chOff x="1937" y="1878"/>
            <a:chExt cx="294" cy="1943"/>
          </a:xfrm>
        </p:grpSpPr>
        <p:sp>
          <p:nvSpPr>
            <p:cNvPr id="160" name="Line 106"/>
            <p:cNvSpPr>
              <a:spLocks noChangeShapeType="1"/>
            </p:cNvSpPr>
            <p:nvPr/>
          </p:nvSpPr>
          <p:spPr bwMode="auto">
            <a:xfrm>
              <a:off x="2086" y="1929"/>
              <a:ext cx="0" cy="15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1" name="Oval 81"/>
            <p:cNvSpPr>
              <a:spLocks noChangeArrowheads="1"/>
            </p:cNvSpPr>
            <p:nvPr/>
          </p:nvSpPr>
          <p:spPr bwMode="auto">
            <a:xfrm>
              <a:off x="2042" y="1878"/>
              <a:ext cx="88" cy="8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2" name="Rectangle 109"/>
            <p:cNvSpPr>
              <a:spLocks noChangeArrowheads="1"/>
            </p:cNvSpPr>
            <p:nvPr/>
          </p:nvSpPr>
          <p:spPr bwMode="auto">
            <a:xfrm>
              <a:off x="1937" y="3593"/>
              <a:ext cx="294" cy="2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63" name="Group 124"/>
          <p:cNvGrpSpPr/>
          <p:nvPr/>
        </p:nvGrpSpPr>
        <p:grpSpPr bwMode="auto">
          <a:xfrm>
            <a:off x="1588071" y="2476326"/>
            <a:ext cx="466725" cy="3906838"/>
            <a:chOff x="1245" y="1355"/>
            <a:chExt cx="294" cy="2461"/>
          </a:xfrm>
        </p:grpSpPr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1394" y="1392"/>
              <a:ext cx="0" cy="2119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7" name="Oval 117"/>
            <p:cNvSpPr>
              <a:spLocks noChangeArrowheads="1"/>
            </p:cNvSpPr>
            <p:nvPr/>
          </p:nvSpPr>
          <p:spPr bwMode="auto">
            <a:xfrm>
              <a:off x="1347" y="1355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8" name="Oval 118"/>
            <p:cNvSpPr>
              <a:spLocks noChangeArrowheads="1"/>
            </p:cNvSpPr>
            <p:nvPr/>
          </p:nvSpPr>
          <p:spPr bwMode="auto">
            <a:xfrm>
              <a:off x="1350" y="2407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9" name="Rectangle 121"/>
            <p:cNvSpPr>
              <a:spLocks noChangeArrowheads="1"/>
            </p:cNvSpPr>
            <p:nvPr/>
          </p:nvSpPr>
          <p:spPr bwMode="auto">
            <a:xfrm>
              <a:off x="1245" y="3588"/>
              <a:ext cx="294" cy="22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70" name="Text Box 94"/>
          <p:cNvSpPr txBox="1">
            <a:spLocks noChangeArrowheads="1"/>
          </p:cNvSpPr>
          <p:nvPr/>
        </p:nvSpPr>
        <p:spPr bwMode="auto">
          <a:xfrm>
            <a:off x="3180333" y="6008514"/>
            <a:ext cx="57943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25</a:t>
            </a:r>
          </a:p>
        </p:txBody>
      </p:sp>
      <p:grpSp>
        <p:nvGrpSpPr>
          <p:cNvPr id="171" name="Group 125"/>
          <p:cNvGrpSpPr/>
          <p:nvPr/>
        </p:nvGrpSpPr>
        <p:grpSpPr bwMode="auto">
          <a:xfrm>
            <a:off x="3237483" y="2897014"/>
            <a:ext cx="466725" cy="3484562"/>
            <a:chOff x="2284" y="1620"/>
            <a:chExt cx="294" cy="2195"/>
          </a:xfrm>
        </p:grpSpPr>
        <p:sp>
          <p:nvSpPr>
            <p:cNvPr id="172" name="Line 116"/>
            <p:cNvSpPr>
              <a:spLocks noChangeShapeType="1"/>
            </p:cNvSpPr>
            <p:nvPr/>
          </p:nvSpPr>
          <p:spPr bwMode="auto">
            <a:xfrm flipV="1">
              <a:off x="2430" y="1659"/>
              <a:ext cx="0" cy="1847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3" name="Oval 119"/>
            <p:cNvSpPr>
              <a:spLocks noChangeArrowheads="1"/>
            </p:cNvSpPr>
            <p:nvPr/>
          </p:nvSpPr>
          <p:spPr bwMode="auto">
            <a:xfrm>
              <a:off x="2382" y="1620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4" name="Oval 120"/>
            <p:cNvSpPr>
              <a:spLocks noChangeArrowheads="1"/>
            </p:cNvSpPr>
            <p:nvPr/>
          </p:nvSpPr>
          <p:spPr bwMode="auto">
            <a:xfrm>
              <a:off x="2386" y="2143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5" name="Rectangle 123"/>
            <p:cNvSpPr>
              <a:spLocks noChangeArrowheads="1"/>
            </p:cNvSpPr>
            <p:nvPr/>
          </p:nvSpPr>
          <p:spPr bwMode="auto">
            <a:xfrm>
              <a:off x="2284" y="3587"/>
              <a:ext cx="294" cy="22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76" name="Rectangle 99"/>
          <p:cNvSpPr>
            <a:spLocks noChangeArrowheads="1"/>
          </p:cNvSpPr>
          <p:nvPr/>
        </p:nvSpPr>
        <p:spPr bwMode="auto">
          <a:xfrm>
            <a:off x="5436235" y="2165985"/>
            <a:ext cx="3469005" cy="49466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社会最佳用量为</a:t>
            </a:r>
            <a:r>
              <a:rPr lang="en-US" altLang="zh-CN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20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单位。</a:t>
            </a:r>
            <a:endParaRPr lang="en-US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77" name="Rectangle 111"/>
          <p:cNvSpPr>
            <a:spLocks noChangeArrowheads="1"/>
          </p:cNvSpPr>
          <p:nvPr/>
        </p:nvSpPr>
        <p:spPr bwMode="auto">
          <a:xfrm>
            <a:off x="5449888" y="2846388"/>
            <a:ext cx="3443287" cy="130111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在任何 </a:t>
            </a:r>
            <a:r>
              <a:rPr lang="en-US" altLang="zh-CN" sz="2500" b="1" i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＜</a:t>
            </a:r>
            <a:r>
              <a:rPr lang="en-US" altLang="zh-CN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20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时，额外一单位汽油的价值超过了社会成本</a:t>
            </a:r>
            <a:r>
              <a:rPr lang="zh-CN" altLang="en-US" sz="25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。</a:t>
            </a:r>
            <a:endParaRPr lang="en-US" sz="2500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8" name="Rectangle 114"/>
          <p:cNvSpPr>
            <a:spLocks noChangeArrowheads="1"/>
          </p:cNvSpPr>
          <p:nvPr/>
        </p:nvSpPr>
        <p:spPr bwMode="auto">
          <a:xfrm>
            <a:off x="5490210" y="4336415"/>
            <a:ext cx="3429000" cy="130420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在任何</a:t>
            </a:r>
            <a:r>
              <a:rPr lang="en-US" altLang="zh-CN" sz="2500" b="1" i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lang="en-US" altLang="zh-CN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&gt; 20</a:t>
            </a: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时，最后一单位汽油的社会成本大于它对社会</a:t>
            </a:r>
            <a:r>
              <a:rPr lang="zh-CN" altLang="en-US" sz="25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</a:t>
            </a:r>
            <a:r>
              <a:rPr lang="zh-CN" altLang="en-US" sz="25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价值。</a:t>
            </a:r>
            <a:endParaRPr lang="en-US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ldLvl="0" animBg="1"/>
      <p:bldP spid="177" grpId="0" bldLvl="0" animBg="1"/>
      <p:bldP spid="177" grpId="1" bldLvl="0" animBg="1"/>
      <p:bldP spid="17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25" y="460548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负外部性分析</a:t>
            </a:r>
          </a:p>
        </p:txBody>
      </p:sp>
      <p:grpSp>
        <p:nvGrpSpPr>
          <p:cNvPr id="3" name="Group 2"/>
          <p:cNvGrpSpPr/>
          <p:nvPr/>
        </p:nvGrpSpPr>
        <p:grpSpPr bwMode="auto">
          <a:xfrm>
            <a:off x="35496" y="404466"/>
            <a:ext cx="8801100" cy="6370638"/>
            <a:chOff x="190" y="26"/>
            <a:chExt cx="5544" cy="4013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90" y="389"/>
              <a:ext cx="3211" cy="3650"/>
              <a:chOff x="2535" y="389"/>
              <a:chExt cx="3211" cy="3650"/>
            </a:xfrm>
          </p:grpSpPr>
          <p:grpSp>
            <p:nvGrpSpPr>
              <p:cNvPr id="6" name="Group 4"/>
              <p:cNvGrpSpPr/>
              <p:nvPr/>
            </p:nvGrpSpPr>
            <p:grpSpPr bwMode="auto">
              <a:xfrm>
                <a:off x="2550" y="389"/>
                <a:ext cx="3022" cy="3650"/>
                <a:chOff x="2550" y="389"/>
                <a:chExt cx="3022" cy="3650"/>
              </a:xfrm>
            </p:grpSpPr>
            <p:sp>
              <p:nvSpPr>
                <p:cNvPr id="10" name="AutoShape 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50" y="389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" name="Rectangle 6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>
                  <a:off x="2959" y="325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>
                  <a:off x="2959" y="2715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18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5" name="Line 10"/>
                <p:cNvSpPr>
                  <a:spLocks noChangeShapeType="1"/>
                </p:cNvSpPr>
                <p:nvPr/>
              </p:nvSpPr>
              <p:spPr bwMode="auto">
                <a:xfrm>
                  <a:off x="2959" y="16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6" name="Line 11"/>
                <p:cNvSpPr>
                  <a:spLocks noChangeShapeType="1"/>
                </p:cNvSpPr>
                <p:nvPr/>
              </p:nvSpPr>
              <p:spPr bwMode="auto">
                <a:xfrm>
                  <a:off x="2959" y="1129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>
                  <a:off x="2959" y="298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2959" y="2452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0" name="Line 15"/>
                <p:cNvSpPr>
                  <a:spLocks noChangeShapeType="1"/>
                </p:cNvSpPr>
                <p:nvPr/>
              </p:nvSpPr>
              <p:spPr bwMode="auto">
                <a:xfrm>
                  <a:off x="2959" y="19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>
                  <a:off x="2959" y="14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2959" y="86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>
                  <a:off x="33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4006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4698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>
                  <a:off x="5399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3660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4352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9" name="Line 24"/>
                <p:cNvSpPr>
                  <a:spLocks noChangeShapeType="1"/>
                </p:cNvSpPr>
                <p:nvPr/>
              </p:nvSpPr>
              <p:spPr bwMode="auto">
                <a:xfrm>
                  <a:off x="5053" y="603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0" name="Rectangle 25"/>
                <p:cNvSpPr>
                  <a:spLocks noChangeArrowheads="1"/>
                </p:cNvSpPr>
                <p:nvPr/>
              </p:nvSpPr>
              <p:spPr bwMode="auto">
                <a:xfrm>
                  <a:off x="2959" y="603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1" name="Line 26"/>
                <p:cNvSpPr>
                  <a:spLocks noChangeShapeType="1"/>
                </p:cNvSpPr>
                <p:nvPr/>
              </p:nvSpPr>
              <p:spPr bwMode="auto">
                <a:xfrm>
                  <a:off x="2959" y="603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>
                  <a:off x="2912" y="351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2912" y="325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2912" y="298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2912" y="2715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2912" y="2452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2912" y="218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2912" y="19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2912" y="16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2912" y="14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>
                  <a:off x="2912" y="1129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2912" y="86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>
                  <a:off x="2912" y="60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4" name="Line 39"/>
                <p:cNvSpPr>
                  <a:spLocks noChangeShapeType="1"/>
                </p:cNvSpPr>
                <p:nvPr/>
              </p:nvSpPr>
              <p:spPr bwMode="auto">
                <a:xfrm>
                  <a:off x="2896" y="351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2896" y="298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>
                  <a:off x="2896" y="2452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>
                  <a:off x="2896" y="192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>
                  <a:off x="2896" y="1400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>
                  <a:off x="2896" y="866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>
                  <a:off x="2959" y="3513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3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006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8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399" y="3513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959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660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352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053" y="3513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3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1" y="341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4" name="Rectangle 59"/>
                <p:cNvSpPr>
                  <a:spLocks noChangeArrowheads="1"/>
                </p:cNvSpPr>
                <p:nvPr/>
              </p:nvSpPr>
              <p:spPr bwMode="auto">
                <a:xfrm>
                  <a:off x="2721" y="288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5" name="Rectangle 60"/>
                <p:cNvSpPr>
                  <a:spLocks noChangeArrowheads="1"/>
                </p:cNvSpPr>
                <p:nvPr/>
              </p:nvSpPr>
              <p:spPr bwMode="auto">
                <a:xfrm>
                  <a:off x="2721" y="2354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6" name="Rectangle 61"/>
                <p:cNvSpPr>
                  <a:spLocks noChangeArrowheads="1"/>
                </p:cNvSpPr>
                <p:nvPr/>
              </p:nvSpPr>
              <p:spPr bwMode="auto">
                <a:xfrm>
                  <a:off x="2721" y="1828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7" name="Rectangle 62"/>
                <p:cNvSpPr>
                  <a:spLocks noChangeArrowheads="1"/>
                </p:cNvSpPr>
                <p:nvPr/>
              </p:nvSpPr>
              <p:spPr bwMode="auto">
                <a:xfrm>
                  <a:off x="2721" y="1301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4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8" name="Rectangle 63"/>
                <p:cNvSpPr>
                  <a:spLocks noChangeArrowheads="1"/>
                </p:cNvSpPr>
                <p:nvPr/>
              </p:nvSpPr>
              <p:spPr bwMode="auto">
                <a:xfrm>
                  <a:off x="2721" y="767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5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9" name="Rectangle 64"/>
                <p:cNvSpPr>
                  <a:spLocks noChangeArrowheads="1"/>
                </p:cNvSpPr>
                <p:nvPr/>
              </p:nvSpPr>
              <p:spPr bwMode="auto">
                <a:xfrm>
                  <a:off x="2912" y="3592"/>
                  <a:ext cx="1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0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7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10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1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20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2" name="Rectangle 67"/>
                <p:cNvSpPr>
                  <a:spLocks noChangeArrowheads="1"/>
                </p:cNvSpPr>
                <p:nvPr/>
              </p:nvSpPr>
              <p:spPr bwMode="auto">
                <a:xfrm>
                  <a:off x="4950" y="3592"/>
                  <a:ext cx="2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Arial" panose="020B0604020202020204"/>
                      <a:cs typeface="Arial" panose="020B0604020202020204"/>
                    </a:rPr>
                    <a:t>30</a:t>
                  </a:r>
                  <a:endParaRPr lang="en-US" sz="24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7" name="Text Box 68"/>
              <p:cNvSpPr txBox="1">
                <a:spLocks noChangeArrowheads="1"/>
              </p:cNvSpPr>
              <p:nvPr/>
            </p:nvSpPr>
            <p:spPr bwMode="auto">
              <a:xfrm>
                <a:off x="4803" y="3519"/>
                <a:ext cx="943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Q</a:t>
                </a:r>
                <a:r>
                  <a:rPr lang="en-US" sz="2500">
                    <a:latin typeface="Arial" panose="020B0604020202020204"/>
                    <a:cs typeface="Arial" panose="020B0604020202020204"/>
                  </a:rPr>
                  <a:t> </a:t>
                </a:r>
                <a:endParaRPr lang="en-US" sz="2400" dirty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" name="Text Box 69"/>
              <p:cNvSpPr txBox="1">
                <a:spLocks noChangeArrowheads="1"/>
              </p:cNvSpPr>
              <p:nvPr/>
            </p:nvSpPr>
            <p:spPr bwMode="auto">
              <a:xfrm>
                <a:off x="2644" y="461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  <a:r>
                  <a:rPr lang="en-US" sz="2500">
                    <a:latin typeface="Arial" panose="020B0604020202020204"/>
                    <a:cs typeface="Arial" panose="020B0604020202020204"/>
                  </a:rPr>
                  <a:t> 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auto">
              <a:xfrm>
                <a:off x="2535" y="737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3274" y="26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u="sng" dirty="0">
                  <a:latin typeface="Arial" panose="020B0604020202020204"/>
                  <a:cs typeface="Arial" panose="020B0604020202020204"/>
                </a:rPr>
                <a:t>汽油市场</a:t>
              </a:r>
              <a:endParaRPr lang="en-US" sz="2500" u="sng" dirty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73" name="Line 72"/>
          <p:cNvSpPr>
            <a:spLocks noChangeShapeType="1"/>
          </p:cNvSpPr>
          <p:nvPr/>
        </p:nvSpPr>
        <p:spPr bwMode="auto">
          <a:xfrm flipV="1">
            <a:off x="707008" y="2166591"/>
            <a:ext cx="3870325" cy="2932112"/>
          </a:xfrm>
          <a:prstGeom prst="line">
            <a:avLst/>
          </a:prstGeom>
          <a:noFill/>
          <a:ln w="44450">
            <a:solidFill>
              <a:srgbClr val="00CC66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V="1">
            <a:off x="702246" y="3000028"/>
            <a:ext cx="3870325" cy="2932113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711771" y="1737966"/>
            <a:ext cx="3870325" cy="2928937"/>
          </a:xfrm>
          <a:prstGeom prst="line">
            <a:avLst/>
          </a:prstGeom>
          <a:noFill/>
          <a:ln w="4445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567808" y="4547841"/>
            <a:ext cx="412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61458" y="2698403"/>
            <a:ext cx="3889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/>
                <a:cs typeface="Arial" panose="020B0604020202020204"/>
              </a:rPr>
              <a:t>S</a:t>
            </a: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553585" y="1821815"/>
            <a:ext cx="861060" cy="71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社会成本</a:t>
            </a:r>
          </a:p>
        </p:txBody>
      </p:sp>
      <p:grpSp>
        <p:nvGrpSpPr>
          <p:cNvPr id="79" name="Group 80"/>
          <p:cNvGrpSpPr/>
          <p:nvPr/>
        </p:nvGrpSpPr>
        <p:grpSpPr bwMode="auto">
          <a:xfrm>
            <a:off x="2686621" y="3344516"/>
            <a:ext cx="466725" cy="3084512"/>
            <a:chOff x="1937" y="1878"/>
            <a:chExt cx="294" cy="1943"/>
          </a:xfrm>
        </p:grpSpPr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2086" y="1929"/>
              <a:ext cx="0" cy="15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1" name="Oval 82"/>
            <p:cNvSpPr>
              <a:spLocks noChangeArrowheads="1"/>
            </p:cNvSpPr>
            <p:nvPr/>
          </p:nvSpPr>
          <p:spPr bwMode="auto">
            <a:xfrm>
              <a:off x="2042" y="1878"/>
              <a:ext cx="88" cy="8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1937" y="3593"/>
              <a:ext cx="294" cy="2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5" name="Text Box 91"/>
          <p:cNvSpPr txBox="1">
            <a:spLocks noChangeArrowheads="1"/>
          </p:cNvSpPr>
          <p:nvPr/>
        </p:nvSpPr>
        <p:spPr bwMode="auto">
          <a:xfrm>
            <a:off x="3180333" y="6046441"/>
            <a:ext cx="57943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25</a:t>
            </a:r>
          </a:p>
        </p:txBody>
      </p:sp>
      <p:sp>
        <p:nvSpPr>
          <p:cNvPr id="166" name="Oval 97"/>
          <p:cNvSpPr>
            <a:spLocks noChangeArrowheads="1"/>
          </p:cNvSpPr>
          <p:nvPr/>
        </p:nvSpPr>
        <p:spPr bwMode="auto">
          <a:xfrm>
            <a:off x="3397821" y="3765203"/>
            <a:ext cx="139700" cy="138113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9" name="Line 100"/>
          <p:cNvSpPr>
            <a:spLocks noChangeShapeType="1"/>
          </p:cNvSpPr>
          <p:nvPr/>
        </p:nvSpPr>
        <p:spPr bwMode="auto">
          <a:xfrm flipV="1">
            <a:off x="3469258" y="3849341"/>
            <a:ext cx="0" cy="2079625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0" name="Oval 102"/>
          <p:cNvSpPr>
            <a:spLocks noChangeArrowheads="1"/>
          </p:cNvSpPr>
          <p:nvPr/>
        </p:nvSpPr>
        <p:spPr bwMode="auto">
          <a:xfrm>
            <a:off x="3399408" y="3765203"/>
            <a:ext cx="139700" cy="138113"/>
          </a:xfrm>
          <a:prstGeom prst="ellipse">
            <a:avLst/>
          </a:prstGeom>
          <a:solidFill>
            <a:srgbClr val="FF99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1" name="Rectangle 103"/>
          <p:cNvSpPr>
            <a:spLocks noChangeArrowheads="1"/>
          </p:cNvSpPr>
          <p:nvPr/>
        </p:nvSpPr>
        <p:spPr bwMode="auto">
          <a:xfrm>
            <a:off x="3237483" y="6057553"/>
            <a:ext cx="466725" cy="3619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2" name="Rectangle 85"/>
          <p:cNvSpPr>
            <a:spLocks noChangeArrowheads="1"/>
          </p:cNvSpPr>
          <p:nvPr/>
        </p:nvSpPr>
        <p:spPr bwMode="auto">
          <a:xfrm>
            <a:off x="5539284" y="1121171"/>
            <a:ext cx="3262313" cy="1586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市场均衡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25)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大于社会最优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20).</a:t>
            </a:r>
          </a:p>
          <a:p>
            <a:pPr>
              <a:lnSpc>
                <a:spcPct val="105000"/>
              </a:lnSpc>
            </a:pPr>
            <a:endParaRPr 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3" name="Rectangle 85"/>
          <p:cNvSpPr>
            <a:spLocks noChangeArrowheads="1"/>
          </p:cNvSpPr>
          <p:nvPr/>
        </p:nvSpPr>
        <p:spPr bwMode="auto">
          <a:xfrm>
            <a:off x="5550915" y="2713327"/>
            <a:ext cx="3262313" cy="2140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一个解决方案是：向卖家征税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每单位，这将使</a:t>
            </a:r>
            <a:r>
              <a:rPr lang="en-US" altLang="zh-CN" sz="2400" b="1" i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曲线上升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05000"/>
              </a:lnSpc>
            </a:pPr>
            <a:endParaRPr 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EyYTQ3YzBjNDdiNmY2MWY1ZjA1Njc3MjE3YzgwO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2702</Words>
  <Application>Microsoft Office PowerPoint</Application>
  <PresentationFormat>全屏显示(4:3)</PresentationFormat>
  <Paragraphs>347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福利经济学综述</vt:lpstr>
      <vt:lpstr>负外部性分析</vt:lpstr>
      <vt:lpstr>负外部性分析</vt:lpstr>
      <vt:lpstr>负外部性分析</vt:lpstr>
      <vt:lpstr>“外部性内在化（Internalizing the Externalities）”</vt:lpstr>
      <vt:lpstr>正外部性例子</vt:lpstr>
      <vt:lpstr>正外部性</vt:lpstr>
      <vt:lpstr>习题：正外部性分析</vt:lpstr>
      <vt:lpstr>习题：正外部性分析</vt:lpstr>
      <vt:lpstr>总结：外部性的影响</vt:lpstr>
      <vt:lpstr>针对外部性的政府政策</vt:lpstr>
      <vt:lpstr>矫正性税收</vt:lpstr>
      <vt:lpstr>矫正性税收</vt:lpstr>
      <vt:lpstr>矫正性税收vs.法规</vt:lpstr>
      <vt:lpstr>矫正性税收 vs. 法规</vt:lpstr>
      <vt:lpstr>矫正性税收例子：汽油税</vt:lpstr>
      <vt:lpstr>习题：管制SO2排放</vt:lpstr>
      <vt:lpstr>习题：管制SO2排放</vt:lpstr>
      <vt:lpstr>习题：管制SO2排放</vt:lpstr>
      <vt:lpstr>习题：管制SO2排放</vt:lpstr>
      <vt:lpstr>习题：管制SO2排放</vt:lpstr>
      <vt:lpstr>习题：管制SO2排放</vt:lpstr>
      <vt:lpstr>现实世界中的可交易污染许可证</vt:lpstr>
      <vt:lpstr>矫正性税收 vs. 可交易污染许可证</vt:lpstr>
      <vt:lpstr>对污染经济分析的异议</vt:lpstr>
      <vt:lpstr>外部性的私人解决方案</vt:lpstr>
      <vt:lpstr>外部性的私人解决方案</vt:lpstr>
      <vt:lpstr>科斯定理：例子</vt:lpstr>
      <vt:lpstr>科斯定理：例子</vt:lpstr>
      <vt:lpstr>科斯定理：例子</vt:lpstr>
      <vt:lpstr>科斯定理：例子</vt:lpstr>
      <vt:lpstr>习题：应用科斯定理</vt:lpstr>
      <vt:lpstr>为什么私人解决方案并不总是有效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Windows 用户</cp:lastModifiedBy>
  <cp:revision>430</cp:revision>
  <dcterms:created xsi:type="dcterms:W3CDTF">2020-07-01T07:18:00Z</dcterms:created>
  <dcterms:modified xsi:type="dcterms:W3CDTF">2024-08-29T13:21:58Z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0C8F0933E5464DB09624CDEFC2BED298_12</vt:lpwstr>
  </property>
</Properties>
</file>