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5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6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7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8.xml" ContentType="application/vnd.openxmlformats-officedocument.presentationml.notesSlide+xml"/>
  <Override PartName="/ppt/tags/tag262.xml" ContentType="application/vnd.openxmlformats-officedocument.presentationml.tags+xml"/>
  <Override PartName="/ppt/notesSlides/notesSlide9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0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11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12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13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notesSlides/notesSlide14.xml" ContentType="application/vnd.openxmlformats-officedocument.presentationml.notesSlide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5.xml" ContentType="application/vnd.openxmlformats-officedocument.presentationml.notesSlide+xml"/>
  <Override PartName="/ppt/tags/tag410.xml" ContentType="application/vnd.openxmlformats-officedocument.presentationml.tags+xml"/>
  <Override PartName="/ppt/notesSlides/notesSlide16.xml" ContentType="application/vnd.openxmlformats-officedocument.presentationml.notesSlide+xml"/>
  <Override PartName="/ppt/tags/tag411.xml" ContentType="application/vnd.openxmlformats-officedocument.presentationml.tags+xml"/>
  <Override PartName="/ppt/notesSlides/notesSlide17.xml" ContentType="application/vnd.openxmlformats-officedocument.presentationml.notesSlide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19.xml" ContentType="application/vnd.openxmlformats-officedocument.presentationml.notesSlide+xml"/>
  <Override PartName="/ppt/tags/tag466.xml" ContentType="application/vnd.openxmlformats-officedocument.presentationml.tags+xml"/>
  <Override PartName="/ppt/notesSlides/notesSlide20.xml" ContentType="application/vnd.openxmlformats-officedocument.presentationml.notesSlide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21.xml" ContentType="application/vnd.openxmlformats-officedocument.presentationml.notesSlide+xml"/>
  <Override PartName="/ppt/tags/tag555.xml" ContentType="application/vnd.openxmlformats-officedocument.presentationml.tags+xml"/>
  <Override PartName="/ppt/notesSlides/notesSlide22.xml" ContentType="application/vnd.openxmlformats-officedocument.presentationml.notesSlide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notesSlides/notesSlide23.xml" ContentType="application/vnd.openxmlformats-officedocument.presentationml.notesSlide+xml"/>
  <Override PartName="/ppt/tags/tag558.xml" ContentType="application/vnd.openxmlformats-officedocument.presentationml.tags+xml"/>
  <Override PartName="/ppt/notesSlides/notesSlide24.xml" ContentType="application/vnd.openxmlformats-officedocument.presentationml.notesSlide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sldIdLst>
    <p:sldId id="266" r:id="rId2"/>
    <p:sldId id="384" r:id="rId3"/>
    <p:sldId id="381" r:id="rId4"/>
    <p:sldId id="268" r:id="rId5"/>
    <p:sldId id="319" r:id="rId6"/>
    <p:sldId id="324" r:id="rId7"/>
    <p:sldId id="325" r:id="rId8"/>
    <p:sldId id="441" r:id="rId9"/>
    <p:sldId id="383" r:id="rId10"/>
    <p:sldId id="269" r:id="rId11"/>
    <p:sldId id="270" r:id="rId12"/>
    <p:sldId id="335" r:id="rId13"/>
    <p:sldId id="271" r:id="rId14"/>
    <p:sldId id="273" r:id="rId15"/>
    <p:sldId id="327" r:id="rId16"/>
    <p:sldId id="277" r:id="rId17"/>
    <p:sldId id="275" r:id="rId18"/>
    <p:sldId id="440" r:id="rId19"/>
    <p:sldId id="442" r:id="rId20"/>
    <p:sldId id="276" r:id="rId21"/>
    <p:sldId id="334" r:id="rId22"/>
    <p:sldId id="337" r:id="rId23"/>
    <p:sldId id="279" r:id="rId24"/>
    <p:sldId id="280" r:id="rId25"/>
    <p:sldId id="287" r:id="rId26"/>
    <p:sldId id="281" r:id="rId27"/>
    <p:sldId id="282" r:id="rId28"/>
    <p:sldId id="283" r:id="rId29"/>
    <p:sldId id="316" r:id="rId30"/>
    <p:sldId id="339" r:id="rId31"/>
    <p:sldId id="338" r:id="rId32"/>
    <p:sldId id="284" r:id="rId33"/>
    <p:sldId id="288" r:id="rId34"/>
    <p:sldId id="289" r:id="rId35"/>
    <p:sldId id="290" r:id="rId36"/>
    <p:sldId id="285" r:id="rId37"/>
    <p:sldId id="314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2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" initials="Y" lastIdx="3" clrIdx="0"/>
  <p:cmAuthor id="1" name="潘 柏蕙" initials="潘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453"/>
    <a:srgbClr val="9D7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9" autoAdjust="0"/>
    <p:restoredTop sz="93727" autoAdjust="0"/>
  </p:normalViewPr>
  <p:slideViewPr>
    <p:cSldViewPr showGuides="1">
      <p:cViewPr varScale="1">
        <p:scale>
          <a:sx n="107" d="100"/>
          <a:sy n="107" d="100"/>
        </p:scale>
        <p:origin x="1638" y="102"/>
      </p:cViewPr>
      <p:guideLst>
        <p:guide orient="horz" pos="2342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D4C77-742A-429E-850A-11BA0946D8B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A64FD-7149-435D-96E3-3ACA0174F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9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3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3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8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70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7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06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9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60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9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74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0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07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1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56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920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07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66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52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8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5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5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7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65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6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8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A64FD-7149-435D-96E3-3ACA0174F5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2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5720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4601210" y="1600200"/>
            <a:ext cx="4085590" cy="374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/>
          </p:nvPr>
        </p:nvSpPr>
        <p:spPr>
          <a:xfrm>
            <a:off x="4601210" y="2025015"/>
            <a:ext cx="4085590" cy="39312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20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800">
                <a:solidFill>
                  <a:schemeClr val="bg2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A5C27E8-6C78-4FD2-80C7-0DA5228077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z="1400">
                <a:sym typeface="+mn-ea"/>
              </a:rPr>
              <a:t>单击此处编辑母版文本样式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第二级</a:t>
            </a:r>
            <a:endParaRPr lang="zh-CN" altLang="en-US" sz="1400"/>
          </a:p>
          <a:p>
            <a:pPr lvl="2"/>
            <a:r>
              <a:rPr lang="zh-CN" altLang="en-US" sz="1400">
                <a:sym typeface="+mn-ea"/>
              </a:rPr>
              <a:t>第三级</a:t>
            </a:r>
            <a:endParaRPr lang="zh-CN" altLang="en-US"/>
          </a:p>
        </p:txBody>
      </p:sp>
      <p:pic>
        <p:nvPicPr>
          <p:cNvPr id="7" name="图片 6" descr="logo-VI系统0630-PPT-1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28836" y="6286520"/>
            <a:ext cx="1495513" cy="288536"/>
          </a:xfrm>
          <a:prstGeom prst="rect">
            <a:avLst/>
          </a:prstGeom>
        </p:spPr>
      </p:pic>
      <p:pic>
        <p:nvPicPr>
          <p:cNvPr id="2050" name="Picture 2" descr="I:\BOBO Z\哈工大\JPG\2020\7月\0707-ppt\素材01\logo-VI系统0630-PPT-24.jpg"/>
          <p:cNvPicPr>
            <a:picLocks noChangeArrowheads="1"/>
          </p:cNvPicPr>
          <p:nvPr userDrawn="1"/>
        </p:nvPicPr>
        <p:blipFill>
          <a:blip r:embed="rId15" cstate="print"/>
          <a:srcRect t="-37500" b="-37500"/>
          <a:stretch>
            <a:fillRect/>
          </a:stretch>
        </p:blipFill>
        <p:spPr bwMode="auto">
          <a:xfrm flipV="1">
            <a:off x="571471" y="1273711"/>
            <a:ext cx="3960000" cy="3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rgbClr val="002060"/>
          </a:solidFill>
          <a:latin typeface="思源黑体 CN Regular" panose="020B0500000000000000" pitchFamily="34" charset="-122"/>
          <a:ea typeface="思源黑体 CN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rgbClr val="9D7B55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52.xml"/><Relationship Id="rId21" Type="http://schemas.openxmlformats.org/officeDocument/2006/relationships/tags" Target="../tags/tag147.xml"/><Relationship Id="rId42" Type="http://schemas.openxmlformats.org/officeDocument/2006/relationships/tags" Target="../tags/tag168.xml"/><Relationship Id="rId47" Type="http://schemas.openxmlformats.org/officeDocument/2006/relationships/tags" Target="../tags/tag173.xml"/><Relationship Id="rId63" Type="http://schemas.openxmlformats.org/officeDocument/2006/relationships/tags" Target="../tags/tag189.xml"/><Relationship Id="rId68" Type="http://schemas.openxmlformats.org/officeDocument/2006/relationships/tags" Target="../tags/tag194.xml"/><Relationship Id="rId84" Type="http://schemas.openxmlformats.org/officeDocument/2006/relationships/tags" Target="../tags/tag210.xml"/><Relationship Id="rId89" Type="http://schemas.openxmlformats.org/officeDocument/2006/relationships/tags" Target="../tags/tag215.xml"/><Relationship Id="rId16" Type="http://schemas.openxmlformats.org/officeDocument/2006/relationships/tags" Target="../tags/tag142.xml"/><Relationship Id="rId11" Type="http://schemas.openxmlformats.org/officeDocument/2006/relationships/tags" Target="../tags/tag137.xml"/><Relationship Id="rId32" Type="http://schemas.openxmlformats.org/officeDocument/2006/relationships/tags" Target="../tags/tag158.xml"/><Relationship Id="rId37" Type="http://schemas.openxmlformats.org/officeDocument/2006/relationships/tags" Target="../tags/tag163.xml"/><Relationship Id="rId53" Type="http://schemas.openxmlformats.org/officeDocument/2006/relationships/tags" Target="../tags/tag179.xml"/><Relationship Id="rId58" Type="http://schemas.openxmlformats.org/officeDocument/2006/relationships/tags" Target="../tags/tag184.xml"/><Relationship Id="rId74" Type="http://schemas.openxmlformats.org/officeDocument/2006/relationships/tags" Target="../tags/tag200.xml"/><Relationship Id="rId79" Type="http://schemas.openxmlformats.org/officeDocument/2006/relationships/tags" Target="../tags/tag205.xml"/><Relationship Id="rId5" Type="http://schemas.openxmlformats.org/officeDocument/2006/relationships/tags" Target="../tags/tag131.xml"/><Relationship Id="rId90" Type="http://schemas.openxmlformats.org/officeDocument/2006/relationships/slideLayout" Target="../slideLayouts/slideLayout2.xml"/><Relationship Id="rId14" Type="http://schemas.openxmlformats.org/officeDocument/2006/relationships/tags" Target="../tags/tag140.xml"/><Relationship Id="rId22" Type="http://schemas.openxmlformats.org/officeDocument/2006/relationships/tags" Target="../tags/tag148.xml"/><Relationship Id="rId27" Type="http://schemas.openxmlformats.org/officeDocument/2006/relationships/tags" Target="../tags/tag153.xml"/><Relationship Id="rId30" Type="http://schemas.openxmlformats.org/officeDocument/2006/relationships/tags" Target="../tags/tag156.xml"/><Relationship Id="rId35" Type="http://schemas.openxmlformats.org/officeDocument/2006/relationships/tags" Target="../tags/tag161.xml"/><Relationship Id="rId43" Type="http://schemas.openxmlformats.org/officeDocument/2006/relationships/tags" Target="../tags/tag169.xml"/><Relationship Id="rId48" Type="http://schemas.openxmlformats.org/officeDocument/2006/relationships/tags" Target="../tags/tag174.xml"/><Relationship Id="rId56" Type="http://schemas.openxmlformats.org/officeDocument/2006/relationships/tags" Target="../tags/tag182.xml"/><Relationship Id="rId64" Type="http://schemas.openxmlformats.org/officeDocument/2006/relationships/tags" Target="../tags/tag190.xml"/><Relationship Id="rId69" Type="http://schemas.openxmlformats.org/officeDocument/2006/relationships/tags" Target="../tags/tag195.xml"/><Relationship Id="rId77" Type="http://schemas.openxmlformats.org/officeDocument/2006/relationships/tags" Target="../tags/tag203.xml"/><Relationship Id="rId8" Type="http://schemas.openxmlformats.org/officeDocument/2006/relationships/tags" Target="../tags/tag134.xml"/><Relationship Id="rId51" Type="http://schemas.openxmlformats.org/officeDocument/2006/relationships/tags" Target="../tags/tag177.xml"/><Relationship Id="rId72" Type="http://schemas.openxmlformats.org/officeDocument/2006/relationships/tags" Target="../tags/tag198.xml"/><Relationship Id="rId80" Type="http://schemas.openxmlformats.org/officeDocument/2006/relationships/tags" Target="../tags/tag206.xml"/><Relationship Id="rId85" Type="http://schemas.openxmlformats.org/officeDocument/2006/relationships/tags" Target="../tags/tag211.xml"/><Relationship Id="rId3" Type="http://schemas.openxmlformats.org/officeDocument/2006/relationships/tags" Target="../tags/tag129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5" Type="http://schemas.openxmlformats.org/officeDocument/2006/relationships/tags" Target="../tags/tag151.xml"/><Relationship Id="rId33" Type="http://schemas.openxmlformats.org/officeDocument/2006/relationships/tags" Target="../tags/tag159.xml"/><Relationship Id="rId38" Type="http://schemas.openxmlformats.org/officeDocument/2006/relationships/tags" Target="../tags/tag164.xml"/><Relationship Id="rId46" Type="http://schemas.openxmlformats.org/officeDocument/2006/relationships/tags" Target="../tags/tag172.xml"/><Relationship Id="rId59" Type="http://schemas.openxmlformats.org/officeDocument/2006/relationships/tags" Target="../tags/tag185.xml"/><Relationship Id="rId67" Type="http://schemas.openxmlformats.org/officeDocument/2006/relationships/tags" Target="../tags/tag193.xml"/><Relationship Id="rId20" Type="http://schemas.openxmlformats.org/officeDocument/2006/relationships/tags" Target="../tags/tag146.xml"/><Relationship Id="rId41" Type="http://schemas.openxmlformats.org/officeDocument/2006/relationships/tags" Target="../tags/tag167.xml"/><Relationship Id="rId54" Type="http://schemas.openxmlformats.org/officeDocument/2006/relationships/tags" Target="../tags/tag180.xml"/><Relationship Id="rId62" Type="http://schemas.openxmlformats.org/officeDocument/2006/relationships/tags" Target="../tags/tag188.xml"/><Relationship Id="rId70" Type="http://schemas.openxmlformats.org/officeDocument/2006/relationships/tags" Target="../tags/tag196.xml"/><Relationship Id="rId75" Type="http://schemas.openxmlformats.org/officeDocument/2006/relationships/tags" Target="../tags/tag201.xml"/><Relationship Id="rId83" Type="http://schemas.openxmlformats.org/officeDocument/2006/relationships/tags" Target="../tags/tag209.xml"/><Relationship Id="rId88" Type="http://schemas.openxmlformats.org/officeDocument/2006/relationships/tags" Target="../tags/tag214.xml"/><Relationship Id="rId91" Type="http://schemas.openxmlformats.org/officeDocument/2006/relationships/notesSlide" Target="../notesSlides/notesSlide6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5" Type="http://schemas.openxmlformats.org/officeDocument/2006/relationships/tags" Target="../tags/tag141.xml"/><Relationship Id="rId23" Type="http://schemas.openxmlformats.org/officeDocument/2006/relationships/tags" Target="../tags/tag149.xml"/><Relationship Id="rId28" Type="http://schemas.openxmlformats.org/officeDocument/2006/relationships/tags" Target="../tags/tag154.xml"/><Relationship Id="rId36" Type="http://schemas.openxmlformats.org/officeDocument/2006/relationships/tags" Target="../tags/tag162.xml"/><Relationship Id="rId49" Type="http://schemas.openxmlformats.org/officeDocument/2006/relationships/tags" Target="../tags/tag175.xml"/><Relationship Id="rId57" Type="http://schemas.openxmlformats.org/officeDocument/2006/relationships/tags" Target="../tags/tag183.xml"/><Relationship Id="rId10" Type="http://schemas.openxmlformats.org/officeDocument/2006/relationships/tags" Target="../tags/tag136.xml"/><Relationship Id="rId31" Type="http://schemas.openxmlformats.org/officeDocument/2006/relationships/tags" Target="../tags/tag157.xml"/><Relationship Id="rId44" Type="http://schemas.openxmlformats.org/officeDocument/2006/relationships/tags" Target="../tags/tag170.xml"/><Relationship Id="rId52" Type="http://schemas.openxmlformats.org/officeDocument/2006/relationships/tags" Target="../tags/tag178.xml"/><Relationship Id="rId60" Type="http://schemas.openxmlformats.org/officeDocument/2006/relationships/tags" Target="../tags/tag186.xml"/><Relationship Id="rId65" Type="http://schemas.openxmlformats.org/officeDocument/2006/relationships/tags" Target="../tags/tag191.xml"/><Relationship Id="rId73" Type="http://schemas.openxmlformats.org/officeDocument/2006/relationships/tags" Target="../tags/tag199.xml"/><Relationship Id="rId78" Type="http://schemas.openxmlformats.org/officeDocument/2006/relationships/tags" Target="../tags/tag204.xml"/><Relationship Id="rId81" Type="http://schemas.openxmlformats.org/officeDocument/2006/relationships/tags" Target="../tags/tag207.xml"/><Relationship Id="rId86" Type="http://schemas.openxmlformats.org/officeDocument/2006/relationships/tags" Target="../tags/tag212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9" Type="http://schemas.openxmlformats.org/officeDocument/2006/relationships/tags" Target="../tags/tag165.xml"/><Relationship Id="rId34" Type="http://schemas.openxmlformats.org/officeDocument/2006/relationships/tags" Target="../tags/tag160.xml"/><Relationship Id="rId50" Type="http://schemas.openxmlformats.org/officeDocument/2006/relationships/tags" Target="../tags/tag176.xml"/><Relationship Id="rId55" Type="http://schemas.openxmlformats.org/officeDocument/2006/relationships/tags" Target="../tags/tag181.xml"/><Relationship Id="rId76" Type="http://schemas.openxmlformats.org/officeDocument/2006/relationships/tags" Target="../tags/tag202.xml"/><Relationship Id="rId7" Type="http://schemas.openxmlformats.org/officeDocument/2006/relationships/tags" Target="../tags/tag133.xml"/><Relationship Id="rId71" Type="http://schemas.openxmlformats.org/officeDocument/2006/relationships/tags" Target="../tags/tag197.xml"/><Relationship Id="rId92" Type="http://schemas.openxmlformats.org/officeDocument/2006/relationships/image" Target="../media/image2.png"/><Relationship Id="rId2" Type="http://schemas.openxmlformats.org/officeDocument/2006/relationships/tags" Target="../tags/tag128.xml"/><Relationship Id="rId29" Type="http://schemas.openxmlformats.org/officeDocument/2006/relationships/tags" Target="../tags/tag155.xml"/><Relationship Id="rId24" Type="http://schemas.openxmlformats.org/officeDocument/2006/relationships/tags" Target="../tags/tag150.xml"/><Relationship Id="rId40" Type="http://schemas.openxmlformats.org/officeDocument/2006/relationships/tags" Target="../tags/tag166.xml"/><Relationship Id="rId45" Type="http://schemas.openxmlformats.org/officeDocument/2006/relationships/tags" Target="../tags/tag171.xml"/><Relationship Id="rId66" Type="http://schemas.openxmlformats.org/officeDocument/2006/relationships/tags" Target="../tags/tag192.xml"/><Relationship Id="rId87" Type="http://schemas.openxmlformats.org/officeDocument/2006/relationships/tags" Target="../tags/tag213.xml"/><Relationship Id="rId61" Type="http://schemas.openxmlformats.org/officeDocument/2006/relationships/tags" Target="../tags/tag187.xml"/><Relationship Id="rId82" Type="http://schemas.openxmlformats.org/officeDocument/2006/relationships/tags" Target="../tags/tag208.xml"/><Relationship Id="rId19" Type="http://schemas.openxmlformats.org/officeDocument/2006/relationships/tags" Target="../tags/tag14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26" Type="http://schemas.openxmlformats.org/officeDocument/2006/relationships/notesSlide" Target="../notesSlides/notesSlide7.xml"/><Relationship Id="rId3" Type="http://schemas.openxmlformats.org/officeDocument/2006/relationships/tags" Target="../tags/tag218.xml"/><Relationship Id="rId21" Type="http://schemas.openxmlformats.org/officeDocument/2006/relationships/tags" Target="../tags/tag236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tags" Target="../tags/tag235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24" Type="http://schemas.openxmlformats.org/officeDocument/2006/relationships/tags" Target="../tags/tag239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23" Type="http://schemas.openxmlformats.org/officeDocument/2006/relationships/tags" Target="../tags/tag238.xml"/><Relationship Id="rId10" Type="http://schemas.openxmlformats.org/officeDocument/2006/relationships/tags" Target="../tags/tag225.xml"/><Relationship Id="rId19" Type="http://schemas.openxmlformats.org/officeDocument/2006/relationships/tags" Target="../tags/tag234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Relationship Id="rId22" Type="http://schemas.openxmlformats.org/officeDocument/2006/relationships/tags" Target="../tags/tag237.xml"/><Relationship Id="rId27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image" Target="../media/image2.png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notesSlide" Target="../notesSlides/notesSlide8.xml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tags" Target="../tags/tag2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9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tags" Target="../tags/tag282.xml"/><Relationship Id="rId18" Type="http://schemas.openxmlformats.org/officeDocument/2006/relationships/tags" Target="../tags/tag287.xml"/><Relationship Id="rId3" Type="http://schemas.openxmlformats.org/officeDocument/2006/relationships/tags" Target="../tags/tag272.xml"/><Relationship Id="rId21" Type="http://schemas.openxmlformats.org/officeDocument/2006/relationships/image" Target="../media/image2.png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17" Type="http://schemas.openxmlformats.org/officeDocument/2006/relationships/tags" Target="../tags/tag286.xml"/><Relationship Id="rId2" Type="http://schemas.openxmlformats.org/officeDocument/2006/relationships/tags" Target="../tags/tag271.xml"/><Relationship Id="rId16" Type="http://schemas.openxmlformats.org/officeDocument/2006/relationships/tags" Target="../tags/tag285.xml"/><Relationship Id="rId20" Type="http://schemas.openxmlformats.org/officeDocument/2006/relationships/notesSlide" Target="../notesSlides/notesSlide1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5" Type="http://schemas.openxmlformats.org/officeDocument/2006/relationships/tags" Target="../tags/tag274.xml"/><Relationship Id="rId15" Type="http://schemas.openxmlformats.org/officeDocument/2006/relationships/tags" Target="../tags/tag284.xml"/><Relationship Id="rId10" Type="http://schemas.openxmlformats.org/officeDocument/2006/relationships/tags" Target="../tags/tag279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tags" Target="../tags/tag28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tags" Target="../tags/tag305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tags" Target="../tags/tag304.xml"/><Relationship Id="rId5" Type="http://schemas.openxmlformats.org/officeDocument/2006/relationships/tags" Target="../tags/tag298.xml"/><Relationship Id="rId10" Type="http://schemas.openxmlformats.org/officeDocument/2006/relationships/tags" Target="../tags/tag303.xml"/><Relationship Id="rId4" Type="http://schemas.openxmlformats.org/officeDocument/2006/relationships/tags" Target="../tags/tag297.xml"/><Relationship Id="rId9" Type="http://schemas.openxmlformats.org/officeDocument/2006/relationships/tags" Target="../tags/tag30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13.xml"/><Relationship Id="rId13" Type="http://schemas.openxmlformats.org/officeDocument/2006/relationships/tags" Target="../tags/tag318.xml"/><Relationship Id="rId18" Type="http://schemas.openxmlformats.org/officeDocument/2006/relationships/tags" Target="../tags/tag323.xml"/><Relationship Id="rId3" Type="http://schemas.openxmlformats.org/officeDocument/2006/relationships/tags" Target="../tags/tag308.xml"/><Relationship Id="rId21" Type="http://schemas.openxmlformats.org/officeDocument/2006/relationships/notesSlide" Target="../notesSlides/notesSlide12.xml"/><Relationship Id="rId7" Type="http://schemas.openxmlformats.org/officeDocument/2006/relationships/tags" Target="../tags/tag312.xml"/><Relationship Id="rId12" Type="http://schemas.openxmlformats.org/officeDocument/2006/relationships/tags" Target="../tags/tag317.xml"/><Relationship Id="rId17" Type="http://schemas.openxmlformats.org/officeDocument/2006/relationships/tags" Target="../tags/tag322.xml"/><Relationship Id="rId2" Type="http://schemas.openxmlformats.org/officeDocument/2006/relationships/tags" Target="../tags/tag307.xml"/><Relationship Id="rId16" Type="http://schemas.openxmlformats.org/officeDocument/2006/relationships/tags" Target="../tags/tag321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1" Type="http://schemas.openxmlformats.org/officeDocument/2006/relationships/tags" Target="../tags/tag316.xml"/><Relationship Id="rId5" Type="http://schemas.openxmlformats.org/officeDocument/2006/relationships/tags" Target="../tags/tag310.xml"/><Relationship Id="rId15" Type="http://schemas.openxmlformats.org/officeDocument/2006/relationships/tags" Target="../tags/tag320.xml"/><Relationship Id="rId10" Type="http://schemas.openxmlformats.org/officeDocument/2006/relationships/tags" Target="../tags/tag315.xml"/><Relationship Id="rId19" Type="http://schemas.openxmlformats.org/officeDocument/2006/relationships/tags" Target="../tags/tag324.xml"/><Relationship Id="rId4" Type="http://schemas.openxmlformats.org/officeDocument/2006/relationships/tags" Target="../tags/tag309.xml"/><Relationship Id="rId9" Type="http://schemas.openxmlformats.org/officeDocument/2006/relationships/tags" Target="../tags/tag314.xml"/><Relationship Id="rId14" Type="http://schemas.openxmlformats.org/officeDocument/2006/relationships/tags" Target="../tags/tag3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18" Type="http://schemas.openxmlformats.org/officeDocument/2006/relationships/tags" Target="../tags/tag342.xml"/><Relationship Id="rId26" Type="http://schemas.openxmlformats.org/officeDocument/2006/relationships/notesSlide" Target="../notesSlides/notesSlide13.xml"/><Relationship Id="rId3" Type="http://schemas.openxmlformats.org/officeDocument/2006/relationships/tags" Target="../tags/tag327.xml"/><Relationship Id="rId21" Type="http://schemas.openxmlformats.org/officeDocument/2006/relationships/tags" Target="../tags/tag345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tags" Target="../tags/tag34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20" Type="http://schemas.openxmlformats.org/officeDocument/2006/relationships/tags" Target="../tags/tag344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24" Type="http://schemas.openxmlformats.org/officeDocument/2006/relationships/tags" Target="../tags/tag348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23" Type="http://schemas.openxmlformats.org/officeDocument/2006/relationships/tags" Target="../tags/tag347.xml"/><Relationship Id="rId10" Type="http://schemas.openxmlformats.org/officeDocument/2006/relationships/tags" Target="../tags/tag334.xml"/><Relationship Id="rId19" Type="http://schemas.openxmlformats.org/officeDocument/2006/relationships/tags" Target="../tags/tag343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Relationship Id="rId22" Type="http://schemas.openxmlformats.org/officeDocument/2006/relationships/tags" Target="../tags/tag346.xml"/><Relationship Id="rId27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361.xml"/><Relationship Id="rId18" Type="http://schemas.openxmlformats.org/officeDocument/2006/relationships/tags" Target="../tags/tag366.xml"/><Relationship Id="rId26" Type="http://schemas.openxmlformats.org/officeDocument/2006/relationships/tags" Target="../tags/tag374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369.xml"/><Relationship Id="rId34" Type="http://schemas.openxmlformats.org/officeDocument/2006/relationships/tags" Target="../tags/tag382.xml"/><Relationship Id="rId7" Type="http://schemas.openxmlformats.org/officeDocument/2006/relationships/tags" Target="../tags/tag355.xml"/><Relationship Id="rId2" Type="http://schemas.openxmlformats.org/officeDocument/2006/relationships/tags" Target="../tags/tag350.xml"/><Relationship Id="rId16" Type="http://schemas.openxmlformats.org/officeDocument/2006/relationships/tags" Target="../tags/tag364.xml"/><Relationship Id="rId20" Type="http://schemas.openxmlformats.org/officeDocument/2006/relationships/tags" Target="../tags/tag368.xml"/><Relationship Id="rId29" Type="http://schemas.openxmlformats.org/officeDocument/2006/relationships/tags" Target="../tags/tag377.xml"/><Relationship Id="rId41" Type="http://schemas.openxmlformats.org/officeDocument/2006/relationships/image" Target="../media/image2.png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11" Type="http://schemas.openxmlformats.org/officeDocument/2006/relationships/tags" Target="../tags/tag359.xml"/><Relationship Id="rId24" Type="http://schemas.openxmlformats.org/officeDocument/2006/relationships/tags" Target="../tags/tag372.xml"/><Relationship Id="rId32" Type="http://schemas.openxmlformats.org/officeDocument/2006/relationships/tags" Target="../tags/tag380.xml"/><Relationship Id="rId37" Type="http://schemas.openxmlformats.org/officeDocument/2006/relationships/tags" Target="../tags/tag385.xml"/><Relationship Id="rId40" Type="http://schemas.openxmlformats.org/officeDocument/2006/relationships/notesSlide" Target="../notesSlides/notesSlide14.xml"/><Relationship Id="rId5" Type="http://schemas.openxmlformats.org/officeDocument/2006/relationships/tags" Target="../tags/tag353.xml"/><Relationship Id="rId15" Type="http://schemas.openxmlformats.org/officeDocument/2006/relationships/tags" Target="../tags/tag363.xml"/><Relationship Id="rId23" Type="http://schemas.openxmlformats.org/officeDocument/2006/relationships/tags" Target="../tags/tag371.xml"/><Relationship Id="rId28" Type="http://schemas.openxmlformats.org/officeDocument/2006/relationships/tags" Target="../tags/tag376.xml"/><Relationship Id="rId36" Type="http://schemas.openxmlformats.org/officeDocument/2006/relationships/tags" Target="../tags/tag384.xml"/><Relationship Id="rId10" Type="http://schemas.openxmlformats.org/officeDocument/2006/relationships/tags" Target="../tags/tag358.xml"/><Relationship Id="rId19" Type="http://schemas.openxmlformats.org/officeDocument/2006/relationships/tags" Target="../tags/tag367.xml"/><Relationship Id="rId31" Type="http://schemas.openxmlformats.org/officeDocument/2006/relationships/tags" Target="../tags/tag379.xml"/><Relationship Id="rId4" Type="http://schemas.openxmlformats.org/officeDocument/2006/relationships/tags" Target="../tags/tag352.xml"/><Relationship Id="rId9" Type="http://schemas.openxmlformats.org/officeDocument/2006/relationships/tags" Target="../tags/tag357.xml"/><Relationship Id="rId14" Type="http://schemas.openxmlformats.org/officeDocument/2006/relationships/tags" Target="../tags/tag362.xml"/><Relationship Id="rId22" Type="http://schemas.openxmlformats.org/officeDocument/2006/relationships/tags" Target="../tags/tag370.xml"/><Relationship Id="rId27" Type="http://schemas.openxmlformats.org/officeDocument/2006/relationships/tags" Target="../tags/tag375.xml"/><Relationship Id="rId30" Type="http://schemas.openxmlformats.org/officeDocument/2006/relationships/tags" Target="../tags/tag378.xml"/><Relationship Id="rId35" Type="http://schemas.openxmlformats.org/officeDocument/2006/relationships/tags" Target="../tags/tag383.xml"/><Relationship Id="rId8" Type="http://schemas.openxmlformats.org/officeDocument/2006/relationships/tags" Target="../tags/tag356.xml"/><Relationship Id="rId3" Type="http://schemas.openxmlformats.org/officeDocument/2006/relationships/tags" Target="../tags/tag351.xml"/><Relationship Id="rId12" Type="http://schemas.openxmlformats.org/officeDocument/2006/relationships/tags" Target="../tags/tag360.xml"/><Relationship Id="rId17" Type="http://schemas.openxmlformats.org/officeDocument/2006/relationships/tags" Target="../tags/tag365.xml"/><Relationship Id="rId25" Type="http://schemas.openxmlformats.org/officeDocument/2006/relationships/tags" Target="../tags/tag373.xml"/><Relationship Id="rId33" Type="http://schemas.openxmlformats.org/officeDocument/2006/relationships/tags" Target="../tags/tag381.xml"/><Relationship Id="rId38" Type="http://schemas.openxmlformats.org/officeDocument/2006/relationships/tags" Target="../tags/tag38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94.xml"/><Relationship Id="rId13" Type="http://schemas.openxmlformats.org/officeDocument/2006/relationships/tags" Target="../tags/tag399.xml"/><Relationship Id="rId18" Type="http://schemas.openxmlformats.org/officeDocument/2006/relationships/tags" Target="../tags/tag404.xml"/><Relationship Id="rId3" Type="http://schemas.openxmlformats.org/officeDocument/2006/relationships/tags" Target="../tags/tag389.xml"/><Relationship Id="rId21" Type="http://schemas.openxmlformats.org/officeDocument/2006/relationships/tags" Target="../tags/tag407.xml"/><Relationship Id="rId7" Type="http://schemas.openxmlformats.org/officeDocument/2006/relationships/tags" Target="../tags/tag393.xml"/><Relationship Id="rId12" Type="http://schemas.openxmlformats.org/officeDocument/2006/relationships/tags" Target="../tags/tag398.xml"/><Relationship Id="rId17" Type="http://schemas.openxmlformats.org/officeDocument/2006/relationships/tags" Target="../tags/tag403.xml"/><Relationship Id="rId25" Type="http://schemas.openxmlformats.org/officeDocument/2006/relationships/notesSlide" Target="../notesSlides/notesSlide15.xml"/><Relationship Id="rId2" Type="http://schemas.openxmlformats.org/officeDocument/2006/relationships/tags" Target="../tags/tag388.xml"/><Relationship Id="rId16" Type="http://schemas.openxmlformats.org/officeDocument/2006/relationships/tags" Target="../tags/tag402.xml"/><Relationship Id="rId20" Type="http://schemas.openxmlformats.org/officeDocument/2006/relationships/tags" Target="../tags/tag406.xml"/><Relationship Id="rId1" Type="http://schemas.openxmlformats.org/officeDocument/2006/relationships/tags" Target="../tags/tag387.xml"/><Relationship Id="rId6" Type="http://schemas.openxmlformats.org/officeDocument/2006/relationships/tags" Target="../tags/tag392.xml"/><Relationship Id="rId11" Type="http://schemas.openxmlformats.org/officeDocument/2006/relationships/tags" Target="../tags/tag397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391.xml"/><Relationship Id="rId15" Type="http://schemas.openxmlformats.org/officeDocument/2006/relationships/tags" Target="../tags/tag401.xml"/><Relationship Id="rId23" Type="http://schemas.openxmlformats.org/officeDocument/2006/relationships/tags" Target="../tags/tag409.xml"/><Relationship Id="rId10" Type="http://schemas.openxmlformats.org/officeDocument/2006/relationships/tags" Target="../tags/tag396.xml"/><Relationship Id="rId19" Type="http://schemas.openxmlformats.org/officeDocument/2006/relationships/tags" Target="../tags/tag405.xml"/><Relationship Id="rId4" Type="http://schemas.openxmlformats.org/officeDocument/2006/relationships/tags" Target="../tags/tag390.xml"/><Relationship Id="rId9" Type="http://schemas.openxmlformats.org/officeDocument/2006/relationships/tags" Target="../tags/tag395.xml"/><Relationship Id="rId14" Type="http://schemas.openxmlformats.org/officeDocument/2006/relationships/tags" Target="../tags/tag400.xml"/><Relationship Id="rId22" Type="http://schemas.openxmlformats.org/officeDocument/2006/relationships/tags" Target="../tags/tag40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0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424.xml"/><Relationship Id="rId18" Type="http://schemas.openxmlformats.org/officeDocument/2006/relationships/tags" Target="../tags/tag429.xml"/><Relationship Id="rId26" Type="http://schemas.openxmlformats.org/officeDocument/2006/relationships/tags" Target="../tags/tag437.xml"/><Relationship Id="rId39" Type="http://schemas.openxmlformats.org/officeDocument/2006/relationships/tags" Target="../tags/tag450.xml"/><Relationship Id="rId21" Type="http://schemas.openxmlformats.org/officeDocument/2006/relationships/tags" Target="../tags/tag432.xml"/><Relationship Id="rId34" Type="http://schemas.openxmlformats.org/officeDocument/2006/relationships/tags" Target="../tags/tag445.xml"/><Relationship Id="rId42" Type="http://schemas.openxmlformats.org/officeDocument/2006/relationships/tags" Target="../tags/tag453.xml"/><Relationship Id="rId47" Type="http://schemas.openxmlformats.org/officeDocument/2006/relationships/tags" Target="../tags/tag458.xml"/><Relationship Id="rId50" Type="http://schemas.openxmlformats.org/officeDocument/2006/relationships/tags" Target="../tags/tag461.xml"/><Relationship Id="rId55" Type="http://schemas.openxmlformats.org/officeDocument/2006/relationships/image" Target="../media/image2.png"/><Relationship Id="rId7" Type="http://schemas.openxmlformats.org/officeDocument/2006/relationships/tags" Target="../tags/tag418.xml"/><Relationship Id="rId2" Type="http://schemas.openxmlformats.org/officeDocument/2006/relationships/tags" Target="../tags/tag413.xml"/><Relationship Id="rId16" Type="http://schemas.openxmlformats.org/officeDocument/2006/relationships/tags" Target="../tags/tag427.xml"/><Relationship Id="rId29" Type="http://schemas.openxmlformats.org/officeDocument/2006/relationships/tags" Target="../tags/tag440.xml"/><Relationship Id="rId11" Type="http://schemas.openxmlformats.org/officeDocument/2006/relationships/tags" Target="../tags/tag422.xml"/><Relationship Id="rId24" Type="http://schemas.openxmlformats.org/officeDocument/2006/relationships/tags" Target="../tags/tag435.xml"/><Relationship Id="rId32" Type="http://schemas.openxmlformats.org/officeDocument/2006/relationships/tags" Target="../tags/tag443.xml"/><Relationship Id="rId37" Type="http://schemas.openxmlformats.org/officeDocument/2006/relationships/tags" Target="../tags/tag448.xml"/><Relationship Id="rId40" Type="http://schemas.openxmlformats.org/officeDocument/2006/relationships/tags" Target="../tags/tag451.xml"/><Relationship Id="rId45" Type="http://schemas.openxmlformats.org/officeDocument/2006/relationships/tags" Target="../tags/tag456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416.xml"/><Relationship Id="rId10" Type="http://schemas.openxmlformats.org/officeDocument/2006/relationships/tags" Target="../tags/tag421.xml"/><Relationship Id="rId19" Type="http://schemas.openxmlformats.org/officeDocument/2006/relationships/tags" Target="../tags/tag430.xml"/><Relationship Id="rId31" Type="http://schemas.openxmlformats.org/officeDocument/2006/relationships/tags" Target="../tags/tag442.xml"/><Relationship Id="rId44" Type="http://schemas.openxmlformats.org/officeDocument/2006/relationships/tags" Target="../tags/tag455.xml"/><Relationship Id="rId52" Type="http://schemas.openxmlformats.org/officeDocument/2006/relationships/tags" Target="../tags/tag463.xml"/><Relationship Id="rId4" Type="http://schemas.openxmlformats.org/officeDocument/2006/relationships/tags" Target="../tags/tag415.xml"/><Relationship Id="rId9" Type="http://schemas.openxmlformats.org/officeDocument/2006/relationships/tags" Target="../tags/tag420.xml"/><Relationship Id="rId14" Type="http://schemas.openxmlformats.org/officeDocument/2006/relationships/tags" Target="../tags/tag425.xml"/><Relationship Id="rId22" Type="http://schemas.openxmlformats.org/officeDocument/2006/relationships/tags" Target="../tags/tag433.xml"/><Relationship Id="rId27" Type="http://schemas.openxmlformats.org/officeDocument/2006/relationships/tags" Target="../tags/tag438.xml"/><Relationship Id="rId30" Type="http://schemas.openxmlformats.org/officeDocument/2006/relationships/tags" Target="../tags/tag441.xml"/><Relationship Id="rId35" Type="http://schemas.openxmlformats.org/officeDocument/2006/relationships/tags" Target="../tags/tag446.xml"/><Relationship Id="rId43" Type="http://schemas.openxmlformats.org/officeDocument/2006/relationships/tags" Target="../tags/tag454.xml"/><Relationship Id="rId48" Type="http://schemas.openxmlformats.org/officeDocument/2006/relationships/tags" Target="../tags/tag459.xml"/><Relationship Id="rId8" Type="http://schemas.openxmlformats.org/officeDocument/2006/relationships/tags" Target="../tags/tag419.xml"/><Relationship Id="rId51" Type="http://schemas.openxmlformats.org/officeDocument/2006/relationships/tags" Target="../tags/tag462.xml"/><Relationship Id="rId3" Type="http://schemas.openxmlformats.org/officeDocument/2006/relationships/tags" Target="../tags/tag414.xml"/><Relationship Id="rId12" Type="http://schemas.openxmlformats.org/officeDocument/2006/relationships/tags" Target="../tags/tag423.xml"/><Relationship Id="rId17" Type="http://schemas.openxmlformats.org/officeDocument/2006/relationships/tags" Target="../tags/tag428.xml"/><Relationship Id="rId25" Type="http://schemas.openxmlformats.org/officeDocument/2006/relationships/tags" Target="../tags/tag436.xml"/><Relationship Id="rId33" Type="http://schemas.openxmlformats.org/officeDocument/2006/relationships/tags" Target="../tags/tag444.xml"/><Relationship Id="rId38" Type="http://schemas.openxmlformats.org/officeDocument/2006/relationships/tags" Target="../tags/tag449.xml"/><Relationship Id="rId46" Type="http://schemas.openxmlformats.org/officeDocument/2006/relationships/tags" Target="../tags/tag457.xml"/><Relationship Id="rId20" Type="http://schemas.openxmlformats.org/officeDocument/2006/relationships/tags" Target="../tags/tag431.xml"/><Relationship Id="rId41" Type="http://schemas.openxmlformats.org/officeDocument/2006/relationships/tags" Target="../tags/tag452.xml"/><Relationship Id="rId54" Type="http://schemas.openxmlformats.org/officeDocument/2006/relationships/notesSlide" Target="../notesSlides/notesSlide18.xml"/><Relationship Id="rId1" Type="http://schemas.openxmlformats.org/officeDocument/2006/relationships/tags" Target="../tags/tag412.xml"/><Relationship Id="rId6" Type="http://schemas.openxmlformats.org/officeDocument/2006/relationships/tags" Target="../tags/tag417.xml"/><Relationship Id="rId15" Type="http://schemas.openxmlformats.org/officeDocument/2006/relationships/tags" Target="../tags/tag426.xml"/><Relationship Id="rId23" Type="http://schemas.openxmlformats.org/officeDocument/2006/relationships/tags" Target="../tags/tag434.xml"/><Relationship Id="rId28" Type="http://schemas.openxmlformats.org/officeDocument/2006/relationships/tags" Target="../tags/tag439.xml"/><Relationship Id="rId36" Type="http://schemas.openxmlformats.org/officeDocument/2006/relationships/tags" Target="../tags/tag447.xml"/><Relationship Id="rId49" Type="http://schemas.openxmlformats.org/officeDocument/2006/relationships/tags" Target="../tags/tag4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65.xml"/><Relationship Id="rId2" Type="http://schemas.openxmlformats.org/officeDocument/2006/relationships/tags" Target="../tags/tag46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75.xml"/><Relationship Id="rId13" Type="http://schemas.openxmlformats.org/officeDocument/2006/relationships/tags" Target="../tags/tag480.xml"/><Relationship Id="rId18" Type="http://schemas.openxmlformats.org/officeDocument/2006/relationships/tags" Target="../tags/tag485.xml"/><Relationship Id="rId3" Type="http://schemas.openxmlformats.org/officeDocument/2006/relationships/tags" Target="../tags/tag470.xml"/><Relationship Id="rId21" Type="http://schemas.openxmlformats.org/officeDocument/2006/relationships/tags" Target="../tags/tag488.xml"/><Relationship Id="rId7" Type="http://schemas.openxmlformats.org/officeDocument/2006/relationships/tags" Target="../tags/tag474.xml"/><Relationship Id="rId12" Type="http://schemas.openxmlformats.org/officeDocument/2006/relationships/tags" Target="../tags/tag479.xml"/><Relationship Id="rId17" Type="http://schemas.openxmlformats.org/officeDocument/2006/relationships/tags" Target="../tags/tag484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469.xml"/><Relationship Id="rId16" Type="http://schemas.openxmlformats.org/officeDocument/2006/relationships/tags" Target="../tags/tag483.xml"/><Relationship Id="rId20" Type="http://schemas.openxmlformats.org/officeDocument/2006/relationships/tags" Target="../tags/tag487.xml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11" Type="http://schemas.openxmlformats.org/officeDocument/2006/relationships/tags" Target="../tags/tag478.xml"/><Relationship Id="rId24" Type="http://schemas.openxmlformats.org/officeDocument/2006/relationships/tags" Target="../tags/tag491.xml"/><Relationship Id="rId5" Type="http://schemas.openxmlformats.org/officeDocument/2006/relationships/tags" Target="../tags/tag472.xml"/><Relationship Id="rId15" Type="http://schemas.openxmlformats.org/officeDocument/2006/relationships/tags" Target="../tags/tag482.xml"/><Relationship Id="rId23" Type="http://schemas.openxmlformats.org/officeDocument/2006/relationships/tags" Target="../tags/tag490.xml"/><Relationship Id="rId10" Type="http://schemas.openxmlformats.org/officeDocument/2006/relationships/tags" Target="../tags/tag477.xml"/><Relationship Id="rId19" Type="http://schemas.openxmlformats.org/officeDocument/2006/relationships/tags" Target="../tags/tag486.xml"/><Relationship Id="rId4" Type="http://schemas.openxmlformats.org/officeDocument/2006/relationships/tags" Target="../tags/tag471.xml"/><Relationship Id="rId9" Type="http://schemas.openxmlformats.org/officeDocument/2006/relationships/tags" Target="../tags/tag476.xml"/><Relationship Id="rId14" Type="http://schemas.openxmlformats.org/officeDocument/2006/relationships/tags" Target="../tags/tag481.xml"/><Relationship Id="rId22" Type="http://schemas.openxmlformats.org/officeDocument/2006/relationships/tags" Target="../tags/tag489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504.xml"/><Relationship Id="rId18" Type="http://schemas.openxmlformats.org/officeDocument/2006/relationships/tags" Target="../tags/tag509.xml"/><Relationship Id="rId26" Type="http://schemas.openxmlformats.org/officeDocument/2006/relationships/tags" Target="../tags/tag517.xml"/><Relationship Id="rId39" Type="http://schemas.openxmlformats.org/officeDocument/2006/relationships/tags" Target="../tags/tag530.xml"/><Relationship Id="rId21" Type="http://schemas.openxmlformats.org/officeDocument/2006/relationships/tags" Target="../tags/tag512.xml"/><Relationship Id="rId34" Type="http://schemas.openxmlformats.org/officeDocument/2006/relationships/tags" Target="../tags/tag525.xml"/><Relationship Id="rId42" Type="http://schemas.openxmlformats.org/officeDocument/2006/relationships/tags" Target="../tags/tag533.xml"/><Relationship Id="rId47" Type="http://schemas.openxmlformats.org/officeDocument/2006/relationships/tags" Target="../tags/tag538.xml"/><Relationship Id="rId50" Type="http://schemas.openxmlformats.org/officeDocument/2006/relationships/tags" Target="../tags/tag541.xml"/><Relationship Id="rId55" Type="http://schemas.openxmlformats.org/officeDocument/2006/relationships/tags" Target="../tags/tag546.xml"/><Relationship Id="rId63" Type="http://schemas.openxmlformats.org/officeDocument/2006/relationships/slideLayout" Target="../slideLayouts/slideLayout2.xml"/><Relationship Id="rId7" Type="http://schemas.openxmlformats.org/officeDocument/2006/relationships/tags" Target="../tags/tag498.xml"/><Relationship Id="rId2" Type="http://schemas.openxmlformats.org/officeDocument/2006/relationships/tags" Target="../tags/tag493.xml"/><Relationship Id="rId16" Type="http://schemas.openxmlformats.org/officeDocument/2006/relationships/tags" Target="../tags/tag507.xml"/><Relationship Id="rId29" Type="http://schemas.openxmlformats.org/officeDocument/2006/relationships/tags" Target="../tags/tag520.xml"/><Relationship Id="rId11" Type="http://schemas.openxmlformats.org/officeDocument/2006/relationships/tags" Target="../tags/tag502.xml"/><Relationship Id="rId24" Type="http://schemas.openxmlformats.org/officeDocument/2006/relationships/tags" Target="../tags/tag515.xml"/><Relationship Id="rId32" Type="http://schemas.openxmlformats.org/officeDocument/2006/relationships/tags" Target="../tags/tag523.xml"/><Relationship Id="rId37" Type="http://schemas.openxmlformats.org/officeDocument/2006/relationships/tags" Target="../tags/tag528.xml"/><Relationship Id="rId40" Type="http://schemas.openxmlformats.org/officeDocument/2006/relationships/tags" Target="../tags/tag531.xml"/><Relationship Id="rId45" Type="http://schemas.openxmlformats.org/officeDocument/2006/relationships/tags" Target="../tags/tag536.xml"/><Relationship Id="rId53" Type="http://schemas.openxmlformats.org/officeDocument/2006/relationships/tags" Target="../tags/tag544.xml"/><Relationship Id="rId58" Type="http://schemas.openxmlformats.org/officeDocument/2006/relationships/tags" Target="../tags/tag549.xml"/><Relationship Id="rId5" Type="http://schemas.openxmlformats.org/officeDocument/2006/relationships/tags" Target="../tags/tag496.xml"/><Relationship Id="rId61" Type="http://schemas.openxmlformats.org/officeDocument/2006/relationships/tags" Target="../tags/tag552.xml"/><Relationship Id="rId19" Type="http://schemas.openxmlformats.org/officeDocument/2006/relationships/tags" Target="../tags/tag510.xml"/><Relationship Id="rId14" Type="http://schemas.openxmlformats.org/officeDocument/2006/relationships/tags" Target="../tags/tag505.xml"/><Relationship Id="rId22" Type="http://schemas.openxmlformats.org/officeDocument/2006/relationships/tags" Target="../tags/tag513.xml"/><Relationship Id="rId27" Type="http://schemas.openxmlformats.org/officeDocument/2006/relationships/tags" Target="../tags/tag518.xml"/><Relationship Id="rId30" Type="http://schemas.openxmlformats.org/officeDocument/2006/relationships/tags" Target="../tags/tag521.xml"/><Relationship Id="rId35" Type="http://schemas.openxmlformats.org/officeDocument/2006/relationships/tags" Target="../tags/tag526.xml"/><Relationship Id="rId43" Type="http://schemas.openxmlformats.org/officeDocument/2006/relationships/tags" Target="../tags/tag534.xml"/><Relationship Id="rId48" Type="http://schemas.openxmlformats.org/officeDocument/2006/relationships/tags" Target="../tags/tag539.xml"/><Relationship Id="rId56" Type="http://schemas.openxmlformats.org/officeDocument/2006/relationships/tags" Target="../tags/tag547.xml"/><Relationship Id="rId8" Type="http://schemas.openxmlformats.org/officeDocument/2006/relationships/tags" Target="../tags/tag499.xml"/><Relationship Id="rId51" Type="http://schemas.openxmlformats.org/officeDocument/2006/relationships/tags" Target="../tags/tag542.xml"/><Relationship Id="rId3" Type="http://schemas.openxmlformats.org/officeDocument/2006/relationships/tags" Target="../tags/tag494.xml"/><Relationship Id="rId12" Type="http://schemas.openxmlformats.org/officeDocument/2006/relationships/tags" Target="../tags/tag503.xml"/><Relationship Id="rId17" Type="http://schemas.openxmlformats.org/officeDocument/2006/relationships/tags" Target="../tags/tag508.xml"/><Relationship Id="rId25" Type="http://schemas.openxmlformats.org/officeDocument/2006/relationships/tags" Target="../tags/tag516.xml"/><Relationship Id="rId33" Type="http://schemas.openxmlformats.org/officeDocument/2006/relationships/tags" Target="../tags/tag524.xml"/><Relationship Id="rId38" Type="http://schemas.openxmlformats.org/officeDocument/2006/relationships/tags" Target="../tags/tag529.xml"/><Relationship Id="rId46" Type="http://schemas.openxmlformats.org/officeDocument/2006/relationships/tags" Target="../tags/tag537.xml"/><Relationship Id="rId59" Type="http://schemas.openxmlformats.org/officeDocument/2006/relationships/tags" Target="../tags/tag550.xml"/><Relationship Id="rId20" Type="http://schemas.openxmlformats.org/officeDocument/2006/relationships/tags" Target="../tags/tag511.xml"/><Relationship Id="rId41" Type="http://schemas.openxmlformats.org/officeDocument/2006/relationships/tags" Target="../tags/tag532.xml"/><Relationship Id="rId54" Type="http://schemas.openxmlformats.org/officeDocument/2006/relationships/tags" Target="../tags/tag545.xml"/><Relationship Id="rId62" Type="http://schemas.openxmlformats.org/officeDocument/2006/relationships/tags" Target="../tags/tag553.xml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15" Type="http://schemas.openxmlformats.org/officeDocument/2006/relationships/tags" Target="../tags/tag506.xml"/><Relationship Id="rId23" Type="http://schemas.openxmlformats.org/officeDocument/2006/relationships/tags" Target="../tags/tag514.xml"/><Relationship Id="rId28" Type="http://schemas.openxmlformats.org/officeDocument/2006/relationships/tags" Target="../tags/tag519.xml"/><Relationship Id="rId36" Type="http://schemas.openxmlformats.org/officeDocument/2006/relationships/tags" Target="../tags/tag527.xml"/><Relationship Id="rId49" Type="http://schemas.openxmlformats.org/officeDocument/2006/relationships/tags" Target="../tags/tag540.xml"/><Relationship Id="rId57" Type="http://schemas.openxmlformats.org/officeDocument/2006/relationships/tags" Target="../tags/tag548.xml"/><Relationship Id="rId10" Type="http://schemas.openxmlformats.org/officeDocument/2006/relationships/tags" Target="../tags/tag501.xml"/><Relationship Id="rId31" Type="http://schemas.openxmlformats.org/officeDocument/2006/relationships/tags" Target="../tags/tag522.xml"/><Relationship Id="rId44" Type="http://schemas.openxmlformats.org/officeDocument/2006/relationships/tags" Target="../tags/tag535.xml"/><Relationship Id="rId52" Type="http://schemas.openxmlformats.org/officeDocument/2006/relationships/tags" Target="../tags/tag543.xml"/><Relationship Id="rId60" Type="http://schemas.openxmlformats.org/officeDocument/2006/relationships/tags" Target="../tags/tag551.xml"/><Relationship Id="rId4" Type="http://schemas.openxmlformats.org/officeDocument/2006/relationships/tags" Target="../tags/tag495.xml"/><Relationship Id="rId9" Type="http://schemas.openxmlformats.org/officeDocument/2006/relationships/tags" Target="../tags/tag50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7.xml"/><Relationship Id="rId1" Type="http://schemas.openxmlformats.org/officeDocument/2006/relationships/tags" Target="../tags/tag55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0.xml"/><Relationship Id="rId1" Type="http://schemas.openxmlformats.org/officeDocument/2006/relationships/tags" Target="../tags/tag559.xml"/><Relationship Id="rId4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9" Type="http://schemas.openxmlformats.org/officeDocument/2006/relationships/tags" Target="../tags/tag54.xml"/><Relationship Id="rId21" Type="http://schemas.openxmlformats.org/officeDocument/2006/relationships/tags" Target="../tags/tag36.xml"/><Relationship Id="rId34" Type="http://schemas.openxmlformats.org/officeDocument/2006/relationships/tags" Target="../tags/tag49.xml"/><Relationship Id="rId42" Type="http://schemas.openxmlformats.org/officeDocument/2006/relationships/tags" Target="../tags/tag57.xml"/><Relationship Id="rId47" Type="http://schemas.openxmlformats.org/officeDocument/2006/relationships/tags" Target="../tags/tag62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tags" Target="../tags/tag47.xml"/><Relationship Id="rId37" Type="http://schemas.openxmlformats.org/officeDocument/2006/relationships/tags" Target="../tags/tag52.xml"/><Relationship Id="rId40" Type="http://schemas.openxmlformats.org/officeDocument/2006/relationships/tags" Target="../tags/tag55.xml"/><Relationship Id="rId45" Type="http://schemas.openxmlformats.org/officeDocument/2006/relationships/tags" Target="../tags/tag60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36" Type="http://schemas.openxmlformats.org/officeDocument/2006/relationships/tags" Target="../tags/tag51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tags" Target="../tags/tag46.xml"/><Relationship Id="rId44" Type="http://schemas.openxmlformats.org/officeDocument/2006/relationships/tags" Target="../tags/tag59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Relationship Id="rId35" Type="http://schemas.openxmlformats.org/officeDocument/2006/relationships/tags" Target="../tags/tag50.xml"/><Relationship Id="rId43" Type="http://schemas.openxmlformats.org/officeDocument/2006/relationships/tags" Target="../tags/tag58.xml"/><Relationship Id="rId48" Type="http://schemas.openxmlformats.org/officeDocument/2006/relationships/slideLayout" Target="../slideLayouts/slideLayout6.xml"/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tags" Target="../tags/tag48.xml"/><Relationship Id="rId38" Type="http://schemas.openxmlformats.org/officeDocument/2006/relationships/tags" Target="../tags/tag53.xml"/><Relationship Id="rId46" Type="http://schemas.openxmlformats.org/officeDocument/2006/relationships/tags" Target="../tags/tag61.xml"/><Relationship Id="rId20" Type="http://schemas.openxmlformats.org/officeDocument/2006/relationships/tags" Target="../tags/tag35.xml"/><Relationship Id="rId41" Type="http://schemas.openxmlformats.org/officeDocument/2006/relationships/tags" Target="../tags/tag5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9" Type="http://schemas.openxmlformats.org/officeDocument/2006/relationships/tags" Target="../tags/tag101.xml"/><Relationship Id="rId21" Type="http://schemas.openxmlformats.org/officeDocument/2006/relationships/tags" Target="../tags/tag83.xml"/><Relationship Id="rId34" Type="http://schemas.openxmlformats.org/officeDocument/2006/relationships/tags" Target="../tags/tag96.xml"/><Relationship Id="rId42" Type="http://schemas.openxmlformats.org/officeDocument/2006/relationships/tags" Target="../tags/tag104.xml"/><Relationship Id="rId47" Type="http://schemas.openxmlformats.org/officeDocument/2006/relationships/tags" Target="../tags/tag109.xml"/><Relationship Id="rId50" Type="http://schemas.openxmlformats.org/officeDocument/2006/relationships/tags" Target="../tags/tag112.xml"/><Relationship Id="rId55" Type="http://schemas.openxmlformats.org/officeDocument/2006/relationships/tags" Target="../tags/tag117.xml"/><Relationship Id="rId63" Type="http://schemas.openxmlformats.org/officeDocument/2006/relationships/tags" Target="../tags/tag12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9" Type="http://schemas.openxmlformats.org/officeDocument/2006/relationships/tags" Target="../tags/tag91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tags" Target="../tags/tag94.xml"/><Relationship Id="rId37" Type="http://schemas.openxmlformats.org/officeDocument/2006/relationships/tags" Target="../tags/tag99.xml"/><Relationship Id="rId40" Type="http://schemas.openxmlformats.org/officeDocument/2006/relationships/tags" Target="../tags/tag102.xml"/><Relationship Id="rId45" Type="http://schemas.openxmlformats.org/officeDocument/2006/relationships/tags" Target="../tags/tag107.xml"/><Relationship Id="rId53" Type="http://schemas.openxmlformats.org/officeDocument/2006/relationships/tags" Target="../tags/tag115.xml"/><Relationship Id="rId58" Type="http://schemas.openxmlformats.org/officeDocument/2006/relationships/tags" Target="../tags/tag120.xml"/><Relationship Id="rId5" Type="http://schemas.openxmlformats.org/officeDocument/2006/relationships/tags" Target="../tags/tag67.xml"/><Relationship Id="rId61" Type="http://schemas.openxmlformats.org/officeDocument/2006/relationships/tags" Target="../tags/tag123.xml"/><Relationship Id="rId19" Type="http://schemas.openxmlformats.org/officeDocument/2006/relationships/tags" Target="../tags/tag8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tags" Target="../tags/tag92.xml"/><Relationship Id="rId35" Type="http://schemas.openxmlformats.org/officeDocument/2006/relationships/tags" Target="../tags/tag97.xml"/><Relationship Id="rId43" Type="http://schemas.openxmlformats.org/officeDocument/2006/relationships/tags" Target="../tags/tag105.xml"/><Relationship Id="rId48" Type="http://schemas.openxmlformats.org/officeDocument/2006/relationships/tags" Target="../tags/tag110.xml"/><Relationship Id="rId56" Type="http://schemas.openxmlformats.org/officeDocument/2006/relationships/tags" Target="../tags/tag118.xml"/><Relationship Id="rId64" Type="http://schemas.openxmlformats.org/officeDocument/2006/relationships/slideLayout" Target="../slideLayouts/slideLayout6.xml"/><Relationship Id="rId8" Type="http://schemas.openxmlformats.org/officeDocument/2006/relationships/tags" Target="../tags/tag70.xml"/><Relationship Id="rId51" Type="http://schemas.openxmlformats.org/officeDocument/2006/relationships/tags" Target="../tags/tag113.xml"/><Relationship Id="rId3" Type="http://schemas.openxmlformats.org/officeDocument/2006/relationships/tags" Target="../tags/tag65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33" Type="http://schemas.openxmlformats.org/officeDocument/2006/relationships/tags" Target="../tags/tag95.xml"/><Relationship Id="rId38" Type="http://schemas.openxmlformats.org/officeDocument/2006/relationships/tags" Target="../tags/tag100.xml"/><Relationship Id="rId46" Type="http://schemas.openxmlformats.org/officeDocument/2006/relationships/tags" Target="../tags/tag108.xml"/><Relationship Id="rId59" Type="http://schemas.openxmlformats.org/officeDocument/2006/relationships/tags" Target="../tags/tag121.xml"/><Relationship Id="rId20" Type="http://schemas.openxmlformats.org/officeDocument/2006/relationships/tags" Target="../tags/tag82.xml"/><Relationship Id="rId41" Type="http://schemas.openxmlformats.org/officeDocument/2006/relationships/tags" Target="../tags/tag103.xml"/><Relationship Id="rId54" Type="http://schemas.openxmlformats.org/officeDocument/2006/relationships/tags" Target="../tags/tag116.xml"/><Relationship Id="rId62" Type="http://schemas.openxmlformats.org/officeDocument/2006/relationships/tags" Target="../tags/tag12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36" Type="http://schemas.openxmlformats.org/officeDocument/2006/relationships/tags" Target="../tags/tag98.xml"/><Relationship Id="rId49" Type="http://schemas.openxmlformats.org/officeDocument/2006/relationships/tags" Target="../tags/tag111.xml"/><Relationship Id="rId57" Type="http://schemas.openxmlformats.org/officeDocument/2006/relationships/tags" Target="../tags/tag119.xml"/><Relationship Id="rId10" Type="http://schemas.openxmlformats.org/officeDocument/2006/relationships/tags" Target="../tags/tag72.xml"/><Relationship Id="rId31" Type="http://schemas.openxmlformats.org/officeDocument/2006/relationships/tags" Target="../tags/tag93.xml"/><Relationship Id="rId44" Type="http://schemas.openxmlformats.org/officeDocument/2006/relationships/tags" Target="../tags/tag106.xml"/><Relationship Id="rId52" Type="http://schemas.openxmlformats.org/officeDocument/2006/relationships/tags" Target="../tags/tag114.xml"/><Relationship Id="rId60" Type="http://schemas.openxmlformats.org/officeDocument/2006/relationships/tags" Target="../tags/tag12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1412776"/>
            <a:ext cx="4682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（微观经济学原理部分）</a:t>
            </a:r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endParaRPr lang="en-US" altLang="zh-CN" sz="30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pPr algn="ctr"/>
            <a:r>
              <a:rPr lang="zh-CN" altLang="en-US" sz="30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主讲人：周豫</a:t>
            </a:r>
            <a:endParaRPr lang="zh-CN" altLang="en-US" sz="30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3933056"/>
            <a:ext cx="7110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第</a:t>
            </a:r>
            <a:r>
              <a:rPr lang="en-US" altLang="zh-CN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14</a:t>
            </a:r>
            <a:r>
              <a:rPr lang="zh-CN" altLang="en-US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章：竞争市场上的企业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92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6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利润最大化：（前例）</a:t>
            </a:r>
          </a:p>
        </p:txBody>
      </p:sp>
      <p:sp>
        <p:nvSpPr>
          <p:cNvPr id="1434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86063" y="1670050"/>
            <a:ext cx="5900737" cy="4432300"/>
          </a:xfrm>
          <a:prstGeom prst="rect">
            <a:avLst/>
          </a:prstGeom>
          <a:solidFill>
            <a:srgbClr val="FFE5E5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4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8700" y="5526088"/>
            <a:ext cx="98107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4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89313" y="5526088"/>
            <a:ext cx="679450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50</a:t>
            </a:r>
          </a:p>
        </p:txBody>
      </p:sp>
      <p:sp>
        <p:nvSpPr>
          <p:cNvPr id="1434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87650" y="5526088"/>
            <a:ext cx="601663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5</a:t>
            </a:r>
          </a:p>
        </p:txBody>
      </p:sp>
      <p:sp>
        <p:nvSpPr>
          <p:cNvPr id="1434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38700" y="4938713"/>
            <a:ext cx="981075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46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89313" y="4938713"/>
            <a:ext cx="679450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40</a:t>
            </a:r>
          </a:p>
        </p:txBody>
      </p:sp>
      <p:sp>
        <p:nvSpPr>
          <p:cNvPr id="14347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87650" y="4938713"/>
            <a:ext cx="601663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4</a:t>
            </a:r>
          </a:p>
        </p:txBody>
      </p:sp>
      <p:sp>
        <p:nvSpPr>
          <p:cNvPr id="14348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38700" y="4354513"/>
            <a:ext cx="9810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49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89313" y="4354513"/>
            <a:ext cx="6794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30</a:t>
            </a:r>
          </a:p>
        </p:txBody>
      </p:sp>
      <p:sp>
        <p:nvSpPr>
          <p:cNvPr id="14350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787650" y="4354513"/>
            <a:ext cx="6016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3</a:t>
            </a:r>
          </a:p>
        </p:txBody>
      </p:sp>
      <p:sp>
        <p:nvSpPr>
          <p:cNvPr id="14351" name="Rectangle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38700" y="3765550"/>
            <a:ext cx="981075" cy="588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52" name="Rectangle 1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389313" y="3765550"/>
            <a:ext cx="679450" cy="588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20</a:t>
            </a:r>
          </a:p>
        </p:txBody>
      </p:sp>
      <p:sp>
        <p:nvSpPr>
          <p:cNvPr id="14353" name="Rectangle 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787650" y="3765550"/>
            <a:ext cx="601663" cy="588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2</a:t>
            </a:r>
          </a:p>
        </p:txBody>
      </p:sp>
      <p:sp>
        <p:nvSpPr>
          <p:cNvPr id="14354" name="Rectangl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38700" y="3181350"/>
            <a:ext cx="9810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55" name="Rectangle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89313" y="3181350"/>
            <a:ext cx="6794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4356" name="Rectangle 1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787650" y="3181350"/>
            <a:ext cx="6016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</a:t>
            </a:r>
          </a:p>
        </p:txBody>
      </p:sp>
      <p:sp>
        <p:nvSpPr>
          <p:cNvPr id="14357" name="Rectangle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202488" y="2595563"/>
            <a:ext cx="149542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58" name="Rectangle 2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34150" y="2595563"/>
            <a:ext cx="668338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59" name="Rectangle 2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19775" y="2595563"/>
            <a:ext cx="71437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60" name="Rectangle 2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38700" y="2595563"/>
            <a:ext cx="98107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4068763" y="2595563"/>
            <a:ext cx="769937" cy="3516312"/>
            <a:chOff x="2563" y="1635"/>
            <a:chExt cx="485" cy="2215"/>
          </a:xfrm>
        </p:grpSpPr>
        <p:sp>
          <p:nvSpPr>
            <p:cNvPr id="14430" name="Rectangle 24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2563" y="3481"/>
              <a:ext cx="485" cy="3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45</a:t>
              </a:r>
            </a:p>
          </p:txBody>
        </p:sp>
        <p:sp>
          <p:nvSpPr>
            <p:cNvPr id="14431" name="Rectangle 25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2563" y="3111"/>
              <a:ext cx="485" cy="3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33</a:t>
              </a:r>
            </a:p>
          </p:txBody>
        </p:sp>
        <p:sp>
          <p:nvSpPr>
            <p:cNvPr id="14432" name="Rectangle 26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2563" y="2743"/>
              <a:ext cx="485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23</a:t>
              </a:r>
            </a:p>
          </p:txBody>
        </p:sp>
        <p:sp>
          <p:nvSpPr>
            <p:cNvPr id="14433" name="Rectangle 27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2563" y="2372"/>
              <a:ext cx="485" cy="3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15</a:t>
              </a:r>
            </a:p>
          </p:txBody>
        </p:sp>
        <p:sp>
          <p:nvSpPr>
            <p:cNvPr id="14434" name="Rectangle 28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2563" y="2004"/>
              <a:ext cx="485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9</a:t>
              </a:r>
            </a:p>
          </p:txBody>
        </p:sp>
        <p:sp>
          <p:nvSpPr>
            <p:cNvPr id="14435" name="Rectangle 2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563" y="1635"/>
              <a:ext cx="485" cy="3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5</a:t>
              </a:r>
            </a:p>
          </p:txBody>
        </p:sp>
      </p:grpSp>
      <p:sp>
        <p:nvSpPr>
          <p:cNvPr id="14362" name="Rectangle 30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389313" y="2595563"/>
            <a:ext cx="679450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0</a:t>
            </a:r>
          </a:p>
        </p:txBody>
      </p:sp>
      <p:sp>
        <p:nvSpPr>
          <p:cNvPr id="14363" name="Rectangle 3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787650" y="2595563"/>
            <a:ext cx="601663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0</a:t>
            </a:r>
          </a:p>
        </p:txBody>
      </p:sp>
      <p:sp>
        <p:nvSpPr>
          <p:cNvPr id="14364" name="Rectangle 3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202488" y="1673225"/>
            <a:ext cx="1495425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</a:pPr>
            <a:r>
              <a:rPr lang="en-US" sz="2800" b="1" dirty="0">
                <a:latin typeface="Arial" panose="020B0604020202020204"/>
                <a:cs typeface="Arial" panose="020B0604020202020204"/>
              </a:rPr>
              <a:t>∆</a:t>
            </a:r>
            <a:r>
              <a:rPr lang="zh-CN" altLang="en-US" sz="2800" b="1" dirty="0">
                <a:latin typeface="Arial" panose="020B0604020202020204"/>
                <a:cs typeface="Arial" panose="020B0604020202020204"/>
              </a:rPr>
              <a:t>利润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 = </a:t>
            </a:r>
            <a:r>
              <a:rPr lang="en-US" sz="2400" i="1" dirty="0">
                <a:latin typeface="Arial" panose="020B0604020202020204"/>
                <a:cs typeface="Arial" panose="020B0604020202020204"/>
              </a:rPr>
              <a:t>MR</a:t>
            </a:r>
            <a:r>
              <a:rPr lang="en-US" sz="14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–</a:t>
            </a:r>
            <a:r>
              <a:rPr lang="en-US" sz="14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i="1" dirty="0">
                <a:latin typeface="Arial" panose="020B0604020202020204"/>
                <a:cs typeface="Arial" panose="020B0604020202020204"/>
              </a:rPr>
              <a:t>MC</a:t>
            </a:r>
          </a:p>
        </p:txBody>
      </p:sp>
      <p:sp>
        <p:nvSpPr>
          <p:cNvPr id="14365" name="Rectangle 33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534150" y="1673225"/>
            <a:ext cx="668338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i="1">
                <a:latin typeface="Arial" panose="020B0604020202020204"/>
                <a:cs typeface="Arial" panose="020B0604020202020204"/>
              </a:rPr>
              <a:t>MC</a:t>
            </a:r>
          </a:p>
        </p:txBody>
      </p:sp>
      <p:sp>
        <p:nvSpPr>
          <p:cNvPr id="14366" name="Rectangle 3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819775" y="1673225"/>
            <a:ext cx="714375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i="1">
                <a:latin typeface="Arial" panose="020B0604020202020204"/>
                <a:cs typeface="Arial" panose="020B0604020202020204"/>
              </a:rPr>
              <a:t>MR</a:t>
            </a:r>
          </a:p>
        </p:txBody>
      </p:sp>
      <p:sp>
        <p:nvSpPr>
          <p:cNvPr id="14367" name="Rectangle 3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838700" y="1673225"/>
            <a:ext cx="981075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>
                <a:latin typeface="Arial" panose="020B0604020202020204"/>
                <a:cs typeface="Arial" panose="020B0604020202020204"/>
              </a:rPr>
              <a:t>利润</a:t>
            </a:r>
          </a:p>
        </p:txBody>
      </p:sp>
      <p:sp>
        <p:nvSpPr>
          <p:cNvPr id="14368" name="Rectangle 36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068763" y="1673225"/>
            <a:ext cx="769937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i="1">
                <a:latin typeface="Arial" panose="020B0604020202020204"/>
                <a:cs typeface="Arial" panose="020B0604020202020204"/>
              </a:rPr>
              <a:t>TC</a:t>
            </a:r>
          </a:p>
        </p:txBody>
      </p:sp>
      <p:sp>
        <p:nvSpPr>
          <p:cNvPr id="14369" name="Rectangle 37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389313" y="1673225"/>
            <a:ext cx="679450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i="1">
                <a:latin typeface="Arial" panose="020B0604020202020204"/>
                <a:cs typeface="Arial" panose="020B0604020202020204"/>
              </a:rPr>
              <a:t>TR</a:t>
            </a:r>
          </a:p>
        </p:txBody>
      </p:sp>
      <p:sp>
        <p:nvSpPr>
          <p:cNvPr id="14370" name="Rectangle 38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787650" y="1673225"/>
            <a:ext cx="601663" cy="922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b="1" i="1">
                <a:latin typeface="Arial" panose="020B0604020202020204"/>
                <a:cs typeface="Arial" panose="020B0604020202020204"/>
              </a:rPr>
              <a:t>Q</a:t>
            </a:r>
          </a:p>
        </p:txBody>
      </p:sp>
      <p:sp>
        <p:nvSpPr>
          <p:cNvPr id="14371" name="Line 39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2787650" y="1673225"/>
            <a:ext cx="5910263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72" name="Line 40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2787650" y="2595563"/>
            <a:ext cx="5910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73" name="Line 41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2787650" y="3181350"/>
            <a:ext cx="5910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74" name="Line 42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2787650" y="3765550"/>
            <a:ext cx="5910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75" name="Line 43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787650" y="4354513"/>
            <a:ext cx="5910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76" name="Line 44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2787650" y="4938713"/>
            <a:ext cx="5910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77" name="Line 45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2787650" y="5526088"/>
            <a:ext cx="5910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78" name="Line 46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2787650" y="6111875"/>
            <a:ext cx="5910263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79" name="Line 47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2787650" y="1673225"/>
            <a:ext cx="0" cy="44386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80" name="Line 48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3389313" y="1673225"/>
            <a:ext cx="0" cy="443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81" name="Line 49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4068763" y="1673225"/>
            <a:ext cx="0" cy="443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82" name="Line 50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4838700" y="1673225"/>
            <a:ext cx="0" cy="443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83" name="Line 51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819775" y="1673225"/>
            <a:ext cx="0" cy="443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84" name="Line 52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6534150" y="1673225"/>
            <a:ext cx="0" cy="443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85" name="Line 53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7202488" y="1673225"/>
            <a:ext cx="0" cy="443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86" name="Line 54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8697913" y="1673225"/>
            <a:ext cx="0" cy="443865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2935" name="Text Box 5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01638" y="1917700"/>
            <a:ext cx="2182812" cy="1410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sz="2600" dirty="0">
                <a:latin typeface="Arial" panose="020B0604020202020204"/>
                <a:cs typeface="Arial" panose="020B0604020202020204"/>
              </a:rPr>
              <a:t>如果MR&gt;MC,那增加产量提高利润 </a:t>
            </a:r>
          </a:p>
        </p:txBody>
      </p:sp>
      <p:sp>
        <p:nvSpPr>
          <p:cNvPr id="14388" name="Rectangle 56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202488" y="5226050"/>
            <a:ext cx="1487487" cy="585788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89" name="Rectangle 57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6534150" y="5226050"/>
            <a:ext cx="668338" cy="585788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0" name="Rectangle 58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819775" y="5226050"/>
            <a:ext cx="714375" cy="585788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1" name="Rectangle 59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202488" y="4638675"/>
            <a:ext cx="1487487" cy="587375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2" name="Rectangle 60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534150" y="4638675"/>
            <a:ext cx="668338" cy="587375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3" name="Rectangle 61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819775" y="4638675"/>
            <a:ext cx="714375" cy="587375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4" name="Rectangle 62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202488" y="4054475"/>
            <a:ext cx="1487487" cy="58420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5" name="Rectangle 63"/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534150" y="4054475"/>
            <a:ext cx="668338" cy="58420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6" name="Rectangle 64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819775" y="4054475"/>
            <a:ext cx="714375" cy="58420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7" name="Rectangle 65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202488" y="3465513"/>
            <a:ext cx="1487487" cy="588962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8" name="Rectangle 66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534150" y="3465513"/>
            <a:ext cx="668338" cy="588962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399" name="Rectangle 67"/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5819775" y="3465513"/>
            <a:ext cx="714375" cy="588962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400" name="Rectangle 68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202488" y="2881313"/>
            <a:ext cx="1487487" cy="58420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401" name="Rectangle 69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534150" y="2881313"/>
            <a:ext cx="668338" cy="58420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402" name="Rectangle 70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5819775" y="2881313"/>
            <a:ext cx="714375" cy="584200"/>
          </a:xfrm>
          <a:prstGeom prst="rect">
            <a:avLst/>
          </a:prstGeom>
          <a:solidFill>
            <a:srgbClr val="FFE5E5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Group 71"/>
          <p:cNvGrpSpPr/>
          <p:nvPr/>
        </p:nvGrpSpPr>
        <p:grpSpPr bwMode="auto">
          <a:xfrm>
            <a:off x="4846638" y="2592388"/>
            <a:ext cx="981075" cy="3516312"/>
            <a:chOff x="3053" y="1633"/>
            <a:chExt cx="618" cy="2215"/>
          </a:xfrm>
        </p:grpSpPr>
        <p:sp>
          <p:nvSpPr>
            <p:cNvPr id="14424" name="Rectangle 72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053" y="3479"/>
              <a:ext cx="618" cy="3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5</a:t>
              </a:r>
            </a:p>
          </p:txBody>
        </p:sp>
        <p:sp>
          <p:nvSpPr>
            <p:cNvPr id="14425" name="Rectangle 73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053" y="3109"/>
              <a:ext cx="618" cy="3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7</a:t>
              </a:r>
            </a:p>
          </p:txBody>
        </p:sp>
        <p:sp>
          <p:nvSpPr>
            <p:cNvPr id="14426" name="Rectangle 74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053" y="2741"/>
              <a:ext cx="618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7</a:t>
              </a:r>
            </a:p>
          </p:txBody>
        </p:sp>
        <p:sp>
          <p:nvSpPr>
            <p:cNvPr id="14427" name="Rectangle 75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053" y="2370"/>
              <a:ext cx="618" cy="3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5</a:t>
              </a:r>
            </a:p>
          </p:txBody>
        </p:sp>
        <p:sp>
          <p:nvSpPr>
            <p:cNvPr id="14428" name="Rectangle 76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053" y="2002"/>
              <a:ext cx="618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14429" name="Rectangle 77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053" y="1633"/>
              <a:ext cx="618" cy="3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–5</a:t>
              </a:r>
            </a:p>
          </p:txBody>
        </p:sp>
      </p:grpSp>
      <p:sp>
        <p:nvSpPr>
          <p:cNvPr id="14404" name="Rectangle 78"/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818188" y="5221288"/>
            <a:ext cx="71437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4405" name="Rectangle 79"/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5818188" y="4633913"/>
            <a:ext cx="714375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4406" name="Rectangle 80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818188" y="4049713"/>
            <a:ext cx="7143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4407" name="Rectangle 8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818188" y="3460750"/>
            <a:ext cx="714375" cy="588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grpSp>
        <p:nvGrpSpPr>
          <p:cNvPr id="4" name="Group 82"/>
          <p:cNvGrpSpPr/>
          <p:nvPr/>
        </p:nvGrpSpPr>
        <p:grpSpPr bwMode="auto">
          <a:xfrm>
            <a:off x="7200900" y="2876550"/>
            <a:ext cx="1468438" cy="2930525"/>
            <a:chOff x="4536" y="1812"/>
            <a:chExt cx="925" cy="1846"/>
          </a:xfrm>
        </p:grpSpPr>
        <p:sp>
          <p:nvSpPr>
            <p:cNvPr id="14419" name="Rectangle 83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4536" y="3289"/>
              <a:ext cx="925" cy="3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–2 </a:t>
              </a:r>
            </a:p>
          </p:txBody>
        </p:sp>
        <p:sp>
          <p:nvSpPr>
            <p:cNvPr id="14420" name="Rectangle 8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4536" y="2919"/>
              <a:ext cx="925" cy="3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0</a:t>
              </a:r>
            </a:p>
          </p:txBody>
        </p:sp>
        <p:sp>
          <p:nvSpPr>
            <p:cNvPr id="14421" name="Rectangle 85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4536" y="2551"/>
              <a:ext cx="925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  <p:sp>
          <p:nvSpPr>
            <p:cNvPr id="14422" name="Rectangle 86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536" y="2180"/>
              <a:ext cx="925" cy="3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4</a:t>
              </a:r>
            </a:p>
          </p:txBody>
        </p:sp>
        <p:sp>
          <p:nvSpPr>
            <p:cNvPr id="14423" name="Rectangle 87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536" y="1812"/>
              <a:ext cx="925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6</a:t>
              </a:r>
            </a:p>
          </p:txBody>
        </p:sp>
      </p:grpSp>
      <p:grpSp>
        <p:nvGrpSpPr>
          <p:cNvPr id="7" name="Group 88"/>
          <p:cNvGrpSpPr/>
          <p:nvPr/>
        </p:nvGrpSpPr>
        <p:grpSpPr bwMode="auto">
          <a:xfrm>
            <a:off x="6532563" y="2876550"/>
            <a:ext cx="668337" cy="2930525"/>
            <a:chOff x="4115" y="1812"/>
            <a:chExt cx="421" cy="1846"/>
          </a:xfrm>
        </p:grpSpPr>
        <p:sp>
          <p:nvSpPr>
            <p:cNvPr id="14414" name="Rectangle 89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115" y="3289"/>
              <a:ext cx="421" cy="3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12</a:t>
              </a:r>
            </a:p>
          </p:txBody>
        </p:sp>
        <p:sp>
          <p:nvSpPr>
            <p:cNvPr id="14415" name="Rectangle 90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115" y="2919"/>
              <a:ext cx="421" cy="3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  <p:sp>
          <p:nvSpPr>
            <p:cNvPr id="14416" name="Rectangle 91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115" y="2551"/>
              <a:ext cx="421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8</a:t>
              </a:r>
            </a:p>
          </p:txBody>
        </p:sp>
        <p:sp>
          <p:nvSpPr>
            <p:cNvPr id="14417" name="Rectangle 92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115" y="2180"/>
              <a:ext cx="421" cy="3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6</a:t>
              </a:r>
            </a:p>
          </p:txBody>
        </p:sp>
        <p:sp>
          <p:nvSpPr>
            <p:cNvPr id="14418" name="Rectangle 93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4115" y="1812"/>
              <a:ext cx="421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0000FF"/>
                  </a:solidFill>
                  <a:latin typeface="Arial" panose="020B0604020202020204"/>
                  <a:cs typeface="Arial" panose="020B0604020202020204"/>
                </a:rPr>
                <a:t>4</a:t>
              </a:r>
            </a:p>
          </p:txBody>
        </p:sp>
      </p:grpSp>
      <p:sp>
        <p:nvSpPr>
          <p:cNvPr id="14410" name="Rectangle 94"/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5818188" y="2876550"/>
            <a:ext cx="7143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22977" name="Text Box 97"/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251520" y="4062413"/>
            <a:ext cx="2448272" cy="1410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sz="2600">
                <a:latin typeface="Arial" panose="020B0604020202020204"/>
                <a:cs typeface="Arial" panose="020B0604020202020204"/>
              </a:rPr>
              <a:t>如果MR&lt;MC</a:t>
            </a:r>
            <a:r>
              <a:rPr lang="zh-CN" altLang="en-US" sz="2600">
                <a:latin typeface="Arial" panose="020B0604020202020204"/>
                <a:cs typeface="Arial" panose="020B0604020202020204"/>
              </a:rPr>
              <a:t>，</a:t>
            </a:r>
            <a:r>
              <a:rPr lang="en-US" sz="2600">
                <a:latin typeface="Arial" panose="020B0604020202020204"/>
                <a:cs typeface="Arial" panose="020B0604020202020204"/>
              </a:rPr>
              <a:t>那降低产量会提高利润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5" grpId="0"/>
      <p:bldP spid="1229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399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MC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企业的供给决策</a:t>
            </a:r>
          </a:p>
        </p:txBody>
      </p:sp>
      <p:grpSp>
        <p:nvGrpSpPr>
          <p:cNvPr id="16" name="Group 51"/>
          <p:cNvGrpSpPr/>
          <p:nvPr/>
        </p:nvGrpSpPr>
        <p:grpSpPr bwMode="auto">
          <a:xfrm>
            <a:off x="3673475" y="3935413"/>
            <a:ext cx="4887913" cy="473075"/>
            <a:chOff x="2314" y="2374"/>
            <a:chExt cx="3079" cy="298"/>
          </a:xfrm>
        </p:grpSpPr>
        <p:sp>
          <p:nvSpPr>
            <p:cNvPr id="15394" name="Line 18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726" y="2525"/>
              <a:ext cx="225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39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314" y="2374"/>
              <a:ext cx="387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15396" name="Text Box 48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010" y="2401"/>
              <a:ext cx="38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MR</a:t>
              </a:r>
            </a:p>
          </p:txBody>
        </p:sp>
      </p:grpSp>
      <p:sp>
        <p:nvSpPr>
          <p:cNvPr id="10445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323528" y="2420888"/>
            <a:ext cx="3240360" cy="2952328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在Q</a:t>
            </a:r>
            <a:r>
              <a:rPr lang="en-US" sz="25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，MC&lt;MR,因此增加产量会提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利润 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在Q</a:t>
            </a:r>
            <a:r>
              <a:rPr lang="en-US" sz="25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，MC&gt;MR,因此降低产量会提高利润</a:t>
            </a:r>
            <a:r>
              <a:rPr 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在Q</a:t>
            </a:r>
            <a:r>
              <a:rPr lang="en-US" sz="25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，MC=MR,改变产量会减少利润 </a:t>
            </a:r>
          </a:p>
        </p:txBody>
      </p:sp>
      <p:grpSp>
        <p:nvGrpSpPr>
          <p:cNvPr id="24" name="Group 61"/>
          <p:cNvGrpSpPr/>
          <p:nvPr/>
        </p:nvGrpSpPr>
        <p:grpSpPr bwMode="auto">
          <a:xfrm>
            <a:off x="4067176" y="2060575"/>
            <a:ext cx="4503738" cy="3784600"/>
            <a:chOff x="2562" y="1298"/>
            <a:chExt cx="2837" cy="2384"/>
          </a:xfrm>
        </p:grpSpPr>
        <p:grpSp>
          <p:nvGrpSpPr>
            <p:cNvPr id="25" name="Group 4"/>
            <p:cNvGrpSpPr/>
            <p:nvPr/>
          </p:nvGrpSpPr>
          <p:grpSpPr bwMode="auto">
            <a:xfrm>
              <a:off x="2730" y="1335"/>
              <a:ext cx="2357" cy="2206"/>
              <a:chOff x="1489" y="785"/>
              <a:chExt cx="3650" cy="2492"/>
            </a:xfrm>
          </p:grpSpPr>
          <p:sp>
            <p:nvSpPr>
              <p:cNvPr id="15392" name="Line 5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5393" name="Line 6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5390" name="Text Box 7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061" y="3384"/>
              <a:ext cx="338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15391" name="Text Box 8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62" y="1298"/>
              <a:ext cx="692" cy="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成本</a:t>
              </a:r>
              <a:endParaRPr lang="en-US" sz="25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6" name="Group 54"/>
          <p:cNvGrpSpPr/>
          <p:nvPr/>
        </p:nvGrpSpPr>
        <p:grpSpPr bwMode="auto">
          <a:xfrm>
            <a:off x="4592638" y="2287588"/>
            <a:ext cx="3322637" cy="3157537"/>
            <a:chOff x="2893" y="1336"/>
            <a:chExt cx="2093" cy="1989"/>
          </a:xfrm>
        </p:grpSpPr>
        <p:sp>
          <p:nvSpPr>
            <p:cNvPr id="15387" name="Line 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2893" y="1568"/>
              <a:ext cx="1690" cy="175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388" name="Text Box 1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603" y="1336"/>
              <a:ext cx="38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 dirty="0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27" name="Group 56"/>
          <p:cNvGrpSpPr/>
          <p:nvPr/>
        </p:nvGrpSpPr>
        <p:grpSpPr bwMode="auto">
          <a:xfrm>
            <a:off x="5640388" y="4102100"/>
            <a:ext cx="422275" cy="1914525"/>
            <a:chOff x="3553" y="2479"/>
            <a:chExt cx="266" cy="1206"/>
          </a:xfrm>
        </p:grpSpPr>
        <p:sp>
          <p:nvSpPr>
            <p:cNvPr id="15384" name="Text Box 2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553" y="3445"/>
              <a:ext cx="266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5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15385" name="Line 2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665" y="2528"/>
              <a:ext cx="0" cy="90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386" name="Oval 1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620" y="2479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8" name="Group 57"/>
          <p:cNvGrpSpPr/>
          <p:nvPr/>
        </p:nvGrpSpPr>
        <p:grpSpPr bwMode="auto">
          <a:xfrm>
            <a:off x="5013325" y="4103688"/>
            <a:ext cx="449263" cy="1914525"/>
            <a:chOff x="3158" y="2480"/>
            <a:chExt cx="283" cy="1206"/>
          </a:xfrm>
        </p:grpSpPr>
        <p:sp>
          <p:nvSpPr>
            <p:cNvPr id="15380" name="Text Box 34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58" y="3446"/>
              <a:ext cx="28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500" b="1" baseline="-25000">
                  <a:latin typeface="Arial" panose="020B0604020202020204"/>
                  <a:cs typeface="Arial" panose="020B0604020202020204"/>
                </a:rPr>
                <a:t>a</a:t>
              </a:r>
            </a:p>
          </p:txBody>
        </p:sp>
        <p:sp>
          <p:nvSpPr>
            <p:cNvPr id="15381" name="Line 4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290" y="2529"/>
              <a:ext cx="0" cy="90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382" name="Oval 4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45" y="248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383" name="Oval 4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246" y="2869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9" name="Group 55"/>
          <p:cNvGrpSpPr/>
          <p:nvPr/>
        </p:nvGrpSpPr>
        <p:grpSpPr bwMode="auto">
          <a:xfrm>
            <a:off x="6189663" y="3563938"/>
            <a:ext cx="401637" cy="2454275"/>
            <a:chOff x="3899" y="2140"/>
            <a:chExt cx="253" cy="1546"/>
          </a:xfrm>
        </p:grpSpPr>
        <p:sp>
          <p:nvSpPr>
            <p:cNvPr id="15376" name="Text Box 3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899" y="3446"/>
              <a:ext cx="25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500" b="1" baseline="-25000">
                  <a:latin typeface="Arial" panose="020B0604020202020204"/>
                  <a:cs typeface="Arial" panose="020B0604020202020204"/>
                </a:rPr>
                <a:t>b</a:t>
              </a:r>
            </a:p>
          </p:txBody>
        </p:sp>
        <p:sp>
          <p:nvSpPr>
            <p:cNvPr id="15377" name="Line 4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995" y="2171"/>
              <a:ext cx="0" cy="1268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378" name="Oval 4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0" y="248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379" name="Oval 4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48" y="214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04508" name="Rectangle 6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536" y="1412776"/>
            <a:ext cx="6467475" cy="47561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500" dirty="0">
                <a:latin typeface="Arial" panose="020B0604020202020204"/>
                <a:cs typeface="Arial" panose="020B0604020202020204"/>
              </a:rPr>
              <a:t>规则: MR = MC 是利润最大化的产量</a:t>
            </a:r>
          </a:p>
        </p:txBody>
      </p:sp>
      <p:sp>
        <p:nvSpPr>
          <p:cNvPr id="104510" name="Line 6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216525" y="5613400"/>
            <a:ext cx="349250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511" name="Line 6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994400" y="5614988"/>
            <a:ext cx="344488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 type="triangle" w="med" len="med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4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5"/>
      <p:bldP spid="104508" grpId="0" bldLvl="0" animBg="1"/>
      <p:bldP spid="104510" grpId="0" bldLvl="0" animBg="1"/>
      <p:bldP spid="104510" grpId="1" bldLvl="0" animBg="1"/>
      <p:bldP spid="104511" grpId="0" bldLvl="0" animBg="1"/>
      <p:bldP spid="104511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399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MC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与</a:t>
            </a:r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企业的供给决策</a:t>
            </a:r>
          </a:p>
        </p:txBody>
      </p:sp>
      <p:grpSp>
        <p:nvGrpSpPr>
          <p:cNvPr id="8" name="Group 41"/>
          <p:cNvGrpSpPr/>
          <p:nvPr/>
        </p:nvGrpSpPr>
        <p:grpSpPr bwMode="auto">
          <a:xfrm>
            <a:off x="3673475" y="3935413"/>
            <a:ext cx="4994275" cy="473075"/>
            <a:chOff x="2314" y="2479"/>
            <a:chExt cx="3146" cy="298"/>
          </a:xfrm>
        </p:grpSpPr>
        <p:sp>
          <p:nvSpPr>
            <p:cNvPr id="16415" name="Line 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726" y="2630"/>
              <a:ext cx="2250" cy="0"/>
            </a:xfrm>
            <a:prstGeom prst="lin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416" name="Text Box 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314" y="2479"/>
              <a:ext cx="387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16417" name="Text Box 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010" y="2506"/>
              <a:ext cx="450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MR</a:t>
              </a:r>
              <a:endParaRPr lang="en-US" sz="2500" i="1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9" name="Group 42"/>
          <p:cNvGrpSpPr/>
          <p:nvPr/>
        </p:nvGrpSpPr>
        <p:grpSpPr bwMode="auto">
          <a:xfrm>
            <a:off x="3670300" y="2787650"/>
            <a:ext cx="4994275" cy="473075"/>
            <a:chOff x="2312" y="1756"/>
            <a:chExt cx="3146" cy="298"/>
          </a:xfrm>
        </p:grpSpPr>
        <p:sp>
          <p:nvSpPr>
            <p:cNvPr id="16412" name="Line 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2724" y="1907"/>
              <a:ext cx="225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413" name="Text Box 8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312" y="1756"/>
              <a:ext cx="387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  <p:sp>
          <p:nvSpPr>
            <p:cNvPr id="16414" name="Text Box 9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15" y="1790"/>
              <a:ext cx="44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MR</a:t>
              </a:r>
              <a:r>
                <a:rPr lang="en-US" sz="25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107531" name="Rectangle 11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395288" y="1844358"/>
            <a:ext cx="3186112" cy="3954462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如果价格上升到P</a:t>
            </a:r>
            <a:r>
              <a:rPr lang="en-US" sz="25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那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利润最大化的产量增加到Q</a:t>
            </a:r>
            <a:r>
              <a:rPr lang="en-US" sz="25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MC曲线决定了企业在不同价格下的产量  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grpSp>
        <p:nvGrpSpPr>
          <p:cNvPr id="11" name="Group 13"/>
          <p:cNvGrpSpPr/>
          <p:nvPr/>
        </p:nvGrpSpPr>
        <p:grpSpPr bwMode="auto">
          <a:xfrm>
            <a:off x="4333875" y="2119313"/>
            <a:ext cx="3741738" cy="3502025"/>
            <a:chOff x="1489" y="785"/>
            <a:chExt cx="3650" cy="2492"/>
          </a:xfrm>
        </p:grpSpPr>
        <p:sp>
          <p:nvSpPr>
            <p:cNvPr id="16410" name="Line 14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489" y="785"/>
              <a:ext cx="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411" name="Line 1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489" y="3277"/>
              <a:ext cx="3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6393" name="Text Box 1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34338" y="5372100"/>
            <a:ext cx="536575" cy="47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b="1" i="1">
                <a:latin typeface="Arial" panose="020B0604020202020204"/>
                <a:cs typeface="Arial" panose="020B0604020202020204"/>
              </a:rPr>
              <a:t>Q</a:t>
            </a:r>
          </a:p>
        </p:txBody>
      </p:sp>
      <p:sp>
        <p:nvSpPr>
          <p:cNvPr id="16394" name="Text Box 1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39952" y="1772816"/>
            <a:ext cx="1098550" cy="475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500">
                <a:latin typeface="Arial" panose="020B0604020202020204"/>
                <a:cs typeface="Arial" panose="020B0604020202020204"/>
              </a:rPr>
              <a:t>成本</a:t>
            </a:r>
          </a:p>
        </p:txBody>
      </p:sp>
      <p:grpSp>
        <p:nvGrpSpPr>
          <p:cNvPr id="12" name="Group 18"/>
          <p:cNvGrpSpPr/>
          <p:nvPr/>
        </p:nvGrpSpPr>
        <p:grpSpPr bwMode="auto">
          <a:xfrm>
            <a:off x="4592638" y="2287588"/>
            <a:ext cx="3322637" cy="3157537"/>
            <a:chOff x="2893" y="1336"/>
            <a:chExt cx="2093" cy="1989"/>
          </a:xfrm>
        </p:grpSpPr>
        <p:sp>
          <p:nvSpPr>
            <p:cNvPr id="16408" name="Line 1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893" y="1568"/>
              <a:ext cx="1690" cy="175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409" name="Text Box 20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603" y="1336"/>
              <a:ext cx="38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13" name="Group 21"/>
          <p:cNvGrpSpPr/>
          <p:nvPr/>
        </p:nvGrpSpPr>
        <p:grpSpPr bwMode="auto">
          <a:xfrm>
            <a:off x="5640388" y="4102100"/>
            <a:ext cx="422275" cy="1914525"/>
            <a:chOff x="3553" y="2479"/>
            <a:chExt cx="266" cy="1206"/>
          </a:xfrm>
        </p:grpSpPr>
        <p:sp>
          <p:nvSpPr>
            <p:cNvPr id="16405" name="Text 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553" y="3445"/>
              <a:ext cx="266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5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16406" name="Line 23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665" y="2528"/>
              <a:ext cx="0" cy="90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407" name="Oval 2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620" y="2479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6" name="Group 25"/>
          <p:cNvGrpSpPr/>
          <p:nvPr/>
        </p:nvGrpSpPr>
        <p:grpSpPr bwMode="auto">
          <a:xfrm>
            <a:off x="6742113" y="2954338"/>
            <a:ext cx="422275" cy="3060700"/>
            <a:chOff x="4247" y="1756"/>
            <a:chExt cx="266" cy="1928"/>
          </a:xfrm>
        </p:grpSpPr>
        <p:sp>
          <p:nvSpPr>
            <p:cNvPr id="16402" name="Line 2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4356" y="1805"/>
              <a:ext cx="0" cy="1631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403" name="Oval 2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11" y="1756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404" name="Text Box 2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47" y="3444"/>
              <a:ext cx="266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5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107564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7544" y="4797152"/>
            <a:ext cx="2949575" cy="89789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MC 曲线便是企业的供给曲线</a:t>
            </a:r>
            <a:endParaRPr lang="en-US" sz="25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7566" name="Line 4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830888" y="5621338"/>
            <a:ext cx="1073150" cy="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7567" name="Line 4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4327525" y="3068638"/>
            <a:ext cx="7938" cy="108585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7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7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7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7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1" grpId="0" build="p" bldLvl="5"/>
      <p:bldP spid="107564" grpId="0" bldLvl="0" animBg="1"/>
      <p:bldP spid="107566" grpId="0" bldLvl="0" animBg="1"/>
      <p:bldP spid="107566" grpId="1" bldLvl="0" animBg="1"/>
      <p:bldP spid="107567" grpId="0" bldLvl="0" animBg="1"/>
      <p:bldP spid="107567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停止营业与退出市场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539552" y="1340768"/>
            <a:ext cx="8257540" cy="4752528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170000"/>
              </a:lnSpc>
            </a:pPr>
            <a:r>
              <a:rPr lang="en-US" sz="9600" b="1">
                <a:solidFill>
                  <a:srgbClr val="800080"/>
                </a:solidFill>
              </a:rPr>
              <a:t>停止营业</a:t>
            </a:r>
            <a:r>
              <a:rPr lang="en-US" sz="9600"/>
              <a:t>:  </a:t>
            </a:r>
            <a:br>
              <a:rPr lang="en-US" sz="9600"/>
            </a:br>
            <a:r>
              <a:rPr lang="en-US" sz="9600"/>
              <a:t>由于市场条件，企业决定不生产任何东西的</a:t>
            </a:r>
            <a:r>
              <a:rPr lang="zh-CN" altLang="en-US" sz="9600"/>
              <a:t>短期</a:t>
            </a:r>
            <a:r>
              <a:rPr lang="en-US" sz="9600"/>
              <a:t>决策  </a:t>
            </a:r>
          </a:p>
          <a:p>
            <a:pPr eaLnBrk="1" hangingPunct="1">
              <a:lnSpc>
                <a:spcPct val="170000"/>
              </a:lnSpc>
            </a:pPr>
            <a:r>
              <a:rPr lang="en-US" sz="9600" b="1">
                <a:solidFill>
                  <a:srgbClr val="800080"/>
                </a:solidFill>
              </a:rPr>
              <a:t>退出市场</a:t>
            </a:r>
            <a:r>
              <a:rPr lang="en-US" sz="9600"/>
              <a:t>:  </a:t>
            </a:r>
            <a:br>
              <a:rPr lang="en-US" sz="9600"/>
            </a:br>
            <a:r>
              <a:rPr lang="en-US" sz="9600"/>
              <a:t>企业离开市场的长期决策 </a:t>
            </a:r>
          </a:p>
          <a:p>
            <a:pPr eaLnBrk="1" hangingPunct="1">
              <a:lnSpc>
                <a:spcPct val="170000"/>
              </a:lnSpc>
            </a:pPr>
            <a:r>
              <a:rPr lang="en-US" sz="9600"/>
              <a:t>一个重要的区别: 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9600"/>
              <a:t>如果在短期内停止营业，仍必须支付固定成本</a:t>
            </a:r>
          </a:p>
          <a:p>
            <a:pPr lvl="1" eaLnBrk="1" hangingPunct="1">
              <a:lnSpc>
                <a:spcPct val="170000"/>
              </a:lnSpc>
            </a:pPr>
            <a:r>
              <a:rPr lang="en-US" sz="9600"/>
              <a:t>如果在长期内退出市场，没有任何成本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9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4788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企业停止营业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的短期决策</a:t>
            </a:r>
            <a:endParaRPr sz="320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3579" name="Line 2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333375" y="1139825"/>
            <a:ext cx="118745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581" name="Line 2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33375" y="1139825"/>
            <a:ext cx="0" cy="13128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582" name="Line 2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776663" y="1139825"/>
            <a:ext cx="0" cy="13128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583" name="Line 2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520825" y="1139825"/>
            <a:ext cx="1328738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585" name="Line 2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49563" y="1139825"/>
            <a:ext cx="9271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  <p:custDataLst>
              <p:tags r:id="rId6"/>
            </p:custDataLst>
          </p:nvPr>
        </p:nvSpPr>
        <p:spPr>
          <a:xfrm>
            <a:off x="457200" y="1600200"/>
            <a:ext cx="8686800" cy="4277072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sz="11200"/>
              <a:t>停止营业的成本</a:t>
            </a:r>
            <a:r>
              <a:rPr lang="zh-CN" altLang="en-US" sz="11200"/>
              <a:t>：</a:t>
            </a:r>
            <a:r>
              <a:rPr lang="en-US" sz="11200"/>
              <a:t>收益损失= TR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sz="11200"/>
              <a:t>停止营业的收益</a:t>
            </a:r>
            <a:r>
              <a:rPr lang="zh-CN" altLang="en-US" sz="11200"/>
              <a:t>：</a:t>
            </a:r>
            <a:r>
              <a:rPr lang="en-US" sz="11200"/>
              <a:t>节约成本=VC</a:t>
            </a:r>
            <a:br>
              <a:rPr lang="en-US" sz="11200"/>
            </a:br>
            <a:r>
              <a:rPr lang="en-US" sz="11200"/>
              <a:t>  (企业仍然必须支付 FC)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sz="11200"/>
              <a:t>因此，如果</a:t>
            </a:r>
            <a:r>
              <a:rPr lang="en-US" sz="11200" i="1"/>
              <a:t>TR </a:t>
            </a:r>
            <a:r>
              <a:rPr lang="en-US" sz="11200"/>
              <a:t>&lt; VC</a:t>
            </a:r>
            <a:r>
              <a:rPr lang="zh-CN" altLang="en-US" sz="11200"/>
              <a:t>，企业停止营运</a:t>
            </a:r>
            <a:endParaRPr lang="en-US" sz="11200"/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sz="11200"/>
              <a:t>等式两边除以产量</a:t>
            </a:r>
            <a:r>
              <a:rPr lang="zh-CN" altLang="en-US" sz="11200"/>
              <a:t>：</a:t>
            </a:r>
            <a:r>
              <a:rPr lang="en-US" sz="11200"/>
              <a:t>TR/Q &lt; VC/Q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lang="en-US" sz="11200"/>
              <a:t>因此，企业停止营业的</a:t>
            </a:r>
            <a:r>
              <a:rPr lang="zh-CN" altLang="en-US" sz="11200"/>
              <a:t>决策依据是：</a:t>
            </a:r>
            <a:endParaRPr lang="en-US" sz="11200"/>
          </a:p>
        </p:txBody>
      </p:sp>
      <p:sp>
        <p:nvSpPr>
          <p:cNvPr id="126980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16216" y="4797152"/>
            <a:ext cx="1549848" cy="5447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800" i="1">
                <a:latin typeface="Arial" panose="020B0604020202020204"/>
                <a:cs typeface="Arial" panose="020B0604020202020204"/>
              </a:rPr>
              <a:t>P</a:t>
            </a:r>
            <a:r>
              <a:rPr lang="en-US" sz="2800">
                <a:latin typeface="Arial" panose="020B0604020202020204"/>
                <a:cs typeface="Arial" panose="020B0604020202020204"/>
              </a:rPr>
              <a:t> &lt; </a:t>
            </a:r>
            <a:r>
              <a:rPr lang="en-US" sz="2800" i="1">
                <a:latin typeface="Arial" panose="020B0604020202020204"/>
                <a:cs typeface="Arial" panose="020B0604020202020204"/>
              </a:rPr>
              <a:t>AVC</a:t>
            </a:r>
            <a:endParaRPr lang="zh-CN" altLang="en-US" sz="2800" i="1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4"/>
      <p:bldP spid="12698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79438" y="1335088"/>
            <a:ext cx="2670175" cy="2225675"/>
          </a:xfr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600"/>
              <a:t>竞争企业</a:t>
            </a:r>
            <a:r>
              <a:rPr lang="en-US" sz="2600"/>
              <a:t>的</a:t>
            </a:r>
            <a:r>
              <a:rPr lang="zh-CN" altLang="en-US" sz="2600">
                <a:solidFill>
                  <a:srgbClr val="FF0000"/>
                </a:solidFill>
              </a:rPr>
              <a:t>短期供给</a:t>
            </a:r>
            <a:r>
              <a:rPr lang="en-US" sz="2600">
                <a:solidFill>
                  <a:srgbClr val="FF0000"/>
                </a:solidFill>
              </a:rPr>
              <a:t>曲线</a:t>
            </a:r>
            <a:r>
              <a:rPr lang="en-US" sz="2600"/>
              <a:t>是</a:t>
            </a:r>
            <a:r>
              <a:rPr lang="zh-CN" altLang="en-US" sz="2600" dirty="0"/>
              <a:t>边际成本</a:t>
            </a:r>
            <a:r>
              <a:rPr lang="en-US" sz="2600" dirty="0"/>
              <a:t>曲线中高于</a:t>
            </a:r>
            <a:r>
              <a:rPr lang="zh-CN" altLang="en-US" sz="2600" dirty="0"/>
              <a:t>平均可变成本</a:t>
            </a:r>
            <a:r>
              <a:rPr lang="en-US" sz="2600" dirty="0"/>
              <a:t>的部分。</a:t>
            </a:r>
          </a:p>
        </p:txBody>
      </p:sp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竞争企业的短期供给曲线</a:t>
            </a:r>
          </a:p>
        </p:txBody>
      </p:sp>
      <p:grpSp>
        <p:nvGrpSpPr>
          <p:cNvPr id="3" name="Group 21"/>
          <p:cNvGrpSpPr/>
          <p:nvPr/>
        </p:nvGrpSpPr>
        <p:grpSpPr bwMode="auto">
          <a:xfrm>
            <a:off x="3924301" y="1484313"/>
            <a:ext cx="4646613" cy="4360863"/>
            <a:chOff x="2472" y="935"/>
            <a:chExt cx="2927" cy="2747"/>
          </a:xfrm>
        </p:grpSpPr>
        <p:grpSp>
          <p:nvGrpSpPr>
            <p:cNvPr id="4" name="Group 22"/>
            <p:cNvGrpSpPr/>
            <p:nvPr/>
          </p:nvGrpSpPr>
          <p:grpSpPr bwMode="auto">
            <a:xfrm>
              <a:off x="2730" y="1335"/>
              <a:ext cx="2357" cy="2206"/>
              <a:chOff x="1489" y="785"/>
              <a:chExt cx="3650" cy="2492"/>
            </a:xfrm>
          </p:grpSpPr>
          <p:sp>
            <p:nvSpPr>
              <p:cNvPr id="19485" name="Line 23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9486" name="Line 24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9483" name="Text Box 2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061" y="3384"/>
              <a:ext cx="338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19484" name="Text Box 2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72" y="935"/>
              <a:ext cx="692" cy="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成本</a:t>
              </a:r>
              <a:endParaRPr lang="en-US" sz="25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" name="Group 27"/>
          <p:cNvGrpSpPr/>
          <p:nvPr/>
        </p:nvGrpSpPr>
        <p:grpSpPr bwMode="auto">
          <a:xfrm>
            <a:off x="5138738" y="2287588"/>
            <a:ext cx="2676525" cy="3181350"/>
            <a:chOff x="3237" y="1336"/>
            <a:chExt cx="1686" cy="2004"/>
          </a:xfrm>
        </p:grpSpPr>
        <p:sp>
          <p:nvSpPr>
            <p:cNvPr id="19480" name="Line 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237" y="1568"/>
              <a:ext cx="1346" cy="177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481" name="Text Box 1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40" y="1336"/>
              <a:ext cx="38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8" name="Group 28"/>
          <p:cNvGrpSpPr/>
          <p:nvPr/>
        </p:nvGrpSpPr>
        <p:grpSpPr bwMode="auto">
          <a:xfrm>
            <a:off x="4643438" y="2700338"/>
            <a:ext cx="3851275" cy="1516062"/>
            <a:chOff x="2925" y="1596"/>
            <a:chExt cx="2426" cy="955"/>
          </a:xfrm>
        </p:grpSpPr>
        <p:sp>
          <p:nvSpPr>
            <p:cNvPr id="19478" name="Arc 10"/>
            <p:cNvSpPr/>
            <p:nvPr>
              <p:custDataLst>
                <p:tags r:id="rId11"/>
              </p:custDataLst>
            </p:nvPr>
          </p:nvSpPr>
          <p:spPr bwMode="auto">
            <a:xfrm flipH="1" flipV="1">
              <a:off x="2925" y="1596"/>
              <a:ext cx="1929" cy="955"/>
            </a:xfrm>
            <a:custGeom>
              <a:avLst/>
              <a:gdLst>
                <a:gd name="T0" fmla="*/ 0 w 32505"/>
                <a:gd name="T1" fmla="*/ 0 h 21600"/>
                <a:gd name="T2" fmla="*/ 0 w 32505"/>
                <a:gd name="T3" fmla="*/ 0 h 21600"/>
                <a:gd name="T4" fmla="*/ 0 w 32505"/>
                <a:gd name="T5" fmla="*/ 0 h 21600"/>
                <a:gd name="T6" fmla="*/ 0 60000 65536"/>
                <a:gd name="T7" fmla="*/ 0 60000 65536"/>
                <a:gd name="T8" fmla="*/ 0 60000 65536"/>
                <a:gd name="T9" fmla="*/ 0 w 32505"/>
                <a:gd name="T10" fmla="*/ 0 h 21600"/>
                <a:gd name="T11" fmla="*/ 32505 w 325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05" h="21600" fill="none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</a:path>
                <a:path w="32505" h="21600" stroke="0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  <a:lnTo>
                    <a:pt x="17197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479" name="Text Box 1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86" y="1964"/>
              <a:ext cx="465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grpSp>
        <p:nvGrpSpPr>
          <p:cNvPr id="9" name="Group 29"/>
          <p:cNvGrpSpPr/>
          <p:nvPr/>
        </p:nvGrpSpPr>
        <p:grpSpPr bwMode="auto">
          <a:xfrm>
            <a:off x="4510088" y="2027238"/>
            <a:ext cx="3965575" cy="2787650"/>
            <a:chOff x="2841" y="1172"/>
            <a:chExt cx="2498" cy="1756"/>
          </a:xfrm>
        </p:grpSpPr>
        <p:sp>
          <p:nvSpPr>
            <p:cNvPr id="19476" name="Arc 11"/>
            <p:cNvSpPr/>
            <p:nvPr>
              <p:custDataLst>
                <p:tags r:id="rId9"/>
              </p:custDataLst>
            </p:nvPr>
          </p:nvSpPr>
          <p:spPr bwMode="auto">
            <a:xfrm rot="-239273" flipH="1" flipV="1">
              <a:off x="2841" y="1172"/>
              <a:ext cx="1921" cy="1756"/>
            </a:xfrm>
            <a:custGeom>
              <a:avLst/>
              <a:gdLst>
                <a:gd name="T0" fmla="*/ 0 w 20862"/>
                <a:gd name="T1" fmla="*/ 0 h 21600"/>
                <a:gd name="T2" fmla="*/ 0 w 20862"/>
                <a:gd name="T3" fmla="*/ 0 h 21600"/>
                <a:gd name="T4" fmla="*/ 0 w 2086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862"/>
                <a:gd name="T10" fmla="*/ 0 h 21600"/>
                <a:gd name="T11" fmla="*/ 20862 w 208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62" h="21600" fill="none" extrusionOk="0">
                  <a:moveTo>
                    <a:pt x="-1" y="3663"/>
                  </a:moveTo>
                  <a:cubicBezTo>
                    <a:pt x="3559" y="1275"/>
                    <a:pt x="7748" y="-1"/>
                    <a:pt x="12035" y="0"/>
                  </a:cubicBezTo>
                  <a:cubicBezTo>
                    <a:pt x="15077" y="0"/>
                    <a:pt x="18085" y="642"/>
                    <a:pt x="20862" y="1885"/>
                  </a:cubicBezTo>
                </a:path>
                <a:path w="20862" h="21600" stroke="0" extrusionOk="0">
                  <a:moveTo>
                    <a:pt x="-1" y="3663"/>
                  </a:moveTo>
                  <a:cubicBezTo>
                    <a:pt x="3559" y="1275"/>
                    <a:pt x="7748" y="-1"/>
                    <a:pt x="12035" y="0"/>
                  </a:cubicBezTo>
                  <a:cubicBezTo>
                    <a:pt x="15077" y="0"/>
                    <a:pt x="18085" y="642"/>
                    <a:pt x="20862" y="1885"/>
                  </a:cubicBezTo>
                  <a:lnTo>
                    <a:pt x="12035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477" name="Text Box 16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44" y="2356"/>
              <a:ext cx="495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AVC</a:t>
              </a:r>
            </a:p>
          </p:txBody>
        </p:sp>
      </p:grpSp>
      <p:sp>
        <p:nvSpPr>
          <p:cNvPr id="110609" name="Line 1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5651500" y="2678113"/>
            <a:ext cx="1636713" cy="2155825"/>
          </a:xfrm>
          <a:prstGeom prst="line">
            <a:avLst/>
          </a:prstGeom>
          <a:noFill/>
          <a:ln w="44450">
            <a:solidFill>
              <a:srgbClr val="FF0505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0610" name="Line 1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4338638" y="4838700"/>
            <a:ext cx="1328737" cy="0"/>
          </a:xfrm>
          <a:prstGeom prst="line">
            <a:avLst/>
          </a:prstGeom>
          <a:noFill/>
          <a:ln w="44450">
            <a:solidFill>
              <a:srgbClr val="FF0505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0611" name="Line 1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343400" y="4833938"/>
            <a:ext cx="4763" cy="785812"/>
          </a:xfrm>
          <a:prstGeom prst="line">
            <a:avLst/>
          </a:prstGeom>
          <a:noFill/>
          <a:ln w="44450">
            <a:solidFill>
              <a:srgbClr val="FF0505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Group 35"/>
          <p:cNvGrpSpPr/>
          <p:nvPr/>
        </p:nvGrpSpPr>
        <p:grpSpPr bwMode="auto">
          <a:xfrm>
            <a:off x="1116013" y="4857750"/>
            <a:ext cx="3144838" cy="1457325"/>
            <a:chOff x="703" y="3060"/>
            <a:chExt cx="1981" cy="918"/>
          </a:xfrm>
        </p:grpSpPr>
        <p:sp>
          <p:nvSpPr>
            <p:cNvPr id="19472" name="AutoShape 30"/>
            <p:cNvSpPr/>
            <p:nvPr>
              <p:custDataLst>
                <p:tags r:id="rId7"/>
              </p:custDataLst>
            </p:nvPr>
          </p:nvSpPr>
          <p:spPr bwMode="auto">
            <a:xfrm>
              <a:off x="2461" y="3060"/>
              <a:ext cx="223" cy="479"/>
            </a:xfrm>
            <a:prstGeom prst="leftBrace">
              <a:avLst>
                <a:gd name="adj1" fmla="val 28252"/>
                <a:gd name="adj2" fmla="val 50000"/>
              </a:avLst>
            </a:prstGeom>
            <a:noFill/>
            <a:ln w="19050">
              <a:solidFill>
                <a:srgbClr val="990033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473" name="Text Box 3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03" y="3158"/>
              <a:ext cx="1682" cy="820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如果</a:t>
              </a: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&lt; </a:t>
              </a:r>
              <a:r>
                <a:rPr lang="en-US" sz="2500" i="1">
                  <a:latin typeface="Arial" panose="020B0604020202020204"/>
                  <a:cs typeface="Arial" panose="020B0604020202020204"/>
                </a:rPr>
                <a:t>AVC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, </a:t>
              </a: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那么企业将停止营业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( </a:t>
              </a: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= 0)</a:t>
              </a:r>
            </a:p>
          </p:txBody>
        </p:sp>
      </p:grpSp>
      <p:grpSp>
        <p:nvGrpSpPr>
          <p:cNvPr id="10" name="Group 34"/>
          <p:cNvGrpSpPr/>
          <p:nvPr/>
        </p:nvGrpSpPr>
        <p:grpSpPr bwMode="auto">
          <a:xfrm>
            <a:off x="1331640" y="2204864"/>
            <a:ext cx="3016250" cy="2647950"/>
            <a:chOff x="779" y="1354"/>
            <a:chExt cx="1900" cy="1683"/>
          </a:xfrm>
        </p:grpSpPr>
        <p:sp>
          <p:nvSpPr>
            <p:cNvPr id="19474" name="AutoShape 20"/>
            <p:cNvSpPr/>
            <p:nvPr>
              <p:custDataLst>
                <p:tags r:id="rId5"/>
              </p:custDataLst>
            </p:nvPr>
          </p:nvSpPr>
          <p:spPr bwMode="auto">
            <a:xfrm>
              <a:off x="2456" y="1354"/>
              <a:ext cx="223" cy="1683"/>
            </a:xfrm>
            <a:prstGeom prst="leftBrace">
              <a:avLst>
                <a:gd name="adj1" fmla="val 62892"/>
                <a:gd name="adj2" fmla="val 50000"/>
              </a:avLst>
            </a:prstGeom>
            <a:noFill/>
            <a:ln w="19050">
              <a:solidFill>
                <a:srgbClr val="990033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475" name="Text Box 3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79" y="1949"/>
              <a:ext cx="1615" cy="1083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如果</a:t>
              </a: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&gt; </a:t>
              </a:r>
              <a:r>
                <a:rPr lang="en-US" sz="2500" i="1">
                  <a:latin typeface="Arial" panose="020B0604020202020204"/>
                  <a:cs typeface="Arial" panose="020B0604020202020204"/>
                </a:rPr>
                <a:t>AVC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, </a:t>
              </a: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那么企业将产量定在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= </a:t>
              </a:r>
              <a:r>
                <a:rPr lang="en-US" sz="2500" i="1">
                  <a:latin typeface="Arial" panose="020B0604020202020204"/>
                  <a:cs typeface="Arial" panose="020B0604020202020204"/>
                </a:rPr>
                <a:t>MC</a:t>
              </a: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的地方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ldLvl="0" animBg="1" autoUpdateAnimBg="0"/>
      <p:bldP spid="110609" grpId="0" bldLvl="0" animBg="1"/>
      <p:bldP spid="110610" grpId="0" bldLvl="0" animBg="1"/>
      <p:bldP spid="1106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14137" y="641967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沉没成本的无关性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467544" y="1628800"/>
            <a:ext cx="7955915" cy="4637112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11200">
                <a:solidFill>
                  <a:srgbClr val="FF0000"/>
                </a:solidFill>
              </a:rPr>
              <a:t>沉没成本</a:t>
            </a:r>
            <a:r>
              <a:rPr lang="en-US" sz="11200"/>
              <a:t>:已经发生而且无法收回的成本 </a:t>
            </a:r>
          </a:p>
          <a:p>
            <a:pPr eaLnBrk="1" hangingPunct="1">
              <a:lnSpc>
                <a:spcPct val="140000"/>
              </a:lnSpc>
            </a:pPr>
            <a:r>
              <a:rPr lang="en-US" sz="11200"/>
              <a:t>沉没成本与决策无关</a:t>
            </a:r>
            <a:r>
              <a:rPr lang="zh-CN" altLang="en-US" sz="11200"/>
              <a:t>：</a:t>
            </a:r>
            <a:r>
              <a:rPr lang="en-US" sz="11200"/>
              <a:t>无论你做怎样的决策</a:t>
            </a:r>
            <a:r>
              <a:rPr lang="zh-CN" altLang="en-US" sz="11200"/>
              <a:t>，</a:t>
            </a:r>
            <a:r>
              <a:rPr lang="en-US" sz="11200"/>
              <a:t>你都必须支付它们</a:t>
            </a:r>
          </a:p>
          <a:p>
            <a:pPr eaLnBrk="1" hangingPunct="1">
              <a:lnSpc>
                <a:spcPct val="140000"/>
              </a:lnSpc>
            </a:pPr>
            <a:r>
              <a:rPr lang="en-US" sz="11200"/>
              <a:t>固定成本是一种沉没成本</a:t>
            </a:r>
            <a:r>
              <a:rPr lang="zh-CN" altLang="en-US" sz="11200"/>
              <a:t>：</a:t>
            </a:r>
            <a:r>
              <a:rPr lang="en-US" sz="11200"/>
              <a:t>无论企业决定生产或停止营业，都必须支付固定成本</a:t>
            </a:r>
          </a:p>
          <a:p>
            <a:pPr eaLnBrk="1" hangingPunct="1">
              <a:lnSpc>
                <a:spcPct val="140000"/>
              </a:lnSpc>
            </a:pPr>
            <a:r>
              <a:rPr lang="en-US" sz="11200"/>
              <a:t>因此，固定成本的大小不影响</a:t>
            </a:r>
            <a:r>
              <a:rPr lang="zh-CN" altLang="en-US" sz="11200"/>
              <a:t>做出</a:t>
            </a:r>
            <a:r>
              <a:rPr lang="en-US" sz="11200"/>
              <a:t>是否停止营业的决策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7" name="TextBox 5"/>
          <p:cNvSpPr txBox="1"/>
          <p:nvPr/>
        </p:nvSpPr>
        <p:spPr>
          <a:xfrm>
            <a:off x="414137" y="64196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企业退出市场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的长期决策</a:t>
            </a:r>
            <a:endParaRPr sz="320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14350" y="4824350"/>
            <a:ext cx="3980180" cy="5429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800" dirty="0">
                <a:latin typeface="Arial" panose="020B0604020202020204"/>
                <a:cs typeface="Arial" panose="020B0604020202020204"/>
              </a:rPr>
              <a:t>如果 P&lt; ATC，退出市场</a:t>
            </a:r>
            <a:endParaRPr lang="en-US" sz="2800" i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83485" y="3500755"/>
            <a:ext cx="956945" cy="450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179070" y="1628775"/>
            <a:ext cx="8229600" cy="497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n-US"/>
              <a:t>退出市场的成本</a:t>
            </a:r>
            <a:r>
              <a:rPr lang="zh-CN" altLang="en-US"/>
              <a:t>：</a:t>
            </a:r>
            <a:r>
              <a:rPr lang="en-US"/>
              <a:t>收益损失=TR</a:t>
            </a:r>
          </a:p>
          <a:p>
            <a:pPr eaLnBrk="1" hangingPunct="1">
              <a:spcBef>
                <a:spcPct val="60000"/>
              </a:spcBef>
            </a:pPr>
            <a:r>
              <a:rPr lang="en-US"/>
              <a:t>退出市场的收益</a:t>
            </a:r>
            <a:r>
              <a:rPr lang="zh-CN" altLang="en-US"/>
              <a:t>：</a:t>
            </a:r>
            <a:r>
              <a:rPr lang="en-US"/>
              <a:t>节约成本=TC(长期内固定成本为0)</a:t>
            </a:r>
          </a:p>
          <a:p>
            <a:pPr eaLnBrk="1" hangingPunct="1">
              <a:spcBef>
                <a:spcPct val="60000"/>
              </a:spcBef>
            </a:pPr>
            <a:r>
              <a:rPr lang="en-US"/>
              <a:t>因此，如果 </a:t>
            </a:r>
            <a:r>
              <a:rPr lang="en-US" sz="2000"/>
              <a:t>TR&lt;TC</a:t>
            </a:r>
            <a:r>
              <a:rPr lang="en-US"/>
              <a:t>，企业退出市场</a:t>
            </a:r>
          </a:p>
          <a:p>
            <a:pPr eaLnBrk="1" hangingPunct="1">
              <a:spcBef>
                <a:spcPct val="60000"/>
              </a:spcBef>
            </a:pPr>
            <a:r>
              <a:rPr lang="en-US"/>
              <a:t>公式两边除以产量 Q :</a:t>
            </a:r>
          </a:p>
          <a:p>
            <a:pPr marL="0" indent="0" eaLnBrk="1" hangingPunct="1">
              <a:spcBef>
                <a:spcPct val="60000"/>
              </a:spcBef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9" grpId="1" bldLvl="0" animBg="1"/>
      <p:bldP spid="10" grpId="0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414137" y="641967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新企业进入市场的决策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600200"/>
            <a:ext cx="8230235" cy="1396752"/>
          </a:xfrm>
        </p:spPr>
        <p:txBody>
          <a:bodyPr>
            <a:noAutofit/>
          </a:bodyPr>
          <a:lstStyle/>
          <a:p>
            <a:pPr eaLnBrk="1" hangingPunct="1">
              <a:spcBef>
                <a:spcPct val="60000"/>
              </a:spcBef>
            </a:pP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长期内，如果TR&gt;TC，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有利可图，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新企业将进入市场</a:t>
            </a:r>
          </a:p>
          <a:p>
            <a:pPr eaLnBrk="1" hangingPunct="1">
              <a:spcBef>
                <a:spcPct val="60000"/>
              </a:spcBef>
            </a:pP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两边除以Q∶</a:t>
            </a:r>
          </a:p>
          <a:p>
            <a:pPr eaLnBrk="1" hangingPunct="1">
              <a:spcBef>
                <a:spcPct val="60000"/>
              </a:spcBef>
            </a:pPr>
            <a:endParaRPr lang="en-US" sz="2700"/>
          </a:p>
        </p:txBody>
      </p:sp>
      <p:sp>
        <p:nvSpPr>
          <p:cNvPr id="1177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2048" y="3213100"/>
            <a:ext cx="4679294" cy="5447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800">
                <a:sym typeface="+mn-ea"/>
              </a:rPr>
              <a:t>如果P&gt;ATC，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新企业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进入市场</a:t>
            </a:r>
            <a:endParaRPr lang="en-US" sz="2800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bldLvl="4"/>
      <p:bldP spid="11776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414137" y="641967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竞争企业的供给曲线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00088" y="1452563"/>
            <a:ext cx="2670175" cy="2225675"/>
          </a:xfr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sz="2600" dirty="0">
                <a:sym typeface="+mn-ea"/>
              </a:rPr>
              <a:t>竞争企业的</a:t>
            </a:r>
            <a:r>
              <a:rPr lang="en-US" sz="2600" dirty="0">
                <a:solidFill>
                  <a:srgbClr val="FF0000"/>
                </a:solidFill>
                <a:sym typeface="+mn-ea"/>
              </a:rPr>
              <a:t>长期供给曲线</a:t>
            </a:r>
            <a:r>
              <a:rPr lang="en-US" sz="2600" dirty="0">
                <a:sym typeface="+mn-ea"/>
              </a:rPr>
              <a:t>是边际成本曲线位于长期平均总成本曲线以上的部分</a:t>
            </a:r>
            <a:endParaRPr lang="en-US" sz="2600" dirty="0"/>
          </a:p>
        </p:txBody>
      </p:sp>
      <p:grpSp>
        <p:nvGrpSpPr>
          <p:cNvPr id="9" name="Group 3"/>
          <p:cNvGrpSpPr/>
          <p:nvPr/>
        </p:nvGrpSpPr>
        <p:grpSpPr bwMode="auto">
          <a:xfrm>
            <a:off x="3706813" y="1698625"/>
            <a:ext cx="4864100" cy="4146550"/>
            <a:chOff x="2335" y="1070"/>
            <a:chExt cx="3064" cy="2612"/>
          </a:xfrm>
        </p:grpSpPr>
        <p:grpSp>
          <p:nvGrpSpPr>
            <p:cNvPr id="10" name="Group 4"/>
            <p:cNvGrpSpPr/>
            <p:nvPr/>
          </p:nvGrpSpPr>
          <p:grpSpPr bwMode="auto">
            <a:xfrm>
              <a:off x="2730" y="1335"/>
              <a:ext cx="2357" cy="2206"/>
              <a:chOff x="1489" y="785"/>
              <a:chExt cx="3650" cy="2492"/>
            </a:xfrm>
          </p:grpSpPr>
          <p:sp>
            <p:nvSpPr>
              <p:cNvPr id="23572" name="Line 5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23573" name="Line 6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23570" name="Text Box 7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061" y="3384"/>
              <a:ext cx="338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23571" name="Text Box 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335" y="1070"/>
              <a:ext cx="692" cy="3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成本</a:t>
              </a:r>
              <a:endParaRPr lang="en-US" sz="25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1" name="Group 10"/>
          <p:cNvGrpSpPr/>
          <p:nvPr/>
        </p:nvGrpSpPr>
        <p:grpSpPr bwMode="auto">
          <a:xfrm>
            <a:off x="5138738" y="2287588"/>
            <a:ext cx="2676525" cy="3181350"/>
            <a:chOff x="3237" y="1336"/>
            <a:chExt cx="1686" cy="2004"/>
          </a:xfrm>
        </p:grpSpPr>
        <p:sp>
          <p:nvSpPr>
            <p:cNvPr id="23567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3237" y="1568"/>
              <a:ext cx="1346" cy="177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568" name="Text Box 1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540" y="1336"/>
              <a:ext cx="38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sp>
        <p:nvSpPr>
          <p:cNvPr id="23560" name="Arc 14"/>
          <p:cNvSpPr/>
          <p:nvPr>
            <p:custDataLst>
              <p:tags r:id="rId2"/>
            </p:custDataLst>
          </p:nvPr>
        </p:nvSpPr>
        <p:spPr bwMode="auto">
          <a:xfrm flipH="1" flipV="1">
            <a:off x="4643438" y="2700338"/>
            <a:ext cx="3062287" cy="1516062"/>
          </a:xfrm>
          <a:custGeom>
            <a:avLst/>
            <a:gdLst>
              <a:gd name="T0" fmla="*/ 0 w 32505"/>
              <a:gd name="T1" fmla="*/ 2147483647 h 21600"/>
              <a:gd name="T2" fmla="*/ 2147483647 w 32505"/>
              <a:gd name="T3" fmla="*/ 2147483647 h 21600"/>
              <a:gd name="T4" fmla="*/ 2147483647 w 32505"/>
              <a:gd name="T5" fmla="*/ 2147483647 h 21600"/>
              <a:gd name="T6" fmla="*/ 0 60000 65536"/>
              <a:gd name="T7" fmla="*/ 0 60000 65536"/>
              <a:gd name="T8" fmla="*/ 0 60000 65536"/>
              <a:gd name="T9" fmla="*/ 0 w 32505"/>
              <a:gd name="T10" fmla="*/ 0 h 21600"/>
              <a:gd name="T11" fmla="*/ 32505 w 3250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505" h="21600" fill="none" extrusionOk="0">
                <a:moveTo>
                  <a:pt x="0" y="8530"/>
                </a:moveTo>
                <a:cubicBezTo>
                  <a:pt x="4084" y="3155"/>
                  <a:pt x="10446" y="-1"/>
                  <a:pt x="17197" y="0"/>
                </a:cubicBezTo>
                <a:cubicBezTo>
                  <a:pt x="22942" y="0"/>
                  <a:pt x="28451" y="2289"/>
                  <a:pt x="32504" y="6361"/>
                </a:cubicBezTo>
              </a:path>
              <a:path w="32505" h="21600" stroke="0" extrusionOk="0">
                <a:moveTo>
                  <a:pt x="0" y="8530"/>
                </a:moveTo>
                <a:cubicBezTo>
                  <a:pt x="4084" y="3155"/>
                  <a:pt x="10446" y="-1"/>
                  <a:pt x="17197" y="0"/>
                </a:cubicBezTo>
                <a:cubicBezTo>
                  <a:pt x="22942" y="0"/>
                  <a:pt x="28451" y="2289"/>
                  <a:pt x="32504" y="6361"/>
                </a:cubicBezTo>
                <a:lnTo>
                  <a:pt x="17197" y="21600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561" name="Text 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91425" y="3265488"/>
            <a:ext cx="1143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i="1">
                <a:latin typeface="Arial" panose="020B0604020202020204"/>
                <a:cs typeface="Arial" panose="020B0604020202020204"/>
              </a:rPr>
              <a:t>LRATC</a:t>
            </a:r>
          </a:p>
        </p:txBody>
      </p:sp>
      <p:grpSp>
        <p:nvGrpSpPr>
          <p:cNvPr id="12" name="Group 28"/>
          <p:cNvGrpSpPr/>
          <p:nvPr/>
        </p:nvGrpSpPr>
        <p:grpSpPr bwMode="auto">
          <a:xfrm>
            <a:off x="4338638" y="2678113"/>
            <a:ext cx="2949575" cy="2941637"/>
            <a:chOff x="2733" y="1687"/>
            <a:chExt cx="1858" cy="1853"/>
          </a:xfrm>
        </p:grpSpPr>
        <p:sp>
          <p:nvSpPr>
            <p:cNvPr id="23564" name="Line 1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3854" y="1687"/>
              <a:ext cx="737" cy="971"/>
            </a:xfrm>
            <a:prstGeom prst="line">
              <a:avLst/>
            </a:prstGeom>
            <a:noFill/>
            <a:ln w="44450">
              <a:solidFill>
                <a:srgbClr val="FF0505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565" name="Line 2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733" y="2658"/>
              <a:ext cx="1122" cy="0"/>
            </a:xfrm>
            <a:prstGeom prst="line">
              <a:avLst/>
            </a:prstGeom>
            <a:noFill/>
            <a:ln w="44450">
              <a:solidFill>
                <a:srgbClr val="FF0505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566" name="Line 2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2736" y="2661"/>
              <a:ext cx="3" cy="879"/>
            </a:xfrm>
            <a:prstGeom prst="line">
              <a:avLst/>
            </a:prstGeom>
            <a:noFill/>
            <a:ln w="44450">
              <a:solidFill>
                <a:srgbClr val="FF0505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4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40436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5000"/>
              </a:lnSpc>
              <a:defRPr/>
            </a:pP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本章回答如下</a:t>
            </a:r>
            <a:r>
              <a:rPr lang="en-US" altLang="zh-CN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5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sym typeface="+mn-ea"/>
              </a:rPr>
              <a:t>个问题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68002"/>
            <a:ext cx="8229600" cy="370521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什么是完全竞争市场？</a:t>
            </a:r>
          </a:p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什么是边际收益？它与总收益和平均收益有什么关系？</a:t>
            </a:r>
          </a:p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一个竞争企业如何确定利润最大化的产量？</a:t>
            </a:r>
          </a:p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一个竞争企业在短期内什么时候会停止营业？从长远来看什么时候会退出市场？</a:t>
            </a:r>
          </a:p>
          <a:p>
            <a:pPr marL="457200" indent="-457200" algn="l">
              <a:lnSpc>
                <a:spcPct val="150000"/>
              </a:lnSpc>
              <a:buClrTx/>
              <a:buSzTx/>
              <a:buFont typeface="+mj-lt"/>
              <a:buAutoNum type="arabicPeriod"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短期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供给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曲线是什么样的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？长期供给曲线呢？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>
            <a:off x="414137" y="6419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</a:t>
            </a:r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企业的利润</a:t>
            </a:r>
            <a:endParaRPr lang="zh-CN" sz="320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568" y="1844824"/>
            <a:ext cx="2529160" cy="1813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5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企业的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利润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是多少？</a:t>
            </a:r>
            <a:endParaRPr lang="en-US" sz="25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5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指出图中代表企业利润的区域 </a:t>
            </a:r>
            <a:br>
              <a:rPr lang="en-US" sz="2500">
                <a:latin typeface="Arial" panose="020B0604020202020204"/>
                <a:cs typeface="Arial" panose="020B0604020202020204"/>
              </a:rPr>
            </a:br>
            <a:endParaRPr lang="en-US" sz="2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Group 44"/>
          <p:cNvGrpSpPr/>
          <p:nvPr/>
        </p:nvGrpSpPr>
        <p:grpSpPr bwMode="auto">
          <a:xfrm>
            <a:off x="2716213" y="1828800"/>
            <a:ext cx="5916612" cy="4113213"/>
            <a:chOff x="1672" y="916"/>
            <a:chExt cx="3727" cy="2591"/>
          </a:xfrm>
        </p:grpSpPr>
        <p:grpSp>
          <p:nvGrpSpPr>
            <p:cNvPr id="10" name="Group 10"/>
            <p:cNvGrpSpPr/>
            <p:nvPr/>
          </p:nvGrpSpPr>
          <p:grpSpPr bwMode="auto">
            <a:xfrm>
              <a:off x="2730" y="981"/>
              <a:ext cx="2357" cy="2385"/>
              <a:chOff x="1489" y="785"/>
              <a:chExt cx="3650" cy="2492"/>
            </a:xfrm>
          </p:grpSpPr>
          <p:sp>
            <p:nvSpPr>
              <p:cNvPr id="11" name="Line 1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3" name="Text Box 1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61" y="3209"/>
              <a:ext cx="338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672" y="916"/>
              <a:ext cx="105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>
                  <a:latin typeface="Arial" panose="020B0604020202020204"/>
                  <a:cs typeface="Arial" panose="020B0604020202020204"/>
                </a:rPr>
                <a:t>成本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, </a:t>
              </a: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</p:grpSp>
      <p:grpSp>
        <p:nvGrpSpPr>
          <p:cNvPr id="15" name="Group 39"/>
          <p:cNvGrpSpPr/>
          <p:nvPr/>
        </p:nvGrpSpPr>
        <p:grpSpPr bwMode="auto">
          <a:xfrm>
            <a:off x="5200650" y="2384425"/>
            <a:ext cx="2676525" cy="3181350"/>
            <a:chOff x="3237" y="1266"/>
            <a:chExt cx="1686" cy="2004"/>
          </a:xfrm>
        </p:grpSpPr>
        <p:sp>
          <p:nvSpPr>
            <p:cNvPr id="16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237" y="1498"/>
              <a:ext cx="1346" cy="177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540" y="1266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18" name="Group 43"/>
          <p:cNvGrpSpPr/>
          <p:nvPr/>
        </p:nvGrpSpPr>
        <p:grpSpPr bwMode="auto">
          <a:xfrm>
            <a:off x="4705350" y="2797175"/>
            <a:ext cx="3851275" cy="1516063"/>
            <a:chOff x="2925" y="1526"/>
            <a:chExt cx="2426" cy="955"/>
          </a:xfrm>
        </p:grpSpPr>
        <p:sp>
          <p:nvSpPr>
            <p:cNvPr id="19" name="Arc 16"/>
            <p:cNvSpPr/>
            <p:nvPr>
              <p:custDataLst>
                <p:tags r:id="rId12"/>
              </p:custDataLst>
            </p:nvPr>
          </p:nvSpPr>
          <p:spPr bwMode="auto">
            <a:xfrm flipH="1" flipV="1">
              <a:off x="2925" y="1526"/>
              <a:ext cx="1929" cy="955"/>
            </a:xfrm>
            <a:custGeom>
              <a:avLst/>
              <a:gdLst>
                <a:gd name="T0" fmla="*/ 0 w 32505"/>
                <a:gd name="T1" fmla="*/ 0 h 21600"/>
                <a:gd name="T2" fmla="*/ 0 w 32505"/>
                <a:gd name="T3" fmla="*/ 0 h 21600"/>
                <a:gd name="T4" fmla="*/ 0 w 32505"/>
                <a:gd name="T5" fmla="*/ 0 h 21600"/>
                <a:gd name="T6" fmla="*/ 0 60000 65536"/>
                <a:gd name="T7" fmla="*/ 0 60000 65536"/>
                <a:gd name="T8" fmla="*/ 0 60000 65536"/>
                <a:gd name="T9" fmla="*/ 0 w 32505"/>
                <a:gd name="T10" fmla="*/ 0 h 21600"/>
                <a:gd name="T11" fmla="*/ 32505 w 325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05" h="21600" fill="none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</a:path>
                <a:path w="32505" h="21600" stroke="0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  <a:lnTo>
                    <a:pt x="17197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886" y="1894"/>
              <a:ext cx="46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grpSp>
        <p:nvGrpSpPr>
          <p:cNvPr id="21" name="Group 48"/>
          <p:cNvGrpSpPr/>
          <p:nvPr/>
        </p:nvGrpSpPr>
        <p:grpSpPr bwMode="auto">
          <a:xfrm>
            <a:off x="3027363" y="2954338"/>
            <a:ext cx="5595937" cy="457200"/>
            <a:chOff x="1868" y="1730"/>
            <a:chExt cx="3525" cy="288"/>
          </a:xfrm>
        </p:grpSpPr>
        <p:sp>
          <p:nvSpPr>
            <p:cNvPr id="22" name="Line 2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726" y="1881"/>
              <a:ext cx="225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868" y="1730"/>
              <a:ext cx="84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 = 10</a:t>
              </a:r>
              <a:endParaRPr lang="en-US" sz="24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10" y="1757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MR</a:t>
              </a:r>
            </a:p>
          </p:txBody>
        </p:sp>
      </p:grpSp>
      <p:grpSp>
        <p:nvGrpSpPr>
          <p:cNvPr id="25" name="Group 41"/>
          <p:cNvGrpSpPr/>
          <p:nvPr/>
        </p:nvGrpSpPr>
        <p:grpSpPr bwMode="auto">
          <a:xfrm>
            <a:off x="6788150" y="3122613"/>
            <a:ext cx="422275" cy="3000375"/>
            <a:chOff x="4237" y="1731"/>
            <a:chExt cx="266" cy="1890"/>
          </a:xfrm>
        </p:grpSpPr>
        <p:sp>
          <p:nvSpPr>
            <p:cNvPr id="26" name="Text Box 2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237" y="3381"/>
              <a:ext cx="266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50</a:t>
              </a:r>
              <a:endParaRPr lang="en-US" sz="25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4371" y="1777"/>
              <a:ext cx="0" cy="159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27" y="1731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9" name="Group 49"/>
          <p:cNvGrpSpPr/>
          <p:nvPr/>
        </p:nvGrpSpPr>
        <p:grpSpPr bwMode="auto">
          <a:xfrm>
            <a:off x="3798888" y="3987805"/>
            <a:ext cx="3273425" cy="369888"/>
            <a:chOff x="2354" y="2381"/>
            <a:chExt cx="2062" cy="233"/>
          </a:xfrm>
        </p:grpSpPr>
        <p:sp>
          <p:nvSpPr>
            <p:cNvPr id="30" name="Line 2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730" y="2498"/>
              <a:ext cx="1641" cy="1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28" y="245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54" y="2381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6</a:t>
              </a:r>
            </a:p>
          </p:txBody>
        </p:sp>
      </p:grpSp>
      <p:sp>
        <p:nvSpPr>
          <p:cNvPr id="33" name="Rectangle 3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29188" y="1319213"/>
            <a:ext cx="3135312" cy="48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u="sng">
                <a:latin typeface="Arial" panose="020B0604020202020204"/>
                <a:cs typeface="Arial" panose="020B0604020202020204"/>
              </a:rPr>
              <a:t>竞争性企业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722" y="6419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习题：答案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2" name="Group 41"/>
          <p:cNvGrpSpPr/>
          <p:nvPr/>
        </p:nvGrpSpPr>
        <p:grpSpPr bwMode="auto">
          <a:xfrm>
            <a:off x="4397375" y="3197225"/>
            <a:ext cx="2600325" cy="971550"/>
            <a:chOff x="2730" y="1883"/>
            <a:chExt cx="1638" cy="612"/>
          </a:xfrm>
        </p:grpSpPr>
        <p:sp>
          <p:nvSpPr>
            <p:cNvPr id="8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730" y="1883"/>
              <a:ext cx="1638" cy="612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19" y="2028"/>
              <a:ext cx="604" cy="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>
                  <a:latin typeface="Arial" panose="020B0604020202020204"/>
                  <a:cs typeface="Arial" panose="020B0604020202020204"/>
                </a:rPr>
                <a:t>利润</a:t>
              </a:r>
            </a:p>
          </p:txBody>
        </p:sp>
      </p:grpSp>
      <p:grpSp>
        <p:nvGrpSpPr>
          <p:cNvPr id="10" name="Group 7"/>
          <p:cNvGrpSpPr/>
          <p:nvPr/>
        </p:nvGrpSpPr>
        <p:grpSpPr bwMode="auto">
          <a:xfrm>
            <a:off x="2717800" y="1828800"/>
            <a:ext cx="5916613" cy="4113213"/>
            <a:chOff x="1672" y="916"/>
            <a:chExt cx="3727" cy="2591"/>
          </a:xfrm>
        </p:grpSpPr>
        <p:grpSp>
          <p:nvGrpSpPr>
            <p:cNvPr id="11" name="Group 8"/>
            <p:cNvGrpSpPr/>
            <p:nvPr/>
          </p:nvGrpSpPr>
          <p:grpSpPr bwMode="auto">
            <a:xfrm>
              <a:off x="2730" y="981"/>
              <a:ext cx="2357" cy="2385"/>
              <a:chOff x="1489" y="785"/>
              <a:chExt cx="3650" cy="2492"/>
            </a:xfrm>
          </p:grpSpPr>
          <p:sp>
            <p:nvSpPr>
              <p:cNvPr id="13" name="Line 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" name="Line 1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12" name="Text Box 1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61" y="3209"/>
              <a:ext cx="338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672" y="916"/>
              <a:ext cx="105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>
                  <a:latin typeface="Arial" panose="020B0604020202020204"/>
                  <a:cs typeface="Arial" panose="020B0604020202020204"/>
                  <a:sym typeface="+mn-ea"/>
                </a:rPr>
                <a:t>成本</a:t>
              </a:r>
              <a:r>
                <a:rPr lang="en-US" sz="2400">
                  <a:latin typeface="Arial" panose="020B0604020202020204"/>
                  <a:cs typeface="Arial" panose="020B0604020202020204"/>
                  <a:sym typeface="+mn-ea"/>
                </a:rPr>
                <a:t>,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</p:grpSp>
      <p:grpSp>
        <p:nvGrpSpPr>
          <p:cNvPr id="16" name="Group 13"/>
          <p:cNvGrpSpPr/>
          <p:nvPr/>
        </p:nvGrpSpPr>
        <p:grpSpPr bwMode="auto">
          <a:xfrm>
            <a:off x="5202238" y="2384425"/>
            <a:ext cx="2676525" cy="3181350"/>
            <a:chOff x="3237" y="1266"/>
            <a:chExt cx="1686" cy="2004"/>
          </a:xfrm>
        </p:grpSpPr>
        <p:sp>
          <p:nvSpPr>
            <p:cNvPr id="17" name="Line 1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3237" y="1498"/>
              <a:ext cx="1346" cy="177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540" y="1266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19" name="Group 16"/>
          <p:cNvGrpSpPr/>
          <p:nvPr/>
        </p:nvGrpSpPr>
        <p:grpSpPr bwMode="auto">
          <a:xfrm>
            <a:off x="4706938" y="2797175"/>
            <a:ext cx="3851275" cy="1516063"/>
            <a:chOff x="2925" y="1526"/>
            <a:chExt cx="2426" cy="955"/>
          </a:xfrm>
        </p:grpSpPr>
        <p:sp>
          <p:nvSpPr>
            <p:cNvPr id="20" name="Arc 17"/>
            <p:cNvSpPr/>
            <p:nvPr>
              <p:custDataLst>
                <p:tags r:id="rId15"/>
              </p:custDataLst>
            </p:nvPr>
          </p:nvSpPr>
          <p:spPr bwMode="auto">
            <a:xfrm flipH="1" flipV="1">
              <a:off x="2925" y="1526"/>
              <a:ext cx="1929" cy="955"/>
            </a:xfrm>
            <a:custGeom>
              <a:avLst/>
              <a:gdLst>
                <a:gd name="T0" fmla="*/ 0 w 32505"/>
                <a:gd name="T1" fmla="*/ 0 h 21600"/>
                <a:gd name="T2" fmla="*/ 0 w 32505"/>
                <a:gd name="T3" fmla="*/ 0 h 21600"/>
                <a:gd name="T4" fmla="*/ 0 w 32505"/>
                <a:gd name="T5" fmla="*/ 0 h 21600"/>
                <a:gd name="T6" fmla="*/ 0 60000 65536"/>
                <a:gd name="T7" fmla="*/ 0 60000 65536"/>
                <a:gd name="T8" fmla="*/ 0 60000 65536"/>
                <a:gd name="T9" fmla="*/ 0 w 32505"/>
                <a:gd name="T10" fmla="*/ 0 h 21600"/>
                <a:gd name="T11" fmla="*/ 32505 w 325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05" h="21600" fill="none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</a:path>
                <a:path w="32505" h="21600" stroke="0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  <a:lnTo>
                    <a:pt x="17197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886" y="1894"/>
              <a:ext cx="46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grpSp>
        <p:nvGrpSpPr>
          <p:cNvPr id="22" name="Group 44"/>
          <p:cNvGrpSpPr/>
          <p:nvPr/>
        </p:nvGrpSpPr>
        <p:grpSpPr bwMode="auto">
          <a:xfrm>
            <a:off x="3113088" y="2954338"/>
            <a:ext cx="5511800" cy="457200"/>
            <a:chOff x="1921" y="1730"/>
            <a:chExt cx="3472" cy="288"/>
          </a:xfrm>
        </p:grpSpPr>
        <p:sp>
          <p:nvSpPr>
            <p:cNvPr id="23" name="Line 2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726" y="1881"/>
              <a:ext cx="225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21" y="1730"/>
              <a:ext cx="79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 = 10</a:t>
              </a:r>
              <a:endParaRPr lang="en-US" sz="24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010" y="1757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MR</a:t>
              </a:r>
            </a:p>
          </p:txBody>
        </p:sp>
      </p:grpSp>
      <p:grpSp>
        <p:nvGrpSpPr>
          <p:cNvPr id="26" name="Group 23"/>
          <p:cNvGrpSpPr/>
          <p:nvPr/>
        </p:nvGrpSpPr>
        <p:grpSpPr bwMode="auto">
          <a:xfrm>
            <a:off x="6789738" y="3122613"/>
            <a:ext cx="422275" cy="3000375"/>
            <a:chOff x="4237" y="1731"/>
            <a:chExt cx="266" cy="1890"/>
          </a:xfrm>
        </p:grpSpPr>
        <p:sp>
          <p:nvSpPr>
            <p:cNvPr id="27" name="Text Box 24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237" y="3381"/>
              <a:ext cx="266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50</a:t>
              </a:r>
              <a:endParaRPr lang="en-US" sz="25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371" y="1777"/>
              <a:ext cx="0" cy="159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9" name="Oval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27" y="1731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0" name="Group 43"/>
          <p:cNvGrpSpPr/>
          <p:nvPr/>
        </p:nvGrpSpPr>
        <p:grpSpPr bwMode="auto">
          <a:xfrm>
            <a:off x="3800475" y="3987805"/>
            <a:ext cx="3273425" cy="369888"/>
            <a:chOff x="2354" y="2381"/>
            <a:chExt cx="2062" cy="233"/>
          </a:xfrm>
        </p:grpSpPr>
        <p:sp>
          <p:nvSpPr>
            <p:cNvPr id="31" name="Line 2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2730" y="2498"/>
              <a:ext cx="1641" cy="1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2" name="Oval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328" y="2453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354" y="2381"/>
              <a:ext cx="29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6</a:t>
              </a:r>
            </a:p>
          </p:txBody>
        </p:sp>
      </p:grpSp>
      <p:sp>
        <p:nvSpPr>
          <p:cNvPr id="34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30775" y="1319213"/>
            <a:ext cx="3135313" cy="48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u="sng">
                <a:latin typeface="Arial" panose="020B0604020202020204"/>
                <a:cs typeface="Arial" panose="020B0604020202020204"/>
              </a:rPr>
              <a:t>竞争性企业</a:t>
            </a:r>
          </a:p>
        </p:txBody>
      </p:sp>
      <p:sp>
        <p:nvSpPr>
          <p:cNvPr id="35" name="AutoShape 36"/>
          <p:cNvSpPr/>
          <p:nvPr>
            <p:custDataLst>
              <p:tags r:id="rId2"/>
            </p:custDataLst>
          </p:nvPr>
        </p:nvSpPr>
        <p:spPr bwMode="auto">
          <a:xfrm>
            <a:off x="4156075" y="3198813"/>
            <a:ext cx="207963" cy="965200"/>
          </a:xfrm>
          <a:prstGeom prst="leftBrace">
            <a:avLst>
              <a:gd name="adj1" fmla="val 38677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Line 3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806700" y="3451225"/>
            <a:ext cx="1222375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lg" len="med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5576" y="1772816"/>
            <a:ext cx="2011363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117475" indent="-117475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Arial" panose="020B0604020202020204"/>
                <a:cs typeface="Arial" panose="020B0604020202020204"/>
                <a:sym typeface="+mn-ea"/>
              </a:rPr>
              <a:t>每单位利润</a:t>
            </a:r>
            <a:r>
              <a:rPr lang="en-US" sz="2400">
                <a:latin typeface="Arial" panose="020B0604020202020204"/>
                <a:cs typeface="Arial" panose="020B0604020202020204"/>
                <a:sym typeface="+mn-ea"/>
              </a:rPr>
              <a:t> </a:t>
            </a:r>
            <a:br>
              <a:rPr lang="en-US" sz="2400">
                <a:latin typeface="Arial" panose="020B0604020202020204"/>
                <a:cs typeface="Arial" panose="020B0604020202020204"/>
              </a:rPr>
            </a:br>
            <a:r>
              <a:rPr lang="en-US" sz="2400">
                <a:latin typeface="Arial" panose="020B0604020202020204"/>
                <a:cs typeface="Arial" panose="020B0604020202020204"/>
              </a:rPr>
              <a:t>= </a:t>
            </a:r>
            <a:r>
              <a:rPr lang="en-US" sz="2400" b="1" i="1">
                <a:latin typeface="Arial" panose="020B0604020202020204"/>
                <a:cs typeface="Arial" panose="020B0604020202020204"/>
              </a:rPr>
              <a:t>P</a:t>
            </a:r>
            <a:r>
              <a:rPr lang="en-US" sz="2400">
                <a:latin typeface="Arial" panose="020B0604020202020204"/>
                <a:cs typeface="Arial" panose="020B0604020202020204"/>
              </a:rPr>
              <a:t> – </a:t>
            </a:r>
            <a:r>
              <a:rPr lang="en-US" sz="2400" i="1">
                <a:latin typeface="Arial" panose="020B0604020202020204"/>
                <a:cs typeface="Arial" panose="020B0604020202020204"/>
              </a:rPr>
              <a:t>ATC</a:t>
            </a:r>
            <a:br>
              <a:rPr lang="en-US" sz="2400">
                <a:latin typeface="Arial" panose="020B0604020202020204"/>
                <a:cs typeface="Arial" panose="020B0604020202020204"/>
              </a:rPr>
            </a:br>
            <a:r>
              <a:rPr lang="en-US" sz="2400">
                <a:latin typeface="Arial" panose="020B0604020202020204"/>
                <a:cs typeface="Arial" panose="020B0604020202020204"/>
              </a:rPr>
              <a:t>= 10 – 6 </a:t>
            </a:r>
            <a:br>
              <a:rPr lang="en-US" sz="2400">
                <a:latin typeface="Arial" panose="020B0604020202020204"/>
                <a:cs typeface="Arial" panose="020B0604020202020204"/>
              </a:rPr>
            </a:br>
            <a:r>
              <a:rPr lang="en-US" sz="2400">
                <a:latin typeface="Arial" panose="020B0604020202020204"/>
                <a:cs typeface="Arial" panose="020B0604020202020204"/>
              </a:rPr>
              <a:t>= 4</a:t>
            </a:r>
          </a:p>
        </p:txBody>
      </p:sp>
      <p:sp>
        <p:nvSpPr>
          <p:cNvPr id="38" name="Text Box 3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59632" y="4077072"/>
            <a:ext cx="2574925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117475" indent="-117475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>
                <a:latin typeface="Arial" panose="020B0604020202020204"/>
                <a:cs typeface="Arial" panose="020B0604020202020204"/>
                <a:sym typeface="+mn-ea"/>
              </a:rPr>
              <a:t>总利润</a:t>
            </a:r>
            <a:r>
              <a:rPr lang="en-US" sz="2400">
                <a:latin typeface="Arial" panose="020B0604020202020204"/>
                <a:cs typeface="Arial" panose="020B0604020202020204"/>
                <a:sym typeface="+mn-ea"/>
              </a:rPr>
              <a:t> </a:t>
            </a:r>
            <a:br>
              <a:rPr lang="en-US" sz="2400">
                <a:latin typeface="Arial" panose="020B0604020202020204"/>
                <a:cs typeface="Arial" panose="020B0604020202020204"/>
              </a:rPr>
            </a:br>
            <a:r>
              <a:rPr lang="en-US" sz="2400">
                <a:latin typeface="Arial" panose="020B0604020202020204"/>
                <a:cs typeface="Arial" panose="020B0604020202020204"/>
              </a:rPr>
              <a:t>= (</a:t>
            </a:r>
            <a:r>
              <a:rPr lang="en-US" sz="2400" b="1" i="1">
                <a:latin typeface="Arial" panose="020B0604020202020204"/>
                <a:cs typeface="Arial" panose="020B0604020202020204"/>
              </a:rPr>
              <a:t>P</a:t>
            </a:r>
            <a:r>
              <a:rPr lang="en-US" sz="2400">
                <a:latin typeface="Arial" panose="020B0604020202020204"/>
                <a:cs typeface="Arial" panose="020B0604020202020204"/>
              </a:rPr>
              <a:t> – </a:t>
            </a:r>
            <a:r>
              <a:rPr lang="en-US" sz="2400" i="1">
                <a:latin typeface="Arial" panose="020B0604020202020204"/>
                <a:cs typeface="Arial" panose="020B0604020202020204"/>
              </a:rPr>
              <a:t>ATC</a:t>
            </a:r>
            <a:r>
              <a:rPr lang="en-US" sz="2400">
                <a:latin typeface="Arial" panose="020B0604020202020204"/>
                <a:cs typeface="Arial" panose="020B0604020202020204"/>
              </a:rPr>
              <a:t>) x </a:t>
            </a:r>
            <a:r>
              <a:rPr lang="en-US" sz="2400" b="1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400">
                <a:latin typeface="Arial" panose="020B0604020202020204"/>
                <a:cs typeface="Arial" panose="020B0604020202020204"/>
              </a:rPr>
              <a:t> = 4 x 50</a:t>
            </a:r>
            <a:br>
              <a:rPr lang="en-US" sz="2400">
                <a:latin typeface="Arial" panose="020B0604020202020204"/>
                <a:cs typeface="Arial" panose="020B0604020202020204"/>
              </a:rPr>
            </a:br>
            <a:r>
              <a:rPr lang="en-US" sz="2400">
                <a:latin typeface="Arial" panose="020B0604020202020204"/>
                <a:cs typeface="Arial" panose="020B0604020202020204"/>
              </a:rPr>
              <a:t>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3200">
                <a:sym typeface="+mn-ea"/>
              </a:rPr>
              <a:t>习题：企业的亏损</a:t>
            </a:r>
            <a:endParaRPr lang="zh-CN" altLang="en-US" sz="3200" dirty="0">
              <a:sym typeface="+mn-ea"/>
            </a:endParaRPr>
          </a:p>
        </p:txBody>
      </p:sp>
      <p:sp>
        <p:nvSpPr>
          <p:cNvPr id="8295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751638" y="3427413"/>
            <a:ext cx="1412875" cy="65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0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06725" y="2441575"/>
            <a:ext cx="1412875" cy="679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182880" anchor="ctr"/>
          <a:lstStyle/>
          <a:p>
            <a:pPr algn="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07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85000" y="1128713"/>
            <a:ext cx="1412875" cy="1312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rIns="0" anchor="ctr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09" name="Line 2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19100" y="1128713"/>
            <a:ext cx="0" cy="13128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0" name="Line 2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19600" y="1128713"/>
            <a:ext cx="0" cy="13128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1" name="Line 2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19100" y="1128713"/>
            <a:ext cx="40005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2" name="Line 2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419100" y="2441575"/>
            <a:ext cx="0" cy="67945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3" name="Line 2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419600" y="2441575"/>
            <a:ext cx="0" cy="67945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4" name="Line 3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19100" y="3121025"/>
            <a:ext cx="0" cy="6397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5" name="Line 3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419600" y="3121025"/>
            <a:ext cx="0" cy="639763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6" name="Line 3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19100" y="3760788"/>
            <a:ext cx="0" cy="65405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7" name="Line 3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419600" y="3760788"/>
            <a:ext cx="0" cy="65405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8" name="Line 3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19100" y="4414838"/>
            <a:ext cx="0" cy="6397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19" name="Line 3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419600" y="4414838"/>
            <a:ext cx="0" cy="639762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20" name="Line 3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19100" y="5054600"/>
            <a:ext cx="0" cy="581025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21" name="Line 3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419600" y="5054600"/>
            <a:ext cx="0" cy="581025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22" name="Line 3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419600" y="5635625"/>
            <a:ext cx="0" cy="581025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723" name="Line 3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19100" y="6216650"/>
            <a:ext cx="4000500" cy="0"/>
          </a:xfrm>
          <a:prstGeom prst="line">
            <a:avLst/>
          </a:prstGeom>
          <a:noFill/>
          <a:ln w="28575" cap="sq">
            <a:noFill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TextBox 4"/>
          <p:cNvSpPr txBox="1"/>
          <p:nvPr>
            <p:custDataLst>
              <p:tags r:id="rId19"/>
            </p:custDataLst>
          </p:nvPr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2015 </a:t>
            </a:r>
            <a:r>
              <a:rPr lang="en-US" sz="800" i="1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en-US" sz="800" i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i="1" dirty="0">
              <a:solidFill>
                <a:srgbClr val="777777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5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74688" y="1543051"/>
            <a:ext cx="2601168" cy="2606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5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假定</a:t>
            </a:r>
            <a:r>
              <a:rPr lang="en-US" sz="2500" i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AVC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&lt; 3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，则企业的亏损是多少？</a:t>
            </a:r>
            <a:endParaRPr lang="en-US" sz="25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05000"/>
              </a:lnSpc>
              <a:spcBef>
                <a:spcPct val="5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指出图中代表企业损失的区域</a:t>
            </a:r>
          </a:p>
        </p:txBody>
      </p:sp>
      <p:grpSp>
        <p:nvGrpSpPr>
          <p:cNvPr id="66" name="Group 7"/>
          <p:cNvGrpSpPr/>
          <p:nvPr/>
        </p:nvGrpSpPr>
        <p:grpSpPr bwMode="auto">
          <a:xfrm>
            <a:off x="2716213" y="1941513"/>
            <a:ext cx="5916612" cy="4113212"/>
            <a:chOff x="1672" y="916"/>
            <a:chExt cx="3727" cy="2591"/>
          </a:xfrm>
        </p:grpSpPr>
        <p:grpSp>
          <p:nvGrpSpPr>
            <p:cNvPr id="67" name="Group 8"/>
            <p:cNvGrpSpPr/>
            <p:nvPr/>
          </p:nvGrpSpPr>
          <p:grpSpPr bwMode="auto">
            <a:xfrm>
              <a:off x="2730" y="981"/>
              <a:ext cx="2357" cy="2385"/>
              <a:chOff x="1489" y="785"/>
              <a:chExt cx="3650" cy="2492"/>
            </a:xfrm>
          </p:grpSpPr>
          <p:sp>
            <p:nvSpPr>
              <p:cNvPr id="68" name="Line 9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70" name="Text Box 11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061" y="3209"/>
              <a:ext cx="338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71" name="Text Box 12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672" y="916"/>
              <a:ext cx="105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>
                  <a:latin typeface="Arial" panose="020B0604020202020204"/>
                  <a:cs typeface="Arial" panose="020B0604020202020204"/>
                  <a:sym typeface="+mn-ea"/>
                </a:rPr>
                <a:t>成本</a:t>
              </a:r>
              <a:r>
                <a:rPr lang="en-US" sz="2400">
                  <a:latin typeface="Arial" panose="020B0604020202020204"/>
                  <a:cs typeface="Arial" panose="020B0604020202020204"/>
                  <a:sym typeface="+mn-ea"/>
                </a:rPr>
                <a:t>,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</p:grpSp>
      <p:grpSp>
        <p:nvGrpSpPr>
          <p:cNvPr id="72" name="Group 13"/>
          <p:cNvGrpSpPr/>
          <p:nvPr/>
        </p:nvGrpSpPr>
        <p:grpSpPr bwMode="auto">
          <a:xfrm>
            <a:off x="5200650" y="2497138"/>
            <a:ext cx="2676525" cy="3181350"/>
            <a:chOff x="3237" y="1266"/>
            <a:chExt cx="1686" cy="2004"/>
          </a:xfrm>
        </p:grpSpPr>
        <p:sp>
          <p:nvSpPr>
            <p:cNvPr id="73" name="Line 1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3237" y="1498"/>
              <a:ext cx="1346" cy="177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540" y="1266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75" name="Group 16"/>
          <p:cNvGrpSpPr/>
          <p:nvPr/>
        </p:nvGrpSpPr>
        <p:grpSpPr bwMode="auto">
          <a:xfrm>
            <a:off x="4705350" y="2909888"/>
            <a:ext cx="3851275" cy="1516062"/>
            <a:chOff x="2925" y="1526"/>
            <a:chExt cx="2426" cy="955"/>
          </a:xfrm>
        </p:grpSpPr>
        <p:sp>
          <p:nvSpPr>
            <p:cNvPr id="76" name="Arc 17"/>
            <p:cNvSpPr/>
            <p:nvPr>
              <p:custDataLst>
                <p:tags r:id="rId31"/>
              </p:custDataLst>
            </p:nvPr>
          </p:nvSpPr>
          <p:spPr bwMode="auto">
            <a:xfrm flipH="1" flipV="1">
              <a:off x="2925" y="1526"/>
              <a:ext cx="1929" cy="955"/>
            </a:xfrm>
            <a:custGeom>
              <a:avLst/>
              <a:gdLst>
                <a:gd name="T0" fmla="*/ 0 w 32505"/>
                <a:gd name="T1" fmla="*/ 0 h 21600"/>
                <a:gd name="T2" fmla="*/ 0 w 32505"/>
                <a:gd name="T3" fmla="*/ 0 h 21600"/>
                <a:gd name="T4" fmla="*/ 0 w 32505"/>
                <a:gd name="T5" fmla="*/ 0 h 21600"/>
                <a:gd name="T6" fmla="*/ 0 60000 65536"/>
                <a:gd name="T7" fmla="*/ 0 60000 65536"/>
                <a:gd name="T8" fmla="*/ 0 60000 65536"/>
                <a:gd name="T9" fmla="*/ 0 w 32505"/>
                <a:gd name="T10" fmla="*/ 0 h 21600"/>
                <a:gd name="T11" fmla="*/ 32505 w 325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05" h="21600" fill="none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</a:path>
                <a:path w="32505" h="21600" stroke="0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  <a:lnTo>
                    <a:pt x="17197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886" y="1894"/>
              <a:ext cx="46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sp>
        <p:nvSpPr>
          <p:cNvPr id="78" name="Rectangle 3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929188" y="1431925"/>
            <a:ext cx="3135312" cy="48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u="sng">
                <a:latin typeface="Arial" panose="020B0604020202020204"/>
                <a:cs typeface="Arial" panose="020B0604020202020204"/>
                <a:sym typeface="+mn-ea"/>
              </a:rPr>
              <a:t>竞争性企业</a:t>
            </a:r>
            <a:endParaRPr lang="en-US" sz="2400" u="sng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9" name="Group 52"/>
          <p:cNvGrpSpPr/>
          <p:nvPr/>
        </p:nvGrpSpPr>
        <p:grpSpPr bwMode="auto">
          <a:xfrm>
            <a:off x="3852863" y="4211638"/>
            <a:ext cx="1912937" cy="381000"/>
            <a:chOff x="2388" y="2451"/>
            <a:chExt cx="1205" cy="240"/>
          </a:xfrm>
        </p:grpSpPr>
        <p:sp>
          <p:nvSpPr>
            <p:cNvPr id="80" name="Line 33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 flipV="1">
              <a:off x="2730" y="2571"/>
              <a:ext cx="863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388" y="2451"/>
              <a:ext cx="291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5</a:t>
              </a:r>
            </a:p>
          </p:txBody>
        </p:sp>
      </p:grpSp>
      <p:grpSp>
        <p:nvGrpSpPr>
          <p:cNvPr id="82" name="Group 51"/>
          <p:cNvGrpSpPr/>
          <p:nvPr/>
        </p:nvGrpSpPr>
        <p:grpSpPr bwMode="auto">
          <a:xfrm>
            <a:off x="3092450" y="4708525"/>
            <a:ext cx="5534025" cy="473075"/>
            <a:chOff x="1909" y="2764"/>
            <a:chExt cx="3486" cy="298"/>
          </a:xfrm>
        </p:grpSpPr>
        <p:sp>
          <p:nvSpPr>
            <p:cNvPr id="83" name="Line 3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728" y="2915"/>
              <a:ext cx="225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4" name="Text Box 4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909" y="2764"/>
              <a:ext cx="829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= 3</a:t>
              </a:r>
              <a:endParaRPr lang="en-US" sz="25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5" name="Text Box 41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012" y="2791"/>
              <a:ext cx="38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>
                  <a:latin typeface="Arial" panose="020B0604020202020204"/>
                  <a:cs typeface="Arial" panose="020B0604020202020204"/>
                </a:rPr>
                <a:t>MR</a:t>
              </a:r>
            </a:p>
          </p:txBody>
        </p:sp>
      </p:grpSp>
      <p:grpSp>
        <p:nvGrpSpPr>
          <p:cNvPr id="86" name="Group 42"/>
          <p:cNvGrpSpPr/>
          <p:nvPr/>
        </p:nvGrpSpPr>
        <p:grpSpPr bwMode="auto">
          <a:xfrm>
            <a:off x="5549900" y="4329113"/>
            <a:ext cx="422275" cy="1892300"/>
            <a:chOff x="3455" y="2485"/>
            <a:chExt cx="266" cy="1192"/>
          </a:xfrm>
        </p:grpSpPr>
        <p:sp>
          <p:nvSpPr>
            <p:cNvPr id="87" name="Text Box 4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455" y="3437"/>
              <a:ext cx="266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30</a:t>
              </a:r>
              <a:endParaRPr lang="en-US" sz="25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8" name="Line 4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593" y="2529"/>
              <a:ext cx="0" cy="90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9" name="Oval 4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549" y="283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0" name="Oval 4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47" y="248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</a:t>
            </a:r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答案</a:t>
            </a:r>
            <a:endParaRPr lang="zh-CN" sz="320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69" name="Group 23"/>
          <p:cNvGrpSpPr/>
          <p:nvPr/>
        </p:nvGrpSpPr>
        <p:grpSpPr bwMode="auto">
          <a:xfrm>
            <a:off x="4405313" y="4403725"/>
            <a:ext cx="1360487" cy="528638"/>
            <a:chOff x="2735" y="2534"/>
            <a:chExt cx="857" cy="333"/>
          </a:xfrm>
        </p:grpSpPr>
        <p:sp>
          <p:nvSpPr>
            <p:cNvPr id="70" name="Rectangle 2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735" y="2534"/>
              <a:ext cx="857" cy="333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1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44" y="2548"/>
              <a:ext cx="604" cy="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  <a:sym typeface="+mn-ea"/>
                </a:rPr>
                <a:t>损失 </a:t>
              </a:r>
              <a:endParaRPr lang="en-US" sz="2500" i="1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2" name="Group 43"/>
          <p:cNvGrpSpPr/>
          <p:nvPr/>
        </p:nvGrpSpPr>
        <p:grpSpPr bwMode="auto">
          <a:xfrm>
            <a:off x="3090863" y="4705350"/>
            <a:ext cx="5534025" cy="473075"/>
            <a:chOff x="1909" y="2764"/>
            <a:chExt cx="3486" cy="298"/>
          </a:xfrm>
        </p:grpSpPr>
        <p:sp>
          <p:nvSpPr>
            <p:cNvPr id="73" name="Line 2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728" y="2915"/>
              <a:ext cx="225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4" name="Text Box 29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12" y="2791"/>
              <a:ext cx="383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i="1" dirty="0">
                  <a:solidFill>
                    <a:srgbClr val="B2B2B2"/>
                  </a:solidFill>
                  <a:latin typeface="Arial" panose="020B0604020202020204"/>
                  <a:cs typeface="Arial" panose="020B0604020202020204"/>
                </a:rPr>
                <a:t>MR</a:t>
              </a:r>
            </a:p>
          </p:txBody>
        </p:sp>
        <p:sp>
          <p:nvSpPr>
            <p:cNvPr id="75" name="Text Box 41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09" y="2764"/>
              <a:ext cx="829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500">
                  <a:latin typeface="Arial" panose="020B0604020202020204"/>
                  <a:cs typeface="Arial" panose="020B0604020202020204"/>
                </a:rPr>
                <a:t> = 3</a:t>
              </a:r>
              <a:endParaRPr lang="en-US" sz="2500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76" name="Group 7"/>
          <p:cNvGrpSpPr/>
          <p:nvPr/>
        </p:nvGrpSpPr>
        <p:grpSpPr bwMode="auto">
          <a:xfrm>
            <a:off x="2714625" y="1938338"/>
            <a:ext cx="5916613" cy="4113212"/>
            <a:chOff x="1672" y="916"/>
            <a:chExt cx="3727" cy="2591"/>
          </a:xfrm>
        </p:grpSpPr>
        <p:grpSp>
          <p:nvGrpSpPr>
            <p:cNvPr id="77" name="Group 8"/>
            <p:cNvGrpSpPr/>
            <p:nvPr/>
          </p:nvGrpSpPr>
          <p:grpSpPr bwMode="auto">
            <a:xfrm>
              <a:off x="2730" y="981"/>
              <a:ext cx="2357" cy="2385"/>
              <a:chOff x="1489" y="785"/>
              <a:chExt cx="3650" cy="2492"/>
            </a:xfrm>
          </p:grpSpPr>
          <p:sp>
            <p:nvSpPr>
              <p:cNvPr id="78" name="Line 9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79" name="Line 10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80" name="Text Box 1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061" y="3209"/>
              <a:ext cx="338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81" name="Text Box 1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672" y="916"/>
              <a:ext cx="105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>
                  <a:latin typeface="Arial" panose="020B0604020202020204"/>
                  <a:cs typeface="Arial" panose="020B0604020202020204"/>
                  <a:sym typeface="+mn-ea"/>
                </a:rPr>
                <a:t>成本</a:t>
              </a:r>
              <a:r>
                <a:rPr lang="en-US" sz="2400">
                  <a:latin typeface="Arial" panose="020B0604020202020204"/>
                  <a:cs typeface="Arial" panose="020B0604020202020204"/>
                  <a:sym typeface="+mn-ea"/>
                </a:rPr>
                <a:t>,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</p:grpSp>
      <p:grpSp>
        <p:nvGrpSpPr>
          <p:cNvPr id="82" name="Group 13"/>
          <p:cNvGrpSpPr/>
          <p:nvPr/>
        </p:nvGrpSpPr>
        <p:grpSpPr bwMode="auto">
          <a:xfrm>
            <a:off x="5199063" y="2493963"/>
            <a:ext cx="2676525" cy="3181350"/>
            <a:chOff x="3237" y="1266"/>
            <a:chExt cx="1686" cy="2004"/>
          </a:xfrm>
        </p:grpSpPr>
        <p:sp>
          <p:nvSpPr>
            <p:cNvPr id="83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237" y="1498"/>
              <a:ext cx="1346" cy="177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4" name="Text Box 1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40" y="1266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85" name="Group 16"/>
          <p:cNvGrpSpPr/>
          <p:nvPr/>
        </p:nvGrpSpPr>
        <p:grpSpPr bwMode="auto">
          <a:xfrm>
            <a:off x="4703763" y="2906713"/>
            <a:ext cx="3851275" cy="1516062"/>
            <a:chOff x="2925" y="1526"/>
            <a:chExt cx="2426" cy="955"/>
          </a:xfrm>
        </p:grpSpPr>
        <p:sp>
          <p:nvSpPr>
            <p:cNvPr id="86" name="Arc 17"/>
            <p:cNvSpPr/>
            <p:nvPr>
              <p:custDataLst>
                <p:tags r:id="rId11"/>
              </p:custDataLst>
            </p:nvPr>
          </p:nvSpPr>
          <p:spPr bwMode="auto">
            <a:xfrm flipH="1" flipV="1">
              <a:off x="2925" y="1526"/>
              <a:ext cx="1929" cy="955"/>
            </a:xfrm>
            <a:custGeom>
              <a:avLst/>
              <a:gdLst>
                <a:gd name="T0" fmla="*/ 0 w 32505"/>
                <a:gd name="T1" fmla="*/ 0 h 21600"/>
                <a:gd name="T2" fmla="*/ 0 w 32505"/>
                <a:gd name="T3" fmla="*/ 0 h 21600"/>
                <a:gd name="T4" fmla="*/ 0 w 32505"/>
                <a:gd name="T5" fmla="*/ 0 h 21600"/>
                <a:gd name="T6" fmla="*/ 0 60000 65536"/>
                <a:gd name="T7" fmla="*/ 0 60000 65536"/>
                <a:gd name="T8" fmla="*/ 0 60000 65536"/>
                <a:gd name="T9" fmla="*/ 0 w 32505"/>
                <a:gd name="T10" fmla="*/ 0 h 21600"/>
                <a:gd name="T11" fmla="*/ 32505 w 325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05" h="21600" fill="none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</a:path>
                <a:path w="32505" h="21600" stroke="0" extrusionOk="0">
                  <a:moveTo>
                    <a:pt x="0" y="8530"/>
                  </a:moveTo>
                  <a:cubicBezTo>
                    <a:pt x="4084" y="3155"/>
                    <a:pt x="10446" y="-1"/>
                    <a:pt x="17197" y="0"/>
                  </a:cubicBezTo>
                  <a:cubicBezTo>
                    <a:pt x="22942" y="0"/>
                    <a:pt x="28451" y="2289"/>
                    <a:pt x="32504" y="6361"/>
                  </a:cubicBezTo>
                  <a:lnTo>
                    <a:pt x="17197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rot="10800000"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7" name="Text Box 18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86" y="1894"/>
              <a:ext cx="46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sp>
        <p:nvSpPr>
          <p:cNvPr id="88" name="Rectangle 1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27600" y="1428750"/>
            <a:ext cx="3135313" cy="48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u="sng">
                <a:latin typeface="Arial" panose="020B0604020202020204"/>
                <a:cs typeface="Arial" panose="020B0604020202020204"/>
                <a:sym typeface="+mn-ea"/>
              </a:rPr>
              <a:t>竞争性企业</a:t>
            </a:r>
            <a:endParaRPr lang="en-US" sz="2400" u="sng">
              <a:latin typeface="Arial" panose="020B0604020202020204"/>
              <a:cs typeface="Arial" panose="020B0604020202020204"/>
            </a:endParaRPr>
          </a:p>
        </p:txBody>
      </p:sp>
      <p:sp>
        <p:nvSpPr>
          <p:cNvPr id="89" name="Text 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2825" y="4445000"/>
            <a:ext cx="25320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Arial" panose="020B0604020202020204"/>
                <a:cs typeface="Arial" panose="020B0604020202020204"/>
              </a:rPr>
              <a:t>单位</a:t>
            </a:r>
            <a:r>
              <a:rPr lang="en-US" sz="2400">
                <a:latin typeface="Arial" panose="020B0604020202020204"/>
                <a:cs typeface="Arial" panose="020B0604020202020204"/>
                <a:sym typeface="+mn-ea"/>
              </a:rPr>
              <a:t>损失 </a:t>
            </a:r>
            <a:r>
              <a:rPr lang="en-US" sz="2400">
                <a:latin typeface="Arial" panose="020B0604020202020204"/>
                <a:cs typeface="Arial" panose="020B0604020202020204"/>
              </a:rPr>
              <a:t>= $2</a:t>
            </a:r>
            <a:endParaRPr lang="en-US" sz="24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90" name="AutoShape 36"/>
          <p:cNvSpPr/>
          <p:nvPr>
            <p:custDataLst>
              <p:tags r:id="rId3"/>
            </p:custDataLst>
          </p:nvPr>
        </p:nvSpPr>
        <p:spPr bwMode="auto">
          <a:xfrm flipH="1">
            <a:off x="5854700" y="4421188"/>
            <a:ext cx="273050" cy="508000"/>
          </a:xfrm>
          <a:prstGeom prst="leftBrace">
            <a:avLst>
              <a:gd name="adj1" fmla="val 34953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1" name="Text Box 3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39800" y="2505075"/>
            <a:ext cx="2574925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117475" indent="-117475">
              <a:lnSpc>
                <a:spcPct val="110000"/>
              </a:lnSpc>
              <a:spcBef>
                <a:spcPct val="10000"/>
              </a:spcBef>
            </a:pPr>
            <a:r>
              <a:rPr lang="en-US" sz="2400">
                <a:latin typeface="Arial" panose="020B0604020202020204"/>
                <a:cs typeface="Arial" panose="020B0604020202020204"/>
              </a:rPr>
              <a:t>总损失 </a:t>
            </a:r>
            <a:br>
              <a:rPr lang="en-US" sz="2400">
                <a:latin typeface="Arial" panose="020B0604020202020204"/>
                <a:cs typeface="Arial" panose="020B0604020202020204"/>
              </a:rPr>
            </a:br>
            <a:r>
              <a:rPr lang="en-US" sz="2400">
                <a:latin typeface="Arial" panose="020B0604020202020204"/>
                <a:cs typeface="Arial" panose="020B0604020202020204"/>
              </a:rPr>
              <a:t>= (</a:t>
            </a:r>
            <a:r>
              <a:rPr lang="en-US" sz="2400" i="1">
                <a:latin typeface="Arial" panose="020B0604020202020204"/>
                <a:cs typeface="Arial" panose="020B0604020202020204"/>
              </a:rPr>
              <a:t>ATC</a:t>
            </a:r>
            <a:r>
              <a:rPr lang="en-US" sz="2400">
                <a:latin typeface="Arial" panose="020B0604020202020204"/>
                <a:cs typeface="Arial" panose="020B0604020202020204"/>
              </a:rPr>
              <a:t> – </a:t>
            </a:r>
            <a:r>
              <a:rPr lang="en-US" sz="2400" b="1" i="1">
                <a:latin typeface="Arial" panose="020B0604020202020204"/>
                <a:cs typeface="Arial" panose="020B0604020202020204"/>
              </a:rPr>
              <a:t>P</a:t>
            </a:r>
            <a:r>
              <a:rPr lang="en-US" sz="2400">
                <a:latin typeface="Arial" panose="020B0604020202020204"/>
                <a:cs typeface="Arial" panose="020B0604020202020204"/>
              </a:rPr>
              <a:t>) x </a:t>
            </a:r>
            <a:r>
              <a:rPr lang="en-US" sz="2400" b="1" i="1">
                <a:latin typeface="Arial" panose="020B0604020202020204"/>
                <a:cs typeface="Arial" panose="020B0604020202020204"/>
              </a:rPr>
              <a:t>Q</a:t>
            </a:r>
            <a:r>
              <a:rPr lang="en-US" sz="2400">
                <a:latin typeface="Arial" panose="020B0604020202020204"/>
                <a:cs typeface="Arial" panose="020B0604020202020204"/>
              </a:rPr>
              <a:t> = 2 x 30</a:t>
            </a:r>
            <a:br>
              <a:rPr lang="en-US" sz="2400">
                <a:latin typeface="Arial" panose="020B0604020202020204"/>
                <a:cs typeface="Arial" panose="020B0604020202020204"/>
              </a:rPr>
            </a:br>
            <a:r>
              <a:rPr lang="en-US" sz="2400">
                <a:latin typeface="Arial" panose="020B0604020202020204"/>
                <a:cs typeface="Arial" panose="020B0604020202020204"/>
              </a:rPr>
              <a:t>= 60</a:t>
            </a:r>
          </a:p>
        </p:txBody>
      </p:sp>
      <p:grpSp>
        <p:nvGrpSpPr>
          <p:cNvPr id="92" name="Group 42"/>
          <p:cNvGrpSpPr/>
          <p:nvPr/>
        </p:nvGrpSpPr>
        <p:grpSpPr bwMode="auto">
          <a:xfrm>
            <a:off x="3851275" y="4208463"/>
            <a:ext cx="1912938" cy="381000"/>
            <a:chOff x="2388" y="2451"/>
            <a:chExt cx="1205" cy="240"/>
          </a:xfrm>
        </p:grpSpPr>
        <p:sp>
          <p:nvSpPr>
            <p:cNvPr id="93" name="Line 2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 flipV="1">
              <a:off x="2730" y="2571"/>
              <a:ext cx="863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4" name="Text Box 4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388" y="2451"/>
              <a:ext cx="291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5</a:t>
              </a:r>
            </a:p>
          </p:txBody>
        </p:sp>
      </p:grpSp>
      <p:grpSp>
        <p:nvGrpSpPr>
          <p:cNvPr id="95" name="Group 30"/>
          <p:cNvGrpSpPr/>
          <p:nvPr/>
        </p:nvGrpSpPr>
        <p:grpSpPr bwMode="auto">
          <a:xfrm>
            <a:off x="5548313" y="4325938"/>
            <a:ext cx="422275" cy="1892300"/>
            <a:chOff x="3455" y="2485"/>
            <a:chExt cx="266" cy="1192"/>
          </a:xfrm>
        </p:grpSpPr>
        <p:sp>
          <p:nvSpPr>
            <p:cNvPr id="96" name="Text Box 3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455" y="3437"/>
              <a:ext cx="266" cy="2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500">
                  <a:latin typeface="Arial" panose="020B0604020202020204"/>
                  <a:cs typeface="Arial" panose="020B0604020202020204"/>
                </a:rPr>
                <a:t>30</a:t>
              </a:r>
              <a:endParaRPr lang="en-US" sz="25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593" y="2529"/>
              <a:ext cx="0" cy="90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8" name="Oval 3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49" y="2830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9" name="Oval 3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47" y="2485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bldLvl="0" animBg="1"/>
      <p:bldP spid="9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市场供给</a:t>
            </a:r>
            <a:endParaRPr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600200"/>
            <a:ext cx="8566150" cy="4591050"/>
          </a:xfrm>
        </p:spPr>
        <p:txBody>
          <a:bodyPr>
            <a:normAutofit/>
          </a:bodyPr>
          <a:lstStyle/>
          <a:p>
            <a:pPr marL="511175" indent="-511175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339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假设：</a:t>
            </a:r>
            <a:endParaRPr lang="en-US" sz="2800" b="1">
              <a:solidFill>
                <a:srgbClr val="339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1175" indent="-511175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339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en-US" sz="2800">
                <a:solidFill>
                  <a:srgbClr val="339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所有市场上的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存量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企业与潜在进入者都有相同的成本</a:t>
            </a:r>
          </a:p>
          <a:p>
            <a:pPr marL="511175" indent="-511175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339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en-US" sz="2800">
                <a:solidFill>
                  <a:srgbClr val="339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一些企业进入或退出市场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并不影响另外一些企业的成本</a:t>
            </a:r>
          </a:p>
          <a:p>
            <a:pPr marL="511175" indent="-511175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339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en-US" sz="2800">
                <a:solidFill>
                  <a:srgbClr val="339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市场中企业的数量:</a:t>
            </a:r>
          </a:p>
          <a:p>
            <a:pPr marL="1139825" lvl="1" indent="-338455" eaLnBrk="1" hangingPunct="1">
              <a:lnSpc>
                <a:spcPct val="105000"/>
              </a:lnSpc>
              <a:buSzPct val="135000"/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短期内固定（由于固定成本)</a:t>
            </a:r>
          </a:p>
          <a:p>
            <a:pPr marL="1139825" lvl="1" indent="-338455" eaLnBrk="1" hangingPunct="1">
              <a:lnSpc>
                <a:spcPct val="105000"/>
              </a:lnSpc>
              <a:buSzPct val="135000"/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长期内可变（由于进入与退出市场都无限制)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389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短期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的</a:t>
            </a:r>
            <a:r>
              <a:rPr sz="3200">
                <a:solidFill>
                  <a:srgbClr val="FF000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市场供给</a:t>
            </a:r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曲线</a:t>
            </a:r>
            <a:endParaRPr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600200"/>
            <a:ext cx="8639810" cy="26208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只要P≥AVC，每个企业都将生产利润最大化的产量，也就是在MR=MC时的产量</a:t>
            </a:r>
          </a:p>
          <a:p>
            <a:pPr eaLnBrk="1" hangingPunct="1"/>
            <a:endParaRPr 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第4章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我们学过：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在每个价格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市场供给量是所有企业的供给量的总和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bldLvl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389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短期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的</a:t>
            </a:r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市场供给曲线</a:t>
            </a:r>
            <a:endParaRPr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grpSp>
        <p:nvGrpSpPr>
          <p:cNvPr id="99" name="Group 3"/>
          <p:cNvGrpSpPr/>
          <p:nvPr/>
        </p:nvGrpSpPr>
        <p:grpSpPr bwMode="auto">
          <a:xfrm>
            <a:off x="1339850" y="2625725"/>
            <a:ext cx="1952625" cy="2203450"/>
            <a:chOff x="837" y="2095"/>
            <a:chExt cx="1230" cy="1388"/>
          </a:xfrm>
        </p:grpSpPr>
        <p:sp>
          <p:nvSpPr>
            <p:cNvPr id="100" name="Line 4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V="1">
              <a:off x="837" y="2293"/>
              <a:ext cx="944" cy="119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1" name="Text Box 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684" y="2095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102" name="Group 6"/>
          <p:cNvGrpSpPr/>
          <p:nvPr/>
        </p:nvGrpSpPr>
        <p:grpSpPr bwMode="auto">
          <a:xfrm>
            <a:off x="244475" y="3678238"/>
            <a:ext cx="3544888" cy="457200"/>
            <a:chOff x="147" y="2365"/>
            <a:chExt cx="2233" cy="288"/>
          </a:xfrm>
        </p:grpSpPr>
        <p:sp>
          <p:nvSpPr>
            <p:cNvPr id="103" name="Line 7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552" y="2516"/>
              <a:ext cx="1828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4" name="Text Box 8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47" y="2365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grpSp>
        <p:nvGrpSpPr>
          <p:cNvPr id="105" name="Group 9"/>
          <p:cNvGrpSpPr/>
          <p:nvPr/>
        </p:nvGrpSpPr>
        <p:grpSpPr bwMode="auto">
          <a:xfrm>
            <a:off x="4583113" y="2168525"/>
            <a:ext cx="4230687" cy="3489325"/>
            <a:chOff x="2880" y="1807"/>
            <a:chExt cx="2665" cy="2198"/>
          </a:xfrm>
        </p:grpSpPr>
        <p:sp>
          <p:nvSpPr>
            <p:cNvPr id="106" name="Text Box 1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553" y="1807"/>
              <a:ext cx="99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u="sng">
                  <a:latin typeface="Arial" panose="020B0604020202020204"/>
                  <a:cs typeface="Arial" panose="020B0604020202020204"/>
                </a:rPr>
                <a:t>市场</a:t>
              </a:r>
            </a:p>
          </p:txBody>
        </p:sp>
        <p:grpSp>
          <p:nvGrpSpPr>
            <p:cNvPr id="107" name="Group 11"/>
            <p:cNvGrpSpPr/>
            <p:nvPr/>
          </p:nvGrpSpPr>
          <p:grpSpPr bwMode="auto">
            <a:xfrm>
              <a:off x="2880" y="1982"/>
              <a:ext cx="2665" cy="2023"/>
              <a:chOff x="2880" y="1982"/>
              <a:chExt cx="2665" cy="2023"/>
            </a:xfrm>
          </p:grpSpPr>
          <p:grpSp>
            <p:nvGrpSpPr>
              <p:cNvPr id="108" name="Group 12"/>
              <p:cNvGrpSpPr/>
              <p:nvPr/>
            </p:nvGrpSpPr>
            <p:grpSpPr bwMode="auto">
              <a:xfrm>
                <a:off x="3049" y="2232"/>
                <a:ext cx="1864" cy="1436"/>
                <a:chOff x="3049" y="1681"/>
                <a:chExt cx="1864" cy="1932"/>
              </a:xfrm>
            </p:grpSpPr>
            <p:sp>
              <p:nvSpPr>
                <p:cNvPr id="109" name="Line 13"/>
                <p:cNvSpPr>
                  <a:spLocks noChangeShapeType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3049" y="1681"/>
                  <a:ext cx="0" cy="19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0" name="Line 14"/>
                <p:cNvSpPr>
                  <a:spLocks noChangeShapeType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3049" y="3613"/>
                  <a:ext cx="1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11" name="Text Box 15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886" y="3523"/>
                <a:ext cx="355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  <p:sp>
            <p:nvSpPr>
              <p:cNvPr id="112" name="Text Box 16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880" y="1982"/>
                <a:ext cx="298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P</a:t>
                </a:r>
              </a:p>
            </p:txBody>
          </p:sp>
          <p:sp>
            <p:nvSpPr>
              <p:cNvPr id="113" name="Text Box 17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701" y="3715"/>
                <a:ext cx="844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rgbClr val="4D4D4D"/>
                    </a:solidFill>
                    <a:latin typeface="Arial" panose="020B0604020202020204"/>
                    <a:cs typeface="Arial" panose="020B0604020202020204"/>
                  </a:rPr>
                  <a:t>(</a:t>
                </a:r>
                <a:r>
                  <a:rPr lang="zh-CN" altLang="en-US" sz="2400">
                    <a:solidFill>
                      <a:srgbClr val="4D4D4D"/>
                    </a:solidFill>
                    <a:latin typeface="Arial" panose="020B0604020202020204"/>
                    <a:cs typeface="Arial" panose="020B0604020202020204"/>
                  </a:rPr>
                  <a:t>市场</a:t>
                </a:r>
                <a:r>
                  <a:rPr lang="en-US" sz="2400">
                    <a:solidFill>
                      <a:srgbClr val="4D4D4D"/>
                    </a:solidFill>
                    <a:latin typeface="Arial" panose="020B0604020202020204"/>
                    <a:cs typeface="Arial" panose="020B0604020202020204"/>
                  </a:rPr>
                  <a:t>)</a:t>
                </a:r>
              </a:p>
            </p:txBody>
          </p:sp>
        </p:grpSp>
      </p:grpSp>
      <p:grpSp>
        <p:nvGrpSpPr>
          <p:cNvPr id="114" name="Group 18"/>
          <p:cNvGrpSpPr/>
          <p:nvPr/>
        </p:nvGrpSpPr>
        <p:grpSpPr bwMode="auto">
          <a:xfrm>
            <a:off x="636588" y="2146300"/>
            <a:ext cx="3811587" cy="3517900"/>
            <a:chOff x="394" y="1793"/>
            <a:chExt cx="2401" cy="2216"/>
          </a:xfrm>
        </p:grpSpPr>
        <p:sp>
          <p:nvSpPr>
            <p:cNvPr id="115" name="Text Box 19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032" y="1793"/>
              <a:ext cx="99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u="sng">
                  <a:latin typeface="Arial" panose="020B0604020202020204"/>
                  <a:cs typeface="Arial" panose="020B0604020202020204"/>
                </a:rPr>
                <a:t>一个企业</a:t>
              </a:r>
            </a:p>
          </p:txBody>
        </p:sp>
        <p:grpSp>
          <p:nvGrpSpPr>
            <p:cNvPr id="116" name="Group 20"/>
            <p:cNvGrpSpPr/>
            <p:nvPr/>
          </p:nvGrpSpPr>
          <p:grpSpPr bwMode="auto">
            <a:xfrm>
              <a:off x="394" y="1985"/>
              <a:ext cx="2401" cy="2024"/>
              <a:chOff x="394" y="1985"/>
              <a:chExt cx="2401" cy="2024"/>
            </a:xfrm>
          </p:grpSpPr>
          <p:grpSp>
            <p:nvGrpSpPr>
              <p:cNvPr id="117" name="Group 21"/>
              <p:cNvGrpSpPr/>
              <p:nvPr/>
            </p:nvGrpSpPr>
            <p:grpSpPr bwMode="auto">
              <a:xfrm>
                <a:off x="555" y="2234"/>
                <a:ext cx="1774" cy="1431"/>
                <a:chOff x="1489" y="785"/>
                <a:chExt cx="3650" cy="2492"/>
              </a:xfrm>
            </p:grpSpPr>
            <p:sp>
              <p:nvSpPr>
                <p:cNvPr id="118" name="Line 22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1489" y="785"/>
                  <a:ext cx="0" cy="24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119" name="Line 23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489" y="3277"/>
                  <a:ext cx="36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120" name="Text Box 24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303" y="3520"/>
                <a:ext cx="338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  <p:sp>
            <p:nvSpPr>
              <p:cNvPr id="121" name="Text Box 25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94" y="1985"/>
                <a:ext cx="284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P</a:t>
                </a:r>
              </a:p>
            </p:txBody>
          </p:sp>
          <p:sp>
            <p:nvSpPr>
              <p:cNvPr id="122" name="Text Box 26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102" y="3719"/>
                <a:ext cx="693" cy="29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rgbClr val="4D4D4D"/>
                    </a:solidFill>
                    <a:latin typeface="Arial" panose="020B0604020202020204"/>
                    <a:cs typeface="Arial" panose="020B0604020202020204"/>
                  </a:rPr>
                  <a:t>(</a:t>
                </a:r>
                <a:r>
                  <a:rPr lang="zh-CN" altLang="en-US" sz="2400">
                    <a:solidFill>
                      <a:srgbClr val="4D4D4D"/>
                    </a:solidFill>
                    <a:latin typeface="Arial" panose="020B0604020202020204"/>
                    <a:cs typeface="Arial" panose="020B0604020202020204"/>
                  </a:rPr>
                  <a:t>企业</a:t>
                </a:r>
                <a:r>
                  <a:rPr lang="en-US" sz="2400">
                    <a:solidFill>
                      <a:srgbClr val="4D4D4D"/>
                    </a:solidFill>
                    <a:latin typeface="Arial" panose="020B0604020202020204"/>
                    <a:cs typeface="Arial" panose="020B0604020202020204"/>
                  </a:rPr>
                  <a:t>)</a:t>
                </a:r>
              </a:p>
            </p:txBody>
          </p:sp>
        </p:grpSp>
      </p:grpSp>
      <p:grpSp>
        <p:nvGrpSpPr>
          <p:cNvPr id="123" name="Group 88"/>
          <p:cNvGrpSpPr/>
          <p:nvPr/>
        </p:nvGrpSpPr>
        <p:grpSpPr bwMode="auto">
          <a:xfrm>
            <a:off x="5459413" y="2635250"/>
            <a:ext cx="2519362" cy="1971675"/>
            <a:chOff x="3439" y="1660"/>
            <a:chExt cx="1587" cy="1242"/>
          </a:xfrm>
        </p:grpSpPr>
        <p:sp>
          <p:nvSpPr>
            <p:cNvPr id="124" name="Line 2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3439" y="1848"/>
              <a:ext cx="1366" cy="105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5" name="Text Box 29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24" y="1660"/>
              <a:ext cx="302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S</a:t>
              </a:r>
              <a:endParaRPr lang="en-US" sz="2400" b="1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26" name="Group 30"/>
          <p:cNvGrpSpPr/>
          <p:nvPr/>
        </p:nvGrpSpPr>
        <p:grpSpPr bwMode="auto">
          <a:xfrm>
            <a:off x="244475" y="2998788"/>
            <a:ext cx="3544888" cy="457200"/>
            <a:chOff x="147" y="1895"/>
            <a:chExt cx="2233" cy="288"/>
          </a:xfrm>
        </p:grpSpPr>
        <p:sp>
          <p:nvSpPr>
            <p:cNvPr id="127" name="Line 31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552" y="2046"/>
              <a:ext cx="1828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28" name="Text Box 3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47" y="1895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3</a:t>
              </a:r>
            </a:p>
          </p:txBody>
        </p:sp>
      </p:grpSp>
      <p:sp>
        <p:nvSpPr>
          <p:cNvPr id="129" name="Text Box 3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850" y="1268730"/>
            <a:ext cx="7413625" cy="1014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例如:有1000完全相同的企业</a:t>
            </a:r>
          </a:p>
          <a:p>
            <a:pPr>
              <a:spcBef>
                <a:spcPct val="30000"/>
              </a:spcBef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在每个P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，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市场</a:t>
            </a:r>
            <a:r>
              <a:rPr lang="en-US" altLang="zh-CN" sz="2500" b="1" i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Q </a:t>
            </a:r>
            <a:r>
              <a:rPr lang="en-US" altLang="zh-CN" sz="25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 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= 1000 x </a:t>
            </a:r>
            <a:r>
              <a:rPr lang="zh-CN" alt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（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一个企业的</a:t>
            </a:r>
            <a:r>
              <a:rPr lang="en-US" altLang="zh-CN" sz="2500" b="1" i="1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Q </a:t>
            </a:r>
            <a:r>
              <a:rPr lang="en-US" altLang="zh-CN" sz="2500" b="1" baseline="3000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</a:t>
            </a: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)</a:t>
            </a:r>
          </a:p>
        </p:txBody>
      </p:sp>
      <p:grpSp>
        <p:nvGrpSpPr>
          <p:cNvPr id="130" name="Group 83"/>
          <p:cNvGrpSpPr/>
          <p:nvPr/>
        </p:nvGrpSpPr>
        <p:grpSpPr bwMode="auto">
          <a:xfrm>
            <a:off x="920750" y="1820863"/>
            <a:ext cx="2584450" cy="2759075"/>
            <a:chOff x="580" y="1147"/>
            <a:chExt cx="1628" cy="1738"/>
          </a:xfrm>
        </p:grpSpPr>
        <p:sp>
          <p:nvSpPr>
            <p:cNvPr id="131" name="Arc 38"/>
            <p:cNvSpPr/>
            <p:nvPr>
              <p:custDataLst>
                <p:tags r:id="rId31"/>
              </p:custDataLst>
            </p:nvPr>
          </p:nvSpPr>
          <p:spPr bwMode="auto">
            <a:xfrm rot="-239273" flipH="1" flipV="1">
              <a:off x="580" y="1147"/>
              <a:ext cx="1135" cy="1738"/>
            </a:xfrm>
            <a:custGeom>
              <a:avLst/>
              <a:gdLst>
                <a:gd name="T0" fmla="*/ 0 w 16034"/>
                <a:gd name="T1" fmla="*/ 0 h 21600"/>
                <a:gd name="T2" fmla="*/ 0 w 16034"/>
                <a:gd name="T3" fmla="*/ 0 h 21600"/>
                <a:gd name="T4" fmla="*/ 0 w 16034"/>
                <a:gd name="T5" fmla="*/ 0 h 21600"/>
                <a:gd name="T6" fmla="*/ 0 60000 65536"/>
                <a:gd name="T7" fmla="*/ 0 60000 65536"/>
                <a:gd name="T8" fmla="*/ 0 60000 65536"/>
                <a:gd name="T9" fmla="*/ 0 w 16034"/>
                <a:gd name="T10" fmla="*/ 0 h 21600"/>
                <a:gd name="T11" fmla="*/ 16034 w 160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34" h="21600" fill="none" extrusionOk="0">
                  <a:moveTo>
                    <a:pt x="-1" y="2700"/>
                  </a:moveTo>
                  <a:cubicBezTo>
                    <a:pt x="3200" y="929"/>
                    <a:pt x="6799" y="-1"/>
                    <a:pt x="10458" y="0"/>
                  </a:cubicBezTo>
                  <a:cubicBezTo>
                    <a:pt x="12340" y="0"/>
                    <a:pt x="14215" y="246"/>
                    <a:pt x="16033" y="732"/>
                  </a:cubicBezTo>
                </a:path>
                <a:path w="16034" h="21600" stroke="0" extrusionOk="0">
                  <a:moveTo>
                    <a:pt x="-1" y="2700"/>
                  </a:moveTo>
                  <a:cubicBezTo>
                    <a:pt x="3200" y="929"/>
                    <a:pt x="6799" y="-1"/>
                    <a:pt x="10458" y="0"/>
                  </a:cubicBezTo>
                  <a:cubicBezTo>
                    <a:pt x="12340" y="0"/>
                    <a:pt x="14215" y="246"/>
                    <a:pt x="16033" y="732"/>
                  </a:cubicBezTo>
                  <a:lnTo>
                    <a:pt x="10458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2" name="Text Box 3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773" y="2497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AVC</a:t>
              </a:r>
            </a:p>
          </p:txBody>
        </p:sp>
      </p:grpSp>
      <p:grpSp>
        <p:nvGrpSpPr>
          <p:cNvPr id="133" name="Group 40"/>
          <p:cNvGrpSpPr/>
          <p:nvPr/>
        </p:nvGrpSpPr>
        <p:grpSpPr bwMode="auto">
          <a:xfrm>
            <a:off x="4208463" y="3675063"/>
            <a:ext cx="3544887" cy="457200"/>
            <a:chOff x="2644" y="2363"/>
            <a:chExt cx="2233" cy="288"/>
          </a:xfrm>
        </p:grpSpPr>
        <p:sp>
          <p:nvSpPr>
            <p:cNvPr id="134" name="Line 4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049" y="2514"/>
              <a:ext cx="1828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5" name="Text Box 4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644" y="2363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grpSp>
        <p:nvGrpSpPr>
          <p:cNvPr id="136" name="Group 43"/>
          <p:cNvGrpSpPr/>
          <p:nvPr/>
        </p:nvGrpSpPr>
        <p:grpSpPr bwMode="auto">
          <a:xfrm>
            <a:off x="4208463" y="2995613"/>
            <a:ext cx="3544887" cy="457200"/>
            <a:chOff x="2644" y="1893"/>
            <a:chExt cx="2233" cy="288"/>
          </a:xfrm>
        </p:grpSpPr>
        <p:sp>
          <p:nvSpPr>
            <p:cNvPr id="137" name="Line 44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049" y="2044"/>
              <a:ext cx="1828" cy="0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8" name="Text Box 45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644" y="1893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3</a:t>
              </a:r>
            </a:p>
          </p:txBody>
        </p:sp>
      </p:grpSp>
      <p:grpSp>
        <p:nvGrpSpPr>
          <p:cNvPr id="139" name="Group 75"/>
          <p:cNvGrpSpPr/>
          <p:nvPr/>
        </p:nvGrpSpPr>
        <p:grpSpPr bwMode="auto">
          <a:xfrm>
            <a:off x="2384425" y="3178176"/>
            <a:ext cx="438150" cy="2347913"/>
            <a:chOff x="1502" y="2002"/>
            <a:chExt cx="276" cy="1479"/>
          </a:xfrm>
        </p:grpSpPr>
        <p:sp>
          <p:nvSpPr>
            <p:cNvPr id="140" name="Line 7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641" y="2043"/>
              <a:ext cx="0" cy="1182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1" name="Oval 48"/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602" y="2002"/>
              <a:ext cx="73" cy="7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2" name="Text Box 49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502" y="3248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30</a:t>
              </a:r>
              <a:endParaRPr lang="en-US" sz="2400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43" name="Group 60"/>
          <p:cNvGrpSpPr/>
          <p:nvPr/>
        </p:nvGrpSpPr>
        <p:grpSpPr bwMode="auto">
          <a:xfrm>
            <a:off x="246063" y="4360863"/>
            <a:ext cx="3544887" cy="457200"/>
            <a:chOff x="147" y="2365"/>
            <a:chExt cx="2233" cy="288"/>
          </a:xfrm>
        </p:grpSpPr>
        <p:sp>
          <p:nvSpPr>
            <p:cNvPr id="144" name="Line 6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552" y="2516"/>
              <a:ext cx="182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5" name="Text Box 62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7" y="2365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146" name="Group 74"/>
          <p:cNvGrpSpPr/>
          <p:nvPr/>
        </p:nvGrpSpPr>
        <p:grpSpPr bwMode="auto">
          <a:xfrm>
            <a:off x="1841500" y="3856039"/>
            <a:ext cx="438150" cy="1671638"/>
            <a:chOff x="1160" y="2429"/>
            <a:chExt cx="276" cy="1053"/>
          </a:xfrm>
        </p:grpSpPr>
        <p:sp>
          <p:nvSpPr>
            <p:cNvPr id="147" name="Text Box 3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60" y="3249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20</a:t>
              </a:r>
              <a:endParaRPr lang="en-US" sz="24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8" name="Line 7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302" y="2457"/>
              <a:ext cx="0" cy="768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9" name="Oval 36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66" y="2429"/>
              <a:ext cx="73" cy="7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50" name="Group 73"/>
          <p:cNvGrpSpPr/>
          <p:nvPr/>
        </p:nvGrpSpPr>
        <p:grpSpPr bwMode="auto">
          <a:xfrm>
            <a:off x="1303338" y="4541840"/>
            <a:ext cx="438150" cy="985838"/>
            <a:chOff x="821" y="2861"/>
            <a:chExt cx="276" cy="621"/>
          </a:xfrm>
        </p:grpSpPr>
        <p:sp>
          <p:nvSpPr>
            <p:cNvPr id="151" name="Text Box 6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21" y="3249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10</a:t>
              </a:r>
              <a:endParaRPr lang="en-US" sz="24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2" name="Line 72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963" y="2895"/>
              <a:ext cx="0" cy="32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3" name="Oval 67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27" y="2861"/>
              <a:ext cx="73" cy="7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54" name="Group 76"/>
          <p:cNvGrpSpPr/>
          <p:nvPr/>
        </p:nvGrpSpPr>
        <p:grpSpPr bwMode="auto">
          <a:xfrm>
            <a:off x="4210050" y="4364038"/>
            <a:ext cx="3544888" cy="457200"/>
            <a:chOff x="147" y="2365"/>
            <a:chExt cx="2233" cy="288"/>
          </a:xfrm>
        </p:grpSpPr>
        <p:sp>
          <p:nvSpPr>
            <p:cNvPr id="155" name="Line 7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52" y="2516"/>
              <a:ext cx="182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6" name="Text Box 7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7" y="2365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157" name="Group 91"/>
          <p:cNvGrpSpPr/>
          <p:nvPr/>
        </p:nvGrpSpPr>
        <p:grpSpPr bwMode="auto">
          <a:xfrm>
            <a:off x="7040563" y="3178176"/>
            <a:ext cx="1063625" cy="3049588"/>
            <a:chOff x="4435" y="2002"/>
            <a:chExt cx="670" cy="1921"/>
          </a:xfrm>
        </p:grpSpPr>
        <p:sp>
          <p:nvSpPr>
            <p:cNvPr id="158" name="Text Box 5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435" y="3690"/>
              <a:ext cx="670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30,000</a:t>
              </a:r>
              <a:endParaRPr lang="en-US" sz="24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9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4558" y="3250"/>
              <a:ext cx="188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0" name="Line 8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560" y="2040"/>
              <a:ext cx="0" cy="1188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1" name="Oval 57"/>
            <p:cNvSpPr>
              <a:spLocks noChangeAspect="1"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22" y="2002"/>
              <a:ext cx="73" cy="7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62" name="Group 89"/>
          <p:cNvGrpSpPr/>
          <p:nvPr/>
        </p:nvGrpSpPr>
        <p:grpSpPr bwMode="auto">
          <a:xfrm>
            <a:off x="4532313" y="4546601"/>
            <a:ext cx="1063625" cy="1679576"/>
            <a:chOff x="2855" y="2864"/>
            <a:chExt cx="670" cy="1058"/>
          </a:xfrm>
        </p:grpSpPr>
        <p:sp>
          <p:nvSpPr>
            <p:cNvPr id="163" name="Line 8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447" y="2901"/>
              <a:ext cx="0" cy="32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4" name="Oval 79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09" y="2864"/>
              <a:ext cx="73" cy="7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5" name="Text Box 8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55" y="3689"/>
              <a:ext cx="670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10,000</a:t>
              </a:r>
              <a:endParaRPr lang="en-US" sz="24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6" name="Line 8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3243" y="3253"/>
              <a:ext cx="201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67" name="Group 90"/>
          <p:cNvGrpSpPr/>
          <p:nvPr/>
        </p:nvGrpSpPr>
        <p:grpSpPr bwMode="auto">
          <a:xfrm>
            <a:off x="5813425" y="3854451"/>
            <a:ext cx="1063625" cy="2376488"/>
            <a:chOff x="3662" y="2428"/>
            <a:chExt cx="670" cy="1497"/>
          </a:xfrm>
        </p:grpSpPr>
        <p:sp>
          <p:nvSpPr>
            <p:cNvPr id="168" name="Text Box 53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62" y="3692"/>
              <a:ext cx="670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20,000</a:t>
              </a:r>
              <a:endParaRPr lang="en-US" sz="2400" baseline="-25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69" name="Line 81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4008" y="2466"/>
              <a:ext cx="0" cy="75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70" name="Oval 52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70" y="2428"/>
              <a:ext cx="73" cy="7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71" name="Line 8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009" y="3248"/>
              <a:ext cx="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15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323215" y="548323"/>
            <a:ext cx="8229600" cy="612775"/>
          </a:xfrm>
        </p:spPr>
        <p:txBody>
          <a:bodyPr/>
          <a:lstStyle/>
          <a:p>
            <a:pPr algn="l" eaLnBrk="1" hangingPunct="1">
              <a:buClrTx/>
              <a:buSzTx/>
              <a:buFontTx/>
            </a:pPr>
            <a:r>
              <a:rPr sz="3200"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长期</a:t>
            </a:r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：</a:t>
            </a:r>
            <a:r>
              <a:rPr sz="3200">
                <a:latin typeface="华光中雅_CNKI" panose="02000500000000000000" pitchFamily="2" charset="-122"/>
                <a:ea typeface="华光中雅_CNKI" panose="02000500000000000000" pitchFamily="2" charset="-122"/>
                <a:cs typeface="+mn-cs"/>
              </a:rPr>
              <a:t>进入与退出市场</a:t>
            </a:r>
            <a:endParaRPr sz="3200" dirty="0">
              <a:latin typeface="华光中雅_CNKI" panose="02000500000000000000" pitchFamily="2" charset="-122"/>
              <a:ea typeface="华光中雅_CNKI" panose="02000500000000000000" pitchFamily="2" charset="-122"/>
              <a:cs typeface="+mn-cs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469630" cy="4467860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n-US" sz="2800"/>
              <a:t>长期，由于企业的进入与退出，企业数量会发生变化如果市场上的</a:t>
            </a:r>
            <a:r>
              <a:rPr lang="zh-CN" altLang="en-US" sz="2800"/>
              <a:t>存量</a:t>
            </a:r>
            <a:r>
              <a:rPr lang="en-US" sz="2800"/>
              <a:t>企业获得正的经济利润:</a:t>
            </a:r>
          </a:p>
          <a:p>
            <a:pPr marL="914400" lvl="1" indent="-457200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/>
              <a:t>新企业会进入，短期市场供给向右移动</a:t>
            </a:r>
          </a:p>
          <a:p>
            <a:pPr marL="914400" lvl="1" indent="-457200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/>
              <a:t>价格下降，利润降低，企业进入速度减慢</a:t>
            </a:r>
          </a:p>
          <a:p>
            <a:pPr marL="0" lvl="1">
              <a:lnSpc>
                <a:spcPts val="4000"/>
              </a:lnSpc>
            </a:pPr>
            <a:r>
              <a:rPr lang="en-US" sz="280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如果市场上的</a:t>
            </a:r>
            <a:r>
              <a:rPr lang="zh-CN" altLang="en-US" sz="280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存量</a:t>
            </a:r>
            <a:r>
              <a:rPr lang="en-US" sz="280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企业有亏损:</a:t>
            </a:r>
          </a:p>
          <a:p>
            <a:pPr marL="914400" lvl="1" indent="-457200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/>
              <a:t>一些企业会退出市场，短期市场供给向左移动</a:t>
            </a:r>
          </a:p>
          <a:p>
            <a:pPr marL="914400" lvl="1" indent="-457200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800"/>
              <a:t>价格上升，减少</a:t>
            </a:r>
            <a:r>
              <a:rPr lang="zh-CN" altLang="en-US" sz="2800"/>
              <a:t>留守</a:t>
            </a:r>
            <a:r>
              <a:rPr lang="en-US" sz="2800"/>
              <a:t>企业的损失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bldLvl="4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722" y="476232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sz="3200" dirty="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零利润条件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600200"/>
            <a:ext cx="8298815" cy="4505960"/>
          </a:xfrm>
        </p:spPr>
        <p:txBody>
          <a:bodyPr>
            <a:normAutofit/>
          </a:bodyPr>
          <a:lstStyle/>
          <a:p>
            <a:pPr eaLnBrk="1" hangingPunct="1">
              <a:lnSpc>
                <a:spcPts val="3000"/>
              </a:lnSpc>
              <a:spcBef>
                <a:spcPct val="55000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长期均衡:</a:t>
            </a:r>
          </a:p>
          <a:p>
            <a:pPr marL="0" indent="0" eaLnBrk="1" hangingPunct="1">
              <a:lnSpc>
                <a:spcPts val="3000"/>
              </a:lnSpc>
              <a:spcBef>
                <a:spcPct val="55000"/>
              </a:spcBef>
              <a:buNone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在进入和退出过程结束时，仍然留在市场中的企业的经济利润必定为零  </a:t>
            </a:r>
          </a:p>
          <a:p>
            <a:pPr eaLnBrk="1" hangingPunct="1">
              <a:lnSpc>
                <a:spcPts val="3000"/>
              </a:lnSpc>
              <a:spcBef>
                <a:spcPct val="55000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当P=ATC时，经济利润为零</a:t>
            </a:r>
          </a:p>
          <a:p>
            <a:pPr eaLnBrk="1" hangingPunct="1">
              <a:lnSpc>
                <a:spcPts val="3000"/>
              </a:lnSpc>
              <a:spcBef>
                <a:spcPct val="55000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由于企业在P=MR =MC处生产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，零利润条件是P= 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 = ATC</a:t>
            </a:r>
          </a:p>
          <a:p>
            <a:pPr eaLnBrk="1" hangingPunct="1">
              <a:lnSpc>
                <a:spcPts val="3000"/>
              </a:lnSpc>
              <a:spcBef>
                <a:spcPct val="55000"/>
              </a:spcBef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由于，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MC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曲线在ATC曲线的最低点与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ATC曲线相交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因此，长期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，P=最小的ATC.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如果企业利润为零，为什么它们要留在市场?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67360" y="1412050"/>
            <a:ext cx="8229600" cy="497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A3C167"/>
              </a:buClr>
              <a:buSzTx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§"/>
              <a:defRPr sz="27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B3A2C7"/>
              </a:buClr>
              <a:buSz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经济利润是收益减去所有的成本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包括隐性成本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比如所有者用于经营的时间和金钱的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机会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rgbClr val="A3C167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在零利润均衡时: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marL="400050" lvl="2">
              <a:lnSpc>
                <a:spcPct val="150000"/>
              </a:lnSpc>
            </a:pPr>
            <a:r>
              <a:rPr lang="en-US" sz="25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企业收益必须能够补偿所有者的上述机会成本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00050" lvl="2">
              <a:lnSpc>
                <a:spcPct val="150000"/>
              </a:lnSpc>
            </a:pPr>
            <a:r>
              <a:rPr lang="en-US" sz="2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会计利润为正</a:t>
            </a:r>
            <a:endParaRPr lang="en-US" sz="2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137" y="6419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3200">
                <a:sym typeface="+mn-ea"/>
              </a:rPr>
              <a:t>前言</a:t>
            </a:r>
            <a:endParaRPr lang="zh-CN" altLang="en-US"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600200"/>
            <a:ext cx="8229600" cy="3556992"/>
          </a:xfrm>
        </p:spPr>
        <p:txBody>
          <a:bodyPr>
            <a:noAutofit/>
          </a:bodyPr>
          <a:lstStyle/>
          <a:p>
            <a:pPr eaLnBrk="1" hangingPunct="1"/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你毕业三年之后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，你开始自己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创业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sz="27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你必须决定生产多少，定怎样的价格，以及雇佣多少工人等等</a:t>
            </a:r>
          </a:p>
          <a:p>
            <a:pPr eaLnBrk="1" hangingPunct="1"/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哪些因素会影响这些决策? </a:t>
            </a:r>
          </a:p>
          <a:p>
            <a:pPr lvl="1" eaLnBrk="1" hangingPunct="1"/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你的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生产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成本(前一章的内容</a:t>
            </a:r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你面临怎样的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市场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竞争</a:t>
            </a:r>
            <a:endParaRPr lang="en-US" sz="27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首先研究</a:t>
            </a:r>
            <a:r>
              <a:rPr lang="en-US" sz="2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完全竞争市场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企业行为</a:t>
            </a:r>
            <a:endParaRPr lang="en-US" sz="27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bldLvl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897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长期的市场供给曲线</a:t>
            </a:r>
          </a:p>
        </p:txBody>
      </p:sp>
      <p:grpSp>
        <p:nvGrpSpPr>
          <p:cNvPr id="3" name="Group 3"/>
          <p:cNvGrpSpPr/>
          <p:nvPr/>
        </p:nvGrpSpPr>
        <p:grpSpPr bwMode="auto">
          <a:xfrm>
            <a:off x="1995488" y="3148013"/>
            <a:ext cx="1952625" cy="2203450"/>
            <a:chOff x="837" y="2095"/>
            <a:chExt cx="1230" cy="1388"/>
          </a:xfrm>
        </p:grpSpPr>
        <p:sp>
          <p:nvSpPr>
            <p:cNvPr id="34852" name="Line 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837" y="2293"/>
              <a:ext cx="944" cy="119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4853" name="Text Box 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684" y="2095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4860925" y="2706688"/>
            <a:ext cx="3975100" cy="3475038"/>
            <a:chOff x="2887" y="1376"/>
            <a:chExt cx="2504" cy="2189"/>
          </a:xfrm>
        </p:grpSpPr>
        <p:sp>
          <p:nvSpPr>
            <p:cNvPr id="34845" name="Text Box 10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74" y="1376"/>
              <a:ext cx="99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u="sng">
                  <a:latin typeface="Arial" panose="020B0604020202020204"/>
                  <a:cs typeface="Arial" panose="020B0604020202020204"/>
                </a:rPr>
                <a:t>市场</a:t>
              </a:r>
            </a:p>
          </p:txBody>
        </p:sp>
        <p:grpSp>
          <p:nvGrpSpPr>
            <p:cNvPr id="7" name="Group 12"/>
            <p:cNvGrpSpPr/>
            <p:nvPr/>
          </p:nvGrpSpPr>
          <p:grpSpPr bwMode="auto">
            <a:xfrm>
              <a:off x="3056" y="1791"/>
              <a:ext cx="1710" cy="1436"/>
              <a:chOff x="3049" y="1681"/>
              <a:chExt cx="1864" cy="1932"/>
            </a:xfrm>
          </p:grpSpPr>
          <p:sp>
            <p:nvSpPr>
              <p:cNvPr id="34850" name="Line 13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049" y="1681"/>
                <a:ext cx="0" cy="1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4851" name="Line 14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049" y="3613"/>
                <a:ext cx="1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34847" name="Text Box 1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732" y="3082"/>
              <a:ext cx="355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34848" name="Text Box 1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87" y="1541"/>
              <a:ext cx="298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34849" name="Text Box 1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47" y="3274"/>
              <a:ext cx="84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4D4D4D"/>
                  </a:solidFill>
                  <a:latin typeface="Arial" panose="020B0604020202020204"/>
                  <a:cs typeface="Arial" panose="020B0604020202020204"/>
                </a:rPr>
                <a:t>(</a:t>
              </a:r>
              <a:r>
                <a:rPr lang="zh-CN" altLang="en-US" sz="2400">
                  <a:solidFill>
                    <a:srgbClr val="4D4D4D"/>
                  </a:solidFill>
                  <a:latin typeface="Arial" panose="020B0604020202020204"/>
                  <a:cs typeface="Arial" panose="020B0604020202020204"/>
                </a:rPr>
                <a:t>市场</a:t>
              </a:r>
              <a:r>
                <a:rPr lang="en-US" sz="2400">
                  <a:solidFill>
                    <a:srgbClr val="4D4D4D"/>
                  </a:solidFill>
                  <a:latin typeface="Arial" panose="020B0604020202020204"/>
                  <a:cs typeface="Arial" panose="020B0604020202020204"/>
                </a:rPr>
                <a:t>)</a:t>
              </a:r>
            </a:p>
          </p:txBody>
        </p:sp>
      </p:grpSp>
      <p:grpSp>
        <p:nvGrpSpPr>
          <p:cNvPr id="8" name="Group 69"/>
          <p:cNvGrpSpPr/>
          <p:nvPr/>
        </p:nvGrpSpPr>
        <p:grpSpPr bwMode="auto">
          <a:xfrm>
            <a:off x="1236663" y="2668588"/>
            <a:ext cx="3533775" cy="3519488"/>
            <a:chOff x="401" y="1352"/>
            <a:chExt cx="2226" cy="2217"/>
          </a:xfrm>
        </p:grpSpPr>
        <p:sp>
          <p:nvSpPr>
            <p:cNvPr id="34838" name="Text Box 1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97" y="1352"/>
              <a:ext cx="991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u="sng">
                  <a:latin typeface="Arial" panose="020B0604020202020204"/>
                  <a:cs typeface="Arial" panose="020B0604020202020204"/>
                </a:rPr>
                <a:t>单个企业</a:t>
              </a:r>
            </a:p>
          </p:txBody>
        </p:sp>
        <p:grpSp>
          <p:nvGrpSpPr>
            <p:cNvPr id="9" name="Group 21"/>
            <p:cNvGrpSpPr/>
            <p:nvPr/>
          </p:nvGrpSpPr>
          <p:grpSpPr bwMode="auto">
            <a:xfrm>
              <a:off x="562" y="1793"/>
              <a:ext cx="1606" cy="1431"/>
              <a:chOff x="1489" y="785"/>
              <a:chExt cx="3650" cy="2492"/>
            </a:xfrm>
          </p:grpSpPr>
          <p:sp>
            <p:nvSpPr>
              <p:cNvPr id="34843" name="Line 22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489" y="785"/>
                <a:ext cx="0" cy="24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34844" name="Line 23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489" y="3277"/>
                <a:ext cx="3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34840" name="Text Box 2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35" y="3079"/>
              <a:ext cx="338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Q</a:t>
              </a:r>
            </a:p>
          </p:txBody>
        </p:sp>
        <p:sp>
          <p:nvSpPr>
            <p:cNvPr id="34841" name="Text Box 2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1" y="1544"/>
              <a:ext cx="284" cy="2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5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34842" name="Text Box 26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67" y="3278"/>
              <a:ext cx="760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4D4D4D"/>
                  </a:solidFill>
                  <a:latin typeface="Arial" panose="020B0604020202020204"/>
                  <a:cs typeface="Arial" panose="020B0604020202020204"/>
                </a:rPr>
                <a:t>(</a:t>
              </a:r>
              <a:r>
                <a:rPr lang="zh-CN" altLang="en-US" sz="2400">
                  <a:solidFill>
                    <a:srgbClr val="4D4D4D"/>
                  </a:solidFill>
                  <a:latin typeface="Arial" panose="020B0604020202020204"/>
                  <a:cs typeface="Arial" panose="020B0604020202020204"/>
                </a:rPr>
                <a:t>企业</a:t>
              </a:r>
              <a:r>
                <a:rPr lang="en-US" sz="2400">
                  <a:solidFill>
                    <a:srgbClr val="4D4D4D"/>
                  </a:solidFill>
                  <a:latin typeface="Arial" panose="020B0604020202020204"/>
                  <a:cs typeface="Arial" panose="020B0604020202020204"/>
                </a:rPr>
                <a:t>)</a:t>
              </a:r>
            </a:p>
          </p:txBody>
        </p:sp>
      </p:grpSp>
      <p:sp>
        <p:nvSpPr>
          <p:cNvPr id="145445" name="Text Box 3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578" y="1400175"/>
            <a:ext cx="2808302" cy="94870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在长期中，代表性企业获得零利润</a:t>
            </a:r>
          </a:p>
        </p:txBody>
      </p:sp>
      <p:grpSp>
        <p:nvGrpSpPr>
          <p:cNvPr id="10" name="Group 70"/>
          <p:cNvGrpSpPr/>
          <p:nvPr/>
        </p:nvGrpSpPr>
        <p:grpSpPr bwMode="auto">
          <a:xfrm>
            <a:off x="1597025" y="3468688"/>
            <a:ext cx="3003550" cy="1111250"/>
            <a:chOff x="628" y="1856"/>
            <a:chExt cx="1892" cy="700"/>
          </a:xfrm>
        </p:grpSpPr>
        <p:sp>
          <p:nvSpPr>
            <p:cNvPr id="34836" name="Arc 61"/>
            <p:cNvSpPr/>
            <p:nvPr>
              <p:custDataLst>
                <p:tags r:id="rId9"/>
              </p:custDataLst>
            </p:nvPr>
          </p:nvSpPr>
          <p:spPr bwMode="auto">
            <a:xfrm flipH="1" flipV="1">
              <a:off x="628" y="1856"/>
              <a:ext cx="1344" cy="700"/>
            </a:xfrm>
            <a:custGeom>
              <a:avLst/>
              <a:gdLst>
                <a:gd name="T0" fmla="*/ 0 w 34271"/>
                <a:gd name="T1" fmla="*/ 0 h 21600"/>
                <a:gd name="T2" fmla="*/ 0 w 34271"/>
                <a:gd name="T3" fmla="*/ 0 h 21600"/>
                <a:gd name="T4" fmla="*/ 0 w 34271"/>
                <a:gd name="T5" fmla="*/ 0 h 21600"/>
                <a:gd name="T6" fmla="*/ 0 60000 65536"/>
                <a:gd name="T7" fmla="*/ 0 60000 65536"/>
                <a:gd name="T8" fmla="*/ 0 60000 65536"/>
                <a:gd name="T9" fmla="*/ 0 w 34271"/>
                <a:gd name="T10" fmla="*/ 0 h 21600"/>
                <a:gd name="T11" fmla="*/ 34271 w 342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71" h="21600" fill="none" extrusionOk="0">
                  <a:moveTo>
                    <a:pt x="0" y="9663"/>
                  </a:moveTo>
                  <a:cubicBezTo>
                    <a:pt x="4001" y="3628"/>
                    <a:pt x="10761" y="-1"/>
                    <a:pt x="18002" y="0"/>
                  </a:cubicBezTo>
                  <a:cubicBezTo>
                    <a:pt x="24237" y="0"/>
                    <a:pt x="30168" y="2694"/>
                    <a:pt x="34270" y="7391"/>
                  </a:cubicBezTo>
                </a:path>
                <a:path w="34271" h="21600" stroke="0" extrusionOk="0">
                  <a:moveTo>
                    <a:pt x="0" y="9663"/>
                  </a:moveTo>
                  <a:cubicBezTo>
                    <a:pt x="4001" y="3628"/>
                    <a:pt x="10761" y="-1"/>
                    <a:pt x="18002" y="0"/>
                  </a:cubicBezTo>
                  <a:cubicBezTo>
                    <a:pt x="24237" y="0"/>
                    <a:pt x="30168" y="2694"/>
                    <a:pt x="34270" y="7391"/>
                  </a:cubicBezTo>
                  <a:lnTo>
                    <a:pt x="18002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4837" name="Text Box 6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804" y="2016"/>
              <a:ext cx="71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LRATC</a:t>
              </a:r>
            </a:p>
          </p:txBody>
        </p:sp>
      </p:grpSp>
      <p:grpSp>
        <p:nvGrpSpPr>
          <p:cNvPr id="11" name="Group 65"/>
          <p:cNvGrpSpPr/>
          <p:nvPr/>
        </p:nvGrpSpPr>
        <p:grpSpPr bwMode="auto">
          <a:xfrm>
            <a:off x="5129213" y="4225928"/>
            <a:ext cx="4016374" cy="625475"/>
            <a:chOff x="3056" y="2333"/>
            <a:chExt cx="2530" cy="394"/>
          </a:xfrm>
        </p:grpSpPr>
        <p:sp>
          <p:nvSpPr>
            <p:cNvPr id="34834" name="Line 4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056" y="2556"/>
              <a:ext cx="157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4835" name="Text Box 6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24" y="2333"/>
              <a:ext cx="962" cy="3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>
                  <a:latin typeface="Arial" panose="020B0604020202020204"/>
                  <a:cs typeface="Arial" panose="020B0604020202020204"/>
                </a:rPr>
                <a:t>长期供给</a:t>
              </a:r>
            </a:p>
          </p:txBody>
        </p:sp>
      </p:grpSp>
      <p:grpSp>
        <p:nvGrpSpPr>
          <p:cNvPr id="12" name="Group 74"/>
          <p:cNvGrpSpPr/>
          <p:nvPr/>
        </p:nvGrpSpPr>
        <p:grpSpPr bwMode="auto">
          <a:xfrm>
            <a:off x="320675" y="3963988"/>
            <a:ext cx="1109663" cy="1200150"/>
            <a:chOff x="258" y="2497"/>
            <a:chExt cx="699" cy="756"/>
          </a:xfrm>
        </p:grpSpPr>
        <p:sp>
          <p:nvSpPr>
            <p:cNvPr id="34832" name="Text Box 8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8" y="2497"/>
              <a:ext cx="561" cy="75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 = min. </a:t>
              </a:r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  <p:sp>
          <p:nvSpPr>
            <p:cNvPr id="34833" name="AutoShape 72"/>
            <p:cNvSpPr/>
            <p:nvPr>
              <p:custDataLst>
                <p:tags r:id="rId6"/>
              </p:custDataLst>
            </p:nvPr>
          </p:nvSpPr>
          <p:spPr bwMode="auto">
            <a:xfrm>
              <a:off x="741" y="2542"/>
              <a:ext cx="216" cy="679"/>
            </a:xfrm>
            <a:prstGeom prst="rightBrace">
              <a:avLst>
                <a:gd name="adj1" fmla="val 35466"/>
                <a:gd name="adj2" fmla="val 50000"/>
              </a:avLst>
            </a:prstGeom>
            <a:noFill/>
            <a:ln w="19050">
              <a:solidFill>
                <a:srgbClr val="A50021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45415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490663" y="4576763"/>
            <a:ext cx="3624262" cy="9525"/>
          </a:xfrm>
          <a:prstGeom prst="line">
            <a:avLst/>
          </a:prstGeom>
          <a:noFill/>
          <a:ln w="12700">
            <a:solidFill>
              <a:srgbClr val="CC0000"/>
            </a:solidFill>
            <a:prstDash val="lgDash"/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829" name="Oval 71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555875" y="4524375"/>
            <a:ext cx="115888" cy="1143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5481" name="Text Box 7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60032" y="1484784"/>
            <a:ext cx="3744416" cy="94902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长期市场供给曲线是水平直线，即 </a:t>
            </a:r>
            <a:r>
              <a:rPr lang="en-US" sz="2500" b="1" i="1">
                <a:latin typeface="Arial" panose="020B0604020202020204"/>
                <a:cs typeface="Arial" panose="020B0604020202020204"/>
              </a:rPr>
              <a:t>P</a:t>
            </a:r>
            <a:r>
              <a:rPr lang="en-US" sz="2500">
                <a:latin typeface="Arial" panose="020B0604020202020204"/>
                <a:cs typeface="Arial" panose="020B0604020202020204"/>
              </a:rPr>
              <a:t> = min</a:t>
            </a:r>
            <a:r>
              <a:rPr lang="en-US" sz="2500" i="1">
                <a:latin typeface="Arial" panose="020B0604020202020204"/>
                <a:cs typeface="Arial" panose="020B0604020202020204"/>
              </a:rPr>
              <a:t>ATC</a:t>
            </a:r>
            <a:r>
              <a:rPr lang="en-US" sz="2500"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5" grpId="0" bldLvl="0" animBg="1" autoUpdateAnimBg="0"/>
      <p:bldP spid="145415" grpId="0" bldLvl="0" animBg="1"/>
      <p:bldP spid="145481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6857" y="692132"/>
            <a:ext cx="5262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需求增加的影响:短期与长期</a:t>
            </a:r>
          </a:p>
        </p:txBody>
      </p:sp>
      <p:grpSp>
        <p:nvGrpSpPr>
          <p:cNvPr id="4" name="Group 66"/>
          <p:cNvGrpSpPr/>
          <p:nvPr/>
        </p:nvGrpSpPr>
        <p:grpSpPr bwMode="auto">
          <a:xfrm>
            <a:off x="5101908" y="3100388"/>
            <a:ext cx="2587625" cy="2640012"/>
            <a:chOff x="3217" y="1621"/>
            <a:chExt cx="1630" cy="1663"/>
          </a:xfrm>
        </p:grpSpPr>
        <p:sp>
          <p:nvSpPr>
            <p:cNvPr id="35927" name="Line 33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 flipV="1">
              <a:off x="3217" y="1833"/>
              <a:ext cx="1332" cy="1451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928" name="Text Box 34"/>
            <p:cNvSpPr txBox="1"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545" y="1621"/>
              <a:ext cx="302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S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7" name="Group 79"/>
          <p:cNvGrpSpPr/>
          <p:nvPr/>
        </p:nvGrpSpPr>
        <p:grpSpPr bwMode="auto">
          <a:xfrm>
            <a:off x="879158" y="3884613"/>
            <a:ext cx="1649412" cy="1058862"/>
            <a:chOff x="557" y="2115"/>
            <a:chExt cx="1039" cy="667"/>
          </a:xfrm>
        </p:grpSpPr>
        <p:sp>
          <p:nvSpPr>
            <p:cNvPr id="35924" name="Rectangle 2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557" y="2536"/>
              <a:ext cx="1039" cy="246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925" name="Text Box 55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693" y="2115"/>
              <a:ext cx="480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Profit</a:t>
              </a:r>
            </a:p>
          </p:txBody>
        </p:sp>
        <p:sp>
          <p:nvSpPr>
            <p:cNvPr id="35926" name="Line 56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959" y="2342"/>
              <a:ext cx="114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8" name="Group 67"/>
          <p:cNvGrpSpPr/>
          <p:nvPr/>
        </p:nvGrpSpPr>
        <p:grpSpPr bwMode="auto">
          <a:xfrm>
            <a:off x="5108258" y="4564064"/>
            <a:ext cx="2808287" cy="1589088"/>
            <a:chOff x="3221" y="2543"/>
            <a:chExt cx="1769" cy="1001"/>
          </a:xfrm>
        </p:grpSpPr>
        <p:sp>
          <p:nvSpPr>
            <p:cNvPr id="35922" name="Line 3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3221" y="2543"/>
              <a:ext cx="1459" cy="90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923" name="Text Box 58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688" y="3311"/>
              <a:ext cx="302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D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9" name="Group 61"/>
          <p:cNvGrpSpPr/>
          <p:nvPr/>
        </p:nvGrpSpPr>
        <p:grpSpPr bwMode="auto">
          <a:xfrm>
            <a:off x="4173220" y="4652966"/>
            <a:ext cx="4738688" cy="671513"/>
            <a:chOff x="2632" y="2599"/>
            <a:chExt cx="2985" cy="423"/>
          </a:xfrm>
        </p:grpSpPr>
        <p:sp>
          <p:nvSpPr>
            <p:cNvPr id="35919" name="Line 12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3044" y="2819"/>
              <a:ext cx="188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920" name="Text Box 13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632" y="2668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35921" name="Text Box 57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862" y="2599"/>
              <a:ext cx="755" cy="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long-run</a:t>
              </a:r>
            </a:p>
            <a:p>
              <a:pPr>
                <a:lnSpc>
                  <a:spcPct val="90000"/>
                </a:lnSpc>
              </a:pPr>
              <a:r>
                <a:rPr lang="en-US" sz="2400">
                  <a:latin typeface="Arial" panose="020B0604020202020204"/>
                  <a:cs typeface="Arial" panose="020B0604020202020204"/>
                </a:rPr>
                <a:t>supply</a:t>
              </a:r>
              <a:endParaRPr lang="en-US" sz="2400" baseline="-25000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0" name="Group 72"/>
          <p:cNvGrpSpPr/>
          <p:nvPr/>
        </p:nvGrpSpPr>
        <p:grpSpPr bwMode="auto">
          <a:xfrm>
            <a:off x="5193983" y="3894137"/>
            <a:ext cx="3057525" cy="1936749"/>
            <a:chOff x="3275" y="2121"/>
            <a:chExt cx="1926" cy="1220"/>
          </a:xfrm>
        </p:grpSpPr>
        <p:sp>
          <p:nvSpPr>
            <p:cNvPr id="35917" name="Line 36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3275" y="2121"/>
              <a:ext cx="1686" cy="104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918" name="Text Box 59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976" y="3108"/>
              <a:ext cx="22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D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grpSp>
        <p:nvGrpSpPr>
          <p:cNvPr id="11" name="Group 5"/>
          <p:cNvGrpSpPr/>
          <p:nvPr/>
        </p:nvGrpSpPr>
        <p:grpSpPr bwMode="auto">
          <a:xfrm>
            <a:off x="1323658" y="3205163"/>
            <a:ext cx="2493962" cy="2851150"/>
            <a:chOff x="995" y="1624"/>
            <a:chExt cx="1571" cy="1796"/>
          </a:xfrm>
        </p:grpSpPr>
        <p:sp>
          <p:nvSpPr>
            <p:cNvPr id="35915" name="Line 6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V="1">
              <a:off x="995" y="1862"/>
              <a:ext cx="1239" cy="155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916" name="Text Box 7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183" y="1624"/>
              <a:ext cx="383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MC</a:t>
              </a:r>
            </a:p>
          </p:txBody>
        </p:sp>
      </p:grpSp>
      <p:grpSp>
        <p:nvGrpSpPr>
          <p:cNvPr id="12" name="Group 8"/>
          <p:cNvGrpSpPr/>
          <p:nvPr/>
        </p:nvGrpSpPr>
        <p:grpSpPr bwMode="auto">
          <a:xfrm>
            <a:off x="1058545" y="3479800"/>
            <a:ext cx="2936875" cy="1516063"/>
            <a:chOff x="828" y="1797"/>
            <a:chExt cx="1850" cy="955"/>
          </a:xfrm>
        </p:grpSpPr>
        <p:sp>
          <p:nvSpPr>
            <p:cNvPr id="35913" name="Arc 9"/>
            <p:cNvSpPr/>
            <p:nvPr>
              <p:custDataLst>
                <p:tags r:id="rId47"/>
              </p:custDataLst>
            </p:nvPr>
          </p:nvSpPr>
          <p:spPr bwMode="auto">
            <a:xfrm flipH="1" flipV="1">
              <a:off x="828" y="1797"/>
              <a:ext cx="1461" cy="955"/>
            </a:xfrm>
            <a:custGeom>
              <a:avLst/>
              <a:gdLst>
                <a:gd name="T0" fmla="*/ 0 w 34271"/>
                <a:gd name="T1" fmla="*/ 0 h 21600"/>
                <a:gd name="T2" fmla="*/ 0 w 34271"/>
                <a:gd name="T3" fmla="*/ 0 h 21600"/>
                <a:gd name="T4" fmla="*/ 0 w 34271"/>
                <a:gd name="T5" fmla="*/ 0 h 21600"/>
                <a:gd name="T6" fmla="*/ 0 60000 65536"/>
                <a:gd name="T7" fmla="*/ 0 60000 65536"/>
                <a:gd name="T8" fmla="*/ 0 60000 65536"/>
                <a:gd name="T9" fmla="*/ 0 w 34271"/>
                <a:gd name="T10" fmla="*/ 0 h 21600"/>
                <a:gd name="T11" fmla="*/ 34271 w 342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71" h="21600" fill="none" extrusionOk="0">
                  <a:moveTo>
                    <a:pt x="0" y="9663"/>
                  </a:moveTo>
                  <a:cubicBezTo>
                    <a:pt x="4001" y="3628"/>
                    <a:pt x="10761" y="-1"/>
                    <a:pt x="18002" y="0"/>
                  </a:cubicBezTo>
                  <a:cubicBezTo>
                    <a:pt x="24237" y="0"/>
                    <a:pt x="30168" y="2694"/>
                    <a:pt x="34270" y="7391"/>
                  </a:cubicBezTo>
                </a:path>
                <a:path w="34271" h="21600" stroke="0" extrusionOk="0">
                  <a:moveTo>
                    <a:pt x="0" y="9663"/>
                  </a:moveTo>
                  <a:cubicBezTo>
                    <a:pt x="4001" y="3628"/>
                    <a:pt x="10761" y="-1"/>
                    <a:pt x="18002" y="0"/>
                  </a:cubicBezTo>
                  <a:cubicBezTo>
                    <a:pt x="24237" y="0"/>
                    <a:pt x="30168" y="2694"/>
                    <a:pt x="34270" y="7391"/>
                  </a:cubicBezTo>
                  <a:lnTo>
                    <a:pt x="18002" y="21600"/>
                  </a:lnTo>
                  <a:close/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914" name="Text Box 10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213" y="2101"/>
              <a:ext cx="465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>
                  <a:latin typeface="Arial" panose="020B0604020202020204"/>
                  <a:cs typeface="Arial" panose="020B0604020202020204"/>
                </a:rPr>
                <a:t>ATC</a:t>
              </a:r>
            </a:p>
          </p:txBody>
        </p:sp>
      </p:grpSp>
      <p:grpSp>
        <p:nvGrpSpPr>
          <p:cNvPr id="13" name="Group 62"/>
          <p:cNvGrpSpPr/>
          <p:nvPr/>
        </p:nvGrpSpPr>
        <p:grpSpPr bwMode="auto">
          <a:xfrm>
            <a:off x="217170" y="4759325"/>
            <a:ext cx="3556000" cy="457200"/>
            <a:chOff x="140" y="2666"/>
            <a:chExt cx="2240" cy="288"/>
          </a:xfrm>
        </p:grpSpPr>
        <p:sp>
          <p:nvSpPr>
            <p:cNvPr id="35911" name="Line 3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552" y="2817"/>
              <a:ext cx="1828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912" name="Text Box 1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40" y="2666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 bwMode="auto">
          <a:xfrm>
            <a:off x="4566920" y="2732088"/>
            <a:ext cx="4208463" cy="4056063"/>
            <a:chOff x="2880" y="1389"/>
            <a:chExt cx="2651" cy="2555"/>
          </a:xfrm>
        </p:grpSpPr>
        <p:sp>
          <p:nvSpPr>
            <p:cNvPr id="35902" name="Text Box 15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609" y="1389"/>
              <a:ext cx="99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u="sng">
                  <a:latin typeface="Arial" panose="020B0604020202020204"/>
                  <a:cs typeface="Arial" panose="020B0604020202020204"/>
                </a:rPr>
                <a:t>市场</a:t>
              </a:r>
              <a:endParaRPr lang="en-US" sz="2400" u="sng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5" name="Group 16"/>
            <p:cNvGrpSpPr/>
            <p:nvPr/>
          </p:nvGrpSpPr>
          <p:grpSpPr bwMode="auto">
            <a:xfrm>
              <a:off x="2880" y="1470"/>
              <a:ext cx="2651" cy="2474"/>
              <a:chOff x="2880" y="1470"/>
              <a:chExt cx="2651" cy="2474"/>
            </a:xfrm>
          </p:grpSpPr>
          <p:grpSp>
            <p:nvGrpSpPr>
              <p:cNvPr id="16" name="Group 17"/>
              <p:cNvGrpSpPr/>
              <p:nvPr/>
            </p:nvGrpSpPr>
            <p:grpSpPr bwMode="auto">
              <a:xfrm>
                <a:off x="2880" y="1470"/>
                <a:ext cx="2361" cy="2309"/>
                <a:chOff x="2880" y="1470"/>
                <a:chExt cx="2361" cy="2309"/>
              </a:xfrm>
            </p:grpSpPr>
            <p:grpSp>
              <p:nvGrpSpPr>
                <p:cNvPr id="17" name="Group 18"/>
                <p:cNvGrpSpPr/>
                <p:nvPr/>
              </p:nvGrpSpPr>
              <p:grpSpPr bwMode="auto">
                <a:xfrm>
                  <a:off x="3049" y="1717"/>
                  <a:ext cx="1864" cy="1896"/>
                  <a:chOff x="3049" y="1681"/>
                  <a:chExt cx="1864" cy="1932"/>
                </a:xfrm>
              </p:grpSpPr>
              <p:sp>
                <p:nvSpPr>
                  <p:cNvPr id="35909" name="Line 19"/>
                  <p:cNvSpPr>
                    <a:spLocks noChangeShapeType="1"/>
                  </p:cNvSpPr>
                  <p:nvPr>
                    <p:custDataLst>
                      <p:tags r:id="rId43"/>
                    </p:custDataLst>
                  </p:nvPr>
                </p:nvSpPr>
                <p:spPr bwMode="auto">
                  <a:xfrm>
                    <a:off x="3049" y="1681"/>
                    <a:ext cx="0" cy="193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en-US">
                      <a:latin typeface="Arial" panose="020B0604020202020204"/>
                      <a:cs typeface="Arial" panose="020B0604020202020204"/>
                    </a:endParaRPr>
                  </a:p>
                </p:txBody>
              </p:sp>
              <p:sp>
                <p:nvSpPr>
                  <p:cNvPr id="35910" name="Line 20"/>
                  <p:cNvSpPr>
                    <a:spLocks noChangeShapeType="1"/>
                  </p:cNvSpPr>
                  <p:nvPr>
                    <p:custDataLst>
                      <p:tags r:id="rId44"/>
                    </p:custDataLst>
                  </p:nvPr>
                </p:nvSpPr>
                <p:spPr bwMode="auto">
                  <a:xfrm>
                    <a:off x="3049" y="3613"/>
                    <a:ext cx="1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en-US">
                      <a:latin typeface="Arial" panose="020B0604020202020204"/>
                      <a:cs typeface="Arial" panose="020B0604020202020204"/>
                    </a:endParaRPr>
                  </a:p>
                </p:txBody>
              </p:sp>
            </p:grpSp>
            <p:sp>
              <p:nvSpPr>
                <p:cNvPr id="35907" name="Text Box 21"/>
                <p:cNvSpPr txBox="1">
                  <a:spLocks noChangeArrowhead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4886" y="3481"/>
                  <a:ext cx="355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500" b="1" i="1">
                      <a:latin typeface="Arial" panose="020B0604020202020204"/>
                      <a:cs typeface="Arial" panose="020B0604020202020204"/>
                    </a:rPr>
                    <a:t>Q</a:t>
                  </a:r>
                </a:p>
              </p:txBody>
            </p:sp>
            <p:sp>
              <p:nvSpPr>
                <p:cNvPr id="35908" name="Text Box 22"/>
                <p:cNvSpPr txBox="1">
                  <a:spLocks noChangeArrowheads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2880" y="1470"/>
                  <a:ext cx="298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sz="2500" b="1" i="1">
                      <a:latin typeface="Arial" panose="020B0604020202020204"/>
                      <a:cs typeface="Arial" panose="020B0604020202020204"/>
                    </a:rPr>
                    <a:t>P</a:t>
                  </a:r>
                </a:p>
              </p:txBody>
            </p:sp>
          </p:grpSp>
          <p:sp>
            <p:nvSpPr>
              <p:cNvPr id="35905" name="Text Box 23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687" y="3653"/>
                <a:ext cx="844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rgbClr val="4D4D4D"/>
                    </a:solidFill>
                    <a:latin typeface="Arial" panose="020B0604020202020204"/>
                    <a:cs typeface="Arial" panose="020B0604020202020204"/>
                  </a:rPr>
                  <a:t>(</a:t>
                </a:r>
                <a:r>
                  <a:rPr lang="zh-CN" altLang="en-US" sz="2400">
                    <a:solidFill>
                      <a:srgbClr val="4D4D4D"/>
                    </a:solidFill>
                    <a:latin typeface="Arial" panose="020B0604020202020204"/>
                    <a:cs typeface="Arial" panose="020B0604020202020204"/>
                  </a:rPr>
                  <a:t>市场</a:t>
                </a:r>
                <a:r>
                  <a:rPr lang="en-US" sz="2400">
                    <a:solidFill>
                      <a:srgbClr val="4D4D4D"/>
                    </a:solidFill>
                    <a:latin typeface="Arial" panose="020B0604020202020204"/>
                    <a:cs typeface="Arial" panose="020B0604020202020204"/>
                  </a:rPr>
                  <a:t>)</a:t>
                </a:r>
              </a:p>
            </p:txBody>
          </p:sp>
        </p:grpSp>
      </p:grpSp>
      <p:sp>
        <p:nvSpPr>
          <p:cNvPr id="35854" name="Text Box 2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49083" y="2735263"/>
            <a:ext cx="15732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u="sng">
                <a:latin typeface="Arial" panose="020B0604020202020204"/>
                <a:cs typeface="Arial" panose="020B0604020202020204"/>
              </a:rPr>
              <a:t>单个企业</a:t>
            </a:r>
            <a:endParaRPr lang="en-US" sz="2400" u="sng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8" name="Group 25"/>
          <p:cNvGrpSpPr/>
          <p:nvPr/>
        </p:nvGrpSpPr>
        <p:grpSpPr bwMode="auto">
          <a:xfrm>
            <a:off x="620395" y="2863850"/>
            <a:ext cx="3789363" cy="3930651"/>
            <a:chOff x="394" y="1472"/>
            <a:chExt cx="2387" cy="2476"/>
          </a:xfrm>
        </p:grpSpPr>
        <p:grpSp>
          <p:nvGrpSpPr>
            <p:cNvPr id="19" name="Group 26"/>
            <p:cNvGrpSpPr/>
            <p:nvPr/>
          </p:nvGrpSpPr>
          <p:grpSpPr bwMode="auto">
            <a:xfrm>
              <a:off x="394" y="1472"/>
              <a:ext cx="2247" cy="2303"/>
              <a:chOff x="394" y="1472"/>
              <a:chExt cx="2247" cy="2303"/>
            </a:xfrm>
          </p:grpSpPr>
          <p:grpSp>
            <p:nvGrpSpPr>
              <p:cNvPr id="20" name="Group 27"/>
              <p:cNvGrpSpPr/>
              <p:nvPr/>
            </p:nvGrpSpPr>
            <p:grpSpPr bwMode="auto">
              <a:xfrm>
                <a:off x="555" y="1719"/>
                <a:ext cx="1774" cy="1890"/>
                <a:chOff x="1489" y="785"/>
                <a:chExt cx="3650" cy="2492"/>
              </a:xfrm>
            </p:grpSpPr>
            <p:sp>
              <p:nvSpPr>
                <p:cNvPr id="35900" name="Line 28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1489" y="785"/>
                  <a:ext cx="0" cy="24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  <p:sp>
              <p:nvSpPr>
                <p:cNvPr id="35901" name="Line 29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1489" y="3277"/>
                  <a:ext cx="36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>
                    <a:latin typeface="Arial" panose="020B0604020202020204"/>
                    <a:cs typeface="Arial" panose="020B0604020202020204"/>
                  </a:endParaRPr>
                </a:p>
              </p:txBody>
            </p:sp>
          </p:grpSp>
          <p:sp>
            <p:nvSpPr>
              <p:cNvPr id="35898" name="Text Box 30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303" y="3477"/>
                <a:ext cx="338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  <p:sp>
            <p:nvSpPr>
              <p:cNvPr id="35899" name="Text Box 31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94" y="1472"/>
                <a:ext cx="284" cy="29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500" b="1" i="1">
                    <a:latin typeface="Arial" panose="020B0604020202020204"/>
                    <a:cs typeface="Arial" panose="020B0604020202020204"/>
                  </a:rPr>
                  <a:t>P</a:t>
                </a:r>
              </a:p>
            </p:txBody>
          </p:sp>
        </p:grpSp>
        <p:sp>
          <p:nvSpPr>
            <p:cNvPr id="35896" name="Text Box 3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021" y="3657"/>
              <a:ext cx="760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4D4D4D"/>
                  </a:solidFill>
                  <a:latin typeface="Arial" panose="020B0604020202020204"/>
                  <a:cs typeface="Arial" panose="020B0604020202020204"/>
                </a:rPr>
                <a:t>(</a:t>
              </a:r>
              <a:r>
                <a:rPr lang="zh-CN" altLang="en-US" sz="2400">
                  <a:solidFill>
                    <a:srgbClr val="4D4D4D"/>
                  </a:solidFill>
                  <a:latin typeface="Arial" panose="020B0604020202020204"/>
                  <a:cs typeface="Arial" panose="020B0604020202020204"/>
                </a:rPr>
                <a:t>企业</a:t>
              </a:r>
              <a:r>
                <a:rPr lang="en-US" sz="2400">
                  <a:solidFill>
                    <a:srgbClr val="4D4D4D"/>
                  </a:solidFill>
                  <a:latin typeface="Arial" panose="020B0604020202020204"/>
                  <a:cs typeface="Arial" panose="020B0604020202020204"/>
                </a:rPr>
                <a:t>)</a:t>
              </a:r>
            </a:p>
          </p:txBody>
        </p:sp>
      </p:grpSp>
      <p:grpSp>
        <p:nvGrpSpPr>
          <p:cNvPr id="21" name="Group 68"/>
          <p:cNvGrpSpPr/>
          <p:nvPr/>
        </p:nvGrpSpPr>
        <p:grpSpPr bwMode="auto">
          <a:xfrm>
            <a:off x="4335145" y="4343405"/>
            <a:ext cx="1879600" cy="369888"/>
            <a:chOff x="2734" y="2404"/>
            <a:chExt cx="1184" cy="233"/>
          </a:xfrm>
        </p:grpSpPr>
        <p:sp>
          <p:nvSpPr>
            <p:cNvPr id="35893" name="Text Box 3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734" y="2404"/>
              <a:ext cx="260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  <p:sp>
          <p:nvSpPr>
            <p:cNvPr id="35894" name="Line 41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048" y="2523"/>
              <a:ext cx="870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2" name="Group 77"/>
          <p:cNvGrpSpPr/>
          <p:nvPr/>
        </p:nvGrpSpPr>
        <p:grpSpPr bwMode="auto">
          <a:xfrm>
            <a:off x="217170" y="4302125"/>
            <a:ext cx="3556000" cy="457200"/>
            <a:chOff x="140" y="2378"/>
            <a:chExt cx="2240" cy="288"/>
          </a:xfrm>
        </p:grpSpPr>
        <p:sp>
          <p:nvSpPr>
            <p:cNvPr id="35891" name="Line 47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552" y="2529"/>
              <a:ext cx="182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892" name="Text Box 48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0" y="2378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P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sp>
        <p:nvSpPr>
          <p:cNvPr id="138289" name="Oval 49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469833" y="4481513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8290" name="Oval 50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2106295" y="4937125"/>
            <a:ext cx="115888" cy="1143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Group 76"/>
          <p:cNvGrpSpPr/>
          <p:nvPr/>
        </p:nvGrpSpPr>
        <p:grpSpPr bwMode="auto">
          <a:xfrm>
            <a:off x="5571808" y="4943476"/>
            <a:ext cx="438150" cy="1692276"/>
            <a:chOff x="3513" y="2782"/>
            <a:chExt cx="276" cy="1066"/>
          </a:xfrm>
        </p:grpSpPr>
        <p:sp>
          <p:nvSpPr>
            <p:cNvPr id="35888" name="Text Box 4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13" y="3615"/>
              <a:ext cx="27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1</a:t>
              </a:r>
            </a:p>
          </p:txBody>
        </p:sp>
        <p:sp>
          <p:nvSpPr>
            <p:cNvPr id="35889" name="Line 4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652" y="2833"/>
              <a:ext cx="0" cy="7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890" name="Oval 51"/>
            <p:cNvSpPr>
              <a:spLocks noChangeAspect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612" y="2782"/>
              <a:ext cx="73" cy="7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4" name="Group 75"/>
          <p:cNvGrpSpPr/>
          <p:nvPr/>
        </p:nvGrpSpPr>
        <p:grpSpPr bwMode="auto">
          <a:xfrm>
            <a:off x="6024245" y="4471989"/>
            <a:ext cx="461963" cy="2163763"/>
            <a:chOff x="3798" y="2485"/>
            <a:chExt cx="291" cy="1363"/>
          </a:xfrm>
        </p:grpSpPr>
        <p:sp>
          <p:nvSpPr>
            <p:cNvPr id="35885" name="Line 4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919" y="2542"/>
              <a:ext cx="0" cy="106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886" name="Text Box 4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798" y="3615"/>
              <a:ext cx="291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  <p:sp>
          <p:nvSpPr>
            <p:cNvPr id="35887" name="Oval 52"/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880" y="2485"/>
              <a:ext cx="73" cy="7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38294" name="Oval 54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2466658" y="4881563"/>
            <a:ext cx="115887" cy="114300"/>
          </a:xfrm>
          <a:prstGeom prst="ellipse">
            <a:avLst/>
          </a:prstGeom>
          <a:solidFill>
            <a:srgbClr val="000000"/>
          </a:solidFill>
          <a:ln w="9525">
            <a:noFill/>
            <a:prstDash val="dash"/>
            <a:round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8303" name="Line 6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830695" y="5522913"/>
            <a:ext cx="812800" cy="0"/>
          </a:xfrm>
          <a:prstGeom prst="line">
            <a:avLst/>
          </a:prstGeom>
          <a:noFill/>
          <a:ln w="44450">
            <a:solidFill>
              <a:srgbClr val="A50021"/>
            </a:solidFill>
            <a:round/>
            <a:tailEnd type="stealth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8304" name="Line 6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568758" y="4248150"/>
            <a:ext cx="981075" cy="0"/>
          </a:xfrm>
          <a:prstGeom prst="line">
            <a:avLst/>
          </a:prstGeom>
          <a:noFill/>
          <a:ln w="44450">
            <a:solidFill>
              <a:srgbClr val="006699"/>
            </a:solidFill>
            <a:round/>
            <a:tailEnd type="stealth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Group 65"/>
          <p:cNvGrpSpPr/>
          <p:nvPr/>
        </p:nvGrpSpPr>
        <p:grpSpPr bwMode="auto">
          <a:xfrm>
            <a:off x="6063933" y="3717925"/>
            <a:ext cx="2235200" cy="2257425"/>
            <a:chOff x="3823" y="2010"/>
            <a:chExt cx="1408" cy="1422"/>
          </a:xfrm>
        </p:grpSpPr>
        <p:sp>
          <p:nvSpPr>
            <p:cNvPr id="35883" name="Line 3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3823" y="2222"/>
              <a:ext cx="1111" cy="121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884" name="Text Box 3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929" y="2010"/>
              <a:ext cx="302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S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2</a:t>
              </a:r>
            </a:p>
          </p:txBody>
        </p:sp>
      </p:grpSp>
      <p:grpSp>
        <p:nvGrpSpPr>
          <p:cNvPr id="26" name="Group 74"/>
          <p:cNvGrpSpPr/>
          <p:nvPr/>
        </p:nvGrpSpPr>
        <p:grpSpPr bwMode="auto">
          <a:xfrm>
            <a:off x="6767195" y="4945064"/>
            <a:ext cx="457200" cy="1690688"/>
            <a:chOff x="4266" y="2783"/>
            <a:chExt cx="288" cy="1065"/>
          </a:xfrm>
        </p:grpSpPr>
        <p:sp>
          <p:nvSpPr>
            <p:cNvPr id="35880" name="Line 4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396" y="2836"/>
              <a:ext cx="0" cy="77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</a:ln>
          </p:spPr>
          <p:txBody>
            <a:bodyPr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35881" name="Text Box 4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66" y="3615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i="1">
                  <a:latin typeface="Arial" panose="020B0604020202020204"/>
                  <a:cs typeface="Arial" panose="020B0604020202020204"/>
                </a:rPr>
                <a:t>Q</a:t>
              </a:r>
              <a:r>
                <a:rPr lang="en-US" sz="2400" b="1" baseline="-25000">
                  <a:latin typeface="Arial" panose="020B0604020202020204"/>
                  <a:cs typeface="Arial" panose="020B0604020202020204"/>
                </a:rPr>
                <a:t>3</a:t>
              </a:r>
            </a:p>
          </p:txBody>
        </p:sp>
        <p:sp>
          <p:nvSpPr>
            <p:cNvPr id="35882" name="Oval 53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355" y="2783"/>
              <a:ext cx="73" cy="7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prstDash val="dash"/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38321" name="Text Box 8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6595" y="1357313"/>
            <a:ext cx="2547938" cy="860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一家公司开始于长期</a:t>
            </a:r>
            <a:r>
              <a:rPr lang="zh-CN" altLang="en-US" sz="2500">
                <a:latin typeface="Arial" panose="020B0604020202020204"/>
                <a:cs typeface="Arial" panose="020B0604020202020204"/>
              </a:rPr>
              <a:t>均衡</a:t>
            </a:r>
            <a:r>
              <a:rPr lang="en-US" sz="2500"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138322" name="Text Box 8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47945" y="1354138"/>
            <a:ext cx="3417888" cy="860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…但需求的增加会提高</a:t>
            </a:r>
            <a:r>
              <a:rPr lang="zh-CN" altLang="en-US" sz="2500">
                <a:latin typeface="Arial" panose="020B0604020202020204"/>
                <a:cs typeface="Arial" panose="020B0604020202020204"/>
              </a:rPr>
              <a:t>价格</a:t>
            </a:r>
            <a:r>
              <a:rPr lang="en-US" sz="2500">
                <a:latin typeface="Arial" panose="020B0604020202020204"/>
                <a:cs typeface="Arial" panose="020B0604020202020204"/>
              </a:rPr>
              <a:t>，…</a:t>
            </a:r>
          </a:p>
        </p:txBody>
      </p:sp>
      <p:sp>
        <p:nvSpPr>
          <p:cNvPr id="138323" name="Text Box 8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6278" y="1700530"/>
            <a:ext cx="2803525" cy="860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…为公司带来</a:t>
            </a:r>
            <a:r>
              <a:rPr lang="zh-CN" altLang="en-US" sz="2500">
                <a:latin typeface="Arial" panose="020B0604020202020204"/>
                <a:cs typeface="Arial" panose="020B0604020202020204"/>
              </a:rPr>
              <a:t>短期</a:t>
            </a:r>
            <a:r>
              <a:rPr lang="en-US" sz="2500">
                <a:latin typeface="Arial" panose="020B0604020202020204"/>
                <a:cs typeface="Arial" panose="020B0604020202020204"/>
              </a:rPr>
              <a:t>利润。</a:t>
            </a:r>
          </a:p>
        </p:txBody>
      </p:sp>
      <p:sp>
        <p:nvSpPr>
          <p:cNvPr id="138324" name="Text Box 8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80155" y="1700530"/>
            <a:ext cx="5121275" cy="860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500">
                <a:latin typeface="Arial" panose="020B0604020202020204"/>
                <a:cs typeface="Arial" panose="020B0604020202020204"/>
              </a:rPr>
              <a:t>当利润引起企业进入时，供给增加，造成价格</a:t>
            </a:r>
            <a:r>
              <a:rPr lang="en-US" sz="2500">
                <a:latin typeface="Arial" panose="020B0604020202020204"/>
                <a:cs typeface="Arial" panose="020B0604020202020204"/>
              </a:rPr>
              <a:t>…</a:t>
            </a:r>
            <a:endParaRPr lang="en-US" sz="2500" b="1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8325" name="Text Box 8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11760" y="1700808"/>
            <a:ext cx="4179887" cy="8604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>
                <a:latin typeface="Arial" panose="020B0604020202020204"/>
                <a:cs typeface="Arial" panose="020B0604020202020204"/>
              </a:rPr>
              <a:t>...使利润趋于零，回到长期均衡</a:t>
            </a:r>
          </a:p>
        </p:txBody>
      </p:sp>
      <p:sp>
        <p:nvSpPr>
          <p:cNvPr id="138326" name="Line 8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4833620" y="4541838"/>
            <a:ext cx="0" cy="43815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tailEnd type="stealth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8327" name="Line 8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rot="10800000" flipV="1">
            <a:off x="4836795" y="4551363"/>
            <a:ext cx="0" cy="43815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tailEnd type="stealth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8328" name="Line 8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875983" y="4548188"/>
            <a:ext cx="0" cy="43815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tailEnd type="stealth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8329" name="Line 8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rot="10800000" flipV="1">
            <a:off x="874395" y="4552950"/>
            <a:ext cx="0" cy="43815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tailEnd type="stealth" w="lg" len="lg"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876" name="Text Box 9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628958" y="4552950"/>
            <a:ext cx="26828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panose="020B0604020202020204"/>
                <a:cs typeface="Arial" panose="020B0604020202020204"/>
              </a:rPr>
              <a:t>A</a:t>
            </a:r>
          </a:p>
        </p:txBody>
      </p:sp>
      <p:sp>
        <p:nvSpPr>
          <p:cNvPr id="138331" name="Text Box 9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065520" y="4103688"/>
            <a:ext cx="26828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panose="020B0604020202020204"/>
                <a:cs typeface="Arial" panose="020B0604020202020204"/>
              </a:rPr>
              <a:t>B</a:t>
            </a:r>
          </a:p>
        </p:txBody>
      </p:sp>
      <p:sp>
        <p:nvSpPr>
          <p:cNvPr id="138332" name="Text Box 9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808470" y="4565650"/>
            <a:ext cx="26828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Arial" panose="020B0604020202020204"/>
                <a:cs typeface="Arial" panose="020B0604020202020204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8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8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8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8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8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8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8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8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8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8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8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38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8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9" grpId="0" bldLvl="0" animBg="1"/>
      <p:bldP spid="138289" grpId="1" bldLvl="0" animBg="1"/>
      <p:bldP spid="138290" grpId="0" bldLvl="0" animBg="1"/>
      <p:bldP spid="138290" grpId="1" bldLvl="0" animBg="1"/>
      <p:bldP spid="138294" grpId="0" bldLvl="0" animBg="1"/>
      <p:bldP spid="138294" grpId="1" bldLvl="0" animBg="1"/>
      <p:bldP spid="138303" grpId="0" bldLvl="0" animBg="1"/>
      <p:bldP spid="138303" grpId="1" bldLvl="0" animBg="1"/>
      <p:bldP spid="138304" grpId="0" bldLvl="0" animBg="1"/>
      <p:bldP spid="138304" grpId="1" bldLvl="0" animBg="1"/>
      <p:bldP spid="138321" grpId="0" bldLvl="0" animBg="1"/>
      <p:bldP spid="138322" grpId="0" bldLvl="0" animBg="1"/>
      <p:bldP spid="138322" grpId="1" bldLvl="0" animBg="1"/>
      <p:bldP spid="138323" grpId="0" bldLvl="0" animBg="1"/>
      <p:bldP spid="138323" grpId="1" bldLvl="0" animBg="1"/>
      <p:bldP spid="138324" grpId="0" bldLvl="0" animBg="1"/>
      <p:bldP spid="138324" grpId="1" bldLvl="0" animBg="1"/>
      <p:bldP spid="138325" grpId="0" bldLvl="0" animBg="1"/>
      <p:bldP spid="138326" grpId="0" bldLvl="0" animBg="1"/>
      <p:bldP spid="138326" grpId="1" bldLvl="0" animBg="1"/>
      <p:bldP spid="138327" grpId="0" bldLvl="0" animBg="1"/>
      <p:bldP spid="138327" grpId="1" bldLvl="0" animBg="1"/>
      <p:bldP spid="138328" grpId="0" bldLvl="0" animBg="1"/>
      <p:bldP spid="138328" grpId="1" bldLvl="0" animBg="1"/>
      <p:bldP spid="138329" grpId="0" bldLvl="0" animBg="1"/>
      <p:bldP spid="138329" grpId="1" bldLvl="0" animBg="1"/>
      <p:bldP spid="138331" grpId="0"/>
      <p:bldP spid="1383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5417" y="620688"/>
            <a:ext cx="6278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为什么长期供给曲线向右上方倾斜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600201"/>
            <a:ext cx="8579296" cy="298092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竞争</a:t>
            </a:r>
            <a:r>
              <a:rPr lang="en-US" sz="2800" dirty="0" err="1"/>
              <a:t>长期市场供给曲线是水平的，如果</a:t>
            </a:r>
            <a:r>
              <a:rPr lang="en-US" sz="2800" dirty="0"/>
              <a:t>:</a:t>
            </a:r>
          </a:p>
          <a:p>
            <a:pPr marL="0" indent="0" eaLnBrk="1" hangingPunct="1">
              <a:buNone/>
            </a:pPr>
            <a:r>
              <a:rPr lang="en-US" sz="2800" b="1" dirty="0">
                <a:solidFill>
                  <a:srgbClr val="996633"/>
                </a:solidFill>
              </a:rPr>
              <a:t>  1)</a:t>
            </a:r>
            <a:r>
              <a:rPr lang="en-US" sz="2800" dirty="0">
                <a:solidFill>
                  <a:srgbClr val="996633"/>
                </a:solidFill>
              </a:rPr>
              <a:t> </a:t>
            </a:r>
            <a:r>
              <a:rPr lang="en-US" sz="2800" dirty="0" err="1"/>
              <a:t>所有企业都有完全相同的成本</a:t>
            </a:r>
            <a:r>
              <a:rPr lang="zh-CN" altLang="en-US" sz="2800" dirty="0"/>
              <a:t>，并且</a:t>
            </a: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  </a:t>
            </a:r>
            <a:r>
              <a:rPr lang="en-US" sz="2800" b="1" dirty="0">
                <a:solidFill>
                  <a:srgbClr val="996633"/>
                </a:solidFill>
              </a:rPr>
              <a:t>2)</a:t>
            </a:r>
            <a:r>
              <a:rPr lang="en-US" sz="2800" dirty="0">
                <a:solidFill>
                  <a:srgbClr val="996633"/>
                </a:solidFill>
              </a:rPr>
              <a:t> </a:t>
            </a:r>
            <a:r>
              <a:rPr lang="en-US" sz="2800" dirty="0" err="1"/>
              <a:t>一些企业进入或退出市场并不改变其他企业的成本</a:t>
            </a:r>
            <a:r>
              <a:rPr lang="en-US" sz="2800" dirty="0"/>
              <a:t>  </a:t>
            </a:r>
          </a:p>
          <a:p>
            <a:pPr eaLnBrk="1" hangingPunct="1">
              <a:spcBef>
                <a:spcPct val="60000"/>
              </a:spcBef>
            </a:pPr>
            <a:r>
              <a:rPr lang="en-US" sz="2800" dirty="0" err="1"/>
              <a:t>如果任意一个假设不成立</a:t>
            </a:r>
            <a:r>
              <a:rPr lang="zh-CN" altLang="en-US" sz="2800" dirty="0"/>
              <a:t>，</a:t>
            </a:r>
            <a:r>
              <a:rPr lang="en-US" sz="2800" dirty="0" err="1"/>
              <a:t>那长期供给曲线会向右上方倾斜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bldLvl="4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3197" y="620688"/>
            <a:ext cx="37630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</a:rPr>
              <a:t>1)有不同成本的企业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395536" y="1412776"/>
            <a:ext cx="8496944" cy="5168986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如果价格上升，具有低成本的企业将在高成本企业之前进入市场 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价格进一步上升会促使高成本企业也进入市场，这会增加市场供给量 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因此，长期市场供给曲线向右上方倾斜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在任意P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对边际企业而言，</a:t>
            </a:r>
            <a:r>
              <a:rPr lang="en-US" sz="26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min ATC ，利润= </a:t>
            </a: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微软雅黑" panose="020B0503020204020204" pitchFamily="34" charset="-122"/>
                <a:ea typeface="微软雅黑" panose="020B0503020204020204" pitchFamily="34" charset="-122"/>
              </a:rPr>
              <a:t>对低成本企业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，利润&gt;0.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bldLvl="4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VI系统0630-PPT-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281" y="6286520"/>
            <a:ext cx="1495513" cy="288536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415417" y="620688"/>
            <a:ext cx="49822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</a:rPr>
              <a:t>2)企业进入市场，成本增加</a:t>
            </a:r>
          </a:p>
        </p:txBody>
      </p:sp>
      <p:sp>
        <p:nvSpPr>
          <p:cNvPr id="2" name="TextBox 4"/>
          <p:cNvSpPr txBox="1"/>
          <p:nvPr>
            <p:custDataLst>
              <p:tags r:id="rId1"/>
            </p:custDataLst>
          </p:nvPr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2015 </a:t>
            </a:r>
            <a:r>
              <a:rPr lang="en-US" sz="800" i="1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en-US" sz="800" i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i="1" dirty="0">
              <a:solidFill>
                <a:srgbClr val="777777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91525" cy="3845024"/>
          </a:xfrm>
        </p:spPr>
        <p:txBody>
          <a:bodyPr>
            <a:normAutofit/>
          </a:bodyPr>
          <a:lstStyle/>
          <a:p>
            <a:pPr marL="457200" indent="-457200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在某些行业</a:t>
            </a:r>
            <a:r>
              <a:rPr lang="en-US" sz="2800"/>
              <a:t>，一些关键投入</a:t>
            </a:r>
            <a:r>
              <a:rPr lang="zh-CN" altLang="en-US" sz="2800"/>
              <a:t>要素</a:t>
            </a:r>
            <a:r>
              <a:rPr lang="en-US" sz="2800"/>
              <a:t>是有限的</a:t>
            </a:r>
            <a:r>
              <a:rPr lang="en-US" sz="2800" dirty="0"/>
              <a:t>（比如，适宜耕种的土地数量是有限的)</a:t>
            </a:r>
          </a:p>
          <a:p>
            <a:pPr marL="457200" indent="-457200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sz="2800"/>
              <a:t>新企业的进入使这种</a:t>
            </a:r>
            <a:r>
              <a:rPr lang="zh-CN" altLang="en-US" sz="2800"/>
              <a:t>要素</a:t>
            </a:r>
            <a:r>
              <a:rPr lang="en-US" sz="2800"/>
              <a:t>投入的需求增加，从而</a:t>
            </a:r>
            <a:r>
              <a:rPr lang="zh-CN" altLang="en-US" sz="2800"/>
              <a:t>要素</a:t>
            </a:r>
            <a:r>
              <a:rPr lang="en-US" sz="2800"/>
              <a:t>价格上升</a:t>
            </a:r>
            <a:r>
              <a:rPr lang="zh-CN" altLang="en-US" sz="2800"/>
              <a:t>，</a:t>
            </a:r>
            <a:r>
              <a:rPr lang="en-US" sz="2800"/>
              <a:t>这会增加所有企业的成本 </a:t>
            </a:r>
            <a:endParaRPr lang="en-US" sz="2800" dirty="0"/>
          </a:p>
          <a:p>
            <a:pPr marL="457200" indent="-457200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sz="2800"/>
              <a:t>因此，</a:t>
            </a:r>
            <a:r>
              <a:rPr lang="zh-CN" altLang="en-US" sz="2800"/>
              <a:t>只有</a:t>
            </a:r>
            <a:r>
              <a:rPr lang="en-US" sz="2800"/>
              <a:t>价格上升</a:t>
            </a:r>
            <a:r>
              <a:rPr lang="zh-CN" altLang="en-US" sz="2800"/>
              <a:t>才会</a:t>
            </a:r>
            <a:r>
              <a:rPr lang="en-US" sz="2800"/>
              <a:t>引致市场供给量增加</a:t>
            </a:r>
            <a:r>
              <a:rPr lang="en-US" sz="2800" dirty="0"/>
              <a:t>，长期供给曲线向右上方倾斜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 bldLvl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5417" y="62068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结论</a:t>
            </a:r>
            <a:r>
              <a:rPr lang="zh-CN" altLang="en-US"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：</a:t>
            </a:r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竞争市场的效率</a:t>
            </a:r>
            <a:endParaRPr sz="3200" dirty="0">
              <a:solidFill>
                <a:srgbClr val="002060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290450"/>
            <a:ext cx="8507288" cy="4802845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30000"/>
              </a:spcBef>
              <a:tabLst>
                <a:tab pos="5719445" algn="ctr"/>
              </a:tabLst>
            </a:pP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利润最大化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</a:t>
            </a:r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endParaRPr 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tabLst>
                <a:tab pos="5719445" algn="ctr"/>
              </a:tabLst>
            </a:pP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完全竞争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sz="27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</a:t>
            </a:r>
            <a:endParaRPr 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tabLst>
                <a:tab pos="5719445" algn="ctr"/>
              </a:tabLst>
            </a:pP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因此，竞争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均衡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sz="27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sz="27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</a:t>
            </a:r>
          </a:p>
          <a:p>
            <a:pPr eaLnBrk="1" hangingPunct="1">
              <a:lnSpc>
                <a:spcPct val="140000"/>
              </a:lnSpc>
              <a:tabLst>
                <a:tab pos="5719445" algn="ctr"/>
              </a:tabLst>
            </a:pP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MC</a:t>
            </a:r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是生产边际单位的成本，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Р是买者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对边际单位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的评价</a:t>
            </a:r>
            <a:endParaRPr 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tabLst>
                <a:tab pos="5719445" algn="ctr"/>
              </a:tabLst>
            </a:pPr>
            <a:r>
              <a:rPr 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因此，竞争均衡是有效率的，最大化总剩余</a:t>
            </a:r>
          </a:p>
          <a:p>
            <a:pPr eaLnBrk="1" hangingPunct="1">
              <a:lnSpc>
                <a:spcPct val="140000"/>
              </a:lnSpc>
              <a:tabLst>
                <a:tab pos="5719445" algn="ctr"/>
              </a:tabLst>
            </a:pP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下一章中将讲</a:t>
            </a:r>
            <a:r>
              <a:rPr lang="en-US" sz="27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垄断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定价与生产决策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无谓损失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管制</a:t>
            </a:r>
            <a:r>
              <a:rPr lang="zh-CN" altLang="en-US" sz="2700">
                <a:latin typeface="微软雅黑" panose="020B0503020204020204" pitchFamily="34" charset="-122"/>
                <a:ea typeface="微软雅黑" panose="020B0503020204020204" pitchFamily="34" charset="-122"/>
              </a:rPr>
              <a:t>等，大家会看到不同</a:t>
            </a:r>
            <a:r>
              <a:rPr lang="en-US" altLang="zh-CN" sz="27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bldLvl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2060"/>
                </a:solidFill>
              </a:rPr>
              <a:t>总结</a:t>
            </a:r>
            <a:endParaRPr sz="3200">
              <a:solidFill>
                <a:srgbClr val="002060"/>
              </a:solidFill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对于完全竞争市场上的一个企业而言，</a:t>
            </a:r>
            <a:b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价格=边际收益=平均收益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如果P&gt;AVC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利润最大化的企业将生产产量直到MR= MC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P&lt;AVC，企业将在短期内停止营业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如果P&lt;ATC，企业将在长期内退出市场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短期内，新企业不能进入市场，需求的增加会使企业利润增加 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自由进入与退出市场，长期中的利润为零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P=minATC.</a:t>
            </a: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2015 </a:t>
            </a:r>
            <a:r>
              <a:rPr lang="en-US" sz="800" b="0" i="1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en-US" sz="800" b="0" i="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-VI系统0709-PPT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1" y="-31802"/>
            <a:ext cx="9143129" cy="6858000"/>
          </a:xfrm>
          <a:prstGeom prst="rect">
            <a:avLst/>
          </a:prstGeom>
        </p:spPr>
      </p:pic>
      <p:pic>
        <p:nvPicPr>
          <p:cNvPr id="5" name="图片 4" descr="logo-VI系统0630-PP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10" y="571480"/>
            <a:ext cx="2714644" cy="523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218459"/>
            <a:ext cx="395739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哈尔滨工业大学（</a:t>
            </a:r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深圳）</a:t>
            </a:r>
            <a:endParaRPr lang="en-US" altLang="zh-CN" sz="240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经济管理</a:t>
            </a:r>
            <a:r>
              <a:rPr lang="zh-CN" altLang="en-US" sz="2400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学院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6055687"/>
            <a:ext cx="2736304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zh-CN" sz="1200" dirty="0">
                <a:solidFill>
                  <a:srgbClr val="9D7B55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THE HITSZ SCHOOL OF ECONOMICS AND MANAGEMENT</a:t>
            </a:r>
            <a:endParaRPr lang="zh-CN" altLang="en-US" sz="1200" dirty="0">
              <a:solidFill>
                <a:srgbClr val="9D7B55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9861" y="150677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《</a:t>
            </a:r>
            <a:r>
              <a:rPr lang="zh-CN" altLang="en-US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经济学原理</a:t>
            </a:r>
            <a:r>
              <a:rPr lang="en-US" altLang="zh-CN" sz="480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》</a:t>
            </a:r>
            <a:endParaRPr lang="zh-CN" altLang="en-US" sz="4800" dirty="0">
              <a:solidFill>
                <a:schemeClr val="bg1"/>
              </a:solidFill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3140968"/>
            <a:ext cx="71102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下一章：</a:t>
            </a:r>
            <a:r>
              <a:rPr lang="zh-CN" altLang="en-US" sz="4000" b="1" dirty="0">
                <a:solidFill>
                  <a:schemeClr val="bg1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垄断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137" y="641967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>
                <a:solidFill>
                  <a:srgbClr val="00206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完全竞争的特征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13703" y="1484630"/>
            <a:ext cx="8313737" cy="2054225"/>
          </a:xfrm>
          <a:solidFill>
            <a:srgbClr val="FFFFCC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市场上有许多买者和许多卖者</a:t>
            </a:r>
          </a:p>
          <a:p>
            <a:pPr marL="457200" indent="-457200" algn="l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各个卖者提供的物品大体上是相同的</a:t>
            </a:r>
          </a:p>
          <a:p>
            <a:pPr marL="457200" indent="-457200" algn="l" eaLnBrk="1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+mj-lt"/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企业能够自由地进入或退出市场</a:t>
            </a:r>
          </a:p>
        </p:txBody>
      </p:sp>
      <p:sp>
        <p:nvSpPr>
          <p:cNvPr id="45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536" y="3702050"/>
            <a:ext cx="8352927" cy="1527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03225" indent="-403225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由于1和2，每个买者与卖者都是“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价格接受者</a:t>
            </a:r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r>
              <a:rPr lang="zh-CN" altLang="en-US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zh-CN" altLang="en-US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的，买者和卖者都不能左右价格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5"/>
      <p:bldP spid="450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竞争企业的收益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311468" y="1774508"/>
            <a:ext cx="4762500" cy="3802062"/>
          </a:xfrm>
        </p:spPr>
        <p:txBody>
          <a:bodyPr>
            <a:normAutofit lnSpcReduction="10000"/>
          </a:bodyPr>
          <a:lstStyle/>
          <a:p>
            <a:pPr marL="403225" indent="-403225" algn="l" eaLnBrk="1" hangingPunct="1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总收益 (TR)</a:t>
            </a:r>
          </a:p>
          <a:p>
            <a:pPr marL="0" indent="0" algn="l" eaLnBrk="1" hangingPunct="1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03225" indent="-403225" algn="l" eaLnBrk="1" hangingPunct="1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平均收益 (AR)</a:t>
            </a:r>
          </a:p>
          <a:p>
            <a:pPr marL="0" indent="0" algn="l" eaLnBrk="1" hangingPunct="1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3225" indent="-403225" algn="l" eaLnBrk="1" hangingPunct="1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边际收益(MR):</a:t>
            </a:r>
            <a:b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增加一单位销售量引起的总收益的变动 </a:t>
            </a:r>
            <a:endParaRPr lang="en-US" sz="2400"/>
          </a:p>
        </p:txBody>
      </p:sp>
      <p:grpSp>
        <p:nvGrpSpPr>
          <p:cNvPr id="4" name="Group 21"/>
          <p:cNvGrpSpPr/>
          <p:nvPr/>
        </p:nvGrpSpPr>
        <p:grpSpPr bwMode="auto">
          <a:xfrm>
            <a:off x="5695950" y="4364992"/>
            <a:ext cx="1914525" cy="995363"/>
            <a:chOff x="3450" y="2061"/>
            <a:chExt cx="1206" cy="627"/>
          </a:xfrm>
        </p:grpSpPr>
        <p:grpSp>
          <p:nvGrpSpPr>
            <p:cNvPr id="5" name="Group 10"/>
            <p:cNvGrpSpPr/>
            <p:nvPr/>
          </p:nvGrpSpPr>
          <p:grpSpPr bwMode="auto">
            <a:xfrm>
              <a:off x="4057" y="2061"/>
              <a:ext cx="599" cy="627"/>
              <a:chOff x="4577" y="1756"/>
              <a:chExt cx="599" cy="627"/>
            </a:xfrm>
          </p:grpSpPr>
          <p:sp>
            <p:nvSpPr>
              <p:cNvPr id="9234" name="Rectangle 6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577" y="1756"/>
                <a:ext cx="599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>
                    <a:latin typeface="Arial" panose="020B0604020202020204"/>
                    <a:cs typeface="Arial" panose="020B0604020202020204"/>
                  </a:rPr>
                  <a:t>∆</a:t>
                </a:r>
                <a:r>
                  <a:rPr lang="en-US" sz="2800" i="1">
                    <a:latin typeface="Arial" panose="020B0604020202020204"/>
                    <a:cs typeface="Arial" panose="020B0604020202020204"/>
                  </a:rPr>
                  <a:t>TR</a:t>
                </a:r>
              </a:p>
            </p:txBody>
          </p:sp>
          <p:sp>
            <p:nvSpPr>
              <p:cNvPr id="9235" name="Rectangle 7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626" y="2053"/>
                <a:ext cx="47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>
                    <a:latin typeface="Arial" panose="020B0604020202020204"/>
                    <a:cs typeface="Arial" panose="020B0604020202020204"/>
                  </a:rPr>
                  <a:t>∆</a:t>
                </a:r>
                <a:r>
                  <a:rPr lang="en-US" sz="28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  <p:sp>
            <p:nvSpPr>
              <p:cNvPr id="9236" name="Line 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658" y="2075"/>
                <a:ext cx="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9233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50" y="2211"/>
              <a:ext cx="675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Arial" panose="020B0604020202020204"/>
                  <a:cs typeface="Arial" panose="020B0604020202020204"/>
                </a:rPr>
                <a:t>MR</a:t>
              </a:r>
              <a:r>
                <a:rPr lang="en-US" sz="2800">
                  <a:latin typeface="Arial" panose="020B0604020202020204"/>
                  <a:cs typeface="Arial" panose="020B0604020202020204"/>
                </a:rPr>
                <a:t> =</a:t>
              </a:r>
            </a:p>
          </p:txBody>
        </p:sp>
      </p:grpSp>
      <p:sp>
        <p:nvSpPr>
          <p:cNvPr id="78866" name="Rectangle 1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10518" y="1779270"/>
            <a:ext cx="205743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i="1">
                <a:latin typeface="Arial" panose="020B0604020202020204"/>
                <a:cs typeface="Arial" panose="020B0604020202020204"/>
              </a:rPr>
              <a:t>TR</a:t>
            </a:r>
            <a:r>
              <a:rPr lang="en-US" sz="2800">
                <a:latin typeface="Arial" panose="020B0604020202020204"/>
                <a:cs typeface="Arial" panose="020B0604020202020204"/>
              </a:rPr>
              <a:t> = </a:t>
            </a:r>
            <a:r>
              <a:rPr lang="en-US" sz="2800" b="1" i="1">
                <a:latin typeface="Arial" panose="020B0604020202020204"/>
                <a:cs typeface="Arial" panose="020B0604020202020204"/>
              </a:rPr>
              <a:t>P</a:t>
            </a:r>
            <a:r>
              <a:rPr lang="en-US" sz="2800">
                <a:latin typeface="Arial" panose="020B0604020202020204"/>
                <a:cs typeface="Arial" panose="020B0604020202020204"/>
              </a:rPr>
              <a:t> x </a:t>
            </a:r>
            <a:r>
              <a:rPr lang="en-US" sz="2800" b="1" i="1">
                <a:latin typeface="Arial" panose="020B0604020202020204"/>
                <a:cs typeface="Arial" panose="020B0604020202020204"/>
              </a:rPr>
              <a:t>Q</a:t>
            </a:r>
          </a:p>
        </p:txBody>
      </p:sp>
      <p:grpSp>
        <p:nvGrpSpPr>
          <p:cNvPr id="6" name="Group 20"/>
          <p:cNvGrpSpPr/>
          <p:nvPr/>
        </p:nvGrpSpPr>
        <p:grpSpPr bwMode="auto">
          <a:xfrm>
            <a:off x="5423536" y="2633981"/>
            <a:ext cx="2697163" cy="995363"/>
            <a:chOff x="3483" y="1113"/>
            <a:chExt cx="1699" cy="627"/>
          </a:xfrm>
        </p:grpSpPr>
        <p:grpSp>
          <p:nvGrpSpPr>
            <p:cNvPr id="7" name="Group 13"/>
            <p:cNvGrpSpPr/>
            <p:nvPr/>
          </p:nvGrpSpPr>
          <p:grpSpPr bwMode="auto">
            <a:xfrm>
              <a:off x="4153" y="1113"/>
              <a:ext cx="473" cy="627"/>
              <a:chOff x="4640" y="1756"/>
              <a:chExt cx="473" cy="627"/>
            </a:xfrm>
          </p:grpSpPr>
          <p:sp>
            <p:nvSpPr>
              <p:cNvPr id="9229" name="Rectangle 1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640" y="1756"/>
                <a:ext cx="47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i="1">
                    <a:latin typeface="Arial" panose="020B0604020202020204"/>
                    <a:cs typeface="Arial" panose="020B0604020202020204"/>
                  </a:rPr>
                  <a:t>TR</a:t>
                </a:r>
              </a:p>
            </p:txBody>
          </p:sp>
          <p:sp>
            <p:nvSpPr>
              <p:cNvPr id="9230" name="Rectangle 1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688" y="2053"/>
                <a:ext cx="347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  <p:sp>
            <p:nvSpPr>
              <p:cNvPr id="9231" name="Line 16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658" y="2075"/>
                <a:ext cx="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9227" name="Rectangle 1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483" y="1263"/>
              <a:ext cx="63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Arial" panose="020B0604020202020204"/>
                  <a:cs typeface="Arial" panose="020B0604020202020204"/>
                </a:rPr>
                <a:t>AR</a:t>
              </a:r>
              <a:r>
                <a:rPr lang="en-US" sz="2800">
                  <a:latin typeface="Arial" panose="020B0604020202020204"/>
                  <a:cs typeface="Arial" panose="020B0604020202020204"/>
                </a:rPr>
                <a:t> =</a:t>
              </a:r>
            </a:p>
          </p:txBody>
        </p:sp>
        <p:sp>
          <p:nvSpPr>
            <p:cNvPr id="9228" name="Rectangle 1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685" y="1261"/>
              <a:ext cx="497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Arial" panose="020B0604020202020204"/>
                  <a:cs typeface="Arial" panose="020B0604020202020204"/>
                </a:rPr>
                <a:t>= </a:t>
              </a:r>
              <a:r>
                <a:rPr lang="en-US" sz="2800" b="1" i="1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5"/>
      <p:bldP spid="788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692785"/>
            <a:ext cx="7125970" cy="467995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习题：计算TR、AR、MR</a:t>
            </a:r>
          </a:p>
        </p:txBody>
      </p:sp>
      <p:sp>
        <p:nvSpPr>
          <p:cNvPr id="6" name="Rectangle 6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08075" y="1794828"/>
            <a:ext cx="7280275" cy="4808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5875" y="1268415"/>
            <a:ext cx="6092825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anose="05000000000000000000" pitchFamily="2" charset="2"/>
              <a:buNone/>
            </a:pPr>
            <a:r>
              <a:rPr lang="en-US" sz="2600" dirty="0">
                <a:latin typeface="Arial" panose="020B0604020202020204"/>
                <a:cs typeface="Arial" panose="020B0604020202020204"/>
              </a:rPr>
              <a:t>完成下面这张表格</a:t>
            </a:r>
          </a:p>
        </p:txBody>
      </p:sp>
      <p:sp>
        <p:nvSpPr>
          <p:cNvPr id="3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79750" y="5969953"/>
            <a:ext cx="1874838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50</a:t>
            </a:r>
          </a:p>
        </p:txBody>
      </p:sp>
      <p:sp>
        <p:nvSpPr>
          <p:cNvPr id="9" name="Rectangl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47875" y="5969953"/>
            <a:ext cx="1031875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0" name="Rectangle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03313" y="5969953"/>
            <a:ext cx="944562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5</a:t>
            </a:r>
          </a:p>
        </p:txBody>
      </p:sp>
      <p:sp>
        <p:nvSpPr>
          <p:cNvPr id="11" name="Rectangle 1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79750" y="5331778"/>
            <a:ext cx="1874838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40</a:t>
            </a:r>
          </a:p>
        </p:txBody>
      </p:sp>
      <p:sp>
        <p:nvSpPr>
          <p:cNvPr id="12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47875" y="5331778"/>
            <a:ext cx="1031875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3" name="Rectangle 1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03313" y="5331778"/>
            <a:ext cx="944562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4</a:t>
            </a:r>
          </a:p>
        </p:txBody>
      </p:sp>
      <p:sp>
        <p:nvSpPr>
          <p:cNvPr id="14" name="Rectangle 2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47875" y="4696778"/>
            <a:ext cx="1031875" cy="63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5" name="Rectangle 2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03313" y="4696778"/>
            <a:ext cx="944562" cy="63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3</a:t>
            </a:r>
          </a:p>
        </p:txBody>
      </p:sp>
      <p:sp>
        <p:nvSpPr>
          <p:cNvPr id="16" name="Rectangle 2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47875" y="4057015"/>
            <a:ext cx="1031875" cy="639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7" name="Rectangle 2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03313" y="4057015"/>
            <a:ext cx="944562" cy="639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2</a:t>
            </a:r>
          </a:p>
        </p:txBody>
      </p:sp>
      <p:sp>
        <p:nvSpPr>
          <p:cNvPr id="18" name="Rectangle 2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54588" y="3420428"/>
            <a:ext cx="1611312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9" name="Rectangle 3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47875" y="3420428"/>
            <a:ext cx="1031875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20" name="Rectangle 3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03313" y="3420428"/>
            <a:ext cx="944562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</a:t>
            </a:r>
          </a:p>
        </p:txBody>
      </p:sp>
      <p:sp>
        <p:nvSpPr>
          <p:cNvPr id="21" name="Rectangle 3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65900" y="2782253"/>
            <a:ext cx="1839913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Rectangle 3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954588" y="2782253"/>
            <a:ext cx="1611312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n/a</a:t>
            </a:r>
          </a:p>
        </p:txBody>
      </p:sp>
      <p:sp>
        <p:nvSpPr>
          <p:cNvPr id="23" name="Rectangle 3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047875" y="2782253"/>
            <a:ext cx="1031875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24" name="Rectangle 3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03313" y="2782253"/>
            <a:ext cx="944562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0</a:t>
            </a:r>
          </a:p>
        </p:txBody>
      </p:sp>
      <p:sp>
        <p:nvSpPr>
          <p:cNvPr id="25" name="Rectangle 3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565900" y="1785303"/>
            <a:ext cx="1839913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 i="1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Rectangle 3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954588" y="1785303"/>
            <a:ext cx="1611312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Rectangle 4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079750" y="1785303"/>
            <a:ext cx="1874838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i="1">
                <a:latin typeface="Arial" panose="020B0604020202020204"/>
                <a:cs typeface="Arial" panose="020B0604020202020204"/>
              </a:rPr>
              <a:t>TR</a:t>
            </a:r>
          </a:p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i="1">
                <a:latin typeface="Arial" panose="020B0604020202020204"/>
                <a:cs typeface="Arial" panose="020B0604020202020204"/>
              </a:rPr>
              <a:t>（元）</a:t>
            </a:r>
            <a:endParaRPr lang="en-US" sz="24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Rectangle 4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047875" y="1785303"/>
            <a:ext cx="1031875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b="1" i="1">
                <a:latin typeface="Arial" panose="020B0604020202020204"/>
                <a:cs typeface="Arial" panose="020B0604020202020204"/>
              </a:rPr>
              <a:t>P</a:t>
            </a:r>
          </a:p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zh-CN" altLang="en-US" sz="2400" b="1" i="1">
                <a:latin typeface="Arial" panose="020B0604020202020204"/>
                <a:cs typeface="Arial" panose="020B0604020202020204"/>
              </a:rPr>
              <a:t>（元）</a:t>
            </a:r>
            <a:endParaRPr lang="en-US" sz="2400" b="1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Rectangle 42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03313" y="1785303"/>
            <a:ext cx="944562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b="1" i="1">
                <a:latin typeface="Arial" panose="020B0604020202020204"/>
                <a:cs typeface="Arial" panose="020B0604020202020204"/>
              </a:rPr>
              <a:t>Q</a:t>
            </a:r>
          </a:p>
        </p:txBody>
      </p:sp>
      <p:sp>
        <p:nvSpPr>
          <p:cNvPr id="30" name="Line 4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103313" y="1785303"/>
            <a:ext cx="730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Line 44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103313" y="2782253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Line 45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1103313" y="3420428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Line 46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1103313" y="4057015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Line 47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1103313" y="4696778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Line 48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103313" y="5331778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Line 49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103313" y="5969953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Line 50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1103313" y="6606540"/>
            <a:ext cx="730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Line 51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1103313" y="1785303"/>
            <a:ext cx="0" cy="4821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Line 52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2047875" y="1785303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Line 53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079750" y="1785303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Line 54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4954588" y="1785303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Line 55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6565900" y="1785303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Rectangle 62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7092280" y="1844824"/>
            <a:ext cx="110799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2400" i="1">
                <a:latin typeface="Arial" panose="020B0604020202020204"/>
                <a:cs typeface="Arial" panose="020B0604020202020204"/>
              </a:rPr>
              <a:t>MR</a:t>
            </a:r>
          </a:p>
          <a:p>
            <a:pPr algn="ctr"/>
            <a:r>
              <a:rPr lang="zh-CN" altLang="en-US" sz="2400" i="1">
                <a:latin typeface="Arial" panose="020B0604020202020204"/>
                <a:cs typeface="Arial" panose="020B0604020202020204"/>
              </a:rPr>
              <a:t>（元）</a:t>
            </a:r>
            <a:endParaRPr lang="en-US" sz="24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Rectangle 68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292080" y="1844824"/>
            <a:ext cx="115212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Arial" panose="020B0604020202020204"/>
                <a:cs typeface="Arial" panose="020B0604020202020204"/>
              </a:rPr>
              <a:t>AR</a:t>
            </a:r>
          </a:p>
          <a:p>
            <a:pPr algn="ctr"/>
            <a:r>
              <a:rPr lang="zh-CN" altLang="en-US" sz="2400" i="1">
                <a:latin typeface="Arial" panose="020B0604020202020204"/>
                <a:cs typeface="Arial" panose="020B0604020202020204"/>
              </a:rPr>
              <a:t>（元）</a:t>
            </a:r>
            <a:endParaRPr lang="en-US" sz="2400" i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Rectangle 8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565900" y="5625465"/>
            <a:ext cx="1839913" cy="636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grpSp>
        <p:nvGrpSpPr>
          <p:cNvPr id="46" name="Group 72"/>
          <p:cNvGrpSpPr/>
          <p:nvPr/>
        </p:nvGrpSpPr>
        <p:grpSpPr bwMode="auto">
          <a:xfrm>
            <a:off x="6565900" y="3075940"/>
            <a:ext cx="1839913" cy="2549525"/>
            <a:chOff x="4171" y="1765"/>
            <a:chExt cx="1159" cy="1606"/>
          </a:xfrm>
        </p:grpSpPr>
        <p:sp>
          <p:nvSpPr>
            <p:cNvPr id="47" name="Rectangle 13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171" y="2969"/>
              <a:ext cx="1159" cy="4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endParaRPr lang="en-US" sz="24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171" y="2569"/>
              <a:ext cx="1159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endParaRPr lang="en-US" sz="24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171" y="2166"/>
              <a:ext cx="1159" cy="4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endParaRPr lang="en-US" sz="24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50" name="Rectangle 2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171" y="1765"/>
              <a:ext cx="1159" cy="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endParaRPr lang="en-US" sz="24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51" name="Line 56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8405813" y="1785303"/>
            <a:ext cx="0" cy="4821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Rectangle 70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6572250" y="6268403"/>
            <a:ext cx="1808163" cy="322262"/>
          </a:xfrm>
          <a:prstGeom prst="rect">
            <a:avLst/>
          </a:prstGeom>
          <a:pattFill prst="wdUpDiag">
            <a:fgClr>
              <a:srgbClr val="969696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Rectangle 71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6570663" y="2791778"/>
            <a:ext cx="1804987" cy="276225"/>
          </a:xfrm>
          <a:prstGeom prst="rect">
            <a:avLst/>
          </a:prstGeom>
          <a:pattFill prst="wdUpDiag">
            <a:fgClr>
              <a:srgbClr val="969696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4968552" cy="468027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习题：答案</a:t>
            </a:r>
          </a:p>
        </p:txBody>
      </p:sp>
      <p:sp>
        <p:nvSpPr>
          <p:cNvPr id="6" name="Rectangle 2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65900" y="2674938"/>
            <a:ext cx="1839913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08075" y="1687513"/>
            <a:ext cx="7280275" cy="4808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Rectangle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79750" y="5862638"/>
            <a:ext cx="1874838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50</a:t>
            </a:r>
          </a:p>
        </p:txBody>
      </p:sp>
      <p:sp>
        <p:nvSpPr>
          <p:cNvPr id="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47875" y="5862638"/>
            <a:ext cx="1031875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1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03313" y="5862638"/>
            <a:ext cx="944562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5</a:t>
            </a:r>
          </a:p>
        </p:txBody>
      </p:sp>
      <p:sp>
        <p:nvSpPr>
          <p:cNvPr id="12" name="Rectangle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79750" y="5224463"/>
            <a:ext cx="1874838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40</a:t>
            </a:r>
          </a:p>
        </p:txBody>
      </p:sp>
      <p:sp>
        <p:nvSpPr>
          <p:cNvPr id="13" name="Rectangle 1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47875" y="5224463"/>
            <a:ext cx="1031875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4" name="Rectangle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03313" y="5224463"/>
            <a:ext cx="944562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4</a:t>
            </a:r>
          </a:p>
        </p:txBody>
      </p:sp>
      <p:sp>
        <p:nvSpPr>
          <p:cNvPr id="15" name="Rectangle 1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47875" y="4589463"/>
            <a:ext cx="1031875" cy="63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16" name="Rectangle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03313" y="4589463"/>
            <a:ext cx="944562" cy="63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3</a:t>
            </a:r>
          </a:p>
        </p:txBody>
      </p:sp>
      <p:grpSp>
        <p:nvGrpSpPr>
          <p:cNvPr id="17" name="Group 72"/>
          <p:cNvGrpSpPr/>
          <p:nvPr/>
        </p:nvGrpSpPr>
        <p:grpSpPr bwMode="auto">
          <a:xfrm>
            <a:off x="4954588" y="3949700"/>
            <a:ext cx="1611312" cy="2549525"/>
            <a:chOff x="3156" y="2383"/>
            <a:chExt cx="1015" cy="1606"/>
          </a:xfrm>
        </p:grpSpPr>
        <p:sp>
          <p:nvSpPr>
            <p:cNvPr id="18" name="Rectangle 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156" y="3588"/>
              <a:ext cx="1015" cy="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156" y="3186"/>
              <a:ext cx="1015" cy="4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156" y="2786"/>
              <a:ext cx="1015" cy="4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156" y="2383"/>
              <a:ext cx="1015" cy="4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</p:grpSp>
      <p:sp>
        <p:nvSpPr>
          <p:cNvPr id="22" name="Rectangle 2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47875" y="3949700"/>
            <a:ext cx="1031875" cy="639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23" name="Rectangle 2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03313" y="3949700"/>
            <a:ext cx="944562" cy="639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954588" y="3313113"/>
            <a:ext cx="1611312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25" name="Rectangle 2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47875" y="3313113"/>
            <a:ext cx="1031875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26" name="Rectangle 2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03313" y="3313113"/>
            <a:ext cx="944562" cy="63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</a:t>
            </a:r>
          </a:p>
        </p:txBody>
      </p:sp>
      <p:sp>
        <p:nvSpPr>
          <p:cNvPr id="27" name="Rectangle 2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54588" y="2674938"/>
            <a:ext cx="1611312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n/a</a:t>
            </a:r>
          </a:p>
        </p:txBody>
      </p:sp>
      <p:grpSp>
        <p:nvGrpSpPr>
          <p:cNvPr id="28" name="Group 71"/>
          <p:cNvGrpSpPr/>
          <p:nvPr/>
        </p:nvGrpSpPr>
        <p:grpSpPr bwMode="auto">
          <a:xfrm>
            <a:off x="3079750" y="2674938"/>
            <a:ext cx="1874838" cy="2549525"/>
            <a:chOff x="1975" y="1580"/>
            <a:chExt cx="1181" cy="1606"/>
          </a:xfrm>
        </p:grpSpPr>
        <p:sp>
          <p:nvSpPr>
            <p:cNvPr id="29" name="Rectangle 17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975" y="2786"/>
              <a:ext cx="1181" cy="4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30</a:t>
              </a:r>
            </a:p>
          </p:txBody>
        </p:sp>
        <p:sp>
          <p:nvSpPr>
            <p:cNvPr id="30" name="Rectangle 2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975" y="2383"/>
              <a:ext cx="1181" cy="4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20</a:t>
              </a:r>
            </a:p>
          </p:txBody>
        </p:sp>
        <p:sp>
          <p:nvSpPr>
            <p:cNvPr id="31" name="Rectangle 2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975" y="1982"/>
              <a:ext cx="1181" cy="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975" y="1580"/>
              <a:ext cx="1181" cy="4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0</a:t>
              </a:r>
            </a:p>
          </p:txBody>
        </p:sp>
      </p:grpSp>
      <p:sp>
        <p:nvSpPr>
          <p:cNvPr id="33" name="Rectangle 3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47875" y="2674938"/>
            <a:ext cx="1031875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sp>
        <p:nvSpPr>
          <p:cNvPr id="34" name="Rectangle 3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03313" y="2674938"/>
            <a:ext cx="944562" cy="638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0</a:t>
            </a:r>
          </a:p>
        </p:txBody>
      </p:sp>
      <p:sp>
        <p:nvSpPr>
          <p:cNvPr id="35" name="Rectangle 33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65900" y="1677988"/>
            <a:ext cx="1839913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Rectangle 3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954588" y="1677988"/>
            <a:ext cx="1611312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endParaRPr lang="en-US" sz="24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079750" y="1677988"/>
            <a:ext cx="1874838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algn="ctr"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i="1">
                <a:latin typeface="Arial" panose="020B0604020202020204"/>
                <a:cs typeface="Arial" panose="020B0604020202020204"/>
              </a:rPr>
              <a:t>TR</a:t>
            </a:r>
            <a:r>
              <a:rPr lang="en-US" sz="24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400">
                <a:latin typeface="Arial" panose="020B0604020202020204"/>
                <a:cs typeface="Arial" panose="020B0604020202020204"/>
              </a:rPr>
              <a:t>= </a:t>
            </a:r>
            <a:r>
              <a:rPr lang="en-US" sz="2400" b="1" i="1">
                <a:latin typeface="Arial" panose="020B0604020202020204"/>
                <a:cs typeface="Arial" panose="020B0604020202020204"/>
              </a:rPr>
              <a:t>P</a:t>
            </a:r>
            <a:r>
              <a:rPr lang="en-US" sz="2400">
                <a:latin typeface="Arial" panose="020B0604020202020204"/>
                <a:cs typeface="Arial" panose="020B0604020202020204"/>
              </a:rPr>
              <a:t> x </a:t>
            </a:r>
            <a:r>
              <a:rPr lang="en-US" sz="2400" b="1" i="1">
                <a:latin typeface="Arial" panose="020B0604020202020204"/>
                <a:cs typeface="Arial" panose="020B0604020202020204"/>
              </a:rPr>
              <a:t>Q</a:t>
            </a:r>
          </a:p>
        </p:txBody>
      </p:sp>
      <p:sp>
        <p:nvSpPr>
          <p:cNvPr id="38" name="Rectangle 3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047875" y="1677988"/>
            <a:ext cx="1031875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b="1" i="1">
                <a:latin typeface="Arial" panose="020B0604020202020204"/>
                <a:cs typeface="Arial" panose="020B0604020202020204"/>
              </a:rPr>
              <a:t>P</a:t>
            </a:r>
          </a:p>
        </p:txBody>
      </p:sp>
      <p:sp>
        <p:nvSpPr>
          <p:cNvPr id="39" name="Rectangle 3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03313" y="1677988"/>
            <a:ext cx="944562" cy="996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 b="1" i="1">
                <a:latin typeface="Arial" panose="020B0604020202020204"/>
                <a:cs typeface="Arial" panose="020B0604020202020204"/>
              </a:rPr>
              <a:t>Q</a:t>
            </a:r>
          </a:p>
        </p:txBody>
      </p:sp>
      <p:sp>
        <p:nvSpPr>
          <p:cNvPr id="40" name="Line 38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103313" y="1677988"/>
            <a:ext cx="730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Line 39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103313" y="2674938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Line 40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103313" y="3313113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Line 41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1103313" y="3949700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Line 42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1103313" y="4589463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" name="Line 43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1103313" y="5224463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Line 44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1103313" y="5862638"/>
            <a:ext cx="730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Line 45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1103313" y="6499225"/>
            <a:ext cx="73025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Line 46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1103313" y="1677988"/>
            <a:ext cx="0" cy="4821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Line 47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2047875" y="1677988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Line 48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3079750" y="1677988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Line 49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4954588" y="1677988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Line 50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6565900" y="1677988"/>
            <a:ext cx="0" cy="4821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3" name="Group 51"/>
          <p:cNvGrpSpPr/>
          <p:nvPr/>
        </p:nvGrpSpPr>
        <p:grpSpPr bwMode="auto">
          <a:xfrm>
            <a:off x="6588127" y="1720850"/>
            <a:ext cx="1693863" cy="933451"/>
            <a:chOff x="4251" y="208"/>
            <a:chExt cx="1067" cy="588"/>
          </a:xfrm>
        </p:grpSpPr>
        <p:grpSp>
          <p:nvGrpSpPr>
            <p:cNvPr id="54" name="Group 52"/>
            <p:cNvGrpSpPr/>
            <p:nvPr/>
          </p:nvGrpSpPr>
          <p:grpSpPr bwMode="auto">
            <a:xfrm>
              <a:off x="4787" y="208"/>
              <a:ext cx="531" cy="588"/>
              <a:chOff x="4611" y="1788"/>
              <a:chExt cx="531" cy="588"/>
            </a:xfrm>
          </p:grpSpPr>
          <p:sp>
            <p:nvSpPr>
              <p:cNvPr id="56" name="Rectangle 53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611" y="1788"/>
                <a:ext cx="531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latin typeface="Arial" panose="020B0604020202020204"/>
                    <a:cs typeface="Arial" panose="020B0604020202020204"/>
                  </a:rPr>
                  <a:t>∆</a:t>
                </a:r>
                <a:r>
                  <a:rPr lang="en-US" sz="2400" i="1" dirty="0">
                    <a:latin typeface="Arial" panose="020B0604020202020204"/>
                    <a:cs typeface="Arial" panose="020B0604020202020204"/>
                  </a:rPr>
                  <a:t>TR</a:t>
                </a:r>
              </a:p>
            </p:txBody>
          </p:sp>
          <p:sp>
            <p:nvSpPr>
              <p:cNvPr id="57" name="Rectangle 54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650" y="2085"/>
                <a:ext cx="423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>
                    <a:latin typeface="Arial" panose="020B0604020202020204"/>
                    <a:cs typeface="Arial" panose="020B0604020202020204"/>
                  </a:rPr>
                  <a:t>∆</a:t>
                </a:r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  <p:sp>
            <p:nvSpPr>
              <p:cNvPr id="58" name="Line 55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658" y="2075"/>
                <a:ext cx="4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55" name="Rectangle 5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251" y="358"/>
              <a:ext cx="59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Arial" panose="020B0604020202020204"/>
                  <a:cs typeface="Arial" panose="020B0604020202020204"/>
                </a:rPr>
                <a:t>MR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 =</a:t>
              </a:r>
            </a:p>
          </p:txBody>
        </p:sp>
      </p:grpSp>
      <p:grpSp>
        <p:nvGrpSpPr>
          <p:cNvPr id="59" name="Group 57"/>
          <p:cNvGrpSpPr/>
          <p:nvPr/>
        </p:nvGrpSpPr>
        <p:grpSpPr bwMode="auto">
          <a:xfrm>
            <a:off x="5033963" y="1725612"/>
            <a:ext cx="1454150" cy="933449"/>
            <a:chOff x="4458" y="1245"/>
            <a:chExt cx="916" cy="588"/>
          </a:xfrm>
        </p:grpSpPr>
        <p:grpSp>
          <p:nvGrpSpPr>
            <p:cNvPr id="60" name="Group 58"/>
            <p:cNvGrpSpPr/>
            <p:nvPr/>
          </p:nvGrpSpPr>
          <p:grpSpPr bwMode="auto">
            <a:xfrm>
              <a:off x="4951" y="1245"/>
              <a:ext cx="423" cy="588"/>
              <a:chOff x="4951" y="1245"/>
              <a:chExt cx="423" cy="588"/>
            </a:xfrm>
          </p:grpSpPr>
          <p:sp>
            <p:nvSpPr>
              <p:cNvPr id="62" name="Rectangle 59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951" y="1245"/>
                <a:ext cx="423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i="1">
                    <a:latin typeface="Arial" panose="020B0604020202020204"/>
                    <a:cs typeface="Arial" panose="020B0604020202020204"/>
                  </a:rPr>
                  <a:t>TR</a:t>
                </a:r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990" y="1542"/>
                <a:ext cx="315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i="1">
                    <a:latin typeface="Arial" panose="020B0604020202020204"/>
                    <a:cs typeface="Arial" panose="020B0604020202020204"/>
                  </a:rPr>
                  <a:t>Q</a:t>
                </a:r>
              </a:p>
            </p:txBody>
          </p:sp>
          <p:sp>
            <p:nvSpPr>
              <p:cNvPr id="64" name="Line 61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5016" y="1532"/>
                <a:ext cx="2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latin typeface="Arial" panose="020B0604020202020204"/>
                  <a:cs typeface="Arial" panose="020B0604020202020204"/>
                </a:endParaRPr>
              </a:p>
            </p:txBody>
          </p:sp>
        </p:grpSp>
        <p:sp>
          <p:nvSpPr>
            <p:cNvPr id="61" name="Rectangle 62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458" y="1392"/>
              <a:ext cx="563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Arial" panose="020B0604020202020204"/>
                  <a:cs typeface="Arial" panose="020B0604020202020204"/>
                </a:rPr>
                <a:t>AR</a:t>
              </a:r>
              <a:r>
                <a:rPr lang="en-US" sz="2400">
                  <a:latin typeface="Arial" panose="020B0604020202020204"/>
                  <a:cs typeface="Arial" panose="020B0604020202020204"/>
                </a:rPr>
                <a:t> =</a:t>
              </a:r>
            </a:p>
          </p:txBody>
        </p:sp>
      </p:grpSp>
      <p:sp>
        <p:nvSpPr>
          <p:cNvPr id="65" name="Rectangle 69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2250" y="6161088"/>
            <a:ext cx="1808163" cy="322262"/>
          </a:xfrm>
          <a:prstGeom prst="rect">
            <a:avLst/>
          </a:prstGeom>
          <a:pattFill prst="wdUpDiag">
            <a:fgClr>
              <a:srgbClr val="969696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Rectangle 70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570663" y="2684463"/>
            <a:ext cx="1804987" cy="276225"/>
          </a:xfrm>
          <a:prstGeom prst="rect">
            <a:avLst/>
          </a:prstGeom>
          <a:pattFill prst="wdUpDiag">
            <a:fgClr>
              <a:srgbClr val="969696"/>
            </a:fgClr>
            <a:bgClr>
              <a:schemeClr val="bg1"/>
            </a:bgClr>
          </a:patt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Rectangle 63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565900" y="5518150"/>
            <a:ext cx="1839913" cy="636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anchor="ctr" anchorCtr="1"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00B85C"/>
              </a:buClr>
              <a:buSzPct val="120000"/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20204"/>
                <a:cs typeface="Arial" panose="020B0604020202020204"/>
              </a:rPr>
              <a:t>10</a:t>
            </a:r>
          </a:p>
        </p:txBody>
      </p:sp>
      <p:grpSp>
        <p:nvGrpSpPr>
          <p:cNvPr id="73" name="Group 84"/>
          <p:cNvGrpSpPr/>
          <p:nvPr/>
        </p:nvGrpSpPr>
        <p:grpSpPr bwMode="auto">
          <a:xfrm>
            <a:off x="6588224" y="3140968"/>
            <a:ext cx="1839913" cy="2549525"/>
            <a:chOff x="4171" y="1765"/>
            <a:chExt cx="1159" cy="1606"/>
          </a:xfrm>
        </p:grpSpPr>
        <p:sp>
          <p:nvSpPr>
            <p:cNvPr id="74" name="Rectangle 6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171" y="2969"/>
              <a:ext cx="1159" cy="4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  <p:sp>
          <p:nvSpPr>
            <p:cNvPr id="75" name="Rectangle 65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171" y="2569"/>
              <a:ext cx="1159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  <p:sp>
          <p:nvSpPr>
            <p:cNvPr id="76" name="Rectangle 66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171" y="2166"/>
              <a:ext cx="1159" cy="4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  <p:sp>
          <p:nvSpPr>
            <p:cNvPr id="77" name="Rectangle 67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171" y="1765"/>
              <a:ext cx="1159" cy="4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 anchorCtr="1"/>
            <a:lstStyle/>
            <a:p>
              <a:pPr>
                <a:lnSpc>
                  <a:spcPct val="105000"/>
                </a:lnSpc>
                <a:spcBef>
                  <a:spcPct val="45000"/>
                </a:spcBef>
                <a:buClr>
                  <a:srgbClr val="00B85C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sz="2400">
                  <a:solidFill>
                    <a:srgbClr val="FF3300"/>
                  </a:solidFill>
                  <a:latin typeface="Arial" panose="020B0604020202020204"/>
                  <a:cs typeface="Arial" panose="020B0604020202020204"/>
                </a:rPr>
                <a:t>10</a:t>
              </a:r>
            </a:p>
          </p:txBody>
        </p:sp>
      </p:grpSp>
      <p:sp>
        <p:nvSpPr>
          <p:cNvPr id="78" name="Line 68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8405813" y="1677988"/>
            <a:ext cx="0" cy="4821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9" name="Group 88"/>
          <p:cNvGrpSpPr/>
          <p:nvPr/>
        </p:nvGrpSpPr>
        <p:grpSpPr bwMode="auto">
          <a:xfrm>
            <a:off x="2911475" y="2887663"/>
            <a:ext cx="3846513" cy="3311525"/>
            <a:chOff x="1869" y="1714"/>
            <a:chExt cx="2423" cy="2086"/>
          </a:xfrm>
        </p:grpSpPr>
        <p:sp>
          <p:nvSpPr>
            <p:cNvPr id="80" name="Text Box 85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734" y="2373"/>
              <a:ext cx="725" cy="465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0000"/>
                </a:spcBef>
                <a:defRPr/>
              </a:pPr>
              <a:r>
                <a:rPr lang="zh-CN" altLang="en-US" sz="2000" dirty="0">
                  <a:latin typeface="Arial" panose="020B0604020202020204"/>
                  <a:cs typeface="Arial" panose="020B0604020202020204"/>
                </a:rPr>
                <a:t>注意</a:t>
              </a:r>
              <a:r>
                <a:rPr lang="en-US" sz="2000" dirty="0">
                  <a:latin typeface="Arial" panose="020B0604020202020204"/>
                  <a:cs typeface="Arial" panose="020B0604020202020204"/>
                </a:rPr>
                <a:t> </a:t>
              </a:r>
              <a:br>
                <a:rPr lang="en-US" sz="2000" dirty="0">
                  <a:latin typeface="Arial" panose="020B0604020202020204"/>
                  <a:cs typeface="Arial" panose="020B0604020202020204"/>
                </a:rPr>
              </a:br>
              <a:r>
                <a:rPr lang="en-US" sz="2000" i="1" dirty="0">
                  <a:latin typeface="Arial" panose="020B0604020202020204"/>
                  <a:cs typeface="Arial" panose="020B0604020202020204"/>
                </a:rPr>
                <a:t>MR</a:t>
              </a:r>
              <a:r>
                <a:rPr lang="en-US" sz="2000" dirty="0">
                  <a:latin typeface="Arial" panose="020B0604020202020204"/>
                  <a:cs typeface="Arial" panose="020B0604020202020204"/>
                </a:rPr>
                <a:t> = </a:t>
              </a:r>
              <a:r>
                <a:rPr lang="en-US" sz="2000" b="1" i="1" dirty="0">
                  <a:latin typeface="Arial" panose="020B0604020202020204"/>
                  <a:cs typeface="Arial" panose="020B0604020202020204"/>
                </a:rPr>
                <a:t>P</a:t>
              </a:r>
            </a:p>
          </p:txBody>
        </p:sp>
        <p:sp>
          <p:nvSpPr>
            <p:cNvPr id="81" name="AutoShape 86"/>
            <p:cNvSpPr/>
            <p:nvPr>
              <p:custDataLst>
                <p:tags r:id="rId42"/>
              </p:custDataLst>
            </p:nvPr>
          </p:nvSpPr>
          <p:spPr bwMode="auto">
            <a:xfrm>
              <a:off x="3884" y="1819"/>
              <a:ext cx="408" cy="1841"/>
            </a:xfrm>
            <a:prstGeom prst="leftBrace">
              <a:avLst>
                <a:gd name="adj1" fmla="val 44371"/>
                <a:gd name="adj2" fmla="val 41986"/>
              </a:avLst>
            </a:prstGeom>
            <a:noFill/>
            <a:ln w="38100">
              <a:solidFill>
                <a:srgbClr val="00CC00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82" name="AutoShape 87"/>
            <p:cNvSpPr/>
            <p:nvPr>
              <p:custDataLst>
                <p:tags r:id="rId43"/>
              </p:custDataLst>
            </p:nvPr>
          </p:nvSpPr>
          <p:spPr bwMode="auto">
            <a:xfrm>
              <a:off x="1869" y="1714"/>
              <a:ext cx="386" cy="2086"/>
            </a:xfrm>
            <a:prstGeom prst="rightBrace">
              <a:avLst>
                <a:gd name="adj1" fmla="val 52340"/>
                <a:gd name="adj2" fmla="val 42282"/>
              </a:avLst>
            </a:prstGeom>
            <a:noFill/>
            <a:ln w="38100">
              <a:solidFill>
                <a:srgbClr val="00CC00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120890" cy="467995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对一个竞争企业而言：MR =P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1628800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一个竞争企业能够增加它的产量，而不影响市场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价格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因此，每单位产量增加使得收益增加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MR=P   </a:t>
            </a: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15616" y="3933056"/>
            <a:ext cx="6264696" cy="104028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2800">
                <a:latin typeface="Arial" panose="020B0604020202020204"/>
                <a:cs typeface="Arial" panose="020B0604020202020204"/>
              </a:rPr>
              <a:t>MR=P</a:t>
            </a:r>
          </a:p>
          <a:p>
            <a:pPr algn="ctr">
              <a:lnSpc>
                <a:spcPct val="110000"/>
              </a:lnSpc>
              <a:defRPr/>
            </a:pPr>
            <a:r>
              <a:rPr lang="zh-CN" altLang="en-US" sz="2800">
                <a:latin typeface="Arial" panose="020B0604020202020204"/>
                <a:cs typeface="Arial" panose="020B0604020202020204"/>
              </a:rPr>
              <a:t>仅针对竞争</a:t>
            </a:r>
            <a:r>
              <a:rPr lang="zh-CN" altLang="en-US" sz="2800" dirty="0">
                <a:latin typeface="Arial" panose="020B0604020202020204"/>
                <a:cs typeface="Arial" panose="020B0604020202020204"/>
              </a:rPr>
              <a:t>市场上的企业成立</a:t>
            </a:r>
          </a:p>
        </p:txBody>
      </p:sp>
    </p:spTree>
    <p:extLst>
      <p:ext uri="{BB962C8B-B14F-4D97-AF65-F5344CB8AC3E}">
        <p14:creationId xmlns:p14="http://schemas.microsoft.com/office/powerpoint/2010/main" val="22195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692785"/>
            <a:ext cx="7120890" cy="467995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华光中雅_CNKI" panose="02000500000000000000" pitchFamily="2" charset="-122"/>
                <a:ea typeface="华光中雅_CNKI" panose="02000500000000000000" pitchFamily="2" charset="-122"/>
              </a:rPr>
              <a:t>利润最大化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 algn="l" eaLnBrk="1" hangingPunct="1">
              <a:buClrTx/>
              <a:buSz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企业利润最大化的产量是多少?  </a:t>
            </a:r>
          </a:p>
          <a:p>
            <a:pPr algn="l" eaLnBrk="1" hangingPunct="1">
              <a:buClrTx/>
              <a:buSzTx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我们需要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考虑边际量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</a:p>
          <a:p>
            <a:pPr algn="l" eaLnBrk="1" hangingPunct="1">
              <a:spcBef>
                <a:spcPct val="20000"/>
              </a:spcBef>
              <a:buClrTx/>
              <a:buSzTx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如果产量增加一单位，那么收益增加MR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成本增加MC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 eaLnBrk="1" hangingPunct="1">
              <a:spcBef>
                <a:spcPct val="20000"/>
              </a:spcBef>
              <a:buClrTx/>
              <a:buSz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如果MR&gt;MC，那增加产量会提高利润</a:t>
            </a:r>
          </a:p>
          <a:p>
            <a:pPr marL="0" indent="0" algn="l" eaLnBrk="1" hangingPunct="1">
              <a:buClrTx/>
              <a:buSz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如果MR&lt;MC，那降低产量会提高利润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5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U4Mjg5YWI3YzZkZTJmNmFjOTAxMWJjOTQwNmUwY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0070C0"/>
      </a:accent2>
      <a:accent3>
        <a:srgbClr val="00B0F0"/>
      </a:accent3>
      <a:accent4>
        <a:srgbClr val="595959"/>
      </a:accent4>
      <a:accent5>
        <a:srgbClr val="7F7F7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2060"/>
    </a:accent1>
    <a:accent2>
      <a:srgbClr val="0070C0"/>
    </a:accent2>
    <a:accent3>
      <a:srgbClr val="00B0F0"/>
    </a:accent3>
    <a:accent4>
      <a:srgbClr val="595959"/>
    </a:accent4>
    <a:accent5>
      <a:srgbClr val="7F7F7F"/>
    </a:accent5>
    <a:accent6>
      <a:srgbClr val="BFBFB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1289</Words>
  <Application>Microsoft Office PowerPoint</Application>
  <PresentationFormat>全屏显示(4:3)</PresentationFormat>
  <Paragraphs>452</Paragraphs>
  <Slides>37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等线</vt:lpstr>
      <vt:lpstr>华光中雅_CNKI</vt:lpstr>
      <vt:lpstr>思源黑体 CN Bold</vt:lpstr>
      <vt:lpstr>思源黑体 CN Light</vt:lpstr>
      <vt:lpstr>思源黑体 CN Regular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竞争企业的收益</vt:lpstr>
      <vt:lpstr>习题：计算TR、AR、MR</vt:lpstr>
      <vt:lpstr>习题：答案</vt:lpstr>
      <vt:lpstr>对一个竞争企业而言：MR =P</vt:lpstr>
      <vt:lpstr>利润最大化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长期：进入与退出市场</vt:lpstr>
      <vt:lpstr>PowerPoint 演示文稿</vt:lpstr>
      <vt:lpstr>如果企业利润为零，为什么它们要留在市场?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HITSZ</cp:lastModifiedBy>
  <cp:revision>422</cp:revision>
  <dcterms:created xsi:type="dcterms:W3CDTF">2020-07-01T07:18:00Z</dcterms:created>
  <dcterms:modified xsi:type="dcterms:W3CDTF">2024-10-27T02:15:04Z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A618D274FD7D4634BA18CC34AB65251C_13</vt:lpwstr>
  </property>
</Properties>
</file>