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5.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21.xml" ContentType="application/vnd.openxmlformats-officedocument.presentationml.tags+xml"/>
  <Override PartName="/ppt/notesSlides/notesSlide8.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9.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notesSlides/notesSlide10.xml" ContentType="application/vnd.openxmlformats-officedocument.presentationml.notesSlide+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notesSlides/notesSlide11.xml" ContentType="application/vnd.openxmlformats-officedocument.presentationml.notesSlide+xml"/>
  <Override PartName="/ppt/tags/tag320.xml" ContentType="application/vnd.openxmlformats-officedocument.presentationml.tags+xml"/>
  <Override PartName="/ppt/notesSlides/notesSlide12.xml" ContentType="application/vnd.openxmlformats-officedocument.presentationml.notesSlide+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notesSlides/notesSlide13.xml" ContentType="application/vnd.openxmlformats-officedocument.presentationml.notesSlide+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notesSlides/notesSlide14.xml" ContentType="application/vnd.openxmlformats-officedocument.presentationml.notesSlide+xml"/>
  <Override PartName="/ppt/tags/tag365.xml" ContentType="application/vnd.openxmlformats-officedocument.presentationml.tags+xml"/>
  <Override PartName="/ppt/notesSlides/notesSlide15.xml" ContentType="application/vnd.openxmlformats-officedocument.presentationml.notesSlide+xml"/>
  <Override PartName="/ppt/tags/tag366.xml" ContentType="application/vnd.openxmlformats-officedocument.presentationml.tags+xml"/>
  <Override PartName="/ppt/notesSlides/notesSlide16.xml" ContentType="application/vnd.openxmlformats-officedocument.presentationml.notesSlide+xml"/>
  <Override PartName="/ppt/tags/tag367.xml" ContentType="application/vnd.openxmlformats-officedocument.presentationml.tags+xml"/>
  <Override PartName="/ppt/notesSlides/notesSlide17.xml" ContentType="application/vnd.openxmlformats-officedocument.presentationml.notesSlide+xml"/>
  <Override PartName="/ppt/theme/themeOverride1.xml" ContentType="application/vnd.openxmlformats-officedocument.themeOverride+xml"/>
  <Override PartName="/ppt/tags/tag368.xml" ContentType="application/vnd.openxmlformats-officedocument.presentationml.tags+xml"/>
  <Override PartName="/ppt/tags/tag369.xml" ContentType="application/vnd.openxmlformats-officedocument.presentationml.tags+xml"/>
  <Override PartName="/ppt/notesSlides/notesSlide18.xml" ContentType="application/vnd.openxmlformats-officedocument.presentationml.notesSlide+xml"/>
  <Override PartName="/ppt/tags/tag37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notesSlides/notesSlide21.xml" ContentType="application/vnd.openxmlformats-officedocument.presentationml.notesSlide+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5"/>
  </p:notesMasterIdLst>
  <p:sldIdLst>
    <p:sldId id="266" r:id="rId2"/>
    <p:sldId id="384" r:id="rId3"/>
    <p:sldId id="381" r:id="rId4"/>
    <p:sldId id="268" r:id="rId5"/>
    <p:sldId id="319" r:id="rId6"/>
    <p:sldId id="325" r:id="rId7"/>
    <p:sldId id="382" r:id="rId8"/>
    <p:sldId id="383" r:id="rId9"/>
    <p:sldId id="269" r:id="rId10"/>
    <p:sldId id="270" r:id="rId11"/>
    <p:sldId id="335" r:id="rId12"/>
    <p:sldId id="271" r:id="rId13"/>
    <p:sldId id="273" r:id="rId14"/>
    <p:sldId id="327" r:id="rId15"/>
    <p:sldId id="277" r:id="rId16"/>
    <p:sldId id="275" r:id="rId17"/>
    <p:sldId id="336" r:id="rId18"/>
    <p:sldId id="276" r:id="rId19"/>
    <p:sldId id="334" r:id="rId20"/>
    <p:sldId id="337" r:id="rId21"/>
    <p:sldId id="279" r:id="rId22"/>
    <p:sldId id="280" r:id="rId23"/>
    <p:sldId id="287" r:id="rId24"/>
    <p:sldId id="281" r:id="rId25"/>
    <p:sldId id="282" r:id="rId26"/>
    <p:sldId id="283" r:id="rId27"/>
    <p:sldId id="385" r:id="rId28"/>
    <p:sldId id="316" r:id="rId29"/>
    <p:sldId id="339" r:id="rId30"/>
    <p:sldId id="338" r:id="rId31"/>
    <p:sldId id="284" r:id="rId32"/>
    <p:sldId id="288" r:id="rId33"/>
    <p:sldId id="314" r:id="rId34"/>
  </p:sldIdLst>
  <p:sldSz cx="9144000" cy="6858000" type="screen4x3"/>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5" userDrawn="1">
          <p15:clr>
            <a:srgbClr val="A4A3A4"/>
          </p15:clr>
        </p15:guide>
        <p15:guide id="2" pos="28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Z" initials="Y" lastIdx="3" clrIdx="0"/>
  <p:cmAuthor id="1" name="潘 柏蕙" initials="潘" lastIdx="3"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F8453"/>
    <a:srgbClr val="9D7B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9" autoAdjust="0"/>
    <p:restoredTop sz="84134" autoAdjust="0"/>
  </p:normalViewPr>
  <p:slideViewPr>
    <p:cSldViewPr showGuides="1">
      <p:cViewPr varScale="1">
        <p:scale>
          <a:sx n="97" d="100"/>
          <a:sy n="97" d="100"/>
        </p:scale>
        <p:origin x="1908" y="96"/>
      </p:cViewPr>
      <p:guideLst>
        <p:guide orient="horz" pos="2165"/>
        <p:guide pos="280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D4C77-742A-429E-850A-11BA0946D8B4}" type="datetimeFigureOut">
              <a:rPr lang="zh-CN" altLang="en-US" smtClean="0"/>
              <a:t>2024/11/1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AA64FD-7149-435D-96E3-3ACA0174F577}" type="slidenum">
              <a:rPr lang="zh-CN" altLang="en-US" smtClean="0"/>
              <a:t>‹#›</a:t>
            </a:fld>
            <a:endParaRPr lang="zh-CN" altLang="en-US"/>
          </a:p>
        </p:txBody>
      </p:sp>
    </p:spTree>
    <p:extLst>
      <p:ext uri="{BB962C8B-B14F-4D97-AF65-F5344CB8AC3E}">
        <p14:creationId xmlns:p14="http://schemas.microsoft.com/office/powerpoint/2010/main" val="2089368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1</a:t>
            </a:fld>
            <a:endParaRPr lang="zh-CN" altLang="en-US"/>
          </a:p>
        </p:txBody>
      </p:sp>
    </p:spTree>
    <p:extLst>
      <p:ext uri="{BB962C8B-B14F-4D97-AF65-F5344CB8AC3E}">
        <p14:creationId xmlns:p14="http://schemas.microsoft.com/office/powerpoint/2010/main" val="1851826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14</a:t>
            </a:fld>
            <a:endParaRPr lang="zh-CN" altLang="en-US"/>
          </a:p>
        </p:txBody>
      </p:sp>
    </p:spTree>
    <p:extLst>
      <p:ext uri="{BB962C8B-B14F-4D97-AF65-F5344CB8AC3E}">
        <p14:creationId xmlns:p14="http://schemas.microsoft.com/office/powerpoint/2010/main" val="1919542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256013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19</a:t>
            </a:fld>
            <a:endParaRPr lang="zh-CN" altLang="en-US"/>
          </a:p>
        </p:txBody>
      </p:sp>
    </p:spTree>
    <p:extLst>
      <p:ext uri="{BB962C8B-B14F-4D97-AF65-F5344CB8AC3E}">
        <p14:creationId xmlns:p14="http://schemas.microsoft.com/office/powerpoint/2010/main" val="1777577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20</a:t>
            </a:fld>
            <a:endParaRPr lang="zh-CN" altLang="en-US"/>
          </a:p>
        </p:txBody>
      </p:sp>
    </p:spTree>
    <p:extLst>
      <p:ext uri="{BB962C8B-B14F-4D97-AF65-F5344CB8AC3E}">
        <p14:creationId xmlns:p14="http://schemas.microsoft.com/office/powerpoint/2010/main" val="543768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21</a:t>
            </a:fld>
            <a:endParaRPr lang="zh-CN" altLang="en-US"/>
          </a:p>
        </p:txBody>
      </p:sp>
    </p:spTree>
    <p:extLst>
      <p:ext uri="{BB962C8B-B14F-4D97-AF65-F5344CB8AC3E}">
        <p14:creationId xmlns:p14="http://schemas.microsoft.com/office/powerpoint/2010/main" val="2124524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22</a:t>
            </a:fld>
            <a:endParaRPr lang="zh-CN" altLang="en-US"/>
          </a:p>
        </p:txBody>
      </p:sp>
    </p:spTree>
    <p:extLst>
      <p:ext uri="{BB962C8B-B14F-4D97-AF65-F5344CB8AC3E}">
        <p14:creationId xmlns:p14="http://schemas.microsoft.com/office/powerpoint/2010/main" val="2549877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23</a:t>
            </a:fld>
            <a:endParaRPr lang="zh-CN" altLang="en-US"/>
          </a:p>
        </p:txBody>
      </p:sp>
    </p:spTree>
    <p:extLst>
      <p:ext uri="{BB962C8B-B14F-4D97-AF65-F5344CB8AC3E}">
        <p14:creationId xmlns:p14="http://schemas.microsoft.com/office/powerpoint/2010/main" val="657020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24</a:t>
            </a:fld>
            <a:endParaRPr lang="zh-CN" altLang="en-US"/>
          </a:p>
        </p:txBody>
      </p:sp>
    </p:spTree>
    <p:extLst>
      <p:ext uri="{BB962C8B-B14F-4D97-AF65-F5344CB8AC3E}">
        <p14:creationId xmlns:p14="http://schemas.microsoft.com/office/powerpoint/2010/main" val="3589793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25</a:t>
            </a:fld>
            <a:endParaRPr lang="zh-CN" altLang="en-US"/>
          </a:p>
        </p:txBody>
      </p:sp>
    </p:spTree>
    <p:extLst>
      <p:ext uri="{BB962C8B-B14F-4D97-AF65-F5344CB8AC3E}">
        <p14:creationId xmlns:p14="http://schemas.microsoft.com/office/powerpoint/2010/main" val="2136562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26</a:t>
            </a:fld>
            <a:endParaRPr lang="zh-CN" altLang="en-US"/>
          </a:p>
        </p:txBody>
      </p:sp>
    </p:spTree>
    <p:extLst>
      <p:ext uri="{BB962C8B-B14F-4D97-AF65-F5344CB8AC3E}">
        <p14:creationId xmlns:p14="http://schemas.microsoft.com/office/powerpoint/2010/main" val="3526044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AA64FD-7149-435D-96E3-3ACA0174F577}" type="slidenum">
              <a:rPr lang="zh-CN" altLang="en-US" smtClean="0"/>
              <a:t>2</a:t>
            </a:fld>
            <a:endParaRPr lang="zh-CN" altLang="en-US"/>
          </a:p>
        </p:txBody>
      </p:sp>
    </p:spTree>
    <p:extLst>
      <p:ext uri="{BB962C8B-B14F-4D97-AF65-F5344CB8AC3E}">
        <p14:creationId xmlns:p14="http://schemas.microsoft.com/office/powerpoint/2010/main" val="39797110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27</a:t>
            </a:fld>
            <a:endParaRPr lang="zh-CN" altLang="en-US"/>
          </a:p>
        </p:txBody>
      </p:sp>
    </p:spTree>
    <p:extLst>
      <p:ext uri="{BB962C8B-B14F-4D97-AF65-F5344CB8AC3E}">
        <p14:creationId xmlns:p14="http://schemas.microsoft.com/office/powerpoint/2010/main" val="2935182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31</a:t>
            </a:fld>
            <a:endParaRPr lang="zh-CN" altLang="en-US"/>
          </a:p>
        </p:txBody>
      </p:sp>
    </p:spTree>
    <p:extLst>
      <p:ext uri="{BB962C8B-B14F-4D97-AF65-F5344CB8AC3E}">
        <p14:creationId xmlns:p14="http://schemas.microsoft.com/office/powerpoint/2010/main" val="3462123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32</a:t>
            </a:fld>
            <a:endParaRPr lang="zh-CN" altLang="en-US"/>
          </a:p>
        </p:txBody>
      </p:sp>
    </p:spTree>
    <p:extLst>
      <p:ext uri="{BB962C8B-B14F-4D97-AF65-F5344CB8AC3E}">
        <p14:creationId xmlns:p14="http://schemas.microsoft.com/office/powerpoint/2010/main" val="225235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33</a:t>
            </a:fld>
            <a:endParaRPr lang="zh-CN" altLang="en-US"/>
          </a:p>
        </p:txBody>
      </p:sp>
    </p:spTree>
    <p:extLst>
      <p:ext uri="{BB962C8B-B14F-4D97-AF65-F5344CB8AC3E}">
        <p14:creationId xmlns:p14="http://schemas.microsoft.com/office/powerpoint/2010/main" val="3887170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AA64FD-7149-435D-96E3-3ACA0174F577}" type="slidenum">
              <a:rPr lang="zh-CN" altLang="en-US" smtClean="0"/>
              <a:t>3</a:t>
            </a:fld>
            <a:endParaRPr lang="zh-CN" altLang="en-US"/>
          </a:p>
        </p:txBody>
      </p:sp>
    </p:spTree>
    <p:extLst>
      <p:ext uri="{BB962C8B-B14F-4D97-AF65-F5344CB8AC3E}">
        <p14:creationId xmlns:p14="http://schemas.microsoft.com/office/powerpoint/2010/main" val="3319000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4</a:t>
            </a:fld>
            <a:endParaRPr lang="zh-CN" altLang="en-US"/>
          </a:p>
        </p:txBody>
      </p:sp>
    </p:spTree>
    <p:extLst>
      <p:ext uri="{BB962C8B-B14F-4D97-AF65-F5344CB8AC3E}">
        <p14:creationId xmlns:p14="http://schemas.microsoft.com/office/powerpoint/2010/main" val="3673465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9</a:t>
            </a:fld>
            <a:endParaRPr lang="zh-CN" altLang="en-US"/>
          </a:p>
        </p:txBody>
      </p:sp>
    </p:spTree>
    <p:extLst>
      <p:ext uri="{BB962C8B-B14F-4D97-AF65-F5344CB8AC3E}">
        <p14:creationId xmlns:p14="http://schemas.microsoft.com/office/powerpoint/2010/main" val="597359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10</a:t>
            </a:fld>
            <a:endParaRPr lang="zh-CN" altLang="en-US"/>
          </a:p>
        </p:txBody>
      </p:sp>
    </p:spTree>
    <p:extLst>
      <p:ext uri="{BB962C8B-B14F-4D97-AF65-F5344CB8AC3E}">
        <p14:creationId xmlns:p14="http://schemas.microsoft.com/office/powerpoint/2010/main" val="2481473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11</a:t>
            </a:fld>
            <a:endParaRPr lang="zh-CN" altLang="en-US"/>
          </a:p>
        </p:txBody>
      </p:sp>
    </p:spTree>
    <p:extLst>
      <p:ext uri="{BB962C8B-B14F-4D97-AF65-F5344CB8AC3E}">
        <p14:creationId xmlns:p14="http://schemas.microsoft.com/office/powerpoint/2010/main" val="1335842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12</a:t>
            </a:fld>
            <a:endParaRPr lang="zh-CN" altLang="en-US"/>
          </a:p>
        </p:txBody>
      </p:sp>
    </p:spTree>
    <p:extLst>
      <p:ext uri="{BB962C8B-B14F-4D97-AF65-F5344CB8AC3E}">
        <p14:creationId xmlns:p14="http://schemas.microsoft.com/office/powerpoint/2010/main" val="3799631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13</a:t>
            </a:fld>
            <a:endParaRPr lang="zh-CN" altLang="en-US"/>
          </a:p>
        </p:txBody>
      </p:sp>
    </p:spTree>
    <p:extLst>
      <p:ext uri="{BB962C8B-B14F-4D97-AF65-F5344CB8AC3E}">
        <p14:creationId xmlns:p14="http://schemas.microsoft.com/office/powerpoint/2010/main" val="2396361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思源黑体 CN Bold" panose="020B0800000000000000" pitchFamily="34" charset="-122"/>
                <a:ea typeface="思源黑体 CN Bold" panose="020B0800000000000000" pitchFamily="34" charset="-122"/>
              </a:defRPr>
            </a:lvl1pPr>
          </a:lstStyle>
          <a:p>
            <a:r>
              <a:rPr lang="zh-CN" altLang="en-US"/>
              <a:t>单击此处编辑母版标题样式</a:t>
            </a:r>
          </a:p>
        </p:txBody>
      </p:sp>
      <p:sp>
        <p:nvSpPr>
          <p:cNvPr id="3" name="内容占位符 2"/>
          <p:cNvSpPr>
            <a:spLocks noGrp="1"/>
          </p:cNvSpPr>
          <p:nvPr>
            <p:ph idx="1"/>
          </p:nvPr>
        </p:nvSpPr>
        <p:spPr>
          <a:xfrm>
            <a:off x="45720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p>
        </p:txBody>
      </p:sp>
      <p:sp>
        <p:nvSpPr>
          <p:cNvPr id="8" name="内容占位符 7"/>
          <p:cNvSpPr>
            <a:spLocks noGrp="1"/>
          </p:cNvSpPr>
          <p:nvPr>
            <p:ph idx="13"/>
          </p:nvPr>
        </p:nvSpPr>
        <p:spPr>
          <a:xfrm>
            <a:off x="45720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dirty="0"/>
              <a:t>单击此处编辑母版文本样式</a:t>
            </a:r>
          </a:p>
        </p:txBody>
      </p:sp>
      <p:sp>
        <p:nvSpPr>
          <p:cNvPr id="9" name="内容占位符 8"/>
          <p:cNvSpPr>
            <a:spLocks noGrp="1"/>
          </p:cNvSpPr>
          <p:nvPr>
            <p:ph idx="14"/>
          </p:nvPr>
        </p:nvSpPr>
        <p:spPr>
          <a:xfrm>
            <a:off x="460121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p>
        </p:txBody>
      </p:sp>
      <p:sp>
        <p:nvSpPr>
          <p:cNvPr id="10" name="内容占位符 9"/>
          <p:cNvSpPr>
            <a:spLocks noGrp="1"/>
          </p:cNvSpPr>
          <p:nvPr>
            <p:ph idx="15"/>
          </p:nvPr>
        </p:nvSpPr>
        <p:spPr>
          <a:xfrm>
            <a:off x="460121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p>
            <a:endParaRPr lang="zh-CN" altLang="en-US"/>
          </a:p>
        </p:txBody>
      </p:sp>
      <p:sp>
        <p:nvSpPr>
          <p:cNvPr id="3" name="页脚占位符 2"/>
          <p:cNvSpPr>
            <a:spLocks noGrp="1"/>
          </p:cNvSpPr>
          <p:nvPr>
            <p:ph type="ftr" sz="quarter" idx="11"/>
          </p:nvPr>
        </p:nvSpPr>
        <p:spPr>
          <a:xfrm>
            <a:off x="3124200" y="6356350"/>
            <a:ext cx="2895600" cy="365125"/>
          </a:xfr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p:spPr>
        <p:txBody>
          <a:bodyPr/>
          <a:lstStyle/>
          <a:p>
            <a:fld id="{1A5C27E8-6C78-4FD2-80C7-0DA5228077D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1052195"/>
          </a:xfrm>
          <a:prstGeom prst="rect">
            <a:avLst/>
          </a:prstGeom>
        </p:spPr>
        <p:txBody>
          <a:bodyPr vert="horz" lIns="91440" tIns="45720" rIns="91440" bIns="45720" rtlCol="0">
            <a:normAutofit/>
          </a:bodyPr>
          <a:lstStyle/>
          <a:p>
            <a:pPr lvl="0"/>
            <a:r>
              <a:rPr lang="zh-CN" altLang="en-US" sz="1400">
                <a:sym typeface="+mn-ea"/>
              </a:rPr>
              <a:t>单击此处编辑母版文本样式</a:t>
            </a:r>
            <a:endParaRPr lang="zh-CN" altLang="en-US" sz="1400"/>
          </a:p>
          <a:p>
            <a:pPr lvl="1"/>
            <a:r>
              <a:rPr lang="zh-CN" altLang="en-US" sz="1400">
                <a:sym typeface="+mn-ea"/>
              </a:rPr>
              <a:t>第二级</a:t>
            </a:r>
            <a:endParaRPr lang="zh-CN" altLang="en-US" sz="1400"/>
          </a:p>
          <a:p>
            <a:pPr lvl="2"/>
            <a:r>
              <a:rPr lang="zh-CN" altLang="en-US" sz="1400">
                <a:sym typeface="+mn-ea"/>
              </a:rPr>
              <a:t>第三级</a:t>
            </a:r>
            <a:endParaRPr lang="zh-CN" altLang="en-US"/>
          </a:p>
        </p:txBody>
      </p:sp>
      <p:pic>
        <p:nvPicPr>
          <p:cNvPr id="7" name="图片 6" descr="logo-VI系统0630-PPT-12.png"/>
          <p:cNvPicPr>
            <a:picLocks noChangeAspect="1"/>
          </p:cNvPicPr>
          <p:nvPr userDrawn="1"/>
        </p:nvPicPr>
        <p:blipFill>
          <a:blip r:embed="rId14" cstate="print"/>
          <a:stretch>
            <a:fillRect/>
          </a:stretch>
        </p:blipFill>
        <p:spPr>
          <a:xfrm>
            <a:off x="428836" y="6286520"/>
            <a:ext cx="1495513" cy="288536"/>
          </a:xfrm>
          <a:prstGeom prst="rect">
            <a:avLst/>
          </a:prstGeom>
        </p:spPr>
      </p:pic>
      <p:pic>
        <p:nvPicPr>
          <p:cNvPr id="2050" name="Picture 2" descr="I:\BOBO Z\哈工大\JPG\2020\7月\0707-ppt\素材01\logo-VI系统0630-PPT-24.jpg"/>
          <p:cNvPicPr>
            <a:picLocks noChangeArrowheads="1"/>
          </p:cNvPicPr>
          <p:nvPr userDrawn="1"/>
        </p:nvPicPr>
        <p:blipFill>
          <a:blip r:embed="rId15" cstate="print"/>
          <a:srcRect t="-37500" b="-37500"/>
          <a:stretch>
            <a:fillRect/>
          </a:stretch>
        </p:blipFill>
        <p:spPr bwMode="auto">
          <a:xfrm flipV="1">
            <a:off x="571471" y="1273711"/>
            <a:ext cx="3960000" cy="360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6" Type="http://schemas.openxmlformats.org/officeDocument/2006/relationships/tags" Target="../tags/tag145.xml"/><Relationship Id="rId21" Type="http://schemas.openxmlformats.org/officeDocument/2006/relationships/tags" Target="../tags/tag140.xml"/><Relationship Id="rId42" Type="http://schemas.openxmlformats.org/officeDocument/2006/relationships/tags" Target="../tags/tag161.xml"/><Relationship Id="rId47" Type="http://schemas.openxmlformats.org/officeDocument/2006/relationships/tags" Target="../tags/tag166.xml"/><Relationship Id="rId63" Type="http://schemas.openxmlformats.org/officeDocument/2006/relationships/tags" Target="../tags/tag182.xml"/><Relationship Id="rId68" Type="http://schemas.openxmlformats.org/officeDocument/2006/relationships/tags" Target="../tags/tag187.xml"/><Relationship Id="rId84" Type="http://schemas.openxmlformats.org/officeDocument/2006/relationships/tags" Target="../tags/tag203.xml"/><Relationship Id="rId89" Type="http://schemas.openxmlformats.org/officeDocument/2006/relationships/tags" Target="../tags/tag208.xml"/><Relationship Id="rId16" Type="http://schemas.openxmlformats.org/officeDocument/2006/relationships/tags" Target="../tags/tag135.xml"/><Relationship Id="rId11" Type="http://schemas.openxmlformats.org/officeDocument/2006/relationships/tags" Target="../tags/tag130.xml"/><Relationship Id="rId32" Type="http://schemas.openxmlformats.org/officeDocument/2006/relationships/tags" Target="../tags/tag151.xml"/><Relationship Id="rId37" Type="http://schemas.openxmlformats.org/officeDocument/2006/relationships/tags" Target="../tags/tag156.xml"/><Relationship Id="rId53" Type="http://schemas.openxmlformats.org/officeDocument/2006/relationships/tags" Target="../tags/tag172.xml"/><Relationship Id="rId58" Type="http://schemas.openxmlformats.org/officeDocument/2006/relationships/tags" Target="../tags/tag177.xml"/><Relationship Id="rId74" Type="http://schemas.openxmlformats.org/officeDocument/2006/relationships/tags" Target="../tags/tag193.xml"/><Relationship Id="rId79" Type="http://schemas.openxmlformats.org/officeDocument/2006/relationships/tags" Target="../tags/tag198.xml"/><Relationship Id="rId102" Type="http://schemas.openxmlformats.org/officeDocument/2006/relationships/slideLayout" Target="../slideLayouts/slideLayout2.xml"/><Relationship Id="rId5" Type="http://schemas.openxmlformats.org/officeDocument/2006/relationships/tags" Target="../tags/tag124.xml"/><Relationship Id="rId90" Type="http://schemas.openxmlformats.org/officeDocument/2006/relationships/tags" Target="../tags/tag209.xml"/><Relationship Id="rId95" Type="http://schemas.openxmlformats.org/officeDocument/2006/relationships/tags" Target="../tags/tag214.xml"/><Relationship Id="rId22" Type="http://schemas.openxmlformats.org/officeDocument/2006/relationships/tags" Target="../tags/tag141.xml"/><Relationship Id="rId27" Type="http://schemas.openxmlformats.org/officeDocument/2006/relationships/tags" Target="../tags/tag146.xml"/><Relationship Id="rId43" Type="http://schemas.openxmlformats.org/officeDocument/2006/relationships/tags" Target="../tags/tag162.xml"/><Relationship Id="rId48" Type="http://schemas.openxmlformats.org/officeDocument/2006/relationships/tags" Target="../tags/tag167.xml"/><Relationship Id="rId64" Type="http://schemas.openxmlformats.org/officeDocument/2006/relationships/tags" Target="../tags/tag183.xml"/><Relationship Id="rId69" Type="http://schemas.openxmlformats.org/officeDocument/2006/relationships/tags" Target="../tags/tag188.xml"/><Relationship Id="rId80" Type="http://schemas.openxmlformats.org/officeDocument/2006/relationships/tags" Target="../tags/tag199.xml"/><Relationship Id="rId85" Type="http://schemas.openxmlformats.org/officeDocument/2006/relationships/tags" Target="../tags/tag204.xml"/><Relationship Id="rId12" Type="http://schemas.openxmlformats.org/officeDocument/2006/relationships/tags" Target="../tags/tag131.xml"/><Relationship Id="rId17" Type="http://schemas.openxmlformats.org/officeDocument/2006/relationships/tags" Target="../tags/tag136.xml"/><Relationship Id="rId25" Type="http://schemas.openxmlformats.org/officeDocument/2006/relationships/tags" Target="../tags/tag144.xml"/><Relationship Id="rId33" Type="http://schemas.openxmlformats.org/officeDocument/2006/relationships/tags" Target="../tags/tag152.xml"/><Relationship Id="rId38" Type="http://schemas.openxmlformats.org/officeDocument/2006/relationships/tags" Target="../tags/tag157.xml"/><Relationship Id="rId46" Type="http://schemas.openxmlformats.org/officeDocument/2006/relationships/tags" Target="../tags/tag165.xml"/><Relationship Id="rId59" Type="http://schemas.openxmlformats.org/officeDocument/2006/relationships/tags" Target="../tags/tag178.xml"/><Relationship Id="rId67" Type="http://schemas.openxmlformats.org/officeDocument/2006/relationships/tags" Target="../tags/tag186.xml"/><Relationship Id="rId103" Type="http://schemas.openxmlformats.org/officeDocument/2006/relationships/notesSlide" Target="../notesSlides/notesSlide6.xml"/><Relationship Id="rId20" Type="http://schemas.openxmlformats.org/officeDocument/2006/relationships/tags" Target="../tags/tag139.xml"/><Relationship Id="rId41" Type="http://schemas.openxmlformats.org/officeDocument/2006/relationships/tags" Target="../tags/tag160.xml"/><Relationship Id="rId54" Type="http://schemas.openxmlformats.org/officeDocument/2006/relationships/tags" Target="../tags/tag173.xml"/><Relationship Id="rId62" Type="http://schemas.openxmlformats.org/officeDocument/2006/relationships/tags" Target="../tags/tag181.xml"/><Relationship Id="rId70" Type="http://schemas.openxmlformats.org/officeDocument/2006/relationships/tags" Target="../tags/tag189.xml"/><Relationship Id="rId75" Type="http://schemas.openxmlformats.org/officeDocument/2006/relationships/tags" Target="../tags/tag194.xml"/><Relationship Id="rId83" Type="http://schemas.openxmlformats.org/officeDocument/2006/relationships/tags" Target="../tags/tag202.xml"/><Relationship Id="rId88" Type="http://schemas.openxmlformats.org/officeDocument/2006/relationships/tags" Target="../tags/tag207.xml"/><Relationship Id="rId91" Type="http://schemas.openxmlformats.org/officeDocument/2006/relationships/tags" Target="../tags/tag210.xml"/><Relationship Id="rId96" Type="http://schemas.openxmlformats.org/officeDocument/2006/relationships/tags" Target="../tags/tag215.xml"/><Relationship Id="rId1" Type="http://schemas.openxmlformats.org/officeDocument/2006/relationships/tags" Target="../tags/tag120.xml"/><Relationship Id="rId6" Type="http://schemas.openxmlformats.org/officeDocument/2006/relationships/tags" Target="../tags/tag125.xml"/><Relationship Id="rId15" Type="http://schemas.openxmlformats.org/officeDocument/2006/relationships/tags" Target="../tags/tag134.xml"/><Relationship Id="rId23" Type="http://schemas.openxmlformats.org/officeDocument/2006/relationships/tags" Target="../tags/tag142.xml"/><Relationship Id="rId28" Type="http://schemas.openxmlformats.org/officeDocument/2006/relationships/tags" Target="../tags/tag147.xml"/><Relationship Id="rId36" Type="http://schemas.openxmlformats.org/officeDocument/2006/relationships/tags" Target="../tags/tag155.xml"/><Relationship Id="rId49" Type="http://schemas.openxmlformats.org/officeDocument/2006/relationships/tags" Target="../tags/tag168.xml"/><Relationship Id="rId57" Type="http://schemas.openxmlformats.org/officeDocument/2006/relationships/tags" Target="../tags/tag176.xml"/><Relationship Id="rId10" Type="http://schemas.openxmlformats.org/officeDocument/2006/relationships/tags" Target="../tags/tag129.xml"/><Relationship Id="rId31" Type="http://schemas.openxmlformats.org/officeDocument/2006/relationships/tags" Target="../tags/tag150.xml"/><Relationship Id="rId44" Type="http://schemas.openxmlformats.org/officeDocument/2006/relationships/tags" Target="../tags/tag163.xml"/><Relationship Id="rId52" Type="http://schemas.openxmlformats.org/officeDocument/2006/relationships/tags" Target="../tags/tag171.xml"/><Relationship Id="rId60" Type="http://schemas.openxmlformats.org/officeDocument/2006/relationships/tags" Target="../tags/tag179.xml"/><Relationship Id="rId65" Type="http://schemas.openxmlformats.org/officeDocument/2006/relationships/tags" Target="../tags/tag184.xml"/><Relationship Id="rId73" Type="http://schemas.openxmlformats.org/officeDocument/2006/relationships/tags" Target="../tags/tag192.xml"/><Relationship Id="rId78" Type="http://schemas.openxmlformats.org/officeDocument/2006/relationships/tags" Target="../tags/tag197.xml"/><Relationship Id="rId81" Type="http://schemas.openxmlformats.org/officeDocument/2006/relationships/tags" Target="../tags/tag200.xml"/><Relationship Id="rId86" Type="http://schemas.openxmlformats.org/officeDocument/2006/relationships/tags" Target="../tags/tag205.xml"/><Relationship Id="rId94" Type="http://schemas.openxmlformats.org/officeDocument/2006/relationships/tags" Target="../tags/tag213.xml"/><Relationship Id="rId99" Type="http://schemas.openxmlformats.org/officeDocument/2006/relationships/tags" Target="../tags/tag218.xml"/><Relationship Id="rId101" Type="http://schemas.openxmlformats.org/officeDocument/2006/relationships/tags" Target="../tags/tag220.xml"/><Relationship Id="rId4" Type="http://schemas.openxmlformats.org/officeDocument/2006/relationships/tags" Target="../tags/tag123.xml"/><Relationship Id="rId9" Type="http://schemas.openxmlformats.org/officeDocument/2006/relationships/tags" Target="../tags/tag128.xml"/><Relationship Id="rId13" Type="http://schemas.openxmlformats.org/officeDocument/2006/relationships/tags" Target="../tags/tag132.xml"/><Relationship Id="rId18" Type="http://schemas.openxmlformats.org/officeDocument/2006/relationships/tags" Target="../tags/tag137.xml"/><Relationship Id="rId39" Type="http://schemas.openxmlformats.org/officeDocument/2006/relationships/tags" Target="../tags/tag158.xml"/><Relationship Id="rId34" Type="http://schemas.openxmlformats.org/officeDocument/2006/relationships/tags" Target="../tags/tag153.xml"/><Relationship Id="rId50" Type="http://schemas.openxmlformats.org/officeDocument/2006/relationships/tags" Target="../tags/tag169.xml"/><Relationship Id="rId55" Type="http://schemas.openxmlformats.org/officeDocument/2006/relationships/tags" Target="../tags/tag174.xml"/><Relationship Id="rId76" Type="http://schemas.openxmlformats.org/officeDocument/2006/relationships/tags" Target="../tags/tag195.xml"/><Relationship Id="rId97" Type="http://schemas.openxmlformats.org/officeDocument/2006/relationships/tags" Target="../tags/tag216.xml"/><Relationship Id="rId7" Type="http://schemas.openxmlformats.org/officeDocument/2006/relationships/tags" Target="../tags/tag126.xml"/><Relationship Id="rId71" Type="http://schemas.openxmlformats.org/officeDocument/2006/relationships/tags" Target="../tags/tag190.xml"/><Relationship Id="rId92" Type="http://schemas.openxmlformats.org/officeDocument/2006/relationships/tags" Target="../tags/tag211.xml"/><Relationship Id="rId2" Type="http://schemas.openxmlformats.org/officeDocument/2006/relationships/tags" Target="../tags/tag121.xml"/><Relationship Id="rId29" Type="http://schemas.openxmlformats.org/officeDocument/2006/relationships/tags" Target="../tags/tag148.xml"/><Relationship Id="rId24" Type="http://schemas.openxmlformats.org/officeDocument/2006/relationships/tags" Target="../tags/tag143.xml"/><Relationship Id="rId40" Type="http://schemas.openxmlformats.org/officeDocument/2006/relationships/tags" Target="../tags/tag159.xml"/><Relationship Id="rId45" Type="http://schemas.openxmlformats.org/officeDocument/2006/relationships/tags" Target="../tags/tag164.xml"/><Relationship Id="rId66" Type="http://schemas.openxmlformats.org/officeDocument/2006/relationships/tags" Target="../tags/tag185.xml"/><Relationship Id="rId87" Type="http://schemas.openxmlformats.org/officeDocument/2006/relationships/tags" Target="../tags/tag206.xml"/><Relationship Id="rId61" Type="http://schemas.openxmlformats.org/officeDocument/2006/relationships/tags" Target="../tags/tag180.xml"/><Relationship Id="rId82" Type="http://schemas.openxmlformats.org/officeDocument/2006/relationships/tags" Target="../tags/tag201.xml"/><Relationship Id="rId19" Type="http://schemas.openxmlformats.org/officeDocument/2006/relationships/tags" Target="../tags/tag138.xml"/><Relationship Id="rId14" Type="http://schemas.openxmlformats.org/officeDocument/2006/relationships/tags" Target="../tags/tag133.xml"/><Relationship Id="rId30" Type="http://schemas.openxmlformats.org/officeDocument/2006/relationships/tags" Target="../tags/tag149.xml"/><Relationship Id="rId35" Type="http://schemas.openxmlformats.org/officeDocument/2006/relationships/tags" Target="../tags/tag154.xml"/><Relationship Id="rId56" Type="http://schemas.openxmlformats.org/officeDocument/2006/relationships/tags" Target="../tags/tag175.xml"/><Relationship Id="rId77" Type="http://schemas.openxmlformats.org/officeDocument/2006/relationships/tags" Target="../tags/tag196.xml"/><Relationship Id="rId100" Type="http://schemas.openxmlformats.org/officeDocument/2006/relationships/tags" Target="../tags/tag219.xml"/><Relationship Id="rId8" Type="http://schemas.openxmlformats.org/officeDocument/2006/relationships/tags" Target="../tags/tag127.xml"/><Relationship Id="rId51" Type="http://schemas.openxmlformats.org/officeDocument/2006/relationships/tags" Target="../tags/tag170.xml"/><Relationship Id="rId72" Type="http://schemas.openxmlformats.org/officeDocument/2006/relationships/tags" Target="../tags/tag191.xml"/><Relationship Id="rId93" Type="http://schemas.openxmlformats.org/officeDocument/2006/relationships/tags" Target="../tags/tag212.xml"/><Relationship Id="rId98" Type="http://schemas.openxmlformats.org/officeDocument/2006/relationships/tags" Target="../tags/tag217.xml"/><Relationship Id="rId3" Type="http://schemas.openxmlformats.org/officeDocument/2006/relationships/tags" Target="../tags/tag1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21.xml"/></Relationships>
</file>

<file path=ppt/slides/_rels/slide13.xml.rels><?xml version="1.0" encoding="UTF-8" standalone="yes"?>
<Relationships xmlns="http://schemas.openxmlformats.org/package/2006/relationships"><Relationship Id="rId8" Type="http://schemas.openxmlformats.org/officeDocument/2006/relationships/tags" Target="../tags/tag229.xml"/><Relationship Id="rId13" Type="http://schemas.openxmlformats.org/officeDocument/2006/relationships/tags" Target="../tags/tag234.xml"/><Relationship Id="rId18" Type="http://schemas.openxmlformats.org/officeDocument/2006/relationships/tags" Target="../tags/tag239.xml"/><Relationship Id="rId3" Type="http://schemas.openxmlformats.org/officeDocument/2006/relationships/tags" Target="../tags/tag224.xml"/><Relationship Id="rId21" Type="http://schemas.openxmlformats.org/officeDocument/2006/relationships/tags" Target="../tags/tag242.xml"/><Relationship Id="rId7" Type="http://schemas.openxmlformats.org/officeDocument/2006/relationships/tags" Target="../tags/tag228.xml"/><Relationship Id="rId12" Type="http://schemas.openxmlformats.org/officeDocument/2006/relationships/tags" Target="../tags/tag233.xml"/><Relationship Id="rId17" Type="http://schemas.openxmlformats.org/officeDocument/2006/relationships/tags" Target="../tags/tag238.xml"/><Relationship Id="rId2" Type="http://schemas.openxmlformats.org/officeDocument/2006/relationships/tags" Target="../tags/tag223.xml"/><Relationship Id="rId16" Type="http://schemas.openxmlformats.org/officeDocument/2006/relationships/tags" Target="../tags/tag237.xml"/><Relationship Id="rId20" Type="http://schemas.openxmlformats.org/officeDocument/2006/relationships/tags" Target="../tags/tag241.xml"/><Relationship Id="rId1" Type="http://schemas.openxmlformats.org/officeDocument/2006/relationships/tags" Target="../tags/tag222.xml"/><Relationship Id="rId6" Type="http://schemas.openxmlformats.org/officeDocument/2006/relationships/tags" Target="../tags/tag227.xml"/><Relationship Id="rId11" Type="http://schemas.openxmlformats.org/officeDocument/2006/relationships/tags" Target="../tags/tag232.xml"/><Relationship Id="rId5" Type="http://schemas.openxmlformats.org/officeDocument/2006/relationships/tags" Target="../tags/tag226.xml"/><Relationship Id="rId15" Type="http://schemas.openxmlformats.org/officeDocument/2006/relationships/tags" Target="../tags/tag236.xml"/><Relationship Id="rId23" Type="http://schemas.openxmlformats.org/officeDocument/2006/relationships/notesSlide" Target="../notesSlides/notesSlide9.xml"/><Relationship Id="rId10" Type="http://schemas.openxmlformats.org/officeDocument/2006/relationships/tags" Target="../tags/tag231.xml"/><Relationship Id="rId19" Type="http://schemas.openxmlformats.org/officeDocument/2006/relationships/tags" Target="../tags/tag240.xml"/><Relationship Id="rId4" Type="http://schemas.openxmlformats.org/officeDocument/2006/relationships/tags" Target="../tags/tag225.xml"/><Relationship Id="rId9" Type="http://schemas.openxmlformats.org/officeDocument/2006/relationships/tags" Target="../tags/tag230.xml"/><Relationship Id="rId14" Type="http://schemas.openxmlformats.org/officeDocument/2006/relationships/tags" Target="../tags/tag235.xml"/><Relationship Id="rId2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250.xml"/><Relationship Id="rId13" Type="http://schemas.openxmlformats.org/officeDocument/2006/relationships/tags" Target="../tags/tag255.xml"/><Relationship Id="rId18" Type="http://schemas.openxmlformats.org/officeDocument/2006/relationships/tags" Target="../tags/tag260.xml"/><Relationship Id="rId26" Type="http://schemas.openxmlformats.org/officeDocument/2006/relationships/notesSlide" Target="../notesSlides/notesSlide10.xml"/><Relationship Id="rId3" Type="http://schemas.openxmlformats.org/officeDocument/2006/relationships/tags" Target="../tags/tag245.xml"/><Relationship Id="rId21" Type="http://schemas.openxmlformats.org/officeDocument/2006/relationships/tags" Target="../tags/tag263.xml"/><Relationship Id="rId7" Type="http://schemas.openxmlformats.org/officeDocument/2006/relationships/tags" Target="../tags/tag249.xml"/><Relationship Id="rId12" Type="http://schemas.openxmlformats.org/officeDocument/2006/relationships/tags" Target="../tags/tag254.xml"/><Relationship Id="rId17" Type="http://schemas.openxmlformats.org/officeDocument/2006/relationships/tags" Target="../tags/tag259.xml"/><Relationship Id="rId25" Type="http://schemas.openxmlformats.org/officeDocument/2006/relationships/slideLayout" Target="../slideLayouts/slideLayout2.xml"/><Relationship Id="rId2" Type="http://schemas.openxmlformats.org/officeDocument/2006/relationships/tags" Target="../tags/tag244.xml"/><Relationship Id="rId16" Type="http://schemas.openxmlformats.org/officeDocument/2006/relationships/tags" Target="../tags/tag258.xml"/><Relationship Id="rId20" Type="http://schemas.openxmlformats.org/officeDocument/2006/relationships/tags" Target="../tags/tag262.xml"/><Relationship Id="rId1" Type="http://schemas.openxmlformats.org/officeDocument/2006/relationships/tags" Target="../tags/tag243.xml"/><Relationship Id="rId6" Type="http://schemas.openxmlformats.org/officeDocument/2006/relationships/tags" Target="../tags/tag248.xml"/><Relationship Id="rId11" Type="http://schemas.openxmlformats.org/officeDocument/2006/relationships/tags" Target="../tags/tag253.xml"/><Relationship Id="rId24" Type="http://schemas.openxmlformats.org/officeDocument/2006/relationships/tags" Target="../tags/tag266.xml"/><Relationship Id="rId5" Type="http://schemas.openxmlformats.org/officeDocument/2006/relationships/tags" Target="../tags/tag247.xml"/><Relationship Id="rId15" Type="http://schemas.openxmlformats.org/officeDocument/2006/relationships/tags" Target="../tags/tag257.xml"/><Relationship Id="rId23" Type="http://schemas.openxmlformats.org/officeDocument/2006/relationships/tags" Target="../tags/tag265.xml"/><Relationship Id="rId10" Type="http://schemas.openxmlformats.org/officeDocument/2006/relationships/tags" Target="../tags/tag252.xml"/><Relationship Id="rId19" Type="http://schemas.openxmlformats.org/officeDocument/2006/relationships/tags" Target="../tags/tag261.xml"/><Relationship Id="rId4" Type="http://schemas.openxmlformats.org/officeDocument/2006/relationships/tags" Target="../tags/tag246.xml"/><Relationship Id="rId9" Type="http://schemas.openxmlformats.org/officeDocument/2006/relationships/tags" Target="../tags/tag251.xml"/><Relationship Id="rId14" Type="http://schemas.openxmlformats.org/officeDocument/2006/relationships/tags" Target="../tags/tag256.xml"/><Relationship Id="rId22" Type="http://schemas.openxmlformats.org/officeDocument/2006/relationships/tags" Target="../tags/tag264.xml"/><Relationship Id="rId27"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67.xml"/></Relationships>
</file>

<file path=ppt/slides/_rels/slide16.xml.rels><?xml version="1.0" encoding="UTF-8" standalone="yes"?>
<Relationships xmlns="http://schemas.openxmlformats.org/package/2006/relationships"><Relationship Id="rId8" Type="http://schemas.openxmlformats.org/officeDocument/2006/relationships/tags" Target="../tags/tag275.xml"/><Relationship Id="rId13" Type="http://schemas.openxmlformats.org/officeDocument/2006/relationships/tags" Target="../tags/tag280.xml"/><Relationship Id="rId18" Type="http://schemas.openxmlformats.org/officeDocument/2006/relationships/tags" Target="../tags/tag285.xml"/><Relationship Id="rId3" Type="http://schemas.openxmlformats.org/officeDocument/2006/relationships/tags" Target="../tags/tag270.xml"/><Relationship Id="rId21" Type="http://schemas.openxmlformats.org/officeDocument/2006/relationships/tags" Target="../tags/tag288.xml"/><Relationship Id="rId7" Type="http://schemas.openxmlformats.org/officeDocument/2006/relationships/tags" Target="../tags/tag274.xml"/><Relationship Id="rId12" Type="http://schemas.openxmlformats.org/officeDocument/2006/relationships/tags" Target="../tags/tag279.xml"/><Relationship Id="rId17" Type="http://schemas.openxmlformats.org/officeDocument/2006/relationships/tags" Target="../tags/tag284.xml"/><Relationship Id="rId25" Type="http://schemas.openxmlformats.org/officeDocument/2006/relationships/image" Target="../media/image2.png"/><Relationship Id="rId2" Type="http://schemas.openxmlformats.org/officeDocument/2006/relationships/tags" Target="../tags/tag269.xml"/><Relationship Id="rId16" Type="http://schemas.openxmlformats.org/officeDocument/2006/relationships/tags" Target="../tags/tag283.xml"/><Relationship Id="rId20" Type="http://schemas.openxmlformats.org/officeDocument/2006/relationships/tags" Target="../tags/tag287.xml"/><Relationship Id="rId1" Type="http://schemas.openxmlformats.org/officeDocument/2006/relationships/tags" Target="../tags/tag268.xml"/><Relationship Id="rId6" Type="http://schemas.openxmlformats.org/officeDocument/2006/relationships/tags" Target="../tags/tag273.xml"/><Relationship Id="rId11" Type="http://schemas.openxmlformats.org/officeDocument/2006/relationships/tags" Target="../tags/tag278.xml"/><Relationship Id="rId24" Type="http://schemas.openxmlformats.org/officeDocument/2006/relationships/slideLayout" Target="../slideLayouts/slideLayout2.xml"/><Relationship Id="rId5" Type="http://schemas.openxmlformats.org/officeDocument/2006/relationships/tags" Target="../tags/tag272.xml"/><Relationship Id="rId15" Type="http://schemas.openxmlformats.org/officeDocument/2006/relationships/tags" Target="../tags/tag282.xml"/><Relationship Id="rId23" Type="http://schemas.openxmlformats.org/officeDocument/2006/relationships/tags" Target="../tags/tag290.xml"/><Relationship Id="rId10" Type="http://schemas.openxmlformats.org/officeDocument/2006/relationships/tags" Target="../tags/tag277.xml"/><Relationship Id="rId19" Type="http://schemas.openxmlformats.org/officeDocument/2006/relationships/tags" Target="../tags/tag286.xml"/><Relationship Id="rId4" Type="http://schemas.openxmlformats.org/officeDocument/2006/relationships/tags" Target="../tags/tag271.xml"/><Relationship Id="rId9" Type="http://schemas.openxmlformats.org/officeDocument/2006/relationships/tags" Target="../tags/tag276.xml"/><Relationship Id="rId14" Type="http://schemas.openxmlformats.org/officeDocument/2006/relationships/tags" Target="../tags/tag281.xml"/><Relationship Id="rId22" Type="http://schemas.openxmlformats.org/officeDocument/2006/relationships/tags" Target="../tags/tag28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1.xml"/></Relationships>
</file>

<file path=ppt/slides/_rels/slide18.xml.rels><?xml version="1.0" encoding="UTF-8" standalone="yes"?>
<Relationships xmlns="http://schemas.openxmlformats.org/package/2006/relationships"><Relationship Id="rId8" Type="http://schemas.openxmlformats.org/officeDocument/2006/relationships/tags" Target="../tags/tag299.xml"/><Relationship Id="rId13" Type="http://schemas.openxmlformats.org/officeDocument/2006/relationships/tags" Target="../tags/tag304.xml"/><Relationship Id="rId18" Type="http://schemas.openxmlformats.org/officeDocument/2006/relationships/tags" Target="../tags/tag309.xml"/><Relationship Id="rId26" Type="http://schemas.openxmlformats.org/officeDocument/2006/relationships/tags" Target="../tags/tag317.xml"/><Relationship Id="rId3" Type="http://schemas.openxmlformats.org/officeDocument/2006/relationships/tags" Target="../tags/tag294.xml"/><Relationship Id="rId21" Type="http://schemas.openxmlformats.org/officeDocument/2006/relationships/tags" Target="../tags/tag312.xml"/><Relationship Id="rId7" Type="http://schemas.openxmlformats.org/officeDocument/2006/relationships/tags" Target="../tags/tag298.xml"/><Relationship Id="rId12" Type="http://schemas.openxmlformats.org/officeDocument/2006/relationships/tags" Target="../tags/tag303.xml"/><Relationship Id="rId17" Type="http://schemas.openxmlformats.org/officeDocument/2006/relationships/tags" Target="../tags/tag308.xml"/><Relationship Id="rId25" Type="http://schemas.openxmlformats.org/officeDocument/2006/relationships/tags" Target="../tags/tag316.xml"/><Relationship Id="rId2" Type="http://schemas.openxmlformats.org/officeDocument/2006/relationships/tags" Target="../tags/tag293.xml"/><Relationship Id="rId16" Type="http://schemas.openxmlformats.org/officeDocument/2006/relationships/tags" Target="../tags/tag307.xml"/><Relationship Id="rId20" Type="http://schemas.openxmlformats.org/officeDocument/2006/relationships/tags" Target="../tags/tag311.xml"/><Relationship Id="rId29" Type="http://schemas.openxmlformats.org/officeDocument/2006/relationships/slideLayout" Target="../slideLayouts/slideLayout2.xml"/><Relationship Id="rId1" Type="http://schemas.openxmlformats.org/officeDocument/2006/relationships/tags" Target="../tags/tag292.xml"/><Relationship Id="rId6" Type="http://schemas.openxmlformats.org/officeDocument/2006/relationships/tags" Target="../tags/tag297.xml"/><Relationship Id="rId11" Type="http://schemas.openxmlformats.org/officeDocument/2006/relationships/tags" Target="../tags/tag302.xml"/><Relationship Id="rId24" Type="http://schemas.openxmlformats.org/officeDocument/2006/relationships/tags" Target="../tags/tag315.xml"/><Relationship Id="rId5" Type="http://schemas.openxmlformats.org/officeDocument/2006/relationships/tags" Target="../tags/tag296.xml"/><Relationship Id="rId15" Type="http://schemas.openxmlformats.org/officeDocument/2006/relationships/tags" Target="../tags/tag306.xml"/><Relationship Id="rId23" Type="http://schemas.openxmlformats.org/officeDocument/2006/relationships/tags" Target="../tags/tag314.xml"/><Relationship Id="rId28" Type="http://schemas.openxmlformats.org/officeDocument/2006/relationships/tags" Target="../tags/tag319.xml"/><Relationship Id="rId10" Type="http://schemas.openxmlformats.org/officeDocument/2006/relationships/tags" Target="../tags/tag301.xml"/><Relationship Id="rId19" Type="http://schemas.openxmlformats.org/officeDocument/2006/relationships/tags" Target="../tags/tag310.xml"/><Relationship Id="rId4" Type="http://schemas.openxmlformats.org/officeDocument/2006/relationships/tags" Target="../tags/tag295.xml"/><Relationship Id="rId9" Type="http://schemas.openxmlformats.org/officeDocument/2006/relationships/tags" Target="../tags/tag300.xml"/><Relationship Id="rId14" Type="http://schemas.openxmlformats.org/officeDocument/2006/relationships/tags" Target="../tags/tag305.xml"/><Relationship Id="rId22" Type="http://schemas.openxmlformats.org/officeDocument/2006/relationships/tags" Target="../tags/tag313.xml"/><Relationship Id="rId27" Type="http://schemas.openxmlformats.org/officeDocument/2006/relationships/tags" Target="../tags/tag318.xml"/><Relationship Id="rId30"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20.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328.xml"/><Relationship Id="rId13" Type="http://schemas.openxmlformats.org/officeDocument/2006/relationships/tags" Target="../tags/tag333.xml"/><Relationship Id="rId18" Type="http://schemas.openxmlformats.org/officeDocument/2006/relationships/tags" Target="../tags/tag338.xml"/><Relationship Id="rId26" Type="http://schemas.openxmlformats.org/officeDocument/2006/relationships/tags" Target="../tags/tag346.xml"/><Relationship Id="rId3" Type="http://schemas.openxmlformats.org/officeDocument/2006/relationships/tags" Target="../tags/tag323.xml"/><Relationship Id="rId21" Type="http://schemas.openxmlformats.org/officeDocument/2006/relationships/tags" Target="../tags/tag341.xml"/><Relationship Id="rId7" Type="http://schemas.openxmlformats.org/officeDocument/2006/relationships/tags" Target="../tags/tag327.xml"/><Relationship Id="rId12" Type="http://schemas.openxmlformats.org/officeDocument/2006/relationships/tags" Target="../tags/tag332.xml"/><Relationship Id="rId17" Type="http://schemas.openxmlformats.org/officeDocument/2006/relationships/tags" Target="../tags/tag337.xml"/><Relationship Id="rId25" Type="http://schemas.openxmlformats.org/officeDocument/2006/relationships/tags" Target="../tags/tag345.xml"/><Relationship Id="rId2" Type="http://schemas.openxmlformats.org/officeDocument/2006/relationships/tags" Target="../tags/tag322.xml"/><Relationship Id="rId16" Type="http://schemas.openxmlformats.org/officeDocument/2006/relationships/tags" Target="../tags/tag336.xml"/><Relationship Id="rId20" Type="http://schemas.openxmlformats.org/officeDocument/2006/relationships/tags" Target="../tags/tag340.xml"/><Relationship Id="rId1" Type="http://schemas.openxmlformats.org/officeDocument/2006/relationships/tags" Target="../tags/tag321.xml"/><Relationship Id="rId6" Type="http://schemas.openxmlformats.org/officeDocument/2006/relationships/tags" Target="../tags/tag326.xml"/><Relationship Id="rId11" Type="http://schemas.openxmlformats.org/officeDocument/2006/relationships/tags" Target="../tags/tag331.xml"/><Relationship Id="rId24" Type="http://schemas.openxmlformats.org/officeDocument/2006/relationships/tags" Target="../tags/tag344.xml"/><Relationship Id="rId5" Type="http://schemas.openxmlformats.org/officeDocument/2006/relationships/tags" Target="../tags/tag325.xml"/><Relationship Id="rId15" Type="http://schemas.openxmlformats.org/officeDocument/2006/relationships/tags" Target="../tags/tag335.xml"/><Relationship Id="rId23" Type="http://schemas.openxmlformats.org/officeDocument/2006/relationships/tags" Target="../tags/tag343.xml"/><Relationship Id="rId28" Type="http://schemas.openxmlformats.org/officeDocument/2006/relationships/notesSlide" Target="../notesSlides/notesSlide13.xml"/><Relationship Id="rId10" Type="http://schemas.openxmlformats.org/officeDocument/2006/relationships/tags" Target="../tags/tag330.xml"/><Relationship Id="rId19" Type="http://schemas.openxmlformats.org/officeDocument/2006/relationships/tags" Target="../tags/tag339.xml"/><Relationship Id="rId4" Type="http://schemas.openxmlformats.org/officeDocument/2006/relationships/tags" Target="../tags/tag324.xml"/><Relationship Id="rId9" Type="http://schemas.openxmlformats.org/officeDocument/2006/relationships/tags" Target="../tags/tag329.xml"/><Relationship Id="rId14" Type="http://schemas.openxmlformats.org/officeDocument/2006/relationships/tags" Target="../tags/tag334.xml"/><Relationship Id="rId22" Type="http://schemas.openxmlformats.org/officeDocument/2006/relationships/tags" Target="../tags/tag342.xml"/><Relationship Id="rId27"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tags" Target="../tags/tag354.xml"/><Relationship Id="rId13" Type="http://schemas.openxmlformats.org/officeDocument/2006/relationships/tags" Target="../tags/tag359.xml"/><Relationship Id="rId18" Type="http://schemas.openxmlformats.org/officeDocument/2006/relationships/tags" Target="../tags/tag364.xml"/><Relationship Id="rId3" Type="http://schemas.openxmlformats.org/officeDocument/2006/relationships/tags" Target="../tags/tag349.xml"/><Relationship Id="rId7" Type="http://schemas.openxmlformats.org/officeDocument/2006/relationships/tags" Target="../tags/tag353.xml"/><Relationship Id="rId12" Type="http://schemas.openxmlformats.org/officeDocument/2006/relationships/tags" Target="../tags/tag358.xml"/><Relationship Id="rId17" Type="http://schemas.openxmlformats.org/officeDocument/2006/relationships/tags" Target="../tags/tag363.xml"/><Relationship Id="rId2" Type="http://schemas.openxmlformats.org/officeDocument/2006/relationships/tags" Target="../tags/tag348.xml"/><Relationship Id="rId16" Type="http://schemas.openxmlformats.org/officeDocument/2006/relationships/tags" Target="../tags/tag362.xml"/><Relationship Id="rId20" Type="http://schemas.openxmlformats.org/officeDocument/2006/relationships/notesSlide" Target="../notesSlides/notesSlide14.xml"/><Relationship Id="rId1" Type="http://schemas.openxmlformats.org/officeDocument/2006/relationships/tags" Target="../tags/tag347.xml"/><Relationship Id="rId6" Type="http://schemas.openxmlformats.org/officeDocument/2006/relationships/tags" Target="../tags/tag352.xml"/><Relationship Id="rId11" Type="http://schemas.openxmlformats.org/officeDocument/2006/relationships/tags" Target="../tags/tag357.xml"/><Relationship Id="rId5" Type="http://schemas.openxmlformats.org/officeDocument/2006/relationships/tags" Target="../tags/tag351.xml"/><Relationship Id="rId15" Type="http://schemas.openxmlformats.org/officeDocument/2006/relationships/tags" Target="../tags/tag361.xml"/><Relationship Id="rId10" Type="http://schemas.openxmlformats.org/officeDocument/2006/relationships/tags" Target="../tags/tag356.xml"/><Relationship Id="rId19" Type="http://schemas.openxmlformats.org/officeDocument/2006/relationships/slideLayout" Target="../slideLayouts/slideLayout2.xml"/><Relationship Id="rId4" Type="http://schemas.openxmlformats.org/officeDocument/2006/relationships/tags" Target="../tags/tag350.xml"/><Relationship Id="rId9" Type="http://schemas.openxmlformats.org/officeDocument/2006/relationships/tags" Target="../tags/tag355.xml"/><Relationship Id="rId14" Type="http://schemas.openxmlformats.org/officeDocument/2006/relationships/tags" Target="../tags/tag36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65.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66.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67.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tags" Target="../tags/tag369.xml"/><Relationship Id="rId2" Type="http://schemas.openxmlformats.org/officeDocument/2006/relationships/tags" Target="../tags/tag368.xml"/><Relationship Id="rId1" Type="http://schemas.openxmlformats.org/officeDocument/2006/relationships/themeOverride" Target="../theme/themeOverride1.xml"/><Relationship Id="rId6" Type="http://schemas.openxmlformats.org/officeDocument/2006/relationships/image" Target="../media/image1.jpeg"/><Relationship Id="rId5" Type="http://schemas.openxmlformats.org/officeDocument/2006/relationships/notesSlide" Target="../notesSlides/notesSlide18.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70.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5.xml"/><Relationship Id="rId1" Type="http://schemas.openxmlformats.org/officeDocument/2006/relationships/tags" Target="../tags/tag374.xml"/><Relationship Id="rId5" Type="http://schemas.openxmlformats.org/officeDocument/2006/relationships/image" Target="../media/image2.png"/><Relationship Id="rId4"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3" Type="http://schemas.openxmlformats.org/officeDocument/2006/relationships/tags" Target="../tags/tag378.xml"/><Relationship Id="rId2" Type="http://schemas.openxmlformats.org/officeDocument/2006/relationships/tags" Target="../tags/tag377.xml"/><Relationship Id="rId1" Type="http://schemas.openxmlformats.org/officeDocument/2006/relationships/tags" Target="../tags/tag376.xml"/><Relationship Id="rId5" Type="http://schemas.openxmlformats.org/officeDocument/2006/relationships/notesSlide" Target="../notesSlides/notesSlide22.xm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3" Type="http://schemas.openxmlformats.org/officeDocument/2006/relationships/tags" Target="../tags/tag6.xml"/><Relationship Id="rId21" Type="http://schemas.openxmlformats.org/officeDocument/2006/relationships/tags" Target="../tags/tag24.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tags" Target="../tags/tag23.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tags" Target="../tags/tag18.xml"/><Relationship Id="rId23" Type="http://schemas.openxmlformats.org/officeDocument/2006/relationships/slideLayout" Target="../slideLayouts/slideLayout6.xml"/><Relationship Id="rId10" Type="http://schemas.openxmlformats.org/officeDocument/2006/relationships/tags" Target="../tags/tag13.xml"/><Relationship Id="rId19" Type="http://schemas.openxmlformats.org/officeDocument/2006/relationships/tags" Target="../tags/tag22.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tags" Target="../tags/tag25.xml"/></Relationships>
</file>

<file path=ppt/slides/_rels/slide6.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9"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tags" Target="../tags/tag41.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10" Type="http://schemas.openxmlformats.org/officeDocument/2006/relationships/slideLayout" Target="../slideLayouts/slideLayout6.xml"/><Relationship Id="rId4" Type="http://schemas.openxmlformats.org/officeDocument/2006/relationships/tags" Target="../tags/tag37.xml"/><Relationship Id="rId9" Type="http://schemas.openxmlformats.org/officeDocument/2006/relationships/tags" Target="../tags/tag42.xml"/></Relationships>
</file>

<file path=ppt/slides/_rels/slide8.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slideLayout" Target="../slideLayouts/slideLayout6.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tags" Target="../tags/tag54.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0" Type="http://schemas.openxmlformats.org/officeDocument/2006/relationships/tags" Target="../tags/tag52.xml"/><Relationship Id="rId4" Type="http://schemas.openxmlformats.org/officeDocument/2006/relationships/tags" Target="../tags/tag46.xml"/><Relationship Id="rId9" Type="http://schemas.openxmlformats.org/officeDocument/2006/relationships/tags" Target="../tags/tag51.xml"/></Relationships>
</file>

<file path=ppt/slides/_rels/slide9.xml.rels><?xml version="1.0" encoding="UTF-8" standalone="yes"?>
<Relationships xmlns="http://schemas.openxmlformats.org/package/2006/relationships"><Relationship Id="rId26" Type="http://schemas.openxmlformats.org/officeDocument/2006/relationships/tags" Target="../tags/tag80.xml"/><Relationship Id="rId21" Type="http://schemas.openxmlformats.org/officeDocument/2006/relationships/tags" Target="../tags/tag75.xml"/><Relationship Id="rId34" Type="http://schemas.openxmlformats.org/officeDocument/2006/relationships/tags" Target="../tags/tag88.xml"/><Relationship Id="rId42" Type="http://schemas.openxmlformats.org/officeDocument/2006/relationships/tags" Target="../tags/tag96.xml"/><Relationship Id="rId47" Type="http://schemas.openxmlformats.org/officeDocument/2006/relationships/tags" Target="../tags/tag101.xml"/><Relationship Id="rId50" Type="http://schemas.openxmlformats.org/officeDocument/2006/relationships/tags" Target="../tags/tag104.xml"/><Relationship Id="rId55" Type="http://schemas.openxmlformats.org/officeDocument/2006/relationships/tags" Target="../tags/tag109.xml"/><Relationship Id="rId63" Type="http://schemas.openxmlformats.org/officeDocument/2006/relationships/tags" Target="../tags/tag117.xml"/><Relationship Id="rId68" Type="http://schemas.openxmlformats.org/officeDocument/2006/relationships/image" Target="../media/image2.png"/><Relationship Id="rId7" Type="http://schemas.openxmlformats.org/officeDocument/2006/relationships/tags" Target="../tags/tag61.xml"/><Relationship Id="rId2" Type="http://schemas.openxmlformats.org/officeDocument/2006/relationships/tags" Target="../tags/tag56.xml"/><Relationship Id="rId16" Type="http://schemas.openxmlformats.org/officeDocument/2006/relationships/tags" Target="../tags/tag70.xml"/><Relationship Id="rId29" Type="http://schemas.openxmlformats.org/officeDocument/2006/relationships/tags" Target="../tags/tag83.xml"/><Relationship Id="rId11" Type="http://schemas.openxmlformats.org/officeDocument/2006/relationships/tags" Target="../tags/tag65.xml"/><Relationship Id="rId24" Type="http://schemas.openxmlformats.org/officeDocument/2006/relationships/tags" Target="../tags/tag78.xml"/><Relationship Id="rId32" Type="http://schemas.openxmlformats.org/officeDocument/2006/relationships/tags" Target="../tags/tag86.xml"/><Relationship Id="rId37" Type="http://schemas.openxmlformats.org/officeDocument/2006/relationships/tags" Target="../tags/tag91.xml"/><Relationship Id="rId40" Type="http://schemas.openxmlformats.org/officeDocument/2006/relationships/tags" Target="../tags/tag94.xml"/><Relationship Id="rId45" Type="http://schemas.openxmlformats.org/officeDocument/2006/relationships/tags" Target="../tags/tag99.xml"/><Relationship Id="rId53" Type="http://schemas.openxmlformats.org/officeDocument/2006/relationships/tags" Target="../tags/tag107.xml"/><Relationship Id="rId58" Type="http://schemas.openxmlformats.org/officeDocument/2006/relationships/tags" Target="../tags/tag112.xml"/><Relationship Id="rId66" Type="http://schemas.openxmlformats.org/officeDocument/2006/relationships/slideLayout" Target="../slideLayouts/slideLayout2.xml"/><Relationship Id="rId5" Type="http://schemas.openxmlformats.org/officeDocument/2006/relationships/tags" Target="../tags/tag59.xml"/><Relationship Id="rId61" Type="http://schemas.openxmlformats.org/officeDocument/2006/relationships/tags" Target="../tags/tag115.xml"/><Relationship Id="rId19" Type="http://schemas.openxmlformats.org/officeDocument/2006/relationships/tags" Target="../tags/tag73.xml"/><Relationship Id="rId14" Type="http://schemas.openxmlformats.org/officeDocument/2006/relationships/tags" Target="../tags/tag68.xml"/><Relationship Id="rId22" Type="http://schemas.openxmlformats.org/officeDocument/2006/relationships/tags" Target="../tags/tag76.xml"/><Relationship Id="rId27" Type="http://schemas.openxmlformats.org/officeDocument/2006/relationships/tags" Target="../tags/tag81.xml"/><Relationship Id="rId30" Type="http://schemas.openxmlformats.org/officeDocument/2006/relationships/tags" Target="../tags/tag84.xml"/><Relationship Id="rId35" Type="http://schemas.openxmlformats.org/officeDocument/2006/relationships/tags" Target="../tags/tag89.xml"/><Relationship Id="rId43" Type="http://schemas.openxmlformats.org/officeDocument/2006/relationships/tags" Target="../tags/tag97.xml"/><Relationship Id="rId48" Type="http://schemas.openxmlformats.org/officeDocument/2006/relationships/tags" Target="../tags/tag102.xml"/><Relationship Id="rId56" Type="http://schemas.openxmlformats.org/officeDocument/2006/relationships/tags" Target="../tags/tag110.xml"/><Relationship Id="rId64" Type="http://schemas.openxmlformats.org/officeDocument/2006/relationships/tags" Target="../tags/tag118.xml"/><Relationship Id="rId8" Type="http://schemas.openxmlformats.org/officeDocument/2006/relationships/tags" Target="../tags/tag62.xml"/><Relationship Id="rId51" Type="http://schemas.openxmlformats.org/officeDocument/2006/relationships/tags" Target="../tags/tag105.xml"/><Relationship Id="rId3" Type="http://schemas.openxmlformats.org/officeDocument/2006/relationships/tags" Target="../tags/tag57.xml"/><Relationship Id="rId12" Type="http://schemas.openxmlformats.org/officeDocument/2006/relationships/tags" Target="../tags/tag66.xml"/><Relationship Id="rId17" Type="http://schemas.openxmlformats.org/officeDocument/2006/relationships/tags" Target="../tags/tag71.xml"/><Relationship Id="rId25" Type="http://schemas.openxmlformats.org/officeDocument/2006/relationships/tags" Target="../tags/tag79.xml"/><Relationship Id="rId33" Type="http://schemas.openxmlformats.org/officeDocument/2006/relationships/tags" Target="../tags/tag87.xml"/><Relationship Id="rId38" Type="http://schemas.openxmlformats.org/officeDocument/2006/relationships/tags" Target="../tags/tag92.xml"/><Relationship Id="rId46" Type="http://schemas.openxmlformats.org/officeDocument/2006/relationships/tags" Target="../tags/tag100.xml"/><Relationship Id="rId59" Type="http://schemas.openxmlformats.org/officeDocument/2006/relationships/tags" Target="../tags/tag113.xml"/><Relationship Id="rId67" Type="http://schemas.openxmlformats.org/officeDocument/2006/relationships/notesSlide" Target="../notesSlides/notesSlide5.xml"/><Relationship Id="rId20" Type="http://schemas.openxmlformats.org/officeDocument/2006/relationships/tags" Target="../tags/tag74.xml"/><Relationship Id="rId41" Type="http://schemas.openxmlformats.org/officeDocument/2006/relationships/tags" Target="../tags/tag95.xml"/><Relationship Id="rId54" Type="http://schemas.openxmlformats.org/officeDocument/2006/relationships/tags" Target="../tags/tag108.xml"/><Relationship Id="rId62" Type="http://schemas.openxmlformats.org/officeDocument/2006/relationships/tags" Target="../tags/tag116.xml"/><Relationship Id="rId1" Type="http://schemas.openxmlformats.org/officeDocument/2006/relationships/tags" Target="../tags/tag55.xml"/><Relationship Id="rId6" Type="http://schemas.openxmlformats.org/officeDocument/2006/relationships/tags" Target="../tags/tag60.xml"/><Relationship Id="rId15" Type="http://schemas.openxmlformats.org/officeDocument/2006/relationships/tags" Target="../tags/tag69.xml"/><Relationship Id="rId23" Type="http://schemas.openxmlformats.org/officeDocument/2006/relationships/tags" Target="../tags/tag77.xml"/><Relationship Id="rId28" Type="http://schemas.openxmlformats.org/officeDocument/2006/relationships/tags" Target="../tags/tag82.xml"/><Relationship Id="rId36" Type="http://schemas.openxmlformats.org/officeDocument/2006/relationships/tags" Target="../tags/tag90.xml"/><Relationship Id="rId49" Type="http://schemas.openxmlformats.org/officeDocument/2006/relationships/tags" Target="../tags/tag103.xml"/><Relationship Id="rId57" Type="http://schemas.openxmlformats.org/officeDocument/2006/relationships/tags" Target="../tags/tag111.xml"/><Relationship Id="rId10" Type="http://schemas.openxmlformats.org/officeDocument/2006/relationships/tags" Target="../tags/tag64.xml"/><Relationship Id="rId31" Type="http://schemas.openxmlformats.org/officeDocument/2006/relationships/tags" Target="../tags/tag85.xml"/><Relationship Id="rId44" Type="http://schemas.openxmlformats.org/officeDocument/2006/relationships/tags" Target="../tags/tag98.xml"/><Relationship Id="rId52" Type="http://schemas.openxmlformats.org/officeDocument/2006/relationships/tags" Target="../tags/tag106.xml"/><Relationship Id="rId60" Type="http://schemas.openxmlformats.org/officeDocument/2006/relationships/tags" Target="../tags/tag114.xml"/><Relationship Id="rId65" Type="http://schemas.openxmlformats.org/officeDocument/2006/relationships/tags" Target="../tags/tag119.xml"/><Relationship Id="rId4" Type="http://schemas.openxmlformats.org/officeDocument/2006/relationships/tags" Target="../tags/tag58.xml"/><Relationship Id="rId9" Type="http://schemas.openxmlformats.org/officeDocument/2006/relationships/tags" Target="../tags/tag63.xml"/><Relationship Id="rId13" Type="http://schemas.openxmlformats.org/officeDocument/2006/relationships/tags" Target="../tags/tag67.xml"/><Relationship Id="rId18" Type="http://schemas.openxmlformats.org/officeDocument/2006/relationships/tags" Target="../tags/tag72.xml"/><Relationship Id="rId39" Type="http://schemas.openxmlformats.org/officeDocument/2006/relationships/tags" Target="../tags/tag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logo-VI系统0709-PPT-24.jpg"/>
          <p:cNvPicPr>
            <a:picLocks noChangeAspect="1"/>
          </p:cNvPicPr>
          <p:nvPr/>
        </p:nvPicPr>
        <p:blipFill>
          <a:blip r:embed="rId3" cstate="print"/>
          <a:stretch>
            <a:fillRect/>
          </a:stretch>
        </p:blipFill>
        <p:spPr>
          <a:xfrm>
            <a:off x="871" y="-31802"/>
            <a:ext cx="9143129" cy="6858000"/>
          </a:xfrm>
          <a:prstGeom prst="rect">
            <a:avLst/>
          </a:prstGeom>
        </p:spPr>
      </p:pic>
      <p:pic>
        <p:nvPicPr>
          <p:cNvPr id="5" name="图片 4" descr="logo-VI系统0630-PPT-09.png"/>
          <p:cNvPicPr>
            <a:picLocks noChangeAspect="1"/>
          </p:cNvPicPr>
          <p:nvPr/>
        </p:nvPicPr>
        <p:blipFill>
          <a:blip r:embed="rId4" cstate="print"/>
          <a:stretch>
            <a:fillRect/>
          </a:stretch>
        </p:blipFill>
        <p:spPr>
          <a:xfrm>
            <a:off x="642910" y="571480"/>
            <a:ext cx="2714644" cy="523429"/>
          </a:xfrm>
          <a:prstGeom prst="rect">
            <a:avLst/>
          </a:prstGeom>
        </p:spPr>
      </p:pic>
      <p:sp>
        <p:nvSpPr>
          <p:cNvPr id="6" name="TextBox 5"/>
          <p:cNvSpPr txBox="1"/>
          <p:nvPr/>
        </p:nvSpPr>
        <p:spPr>
          <a:xfrm>
            <a:off x="467544" y="5218459"/>
            <a:ext cx="3957391" cy="830997"/>
          </a:xfrm>
          <a:prstGeom prst="rect">
            <a:avLst/>
          </a:prstGeom>
          <a:noFill/>
        </p:spPr>
        <p:txBody>
          <a:bodyPr wrap="square" rtlCol="0" anchor="b" anchorCtr="0">
            <a:spAutoFit/>
          </a:bodyPr>
          <a:lstStyle/>
          <a:p>
            <a:r>
              <a:rPr lang="zh-CN" altLang="en-US" sz="2400" dirty="0">
                <a:solidFill>
                  <a:schemeClr val="bg1"/>
                </a:solidFill>
                <a:latin typeface="华光中雅_CNKI" panose="02000500000000000000" pitchFamily="2" charset="-122"/>
                <a:ea typeface="华光中雅_CNKI" panose="02000500000000000000" pitchFamily="2" charset="-122"/>
              </a:rPr>
              <a:t>哈尔滨工业大学（</a:t>
            </a:r>
            <a:r>
              <a:rPr lang="zh-CN" altLang="en-US" sz="2400">
                <a:solidFill>
                  <a:schemeClr val="bg1"/>
                </a:solidFill>
                <a:latin typeface="华光中雅_CNKI" panose="02000500000000000000" pitchFamily="2" charset="-122"/>
                <a:ea typeface="华光中雅_CNKI" panose="02000500000000000000" pitchFamily="2" charset="-122"/>
              </a:rPr>
              <a:t>深圳）</a:t>
            </a:r>
            <a:endParaRPr lang="en-US" altLang="zh-CN" sz="2400">
              <a:solidFill>
                <a:schemeClr val="bg1"/>
              </a:solidFill>
              <a:latin typeface="华光中雅_CNKI" panose="02000500000000000000" pitchFamily="2" charset="-122"/>
              <a:ea typeface="华光中雅_CNKI" panose="02000500000000000000" pitchFamily="2" charset="-122"/>
            </a:endParaRPr>
          </a:p>
          <a:p>
            <a:r>
              <a:rPr lang="zh-CN" altLang="en-US" sz="2400">
                <a:solidFill>
                  <a:schemeClr val="bg1"/>
                </a:solidFill>
                <a:latin typeface="华光中雅_CNKI" panose="02000500000000000000" pitchFamily="2" charset="-122"/>
                <a:ea typeface="华光中雅_CNKI" panose="02000500000000000000" pitchFamily="2" charset="-122"/>
              </a:rPr>
              <a:t>经济管理</a:t>
            </a:r>
            <a:r>
              <a:rPr lang="zh-CN" altLang="en-US" sz="2400" dirty="0">
                <a:solidFill>
                  <a:schemeClr val="bg1"/>
                </a:solidFill>
                <a:latin typeface="华光中雅_CNKI" panose="02000500000000000000" pitchFamily="2" charset="-122"/>
                <a:ea typeface="华光中雅_CNKI" panose="02000500000000000000" pitchFamily="2" charset="-122"/>
              </a:rPr>
              <a:t>学院</a:t>
            </a:r>
          </a:p>
        </p:txBody>
      </p:sp>
      <p:sp>
        <p:nvSpPr>
          <p:cNvPr id="8" name="TextBox 7"/>
          <p:cNvSpPr txBox="1"/>
          <p:nvPr/>
        </p:nvSpPr>
        <p:spPr>
          <a:xfrm>
            <a:off x="467544" y="6055687"/>
            <a:ext cx="2736304" cy="461665"/>
          </a:xfrm>
          <a:prstGeom prst="rect">
            <a:avLst/>
          </a:prstGeom>
          <a:noFill/>
        </p:spPr>
        <p:txBody>
          <a:bodyPr wrap="square" rtlCol="0" anchor="b" anchorCtr="0">
            <a:spAutoFit/>
          </a:bodyPr>
          <a:lstStyle/>
          <a:p>
            <a:r>
              <a:rPr lang="en-US" altLang="zh-CN" sz="1200" dirty="0">
                <a:solidFill>
                  <a:srgbClr val="9D7B55"/>
                </a:solidFill>
                <a:latin typeface="华光中雅_CNKI" panose="02000500000000000000" pitchFamily="2" charset="-122"/>
                <a:ea typeface="华光中雅_CNKI" panose="02000500000000000000" pitchFamily="2" charset="-122"/>
              </a:rPr>
              <a:t>THE HITSZ SCHOOL OF ECONOMICS AND MANAGEMENT</a:t>
            </a:r>
            <a:endParaRPr lang="zh-CN" altLang="en-US" sz="1200" dirty="0">
              <a:solidFill>
                <a:srgbClr val="9D7B55"/>
              </a:solidFill>
              <a:latin typeface="华光中雅_CNKI" panose="02000500000000000000" pitchFamily="2" charset="-122"/>
              <a:ea typeface="华光中雅_CNKI" panose="02000500000000000000" pitchFamily="2" charset="-122"/>
            </a:endParaRPr>
          </a:p>
        </p:txBody>
      </p:sp>
      <p:sp>
        <p:nvSpPr>
          <p:cNvPr id="2" name="文本框 1"/>
          <p:cNvSpPr txBox="1"/>
          <p:nvPr/>
        </p:nvSpPr>
        <p:spPr>
          <a:xfrm>
            <a:off x="2267744" y="1412776"/>
            <a:ext cx="4682693" cy="2215991"/>
          </a:xfrm>
          <a:prstGeom prst="rect">
            <a:avLst/>
          </a:prstGeom>
          <a:noFill/>
        </p:spPr>
        <p:txBody>
          <a:bodyPr wrap="none" rtlCol="0">
            <a:spAutoFit/>
          </a:bodyPr>
          <a:lstStyle/>
          <a:p>
            <a:r>
              <a:rPr lang="en-US" altLang="zh-CN" sz="4800" smtClean="0">
                <a:solidFill>
                  <a:schemeClr val="bg1"/>
                </a:solidFill>
                <a:latin typeface="华光中雅_CNKI" panose="02000500000000000000" pitchFamily="2" charset="-122"/>
                <a:ea typeface="华光中雅_CNKI" panose="02000500000000000000" pitchFamily="2" charset="-122"/>
              </a:rPr>
              <a:t>《</a:t>
            </a:r>
            <a:r>
              <a:rPr lang="zh-CN" altLang="en-US" sz="4800" smtClean="0">
                <a:solidFill>
                  <a:schemeClr val="bg1"/>
                </a:solidFill>
                <a:latin typeface="华光中雅_CNKI" panose="02000500000000000000" pitchFamily="2" charset="-122"/>
                <a:ea typeface="华光中雅_CNKI" panose="02000500000000000000" pitchFamily="2" charset="-122"/>
              </a:rPr>
              <a:t>经济学原理</a:t>
            </a:r>
            <a:r>
              <a:rPr lang="en-US" altLang="zh-CN" sz="4800" smtClean="0">
                <a:solidFill>
                  <a:schemeClr val="bg1"/>
                </a:solidFill>
                <a:latin typeface="华光中雅_CNKI" panose="02000500000000000000" pitchFamily="2" charset="-122"/>
                <a:ea typeface="华光中雅_CNKI" panose="02000500000000000000" pitchFamily="2" charset="-122"/>
              </a:rPr>
              <a:t>》</a:t>
            </a:r>
          </a:p>
          <a:p>
            <a:pPr algn="ctr"/>
            <a:r>
              <a:rPr lang="zh-CN" altLang="en-US" sz="3000" smtClean="0">
                <a:solidFill>
                  <a:schemeClr val="bg1"/>
                </a:solidFill>
                <a:latin typeface="华光中雅_CNKI" panose="02000500000000000000" pitchFamily="2" charset="-122"/>
                <a:ea typeface="华光中雅_CNKI" panose="02000500000000000000" pitchFamily="2" charset="-122"/>
              </a:rPr>
              <a:t>（</a:t>
            </a:r>
            <a:r>
              <a:rPr lang="zh-CN" altLang="en-US" sz="3000">
                <a:solidFill>
                  <a:schemeClr val="bg1"/>
                </a:solidFill>
                <a:latin typeface="华光中雅_CNKI" panose="02000500000000000000" pitchFamily="2" charset="-122"/>
                <a:ea typeface="华光中雅_CNKI" panose="02000500000000000000" pitchFamily="2" charset="-122"/>
              </a:rPr>
              <a:t>微观</a:t>
            </a:r>
            <a:r>
              <a:rPr lang="zh-CN" altLang="en-US" sz="3000" smtClean="0">
                <a:solidFill>
                  <a:schemeClr val="bg1"/>
                </a:solidFill>
                <a:latin typeface="华光中雅_CNKI" panose="02000500000000000000" pitchFamily="2" charset="-122"/>
                <a:ea typeface="华光中雅_CNKI" panose="02000500000000000000" pitchFamily="2" charset="-122"/>
              </a:rPr>
              <a:t>经济学原理部分）</a:t>
            </a:r>
            <a:endParaRPr lang="en-US" altLang="zh-CN" sz="3000">
              <a:solidFill>
                <a:schemeClr val="bg1"/>
              </a:solidFill>
              <a:latin typeface="华光中雅_CNKI" panose="02000500000000000000" pitchFamily="2" charset="-122"/>
              <a:ea typeface="华光中雅_CNKI" panose="02000500000000000000" pitchFamily="2" charset="-122"/>
            </a:endParaRPr>
          </a:p>
          <a:p>
            <a:pPr algn="ctr"/>
            <a:endParaRPr lang="en-US" altLang="zh-CN" sz="3000" smtClean="0">
              <a:solidFill>
                <a:schemeClr val="bg1"/>
              </a:solidFill>
              <a:latin typeface="华光中雅_CNKI" panose="02000500000000000000" pitchFamily="2" charset="-122"/>
              <a:ea typeface="华光中雅_CNKI" panose="02000500000000000000" pitchFamily="2" charset="-122"/>
            </a:endParaRPr>
          </a:p>
          <a:p>
            <a:pPr algn="ctr"/>
            <a:r>
              <a:rPr lang="zh-CN" altLang="en-US" sz="3000" smtClean="0">
                <a:solidFill>
                  <a:schemeClr val="bg1"/>
                </a:solidFill>
                <a:latin typeface="华光中雅_CNKI" panose="02000500000000000000" pitchFamily="2" charset="-122"/>
                <a:ea typeface="华光中雅_CNKI" panose="02000500000000000000" pitchFamily="2" charset="-122"/>
              </a:rPr>
              <a:t>主讲人：周豫</a:t>
            </a:r>
            <a:endParaRPr lang="zh-CN" altLang="en-US" sz="3000" dirty="0">
              <a:solidFill>
                <a:schemeClr val="bg1"/>
              </a:solidFill>
              <a:latin typeface="华光中雅_CNKI" panose="02000500000000000000" pitchFamily="2" charset="-122"/>
              <a:ea typeface="华光中雅_CNKI" panose="02000500000000000000" pitchFamily="2" charset="-122"/>
            </a:endParaRPr>
          </a:p>
        </p:txBody>
      </p:sp>
      <p:sp>
        <p:nvSpPr>
          <p:cNvPr id="4" name="文本框 3"/>
          <p:cNvSpPr txBox="1"/>
          <p:nvPr/>
        </p:nvSpPr>
        <p:spPr>
          <a:xfrm>
            <a:off x="1259632" y="3933056"/>
            <a:ext cx="7110260" cy="706755"/>
          </a:xfrm>
          <a:prstGeom prst="rect">
            <a:avLst/>
          </a:prstGeom>
          <a:noFill/>
        </p:spPr>
        <p:txBody>
          <a:bodyPr wrap="square" rtlCol="0">
            <a:spAutoFit/>
          </a:bodyPr>
          <a:lstStyle/>
          <a:p>
            <a:pPr algn="ctr"/>
            <a:r>
              <a:rPr lang="zh-CN" altLang="en-US" sz="4000" b="1">
                <a:solidFill>
                  <a:schemeClr val="bg1"/>
                </a:solidFill>
                <a:latin typeface="华光中雅_CNKI" panose="02000500000000000000" pitchFamily="2" charset="-122"/>
                <a:ea typeface="华光中雅_CNKI" panose="02000500000000000000" pitchFamily="2" charset="-122"/>
              </a:rPr>
              <a:t>第</a:t>
            </a:r>
            <a:r>
              <a:rPr lang="en-US" altLang="zh-CN" sz="4000" b="1">
                <a:solidFill>
                  <a:schemeClr val="bg1"/>
                </a:solidFill>
                <a:latin typeface="华光中雅_CNKI" panose="02000500000000000000" pitchFamily="2" charset="-122"/>
                <a:ea typeface="华光中雅_CNKI" panose="02000500000000000000" pitchFamily="2" charset="-122"/>
              </a:rPr>
              <a:t>15</a:t>
            </a:r>
            <a:r>
              <a:rPr lang="zh-CN" altLang="en-US" sz="4000" b="1">
                <a:solidFill>
                  <a:schemeClr val="bg1"/>
                </a:solidFill>
                <a:latin typeface="华光中雅_CNKI" panose="02000500000000000000" pitchFamily="2" charset="-122"/>
                <a:ea typeface="华光中雅_CNKI" panose="02000500000000000000" pitchFamily="2" charset="-122"/>
              </a:rPr>
              <a:t>章</a:t>
            </a:r>
            <a:r>
              <a:rPr lang="zh-CN" altLang="en-US" sz="4000" b="1" smtClean="0">
                <a:solidFill>
                  <a:schemeClr val="bg1"/>
                </a:solidFill>
                <a:latin typeface="华光中雅_CNKI" panose="02000500000000000000" pitchFamily="2" charset="-122"/>
                <a:ea typeface="华光中雅_CNKI" panose="02000500000000000000" pitchFamily="2" charset="-122"/>
              </a:rPr>
              <a:t>：垄断</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5536" y="476672"/>
            <a:ext cx="5245347" cy="584775"/>
          </a:xfrm>
          <a:prstGeom prst="rect">
            <a:avLst/>
          </a:prstGeom>
          <a:noFill/>
        </p:spPr>
        <p:txBody>
          <a:bodyPr wrap="none" rtlCol="0">
            <a:spAutoFit/>
          </a:bodyPr>
          <a:lstStyle/>
          <a:p>
            <a:pPr algn="l"/>
            <a:r>
              <a:rPr lang="zh-CN" altLang="en-US" sz="3200">
                <a:solidFill>
                  <a:srgbClr val="002060"/>
                </a:solidFill>
                <a:latin typeface="华光中雅_CNKI" panose="02000500000000000000" pitchFamily="2" charset="-122"/>
                <a:ea typeface="华光中雅_CNKI" panose="02000500000000000000" pitchFamily="2" charset="-122"/>
              </a:rPr>
              <a:t>星巴克</a:t>
            </a:r>
            <a:r>
              <a:rPr lang="zh-CN" altLang="en-US" sz="3200" smtClean="0">
                <a:solidFill>
                  <a:srgbClr val="002060"/>
                </a:solidFill>
                <a:latin typeface="华光中雅_CNKI" panose="02000500000000000000" pitchFamily="2" charset="-122"/>
                <a:ea typeface="华光中雅_CNKI" panose="02000500000000000000" pitchFamily="2" charset="-122"/>
              </a:rPr>
              <a:t>的</a:t>
            </a:r>
            <a:r>
              <a:rPr lang="zh-CN" altLang="en-US" sz="3200" dirty="0">
                <a:solidFill>
                  <a:srgbClr val="002060"/>
                </a:solidFill>
                <a:latin typeface="华光中雅_CNKI" panose="02000500000000000000" pitchFamily="2" charset="-122"/>
                <a:ea typeface="华光中雅_CNKI" panose="02000500000000000000" pitchFamily="2" charset="-122"/>
              </a:rPr>
              <a:t>需求</a:t>
            </a:r>
            <a:r>
              <a:rPr lang="zh-CN" altLang="en-US" sz="3200">
                <a:solidFill>
                  <a:srgbClr val="002060"/>
                </a:solidFill>
                <a:latin typeface="华光中雅_CNKI" panose="02000500000000000000" pitchFamily="2" charset="-122"/>
                <a:ea typeface="华光中雅_CNKI" panose="02000500000000000000" pitchFamily="2" charset="-122"/>
              </a:rPr>
              <a:t>曲线</a:t>
            </a:r>
            <a:r>
              <a:rPr lang="zh-CN" altLang="en-US" sz="3200" smtClean="0">
                <a:solidFill>
                  <a:srgbClr val="002060"/>
                </a:solidFill>
                <a:latin typeface="华光中雅_CNKI" panose="02000500000000000000" pitchFamily="2" charset="-122"/>
                <a:ea typeface="华光中雅_CNKI" panose="02000500000000000000" pitchFamily="2" charset="-122"/>
              </a:rPr>
              <a:t>与</a:t>
            </a:r>
            <a:r>
              <a:rPr lang="en-US" altLang="zh-CN" sz="3200" smtClean="0">
                <a:solidFill>
                  <a:srgbClr val="002060"/>
                </a:solidFill>
                <a:latin typeface="华光中雅_CNKI" panose="02000500000000000000" pitchFamily="2" charset="-122"/>
                <a:ea typeface="华光中雅_CNKI" panose="02000500000000000000" pitchFamily="2" charset="-122"/>
              </a:rPr>
              <a:t>MR</a:t>
            </a:r>
            <a:r>
              <a:rPr lang="zh-CN" altLang="en-US" sz="3200" smtClean="0">
                <a:solidFill>
                  <a:srgbClr val="002060"/>
                </a:solidFill>
                <a:latin typeface="华光中雅_CNKI" panose="02000500000000000000" pitchFamily="2" charset="-122"/>
                <a:ea typeface="华光中雅_CNKI" panose="02000500000000000000" pitchFamily="2" charset="-122"/>
              </a:rPr>
              <a:t>曲线</a:t>
            </a:r>
            <a:endParaRPr lang="zh-CN" altLang="en-US" sz="3200" dirty="0">
              <a:solidFill>
                <a:srgbClr val="002060"/>
              </a:solidFill>
              <a:latin typeface="华光中雅_CNKI" panose="02000500000000000000" pitchFamily="2" charset="-122"/>
              <a:ea typeface="华光中雅_CNKI" panose="02000500000000000000" pitchFamily="2" charset="-122"/>
            </a:endParaRPr>
          </a:p>
        </p:txBody>
      </p:sp>
      <p:sp>
        <p:nvSpPr>
          <p:cNvPr id="14341" name="Line 8"/>
          <p:cNvSpPr>
            <a:spLocks noChangeShapeType="1"/>
          </p:cNvSpPr>
          <p:nvPr>
            <p:custDataLst>
              <p:tags r:id="rId1"/>
            </p:custDataLst>
          </p:nvPr>
        </p:nvSpPr>
        <p:spPr bwMode="auto">
          <a:xfrm>
            <a:off x="3924300" y="5500688"/>
            <a:ext cx="4713288" cy="1587"/>
          </a:xfrm>
          <a:prstGeom prst="line">
            <a:avLst/>
          </a:prstGeom>
          <a:noFill/>
          <a:ln w="0">
            <a:solidFill>
              <a:srgbClr val="808080"/>
            </a:solidFill>
            <a:round/>
          </a:ln>
        </p:spPr>
        <p:txBody>
          <a:bodyPr/>
          <a:lstStyle/>
          <a:p>
            <a:endParaRPr lang="en-US">
              <a:latin typeface="Arial" panose="020B0604020202020204"/>
              <a:cs typeface="Arial" panose="020B0604020202020204"/>
            </a:endParaRPr>
          </a:p>
        </p:txBody>
      </p:sp>
      <p:sp>
        <p:nvSpPr>
          <p:cNvPr id="14342" name="Line 9"/>
          <p:cNvSpPr>
            <a:spLocks noChangeShapeType="1"/>
          </p:cNvSpPr>
          <p:nvPr>
            <p:custDataLst>
              <p:tags r:id="rId2"/>
            </p:custDataLst>
          </p:nvPr>
        </p:nvSpPr>
        <p:spPr bwMode="auto">
          <a:xfrm>
            <a:off x="3924300" y="5030788"/>
            <a:ext cx="4713288" cy="1587"/>
          </a:xfrm>
          <a:prstGeom prst="line">
            <a:avLst/>
          </a:prstGeom>
          <a:noFill/>
          <a:ln w="0">
            <a:solidFill>
              <a:srgbClr val="808080"/>
            </a:solidFill>
            <a:round/>
          </a:ln>
        </p:spPr>
        <p:txBody>
          <a:bodyPr/>
          <a:lstStyle/>
          <a:p>
            <a:endParaRPr lang="en-US">
              <a:latin typeface="Arial" panose="020B0604020202020204"/>
              <a:cs typeface="Arial" panose="020B0604020202020204"/>
            </a:endParaRPr>
          </a:p>
        </p:txBody>
      </p:sp>
      <p:sp>
        <p:nvSpPr>
          <p:cNvPr id="14343" name="Line 10"/>
          <p:cNvSpPr>
            <a:spLocks noChangeShapeType="1"/>
          </p:cNvSpPr>
          <p:nvPr>
            <p:custDataLst>
              <p:tags r:id="rId3"/>
            </p:custDataLst>
          </p:nvPr>
        </p:nvSpPr>
        <p:spPr bwMode="auto">
          <a:xfrm>
            <a:off x="3924300" y="4575175"/>
            <a:ext cx="4713288" cy="1588"/>
          </a:xfrm>
          <a:prstGeom prst="line">
            <a:avLst/>
          </a:prstGeom>
          <a:noFill/>
          <a:ln w="0">
            <a:solidFill>
              <a:srgbClr val="808080"/>
            </a:solidFill>
            <a:round/>
          </a:ln>
        </p:spPr>
        <p:txBody>
          <a:bodyPr/>
          <a:lstStyle/>
          <a:p>
            <a:endParaRPr lang="en-US">
              <a:latin typeface="Arial" panose="020B0604020202020204"/>
              <a:cs typeface="Arial" panose="020B0604020202020204"/>
            </a:endParaRPr>
          </a:p>
        </p:txBody>
      </p:sp>
      <p:sp>
        <p:nvSpPr>
          <p:cNvPr id="14344" name="Line 11"/>
          <p:cNvSpPr>
            <a:spLocks noChangeShapeType="1"/>
          </p:cNvSpPr>
          <p:nvPr>
            <p:custDataLst>
              <p:tags r:id="rId4"/>
            </p:custDataLst>
          </p:nvPr>
        </p:nvSpPr>
        <p:spPr bwMode="auto">
          <a:xfrm>
            <a:off x="3924300" y="4106863"/>
            <a:ext cx="4713288" cy="1587"/>
          </a:xfrm>
          <a:prstGeom prst="line">
            <a:avLst/>
          </a:prstGeom>
          <a:noFill/>
          <a:ln w="0">
            <a:solidFill>
              <a:srgbClr val="808080"/>
            </a:solidFill>
            <a:round/>
          </a:ln>
        </p:spPr>
        <p:txBody>
          <a:bodyPr/>
          <a:lstStyle/>
          <a:p>
            <a:endParaRPr lang="en-US">
              <a:latin typeface="Arial" panose="020B0604020202020204"/>
              <a:cs typeface="Arial" panose="020B0604020202020204"/>
            </a:endParaRPr>
          </a:p>
        </p:txBody>
      </p:sp>
      <p:sp>
        <p:nvSpPr>
          <p:cNvPr id="14345" name="Line 12"/>
          <p:cNvSpPr>
            <a:spLocks noChangeShapeType="1"/>
          </p:cNvSpPr>
          <p:nvPr>
            <p:custDataLst>
              <p:tags r:id="rId5"/>
            </p:custDataLst>
          </p:nvPr>
        </p:nvSpPr>
        <p:spPr bwMode="auto">
          <a:xfrm>
            <a:off x="3924300" y="3636963"/>
            <a:ext cx="4713288" cy="1587"/>
          </a:xfrm>
          <a:prstGeom prst="line">
            <a:avLst/>
          </a:prstGeom>
          <a:noFill/>
          <a:ln w="0">
            <a:solidFill>
              <a:srgbClr val="808080"/>
            </a:solidFill>
            <a:round/>
          </a:ln>
        </p:spPr>
        <p:txBody>
          <a:bodyPr/>
          <a:lstStyle/>
          <a:p>
            <a:endParaRPr lang="en-US">
              <a:latin typeface="Arial" panose="020B0604020202020204"/>
              <a:cs typeface="Arial" panose="020B0604020202020204"/>
            </a:endParaRPr>
          </a:p>
        </p:txBody>
      </p:sp>
      <p:sp>
        <p:nvSpPr>
          <p:cNvPr id="14346" name="Line 13"/>
          <p:cNvSpPr>
            <a:spLocks noChangeShapeType="1"/>
          </p:cNvSpPr>
          <p:nvPr>
            <p:custDataLst>
              <p:tags r:id="rId6"/>
            </p:custDataLst>
          </p:nvPr>
        </p:nvSpPr>
        <p:spPr bwMode="auto">
          <a:xfrm>
            <a:off x="3924300" y="3181350"/>
            <a:ext cx="4713288" cy="1588"/>
          </a:xfrm>
          <a:prstGeom prst="line">
            <a:avLst/>
          </a:prstGeom>
          <a:noFill/>
          <a:ln w="0">
            <a:solidFill>
              <a:srgbClr val="808080"/>
            </a:solidFill>
            <a:round/>
          </a:ln>
        </p:spPr>
        <p:txBody>
          <a:bodyPr/>
          <a:lstStyle/>
          <a:p>
            <a:endParaRPr lang="en-US">
              <a:latin typeface="Arial" panose="020B0604020202020204"/>
              <a:cs typeface="Arial" panose="020B0604020202020204"/>
            </a:endParaRPr>
          </a:p>
        </p:txBody>
      </p:sp>
      <p:sp>
        <p:nvSpPr>
          <p:cNvPr id="14347" name="Line 14"/>
          <p:cNvSpPr>
            <a:spLocks noChangeShapeType="1"/>
          </p:cNvSpPr>
          <p:nvPr>
            <p:custDataLst>
              <p:tags r:id="rId7"/>
            </p:custDataLst>
          </p:nvPr>
        </p:nvSpPr>
        <p:spPr bwMode="auto">
          <a:xfrm>
            <a:off x="3924300" y="2711450"/>
            <a:ext cx="4713288" cy="1588"/>
          </a:xfrm>
          <a:prstGeom prst="line">
            <a:avLst/>
          </a:prstGeom>
          <a:noFill/>
          <a:ln w="0">
            <a:solidFill>
              <a:srgbClr val="808080"/>
            </a:solidFill>
            <a:round/>
          </a:ln>
        </p:spPr>
        <p:txBody>
          <a:bodyPr/>
          <a:lstStyle/>
          <a:p>
            <a:endParaRPr lang="en-US">
              <a:latin typeface="Arial" panose="020B0604020202020204"/>
              <a:cs typeface="Arial" panose="020B0604020202020204"/>
            </a:endParaRPr>
          </a:p>
        </p:txBody>
      </p:sp>
      <p:sp>
        <p:nvSpPr>
          <p:cNvPr id="14348" name="Line 15"/>
          <p:cNvSpPr>
            <a:spLocks noChangeShapeType="1"/>
          </p:cNvSpPr>
          <p:nvPr>
            <p:custDataLst>
              <p:tags r:id="rId8"/>
            </p:custDataLst>
          </p:nvPr>
        </p:nvSpPr>
        <p:spPr bwMode="auto">
          <a:xfrm>
            <a:off x="3924300" y="2241550"/>
            <a:ext cx="4713288" cy="1588"/>
          </a:xfrm>
          <a:prstGeom prst="line">
            <a:avLst/>
          </a:prstGeom>
          <a:noFill/>
          <a:ln w="0">
            <a:solidFill>
              <a:srgbClr val="808080"/>
            </a:solidFill>
            <a:round/>
          </a:ln>
        </p:spPr>
        <p:txBody>
          <a:bodyPr/>
          <a:lstStyle/>
          <a:p>
            <a:endParaRPr lang="en-US">
              <a:latin typeface="Arial" panose="020B0604020202020204"/>
              <a:cs typeface="Arial" panose="020B0604020202020204"/>
            </a:endParaRPr>
          </a:p>
        </p:txBody>
      </p:sp>
      <p:sp>
        <p:nvSpPr>
          <p:cNvPr id="14349" name="Line 16"/>
          <p:cNvSpPr>
            <a:spLocks noChangeShapeType="1"/>
          </p:cNvSpPr>
          <p:nvPr>
            <p:custDataLst>
              <p:tags r:id="rId9"/>
            </p:custDataLst>
          </p:nvPr>
        </p:nvSpPr>
        <p:spPr bwMode="auto">
          <a:xfrm>
            <a:off x="3924300" y="1785938"/>
            <a:ext cx="4713288" cy="1587"/>
          </a:xfrm>
          <a:prstGeom prst="line">
            <a:avLst/>
          </a:prstGeom>
          <a:noFill/>
          <a:ln w="0">
            <a:solidFill>
              <a:srgbClr val="808080"/>
            </a:solidFill>
            <a:round/>
          </a:ln>
        </p:spPr>
        <p:txBody>
          <a:bodyPr/>
          <a:lstStyle/>
          <a:p>
            <a:endParaRPr lang="en-US">
              <a:latin typeface="Arial" panose="020B0604020202020204"/>
              <a:cs typeface="Arial" panose="020B0604020202020204"/>
            </a:endParaRPr>
          </a:p>
        </p:txBody>
      </p:sp>
      <p:sp>
        <p:nvSpPr>
          <p:cNvPr id="14350" name="Line 17"/>
          <p:cNvSpPr>
            <a:spLocks noChangeShapeType="1"/>
          </p:cNvSpPr>
          <p:nvPr>
            <p:custDataLst>
              <p:tags r:id="rId10"/>
            </p:custDataLst>
          </p:nvPr>
        </p:nvSpPr>
        <p:spPr bwMode="auto">
          <a:xfrm>
            <a:off x="3924300" y="1316038"/>
            <a:ext cx="4713288" cy="1587"/>
          </a:xfrm>
          <a:prstGeom prst="line">
            <a:avLst/>
          </a:prstGeom>
          <a:noFill/>
          <a:ln w="0">
            <a:solidFill>
              <a:srgbClr val="808080"/>
            </a:solidFill>
            <a:round/>
          </a:ln>
        </p:spPr>
        <p:txBody>
          <a:bodyPr/>
          <a:lstStyle/>
          <a:p>
            <a:endParaRPr lang="en-US">
              <a:latin typeface="Arial" panose="020B0604020202020204"/>
              <a:cs typeface="Arial" panose="020B0604020202020204"/>
            </a:endParaRPr>
          </a:p>
        </p:txBody>
      </p:sp>
      <p:sp>
        <p:nvSpPr>
          <p:cNvPr id="14351" name="Line 18"/>
          <p:cNvSpPr>
            <a:spLocks noChangeShapeType="1"/>
          </p:cNvSpPr>
          <p:nvPr>
            <p:custDataLst>
              <p:tags r:id="rId11"/>
            </p:custDataLst>
          </p:nvPr>
        </p:nvSpPr>
        <p:spPr bwMode="auto">
          <a:xfrm>
            <a:off x="3924300" y="1316038"/>
            <a:ext cx="1588" cy="4184650"/>
          </a:xfrm>
          <a:prstGeom prst="line">
            <a:avLst/>
          </a:prstGeom>
          <a:noFill/>
          <a:ln w="0">
            <a:solidFill>
              <a:srgbClr val="808080"/>
            </a:solidFill>
            <a:round/>
          </a:ln>
        </p:spPr>
        <p:txBody>
          <a:bodyPr/>
          <a:lstStyle/>
          <a:p>
            <a:endParaRPr lang="en-US">
              <a:latin typeface="Arial" panose="020B0604020202020204"/>
              <a:cs typeface="Arial" panose="020B0604020202020204"/>
            </a:endParaRPr>
          </a:p>
        </p:txBody>
      </p:sp>
      <p:sp>
        <p:nvSpPr>
          <p:cNvPr id="14352" name="Line 19"/>
          <p:cNvSpPr>
            <a:spLocks noChangeShapeType="1"/>
          </p:cNvSpPr>
          <p:nvPr>
            <p:custDataLst>
              <p:tags r:id="rId12"/>
            </p:custDataLst>
          </p:nvPr>
        </p:nvSpPr>
        <p:spPr bwMode="auto">
          <a:xfrm>
            <a:off x="4519613" y="1316038"/>
            <a:ext cx="1587" cy="4184650"/>
          </a:xfrm>
          <a:prstGeom prst="line">
            <a:avLst/>
          </a:prstGeom>
          <a:noFill/>
          <a:ln w="0">
            <a:solidFill>
              <a:srgbClr val="808080"/>
            </a:solidFill>
            <a:round/>
          </a:ln>
        </p:spPr>
        <p:txBody>
          <a:bodyPr/>
          <a:lstStyle/>
          <a:p>
            <a:endParaRPr lang="en-US">
              <a:latin typeface="Arial" panose="020B0604020202020204"/>
              <a:cs typeface="Arial" panose="020B0604020202020204"/>
            </a:endParaRPr>
          </a:p>
        </p:txBody>
      </p:sp>
      <p:sp>
        <p:nvSpPr>
          <p:cNvPr id="14353" name="Line 20"/>
          <p:cNvSpPr>
            <a:spLocks noChangeShapeType="1"/>
          </p:cNvSpPr>
          <p:nvPr>
            <p:custDataLst>
              <p:tags r:id="rId13"/>
            </p:custDataLst>
          </p:nvPr>
        </p:nvSpPr>
        <p:spPr bwMode="auto">
          <a:xfrm>
            <a:off x="5099050" y="1316038"/>
            <a:ext cx="1588" cy="4184650"/>
          </a:xfrm>
          <a:prstGeom prst="line">
            <a:avLst/>
          </a:prstGeom>
          <a:noFill/>
          <a:ln w="0">
            <a:solidFill>
              <a:srgbClr val="808080"/>
            </a:solidFill>
            <a:round/>
          </a:ln>
        </p:spPr>
        <p:txBody>
          <a:bodyPr/>
          <a:lstStyle/>
          <a:p>
            <a:endParaRPr lang="en-US">
              <a:latin typeface="Arial" panose="020B0604020202020204"/>
              <a:cs typeface="Arial" panose="020B0604020202020204"/>
            </a:endParaRPr>
          </a:p>
        </p:txBody>
      </p:sp>
      <p:sp>
        <p:nvSpPr>
          <p:cNvPr id="14354" name="Line 21"/>
          <p:cNvSpPr>
            <a:spLocks noChangeShapeType="1"/>
          </p:cNvSpPr>
          <p:nvPr>
            <p:custDataLst>
              <p:tags r:id="rId14"/>
            </p:custDataLst>
          </p:nvPr>
        </p:nvSpPr>
        <p:spPr bwMode="auto">
          <a:xfrm>
            <a:off x="5694363" y="1316038"/>
            <a:ext cx="1587" cy="4184650"/>
          </a:xfrm>
          <a:prstGeom prst="line">
            <a:avLst/>
          </a:prstGeom>
          <a:noFill/>
          <a:ln w="0">
            <a:solidFill>
              <a:srgbClr val="808080"/>
            </a:solidFill>
            <a:round/>
          </a:ln>
        </p:spPr>
        <p:txBody>
          <a:bodyPr/>
          <a:lstStyle/>
          <a:p>
            <a:endParaRPr lang="en-US">
              <a:latin typeface="Arial" panose="020B0604020202020204"/>
              <a:cs typeface="Arial" panose="020B0604020202020204"/>
            </a:endParaRPr>
          </a:p>
        </p:txBody>
      </p:sp>
      <p:sp>
        <p:nvSpPr>
          <p:cNvPr id="14355" name="Line 22"/>
          <p:cNvSpPr>
            <a:spLocks noChangeShapeType="1"/>
          </p:cNvSpPr>
          <p:nvPr>
            <p:custDataLst>
              <p:tags r:id="rId15"/>
            </p:custDataLst>
          </p:nvPr>
        </p:nvSpPr>
        <p:spPr bwMode="auto">
          <a:xfrm>
            <a:off x="6288088" y="1316038"/>
            <a:ext cx="1587" cy="4184650"/>
          </a:xfrm>
          <a:prstGeom prst="line">
            <a:avLst/>
          </a:prstGeom>
          <a:noFill/>
          <a:ln w="0">
            <a:solidFill>
              <a:srgbClr val="808080"/>
            </a:solidFill>
            <a:round/>
          </a:ln>
        </p:spPr>
        <p:txBody>
          <a:bodyPr/>
          <a:lstStyle/>
          <a:p>
            <a:endParaRPr lang="en-US">
              <a:latin typeface="Arial" panose="020B0604020202020204"/>
              <a:cs typeface="Arial" panose="020B0604020202020204"/>
            </a:endParaRPr>
          </a:p>
        </p:txBody>
      </p:sp>
      <p:sp>
        <p:nvSpPr>
          <p:cNvPr id="14356" name="Line 23"/>
          <p:cNvSpPr>
            <a:spLocks noChangeShapeType="1"/>
          </p:cNvSpPr>
          <p:nvPr>
            <p:custDataLst>
              <p:tags r:id="rId16"/>
            </p:custDataLst>
          </p:nvPr>
        </p:nvSpPr>
        <p:spPr bwMode="auto">
          <a:xfrm>
            <a:off x="6869113" y="1316038"/>
            <a:ext cx="1587" cy="4184650"/>
          </a:xfrm>
          <a:prstGeom prst="line">
            <a:avLst/>
          </a:prstGeom>
          <a:noFill/>
          <a:ln w="0">
            <a:solidFill>
              <a:srgbClr val="808080"/>
            </a:solidFill>
            <a:round/>
          </a:ln>
        </p:spPr>
        <p:txBody>
          <a:bodyPr/>
          <a:lstStyle/>
          <a:p>
            <a:endParaRPr lang="en-US">
              <a:latin typeface="Arial" panose="020B0604020202020204"/>
              <a:cs typeface="Arial" panose="020B0604020202020204"/>
            </a:endParaRPr>
          </a:p>
        </p:txBody>
      </p:sp>
      <p:sp>
        <p:nvSpPr>
          <p:cNvPr id="14357" name="Line 24"/>
          <p:cNvSpPr>
            <a:spLocks noChangeShapeType="1"/>
          </p:cNvSpPr>
          <p:nvPr>
            <p:custDataLst>
              <p:tags r:id="rId17"/>
            </p:custDataLst>
          </p:nvPr>
        </p:nvSpPr>
        <p:spPr bwMode="auto">
          <a:xfrm>
            <a:off x="7462838" y="1316038"/>
            <a:ext cx="1587" cy="4184650"/>
          </a:xfrm>
          <a:prstGeom prst="line">
            <a:avLst/>
          </a:prstGeom>
          <a:noFill/>
          <a:ln w="0">
            <a:solidFill>
              <a:srgbClr val="808080"/>
            </a:solidFill>
            <a:round/>
          </a:ln>
        </p:spPr>
        <p:txBody>
          <a:bodyPr/>
          <a:lstStyle/>
          <a:p>
            <a:endParaRPr lang="en-US">
              <a:latin typeface="Arial" panose="020B0604020202020204"/>
              <a:cs typeface="Arial" panose="020B0604020202020204"/>
            </a:endParaRPr>
          </a:p>
        </p:txBody>
      </p:sp>
      <p:sp>
        <p:nvSpPr>
          <p:cNvPr id="14358" name="Line 25"/>
          <p:cNvSpPr>
            <a:spLocks noChangeShapeType="1"/>
          </p:cNvSpPr>
          <p:nvPr>
            <p:custDataLst>
              <p:tags r:id="rId18"/>
            </p:custDataLst>
          </p:nvPr>
        </p:nvSpPr>
        <p:spPr bwMode="auto">
          <a:xfrm>
            <a:off x="8043863" y="1316038"/>
            <a:ext cx="1587" cy="4184650"/>
          </a:xfrm>
          <a:prstGeom prst="line">
            <a:avLst/>
          </a:prstGeom>
          <a:noFill/>
          <a:ln w="0">
            <a:solidFill>
              <a:srgbClr val="808080"/>
            </a:solidFill>
            <a:round/>
          </a:ln>
        </p:spPr>
        <p:txBody>
          <a:bodyPr/>
          <a:lstStyle/>
          <a:p>
            <a:endParaRPr lang="en-US">
              <a:latin typeface="Arial" panose="020B0604020202020204"/>
              <a:cs typeface="Arial" panose="020B0604020202020204"/>
            </a:endParaRPr>
          </a:p>
        </p:txBody>
      </p:sp>
      <p:sp>
        <p:nvSpPr>
          <p:cNvPr id="14359" name="Line 26"/>
          <p:cNvSpPr>
            <a:spLocks noChangeShapeType="1"/>
          </p:cNvSpPr>
          <p:nvPr>
            <p:custDataLst>
              <p:tags r:id="rId19"/>
            </p:custDataLst>
          </p:nvPr>
        </p:nvSpPr>
        <p:spPr bwMode="auto">
          <a:xfrm>
            <a:off x="8637588" y="1316038"/>
            <a:ext cx="1587" cy="4184650"/>
          </a:xfrm>
          <a:prstGeom prst="line">
            <a:avLst/>
          </a:prstGeom>
          <a:noFill/>
          <a:ln w="0">
            <a:solidFill>
              <a:srgbClr val="808080"/>
            </a:solidFill>
            <a:round/>
          </a:ln>
        </p:spPr>
        <p:txBody>
          <a:bodyPr/>
          <a:lstStyle/>
          <a:p>
            <a:endParaRPr lang="en-US">
              <a:latin typeface="Arial" panose="020B0604020202020204"/>
              <a:cs typeface="Arial" panose="020B0604020202020204"/>
            </a:endParaRPr>
          </a:p>
        </p:txBody>
      </p:sp>
      <p:sp>
        <p:nvSpPr>
          <p:cNvPr id="14360" name="Rectangle 46"/>
          <p:cNvSpPr>
            <a:spLocks noChangeArrowheads="1"/>
          </p:cNvSpPr>
          <p:nvPr>
            <p:custDataLst>
              <p:tags r:id="rId20"/>
            </p:custDataLst>
          </p:nvPr>
        </p:nvSpPr>
        <p:spPr bwMode="auto">
          <a:xfrm>
            <a:off x="3490913" y="5316538"/>
            <a:ext cx="282575" cy="381000"/>
          </a:xfrm>
          <a:prstGeom prst="rect">
            <a:avLst/>
          </a:prstGeom>
          <a:noFill/>
          <a:ln w="9525">
            <a:noFill/>
            <a:miter lim="800000"/>
          </a:ln>
        </p:spPr>
        <p:txBody>
          <a:bodyPr wrap="none" lIns="0" tIns="0" rIns="0" bIns="0">
            <a:spAutoFit/>
          </a:bodyPr>
          <a:lstStyle/>
          <a:p>
            <a:r>
              <a:rPr lang="en-US" sz="2500">
                <a:solidFill>
                  <a:srgbClr val="000000"/>
                </a:solidFill>
                <a:latin typeface="Arial" panose="020B0604020202020204"/>
                <a:cs typeface="Arial" panose="020B0604020202020204"/>
              </a:rPr>
              <a:t>-3</a:t>
            </a:r>
            <a:endParaRPr lang="en-US" sz="2500">
              <a:latin typeface="Arial" panose="020B0604020202020204"/>
              <a:cs typeface="Arial" panose="020B0604020202020204"/>
            </a:endParaRPr>
          </a:p>
        </p:txBody>
      </p:sp>
      <p:sp>
        <p:nvSpPr>
          <p:cNvPr id="14361" name="Rectangle 47"/>
          <p:cNvSpPr>
            <a:spLocks noChangeArrowheads="1"/>
          </p:cNvSpPr>
          <p:nvPr>
            <p:custDataLst>
              <p:tags r:id="rId21"/>
            </p:custDataLst>
          </p:nvPr>
        </p:nvSpPr>
        <p:spPr bwMode="auto">
          <a:xfrm>
            <a:off x="3490913" y="4846638"/>
            <a:ext cx="282575" cy="381000"/>
          </a:xfrm>
          <a:prstGeom prst="rect">
            <a:avLst/>
          </a:prstGeom>
          <a:noFill/>
          <a:ln w="9525">
            <a:noFill/>
            <a:miter lim="800000"/>
          </a:ln>
        </p:spPr>
        <p:txBody>
          <a:bodyPr wrap="none" lIns="0" tIns="0" rIns="0" bIns="0">
            <a:spAutoFit/>
          </a:bodyPr>
          <a:lstStyle/>
          <a:p>
            <a:r>
              <a:rPr lang="en-US" sz="2500">
                <a:solidFill>
                  <a:srgbClr val="000000"/>
                </a:solidFill>
                <a:latin typeface="Arial" panose="020B0604020202020204"/>
                <a:cs typeface="Arial" panose="020B0604020202020204"/>
              </a:rPr>
              <a:t>-2</a:t>
            </a:r>
            <a:endParaRPr lang="en-US" sz="2500">
              <a:latin typeface="Arial" panose="020B0604020202020204"/>
              <a:cs typeface="Arial" panose="020B0604020202020204"/>
            </a:endParaRPr>
          </a:p>
        </p:txBody>
      </p:sp>
      <p:sp>
        <p:nvSpPr>
          <p:cNvPr id="14362" name="Rectangle 48"/>
          <p:cNvSpPr>
            <a:spLocks noChangeArrowheads="1"/>
          </p:cNvSpPr>
          <p:nvPr>
            <p:custDataLst>
              <p:tags r:id="rId22"/>
            </p:custDataLst>
          </p:nvPr>
        </p:nvSpPr>
        <p:spPr bwMode="auto">
          <a:xfrm>
            <a:off x="3490913" y="4391025"/>
            <a:ext cx="282575" cy="381000"/>
          </a:xfrm>
          <a:prstGeom prst="rect">
            <a:avLst/>
          </a:prstGeom>
          <a:noFill/>
          <a:ln w="9525">
            <a:noFill/>
            <a:miter lim="800000"/>
          </a:ln>
        </p:spPr>
        <p:txBody>
          <a:bodyPr wrap="none" lIns="0" tIns="0" rIns="0" bIns="0">
            <a:spAutoFit/>
          </a:bodyPr>
          <a:lstStyle/>
          <a:p>
            <a:r>
              <a:rPr lang="en-US" sz="2500">
                <a:solidFill>
                  <a:srgbClr val="000000"/>
                </a:solidFill>
                <a:latin typeface="Arial" panose="020B0604020202020204"/>
                <a:cs typeface="Arial" panose="020B0604020202020204"/>
              </a:rPr>
              <a:t>-1</a:t>
            </a:r>
            <a:endParaRPr lang="en-US" sz="2500">
              <a:latin typeface="Arial" panose="020B0604020202020204"/>
              <a:cs typeface="Arial" panose="020B0604020202020204"/>
            </a:endParaRPr>
          </a:p>
        </p:txBody>
      </p:sp>
      <p:sp>
        <p:nvSpPr>
          <p:cNvPr id="14363" name="Rectangle 49"/>
          <p:cNvSpPr>
            <a:spLocks noChangeArrowheads="1"/>
          </p:cNvSpPr>
          <p:nvPr>
            <p:custDataLst>
              <p:tags r:id="rId23"/>
            </p:custDataLst>
          </p:nvPr>
        </p:nvSpPr>
        <p:spPr bwMode="auto">
          <a:xfrm>
            <a:off x="3598863" y="3921125"/>
            <a:ext cx="178303" cy="384721"/>
          </a:xfrm>
          <a:prstGeom prst="rect">
            <a:avLst/>
          </a:prstGeom>
          <a:noFill/>
          <a:ln w="9525">
            <a:noFill/>
            <a:miter lim="800000"/>
          </a:ln>
        </p:spPr>
        <p:txBody>
          <a:bodyPr wrap="none" lIns="0" tIns="0" rIns="0" bIns="0">
            <a:spAutoFit/>
          </a:bodyPr>
          <a:lstStyle/>
          <a:p>
            <a:r>
              <a:rPr lang="en-US" sz="2500">
                <a:solidFill>
                  <a:srgbClr val="000000"/>
                </a:solidFill>
                <a:latin typeface="Arial" panose="020B0604020202020204"/>
                <a:cs typeface="Arial" panose="020B0604020202020204"/>
              </a:rPr>
              <a:t>0</a:t>
            </a:r>
            <a:endParaRPr lang="en-US" sz="2500">
              <a:latin typeface="Arial" panose="020B0604020202020204"/>
              <a:cs typeface="Arial" panose="020B0604020202020204"/>
            </a:endParaRPr>
          </a:p>
        </p:txBody>
      </p:sp>
      <p:sp>
        <p:nvSpPr>
          <p:cNvPr id="14364" name="Rectangle 50"/>
          <p:cNvSpPr>
            <a:spLocks noChangeArrowheads="1"/>
          </p:cNvSpPr>
          <p:nvPr>
            <p:custDataLst>
              <p:tags r:id="rId24"/>
            </p:custDataLst>
          </p:nvPr>
        </p:nvSpPr>
        <p:spPr bwMode="auto">
          <a:xfrm>
            <a:off x="3598863" y="3451225"/>
            <a:ext cx="178303" cy="384721"/>
          </a:xfrm>
          <a:prstGeom prst="rect">
            <a:avLst/>
          </a:prstGeom>
          <a:noFill/>
          <a:ln w="9525">
            <a:noFill/>
            <a:miter lim="800000"/>
          </a:ln>
        </p:spPr>
        <p:txBody>
          <a:bodyPr wrap="none" lIns="0" tIns="0" rIns="0" bIns="0">
            <a:spAutoFit/>
          </a:bodyPr>
          <a:lstStyle/>
          <a:p>
            <a:r>
              <a:rPr lang="en-US" sz="2500">
                <a:solidFill>
                  <a:srgbClr val="000000"/>
                </a:solidFill>
                <a:latin typeface="Arial" panose="020B0604020202020204"/>
                <a:cs typeface="Arial" panose="020B0604020202020204"/>
              </a:rPr>
              <a:t>1</a:t>
            </a:r>
            <a:endParaRPr lang="en-US" sz="2500">
              <a:latin typeface="Arial" panose="020B0604020202020204"/>
              <a:cs typeface="Arial" panose="020B0604020202020204"/>
            </a:endParaRPr>
          </a:p>
        </p:txBody>
      </p:sp>
      <p:sp>
        <p:nvSpPr>
          <p:cNvPr id="14365" name="Rectangle 51"/>
          <p:cNvSpPr>
            <a:spLocks noChangeArrowheads="1"/>
          </p:cNvSpPr>
          <p:nvPr>
            <p:custDataLst>
              <p:tags r:id="rId25"/>
            </p:custDataLst>
          </p:nvPr>
        </p:nvSpPr>
        <p:spPr bwMode="auto">
          <a:xfrm>
            <a:off x="3598863" y="2995613"/>
            <a:ext cx="178303" cy="384721"/>
          </a:xfrm>
          <a:prstGeom prst="rect">
            <a:avLst/>
          </a:prstGeom>
          <a:noFill/>
          <a:ln w="9525">
            <a:noFill/>
            <a:miter lim="800000"/>
          </a:ln>
        </p:spPr>
        <p:txBody>
          <a:bodyPr wrap="none" lIns="0" tIns="0" rIns="0" bIns="0">
            <a:spAutoFit/>
          </a:bodyPr>
          <a:lstStyle/>
          <a:p>
            <a:r>
              <a:rPr lang="en-US" sz="2500">
                <a:solidFill>
                  <a:srgbClr val="000000"/>
                </a:solidFill>
                <a:latin typeface="Arial" panose="020B0604020202020204"/>
                <a:cs typeface="Arial" panose="020B0604020202020204"/>
              </a:rPr>
              <a:t>2</a:t>
            </a:r>
            <a:endParaRPr lang="en-US" sz="2500">
              <a:latin typeface="Arial" panose="020B0604020202020204"/>
              <a:cs typeface="Arial" panose="020B0604020202020204"/>
            </a:endParaRPr>
          </a:p>
        </p:txBody>
      </p:sp>
      <p:sp>
        <p:nvSpPr>
          <p:cNvPr id="14366" name="Rectangle 52"/>
          <p:cNvSpPr>
            <a:spLocks noChangeArrowheads="1"/>
          </p:cNvSpPr>
          <p:nvPr>
            <p:custDataLst>
              <p:tags r:id="rId26"/>
            </p:custDataLst>
          </p:nvPr>
        </p:nvSpPr>
        <p:spPr bwMode="auto">
          <a:xfrm>
            <a:off x="3598863" y="2525713"/>
            <a:ext cx="178303" cy="384721"/>
          </a:xfrm>
          <a:prstGeom prst="rect">
            <a:avLst/>
          </a:prstGeom>
          <a:noFill/>
          <a:ln w="9525">
            <a:noFill/>
            <a:miter lim="800000"/>
          </a:ln>
        </p:spPr>
        <p:txBody>
          <a:bodyPr wrap="none" lIns="0" tIns="0" rIns="0" bIns="0">
            <a:spAutoFit/>
          </a:bodyPr>
          <a:lstStyle/>
          <a:p>
            <a:r>
              <a:rPr lang="en-US" sz="2500">
                <a:solidFill>
                  <a:srgbClr val="000000"/>
                </a:solidFill>
                <a:latin typeface="Arial" panose="020B0604020202020204"/>
                <a:cs typeface="Arial" panose="020B0604020202020204"/>
              </a:rPr>
              <a:t>3</a:t>
            </a:r>
            <a:endParaRPr lang="en-US" sz="2500">
              <a:latin typeface="Arial" panose="020B0604020202020204"/>
              <a:cs typeface="Arial" panose="020B0604020202020204"/>
            </a:endParaRPr>
          </a:p>
        </p:txBody>
      </p:sp>
      <p:sp>
        <p:nvSpPr>
          <p:cNvPr id="14367" name="Rectangle 53"/>
          <p:cNvSpPr>
            <a:spLocks noChangeArrowheads="1"/>
          </p:cNvSpPr>
          <p:nvPr>
            <p:custDataLst>
              <p:tags r:id="rId27"/>
            </p:custDataLst>
          </p:nvPr>
        </p:nvSpPr>
        <p:spPr bwMode="auto">
          <a:xfrm>
            <a:off x="3598863" y="2055813"/>
            <a:ext cx="178303" cy="384721"/>
          </a:xfrm>
          <a:prstGeom prst="rect">
            <a:avLst/>
          </a:prstGeom>
          <a:noFill/>
          <a:ln w="9525">
            <a:noFill/>
            <a:miter lim="800000"/>
          </a:ln>
        </p:spPr>
        <p:txBody>
          <a:bodyPr wrap="none" lIns="0" tIns="0" rIns="0" bIns="0">
            <a:spAutoFit/>
          </a:bodyPr>
          <a:lstStyle/>
          <a:p>
            <a:r>
              <a:rPr lang="en-US" sz="2500">
                <a:solidFill>
                  <a:srgbClr val="000000"/>
                </a:solidFill>
                <a:latin typeface="Arial" panose="020B0604020202020204"/>
                <a:cs typeface="Arial" panose="020B0604020202020204"/>
              </a:rPr>
              <a:t>4</a:t>
            </a:r>
            <a:endParaRPr lang="en-US" sz="2500">
              <a:latin typeface="Arial" panose="020B0604020202020204"/>
              <a:cs typeface="Arial" panose="020B0604020202020204"/>
            </a:endParaRPr>
          </a:p>
        </p:txBody>
      </p:sp>
      <p:sp>
        <p:nvSpPr>
          <p:cNvPr id="14368" name="Rectangle 54"/>
          <p:cNvSpPr>
            <a:spLocks noChangeArrowheads="1"/>
          </p:cNvSpPr>
          <p:nvPr>
            <p:custDataLst>
              <p:tags r:id="rId28"/>
            </p:custDataLst>
          </p:nvPr>
        </p:nvSpPr>
        <p:spPr bwMode="auto">
          <a:xfrm>
            <a:off x="3598863" y="1600200"/>
            <a:ext cx="178303" cy="384721"/>
          </a:xfrm>
          <a:prstGeom prst="rect">
            <a:avLst/>
          </a:prstGeom>
          <a:noFill/>
          <a:ln w="9525">
            <a:noFill/>
            <a:miter lim="800000"/>
          </a:ln>
        </p:spPr>
        <p:txBody>
          <a:bodyPr wrap="none" lIns="0" tIns="0" rIns="0" bIns="0">
            <a:spAutoFit/>
          </a:bodyPr>
          <a:lstStyle/>
          <a:p>
            <a:r>
              <a:rPr lang="en-US" sz="2500">
                <a:solidFill>
                  <a:srgbClr val="000000"/>
                </a:solidFill>
                <a:latin typeface="Arial" panose="020B0604020202020204"/>
                <a:cs typeface="Arial" panose="020B0604020202020204"/>
              </a:rPr>
              <a:t>5</a:t>
            </a:r>
            <a:endParaRPr lang="en-US" sz="2500">
              <a:latin typeface="Arial" panose="020B0604020202020204"/>
              <a:cs typeface="Arial" panose="020B0604020202020204"/>
            </a:endParaRPr>
          </a:p>
        </p:txBody>
      </p:sp>
      <p:sp>
        <p:nvSpPr>
          <p:cNvPr id="14369" name="Rectangle 56"/>
          <p:cNvSpPr>
            <a:spLocks noChangeArrowheads="1"/>
          </p:cNvSpPr>
          <p:nvPr>
            <p:custDataLst>
              <p:tags r:id="rId29"/>
            </p:custDataLst>
          </p:nvPr>
        </p:nvSpPr>
        <p:spPr bwMode="auto">
          <a:xfrm>
            <a:off x="3830638" y="5627688"/>
            <a:ext cx="178303" cy="384721"/>
          </a:xfrm>
          <a:prstGeom prst="rect">
            <a:avLst/>
          </a:prstGeom>
          <a:solidFill>
            <a:srgbClr val="FFFFFF"/>
          </a:solidFill>
          <a:ln w="9525">
            <a:noFill/>
            <a:miter lim="800000"/>
          </a:ln>
        </p:spPr>
        <p:txBody>
          <a:bodyPr wrap="none" lIns="0" tIns="0" rIns="0" bIns="0">
            <a:spAutoFit/>
          </a:bodyPr>
          <a:lstStyle/>
          <a:p>
            <a:r>
              <a:rPr lang="en-US" sz="2500">
                <a:solidFill>
                  <a:srgbClr val="000000"/>
                </a:solidFill>
                <a:latin typeface="Arial" panose="020B0604020202020204"/>
                <a:cs typeface="Arial" panose="020B0604020202020204"/>
              </a:rPr>
              <a:t>0</a:t>
            </a:r>
            <a:endParaRPr lang="en-US" sz="2500">
              <a:latin typeface="Arial" panose="020B0604020202020204"/>
              <a:cs typeface="Arial" panose="020B0604020202020204"/>
            </a:endParaRPr>
          </a:p>
        </p:txBody>
      </p:sp>
      <p:sp>
        <p:nvSpPr>
          <p:cNvPr id="14370" name="Rectangle 57"/>
          <p:cNvSpPr>
            <a:spLocks noChangeArrowheads="1"/>
          </p:cNvSpPr>
          <p:nvPr>
            <p:custDataLst>
              <p:tags r:id="rId30"/>
            </p:custDataLst>
          </p:nvPr>
        </p:nvSpPr>
        <p:spPr bwMode="auto">
          <a:xfrm>
            <a:off x="4424363" y="5627688"/>
            <a:ext cx="178303" cy="384721"/>
          </a:xfrm>
          <a:prstGeom prst="rect">
            <a:avLst/>
          </a:prstGeom>
          <a:solidFill>
            <a:srgbClr val="FFFFFF"/>
          </a:solidFill>
          <a:ln w="9525">
            <a:noFill/>
            <a:miter lim="800000"/>
          </a:ln>
        </p:spPr>
        <p:txBody>
          <a:bodyPr wrap="none" lIns="0" tIns="0" rIns="0" bIns="0">
            <a:spAutoFit/>
          </a:bodyPr>
          <a:lstStyle/>
          <a:p>
            <a:r>
              <a:rPr lang="en-US" sz="2500">
                <a:solidFill>
                  <a:srgbClr val="000000"/>
                </a:solidFill>
                <a:latin typeface="Arial" panose="020B0604020202020204"/>
                <a:cs typeface="Arial" panose="020B0604020202020204"/>
              </a:rPr>
              <a:t>1</a:t>
            </a:r>
            <a:endParaRPr lang="en-US" sz="2500">
              <a:latin typeface="Arial" panose="020B0604020202020204"/>
              <a:cs typeface="Arial" panose="020B0604020202020204"/>
            </a:endParaRPr>
          </a:p>
        </p:txBody>
      </p:sp>
      <p:sp>
        <p:nvSpPr>
          <p:cNvPr id="14371" name="Rectangle 58"/>
          <p:cNvSpPr>
            <a:spLocks noChangeArrowheads="1"/>
          </p:cNvSpPr>
          <p:nvPr>
            <p:custDataLst>
              <p:tags r:id="rId31"/>
            </p:custDataLst>
          </p:nvPr>
        </p:nvSpPr>
        <p:spPr bwMode="auto">
          <a:xfrm>
            <a:off x="5005388" y="5627688"/>
            <a:ext cx="178303" cy="384721"/>
          </a:xfrm>
          <a:prstGeom prst="rect">
            <a:avLst/>
          </a:prstGeom>
          <a:solidFill>
            <a:srgbClr val="FFFFFF"/>
          </a:solidFill>
          <a:ln w="9525">
            <a:noFill/>
            <a:miter lim="800000"/>
          </a:ln>
        </p:spPr>
        <p:txBody>
          <a:bodyPr wrap="none" lIns="0" tIns="0" rIns="0" bIns="0">
            <a:spAutoFit/>
          </a:bodyPr>
          <a:lstStyle/>
          <a:p>
            <a:r>
              <a:rPr lang="en-US" sz="2500">
                <a:solidFill>
                  <a:srgbClr val="000000"/>
                </a:solidFill>
                <a:latin typeface="Arial" panose="020B0604020202020204"/>
                <a:cs typeface="Arial" panose="020B0604020202020204"/>
              </a:rPr>
              <a:t>2</a:t>
            </a:r>
            <a:endParaRPr lang="en-US" sz="2500">
              <a:latin typeface="Arial" panose="020B0604020202020204"/>
              <a:cs typeface="Arial" panose="020B0604020202020204"/>
            </a:endParaRPr>
          </a:p>
        </p:txBody>
      </p:sp>
      <p:sp>
        <p:nvSpPr>
          <p:cNvPr id="14372" name="Rectangle 59"/>
          <p:cNvSpPr>
            <a:spLocks noChangeArrowheads="1"/>
          </p:cNvSpPr>
          <p:nvPr>
            <p:custDataLst>
              <p:tags r:id="rId32"/>
            </p:custDataLst>
          </p:nvPr>
        </p:nvSpPr>
        <p:spPr bwMode="auto">
          <a:xfrm>
            <a:off x="5599113" y="5627688"/>
            <a:ext cx="178303" cy="384721"/>
          </a:xfrm>
          <a:prstGeom prst="rect">
            <a:avLst/>
          </a:prstGeom>
          <a:solidFill>
            <a:srgbClr val="FFFFFF"/>
          </a:solidFill>
          <a:ln w="9525">
            <a:noFill/>
            <a:miter lim="800000"/>
          </a:ln>
        </p:spPr>
        <p:txBody>
          <a:bodyPr wrap="none" lIns="0" tIns="0" rIns="0" bIns="0">
            <a:spAutoFit/>
          </a:bodyPr>
          <a:lstStyle/>
          <a:p>
            <a:r>
              <a:rPr lang="en-US" sz="2500">
                <a:solidFill>
                  <a:srgbClr val="000000"/>
                </a:solidFill>
                <a:latin typeface="Arial" panose="020B0604020202020204"/>
                <a:cs typeface="Arial" panose="020B0604020202020204"/>
              </a:rPr>
              <a:t>3</a:t>
            </a:r>
            <a:endParaRPr lang="en-US" sz="2500">
              <a:latin typeface="Arial" panose="020B0604020202020204"/>
              <a:cs typeface="Arial" panose="020B0604020202020204"/>
            </a:endParaRPr>
          </a:p>
        </p:txBody>
      </p:sp>
      <p:sp>
        <p:nvSpPr>
          <p:cNvPr id="14373" name="Rectangle 60"/>
          <p:cNvSpPr>
            <a:spLocks noChangeArrowheads="1"/>
          </p:cNvSpPr>
          <p:nvPr>
            <p:custDataLst>
              <p:tags r:id="rId33"/>
            </p:custDataLst>
          </p:nvPr>
        </p:nvSpPr>
        <p:spPr bwMode="auto">
          <a:xfrm>
            <a:off x="6192838" y="5627688"/>
            <a:ext cx="178303" cy="384721"/>
          </a:xfrm>
          <a:prstGeom prst="rect">
            <a:avLst/>
          </a:prstGeom>
          <a:solidFill>
            <a:srgbClr val="FFFFFF"/>
          </a:solidFill>
          <a:ln w="9525">
            <a:noFill/>
            <a:miter lim="800000"/>
          </a:ln>
        </p:spPr>
        <p:txBody>
          <a:bodyPr wrap="none" lIns="0" tIns="0" rIns="0" bIns="0">
            <a:spAutoFit/>
          </a:bodyPr>
          <a:lstStyle/>
          <a:p>
            <a:r>
              <a:rPr lang="en-US" sz="2500">
                <a:solidFill>
                  <a:srgbClr val="000000"/>
                </a:solidFill>
                <a:latin typeface="Arial" panose="020B0604020202020204"/>
                <a:cs typeface="Arial" panose="020B0604020202020204"/>
              </a:rPr>
              <a:t>4</a:t>
            </a:r>
            <a:endParaRPr lang="en-US" sz="2500">
              <a:latin typeface="Arial" panose="020B0604020202020204"/>
              <a:cs typeface="Arial" panose="020B0604020202020204"/>
            </a:endParaRPr>
          </a:p>
        </p:txBody>
      </p:sp>
      <p:sp>
        <p:nvSpPr>
          <p:cNvPr id="14374" name="Rectangle 61"/>
          <p:cNvSpPr>
            <a:spLocks noChangeArrowheads="1"/>
          </p:cNvSpPr>
          <p:nvPr>
            <p:custDataLst>
              <p:tags r:id="rId34"/>
            </p:custDataLst>
          </p:nvPr>
        </p:nvSpPr>
        <p:spPr bwMode="auto">
          <a:xfrm>
            <a:off x="6773863" y="5627688"/>
            <a:ext cx="178303" cy="384721"/>
          </a:xfrm>
          <a:prstGeom prst="rect">
            <a:avLst/>
          </a:prstGeom>
          <a:solidFill>
            <a:srgbClr val="FFFFFF"/>
          </a:solidFill>
          <a:ln w="9525">
            <a:noFill/>
            <a:miter lim="800000"/>
          </a:ln>
        </p:spPr>
        <p:txBody>
          <a:bodyPr wrap="none" lIns="0" tIns="0" rIns="0" bIns="0">
            <a:spAutoFit/>
          </a:bodyPr>
          <a:lstStyle/>
          <a:p>
            <a:r>
              <a:rPr lang="en-US" sz="2500">
                <a:solidFill>
                  <a:srgbClr val="000000"/>
                </a:solidFill>
                <a:latin typeface="Arial" panose="020B0604020202020204"/>
                <a:cs typeface="Arial" panose="020B0604020202020204"/>
              </a:rPr>
              <a:t>5</a:t>
            </a:r>
            <a:endParaRPr lang="en-US" sz="2500">
              <a:latin typeface="Arial" panose="020B0604020202020204"/>
              <a:cs typeface="Arial" panose="020B0604020202020204"/>
            </a:endParaRPr>
          </a:p>
        </p:txBody>
      </p:sp>
      <p:sp>
        <p:nvSpPr>
          <p:cNvPr id="14375" name="Rectangle 62"/>
          <p:cNvSpPr>
            <a:spLocks noChangeArrowheads="1"/>
          </p:cNvSpPr>
          <p:nvPr>
            <p:custDataLst>
              <p:tags r:id="rId35"/>
            </p:custDataLst>
          </p:nvPr>
        </p:nvSpPr>
        <p:spPr bwMode="auto">
          <a:xfrm>
            <a:off x="7369175" y="5627688"/>
            <a:ext cx="178303" cy="384721"/>
          </a:xfrm>
          <a:prstGeom prst="rect">
            <a:avLst/>
          </a:prstGeom>
          <a:solidFill>
            <a:srgbClr val="FFFFFF"/>
          </a:solidFill>
          <a:ln w="9525">
            <a:noFill/>
            <a:miter lim="800000"/>
          </a:ln>
        </p:spPr>
        <p:txBody>
          <a:bodyPr wrap="none" lIns="0" tIns="0" rIns="0" bIns="0">
            <a:spAutoFit/>
          </a:bodyPr>
          <a:lstStyle/>
          <a:p>
            <a:r>
              <a:rPr lang="en-US" sz="2500">
                <a:solidFill>
                  <a:srgbClr val="000000"/>
                </a:solidFill>
                <a:latin typeface="Arial" panose="020B0604020202020204"/>
                <a:cs typeface="Arial" panose="020B0604020202020204"/>
              </a:rPr>
              <a:t>6</a:t>
            </a:r>
            <a:endParaRPr lang="en-US" sz="2500">
              <a:latin typeface="Arial" panose="020B0604020202020204"/>
              <a:cs typeface="Arial" panose="020B0604020202020204"/>
            </a:endParaRPr>
          </a:p>
        </p:txBody>
      </p:sp>
      <p:sp>
        <p:nvSpPr>
          <p:cNvPr id="14376" name="Rectangle 63"/>
          <p:cNvSpPr>
            <a:spLocks noChangeArrowheads="1"/>
          </p:cNvSpPr>
          <p:nvPr>
            <p:custDataLst>
              <p:tags r:id="rId36"/>
            </p:custDataLst>
          </p:nvPr>
        </p:nvSpPr>
        <p:spPr bwMode="auto">
          <a:xfrm>
            <a:off x="7948613" y="5627688"/>
            <a:ext cx="178303" cy="384721"/>
          </a:xfrm>
          <a:prstGeom prst="rect">
            <a:avLst/>
          </a:prstGeom>
          <a:solidFill>
            <a:srgbClr val="FFFFFF"/>
          </a:solidFill>
          <a:ln w="9525">
            <a:noFill/>
            <a:miter lim="800000"/>
          </a:ln>
        </p:spPr>
        <p:txBody>
          <a:bodyPr wrap="none" lIns="0" tIns="0" rIns="0" bIns="0">
            <a:spAutoFit/>
          </a:bodyPr>
          <a:lstStyle/>
          <a:p>
            <a:r>
              <a:rPr lang="en-US" sz="2500">
                <a:solidFill>
                  <a:srgbClr val="000000"/>
                </a:solidFill>
                <a:latin typeface="Arial" panose="020B0604020202020204"/>
                <a:cs typeface="Arial" panose="020B0604020202020204"/>
              </a:rPr>
              <a:t>7</a:t>
            </a:r>
            <a:endParaRPr lang="en-US" sz="2500">
              <a:latin typeface="Arial" panose="020B0604020202020204"/>
              <a:cs typeface="Arial" panose="020B0604020202020204"/>
            </a:endParaRPr>
          </a:p>
        </p:txBody>
      </p:sp>
      <p:sp>
        <p:nvSpPr>
          <p:cNvPr id="14377" name="Rectangle 65"/>
          <p:cNvSpPr>
            <a:spLocks noChangeArrowheads="1"/>
          </p:cNvSpPr>
          <p:nvPr>
            <p:custDataLst>
              <p:tags r:id="rId37"/>
            </p:custDataLst>
          </p:nvPr>
        </p:nvSpPr>
        <p:spPr bwMode="auto">
          <a:xfrm>
            <a:off x="8504238" y="5551488"/>
            <a:ext cx="328260" cy="384721"/>
          </a:xfrm>
          <a:prstGeom prst="rect">
            <a:avLst/>
          </a:prstGeom>
          <a:noFill/>
          <a:ln w="9525">
            <a:noFill/>
            <a:miter lim="800000"/>
          </a:ln>
        </p:spPr>
        <p:txBody>
          <a:bodyPr wrap="none" lIns="0" tIns="0" rIns="0" bIns="0">
            <a:spAutoFit/>
          </a:bodyPr>
          <a:lstStyle/>
          <a:p>
            <a:r>
              <a:rPr lang="en-US" sz="2500" b="1" i="1">
                <a:solidFill>
                  <a:srgbClr val="000000"/>
                </a:solidFill>
                <a:latin typeface="Arial" panose="020B0604020202020204"/>
                <a:cs typeface="Arial" panose="020B0604020202020204"/>
              </a:rPr>
              <a:t>Q</a:t>
            </a:r>
            <a:endParaRPr lang="en-US" sz="2500" i="1">
              <a:latin typeface="Arial" panose="020B0604020202020204"/>
              <a:cs typeface="Arial" panose="020B0604020202020204"/>
            </a:endParaRPr>
          </a:p>
        </p:txBody>
      </p:sp>
      <p:sp>
        <p:nvSpPr>
          <p:cNvPr id="14378" name="Rectangle 66"/>
          <p:cNvSpPr>
            <a:spLocks noChangeArrowheads="1"/>
          </p:cNvSpPr>
          <p:nvPr>
            <p:custDataLst>
              <p:tags r:id="rId38"/>
            </p:custDataLst>
          </p:nvPr>
        </p:nvSpPr>
        <p:spPr bwMode="auto">
          <a:xfrm>
            <a:off x="4211960" y="1340768"/>
            <a:ext cx="969462" cy="384721"/>
          </a:xfrm>
          <a:prstGeom prst="rect">
            <a:avLst/>
          </a:prstGeom>
          <a:noFill/>
          <a:ln w="9525">
            <a:noFill/>
            <a:miter lim="800000"/>
          </a:ln>
        </p:spPr>
        <p:txBody>
          <a:bodyPr wrap="none" lIns="0" tIns="0" rIns="0" bIns="0">
            <a:spAutoFit/>
          </a:bodyPr>
          <a:lstStyle/>
          <a:p>
            <a:r>
              <a:rPr lang="en-US" sz="2500" b="1" i="1">
                <a:solidFill>
                  <a:srgbClr val="000000"/>
                </a:solidFill>
                <a:latin typeface="Arial" panose="020B0604020202020204"/>
                <a:cs typeface="Arial" panose="020B0604020202020204"/>
              </a:rPr>
              <a:t>P</a:t>
            </a:r>
            <a:r>
              <a:rPr lang="en-US" sz="2500">
                <a:solidFill>
                  <a:srgbClr val="000000"/>
                </a:solidFill>
                <a:latin typeface="Arial" panose="020B0604020202020204"/>
                <a:cs typeface="Arial" panose="020B0604020202020204"/>
              </a:rPr>
              <a:t>, </a:t>
            </a:r>
            <a:r>
              <a:rPr lang="en-US" sz="2500" b="1" i="1">
                <a:solidFill>
                  <a:srgbClr val="000000"/>
                </a:solidFill>
                <a:latin typeface="Arial" panose="020B0604020202020204"/>
                <a:cs typeface="Arial" panose="020B0604020202020204"/>
              </a:rPr>
              <a:t>MR</a:t>
            </a:r>
            <a:endParaRPr lang="en-US" sz="2500" i="1">
              <a:latin typeface="Arial" panose="020B0604020202020204"/>
              <a:cs typeface="Arial" panose="020B0604020202020204"/>
            </a:endParaRPr>
          </a:p>
        </p:txBody>
      </p:sp>
      <p:sp>
        <p:nvSpPr>
          <p:cNvPr id="14379" name="Line 69"/>
          <p:cNvSpPr>
            <a:spLocks noChangeShapeType="1"/>
          </p:cNvSpPr>
          <p:nvPr>
            <p:custDataLst>
              <p:tags r:id="rId39"/>
            </p:custDataLst>
          </p:nvPr>
        </p:nvSpPr>
        <p:spPr bwMode="auto">
          <a:xfrm>
            <a:off x="3921125" y="1323975"/>
            <a:ext cx="0" cy="4178300"/>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sp>
        <p:nvSpPr>
          <p:cNvPr id="14380" name="Line 70"/>
          <p:cNvSpPr>
            <a:spLocks noChangeShapeType="1"/>
          </p:cNvSpPr>
          <p:nvPr>
            <p:custDataLst>
              <p:tags r:id="rId40"/>
            </p:custDataLst>
          </p:nvPr>
        </p:nvSpPr>
        <p:spPr bwMode="auto">
          <a:xfrm>
            <a:off x="3921125" y="4110038"/>
            <a:ext cx="4721225" cy="0"/>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grpSp>
        <p:nvGrpSpPr>
          <p:cNvPr id="16" name="Group 73"/>
          <p:cNvGrpSpPr/>
          <p:nvPr/>
        </p:nvGrpSpPr>
        <p:grpSpPr bwMode="auto">
          <a:xfrm>
            <a:off x="4154488" y="2170113"/>
            <a:ext cx="4240212" cy="3387725"/>
            <a:chOff x="2471" y="1310"/>
            <a:chExt cx="2671" cy="2134"/>
          </a:xfrm>
        </p:grpSpPr>
        <p:grpSp>
          <p:nvGrpSpPr>
            <p:cNvPr id="24" name="Group 68"/>
            <p:cNvGrpSpPr/>
            <p:nvPr/>
          </p:nvGrpSpPr>
          <p:grpSpPr bwMode="auto">
            <a:xfrm>
              <a:off x="2471" y="1310"/>
              <a:ext cx="2671" cy="2134"/>
              <a:chOff x="2471" y="1310"/>
              <a:chExt cx="2671" cy="2134"/>
            </a:xfrm>
          </p:grpSpPr>
          <p:sp>
            <p:nvSpPr>
              <p:cNvPr id="14442" name="Freeform 28"/>
              <p:cNvSpPr/>
              <p:nvPr>
                <p:custDataLst>
                  <p:tags r:id="rId93"/>
                </p:custDataLst>
              </p:nvPr>
            </p:nvSpPr>
            <p:spPr bwMode="auto">
              <a:xfrm>
                <a:off x="2513" y="1355"/>
                <a:ext cx="2595" cy="2053"/>
              </a:xfrm>
              <a:custGeom>
                <a:avLst/>
                <a:gdLst>
                  <a:gd name="T0" fmla="*/ 0 w 305"/>
                  <a:gd name="T1" fmla="*/ 0 h 229"/>
                  <a:gd name="T2" fmla="*/ 1917960 w 305"/>
                  <a:gd name="T3" fmla="*/ 1912302 h 229"/>
                  <a:gd name="T4" fmla="*/ 3877755 w 305"/>
                  <a:gd name="T5" fmla="*/ 3823959 h 229"/>
                  <a:gd name="T6" fmla="*/ 5843055 w 305"/>
                  <a:gd name="T7" fmla="*/ 5677908 h 229"/>
                  <a:gd name="T8" fmla="*/ 7755442 w 305"/>
                  <a:gd name="T9" fmla="*/ 7583702 h 229"/>
                  <a:gd name="T10" fmla="*/ 9720811 w 305"/>
                  <a:gd name="T11" fmla="*/ 9496077 h 229"/>
                  <a:gd name="T12" fmla="*/ 11680614 w 305"/>
                  <a:gd name="T13" fmla="*/ 11350034 h 229"/>
                  <a:gd name="T14" fmla="*/ 13598496 w 305"/>
                  <a:gd name="T15" fmla="*/ 13261610 h 229"/>
                  <a:gd name="T16" fmla="*/ 0 60000 65536"/>
                  <a:gd name="T17" fmla="*/ 0 60000 65536"/>
                  <a:gd name="T18" fmla="*/ 0 60000 65536"/>
                  <a:gd name="T19" fmla="*/ 0 60000 65536"/>
                  <a:gd name="T20" fmla="*/ 0 60000 65536"/>
                  <a:gd name="T21" fmla="*/ 0 60000 65536"/>
                  <a:gd name="T22" fmla="*/ 0 60000 65536"/>
                  <a:gd name="T23" fmla="*/ 0 60000 65536"/>
                  <a:gd name="T24" fmla="*/ 0 w 305"/>
                  <a:gd name="T25" fmla="*/ 0 h 229"/>
                  <a:gd name="T26" fmla="*/ 305 w 305"/>
                  <a:gd name="T27" fmla="*/ 229 h 2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5" h="229">
                    <a:moveTo>
                      <a:pt x="0" y="0"/>
                    </a:moveTo>
                    <a:lnTo>
                      <a:pt x="43" y="33"/>
                    </a:lnTo>
                    <a:lnTo>
                      <a:pt x="87" y="66"/>
                    </a:lnTo>
                    <a:lnTo>
                      <a:pt x="131" y="98"/>
                    </a:lnTo>
                    <a:lnTo>
                      <a:pt x="174" y="131"/>
                    </a:lnTo>
                    <a:lnTo>
                      <a:pt x="218" y="164"/>
                    </a:lnTo>
                    <a:lnTo>
                      <a:pt x="262" y="196"/>
                    </a:lnTo>
                    <a:lnTo>
                      <a:pt x="305" y="229"/>
                    </a:lnTo>
                  </a:path>
                </a:pathLst>
              </a:custGeom>
              <a:noFill/>
              <a:ln w="41275">
                <a:solidFill>
                  <a:srgbClr val="FF0000"/>
                </a:solidFill>
                <a:round/>
              </a:ln>
            </p:spPr>
            <p:txBody>
              <a:bodyPr/>
              <a:lstStyle/>
              <a:p>
                <a:endParaRPr lang="en-US">
                  <a:latin typeface="Arial" panose="020B0604020202020204"/>
                  <a:cs typeface="Arial" panose="020B0604020202020204"/>
                </a:endParaRPr>
              </a:p>
            </p:txBody>
          </p:sp>
          <p:sp>
            <p:nvSpPr>
              <p:cNvPr id="14443" name="Oval 38"/>
              <p:cNvSpPr>
                <a:spLocks noChangeArrowheads="1"/>
              </p:cNvSpPr>
              <p:nvPr>
                <p:custDataLst>
                  <p:tags r:id="rId94"/>
                </p:custDataLst>
              </p:nvPr>
            </p:nvSpPr>
            <p:spPr bwMode="auto">
              <a:xfrm>
                <a:off x="2471" y="1310"/>
                <a:ext cx="76" cy="81"/>
              </a:xfrm>
              <a:prstGeom prst="ellipse">
                <a:avLst/>
              </a:prstGeom>
              <a:solidFill>
                <a:srgbClr val="FF0000"/>
              </a:solidFill>
              <a:ln w="14288">
                <a:solidFill>
                  <a:srgbClr val="FF0000"/>
                </a:solidFill>
                <a:round/>
              </a:ln>
            </p:spPr>
            <p:txBody>
              <a:bodyPr/>
              <a:lstStyle/>
              <a:p>
                <a:endParaRPr lang="en-US">
                  <a:latin typeface="Arial" panose="020B0604020202020204"/>
                  <a:cs typeface="Arial" panose="020B0604020202020204"/>
                </a:endParaRPr>
              </a:p>
            </p:txBody>
          </p:sp>
          <p:sp>
            <p:nvSpPr>
              <p:cNvPr id="14444" name="Oval 39"/>
              <p:cNvSpPr>
                <a:spLocks noChangeArrowheads="1"/>
              </p:cNvSpPr>
              <p:nvPr>
                <p:custDataLst>
                  <p:tags r:id="rId95"/>
                </p:custDataLst>
              </p:nvPr>
            </p:nvSpPr>
            <p:spPr bwMode="auto">
              <a:xfrm>
                <a:off x="2837" y="1606"/>
                <a:ext cx="76" cy="81"/>
              </a:xfrm>
              <a:prstGeom prst="ellipse">
                <a:avLst/>
              </a:prstGeom>
              <a:solidFill>
                <a:srgbClr val="FF0000"/>
              </a:solidFill>
              <a:ln w="14288">
                <a:solidFill>
                  <a:srgbClr val="FF0000"/>
                </a:solidFill>
                <a:round/>
              </a:ln>
            </p:spPr>
            <p:txBody>
              <a:bodyPr/>
              <a:lstStyle/>
              <a:p>
                <a:endParaRPr lang="en-US">
                  <a:latin typeface="Arial" panose="020B0604020202020204"/>
                  <a:cs typeface="Arial" panose="020B0604020202020204"/>
                </a:endParaRPr>
              </a:p>
            </p:txBody>
          </p:sp>
          <p:sp>
            <p:nvSpPr>
              <p:cNvPr id="14445" name="Oval 40"/>
              <p:cNvSpPr>
                <a:spLocks noChangeArrowheads="1"/>
              </p:cNvSpPr>
              <p:nvPr>
                <p:custDataLst>
                  <p:tags r:id="rId96"/>
                </p:custDataLst>
              </p:nvPr>
            </p:nvSpPr>
            <p:spPr bwMode="auto">
              <a:xfrm>
                <a:off x="3211" y="1902"/>
                <a:ext cx="77" cy="81"/>
              </a:xfrm>
              <a:prstGeom prst="ellipse">
                <a:avLst/>
              </a:prstGeom>
              <a:solidFill>
                <a:srgbClr val="FF0000"/>
              </a:solidFill>
              <a:ln w="14288">
                <a:solidFill>
                  <a:srgbClr val="FF0000"/>
                </a:solidFill>
                <a:round/>
              </a:ln>
            </p:spPr>
            <p:txBody>
              <a:bodyPr/>
              <a:lstStyle/>
              <a:p>
                <a:endParaRPr lang="en-US">
                  <a:latin typeface="Arial" panose="020B0604020202020204"/>
                  <a:cs typeface="Arial" panose="020B0604020202020204"/>
                </a:endParaRPr>
              </a:p>
            </p:txBody>
          </p:sp>
          <p:sp>
            <p:nvSpPr>
              <p:cNvPr id="14446" name="Oval 41"/>
              <p:cNvSpPr>
                <a:spLocks noChangeArrowheads="1"/>
              </p:cNvSpPr>
              <p:nvPr>
                <p:custDataLst>
                  <p:tags r:id="rId97"/>
                </p:custDataLst>
              </p:nvPr>
            </p:nvSpPr>
            <p:spPr bwMode="auto">
              <a:xfrm>
                <a:off x="3585" y="2189"/>
                <a:ext cx="77" cy="81"/>
              </a:xfrm>
              <a:prstGeom prst="ellipse">
                <a:avLst/>
              </a:prstGeom>
              <a:solidFill>
                <a:srgbClr val="FF0000"/>
              </a:solidFill>
              <a:ln w="14288">
                <a:solidFill>
                  <a:srgbClr val="FF0000"/>
                </a:solidFill>
                <a:round/>
              </a:ln>
            </p:spPr>
            <p:txBody>
              <a:bodyPr/>
              <a:lstStyle/>
              <a:p>
                <a:endParaRPr lang="en-US">
                  <a:latin typeface="Arial" panose="020B0604020202020204"/>
                  <a:cs typeface="Arial" panose="020B0604020202020204"/>
                </a:endParaRPr>
              </a:p>
            </p:txBody>
          </p:sp>
          <p:sp>
            <p:nvSpPr>
              <p:cNvPr id="14447" name="Oval 42"/>
              <p:cNvSpPr>
                <a:spLocks noChangeArrowheads="1"/>
              </p:cNvSpPr>
              <p:nvPr>
                <p:custDataLst>
                  <p:tags r:id="rId98"/>
                </p:custDataLst>
              </p:nvPr>
            </p:nvSpPr>
            <p:spPr bwMode="auto">
              <a:xfrm>
                <a:off x="3951" y="2485"/>
                <a:ext cx="77" cy="80"/>
              </a:xfrm>
              <a:prstGeom prst="ellipse">
                <a:avLst/>
              </a:prstGeom>
              <a:solidFill>
                <a:srgbClr val="FF0000"/>
              </a:solidFill>
              <a:ln w="14288">
                <a:solidFill>
                  <a:srgbClr val="FF0000"/>
                </a:solidFill>
                <a:round/>
              </a:ln>
            </p:spPr>
            <p:txBody>
              <a:bodyPr/>
              <a:lstStyle/>
              <a:p>
                <a:endParaRPr lang="en-US">
                  <a:latin typeface="Arial" panose="020B0604020202020204"/>
                  <a:cs typeface="Arial" panose="020B0604020202020204"/>
                </a:endParaRPr>
              </a:p>
            </p:txBody>
          </p:sp>
          <p:sp>
            <p:nvSpPr>
              <p:cNvPr id="14448" name="Oval 43"/>
              <p:cNvSpPr>
                <a:spLocks noChangeArrowheads="1"/>
              </p:cNvSpPr>
              <p:nvPr>
                <p:custDataLst>
                  <p:tags r:id="rId99"/>
                </p:custDataLst>
              </p:nvPr>
            </p:nvSpPr>
            <p:spPr bwMode="auto">
              <a:xfrm>
                <a:off x="4325" y="2781"/>
                <a:ext cx="77" cy="80"/>
              </a:xfrm>
              <a:prstGeom prst="ellipse">
                <a:avLst/>
              </a:prstGeom>
              <a:solidFill>
                <a:srgbClr val="FF0000"/>
              </a:solidFill>
              <a:ln w="14288">
                <a:solidFill>
                  <a:srgbClr val="FF0000"/>
                </a:solidFill>
                <a:round/>
              </a:ln>
            </p:spPr>
            <p:txBody>
              <a:bodyPr/>
              <a:lstStyle/>
              <a:p>
                <a:endParaRPr lang="en-US">
                  <a:latin typeface="Arial" panose="020B0604020202020204"/>
                  <a:cs typeface="Arial" panose="020B0604020202020204"/>
                </a:endParaRPr>
              </a:p>
            </p:txBody>
          </p:sp>
          <p:sp>
            <p:nvSpPr>
              <p:cNvPr id="14449" name="Oval 44"/>
              <p:cNvSpPr>
                <a:spLocks noChangeArrowheads="1"/>
              </p:cNvSpPr>
              <p:nvPr>
                <p:custDataLst>
                  <p:tags r:id="rId100"/>
                </p:custDataLst>
              </p:nvPr>
            </p:nvSpPr>
            <p:spPr bwMode="auto">
              <a:xfrm>
                <a:off x="4700" y="3067"/>
                <a:ext cx="76" cy="81"/>
              </a:xfrm>
              <a:prstGeom prst="ellipse">
                <a:avLst/>
              </a:prstGeom>
              <a:solidFill>
                <a:srgbClr val="FF0000"/>
              </a:solidFill>
              <a:ln w="14288">
                <a:solidFill>
                  <a:srgbClr val="FF0000"/>
                </a:solidFill>
                <a:round/>
              </a:ln>
            </p:spPr>
            <p:txBody>
              <a:bodyPr/>
              <a:lstStyle/>
              <a:p>
                <a:endParaRPr lang="en-US">
                  <a:latin typeface="Arial" panose="020B0604020202020204"/>
                  <a:cs typeface="Arial" panose="020B0604020202020204"/>
                </a:endParaRPr>
              </a:p>
            </p:txBody>
          </p:sp>
          <p:sp>
            <p:nvSpPr>
              <p:cNvPr id="14450" name="Oval 45"/>
              <p:cNvSpPr>
                <a:spLocks noChangeArrowheads="1"/>
              </p:cNvSpPr>
              <p:nvPr>
                <p:custDataLst>
                  <p:tags r:id="rId101"/>
                </p:custDataLst>
              </p:nvPr>
            </p:nvSpPr>
            <p:spPr bwMode="auto">
              <a:xfrm>
                <a:off x="5066" y="3363"/>
                <a:ext cx="76" cy="81"/>
              </a:xfrm>
              <a:prstGeom prst="ellipse">
                <a:avLst/>
              </a:prstGeom>
              <a:solidFill>
                <a:srgbClr val="FF0000"/>
              </a:solidFill>
              <a:ln w="14288">
                <a:solidFill>
                  <a:srgbClr val="FF0000"/>
                </a:solidFill>
                <a:round/>
              </a:ln>
            </p:spPr>
            <p:txBody>
              <a:bodyPr/>
              <a:lstStyle/>
              <a:p>
                <a:endParaRPr lang="en-US">
                  <a:latin typeface="Arial" panose="020B0604020202020204"/>
                  <a:cs typeface="Arial" panose="020B0604020202020204"/>
                </a:endParaRPr>
              </a:p>
            </p:txBody>
          </p:sp>
        </p:grpSp>
        <p:sp>
          <p:nvSpPr>
            <p:cNvPr id="14441" name="Rectangle 72"/>
            <p:cNvSpPr>
              <a:spLocks noChangeArrowheads="1"/>
            </p:cNvSpPr>
            <p:nvPr>
              <p:custDataLst>
                <p:tags r:id="rId92"/>
              </p:custDataLst>
            </p:nvPr>
          </p:nvSpPr>
          <p:spPr bwMode="auto">
            <a:xfrm>
              <a:off x="3768" y="2696"/>
              <a:ext cx="442" cy="301"/>
            </a:xfrm>
            <a:prstGeom prst="rect">
              <a:avLst/>
            </a:prstGeom>
            <a:noFill/>
            <a:ln w="9525">
              <a:noFill/>
              <a:miter lim="800000"/>
            </a:ln>
          </p:spPr>
          <p:txBody>
            <a:bodyPr wrap="none">
              <a:spAutoFit/>
            </a:bodyPr>
            <a:lstStyle/>
            <a:p>
              <a:r>
                <a:rPr lang="en-US" sz="2500" b="1" i="1">
                  <a:latin typeface="Arial" panose="020B0604020202020204"/>
                  <a:cs typeface="Arial" panose="020B0604020202020204"/>
                </a:rPr>
                <a:t>MR</a:t>
              </a:r>
              <a:endParaRPr lang="en-US" sz="2500">
                <a:latin typeface="Arial" panose="020B0604020202020204"/>
                <a:cs typeface="Arial" panose="020B0604020202020204"/>
              </a:endParaRPr>
            </a:p>
          </p:txBody>
        </p:sp>
      </p:grpSp>
      <p:grpSp>
        <p:nvGrpSpPr>
          <p:cNvPr id="25" name="Group 74"/>
          <p:cNvGrpSpPr/>
          <p:nvPr/>
        </p:nvGrpSpPr>
        <p:grpSpPr bwMode="auto">
          <a:xfrm>
            <a:off x="3857625" y="1943100"/>
            <a:ext cx="4833938" cy="1992313"/>
            <a:chOff x="2284" y="1167"/>
            <a:chExt cx="3045" cy="1255"/>
          </a:xfrm>
        </p:grpSpPr>
        <p:grpSp>
          <p:nvGrpSpPr>
            <p:cNvPr id="26" name="Group 67"/>
            <p:cNvGrpSpPr/>
            <p:nvPr/>
          </p:nvGrpSpPr>
          <p:grpSpPr bwMode="auto">
            <a:xfrm>
              <a:off x="2284" y="1167"/>
              <a:ext cx="3045" cy="1255"/>
              <a:chOff x="2284" y="1167"/>
              <a:chExt cx="3045" cy="1255"/>
            </a:xfrm>
          </p:grpSpPr>
          <p:sp>
            <p:nvSpPr>
              <p:cNvPr id="14430" name="Freeform 27"/>
              <p:cNvSpPr/>
              <p:nvPr>
                <p:custDataLst>
                  <p:tags r:id="rId82"/>
                </p:custDataLst>
              </p:nvPr>
            </p:nvSpPr>
            <p:spPr bwMode="auto">
              <a:xfrm>
                <a:off x="2326" y="1211"/>
                <a:ext cx="2969" cy="1175"/>
              </a:xfrm>
              <a:custGeom>
                <a:avLst/>
                <a:gdLst>
                  <a:gd name="T0" fmla="*/ 0 w 349"/>
                  <a:gd name="T1" fmla="*/ 0 h 131"/>
                  <a:gd name="T2" fmla="*/ 1959106 w 349"/>
                  <a:gd name="T3" fmla="*/ 932349 h 131"/>
                  <a:gd name="T4" fmla="*/ 3875727 w 349"/>
                  <a:gd name="T5" fmla="*/ 1915869 h 131"/>
                  <a:gd name="T6" fmla="*/ 5834766 w 349"/>
                  <a:gd name="T7" fmla="*/ 2848137 h 131"/>
                  <a:gd name="T8" fmla="*/ 7798788 w 349"/>
                  <a:gd name="T9" fmla="*/ 3773247 h 131"/>
                  <a:gd name="T10" fmla="*/ 9716066 w 349"/>
                  <a:gd name="T11" fmla="*/ 4757566 h 131"/>
                  <a:gd name="T12" fmla="*/ 11674517 w 349"/>
                  <a:gd name="T13" fmla="*/ 5689116 h 131"/>
                  <a:gd name="T14" fmla="*/ 13591716 w 349"/>
                  <a:gd name="T15" fmla="*/ 6621465 h 131"/>
                  <a:gd name="T16" fmla="*/ 15550821 w 349"/>
                  <a:gd name="T17" fmla="*/ 7604984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9"/>
                  <a:gd name="T28" fmla="*/ 0 h 131"/>
                  <a:gd name="T29" fmla="*/ 349 w 349"/>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9" h="131">
                    <a:moveTo>
                      <a:pt x="0" y="0"/>
                    </a:moveTo>
                    <a:lnTo>
                      <a:pt x="44" y="16"/>
                    </a:lnTo>
                    <a:lnTo>
                      <a:pt x="87" y="33"/>
                    </a:lnTo>
                    <a:lnTo>
                      <a:pt x="131" y="49"/>
                    </a:lnTo>
                    <a:lnTo>
                      <a:pt x="175" y="65"/>
                    </a:lnTo>
                    <a:lnTo>
                      <a:pt x="218" y="82"/>
                    </a:lnTo>
                    <a:lnTo>
                      <a:pt x="262" y="98"/>
                    </a:lnTo>
                    <a:lnTo>
                      <a:pt x="305" y="114"/>
                    </a:lnTo>
                    <a:lnTo>
                      <a:pt x="349" y="131"/>
                    </a:lnTo>
                  </a:path>
                </a:pathLst>
              </a:custGeom>
              <a:noFill/>
              <a:ln w="41275">
                <a:solidFill>
                  <a:srgbClr val="0000FF"/>
                </a:solidFill>
                <a:round/>
              </a:ln>
            </p:spPr>
            <p:txBody>
              <a:bodyPr/>
              <a:lstStyle/>
              <a:p>
                <a:endParaRPr lang="en-US">
                  <a:latin typeface="Arial" panose="020B0604020202020204"/>
                  <a:cs typeface="Arial" panose="020B0604020202020204"/>
                </a:endParaRPr>
              </a:p>
            </p:txBody>
          </p:sp>
          <p:sp>
            <p:nvSpPr>
              <p:cNvPr id="14431" name="Oval 29"/>
              <p:cNvSpPr>
                <a:spLocks noChangeArrowheads="1"/>
              </p:cNvSpPr>
              <p:nvPr>
                <p:custDataLst>
                  <p:tags r:id="rId83"/>
                </p:custDataLst>
              </p:nvPr>
            </p:nvSpPr>
            <p:spPr bwMode="auto">
              <a:xfrm>
                <a:off x="2284" y="1167"/>
                <a:ext cx="76" cy="80"/>
              </a:xfrm>
              <a:prstGeom prst="ellipse">
                <a:avLst/>
              </a:prstGeom>
              <a:solidFill>
                <a:srgbClr val="0000FF"/>
              </a:solidFill>
              <a:ln w="14288">
                <a:solidFill>
                  <a:srgbClr val="0000FF"/>
                </a:solidFill>
                <a:round/>
              </a:ln>
            </p:spPr>
            <p:txBody>
              <a:bodyPr/>
              <a:lstStyle/>
              <a:p>
                <a:endParaRPr lang="en-US">
                  <a:latin typeface="Arial" panose="020B0604020202020204"/>
                  <a:cs typeface="Arial" panose="020B0604020202020204"/>
                </a:endParaRPr>
              </a:p>
            </p:txBody>
          </p:sp>
          <p:sp>
            <p:nvSpPr>
              <p:cNvPr id="14432" name="Oval 30"/>
              <p:cNvSpPr>
                <a:spLocks noChangeArrowheads="1"/>
              </p:cNvSpPr>
              <p:nvPr>
                <p:custDataLst>
                  <p:tags r:id="rId84"/>
                </p:custDataLst>
              </p:nvPr>
            </p:nvSpPr>
            <p:spPr bwMode="auto">
              <a:xfrm>
                <a:off x="2658" y="1310"/>
                <a:ext cx="77" cy="81"/>
              </a:xfrm>
              <a:prstGeom prst="ellipse">
                <a:avLst/>
              </a:prstGeom>
              <a:solidFill>
                <a:srgbClr val="0000FF"/>
              </a:solidFill>
              <a:ln w="14288">
                <a:solidFill>
                  <a:srgbClr val="0000FF"/>
                </a:solidFill>
                <a:round/>
              </a:ln>
            </p:spPr>
            <p:txBody>
              <a:bodyPr/>
              <a:lstStyle/>
              <a:p>
                <a:endParaRPr lang="en-US">
                  <a:latin typeface="Arial" panose="020B0604020202020204"/>
                  <a:cs typeface="Arial" panose="020B0604020202020204"/>
                </a:endParaRPr>
              </a:p>
            </p:txBody>
          </p:sp>
          <p:sp>
            <p:nvSpPr>
              <p:cNvPr id="14433" name="Oval 31"/>
              <p:cNvSpPr>
                <a:spLocks noChangeArrowheads="1"/>
              </p:cNvSpPr>
              <p:nvPr>
                <p:custDataLst>
                  <p:tags r:id="rId85"/>
                </p:custDataLst>
              </p:nvPr>
            </p:nvSpPr>
            <p:spPr bwMode="auto">
              <a:xfrm>
                <a:off x="3024" y="1463"/>
                <a:ext cx="76" cy="80"/>
              </a:xfrm>
              <a:prstGeom prst="ellipse">
                <a:avLst/>
              </a:prstGeom>
              <a:solidFill>
                <a:srgbClr val="0000FF"/>
              </a:solidFill>
              <a:ln w="14288">
                <a:solidFill>
                  <a:srgbClr val="0000FF"/>
                </a:solidFill>
                <a:round/>
              </a:ln>
            </p:spPr>
            <p:txBody>
              <a:bodyPr/>
              <a:lstStyle/>
              <a:p>
                <a:endParaRPr lang="en-US">
                  <a:latin typeface="Arial" panose="020B0604020202020204"/>
                  <a:cs typeface="Arial" panose="020B0604020202020204"/>
                </a:endParaRPr>
              </a:p>
            </p:txBody>
          </p:sp>
          <p:sp>
            <p:nvSpPr>
              <p:cNvPr id="14434" name="Oval 32"/>
              <p:cNvSpPr>
                <a:spLocks noChangeArrowheads="1"/>
              </p:cNvSpPr>
              <p:nvPr>
                <p:custDataLst>
                  <p:tags r:id="rId86"/>
                </p:custDataLst>
              </p:nvPr>
            </p:nvSpPr>
            <p:spPr bwMode="auto">
              <a:xfrm>
                <a:off x="3398" y="1606"/>
                <a:ext cx="77" cy="81"/>
              </a:xfrm>
              <a:prstGeom prst="ellipse">
                <a:avLst/>
              </a:prstGeom>
              <a:solidFill>
                <a:srgbClr val="0000FF"/>
              </a:solidFill>
              <a:ln w="14288">
                <a:solidFill>
                  <a:srgbClr val="0000FF"/>
                </a:solidFill>
                <a:round/>
              </a:ln>
            </p:spPr>
            <p:txBody>
              <a:bodyPr/>
              <a:lstStyle/>
              <a:p>
                <a:endParaRPr lang="en-US">
                  <a:latin typeface="Arial" panose="020B0604020202020204"/>
                  <a:cs typeface="Arial" panose="020B0604020202020204"/>
                </a:endParaRPr>
              </a:p>
            </p:txBody>
          </p:sp>
          <p:sp>
            <p:nvSpPr>
              <p:cNvPr id="14435" name="Oval 33"/>
              <p:cNvSpPr>
                <a:spLocks noChangeArrowheads="1"/>
              </p:cNvSpPr>
              <p:nvPr>
                <p:custDataLst>
                  <p:tags r:id="rId87"/>
                </p:custDataLst>
              </p:nvPr>
            </p:nvSpPr>
            <p:spPr bwMode="auto">
              <a:xfrm>
                <a:off x="3772" y="1749"/>
                <a:ext cx="77" cy="81"/>
              </a:xfrm>
              <a:prstGeom prst="ellipse">
                <a:avLst/>
              </a:prstGeom>
              <a:solidFill>
                <a:srgbClr val="0000FF"/>
              </a:solidFill>
              <a:ln w="14288">
                <a:solidFill>
                  <a:srgbClr val="0000FF"/>
                </a:solidFill>
                <a:round/>
              </a:ln>
            </p:spPr>
            <p:txBody>
              <a:bodyPr/>
              <a:lstStyle/>
              <a:p>
                <a:endParaRPr lang="en-US">
                  <a:latin typeface="Arial" panose="020B0604020202020204"/>
                  <a:cs typeface="Arial" panose="020B0604020202020204"/>
                </a:endParaRPr>
              </a:p>
            </p:txBody>
          </p:sp>
          <p:sp>
            <p:nvSpPr>
              <p:cNvPr id="14436" name="Oval 34"/>
              <p:cNvSpPr>
                <a:spLocks noChangeArrowheads="1"/>
              </p:cNvSpPr>
              <p:nvPr>
                <p:custDataLst>
                  <p:tags r:id="rId88"/>
                </p:custDataLst>
              </p:nvPr>
            </p:nvSpPr>
            <p:spPr bwMode="auto">
              <a:xfrm>
                <a:off x="4138" y="1902"/>
                <a:ext cx="77" cy="81"/>
              </a:xfrm>
              <a:prstGeom prst="ellipse">
                <a:avLst/>
              </a:prstGeom>
              <a:solidFill>
                <a:srgbClr val="0000FF"/>
              </a:solidFill>
              <a:ln w="14288">
                <a:solidFill>
                  <a:srgbClr val="0000FF"/>
                </a:solidFill>
                <a:round/>
              </a:ln>
            </p:spPr>
            <p:txBody>
              <a:bodyPr/>
              <a:lstStyle/>
              <a:p>
                <a:endParaRPr lang="en-US">
                  <a:latin typeface="Arial" panose="020B0604020202020204"/>
                  <a:cs typeface="Arial" panose="020B0604020202020204"/>
                </a:endParaRPr>
              </a:p>
            </p:txBody>
          </p:sp>
          <p:sp>
            <p:nvSpPr>
              <p:cNvPr id="14437" name="Oval 35"/>
              <p:cNvSpPr>
                <a:spLocks noChangeArrowheads="1"/>
              </p:cNvSpPr>
              <p:nvPr>
                <p:custDataLst>
                  <p:tags r:id="rId89"/>
                </p:custDataLst>
              </p:nvPr>
            </p:nvSpPr>
            <p:spPr bwMode="auto">
              <a:xfrm>
                <a:off x="4513" y="2045"/>
                <a:ext cx="76" cy="81"/>
              </a:xfrm>
              <a:prstGeom prst="ellipse">
                <a:avLst/>
              </a:prstGeom>
              <a:solidFill>
                <a:srgbClr val="0000FF"/>
              </a:solidFill>
              <a:ln w="14288">
                <a:solidFill>
                  <a:srgbClr val="0000FF"/>
                </a:solidFill>
                <a:round/>
              </a:ln>
            </p:spPr>
            <p:txBody>
              <a:bodyPr/>
              <a:lstStyle/>
              <a:p>
                <a:endParaRPr lang="en-US">
                  <a:latin typeface="Arial" panose="020B0604020202020204"/>
                  <a:cs typeface="Arial" panose="020B0604020202020204"/>
                </a:endParaRPr>
              </a:p>
            </p:txBody>
          </p:sp>
          <p:sp>
            <p:nvSpPr>
              <p:cNvPr id="14438" name="Oval 36"/>
              <p:cNvSpPr>
                <a:spLocks noChangeArrowheads="1"/>
              </p:cNvSpPr>
              <p:nvPr>
                <p:custDataLst>
                  <p:tags r:id="rId90"/>
                </p:custDataLst>
              </p:nvPr>
            </p:nvSpPr>
            <p:spPr bwMode="auto">
              <a:xfrm>
                <a:off x="4878" y="2189"/>
                <a:ext cx="77" cy="81"/>
              </a:xfrm>
              <a:prstGeom prst="ellipse">
                <a:avLst/>
              </a:prstGeom>
              <a:solidFill>
                <a:srgbClr val="0000FF"/>
              </a:solidFill>
              <a:ln w="14288">
                <a:solidFill>
                  <a:srgbClr val="0000FF"/>
                </a:solidFill>
                <a:round/>
              </a:ln>
            </p:spPr>
            <p:txBody>
              <a:bodyPr/>
              <a:lstStyle/>
              <a:p>
                <a:endParaRPr lang="en-US">
                  <a:latin typeface="Arial" panose="020B0604020202020204"/>
                  <a:cs typeface="Arial" panose="020B0604020202020204"/>
                </a:endParaRPr>
              </a:p>
            </p:txBody>
          </p:sp>
          <p:sp>
            <p:nvSpPr>
              <p:cNvPr id="14439" name="Oval 37"/>
              <p:cNvSpPr>
                <a:spLocks noChangeArrowheads="1"/>
              </p:cNvSpPr>
              <p:nvPr>
                <p:custDataLst>
                  <p:tags r:id="rId91"/>
                </p:custDataLst>
              </p:nvPr>
            </p:nvSpPr>
            <p:spPr bwMode="auto">
              <a:xfrm>
                <a:off x="5253" y="2341"/>
                <a:ext cx="76" cy="81"/>
              </a:xfrm>
              <a:prstGeom prst="ellipse">
                <a:avLst/>
              </a:prstGeom>
              <a:solidFill>
                <a:srgbClr val="0000FF"/>
              </a:solidFill>
              <a:ln w="14288">
                <a:solidFill>
                  <a:srgbClr val="0000FF"/>
                </a:solidFill>
                <a:round/>
              </a:ln>
            </p:spPr>
            <p:txBody>
              <a:bodyPr/>
              <a:lstStyle/>
              <a:p>
                <a:endParaRPr lang="en-US">
                  <a:latin typeface="Arial" panose="020B0604020202020204"/>
                  <a:cs typeface="Arial" panose="020B0604020202020204"/>
                </a:endParaRPr>
              </a:p>
            </p:txBody>
          </p:sp>
        </p:grpSp>
        <p:sp>
          <p:nvSpPr>
            <p:cNvPr id="14429" name="Rectangle 71"/>
            <p:cNvSpPr>
              <a:spLocks noChangeArrowheads="1"/>
            </p:cNvSpPr>
            <p:nvPr>
              <p:custDataLst>
                <p:tags r:id="rId81"/>
              </p:custDataLst>
            </p:nvPr>
          </p:nvSpPr>
          <p:spPr bwMode="auto">
            <a:xfrm>
              <a:off x="3573" y="1354"/>
              <a:ext cx="1238" cy="300"/>
            </a:xfrm>
            <a:prstGeom prst="rect">
              <a:avLst/>
            </a:prstGeom>
            <a:noFill/>
            <a:ln w="9525">
              <a:noFill/>
              <a:miter lim="800000"/>
            </a:ln>
          </p:spPr>
          <p:txBody>
            <a:bodyPr wrap="none">
              <a:spAutoFit/>
            </a:bodyPr>
            <a:lstStyle/>
            <a:p>
              <a:r>
                <a:rPr lang="zh-CN" altLang="en-US" sz="2500">
                  <a:latin typeface="Arial" panose="020B0604020202020204"/>
                  <a:cs typeface="Arial" panose="020B0604020202020204"/>
                </a:rPr>
                <a:t>需求曲线</a:t>
              </a:r>
              <a:r>
                <a:rPr lang="en-US" sz="2500" b="1" i="1">
                  <a:latin typeface="Arial" panose="020B0604020202020204"/>
                  <a:cs typeface="Arial" panose="020B0604020202020204"/>
                </a:rPr>
                <a:t> </a:t>
              </a:r>
              <a:r>
                <a:rPr lang="en-US" sz="2500">
                  <a:latin typeface="Arial" panose="020B0604020202020204"/>
                  <a:cs typeface="Arial" panose="020B0604020202020204"/>
                </a:rPr>
                <a:t>(</a:t>
              </a:r>
              <a:r>
                <a:rPr lang="en-US" sz="2500" b="1" i="1">
                  <a:latin typeface="Arial" panose="020B0604020202020204"/>
                  <a:cs typeface="Arial" panose="020B0604020202020204"/>
                </a:rPr>
                <a:t>P</a:t>
              </a:r>
              <a:r>
                <a:rPr lang="en-US" sz="2500">
                  <a:latin typeface="Arial" panose="020B0604020202020204"/>
                  <a:cs typeface="Arial" panose="020B0604020202020204"/>
                </a:rPr>
                <a:t>)</a:t>
              </a:r>
            </a:p>
          </p:txBody>
        </p:sp>
      </p:grpSp>
      <p:grpSp>
        <p:nvGrpSpPr>
          <p:cNvPr id="27" name="Group 78"/>
          <p:cNvGrpSpPr/>
          <p:nvPr/>
        </p:nvGrpSpPr>
        <p:grpSpPr bwMode="auto">
          <a:xfrm>
            <a:off x="331788" y="1704975"/>
            <a:ext cx="2665412" cy="4587875"/>
            <a:chOff x="2441" y="946"/>
            <a:chExt cx="1751" cy="2890"/>
          </a:xfrm>
        </p:grpSpPr>
        <p:sp>
          <p:nvSpPr>
            <p:cNvPr id="14387" name="Rectangle 79"/>
            <p:cNvSpPr>
              <a:spLocks noChangeArrowheads="1"/>
            </p:cNvSpPr>
            <p:nvPr>
              <p:custDataLst>
                <p:tags r:id="rId43"/>
              </p:custDataLst>
            </p:nvPr>
          </p:nvSpPr>
          <p:spPr bwMode="auto">
            <a:xfrm>
              <a:off x="2914" y="3474"/>
              <a:ext cx="683" cy="362"/>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1.50</a:t>
              </a:r>
            </a:p>
          </p:txBody>
        </p:sp>
        <p:sp>
          <p:nvSpPr>
            <p:cNvPr id="14388" name="Rectangle 80"/>
            <p:cNvSpPr>
              <a:spLocks noChangeArrowheads="1"/>
            </p:cNvSpPr>
            <p:nvPr>
              <p:custDataLst>
                <p:tags r:id="rId44"/>
              </p:custDataLst>
            </p:nvPr>
          </p:nvSpPr>
          <p:spPr bwMode="auto">
            <a:xfrm>
              <a:off x="2441" y="3474"/>
              <a:ext cx="473" cy="362"/>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6</a:t>
              </a:r>
            </a:p>
          </p:txBody>
        </p:sp>
        <p:sp>
          <p:nvSpPr>
            <p:cNvPr id="14389" name="Rectangle 81"/>
            <p:cNvSpPr>
              <a:spLocks noChangeArrowheads="1"/>
            </p:cNvSpPr>
            <p:nvPr>
              <p:custDataLst>
                <p:tags r:id="rId45"/>
              </p:custDataLst>
            </p:nvPr>
          </p:nvSpPr>
          <p:spPr bwMode="auto">
            <a:xfrm>
              <a:off x="2914" y="3114"/>
              <a:ext cx="683" cy="36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2.00</a:t>
              </a:r>
            </a:p>
          </p:txBody>
        </p:sp>
        <p:sp>
          <p:nvSpPr>
            <p:cNvPr id="14390" name="Rectangle 82"/>
            <p:cNvSpPr>
              <a:spLocks noChangeArrowheads="1"/>
            </p:cNvSpPr>
            <p:nvPr>
              <p:custDataLst>
                <p:tags r:id="rId46"/>
              </p:custDataLst>
            </p:nvPr>
          </p:nvSpPr>
          <p:spPr bwMode="auto">
            <a:xfrm>
              <a:off x="2441" y="3114"/>
              <a:ext cx="473" cy="36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5</a:t>
              </a:r>
            </a:p>
          </p:txBody>
        </p:sp>
        <p:sp>
          <p:nvSpPr>
            <p:cNvPr id="14391" name="Rectangle 83"/>
            <p:cNvSpPr>
              <a:spLocks noChangeArrowheads="1"/>
            </p:cNvSpPr>
            <p:nvPr>
              <p:custDataLst>
                <p:tags r:id="rId47"/>
              </p:custDataLst>
            </p:nvPr>
          </p:nvSpPr>
          <p:spPr bwMode="auto">
            <a:xfrm>
              <a:off x="2914" y="2753"/>
              <a:ext cx="683" cy="361"/>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2.50</a:t>
              </a:r>
            </a:p>
          </p:txBody>
        </p:sp>
        <p:sp>
          <p:nvSpPr>
            <p:cNvPr id="14392" name="Rectangle 84"/>
            <p:cNvSpPr>
              <a:spLocks noChangeArrowheads="1"/>
            </p:cNvSpPr>
            <p:nvPr>
              <p:custDataLst>
                <p:tags r:id="rId48"/>
              </p:custDataLst>
            </p:nvPr>
          </p:nvSpPr>
          <p:spPr bwMode="auto">
            <a:xfrm>
              <a:off x="2441" y="2753"/>
              <a:ext cx="473" cy="361"/>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4</a:t>
              </a:r>
            </a:p>
          </p:txBody>
        </p:sp>
        <p:sp>
          <p:nvSpPr>
            <p:cNvPr id="14393" name="Rectangle 85"/>
            <p:cNvSpPr>
              <a:spLocks noChangeArrowheads="1"/>
            </p:cNvSpPr>
            <p:nvPr>
              <p:custDataLst>
                <p:tags r:id="rId49"/>
              </p:custDataLst>
            </p:nvPr>
          </p:nvSpPr>
          <p:spPr bwMode="auto">
            <a:xfrm>
              <a:off x="2914" y="2390"/>
              <a:ext cx="683" cy="363"/>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3.00</a:t>
              </a:r>
            </a:p>
          </p:txBody>
        </p:sp>
        <p:sp>
          <p:nvSpPr>
            <p:cNvPr id="14394" name="Rectangle 86"/>
            <p:cNvSpPr>
              <a:spLocks noChangeArrowheads="1"/>
            </p:cNvSpPr>
            <p:nvPr>
              <p:custDataLst>
                <p:tags r:id="rId50"/>
              </p:custDataLst>
            </p:nvPr>
          </p:nvSpPr>
          <p:spPr bwMode="auto">
            <a:xfrm>
              <a:off x="2441" y="2390"/>
              <a:ext cx="473" cy="363"/>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a:t>
              </a:r>
            </a:p>
          </p:txBody>
        </p:sp>
        <p:sp>
          <p:nvSpPr>
            <p:cNvPr id="14395" name="Rectangle 87"/>
            <p:cNvSpPr>
              <a:spLocks noChangeArrowheads="1"/>
            </p:cNvSpPr>
            <p:nvPr>
              <p:custDataLst>
                <p:tags r:id="rId51"/>
              </p:custDataLst>
            </p:nvPr>
          </p:nvSpPr>
          <p:spPr bwMode="auto">
            <a:xfrm>
              <a:off x="2914" y="2029"/>
              <a:ext cx="683" cy="361"/>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3.50</a:t>
              </a:r>
            </a:p>
          </p:txBody>
        </p:sp>
        <p:sp>
          <p:nvSpPr>
            <p:cNvPr id="14396" name="Rectangle 88"/>
            <p:cNvSpPr>
              <a:spLocks noChangeArrowheads="1"/>
            </p:cNvSpPr>
            <p:nvPr>
              <p:custDataLst>
                <p:tags r:id="rId52"/>
              </p:custDataLst>
            </p:nvPr>
          </p:nvSpPr>
          <p:spPr bwMode="auto">
            <a:xfrm>
              <a:off x="2441" y="2029"/>
              <a:ext cx="473" cy="361"/>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a:t>
              </a:r>
            </a:p>
          </p:txBody>
        </p:sp>
        <p:sp>
          <p:nvSpPr>
            <p:cNvPr id="14397" name="Rectangle 89"/>
            <p:cNvSpPr>
              <a:spLocks noChangeArrowheads="1"/>
            </p:cNvSpPr>
            <p:nvPr>
              <p:custDataLst>
                <p:tags r:id="rId53"/>
              </p:custDataLst>
            </p:nvPr>
          </p:nvSpPr>
          <p:spPr bwMode="auto">
            <a:xfrm>
              <a:off x="2914" y="1669"/>
              <a:ext cx="683" cy="36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4.00</a:t>
              </a:r>
            </a:p>
          </p:txBody>
        </p:sp>
        <p:sp>
          <p:nvSpPr>
            <p:cNvPr id="14398" name="Rectangle 90"/>
            <p:cNvSpPr>
              <a:spLocks noChangeArrowheads="1"/>
            </p:cNvSpPr>
            <p:nvPr>
              <p:custDataLst>
                <p:tags r:id="rId54"/>
              </p:custDataLst>
            </p:nvPr>
          </p:nvSpPr>
          <p:spPr bwMode="auto">
            <a:xfrm>
              <a:off x="2441" y="1669"/>
              <a:ext cx="473" cy="36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a:t>
              </a:r>
            </a:p>
          </p:txBody>
        </p:sp>
        <p:sp>
          <p:nvSpPr>
            <p:cNvPr id="14399" name="Rectangle 91"/>
            <p:cNvSpPr>
              <a:spLocks noChangeArrowheads="1"/>
            </p:cNvSpPr>
            <p:nvPr>
              <p:custDataLst>
                <p:tags r:id="rId55"/>
              </p:custDataLst>
            </p:nvPr>
          </p:nvSpPr>
          <p:spPr bwMode="auto">
            <a:xfrm>
              <a:off x="2914" y="1307"/>
              <a:ext cx="683" cy="362"/>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smtClean="0">
                  <a:latin typeface="Arial" panose="020B0604020202020204"/>
                  <a:cs typeface="Arial" panose="020B0604020202020204"/>
                </a:rPr>
                <a:t>4.50</a:t>
              </a:r>
              <a:endParaRPr lang="en-US" sz="2400">
                <a:latin typeface="Arial" panose="020B0604020202020204"/>
                <a:cs typeface="Arial" panose="020B0604020202020204"/>
              </a:endParaRPr>
            </a:p>
          </p:txBody>
        </p:sp>
        <p:sp>
          <p:nvSpPr>
            <p:cNvPr id="14400" name="Rectangle 92"/>
            <p:cNvSpPr>
              <a:spLocks noChangeArrowheads="1"/>
            </p:cNvSpPr>
            <p:nvPr>
              <p:custDataLst>
                <p:tags r:id="rId56"/>
              </p:custDataLst>
            </p:nvPr>
          </p:nvSpPr>
          <p:spPr bwMode="auto">
            <a:xfrm>
              <a:off x="2441" y="1307"/>
              <a:ext cx="473" cy="362"/>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0</a:t>
              </a:r>
            </a:p>
          </p:txBody>
        </p:sp>
        <p:sp>
          <p:nvSpPr>
            <p:cNvPr id="14401" name="Rectangle 93"/>
            <p:cNvSpPr>
              <a:spLocks noChangeArrowheads="1"/>
            </p:cNvSpPr>
            <p:nvPr>
              <p:custDataLst>
                <p:tags r:id="rId57"/>
              </p:custDataLst>
            </p:nvPr>
          </p:nvSpPr>
          <p:spPr bwMode="auto">
            <a:xfrm>
              <a:off x="3596" y="946"/>
              <a:ext cx="596" cy="361"/>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sz="2400" b="1" i="1">
                  <a:latin typeface="Arial" panose="020B0604020202020204"/>
                  <a:cs typeface="Arial" panose="020B0604020202020204"/>
                </a:rPr>
                <a:t>MR</a:t>
              </a:r>
            </a:p>
          </p:txBody>
        </p:sp>
        <p:sp>
          <p:nvSpPr>
            <p:cNvPr id="14402" name="Rectangle 94"/>
            <p:cNvSpPr>
              <a:spLocks noChangeArrowheads="1"/>
            </p:cNvSpPr>
            <p:nvPr>
              <p:custDataLst>
                <p:tags r:id="rId58"/>
              </p:custDataLst>
            </p:nvPr>
          </p:nvSpPr>
          <p:spPr bwMode="auto">
            <a:xfrm>
              <a:off x="2914" y="946"/>
              <a:ext cx="683" cy="361"/>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sz="2400" b="1" i="1">
                  <a:latin typeface="Arial" panose="020B0604020202020204"/>
                  <a:cs typeface="Arial" panose="020B0604020202020204"/>
                </a:rPr>
                <a:t>P</a:t>
              </a:r>
            </a:p>
          </p:txBody>
        </p:sp>
        <p:sp>
          <p:nvSpPr>
            <p:cNvPr id="14403" name="Rectangle 95"/>
            <p:cNvSpPr>
              <a:spLocks noChangeArrowheads="1"/>
            </p:cNvSpPr>
            <p:nvPr>
              <p:custDataLst>
                <p:tags r:id="rId59"/>
              </p:custDataLst>
            </p:nvPr>
          </p:nvSpPr>
          <p:spPr bwMode="auto">
            <a:xfrm>
              <a:off x="2441" y="946"/>
              <a:ext cx="473" cy="361"/>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sz="2400" b="1" i="1">
                  <a:latin typeface="Arial" panose="020B0604020202020204"/>
                  <a:cs typeface="Arial" panose="020B0604020202020204"/>
                </a:rPr>
                <a:t>Q</a:t>
              </a:r>
            </a:p>
          </p:txBody>
        </p:sp>
        <p:grpSp>
          <p:nvGrpSpPr>
            <p:cNvPr id="28" name="Group 96"/>
            <p:cNvGrpSpPr/>
            <p:nvPr/>
          </p:nvGrpSpPr>
          <p:grpSpPr bwMode="auto">
            <a:xfrm>
              <a:off x="2441" y="946"/>
              <a:ext cx="1747" cy="2890"/>
              <a:chOff x="2441" y="946"/>
              <a:chExt cx="3011" cy="2890"/>
            </a:xfrm>
          </p:grpSpPr>
          <p:sp>
            <p:nvSpPr>
              <p:cNvPr id="14418" name="Line 97"/>
              <p:cNvSpPr>
                <a:spLocks noChangeShapeType="1"/>
              </p:cNvSpPr>
              <p:nvPr>
                <p:custDataLst>
                  <p:tags r:id="rId72"/>
                </p:custDataLst>
              </p:nvPr>
            </p:nvSpPr>
            <p:spPr bwMode="auto">
              <a:xfrm>
                <a:off x="2441" y="2390"/>
                <a:ext cx="3011"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nvGrpSpPr>
              <p:cNvPr id="29" name="Group 98"/>
              <p:cNvGrpSpPr/>
              <p:nvPr/>
            </p:nvGrpSpPr>
            <p:grpSpPr bwMode="auto">
              <a:xfrm>
                <a:off x="2441" y="946"/>
                <a:ext cx="3011" cy="2890"/>
                <a:chOff x="2441" y="946"/>
                <a:chExt cx="3011" cy="2890"/>
              </a:xfrm>
            </p:grpSpPr>
            <p:sp>
              <p:nvSpPr>
                <p:cNvPr id="14420" name="Line 99"/>
                <p:cNvSpPr>
                  <a:spLocks noChangeShapeType="1"/>
                </p:cNvSpPr>
                <p:nvPr>
                  <p:custDataLst>
                    <p:tags r:id="rId73"/>
                  </p:custDataLst>
                </p:nvPr>
              </p:nvSpPr>
              <p:spPr bwMode="auto">
                <a:xfrm>
                  <a:off x="2441" y="946"/>
                  <a:ext cx="3011" cy="0"/>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
              <p:nvSpPr>
                <p:cNvPr id="14421" name="Line 100"/>
                <p:cNvSpPr>
                  <a:spLocks noChangeShapeType="1"/>
                </p:cNvSpPr>
                <p:nvPr>
                  <p:custDataLst>
                    <p:tags r:id="rId74"/>
                  </p:custDataLst>
                </p:nvPr>
              </p:nvSpPr>
              <p:spPr bwMode="auto">
                <a:xfrm>
                  <a:off x="2441" y="1307"/>
                  <a:ext cx="3011"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14422" name="Line 101"/>
                <p:cNvSpPr>
                  <a:spLocks noChangeShapeType="1"/>
                </p:cNvSpPr>
                <p:nvPr>
                  <p:custDataLst>
                    <p:tags r:id="rId75"/>
                  </p:custDataLst>
                </p:nvPr>
              </p:nvSpPr>
              <p:spPr bwMode="auto">
                <a:xfrm>
                  <a:off x="2441" y="1669"/>
                  <a:ext cx="3011"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14423" name="Line 102"/>
                <p:cNvSpPr>
                  <a:spLocks noChangeShapeType="1"/>
                </p:cNvSpPr>
                <p:nvPr>
                  <p:custDataLst>
                    <p:tags r:id="rId76"/>
                  </p:custDataLst>
                </p:nvPr>
              </p:nvSpPr>
              <p:spPr bwMode="auto">
                <a:xfrm>
                  <a:off x="2441" y="2029"/>
                  <a:ext cx="3011"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14424" name="Line 103"/>
                <p:cNvSpPr>
                  <a:spLocks noChangeShapeType="1"/>
                </p:cNvSpPr>
                <p:nvPr>
                  <p:custDataLst>
                    <p:tags r:id="rId77"/>
                  </p:custDataLst>
                </p:nvPr>
              </p:nvSpPr>
              <p:spPr bwMode="auto">
                <a:xfrm>
                  <a:off x="2441" y="2753"/>
                  <a:ext cx="3011"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14425" name="Line 104"/>
                <p:cNvSpPr>
                  <a:spLocks noChangeShapeType="1"/>
                </p:cNvSpPr>
                <p:nvPr>
                  <p:custDataLst>
                    <p:tags r:id="rId78"/>
                  </p:custDataLst>
                </p:nvPr>
              </p:nvSpPr>
              <p:spPr bwMode="auto">
                <a:xfrm>
                  <a:off x="2441" y="3114"/>
                  <a:ext cx="3011"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14426" name="Line 105"/>
                <p:cNvSpPr>
                  <a:spLocks noChangeShapeType="1"/>
                </p:cNvSpPr>
                <p:nvPr>
                  <p:custDataLst>
                    <p:tags r:id="rId79"/>
                  </p:custDataLst>
                </p:nvPr>
              </p:nvSpPr>
              <p:spPr bwMode="auto">
                <a:xfrm>
                  <a:off x="2441" y="3474"/>
                  <a:ext cx="3011"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14427" name="Line 106"/>
                <p:cNvSpPr>
                  <a:spLocks noChangeShapeType="1"/>
                </p:cNvSpPr>
                <p:nvPr>
                  <p:custDataLst>
                    <p:tags r:id="rId80"/>
                  </p:custDataLst>
                </p:nvPr>
              </p:nvSpPr>
              <p:spPr bwMode="auto">
                <a:xfrm>
                  <a:off x="2441" y="3836"/>
                  <a:ext cx="3011" cy="0"/>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grpSp>
        </p:grpSp>
        <p:sp>
          <p:nvSpPr>
            <p:cNvPr id="14405" name="Line 107"/>
            <p:cNvSpPr>
              <a:spLocks noChangeShapeType="1"/>
            </p:cNvSpPr>
            <p:nvPr>
              <p:custDataLst>
                <p:tags r:id="rId60"/>
              </p:custDataLst>
            </p:nvPr>
          </p:nvSpPr>
          <p:spPr bwMode="auto">
            <a:xfrm>
              <a:off x="2441" y="946"/>
              <a:ext cx="0" cy="2890"/>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
          <p:nvSpPr>
            <p:cNvPr id="14406" name="Line 108"/>
            <p:cNvSpPr>
              <a:spLocks noChangeShapeType="1"/>
            </p:cNvSpPr>
            <p:nvPr>
              <p:custDataLst>
                <p:tags r:id="rId61"/>
              </p:custDataLst>
            </p:nvPr>
          </p:nvSpPr>
          <p:spPr bwMode="auto">
            <a:xfrm>
              <a:off x="2914" y="946"/>
              <a:ext cx="0" cy="289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14407" name="Line 109"/>
            <p:cNvSpPr>
              <a:spLocks noChangeShapeType="1"/>
            </p:cNvSpPr>
            <p:nvPr>
              <p:custDataLst>
                <p:tags r:id="rId62"/>
              </p:custDataLst>
            </p:nvPr>
          </p:nvSpPr>
          <p:spPr bwMode="auto">
            <a:xfrm>
              <a:off x="3597" y="946"/>
              <a:ext cx="0" cy="289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14408" name="Line 110"/>
            <p:cNvSpPr>
              <a:spLocks noChangeShapeType="1"/>
            </p:cNvSpPr>
            <p:nvPr>
              <p:custDataLst>
                <p:tags r:id="rId63"/>
              </p:custDataLst>
            </p:nvPr>
          </p:nvSpPr>
          <p:spPr bwMode="auto">
            <a:xfrm>
              <a:off x="4188" y="946"/>
              <a:ext cx="0" cy="2890"/>
            </a:xfrm>
            <a:prstGeom prst="line">
              <a:avLst/>
            </a:prstGeom>
            <a:noFill/>
            <a:ln w="12700" cap="sq">
              <a:solidFill>
                <a:schemeClr val="tx1"/>
              </a:solidFill>
              <a:round/>
            </a:ln>
          </p:spPr>
          <p:txBody>
            <a:bodyPr/>
            <a:lstStyle/>
            <a:p>
              <a:endParaRPr lang="en-US">
                <a:latin typeface="Arial" panose="020B0604020202020204"/>
                <a:cs typeface="Arial" panose="020B0604020202020204"/>
              </a:endParaRPr>
            </a:p>
          </p:txBody>
        </p:sp>
        <p:sp>
          <p:nvSpPr>
            <p:cNvPr id="14409" name="Rectangle 111"/>
            <p:cNvSpPr>
              <a:spLocks noChangeArrowheads="1"/>
            </p:cNvSpPr>
            <p:nvPr>
              <p:custDataLst>
                <p:tags r:id="rId64"/>
              </p:custDataLst>
            </p:nvPr>
          </p:nvSpPr>
          <p:spPr bwMode="auto">
            <a:xfrm>
              <a:off x="3600" y="1312"/>
              <a:ext cx="581" cy="168"/>
            </a:xfrm>
            <a:prstGeom prst="rect">
              <a:avLst/>
            </a:prstGeom>
            <a:pattFill prst="wdUpDiag">
              <a:fgClr>
                <a:srgbClr val="969696"/>
              </a:fgClr>
              <a:bgClr>
                <a:schemeClr val="bg1"/>
              </a:bgClr>
            </a:pattFill>
            <a:ln w="9525">
              <a:noFill/>
              <a:miter lim="800000"/>
            </a:ln>
          </p:spPr>
          <p:txBody>
            <a:bodyPr wrap="none" anchor="ctr"/>
            <a:lstStyle/>
            <a:p>
              <a:endParaRPr lang="en-US">
                <a:latin typeface="Arial" panose="020B0604020202020204"/>
                <a:cs typeface="Arial" panose="020B0604020202020204"/>
              </a:endParaRPr>
            </a:p>
          </p:txBody>
        </p:sp>
        <p:sp>
          <p:nvSpPr>
            <p:cNvPr id="14410" name="Rectangle 112"/>
            <p:cNvSpPr>
              <a:spLocks noChangeArrowheads="1"/>
            </p:cNvSpPr>
            <p:nvPr>
              <p:custDataLst>
                <p:tags r:id="rId65"/>
              </p:custDataLst>
            </p:nvPr>
          </p:nvSpPr>
          <p:spPr bwMode="auto">
            <a:xfrm>
              <a:off x="3601" y="3656"/>
              <a:ext cx="581" cy="171"/>
            </a:xfrm>
            <a:prstGeom prst="rect">
              <a:avLst/>
            </a:prstGeom>
            <a:pattFill prst="wdUpDiag">
              <a:fgClr>
                <a:srgbClr val="969696"/>
              </a:fgClr>
              <a:bgClr>
                <a:schemeClr val="bg1"/>
              </a:bgClr>
            </a:pattFill>
            <a:ln w="9525">
              <a:noFill/>
              <a:miter lim="800000"/>
            </a:ln>
          </p:spPr>
          <p:txBody>
            <a:bodyPr wrap="none" anchor="ctr"/>
            <a:lstStyle/>
            <a:p>
              <a:endParaRPr lang="en-US">
                <a:latin typeface="Arial" panose="020B0604020202020204"/>
                <a:cs typeface="Arial" panose="020B0604020202020204"/>
              </a:endParaRPr>
            </a:p>
          </p:txBody>
        </p:sp>
        <p:grpSp>
          <p:nvGrpSpPr>
            <p:cNvPr id="30" name="Group 113"/>
            <p:cNvGrpSpPr/>
            <p:nvPr/>
          </p:nvGrpSpPr>
          <p:grpSpPr bwMode="auto">
            <a:xfrm>
              <a:off x="3597" y="1483"/>
              <a:ext cx="590" cy="2167"/>
              <a:chOff x="4856" y="1484"/>
              <a:chExt cx="590" cy="2167"/>
            </a:xfrm>
          </p:grpSpPr>
          <p:sp>
            <p:nvSpPr>
              <p:cNvPr id="14412" name="Rectangle 114"/>
              <p:cNvSpPr>
                <a:spLocks noChangeArrowheads="1"/>
              </p:cNvSpPr>
              <p:nvPr>
                <p:custDataLst>
                  <p:tags r:id="rId66"/>
                </p:custDataLst>
              </p:nvPr>
            </p:nvSpPr>
            <p:spPr bwMode="auto">
              <a:xfrm>
                <a:off x="4856" y="3289"/>
                <a:ext cx="590" cy="362"/>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a:t>
                </a:r>
              </a:p>
            </p:txBody>
          </p:sp>
          <p:sp>
            <p:nvSpPr>
              <p:cNvPr id="14413" name="Rectangle 115"/>
              <p:cNvSpPr>
                <a:spLocks noChangeArrowheads="1"/>
              </p:cNvSpPr>
              <p:nvPr>
                <p:custDataLst>
                  <p:tags r:id="rId67"/>
                </p:custDataLst>
              </p:nvPr>
            </p:nvSpPr>
            <p:spPr bwMode="auto">
              <a:xfrm>
                <a:off x="4856" y="2929"/>
                <a:ext cx="590" cy="360"/>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0</a:t>
                </a:r>
              </a:p>
            </p:txBody>
          </p:sp>
          <p:sp>
            <p:nvSpPr>
              <p:cNvPr id="14414" name="Rectangle 116"/>
              <p:cNvSpPr>
                <a:spLocks noChangeArrowheads="1"/>
              </p:cNvSpPr>
              <p:nvPr>
                <p:custDataLst>
                  <p:tags r:id="rId68"/>
                </p:custDataLst>
              </p:nvPr>
            </p:nvSpPr>
            <p:spPr bwMode="auto">
              <a:xfrm>
                <a:off x="4856" y="2568"/>
                <a:ext cx="590" cy="361"/>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a:t>
                </a:r>
              </a:p>
            </p:txBody>
          </p:sp>
          <p:sp>
            <p:nvSpPr>
              <p:cNvPr id="14415" name="Rectangle 117"/>
              <p:cNvSpPr>
                <a:spLocks noChangeArrowheads="1"/>
              </p:cNvSpPr>
              <p:nvPr>
                <p:custDataLst>
                  <p:tags r:id="rId69"/>
                </p:custDataLst>
              </p:nvPr>
            </p:nvSpPr>
            <p:spPr bwMode="auto">
              <a:xfrm>
                <a:off x="4856" y="2205"/>
                <a:ext cx="590" cy="363"/>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a:t>
                </a:r>
              </a:p>
            </p:txBody>
          </p:sp>
          <p:sp>
            <p:nvSpPr>
              <p:cNvPr id="14416" name="Rectangle 118"/>
              <p:cNvSpPr>
                <a:spLocks noChangeArrowheads="1"/>
              </p:cNvSpPr>
              <p:nvPr>
                <p:custDataLst>
                  <p:tags r:id="rId70"/>
                </p:custDataLst>
              </p:nvPr>
            </p:nvSpPr>
            <p:spPr bwMode="auto">
              <a:xfrm>
                <a:off x="4856" y="1844"/>
                <a:ext cx="590" cy="361"/>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a:t>
                </a:r>
              </a:p>
            </p:txBody>
          </p:sp>
          <p:sp>
            <p:nvSpPr>
              <p:cNvPr id="14417" name="Rectangle 119"/>
              <p:cNvSpPr>
                <a:spLocks noChangeArrowheads="1"/>
              </p:cNvSpPr>
              <p:nvPr>
                <p:custDataLst>
                  <p:tags r:id="rId71"/>
                </p:custDataLst>
              </p:nvPr>
            </p:nvSpPr>
            <p:spPr bwMode="auto">
              <a:xfrm>
                <a:off x="4856" y="1484"/>
                <a:ext cx="590" cy="360"/>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smtClean="0">
                    <a:latin typeface="Arial" panose="020B0604020202020204"/>
                    <a:cs typeface="Arial" panose="020B0604020202020204"/>
                  </a:rPr>
                  <a:t>4</a:t>
                </a:r>
                <a:endParaRPr lang="en-US" sz="2400">
                  <a:latin typeface="Arial" panose="020B0604020202020204"/>
                  <a:cs typeface="Arial" panose="020B0604020202020204"/>
                </a:endParaRPr>
              </a:p>
            </p:txBody>
          </p:sp>
        </p:grpSp>
      </p:grpSp>
      <p:sp>
        <p:nvSpPr>
          <p:cNvPr id="120952" name="Rectangle 120"/>
          <p:cNvSpPr>
            <a:spLocks noChangeArrowheads="1"/>
          </p:cNvSpPr>
          <p:nvPr>
            <p:custDataLst>
              <p:tags r:id="rId41"/>
            </p:custDataLst>
          </p:nvPr>
        </p:nvSpPr>
        <p:spPr bwMode="auto">
          <a:xfrm>
            <a:off x="1054100" y="1727200"/>
            <a:ext cx="1016000" cy="4559300"/>
          </a:xfrm>
          <a:prstGeom prst="rect">
            <a:avLst/>
          </a:prstGeom>
          <a:noFill/>
          <a:ln w="38100">
            <a:solidFill>
              <a:srgbClr val="0000FF"/>
            </a:solidFill>
            <a:miter lim="800000"/>
          </a:ln>
        </p:spPr>
        <p:txBody>
          <a:bodyPr wrap="none" anchor="ctr"/>
          <a:lstStyle/>
          <a:p>
            <a:endParaRPr lang="en-US">
              <a:latin typeface="Arial" panose="020B0604020202020204"/>
              <a:cs typeface="Arial" panose="020B0604020202020204"/>
            </a:endParaRPr>
          </a:p>
        </p:txBody>
      </p:sp>
      <p:sp>
        <p:nvSpPr>
          <p:cNvPr id="120953" name="Rectangle 121"/>
          <p:cNvSpPr>
            <a:spLocks noChangeArrowheads="1"/>
          </p:cNvSpPr>
          <p:nvPr>
            <p:custDataLst>
              <p:tags r:id="rId42"/>
            </p:custDataLst>
          </p:nvPr>
        </p:nvSpPr>
        <p:spPr bwMode="auto">
          <a:xfrm>
            <a:off x="2070100" y="1727200"/>
            <a:ext cx="901700" cy="4559300"/>
          </a:xfrm>
          <a:prstGeom prst="rect">
            <a:avLst/>
          </a:prstGeom>
          <a:noFill/>
          <a:ln w="38100">
            <a:solidFill>
              <a:srgbClr val="FF0000"/>
            </a:solidFill>
            <a:miter lim="800000"/>
          </a:ln>
        </p:spPr>
        <p:txBody>
          <a:bodyPr wrap="none" anchor="ctr"/>
          <a:lstStyle/>
          <a:p>
            <a:endParaRPr lang="en-US">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trips(downRight)">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0952"/>
                                        </p:tgtEl>
                                        <p:attrNameLst>
                                          <p:attrName>style.visibility</p:attrName>
                                        </p:attrNameLst>
                                      </p:cBhvr>
                                      <p:to>
                                        <p:strVal val="visible"/>
                                      </p:to>
                                    </p:set>
                                    <p:animEffect transition="in" filter="fade">
                                      <p:cBhvr>
                                        <p:cTn id="10" dur="500"/>
                                        <p:tgtEl>
                                          <p:spTgt spid="120952"/>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trips(downRight)">
                                      <p:cBhvr>
                                        <p:cTn id="15" dur="500"/>
                                        <p:tgtEl>
                                          <p:spTgt spid="16"/>
                                        </p:tgtEl>
                                      </p:cBhvr>
                                    </p:animEffect>
                                  </p:childTnLst>
                                </p:cTn>
                              </p:par>
                              <p:par>
                                <p:cTn id="16" presetID="10" presetClass="exit" presetSubtype="0" fill="hold" grpId="1" nodeType="withEffect">
                                  <p:stCondLst>
                                    <p:cond delay="0"/>
                                  </p:stCondLst>
                                  <p:childTnLst>
                                    <p:animEffect transition="out" filter="fade">
                                      <p:cBhvr>
                                        <p:cTn id="17" dur="500"/>
                                        <p:tgtEl>
                                          <p:spTgt spid="120952"/>
                                        </p:tgtEl>
                                      </p:cBhvr>
                                    </p:animEffect>
                                    <p:set>
                                      <p:cBhvr>
                                        <p:cTn id="18" dur="1" fill="hold">
                                          <p:stCondLst>
                                            <p:cond delay="499"/>
                                          </p:stCondLst>
                                        </p:cTn>
                                        <p:tgtEl>
                                          <p:spTgt spid="120952"/>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20953"/>
                                        </p:tgtEl>
                                        <p:attrNameLst>
                                          <p:attrName>style.visibility</p:attrName>
                                        </p:attrNameLst>
                                      </p:cBhvr>
                                      <p:to>
                                        <p:strVal val="visible"/>
                                      </p:to>
                                    </p:set>
                                    <p:animEffect transition="in" filter="fade">
                                      <p:cBhvr>
                                        <p:cTn id="21" dur="500"/>
                                        <p:tgtEl>
                                          <p:spTgt spid="12095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20953"/>
                                        </p:tgtEl>
                                      </p:cBhvr>
                                    </p:animEffect>
                                    <p:set>
                                      <p:cBhvr>
                                        <p:cTn id="26" dur="1" fill="hold">
                                          <p:stCondLst>
                                            <p:cond delay="499"/>
                                          </p:stCondLst>
                                        </p:cTn>
                                        <p:tgtEl>
                                          <p:spTgt spid="1209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52" grpId="0" bldLvl="0" animBg="1"/>
      <p:bldP spid="120952" grpId="1" bldLvl="0" animBg="1"/>
      <p:bldP spid="120953" grpId="0" bldLvl="0" animBg="1"/>
      <p:bldP spid="120953" grpId="1"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4137" y="641967"/>
            <a:ext cx="4246880" cy="583565"/>
          </a:xfrm>
          <a:prstGeom prst="rect">
            <a:avLst/>
          </a:prstGeom>
          <a:noFill/>
        </p:spPr>
        <p:txBody>
          <a:bodyPr wrap="none" rtlCol="0">
            <a:spAutoFit/>
          </a:bodyPr>
          <a:lstStyle/>
          <a:p>
            <a:pPr algn="l"/>
            <a:r>
              <a:rPr lang="zh-CN" altLang="en-US" sz="3200" dirty="0">
                <a:solidFill>
                  <a:srgbClr val="002060"/>
                </a:solidFill>
                <a:latin typeface="华光中雅_CNKI" panose="02000500000000000000" pitchFamily="2" charset="-122"/>
                <a:ea typeface="华光中雅_CNKI" panose="02000500000000000000" pitchFamily="2" charset="-122"/>
              </a:rPr>
              <a:t>理解垄断者的边际收益</a:t>
            </a:r>
          </a:p>
        </p:txBody>
      </p:sp>
      <p:sp>
        <p:nvSpPr>
          <p:cNvPr id="8" name="Rectangle 5"/>
          <p:cNvSpPr>
            <a:spLocks noGrp="1" noChangeArrowheads="1"/>
          </p:cNvSpPr>
          <p:nvPr/>
        </p:nvSpPr>
        <p:spPr>
          <a:xfrm>
            <a:off x="611505" y="1412240"/>
            <a:ext cx="8229600" cy="4979581"/>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Clr>
                <a:schemeClr val="tx1"/>
              </a:buClr>
            </a:pPr>
            <a:r>
              <a:rPr lang="en-US" dirty="0" smtClean="0">
                <a:latin typeface="微软雅黑" panose="020B0503020204020204" pitchFamily="34" charset="-122"/>
                <a:ea typeface="微软雅黑" panose="020B0503020204020204" pitchFamily="34" charset="-122"/>
                <a:cs typeface="微软雅黑" panose="020B0503020204020204" pitchFamily="34" charset="-122"/>
                <a:sym typeface="+mn-ea"/>
              </a:rPr>
              <a:t>增加产量对收益有两种影响∶</a:t>
            </a:r>
            <a:endParaRPr lang="en-US"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buClr>
                <a:schemeClr val="tx1"/>
              </a:buClr>
            </a:pPr>
            <a:r>
              <a:rPr lang="en-US" dirty="0" smtClean="0">
                <a:latin typeface="微软雅黑" panose="020B0503020204020204" pitchFamily="34" charset="-122"/>
                <a:ea typeface="微软雅黑" panose="020B0503020204020204" pitchFamily="34" charset="-122"/>
                <a:cs typeface="微软雅黑" panose="020B0503020204020204" pitchFamily="34" charset="-122"/>
                <a:sym typeface="+mn-ea"/>
              </a:rPr>
              <a:t>产出效应︰更高的产出增加收益</a:t>
            </a:r>
            <a:endParaRPr lang="en-US"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lgn="l" eaLnBrk="1" hangingPunct="1">
              <a:buClr>
                <a:schemeClr val="tx1"/>
              </a:buClr>
            </a:pPr>
            <a:r>
              <a:rPr lang="en-US" dirty="0" smtClean="0">
                <a:latin typeface="微软雅黑" panose="020B0503020204020204" pitchFamily="34" charset="-122"/>
                <a:ea typeface="微软雅黑" panose="020B0503020204020204" pitchFamily="34" charset="-122"/>
                <a:cs typeface="微软雅黑" panose="020B0503020204020204" pitchFamily="34" charset="-122"/>
                <a:sym typeface="+mn-ea"/>
              </a:rPr>
              <a:t>价格效应∶价格下降减少收益</a:t>
            </a:r>
            <a:endParaRPr lang="en-US"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buClr>
                <a:schemeClr val="tx1"/>
              </a:buClr>
            </a:pPr>
            <a:r>
              <a:rPr lang="en-US" dirty="0" smtClean="0">
                <a:latin typeface="微软雅黑" panose="020B0503020204020204" pitchFamily="34" charset="-122"/>
                <a:ea typeface="微软雅黑" panose="020B0503020204020204" pitchFamily="34" charset="-122"/>
                <a:cs typeface="微软雅黑" panose="020B0503020204020204" pitchFamily="34" charset="-122"/>
                <a:sym typeface="+mn-ea"/>
              </a:rPr>
              <a:t>为了卖出更多的数量，垄断者必须降低它出售的每一单位产品的价格</a:t>
            </a:r>
            <a:r>
              <a:rPr lang="en-US" dirty="0" smtClean="0">
                <a:latin typeface="微软雅黑" panose="020B0503020204020204" pitchFamily="34" charset="-122"/>
                <a:ea typeface="微软雅黑" panose="020B0503020204020204" pitchFamily="34" charset="-122"/>
                <a:cs typeface="微软雅黑" panose="020B0503020204020204" pitchFamily="34" charset="-122"/>
              </a:rPr>
              <a:t>  </a:t>
            </a:r>
          </a:p>
          <a:p>
            <a:pPr eaLnBrk="1" hangingPunct="1">
              <a:buClr>
                <a:schemeClr val="tx1"/>
              </a:buClr>
            </a:pPr>
            <a:r>
              <a:rPr lang="en-US" dirty="0" smtClean="0">
                <a:latin typeface="微软雅黑" panose="020B0503020204020204" pitchFamily="34" charset="-122"/>
                <a:ea typeface="微软雅黑" panose="020B0503020204020204" pitchFamily="34" charset="-122"/>
                <a:cs typeface="微软雅黑" panose="020B0503020204020204" pitchFamily="34" charset="-122"/>
                <a:sym typeface="+mn-ea"/>
              </a:rPr>
              <a:t>因此，MR&lt;P</a:t>
            </a:r>
            <a:endParaRPr lang="en-US"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buClr>
                <a:schemeClr val="tx1"/>
              </a:buClr>
            </a:pPr>
            <a:r>
              <a:rPr lang="en-US" dirty="0" smtClean="0">
                <a:latin typeface="微软雅黑" panose="020B0503020204020204" pitchFamily="34" charset="-122"/>
                <a:ea typeface="微软雅黑" panose="020B0503020204020204" pitchFamily="34" charset="-122"/>
                <a:cs typeface="微软雅黑" panose="020B0503020204020204" pitchFamily="34" charset="-122"/>
                <a:sym typeface="+mn-ea"/>
              </a:rPr>
              <a:t>如果价格效应超过产出效应，</a:t>
            </a:r>
            <a:r>
              <a:rPr lang="en-US" smtClean="0">
                <a:latin typeface="微软雅黑" panose="020B0503020204020204" pitchFamily="34" charset="-122"/>
                <a:ea typeface="微软雅黑" panose="020B0503020204020204" pitchFamily="34" charset="-122"/>
                <a:cs typeface="微软雅黑" panose="020B0503020204020204" pitchFamily="34" charset="-122"/>
                <a:sym typeface="+mn-ea"/>
              </a:rPr>
              <a:t>MR甚至可能为负(例如</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sym typeface="+mn-ea"/>
              </a:rPr>
              <a:t>，星巴克</a:t>
            </a:r>
            <a:r>
              <a:rPr lang="en-US" smtClean="0">
                <a:latin typeface="微软雅黑" panose="020B0503020204020204" pitchFamily="34" charset="-122"/>
                <a:ea typeface="微软雅黑" panose="020B0503020204020204" pitchFamily="34" charset="-122"/>
                <a:cs typeface="微软雅黑" panose="020B0503020204020204" pitchFamily="34" charset="-122"/>
                <a:sym typeface="+mn-ea"/>
              </a:rPr>
              <a:t>把产量从</a:t>
            </a:r>
            <a:r>
              <a:rPr lang="en-US" dirty="0" smtClean="0">
                <a:latin typeface="微软雅黑" panose="020B0503020204020204" pitchFamily="34" charset="-122"/>
                <a:ea typeface="微软雅黑" panose="020B0503020204020204" pitchFamily="34" charset="-122"/>
                <a:cs typeface="微软雅黑" panose="020B0503020204020204" pitchFamily="34" charset="-122"/>
                <a:sym typeface="+mn-ea"/>
              </a:rPr>
              <a:t>5增加到6时)</a:t>
            </a:r>
            <a:endParaRPr lang="en-US" sz="26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left)">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4137" y="641967"/>
            <a:ext cx="2214880" cy="583565"/>
          </a:xfrm>
          <a:prstGeom prst="rect">
            <a:avLst/>
          </a:prstGeom>
          <a:noFill/>
        </p:spPr>
        <p:txBody>
          <a:bodyPr wrap="none" rtlCol="0">
            <a:spAutoFit/>
          </a:bodyPr>
          <a:lstStyle/>
          <a:p>
            <a:pPr algn="l"/>
            <a:r>
              <a:rPr lang="zh-CN" altLang="en-US" sz="3200" dirty="0">
                <a:solidFill>
                  <a:srgbClr val="002060"/>
                </a:solidFill>
                <a:latin typeface="华光中雅_CNKI" panose="02000500000000000000" pitchFamily="2" charset="-122"/>
                <a:ea typeface="华光中雅_CNKI" panose="02000500000000000000" pitchFamily="2" charset="-122"/>
              </a:rPr>
              <a:t>利润最大化</a:t>
            </a:r>
          </a:p>
        </p:txBody>
      </p:sp>
      <p:sp>
        <p:nvSpPr>
          <p:cNvPr id="16" name="Rectangle 3"/>
          <p:cNvSpPr>
            <a:spLocks noGrp="1" noChangeArrowheads="1"/>
          </p:cNvSpPr>
          <p:nvPr>
            <p:custDataLst>
              <p:tags r:id="rId1"/>
            </p:custDataLst>
          </p:nvPr>
        </p:nvSpPr>
        <p:spPr>
          <a:xfrm>
            <a:off x="395605" y="1412524"/>
            <a:ext cx="8229600" cy="487873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smtClean="0">
                <a:latin typeface="微软雅黑" panose="020B0503020204020204" pitchFamily="34" charset="-122"/>
                <a:ea typeface="微软雅黑" panose="020B0503020204020204" pitchFamily="34" charset="-122"/>
                <a:cs typeface="微软雅黑" panose="020B0503020204020204" pitchFamily="34" charset="-122"/>
              </a:rPr>
              <a:t>与竞争性企业一样，垄断者最大化它的利润直到</a:t>
            </a:r>
          </a:p>
          <a:p>
            <a:pPr marL="0" indent="0" algn="ctr" eaLnBrk="1" hangingPunct="1">
              <a:buNone/>
            </a:pPr>
            <a:r>
              <a:rPr lang="en-US" b="1" i="1" smtClean="0">
                <a:latin typeface="微软雅黑" panose="020B0503020204020204" pitchFamily="34" charset="-122"/>
                <a:ea typeface="微软雅黑" panose="020B0503020204020204" pitchFamily="34" charset="-122"/>
                <a:cs typeface="微软雅黑" panose="020B0503020204020204" pitchFamily="34" charset="-122"/>
              </a:rPr>
              <a:t>MR</a:t>
            </a:r>
            <a:r>
              <a:rPr lang="en-US" smtClean="0">
                <a:latin typeface="微软雅黑" panose="020B0503020204020204" pitchFamily="34" charset="-122"/>
                <a:ea typeface="微软雅黑" panose="020B0503020204020204" pitchFamily="34" charset="-122"/>
                <a:cs typeface="微软雅黑" panose="020B0503020204020204" pitchFamily="34" charset="-122"/>
              </a:rPr>
              <a:t> = </a:t>
            </a:r>
            <a:r>
              <a:rPr lang="en-US" b="1" i="1" smtClean="0">
                <a:latin typeface="微软雅黑" panose="020B0503020204020204" pitchFamily="34" charset="-122"/>
                <a:ea typeface="微软雅黑" panose="020B0503020204020204" pitchFamily="34" charset="-122"/>
                <a:cs typeface="微软雅黑" panose="020B0503020204020204" pitchFamily="34" charset="-122"/>
              </a:rPr>
              <a:t>MC</a:t>
            </a:r>
            <a:r>
              <a:rPr lang="en-US" smtClean="0">
                <a:latin typeface="微软雅黑" panose="020B0503020204020204" pitchFamily="34" charset="-122"/>
                <a:ea typeface="微软雅黑" panose="020B0503020204020204" pitchFamily="34" charset="-122"/>
                <a:cs typeface="微软雅黑" panose="020B0503020204020204" pitchFamily="34" charset="-122"/>
              </a:rPr>
              <a:t>. </a:t>
            </a:r>
          </a:p>
          <a:p>
            <a:pPr eaLnBrk="1" hangingPunct="1"/>
            <a:r>
              <a:rPr lang="en-US" smtClean="0">
                <a:latin typeface="微软雅黑" panose="020B0503020204020204" pitchFamily="34" charset="-122"/>
                <a:ea typeface="微软雅黑" panose="020B0503020204020204" pitchFamily="34" charset="-122"/>
                <a:cs typeface="微软雅黑" panose="020B0503020204020204" pitchFamily="34" charset="-122"/>
              </a:rPr>
              <a:t>一旦垄断者决定好生产数量，它</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把</a:t>
            </a:r>
            <a:r>
              <a:rPr lang="en-US" smtClean="0">
                <a:latin typeface="微软雅黑" panose="020B0503020204020204" pitchFamily="34" charset="-122"/>
                <a:ea typeface="微软雅黑" panose="020B0503020204020204" pitchFamily="34" charset="-122"/>
                <a:cs typeface="微软雅黑" panose="020B0503020204020204" pitchFamily="34" charset="-122"/>
              </a:rPr>
              <a:t>消费者为那个数量所愿意支付的最高价格作为市场价格</a:t>
            </a:r>
          </a:p>
          <a:p>
            <a:pPr eaLnBrk="1" hangingPunct="1"/>
            <a:r>
              <a:rPr lang="en-US" smtClean="0">
                <a:latin typeface="微软雅黑" panose="020B0503020204020204" pitchFamily="34" charset="-122"/>
                <a:ea typeface="微软雅黑" panose="020B0503020204020204" pitchFamily="34" charset="-122"/>
                <a:cs typeface="微软雅黑" panose="020B0503020204020204" pitchFamily="34" charset="-122"/>
              </a:rPr>
              <a:t>垄断者从需求曲线上找出这个价格 </a:t>
            </a:r>
            <a:r>
              <a:rPr lang="en-US"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wipe(left)">
                                      <p:cBhvr>
                                        <p:cTn id="22"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bldLvl="4"/>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4294967295"/>
            <p:custDataLst>
              <p:tags r:id="rId1"/>
            </p:custDataLst>
          </p:nvPr>
        </p:nvSpPr>
        <p:spPr>
          <a:xfrm>
            <a:off x="339725" y="1755775"/>
            <a:ext cx="3082925" cy="4370388"/>
          </a:xfrm>
        </p:spPr>
        <p:txBody>
          <a:bodyPr/>
          <a:lstStyle/>
          <a:p>
            <a:pPr marL="405130" indent="-405130" eaLnBrk="1" hangingPunct="1">
              <a:spcBef>
                <a:spcPct val="60000"/>
              </a:spcBef>
              <a:buFont typeface="Wingdings" panose="05000000000000000000" pitchFamily="2" charset="2"/>
              <a:buNone/>
            </a:pPr>
            <a:r>
              <a:rPr lang="en-US" sz="2500" b="1" smtClean="0">
                <a:solidFill>
                  <a:srgbClr val="339966"/>
                </a:solidFill>
              </a:rPr>
              <a:t>1</a:t>
            </a:r>
            <a:r>
              <a:rPr lang="en-US" sz="2500" b="1" smtClean="0">
                <a:solidFill>
                  <a:srgbClr val="339966"/>
                </a:solidFill>
                <a:latin typeface="微软雅黑" panose="020B0503020204020204" pitchFamily="34" charset="-122"/>
                <a:ea typeface="微软雅黑" panose="020B0503020204020204" pitchFamily="34" charset="-122"/>
              </a:rPr>
              <a:t>.	</a:t>
            </a:r>
            <a:r>
              <a:rPr lang="en-US" sz="2600" smtClean="0">
                <a:latin typeface="微软雅黑" panose="020B0503020204020204" pitchFamily="34" charset="-122"/>
                <a:ea typeface="微软雅黑" panose="020B0503020204020204" pitchFamily="34" charset="-122"/>
              </a:rPr>
              <a:t>利润最大化的产量</a:t>
            </a:r>
            <a:r>
              <a:rPr lang="zh-CN" altLang="en-US" sz="2600" smtClean="0">
                <a:latin typeface="微软雅黑" panose="020B0503020204020204" pitchFamily="34" charset="-122"/>
                <a:ea typeface="微软雅黑" panose="020B0503020204020204" pitchFamily="34" charset="-122"/>
              </a:rPr>
              <a:t>：</a:t>
            </a:r>
            <a:r>
              <a:rPr lang="en-US" sz="2600" i="1" smtClean="0">
                <a:latin typeface="微软雅黑" panose="020B0503020204020204" pitchFamily="34" charset="-122"/>
                <a:ea typeface="微软雅黑" panose="020B0503020204020204" pitchFamily="34" charset="-122"/>
              </a:rPr>
              <a:t>MR</a:t>
            </a:r>
            <a:r>
              <a:rPr lang="en-US" sz="2600" smtClean="0">
                <a:latin typeface="微软雅黑" panose="020B0503020204020204" pitchFamily="34" charset="-122"/>
                <a:ea typeface="微软雅黑" panose="020B0503020204020204" pitchFamily="34" charset="-122"/>
              </a:rPr>
              <a:t> = </a:t>
            </a:r>
            <a:r>
              <a:rPr lang="en-US" sz="2600" i="1" smtClean="0">
                <a:latin typeface="微软雅黑" panose="020B0503020204020204" pitchFamily="34" charset="-122"/>
                <a:ea typeface="微软雅黑" panose="020B0503020204020204" pitchFamily="34" charset="-122"/>
              </a:rPr>
              <a:t>MC</a:t>
            </a:r>
            <a:r>
              <a:rPr lang="en-US" sz="2600" smtClean="0">
                <a:latin typeface="微软雅黑" panose="020B0503020204020204" pitchFamily="34" charset="-122"/>
                <a:ea typeface="微软雅黑" panose="020B0503020204020204" pitchFamily="34" charset="-122"/>
              </a:rPr>
              <a:t>.</a:t>
            </a:r>
          </a:p>
          <a:p>
            <a:pPr marL="405130" indent="-405130" eaLnBrk="1" hangingPunct="1">
              <a:spcBef>
                <a:spcPct val="60000"/>
              </a:spcBef>
              <a:buFont typeface="Wingdings" panose="05000000000000000000" pitchFamily="2" charset="2"/>
              <a:buNone/>
            </a:pPr>
            <a:r>
              <a:rPr lang="en-US" sz="2500" b="1" smtClean="0">
                <a:solidFill>
                  <a:srgbClr val="339966"/>
                </a:solidFill>
                <a:latin typeface="微软雅黑" panose="020B0503020204020204" pitchFamily="34" charset="-122"/>
                <a:ea typeface="微软雅黑" panose="020B0503020204020204" pitchFamily="34" charset="-122"/>
              </a:rPr>
              <a:t>2.	</a:t>
            </a:r>
            <a:r>
              <a:rPr lang="en-US" sz="2600" smtClean="0">
                <a:latin typeface="微软雅黑" panose="020B0503020204020204" pitchFamily="34" charset="-122"/>
                <a:ea typeface="微软雅黑" panose="020B0503020204020204" pitchFamily="34" charset="-122"/>
              </a:rPr>
              <a:t>从需求曲线上找出这个产量所对应的价格. </a:t>
            </a:r>
          </a:p>
        </p:txBody>
      </p:sp>
      <p:grpSp>
        <p:nvGrpSpPr>
          <p:cNvPr id="16" name="Group 31"/>
          <p:cNvGrpSpPr/>
          <p:nvPr/>
        </p:nvGrpSpPr>
        <p:grpSpPr bwMode="auto">
          <a:xfrm>
            <a:off x="3449638" y="1465263"/>
            <a:ext cx="5197475" cy="4183063"/>
            <a:chOff x="1739" y="1014"/>
            <a:chExt cx="3274" cy="2635"/>
          </a:xfrm>
        </p:grpSpPr>
        <p:grpSp>
          <p:nvGrpSpPr>
            <p:cNvPr id="28" name="Group 4"/>
            <p:cNvGrpSpPr/>
            <p:nvPr/>
          </p:nvGrpSpPr>
          <p:grpSpPr bwMode="auto">
            <a:xfrm>
              <a:off x="2591" y="1080"/>
              <a:ext cx="2262" cy="2284"/>
              <a:chOff x="1489" y="785"/>
              <a:chExt cx="3650" cy="2492"/>
            </a:xfrm>
          </p:grpSpPr>
          <p:sp>
            <p:nvSpPr>
              <p:cNvPr id="17440" name="Line 5"/>
              <p:cNvSpPr>
                <a:spLocks noChangeShapeType="1"/>
              </p:cNvSpPr>
              <p:nvPr>
                <p:custDataLst>
                  <p:tags r:id="rId20"/>
                </p:custDataLst>
              </p:nvPr>
            </p:nvSpPr>
            <p:spPr bwMode="auto">
              <a:xfrm>
                <a:off x="1489" y="785"/>
                <a:ext cx="0" cy="2491"/>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sp>
            <p:nvSpPr>
              <p:cNvPr id="17441" name="Line 6"/>
              <p:cNvSpPr>
                <a:spLocks noChangeShapeType="1"/>
              </p:cNvSpPr>
              <p:nvPr>
                <p:custDataLst>
                  <p:tags r:id="rId21"/>
                </p:custDataLst>
              </p:nvPr>
            </p:nvSpPr>
            <p:spPr bwMode="auto">
              <a:xfrm>
                <a:off x="1489" y="3277"/>
                <a:ext cx="3650"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
          <p:nvSpPr>
            <p:cNvPr id="17438" name="Text Box 7"/>
            <p:cNvSpPr txBox="1">
              <a:spLocks noChangeArrowheads="1"/>
            </p:cNvSpPr>
            <p:nvPr>
              <p:custDataLst>
                <p:tags r:id="rId18"/>
              </p:custDataLst>
            </p:nvPr>
          </p:nvSpPr>
          <p:spPr bwMode="auto">
            <a:xfrm>
              <a:off x="4232" y="3416"/>
              <a:ext cx="781" cy="233"/>
            </a:xfrm>
            <a:prstGeom prst="rect">
              <a:avLst/>
            </a:prstGeom>
            <a:noFill/>
            <a:ln w="9525">
              <a:noFill/>
              <a:miter lim="800000"/>
            </a:ln>
          </p:spPr>
          <p:txBody>
            <a:bodyPr lIns="0" tIns="0" rIns="0" bIns="0">
              <a:spAutoFit/>
            </a:bodyPr>
            <a:lstStyle/>
            <a:p>
              <a:pPr algn="r">
                <a:spcBef>
                  <a:spcPct val="50000"/>
                </a:spcBef>
              </a:pPr>
              <a:r>
                <a:rPr lang="en-US" sz="2400">
                  <a:latin typeface="Arial" panose="020B0604020202020204"/>
                  <a:cs typeface="Arial" panose="020B0604020202020204"/>
                </a:rPr>
                <a:t>Quantity</a:t>
              </a:r>
            </a:p>
          </p:txBody>
        </p:sp>
        <p:sp>
          <p:nvSpPr>
            <p:cNvPr id="17439" name="Text Box 8"/>
            <p:cNvSpPr txBox="1">
              <a:spLocks noChangeArrowheads="1"/>
            </p:cNvSpPr>
            <p:nvPr>
              <p:custDataLst>
                <p:tags r:id="rId19"/>
              </p:custDataLst>
            </p:nvPr>
          </p:nvSpPr>
          <p:spPr bwMode="auto">
            <a:xfrm>
              <a:off x="1739" y="1014"/>
              <a:ext cx="842" cy="523"/>
            </a:xfrm>
            <a:prstGeom prst="rect">
              <a:avLst/>
            </a:prstGeom>
            <a:noFill/>
            <a:ln w="9525">
              <a:noFill/>
              <a:miter lim="800000"/>
            </a:ln>
          </p:spPr>
          <p:txBody>
            <a:bodyPr wrap="square">
              <a:spAutoFit/>
            </a:bodyPr>
            <a:lstStyle/>
            <a:p>
              <a:pPr algn="r">
                <a:spcBef>
                  <a:spcPct val="50000"/>
                </a:spcBef>
              </a:pPr>
              <a:r>
                <a:rPr lang="zh-CN" altLang="en-US" sz="2400">
                  <a:latin typeface="Arial" panose="020B0604020202020204"/>
                  <a:cs typeface="Arial" panose="020B0604020202020204"/>
                </a:rPr>
                <a:t>成本与收益</a:t>
              </a:r>
            </a:p>
          </p:txBody>
        </p:sp>
      </p:grpSp>
      <p:grpSp>
        <p:nvGrpSpPr>
          <p:cNvPr id="29" name="Group 29"/>
          <p:cNvGrpSpPr/>
          <p:nvPr/>
        </p:nvGrpSpPr>
        <p:grpSpPr bwMode="auto">
          <a:xfrm>
            <a:off x="4810125" y="1922463"/>
            <a:ext cx="2600325" cy="3028949"/>
            <a:chOff x="2596" y="1302"/>
            <a:chExt cx="1638" cy="1908"/>
          </a:xfrm>
        </p:grpSpPr>
        <p:sp>
          <p:nvSpPr>
            <p:cNvPr id="17435" name="Line 14"/>
            <p:cNvSpPr>
              <a:spLocks noChangeShapeType="1"/>
            </p:cNvSpPr>
            <p:nvPr>
              <p:custDataLst>
                <p:tags r:id="rId16"/>
              </p:custDataLst>
            </p:nvPr>
          </p:nvSpPr>
          <p:spPr bwMode="auto">
            <a:xfrm>
              <a:off x="2596" y="1302"/>
              <a:ext cx="1299" cy="1704"/>
            </a:xfrm>
            <a:prstGeom prst="line">
              <a:avLst/>
            </a:prstGeom>
            <a:noFill/>
            <a:ln w="38100">
              <a:solidFill>
                <a:srgbClr val="CC0000"/>
              </a:solidFill>
              <a:round/>
            </a:ln>
          </p:spPr>
          <p:txBody>
            <a:bodyPr/>
            <a:lstStyle/>
            <a:p>
              <a:endParaRPr lang="en-US">
                <a:latin typeface="Arial" panose="020B0604020202020204"/>
                <a:cs typeface="Arial" panose="020B0604020202020204"/>
              </a:endParaRPr>
            </a:p>
          </p:txBody>
        </p:sp>
        <p:sp>
          <p:nvSpPr>
            <p:cNvPr id="17436" name="Text Box 22"/>
            <p:cNvSpPr txBox="1">
              <a:spLocks noChangeArrowheads="1"/>
            </p:cNvSpPr>
            <p:nvPr>
              <p:custDataLst>
                <p:tags r:id="rId17"/>
              </p:custDataLst>
            </p:nvPr>
          </p:nvSpPr>
          <p:spPr bwMode="auto">
            <a:xfrm>
              <a:off x="3860" y="2977"/>
              <a:ext cx="374" cy="233"/>
            </a:xfrm>
            <a:prstGeom prst="rect">
              <a:avLst/>
            </a:prstGeom>
            <a:noFill/>
            <a:ln w="9525">
              <a:noFill/>
              <a:miter lim="800000"/>
            </a:ln>
          </p:spPr>
          <p:txBody>
            <a:bodyPr lIns="0" tIns="0" rIns="0" bIns="0">
              <a:spAutoFit/>
            </a:bodyPr>
            <a:lstStyle/>
            <a:p>
              <a:pPr algn="ctr">
                <a:spcBef>
                  <a:spcPct val="50000"/>
                </a:spcBef>
              </a:pPr>
              <a:r>
                <a:rPr lang="en-US" sz="2400" i="1">
                  <a:latin typeface="Arial" panose="020B0604020202020204"/>
                  <a:cs typeface="Arial" panose="020B0604020202020204"/>
                </a:rPr>
                <a:t>MR</a:t>
              </a:r>
            </a:p>
          </p:txBody>
        </p:sp>
      </p:grpSp>
      <p:grpSp>
        <p:nvGrpSpPr>
          <p:cNvPr id="30" name="Group 28"/>
          <p:cNvGrpSpPr/>
          <p:nvPr/>
        </p:nvGrpSpPr>
        <p:grpSpPr bwMode="auto">
          <a:xfrm>
            <a:off x="4799013" y="1906588"/>
            <a:ext cx="3595687" cy="2462213"/>
            <a:chOff x="2589" y="1292"/>
            <a:chExt cx="2265" cy="1551"/>
          </a:xfrm>
        </p:grpSpPr>
        <p:sp>
          <p:nvSpPr>
            <p:cNvPr id="17433" name="Line 18"/>
            <p:cNvSpPr>
              <a:spLocks noChangeShapeType="1"/>
            </p:cNvSpPr>
            <p:nvPr>
              <p:custDataLst>
                <p:tags r:id="rId14"/>
              </p:custDataLst>
            </p:nvPr>
          </p:nvSpPr>
          <p:spPr bwMode="auto">
            <a:xfrm>
              <a:off x="2589" y="1292"/>
              <a:ext cx="2055" cy="1368"/>
            </a:xfrm>
            <a:prstGeom prst="line">
              <a:avLst/>
            </a:prstGeom>
            <a:noFill/>
            <a:ln w="38100">
              <a:solidFill>
                <a:srgbClr val="333399"/>
              </a:solidFill>
              <a:round/>
            </a:ln>
          </p:spPr>
          <p:txBody>
            <a:bodyPr/>
            <a:lstStyle/>
            <a:p>
              <a:endParaRPr lang="en-US">
                <a:latin typeface="Arial" panose="020B0604020202020204"/>
                <a:cs typeface="Arial" panose="020B0604020202020204"/>
              </a:endParaRPr>
            </a:p>
          </p:txBody>
        </p:sp>
        <p:sp>
          <p:nvSpPr>
            <p:cNvPr id="17434" name="Text Box 19"/>
            <p:cNvSpPr txBox="1">
              <a:spLocks noChangeArrowheads="1"/>
            </p:cNvSpPr>
            <p:nvPr>
              <p:custDataLst>
                <p:tags r:id="rId15"/>
              </p:custDataLst>
            </p:nvPr>
          </p:nvSpPr>
          <p:spPr bwMode="auto">
            <a:xfrm>
              <a:off x="4580" y="2610"/>
              <a:ext cx="274" cy="233"/>
            </a:xfrm>
            <a:prstGeom prst="rect">
              <a:avLst/>
            </a:prstGeom>
            <a:noFill/>
            <a:ln w="9525">
              <a:noFill/>
              <a:miter lim="800000"/>
            </a:ln>
          </p:spPr>
          <p:txBody>
            <a:bodyPr lIns="0" tIns="0" rIns="0" bIns="0">
              <a:spAutoFit/>
            </a:bodyPr>
            <a:lstStyle/>
            <a:p>
              <a:pPr algn="ctr">
                <a:spcBef>
                  <a:spcPct val="50000"/>
                </a:spcBef>
              </a:pPr>
              <a:r>
                <a:rPr lang="en-US" sz="2400" i="1">
                  <a:latin typeface="Arial" panose="020B0604020202020204"/>
                  <a:cs typeface="Arial" panose="020B0604020202020204"/>
                </a:rPr>
                <a:t>D</a:t>
              </a:r>
            </a:p>
          </p:txBody>
        </p:sp>
      </p:grpSp>
      <p:grpSp>
        <p:nvGrpSpPr>
          <p:cNvPr id="31" name="Group 30"/>
          <p:cNvGrpSpPr/>
          <p:nvPr/>
        </p:nvGrpSpPr>
        <p:grpSpPr bwMode="auto">
          <a:xfrm>
            <a:off x="5114925" y="1865313"/>
            <a:ext cx="2722563" cy="3014662"/>
            <a:chOff x="2788" y="1266"/>
            <a:chExt cx="1715" cy="1899"/>
          </a:xfrm>
        </p:grpSpPr>
        <p:sp>
          <p:nvSpPr>
            <p:cNvPr id="17431" name="Line 23"/>
            <p:cNvSpPr>
              <a:spLocks noChangeShapeType="1"/>
            </p:cNvSpPr>
            <p:nvPr>
              <p:custDataLst>
                <p:tags r:id="rId12"/>
              </p:custDataLst>
            </p:nvPr>
          </p:nvSpPr>
          <p:spPr bwMode="auto">
            <a:xfrm flipV="1">
              <a:off x="2788" y="1479"/>
              <a:ext cx="1409" cy="1686"/>
            </a:xfrm>
            <a:prstGeom prst="line">
              <a:avLst/>
            </a:prstGeom>
            <a:noFill/>
            <a:ln w="38100">
              <a:solidFill>
                <a:srgbClr val="CC0000"/>
              </a:solidFill>
              <a:round/>
            </a:ln>
          </p:spPr>
          <p:txBody>
            <a:bodyPr/>
            <a:lstStyle/>
            <a:p>
              <a:endParaRPr lang="en-US">
                <a:latin typeface="Arial" panose="020B0604020202020204"/>
                <a:cs typeface="Arial" panose="020B0604020202020204"/>
              </a:endParaRPr>
            </a:p>
          </p:txBody>
        </p:sp>
        <p:sp>
          <p:nvSpPr>
            <p:cNvPr id="17432" name="Text Box 24"/>
            <p:cNvSpPr txBox="1">
              <a:spLocks noChangeArrowheads="1"/>
            </p:cNvSpPr>
            <p:nvPr>
              <p:custDataLst>
                <p:tags r:id="rId13"/>
              </p:custDataLst>
            </p:nvPr>
          </p:nvSpPr>
          <p:spPr bwMode="auto">
            <a:xfrm>
              <a:off x="4129" y="1266"/>
              <a:ext cx="374" cy="233"/>
            </a:xfrm>
            <a:prstGeom prst="rect">
              <a:avLst/>
            </a:prstGeom>
            <a:noFill/>
            <a:ln w="9525">
              <a:noFill/>
              <a:miter lim="800000"/>
            </a:ln>
          </p:spPr>
          <p:txBody>
            <a:bodyPr lIns="0" tIns="0" rIns="0" bIns="0">
              <a:spAutoFit/>
            </a:bodyPr>
            <a:lstStyle/>
            <a:p>
              <a:pPr algn="ctr">
                <a:spcBef>
                  <a:spcPct val="50000"/>
                </a:spcBef>
              </a:pPr>
              <a:r>
                <a:rPr lang="en-US" sz="2400" i="1">
                  <a:latin typeface="Arial" panose="020B0604020202020204"/>
                  <a:cs typeface="Arial" panose="020B0604020202020204"/>
                </a:rPr>
                <a:t>MC</a:t>
              </a:r>
            </a:p>
          </p:txBody>
        </p:sp>
      </p:grpSp>
      <p:grpSp>
        <p:nvGrpSpPr>
          <p:cNvPr id="32" name="Group 50"/>
          <p:cNvGrpSpPr/>
          <p:nvPr/>
        </p:nvGrpSpPr>
        <p:grpSpPr bwMode="auto">
          <a:xfrm>
            <a:off x="5364162" y="5516559"/>
            <a:ext cx="1700212" cy="1262061"/>
            <a:chOff x="3379" y="3475"/>
            <a:chExt cx="1071" cy="795"/>
          </a:xfrm>
        </p:grpSpPr>
        <p:sp>
          <p:nvSpPr>
            <p:cNvPr id="17429" name="Rectangle 48"/>
            <p:cNvSpPr>
              <a:spLocks noChangeArrowheads="1"/>
            </p:cNvSpPr>
            <p:nvPr>
              <p:custDataLst>
                <p:tags r:id="rId10"/>
              </p:custDataLst>
            </p:nvPr>
          </p:nvSpPr>
          <p:spPr bwMode="auto">
            <a:xfrm>
              <a:off x="3379" y="3747"/>
              <a:ext cx="1071" cy="523"/>
            </a:xfrm>
            <a:prstGeom prst="rect">
              <a:avLst/>
            </a:prstGeom>
            <a:noFill/>
            <a:ln w="9525">
              <a:noFill/>
              <a:miter lim="800000"/>
            </a:ln>
          </p:spPr>
          <p:txBody>
            <a:bodyPr wrap="square">
              <a:spAutoFit/>
            </a:bodyPr>
            <a:lstStyle/>
            <a:p>
              <a:pPr algn="ctr"/>
              <a:r>
                <a:rPr lang="zh-CN" altLang="en-US" sz="2400">
                  <a:latin typeface="Arial" panose="020B0604020202020204"/>
                  <a:cs typeface="Arial" panose="020B0604020202020204"/>
                </a:rPr>
                <a:t>利润最大化产量</a:t>
              </a:r>
              <a:endParaRPr lang="en-US" sz="2400">
                <a:latin typeface="Arial" panose="020B0604020202020204"/>
                <a:cs typeface="Arial" panose="020B0604020202020204"/>
              </a:endParaRPr>
            </a:p>
          </p:txBody>
        </p:sp>
        <p:sp>
          <p:nvSpPr>
            <p:cNvPr id="17430" name="AutoShape 49"/>
            <p:cNvSpPr/>
            <p:nvPr>
              <p:custDataLst>
                <p:tags r:id="rId11"/>
              </p:custDataLst>
            </p:nvPr>
          </p:nvSpPr>
          <p:spPr bwMode="auto">
            <a:xfrm rot="5400000">
              <a:off x="3701" y="3153"/>
              <a:ext cx="326" cy="970"/>
            </a:xfrm>
            <a:prstGeom prst="leftBrace">
              <a:avLst>
                <a:gd name="adj1" fmla="val 58378"/>
                <a:gd name="adj2" fmla="val 50000"/>
              </a:avLst>
            </a:prstGeom>
            <a:noFill/>
            <a:ln w="12700">
              <a:solidFill>
                <a:srgbClr val="0066CC"/>
              </a:solidFill>
              <a:round/>
            </a:ln>
          </p:spPr>
          <p:txBody>
            <a:bodyPr wrap="none" anchor="ctr"/>
            <a:lstStyle/>
            <a:p>
              <a:endParaRPr lang="en-US">
                <a:latin typeface="Arial" panose="020B0604020202020204"/>
                <a:cs typeface="Arial" panose="020B0604020202020204"/>
              </a:endParaRPr>
            </a:p>
          </p:txBody>
        </p:sp>
      </p:grpSp>
      <p:grpSp>
        <p:nvGrpSpPr>
          <p:cNvPr id="33" name="Group 46"/>
          <p:cNvGrpSpPr/>
          <p:nvPr/>
        </p:nvGrpSpPr>
        <p:grpSpPr bwMode="auto">
          <a:xfrm>
            <a:off x="4360863" y="2552700"/>
            <a:ext cx="1843087" cy="1127125"/>
            <a:chOff x="2747" y="1608"/>
            <a:chExt cx="1161" cy="710"/>
          </a:xfrm>
        </p:grpSpPr>
        <p:grpSp>
          <p:nvGrpSpPr>
            <p:cNvPr id="34" name="Group 36"/>
            <p:cNvGrpSpPr/>
            <p:nvPr/>
          </p:nvGrpSpPr>
          <p:grpSpPr bwMode="auto">
            <a:xfrm>
              <a:off x="3024" y="1756"/>
              <a:ext cx="840" cy="562"/>
              <a:chOff x="357" y="2450"/>
              <a:chExt cx="795" cy="646"/>
            </a:xfrm>
          </p:grpSpPr>
          <p:sp>
            <p:nvSpPr>
              <p:cNvPr id="17427" name="Line 37"/>
              <p:cNvSpPr>
                <a:spLocks noChangeShapeType="1"/>
              </p:cNvSpPr>
              <p:nvPr>
                <p:custDataLst>
                  <p:tags r:id="rId8"/>
                </p:custDataLst>
              </p:nvPr>
            </p:nvSpPr>
            <p:spPr bwMode="auto">
              <a:xfrm>
                <a:off x="357" y="2450"/>
                <a:ext cx="795"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17428" name="Line 38"/>
              <p:cNvSpPr>
                <a:spLocks noChangeShapeType="1"/>
              </p:cNvSpPr>
              <p:nvPr>
                <p:custDataLst>
                  <p:tags r:id="rId9"/>
                </p:custDataLst>
              </p:nvPr>
            </p:nvSpPr>
            <p:spPr bwMode="auto">
              <a:xfrm>
                <a:off x="1152" y="2451"/>
                <a:ext cx="0" cy="645"/>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sp>
          <p:nvSpPr>
            <p:cNvPr id="17425" name="Oval 35"/>
            <p:cNvSpPr>
              <a:spLocks noChangeAspect="1" noChangeArrowheads="1"/>
            </p:cNvSpPr>
            <p:nvPr>
              <p:custDataLst>
                <p:tags r:id="rId6"/>
              </p:custDataLst>
            </p:nvPr>
          </p:nvSpPr>
          <p:spPr bwMode="auto">
            <a:xfrm>
              <a:off x="3822" y="1712"/>
              <a:ext cx="86" cy="85"/>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sp>
          <p:nvSpPr>
            <p:cNvPr id="17426" name="Text Box 45"/>
            <p:cNvSpPr txBox="1">
              <a:spLocks noChangeArrowheads="1"/>
            </p:cNvSpPr>
            <p:nvPr>
              <p:custDataLst>
                <p:tags r:id="rId7"/>
              </p:custDataLst>
            </p:nvPr>
          </p:nvSpPr>
          <p:spPr bwMode="auto">
            <a:xfrm>
              <a:off x="2747" y="1608"/>
              <a:ext cx="252" cy="298"/>
            </a:xfrm>
            <a:prstGeom prst="rect">
              <a:avLst/>
            </a:prstGeom>
            <a:noFill/>
            <a:ln w="9525">
              <a:noFill/>
              <a:miter lim="800000"/>
            </a:ln>
          </p:spPr>
          <p:txBody>
            <a:bodyPr>
              <a:spAutoFit/>
            </a:bodyPr>
            <a:lstStyle/>
            <a:p>
              <a:pPr algn="ctr">
                <a:spcBef>
                  <a:spcPct val="50000"/>
                </a:spcBef>
              </a:pPr>
              <a:r>
                <a:rPr lang="en-US" sz="2500" b="1" i="1">
                  <a:latin typeface="Arial" panose="020B0604020202020204"/>
                  <a:cs typeface="Arial" panose="020B0604020202020204"/>
                </a:rPr>
                <a:t>P</a:t>
              </a:r>
            </a:p>
          </p:txBody>
        </p:sp>
      </p:grpSp>
      <p:grpSp>
        <p:nvGrpSpPr>
          <p:cNvPr id="35" name="Group 47"/>
          <p:cNvGrpSpPr/>
          <p:nvPr/>
        </p:nvGrpSpPr>
        <p:grpSpPr bwMode="auto">
          <a:xfrm>
            <a:off x="5875338" y="3598863"/>
            <a:ext cx="517525" cy="2070100"/>
            <a:chOff x="3701" y="2267"/>
            <a:chExt cx="326" cy="1304"/>
          </a:xfrm>
        </p:grpSpPr>
        <p:sp>
          <p:nvSpPr>
            <p:cNvPr id="17421" name="Line 32"/>
            <p:cNvSpPr>
              <a:spLocks noChangeShapeType="1"/>
            </p:cNvSpPr>
            <p:nvPr>
              <p:custDataLst>
                <p:tags r:id="rId3"/>
              </p:custDataLst>
            </p:nvPr>
          </p:nvSpPr>
          <p:spPr bwMode="auto">
            <a:xfrm>
              <a:off x="3865" y="2310"/>
              <a:ext cx="0" cy="964"/>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17422" name="Oval 33"/>
            <p:cNvSpPr>
              <a:spLocks noChangeAspect="1" noChangeArrowheads="1"/>
            </p:cNvSpPr>
            <p:nvPr>
              <p:custDataLst>
                <p:tags r:id="rId4"/>
              </p:custDataLst>
            </p:nvPr>
          </p:nvSpPr>
          <p:spPr bwMode="auto">
            <a:xfrm>
              <a:off x="3822" y="2267"/>
              <a:ext cx="86" cy="85"/>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sp>
          <p:nvSpPr>
            <p:cNvPr id="17423" name="Text Box 34"/>
            <p:cNvSpPr txBox="1">
              <a:spLocks noChangeArrowheads="1"/>
            </p:cNvSpPr>
            <p:nvPr>
              <p:custDataLst>
                <p:tags r:id="rId5"/>
              </p:custDataLst>
            </p:nvPr>
          </p:nvSpPr>
          <p:spPr bwMode="auto">
            <a:xfrm>
              <a:off x="3701" y="3273"/>
              <a:ext cx="326" cy="298"/>
            </a:xfrm>
            <a:prstGeom prst="rect">
              <a:avLst/>
            </a:prstGeom>
            <a:noFill/>
            <a:ln w="9525">
              <a:noFill/>
              <a:miter lim="800000"/>
            </a:ln>
          </p:spPr>
          <p:txBody>
            <a:bodyPr>
              <a:spAutoFit/>
            </a:bodyPr>
            <a:lstStyle/>
            <a:p>
              <a:pPr algn="ctr">
                <a:spcBef>
                  <a:spcPct val="50000"/>
                </a:spcBef>
              </a:pPr>
              <a:r>
                <a:rPr lang="en-US" sz="2500" b="1" i="1">
                  <a:latin typeface="Arial" panose="020B0604020202020204"/>
                  <a:cs typeface="Arial" panose="020B0604020202020204"/>
                </a:rPr>
                <a:t>Q</a:t>
              </a:r>
            </a:p>
          </p:txBody>
        </p:sp>
      </p:grpSp>
      <p:sp>
        <p:nvSpPr>
          <p:cNvPr id="36" name="TextBox 5"/>
          <p:cNvSpPr txBox="1"/>
          <p:nvPr>
            <p:custDataLst>
              <p:tags r:id="rId2"/>
            </p:custDataLst>
          </p:nvPr>
        </p:nvSpPr>
        <p:spPr>
          <a:xfrm>
            <a:off x="414137" y="641967"/>
            <a:ext cx="2214880" cy="583565"/>
          </a:xfrm>
          <a:prstGeom prst="rect">
            <a:avLst/>
          </a:prstGeom>
          <a:noFill/>
        </p:spPr>
        <p:txBody>
          <a:bodyPr wrap="none" rtlCol="0">
            <a:spAutoFit/>
          </a:bodyPr>
          <a:lstStyle/>
          <a:p>
            <a:pPr algn="l"/>
            <a:r>
              <a:rPr lang="zh-CN" altLang="en-US" sz="3200" dirty="0">
                <a:solidFill>
                  <a:srgbClr val="002060"/>
                </a:solidFill>
                <a:latin typeface="华光中雅_CNKI" panose="02000500000000000000" pitchFamily="2" charset="-122"/>
                <a:ea typeface="华光中雅_CNKI" panose="02000500000000000000" pitchFamily="2" charset="-122"/>
              </a:rPr>
              <a:t>利润最大化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wipe(left)">
                                      <p:cBhvr>
                                        <p:cTn id="7" dur="500"/>
                                        <p:tgtEl>
                                          <p:spTgt spid="126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up)">
                                      <p:cBhvr>
                                        <p:cTn id="12" dur="500"/>
                                        <p:tgtEl>
                                          <p:spTgt spid="3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6979">
                                            <p:txEl>
                                              <p:pRg st="1" end="1"/>
                                            </p:txEl>
                                          </p:spTgt>
                                        </p:tgtEl>
                                        <p:attrNameLst>
                                          <p:attrName>style.visibility</p:attrName>
                                        </p:attrNameLst>
                                      </p:cBhvr>
                                      <p:to>
                                        <p:strVal val="visible"/>
                                      </p:to>
                                    </p:set>
                                    <p:animEffect transition="in" filter="wipe(left)">
                                      <p:cBhvr>
                                        <p:cTn id="21" dur="500"/>
                                        <p:tgtEl>
                                          <p:spTgt spid="12697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9" fill="hold"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strips(upLeft)">
                                      <p:cBhvr>
                                        <p:cTn id="2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bldLvl="5"/>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27" cstate="print"/>
          <a:stretch>
            <a:fillRect/>
          </a:stretch>
        </p:blipFill>
        <p:spPr>
          <a:xfrm>
            <a:off x="433281" y="6286520"/>
            <a:ext cx="1495513" cy="288536"/>
          </a:xfrm>
          <a:prstGeom prst="rect">
            <a:avLst/>
          </a:prstGeom>
        </p:spPr>
      </p:pic>
      <p:sp>
        <p:nvSpPr>
          <p:cNvPr id="6" name="TextBox 5"/>
          <p:cNvSpPr txBox="1"/>
          <p:nvPr/>
        </p:nvSpPr>
        <p:spPr>
          <a:xfrm>
            <a:off x="414137" y="641967"/>
            <a:ext cx="2621280" cy="583565"/>
          </a:xfrm>
          <a:prstGeom prst="rect">
            <a:avLst/>
          </a:prstGeom>
          <a:noFill/>
        </p:spPr>
        <p:txBody>
          <a:bodyPr wrap="none" rtlCol="0">
            <a:spAutoFit/>
          </a:bodyPr>
          <a:lstStyle/>
          <a:p>
            <a:pPr algn="l"/>
            <a:r>
              <a:rPr lang="zh-CN" sz="3200">
                <a:solidFill>
                  <a:srgbClr val="002060"/>
                </a:solidFill>
                <a:latin typeface="华光中雅_CNKI" panose="02000500000000000000" pitchFamily="2" charset="-122"/>
                <a:ea typeface="华光中雅_CNKI" panose="02000500000000000000" pitchFamily="2" charset="-122"/>
              </a:rPr>
              <a:t>垄断者的利润</a:t>
            </a:r>
          </a:p>
        </p:txBody>
      </p:sp>
      <p:sp>
        <p:nvSpPr>
          <p:cNvPr id="133122" name="Rectangle 2"/>
          <p:cNvSpPr>
            <a:spLocks noChangeArrowheads="1"/>
          </p:cNvSpPr>
          <p:nvPr>
            <p:custDataLst>
              <p:tags r:id="rId1"/>
            </p:custDataLst>
          </p:nvPr>
        </p:nvSpPr>
        <p:spPr bwMode="auto">
          <a:xfrm>
            <a:off x="4803775" y="2790825"/>
            <a:ext cx="1325563" cy="509588"/>
          </a:xfrm>
          <a:prstGeom prst="rect">
            <a:avLst/>
          </a:prstGeom>
          <a:solidFill>
            <a:srgbClr val="FFCC99"/>
          </a:solidFill>
          <a:ln w="9525">
            <a:noFill/>
            <a:miter lim="800000"/>
          </a:ln>
        </p:spPr>
        <p:txBody>
          <a:bodyPr wrap="none" anchor="ctr"/>
          <a:lstStyle/>
          <a:p>
            <a:endParaRPr lang="en-US">
              <a:latin typeface="Arial" panose="020B0604020202020204"/>
              <a:cs typeface="Arial" panose="020B0604020202020204"/>
            </a:endParaRPr>
          </a:p>
        </p:txBody>
      </p:sp>
      <p:grpSp>
        <p:nvGrpSpPr>
          <p:cNvPr id="3" name="Group 3"/>
          <p:cNvGrpSpPr/>
          <p:nvPr/>
        </p:nvGrpSpPr>
        <p:grpSpPr bwMode="auto">
          <a:xfrm>
            <a:off x="4800600" y="2787650"/>
            <a:ext cx="1333500" cy="892175"/>
            <a:chOff x="357" y="2450"/>
            <a:chExt cx="795" cy="646"/>
          </a:xfrm>
        </p:grpSpPr>
        <p:sp>
          <p:nvSpPr>
            <p:cNvPr id="18468" name="Line 4"/>
            <p:cNvSpPr>
              <a:spLocks noChangeShapeType="1"/>
            </p:cNvSpPr>
            <p:nvPr>
              <p:custDataLst>
                <p:tags r:id="rId23"/>
              </p:custDataLst>
            </p:nvPr>
          </p:nvSpPr>
          <p:spPr bwMode="auto">
            <a:xfrm>
              <a:off x="357" y="2450"/>
              <a:ext cx="795"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18469" name="Line 5"/>
            <p:cNvSpPr>
              <a:spLocks noChangeShapeType="1"/>
            </p:cNvSpPr>
            <p:nvPr>
              <p:custDataLst>
                <p:tags r:id="rId24"/>
              </p:custDataLst>
            </p:nvPr>
          </p:nvSpPr>
          <p:spPr bwMode="auto">
            <a:xfrm>
              <a:off x="1152" y="2451"/>
              <a:ext cx="0" cy="645"/>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sp>
        <p:nvSpPr>
          <p:cNvPr id="133127" name="Rectangle 7"/>
          <p:cNvSpPr>
            <a:spLocks noGrp="1" noChangeArrowheads="1"/>
          </p:cNvSpPr>
          <p:nvPr>
            <p:ph type="body" idx="4294967295"/>
            <p:custDataLst>
              <p:tags r:id="rId2"/>
            </p:custDataLst>
          </p:nvPr>
        </p:nvSpPr>
        <p:spPr>
          <a:xfrm>
            <a:off x="609600" y="2589213"/>
            <a:ext cx="3170312" cy="1847899"/>
          </a:xfrm>
        </p:spPr>
        <p:txBody>
          <a:bodyPr>
            <a:normAutofit/>
          </a:bodyPr>
          <a:lstStyle/>
          <a:p>
            <a:pPr marL="0" indent="0" eaLnBrk="1" hangingPunct="1">
              <a:spcBef>
                <a:spcPct val="50000"/>
              </a:spcBef>
              <a:buFont typeface="Wingdings" panose="05000000000000000000" pitchFamily="2" charset="2"/>
              <a:buNone/>
            </a:pPr>
            <a:r>
              <a:rPr lang="en-US" sz="2600" smtClean="0">
                <a:latin typeface="微软雅黑" panose="020B0503020204020204" pitchFamily="34" charset="-122"/>
                <a:ea typeface="微软雅黑" panose="020B0503020204020204" pitchFamily="34" charset="-122"/>
              </a:rPr>
              <a:t>像竞争性企业一样，垄断者的利润 </a:t>
            </a:r>
          </a:p>
          <a:p>
            <a:pPr marL="0" indent="0" eaLnBrk="1" hangingPunct="1">
              <a:spcBef>
                <a:spcPct val="50000"/>
              </a:spcBef>
              <a:buFont typeface="Wingdings" panose="05000000000000000000" pitchFamily="2" charset="2"/>
              <a:buNone/>
            </a:pPr>
            <a:r>
              <a:rPr lang="en-US" sz="2600" smtClean="0">
                <a:latin typeface="微软雅黑" panose="020B0503020204020204" pitchFamily="34" charset="-122"/>
                <a:ea typeface="微软雅黑" panose="020B0503020204020204" pitchFamily="34" charset="-122"/>
              </a:rPr>
              <a:t>=(P-ATC)</a:t>
            </a:r>
            <a:r>
              <a:rPr lang="en-US" sz="2600" smtClean="0">
                <a:latin typeface="微软雅黑" panose="020B0503020204020204" pitchFamily="34" charset="-122"/>
                <a:ea typeface="微软雅黑" panose="020B0503020204020204" pitchFamily="34" charset="-122"/>
                <a:sym typeface="+mn-ea"/>
              </a:rPr>
              <a:t>x</a:t>
            </a:r>
            <a:r>
              <a:rPr lang="en-US" altLang="zh-CN" sz="2600" smtClean="0">
                <a:latin typeface="微软雅黑" panose="020B0503020204020204" pitchFamily="34" charset="-122"/>
                <a:ea typeface="微软雅黑" panose="020B0503020204020204" pitchFamily="34" charset="-122"/>
              </a:rPr>
              <a:t>Q</a:t>
            </a:r>
          </a:p>
        </p:txBody>
      </p:sp>
      <p:grpSp>
        <p:nvGrpSpPr>
          <p:cNvPr id="4" name="Group 8"/>
          <p:cNvGrpSpPr/>
          <p:nvPr/>
        </p:nvGrpSpPr>
        <p:grpSpPr bwMode="auto">
          <a:xfrm>
            <a:off x="3522663" y="1465263"/>
            <a:ext cx="5124450" cy="4181475"/>
            <a:chOff x="1785" y="1014"/>
            <a:chExt cx="3228" cy="2634"/>
          </a:xfrm>
        </p:grpSpPr>
        <p:grpSp>
          <p:nvGrpSpPr>
            <p:cNvPr id="7" name="Group 9"/>
            <p:cNvGrpSpPr/>
            <p:nvPr/>
          </p:nvGrpSpPr>
          <p:grpSpPr bwMode="auto">
            <a:xfrm>
              <a:off x="2591" y="1080"/>
              <a:ext cx="2262" cy="2284"/>
              <a:chOff x="1489" y="785"/>
              <a:chExt cx="3650" cy="2492"/>
            </a:xfrm>
          </p:grpSpPr>
          <p:sp>
            <p:nvSpPr>
              <p:cNvPr id="18466" name="Line 10"/>
              <p:cNvSpPr>
                <a:spLocks noChangeShapeType="1"/>
              </p:cNvSpPr>
              <p:nvPr>
                <p:custDataLst>
                  <p:tags r:id="rId21"/>
                </p:custDataLst>
              </p:nvPr>
            </p:nvSpPr>
            <p:spPr bwMode="auto">
              <a:xfrm>
                <a:off x="1489" y="785"/>
                <a:ext cx="0" cy="2491"/>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sp>
            <p:nvSpPr>
              <p:cNvPr id="18467" name="Line 11"/>
              <p:cNvSpPr>
                <a:spLocks noChangeShapeType="1"/>
              </p:cNvSpPr>
              <p:nvPr>
                <p:custDataLst>
                  <p:tags r:id="rId22"/>
                </p:custDataLst>
              </p:nvPr>
            </p:nvSpPr>
            <p:spPr bwMode="auto">
              <a:xfrm>
                <a:off x="1489" y="3277"/>
                <a:ext cx="3650"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
          <p:nvSpPr>
            <p:cNvPr id="18464" name="Text Box 12"/>
            <p:cNvSpPr txBox="1">
              <a:spLocks noChangeArrowheads="1"/>
            </p:cNvSpPr>
            <p:nvPr>
              <p:custDataLst>
                <p:tags r:id="rId19"/>
              </p:custDataLst>
            </p:nvPr>
          </p:nvSpPr>
          <p:spPr bwMode="auto">
            <a:xfrm>
              <a:off x="4232" y="3416"/>
              <a:ext cx="781" cy="232"/>
            </a:xfrm>
            <a:prstGeom prst="rect">
              <a:avLst/>
            </a:prstGeom>
            <a:noFill/>
            <a:ln w="9525">
              <a:noFill/>
              <a:miter lim="800000"/>
            </a:ln>
          </p:spPr>
          <p:txBody>
            <a:bodyPr lIns="0" tIns="0" rIns="0" bIns="0">
              <a:spAutoFit/>
            </a:bodyPr>
            <a:lstStyle/>
            <a:p>
              <a:pPr algn="r">
                <a:spcBef>
                  <a:spcPct val="50000"/>
                </a:spcBef>
              </a:pPr>
              <a:r>
                <a:rPr lang="zh-CN" altLang="en-US" sz="2400">
                  <a:latin typeface="Arial" panose="020B0604020202020204"/>
                  <a:cs typeface="Arial" panose="020B0604020202020204"/>
                </a:rPr>
                <a:t>产量</a:t>
              </a:r>
            </a:p>
          </p:txBody>
        </p:sp>
        <p:sp>
          <p:nvSpPr>
            <p:cNvPr id="18465" name="Text Box 13"/>
            <p:cNvSpPr txBox="1">
              <a:spLocks noChangeArrowheads="1"/>
            </p:cNvSpPr>
            <p:nvPr>
              <p:custDataLst>
                <p:tags r:id="rId20"/>
              </p:custDataLst>
            </p:nvPr>
          </p:nvSpPr>
          <p:spPr bwMode="auto">
            <a:xfrm>
              <a:off x="1785" y="1014"/>
              <a:ext cx="796" cy="523"/>
            </a:xfrm>
            <a:prstGeom prst="rect">
              <a:avLst/>
            </a:prstGeom>
            <a:noFill/>
            <a:ln w="9525">
              <a:noFill/>
              <a:miter lim="800000"/>
            </a:ln>
          </p:spPr>
          <p:txBody>
            <a:bodyPr wrap="square">
              <a:spAutoFit/>
            </a:bodyPr>
            <a:lstStyle/>
            <a:p>
              <a:pPr algn="r">
                <a:spcBef>
                  <a:spcPct val="50000"/>
                </a:spcBef>
              </a:pPr>
              <a:r>
                <a:rPr lang="zh-CN" altLang="en-US" sz="2400">
                  <a:latin typeface="Arial" panose="020B0604020202020204"/>
                  <a:cs typeface="Arial" panose="020B0604020202020204"/>
                </a:rPr>
                <a:t>成本与收益</a:t>
              </a:r>
            </a:p>
          </p:txBody>
        </p:sp>
      </p:grpSp>
      <p:grpSp>
        <p:nvGrpSpPr>
          <p:cNvPr id="8" name="Group 14"/>
          <p:cNvGrpSpPr/>
          <p:nvPr/>
        </p:nvGrpSpPr>
        <p:grpSpPr bwMode="auto">
          <a:xfrm>
            <a:off x="4889500" y="1808163"/>
            <a:ext cx="3179763" cy="1516062"/>
            <a:chOff x="2646" y="1230"/>
            <a:chExt cx="2003" cy="955"/>
          </a:xfrm>
        </p:grpSpPr>
        <p:sp>
          <p:nvSpPr>
            <p:cNvPr id="18461" name="Arc 15"/>
            <p:cNvSpPr/>
            <p:nvPr>
              <p:custDataLst>
                <p:tags r:id="rId17"/>
              </p:custDataLst>
            </p:nvPr>
          </p:nvSpPr>
          <p:spPr bwMode="auto">
            <a:xfrm flipH="1" flipV="1">
              <a:off x="2646" y="1230"/>
              <a:ext cx="1537" cy="955"/>
            </a:xfrm>
            <a:custGeom>
              <a:avLst/>
              <a:gdLst>
                <a:gd name="T0" fmla="*/ 0 w 31233"/>
                <a:gd name="T1" fmla="*/ 0 h 21600"/>
                <a:gd name="T2" fmla="*/ 0 w 31233"/>
                <a:gd name="T3" fmla="*/ 0 h 21600"/>
                <a:gd name="T4" fmla="*/ 0 w 31233"/>
                <a:gd name="T5" fmla="*/ 0 h 21600"/>
                <a:gd name="T6" fmla="*/ 0 60000 65536"/>
                <a:gd name="T7" fmla="*/ 0 60000 65536"/>
                <a:gd name="T8" fmla="*/ 0 60000 65536"/>
                <a:gd name="T9" fmla="*/ 0 w 31233"/>
                <a:gd name="T10" fmla="*/ 0 h 21600"/>
                <a:gd name="T11" fmla="*/ 31233 w 31233"/>
                <a:gd name="T12" fmla="*/ 21600 h 21600"/>
              </a:gdLst>
              <a:ahLst/>
              <a:cxnLst>
                <a:cxn ang="T6">
                  <a:pos x="T0" y="T1"/>
                </a:cxn>
                <a:cxn ang="T7">
                  <a:pos x="T2" y="T3"/>
                </a:cxn>
                <a:cxn ang="T8">
                  <a:pos x="T4" y="T5"/>
                </a:cxn>
              </a:cxnLst>
              <a:rect l="T9" t="T10" r="T11" b="T12"/>
              <a:pathLst>
                <a:path w="31233" h="21600" fill="none" extrusionOk="0">
                  <a:moveTo>
                    <a:pt x="-1" y="3618"/>
                  </a:moveTo>
                  <a:cubicBezTo>
                    <a:pt x="3545" y="1259"/>
                    <a:pt x="7709" y="-1"/>
                    <a:pt x="11968" y="0"/>
                  </a:cubicBezTo>
                  <a:cubicBezTo>
                    <a:pt x="20105" y="0"/>
                    <a:pt x="27552" y="4573"/>
                    <a:pt x="31233" y="11831"/>
                  </a:cubicBezTo>
                </a:path>
                <a:path w="31233" h="21600" stroke="0" extrusionOk="0">
                  <a:moveTo>
                    <a:pt x="-1" y="3618"/>
                  </a:moveTo>
                  <a:cubicBezTo>
                    <a:pt x="3545" y="1259"/>
                    <a:pt x="7709" y="-1"/>
                    <a:pt x="11968" y="0"/>
                  </a:cubicBezTo>
                  <a:cubicBezTo>
                    <a:pt x="20105" y="0"/>
                    <a:pt x="27552" y="4573"/>
                    <a:pt x="31233" y="11831"/>
                  </a:cubicBezTo>
                  <a:lnTo>
                    <a:pt x="11968" y="21600"/>
                  </a:lnTo>
                  <a:close/>
                </a:path>
              </a:pathLst>
            </a:custGeom>
            <a:noFill/>
            <a:ln w="38100">
              <a:solidFill>
                <a:srgbClr val="333399"/>
              </a:solidFill>
              <a:round/>
            </a:ln>
          </p:spPr>
          <p:txBody>
            <a:bodyPr wrap="none" anchor="ctr"/>
            <a:lstStyle/>
            <a:p>
              <a:endParaRPr lang="en-US">
                <a:latin typeface="Arial" panose="020B0604020202020204"/>
                <a:cs typeface="Arial" panose="020B0604020202020204"/>
              </a:endParaRPr>
            </a:p>
          </p:txBody>
        </p:sp>
        <p:sp>
          <p:nvSpPr>
            <p:cNvPr id="18462" name="Text Box 16"/>
            <p:cNvSpPr txBox="1">
              <a:spLocks noChangeArrowheads="1"/>
            </p:cNvSpPr>
            <p:nvPr>
              <p:custDataLst>
                <p:tags r:id="rId18"/>
              </p:custDataLst>
            </p:nvPr>
          </p:nvSpPr>
          <p:spPr bwMode="auto">
            <a:xfrm>
              <a:off x="4184" y="1868"/>
              <a:ext cx="465" cy="233"/>
            </a:xfrm>
            <a:prstGeom prst="rect">
              <a:avLst/>
            </a:prstGeom>
            <a:noFill/>
            <a:ln w="9525">
              <a:noFill/>
              <a:miter lim="800000"/>
            </a:ln>
          </p:spPr>
          <p:txBody>
            <a:bodyPr lIns="0" tIns="0" rIns="0" bIns="0">
              <a:spAutoFit/>
            </a:bodyPr>
            <a:lstStyle/>
            <a:p>
              <a:pPr algn="ctr">
                <a:spcBef>
                  <a:spcPct val="50000"/>
                </a:spcBef>
              </a:pPr>
              <a:r>
                <a:rPr lang="en-US" sz="2400" i="1">
                  <a:latin typeface="Arial" panose="020B0604020202020204"/>
                  <a:cs typeface="Arial" panose="020B0604020202020204"/>
                </a:rPr>
                <a:t>ATC</a:t>
              </a:r>
            </a:p>
          </p:txBody>
        </p:sp>
      </p:grpSp>
      <p:grpSp>
        <p:nvGrpSpPr>
          <p:cNvPr id="9" name="Group 17"/>
          <p:cNvGrpSpPr/>
          <p:nvPr/>
        </p:nvGrpSpPr>
        <p:grpSpPr bwMode="auto">
          <a:xfrm>
            <a:off x="4799013" y="1906588"/>
            <a:ext cx="3595687" cy="2462213"/>
            <a:chOff x="2589" y="1292"/>
            <a:chExt cx="2265" cy="1551"/>
          </a:xfrm>
        </p:grpSpPr>
        <p:sp>
          <p:nvSpPr>
            <p:cNvPr id="18459" name="Line 18"/>
            <p:cNvSpPr>
              <a:spLocks noChangeShapeType="1"/>
            </p:cNvSpPr>
            <p:nvPr>
              <p:custDataLst>
                <p:tags r:id="rId15"/>
              </p:custDataLst>
            </p:nvPr>
          </p:nvSpPr>
          <p:spPr bwMode="auto">
            <a:xfrm>
              <a:off x="2589" y="1292"/>
              <a:ext cx="2055" cy="1368"/>
            </a:xfrm>
            <a:prstGeom prst="line">
              <a:avLst/>
            </a:prstGeom>
            <a:noFill/>
            <a:ln w="38100">
              <a:solidFill>
                <a:srgbClr val="333399"/>
              </a:solidFill>
              <a:round/>
            </a:ln>
          </p:spPr>
          <p:txBody>
            <a:bodyPr/>
            <a:lstStyle/>
            <a:p>
              <a:endParaRPr lang="en-US">
                <a:latin typeface="Arial" panose="020B0604020202020204"/>
                <a:cs typeface="Arial" panose="020B0604020202020204"/>
              </a:endParaRPr>
            </a:p>
          </p:txBody>
        </p:sp>
        <p:sp>
          <p:nvSpPr>
            <p:cNvPr id="18460" name="Text Box 19"/>
            <p:cNvSpPr txBox="1">
              <a:spLocks noChangeArrowheads="1"/>
            </p:cNvSpPr>
            <p:nvPr>
              <p:custDataLst>
                <p:tags r:id="rId16"/>
              </p:custDataLst>
            </p:nvPr>
          </p:nvSpPr>
          <p:spPr bwMode="auto">
            <a:xfrm>
              <a:off x="4580" y="2610"/>
              <a:ext cx="274" cy="233"/>
            </a:xfrm>
            <a:prstGeom prst="rect">
              <a:avLst/>
            </a:prstGeom>
            <a:noFill/>
            <a:ln w="9525">
              <a:noFill/>
              <a:miter lim="800000"/>
            </a:ln>
          </p:spPr>
          <p:txBody>
            <a:bodyPr lIns="0" tIns="0" rIns="0" bIns="0">
              <a:spAutoFit/>
            </a:bodyPr>
            <a:lstStyle/>
            <a:p>
              <a:pPr algn="ctr">
                <a:spcBef>
                  <a:spcPct val="50000"/>
                </a:spcBef>
              </a:pPr>
              <a:r>
                <a:rPr lang="en-US" sz="2400" i="1">
                  <a:latin typeface="Arial" panose="020B0604020202020204"/>
                  <a:cs typeface="Arial" panose="020B0604020202020204"/>
                </a:rPr>
                <a:t>D</a:t>
              </a:r>
            </a:p>
          </p:txBody>
        </p:sp>
      </p:grpSp>
      <p:grpSp>
        <p:nvGrpSpPr>
          <p:cNvPr id="10" name="Group 20"/>
          <p:cNvGrpSpPr/>
          <p:nvPr/>
        </p:nvGrpSpPr>
        <p:grpSpPr bwMode="auto">
          <a:xfrm>
            <a:off x="4810125" y="1922463"/>
            <a:ext cx="2600325" cy="3028949"/>
            <a:chOff x="2596" y="1302"/>
            <a:chExt cx="1638" cy="1908"/>
          </a:xfrm>
        </p:grpSpPr>
        <p:sp>
          <p:nvSpPr>
            <p:cNvPr id="18457" name="Line 21"/>
            <p:cNvSpPr>
              <a:spLocks noChangeShapeType="1"/>
            </p:cNvSpPr>
            <p:nvPr>
              <p:custDataLst>
                <p:tags r:id="rId13"/>
              </p:custDataLst>
            </p:nvPr>
          </p:nvSpPr>
          <p:spPr bwMode="auto">
            <a:xfrm>
              <a:off x="2596" y="1302"/>
              <a:ext cx="1299" cy="1704"/>
            </a:xfrm>
            <a:prstGeom prst="line">
              <a:avLst/>
            </a:prstGeom>
            <a:noFill/>
            <a:ln w="38100">
              <a:solidFill>
                <a:srgbClr val="CC0000"/>
              </a:solidFill>
              <a:round/>
            </a:ln>
          </p:spPr>
          <p:txBody>
            <a:bodyPr/>
            <a:lstStyle/>
            <a:p>
              <a:endParaRPr lang="en-US">
                <a:latin typeface="Arial" panose="020B0604020202020204"/>
                <a:cs typeface="Arial" panose="020B0604020202020204"/>
              </a:endParaRPr>
            </a:p>
          </p:txBody>
        </p:sp>
        <p:sp>
          <p:nvSpPr>
            <p:cNvPr id="18458" name="Text Box 22"/>
            <p:cNvSpPr txBox="1">
              <a:spLocks noChangeArrowheads="1"/>
            </p:cNvSpPr>
            <p:nvPr>
              <p:custDataLst>
                <p:tags r:id="rId14"/>
              </p:custDataLst>
            </p:nvPr>
          </p:nvSpPr>
          <p:spPr bwMode="auto">
            <a:xfrm>
              <a:off x="3860" y="2977"/>
              <a:ext cx="374" cy="233"/>
            </a:xfrm>
            <a:prstGeom prst="rect">
              <a:avLst/>
            </a:prstGeom>
            <a:noFill/>
            <a:ln w="9525">
              <a:noFill/>
              <a:miter lim="800000"/>
            </a:ln>
          </p:spPr>
          <p:txBody>
            <a:bodyPr lIns="0" tIns="0" rIns="0" bIns="0">
              <a:spAutoFit/>
            </a:bodyPr>
            <a:lstStyle/>
            <a:p>
              <a:pPr algn="ctr">
                <a:spcBef>
                  <a:spcPct val="50000"/>
                </a:spcBef>
              </a:pPr>
              <a:r>
                <a:rPr lang="en-US" sz="2400" i="1">
                  <a:latin typeface="Arial" panose="020B0604020202020204"/>
                  <a:cs typeface="Arial" panose="020B0604020202020204"/>
                </a:rPr>
                <a:t>MR</a:t>
              </a:r>
            </a:p>
          </p:txBody>
        </p:sp>
      </p:grpSp>
      <p:grpSp>
        <p:nvGrpSpPr>
          <p:cNvPr id="11" name="Group 23"/>
          <p:cNvGrpSpPr/>
          <p:nvPr/>
        </p:nvGrpSpPr>
        <p:grpSpPr bwMode="auto">
          <a:xfrm>
            <a:off x="5114925" y="1865313"/>
            <a:ext cx="2722563" cy="3014662"/>
            <a:chOff x="2788" y="1266"/>
            <a:chExt cx="1715" cy="1899"/>
          </a:xfrm>
        </p:grpSpPr>
        <p:sp>
          <p:nvSpPr>
            <p:cNvPr id="18455" name="Line 24"/>
            <p:cNvSpPr>
              <a:spLocks noChangeShapeType="1"/>
            </p:cNvSpPr>
            <p:nvPr>
              <p:custDataLst>
                <p:tags r:id="rId11"/>
              </p:custDataLst>
            </p:nvPr>
          </p:nvSpPr>
          <p:spPr bwMode="auto">
            <a:xfrm flipV="1">
              <a:off x="2788" y="1479"/>
              <a:ext cx="1409" cy="1686"/>
            </a:xfrm>
            <a:prstGeom prst="line">
              <a:avLst/>
            </a:prstGeom>
            <a:noFill/>
            <a:ln w="38100">
              <a:solidFill>
                <a:srgbClr val="CC0000"/>
              </a:solidFill>
              <a:round/>
            </a:ln>
          </p:spPr>
          <p:txBody>
            <a:bodyPr/>
            <a:lstStyle/>
            <a:p>
              <a:endParaRPr lang="en-US">
                <a:latin typeface="Arial" panose="020B0604020202020204"/>
                <a:cs typeface="Arial" panose="020B0604020202020204"/>
              </a:endParaRPr>
            </a:p>
          </p:txBody>
        </p:sp>
        <p:sp>
          <p:nvSpPr>
            <p:cNvPr id="18456" name="Text Box 25"/>
            <p:cNvSpPr txBox="1">
              <a:spLocks noChangeArrowheads="1"/>
            </p:cNvSpPr>
            <p:nvPr>
              <p:custDataLst>
                <p:tags r:id="rId12"/>
              </p:custDataLst>
            </p:nvPr>
          </p:nvSpPr>
          <p:spPr bwMode="auto">
            <a:xfrm>
              <a:off x="4129" y="1266"/>
              <a:ext cx="374" cy="233"/>
            </a:xfrm>
            <a:prstGeom prst="rect">
              <a:avLst/>
            </a:prstGeom>
            <a:noFill/>
            <a:ln w="9525">
              <a:noFill/>
              <a:miter lim="800000"/>
            </a:ln>
          </p:spPr>
          <p:txBody>
            <a:bodyPr lIns="0" tIns="0" rIns="0" bIns="0">
              <a:spAutoFit/>
            </a:bodyPr>
            <a:lstStyle/>
            <a:p>
              <a:pPr algn="ctr">
                <a:spcBef>
                  <a:spcPct val="50000"/>
                </a:spcBef>
              </a:pPr>
              <a:r>
                <a:rPr lang="en-US" sz="2400" i="1">
                  <a:latin typeface="Arial" panose="020B0604020202020204"/>
                  <a:cs typeface="Arial" panose="020B0604020202020204"/>
                </a:rPr>
                <a:t>MC</a:t>
              </a:r>
            </a:p>
          </p:txBody>
        </p:sp>
      </p:grpSp>
      <p:sp>
        <p:nvSpPr>
          <p:cNvPr id="18445" name="Line 26"/>
          <p:cNvSpPr>
            <a:spLocks noChangeShapeType="1"/>
          </p:cNvSpPr>
          <p:nvPr>
            <p:custDataLst>
              <p:tags r:id="rId3"/>
            </p:custDataLst>
          </p:nvPr>
        </p:nvSpPr>
        <p:spPr bwMode="auto">
          <a:xfrm>
            <a:off x="6135688" y="3667125"/>
            <a:ext cx="0" cy="153035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18446" name="Oval 27"/>
          <p:cNvSpPr>
            <a:spLocks noChangeAspect="1" noChangeArrowheads="1"/>
          </p:cNvSpPr>
          <p:nvPr>
            <p:custDataLst>
              <p:tags r:id="rId4"/>
            </p:custDataLst>
          </p:nvPr>
        </p:nvSpPr>
        <p:spPr bwMode="auto">
          <a:xfrm>
            <a:off x="6067425" y="3598863"/>
            <a:ext cx="136525" cy="13493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sp>
        <p:nvSpPr>
          <p:cNvPr id="18447" name="Text Box 28"/>
          <p:cNvSpPr txBox="1">
            <a:spLocks noChangeArrowheads="1"/>
          </p:cNvSpPr>
          <p:nvPr>
            <p:custDataLst>
              <p:tags r:id="rId5"/>
            </p:custDataLst>
          </p:nvPr>
        </p:nvSpPr>
        <p:spPr bwMode="auto">
          <a:xfrm>
            <a:off x="5875338" y="5195888"/>
            <a:ext cx="517525" cy="473075"/>
          </a:xfrm>
          <a:prstGeom prst="rect">
            <a:avLst/>
          </a:prstGeom>
          <a:noFill/>
          <a:ln w="9525">
            <a:noFill/>
            <a:miter lim="800000"/>
          </a:ln>
        </p:spPr>
        <p:txBody>
          <a:bodyPr>
            <a:spAutoFit/>
          </a:bodyPr>
          <a:lstStyle/>
          <a:p>
            <a:pPr algn="ctr">
              <a:spcBef>
                <a:spcPct val="50000"/>
              </a:spcBef>
            </a:pPr>
            <a:r>
              <a:rPr lang="en-US" sz="2500" b="1" i="1">
                <a:latin typeface="Arial" panose="020B0604020202020204"/>
                <a:cs typeface="Arial" panose="020B0604020202020204"/>
              </a:rPr>
              <a:t>Q</a:t>
            </a:r>
          </a:p>
        </p:txBody>
      </p:sp>
      <p:sp>
        <p:nvSpPr>
          <p:cNvPr id="18448" name="Oval 29"/>
          <p:cNvSpPr>
            <a:spLocks noChangeAspect="1" noChangeArrowheads="1"/>
          </p:cNvSpPr>
          <p:nvPr>
            <p:custDataLst>
              <p:tags r:id="rId6"/>
            </p:custDataLst>
          </p:nvPr>
        </p:nvSpPr>
        <p:spPr bwMode="auto">
          <a:xfrm>
            <a:off x="6067425" y="2717800"/>
            <a:ext cx="136525" cy="134938"/>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sp>
        <p:nvSpPr>
          <p:cNvPr id="18449" name="Rectangle 34"/>
          <p:cNvSpPr>
            <a:spLocks noChangeArrowheads="1"/>
          </p:cNvSpPr>
          <p:nvPr>
            <p:custDataLst>
              <p:tags r:id="rId7"/>
            </p:custDataLst>
          </p:nvPr>
        </p:nvSpPr>
        <p:spPr bwMode="auto">
          <a:xfrm>
            <a:off x="4362450" y="2549525"/>
            <a:ext cx="465494" cy="477054"/>
          </a:xfrm>
          <a:prstGeom prst="rect">
            <a:avLst/>
          </a:prstGeom>
          <a:noFill/>
          <a:ln w="9525">
            <a:noFill/>
            <a:miter lim="800000"/>
          </a:ln>
        </p:spPr>
        <p:txBody>
          <a:bodyPr wrap="none">
            <a:spAutoFit/>
          </a:bodyPr>
          <a:lstStyle/>
          <a:p>
            <a:r>
              <a:rPr lang="en-US" sz="2500" b="1" i="1">
                <a:latin typeface="Arial" panose="020B0604020202020204"/>
                <a:cs typeface="Arial" panose="020B0604020202020204"/>
              </a:rPr>
              <a:t>P</a:t>
            </a:r>
          </a:p>
        </p:txBody>
      </p:sp>
      <p:grpSp>
        <p:nvGrpSpPr>
          <p:cNvPr id="12" name="Group 36"/>
          <p:cNvGrpSpPr/>
          <p:nvPr/>
        </p:nvGrpSpPr>
        <p:grpSpPr bwMode="auto">
          <a:xfrm>
            <a:off x="3924300" y="3063875"/>
            <a:ext cx="2279650" cy="473075"/>
            <a:chOff x="2472" y="1930"/>
            <a:chExt cx="1436" cy="298"/>
          </a:xfrm>
        </p:grpSpPr>
        <p:grpSp>
          <p:nvGrpSpPr>
            <p:cNvPr id="13" name="Group 30"/>
            <p:cNvGrpSpPr/>
            <p:nvPr/>
          </p:nvGrpSpPr>
          <p:grpSpPr bwMode="auto">
            <a:xfrm>
              <a:off x="3024" y="2036"/>
              <a:ext cx="884" cy="85"/>
              <a:chOff x="2631" y="1952"/>
              <a:chExt cx="884" cy="85"/>
            </a:xfrm>
          </p:grpSpPr>
          <p:sp>
            <p:nvSpPr>
              <p:cNvPr id="18453" name="Line 31"/>
              <p:cNvSpPr>
                <a:spLocks noChangeShapeType="1"/>
              </p:cNvSpPr>
              <p:nvPr>
                <p:custDataLst>
                  <p:tags r:id="rId9"/>
                </p:custDataLst>
              </p:nvPr>
            </p:nvSpPr>
            <p:spPr bwMode="auto">
              <a:xfrm>
                <a:off x="2631" y="1996"/>
                <a:ext cx="840"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18454" name="Oval 32"/>
              <p:cNvSpPr>
                <a:spLocks noChangeAspect="1" noChangeArrowheads="1"/>
              </p:cNvSpPr>
              <p:nvPr>
                <p:custDataLst>
                  <p:tags r:id="rId10"/>
                </p:custDataLst>
              </p:nvPr>
            </p:nvSpPr>
            <p:spPr bwMode="auto">
              <a:xfrm>
                <a:off x="3429" y="1952"/>
                <a:ext cx="86" cy="85"/>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sp>
          <p:nvSpPr>
            <p:cNvPr id="18452" name="Rectangle 35"/>
            <p:cNvSpPr>
              <a:spLocks noChangeArrowheads="1"/>
            </p:cNvSpPr>
            <p:nvPr>
              <p:custDataLst>
                <p:tags r:id="rId8"/>
              </p:custDataLst>
            </p:nvPr>
          </p:nvSpPr>
          <p:spPr bwMode="auto">
            <a:xfrm>
              <a:off x="2472" y="1930"/>
              <a:ext cx="537" cy="298"/>
            </a:xfrm>
            <a:prstGeom prst="rect">
              <a:avLst/>
            </a:prstGeom>
            <a:noFill/>
            <a:ln w="9525">
              <a:noFill/>
              <a:miter lim="800000"/>
            </a:ln>
          </p:spPr>
          <p:txBody>
            <a:bodyPr>
              <a:spAutoFit/>
            </a:bodyPr>
            <a:lstStyle/>
            <a:p>
              <a:r>
                <a:rPr lang="en-US" sz="2500" b="1" i="1">
                  <a:latin typeface="Arial" panose="020B0604020202020204"/>
                  <a:cs typeface="Arial" panose="020B0604020202020204"/>
                </a:rPr>
                <a:t>ATC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7">
                                            <p:txEl>
                                              <p:pRg st="0" end="0"/>
                                            </p:txEl>
                                          </p:spTgt>
                                        </p:tgtEl>
                                        <p:attrNameLst>
                                          <p:attrName>style.visibility</p:attrName>
                                        </p:attrNameLst>
                                      </p:cBhvr>
                                      <p:to>
                                        <p:strVal val="visible"/>
                                      </p:to>
                                    </p:set>
                                    <p:animEffect transition="in" filter="wipe(left)">
                                      <p:cBhvr>
                                        <p:cTn id="12" dur="500"/>
                                        <p:tgtEl>
                                          <p:spTgt spid="1331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27">
                                            <p:txEl>
                                              <p:pRg st="1" end="1"/>
                                            </p:txEl>
                                          </p:spTgt>
                                        </p:tgtEl>
                                        <p:attrNameLst>
                                          <p:attrName>style.visibility</p:attrName>
                                        </p:attrNameLst>
                                      </p:cBhvr>
                                      <p:to>
                                        <p:strVal val="visible"/>
                                      </p:to>
                                    </p:set>
                                    <p:animEffect transition="in" filter="wipe(left)">
                                      <p:cBhvr>
                                        <p:cTn id="17" dur="500"/>
                                        <p:tgtEl>
                                          <p:spTgt spid="133127">
                                            <p:txEl>
                                              <p:pRg st="1" end="1"/>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33122"/>
                                        </p:tgtEl>
                                        <p:attrNameLst>
                                          <p:attrName>style.visibility</p:attrName>
                                        </p:attrNameLst>
                                      </p:cBhvr>
                                      <p:to>
                                        <p:strVal val="visible"/>
                                      </p:to>
                                    </p:set>
                                    <p:animEffect transition="in" filter="fade">
                                      <p:cBhvr>
                                        <p:cTn id="21" dur="500"/>
                                        <p:tgtEl>
                                          <p:spTgt spid="133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bldLvl="0" animBg="1"/>
      <p:bldP spid="133127" grpId="0" build="p" bldLvl="5"/>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3" cstate="print"/>
          <a:stretch>
            <a:fillRect/>
          </a:stretch>
        </p:blipFill>
        <p:spPr>
          <a:xfrm>
            <a:off x="433281" y="6286520"/>
            <a:ext cx="1495513" cy="288536"/>
          </a:xfrm>
          <a:prstGeom prst="rect">
            <a:avLst/>
          </a:prstGeom>
        </p:spPr>
      </p:pic>
      <p:sp>
        <p:nvSpPr>
          <p:cNvPr id="7" name="TextBox 5"/>
          <p:cNvSpPr txBox="1"/>
          <p:nvPr/>
        </p:nvSpPr>
        <p:spPr>
          <a:xfrm>
            <a:off x="414137" y="641967"/>
            <a:ext cx="3840480" cy="583565"/>
          </a:xfrm>
          <a:prstGeom prst="rect">
            <a:avLst/>
          </a:prstGeom>
          <a:noFill/>
        </p:spPr>
        <p:txBody>
          <a:bodyPr wrap="none" rtlCol="0">
            <a:spAutoFit/>
          </a:bodyPr>
          <a:lstStyle/>
          <a:p>
            <a:pPr algn="l"/>
            <a:r>
              <a:rPr sz="3200">
                <a:solidFill>
                  <a:srgbClr val="002060"/>
                </a:solidFill>
                <a:latin typeface="华光中雅_CNKI" panose="02000500000000000000" pitchFamily="2" charset="-122"/>
                <a:ea typeface="华光中雅_CNKI" panose="02000500000000000000" pitchFamily="2" charset="-122"/>
              </a:rPr>
              <a:t>垄断者没有供给曲线</a:t>
            </a:r>
          </a:p>
        </p:txBody>
      </p:sp>
      <p:sp>
        <p:nvSpPr>
          <p:cNvPr id="2" name="Rectangle 3"/>
          <p:cNvSpPr>
            <a:spLocks noGrp="1" noChangeArrowheads="1"/>
          </p:cNvSpPr>
          <p:nvPr>
            <p:custDataLst>
              <p:tags r:id="rId1"/>
            </p:custDataLst>
          </p:nvPr>
        </p:nvSpPr>
        <p:spPr>
          <a:xfrm>
            <a:off x="323850" y="1393190"/>
            <a:ext cx="8424614" cy="51816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spcBef>
                <a:spcPct val="20000"/>
              </a:spcBef>
              <a:buFont typeface="Wingdings" panose="05000000000000000000" pitchFamily="2" charset="2"/>
              <a:buNone/>
            </a:pPr>
            <a:r>
              <a:rPr lang="en-US" dirty="0" smtClean="0">
                <a:solidFill>
                  <a:srgbClr val="FF0000"/>
                </a:solidFill>
                <a:latin typeface="微软雅黑" panose="020B0503020204020204" pitchFamily="34" charset="-122"/>
                <a:ea typeface="微软雅黑" panose="020B0503020204020204" pitchFamily="34" charset="-122"/>
              </a:rPr>
              <a:t>一个竞争性企业</a:t>
            </a:r>
            <a:r>
              <a:rPr lang="en-US" dirty="0" smtClean="0">
                <a:latin typeface="微软雅黑" panose="020B0503020204020204" pitchFamily="34" charset="-122"/>
                <a:ea typeface="微软雅黑" panose="020B0503020204020204" pitchFamily="34" charset="-122"/>
              </a:rPr>
              <a:t> </a:t>
            </a:r>
          </a:p>
          <a:p>
            <a:pPr marL="403225" lvl="1" eaLnBrk="1" hangingPunct="1">
              <a:lnSpc>
                <a:spcPct val="105000"/>
              </a:lnSpc>
              <a:buSzTx/>
            </a:pPr>
            <a:r>
              <a:rPr lang="zh-CN" altLang="en-US" smtClean="0">
                <a:latin typeface="微软雅黑" panose="020B0503020204020204" pitchFamily="34" charset="-122"/>
                <a:ea typeface="微软雅黑" panose="020B0503020204020204" pitchFamily="34" charset="-122"/>
                <a:sym typeface="+mn-ea"/>
              </a:rPr>
              <a:t>接受既定的</a:t>
            </a:r>
            <a:r>
              <a:rPr lang="en-US" smtClean="0">
                <a:latin typeface="微软雅黑" panose="020B0503020204020204" pitchFamily="34" charset="-122"/>
                <a:ea typeface="微软雅黑" panose="020B0503020204020204" pitchFamily="34" charset="-122"/>
                <a:sym typeface="+mn-ea"/>
              </a:rPr>
              <a:t>价格</a:t>
            </a:r>
            <a:endParaRPr lang="en-US" dirty="0" smtClean="0">
              <a:latin typeface="微软雅黑" panose="020B0503020204020204" pitchFamily="34" charset="-122"/>
              <a:ea typeface="微软雅黑" panose="020B0503020204020204" pitchFamily="34" charset="-122"/>
            </a:endParaRPr>
          </a:p>
          <a:p>
            <a:pPr marL="403225" lvl="1" eaLnBrk="1" hangingPunct="1">
              <a:lnSpc>
                <a:spcPct val="105000"/>
              </a:lnSpc>
              <a:buSzTx/>
            </a:pPr>
            <a:r>
              <a:rPr lang="en-US" dirty="0" smtClean="0">
                <a:latin typeface="微软雅黑" panose="020B0503020204020204" pitchFamily="34" charset="-122"/>
                <a:ea typeface="微软雅黑" panose="020B0503020204020204" pitchFamily="34" charset="-122"/>
                <a:sym typeface="+mn-ea"/>
              </a:rPr>
              <a:t>有一条供给曲线，表示出它的产量如何取决于价格</a:t>
            </a:r>
          </a:p>
          <a:p>
            <a:pPr marL="117475" lvl="1" indent="0" eaLnBrk="1" hangingPunct="1">
              <a:lnSpc>
                <a:spcPct val="105000"/>
              </a:lnSpc>
              <a:buSzTx/>
              <a:buNone/>
            </a:pPr>
            <a:r>
              <a:rPr lang="en-US" dirty="0" smtClean="0">
                <a:solidFill>
                  <a:srgbClr val="FF0000"/>
                </a:solidFill>
                <a:latin typeface="微软雅黑" panose="020B0503020204020204" pitchFamily="34" charset="-122"/>
                <a:ea typeface="微软雅黑" panose="020B0503020204020204" pitchFamily="34" charset="-122"/>
                <a:sym typeface="+mn-ea"/>
              </a:rPr>
              <a:t>一个垄断企业</a:t>
            </a:r>
            <a:endParaRPr lang="en-US" dirty="0" smtClean="0">
              <a:solidFill>
                <a:srgbClr val="FF0000"/>
              </a:solidFill>
              <a:latin typeface="微软雅黑" panose="020B0503020204020204" pitchFamily="34" charset="-122"/>
              <a:ea typeface="微软雅黑" panose="020B0503020204020204" pitchFamily="34" charset="-122"/>
            </a:endParaRPr>
          </a:p>
          <a:p>
            <a:pPr marL="403225" lvl="1" eaLnBrk="1" hangingPunct="1">
              <a:lnSpc>
                <a:spcPct val="105000"/>
              </a:lnSpc>
              <a:buSzTx/>
            </a:pPr>
            <a:r>
              <a:rPr lang="en-US" dirty="0" smtClean="0">
                <a:latin typeface="微软雅黑" panose="020B0503020204020204" pitchFamily="34" charset="-122"/>
                <a:ea typeface="微软雅黑" panose="020B0503020204020204" pitchFamily="34" charset="-122"/>
                <a:sym typeface="+mn-ea"/>
              </a:rPr>
              <a:t>一个“价格制定者”，而不是“价格接受者”</a:t>
            </a:r>
            <a:r>
              <a:rPr lang="en-US" dirty="0" smtClean="0">
                <a:latin typeface="微软雅黑" panose="020B0503020204020204" pitchFamily="34" charset="-122"/>
                <a:ea typeface="微软雅黑" panose="020B0503020204020204" pitchFamily="34" charset="-122"/>
              </a:rPr>
              <a:t> </a:t>
            </a:r>
          </a:p>
          <a:p>
            <a:pPr marL="403225" lvl="1" eaLnBrk="1" hangingPunct="1">
              <a:lnSpc>
                <a:spcPct val="105000"/>
              </a:lnSpc>
              <a:buSzTx/>
            </a:pPr>
            <a:r>
              <a:rPr lang="en-US" smtClean="0">
                <a:latin typeface="微软雅黑" panose="020B0503020204020204" pitchFamily="34" charset="-122"/>
                <a:ea typeface="微软雅黑" panose="020B0503020204020204" pitchFamily="34" charset="-122"/>
                <a:sym typeface="+mn-ea"/>
              </a:rPr>
              <a:t>产量并不取决于价格，产量与价格由MC、MR</a:t>
            </a:r>
            <a:r>
              <a:rPr lang="zh-CN" altLang="en-US" smtClean="0">
                <a:latin typeface="微软雅黑" panose="020B0503020204020204" pitchFamily="34" charset="-122"/>
                <a:ea typeface="微软雅黑" panose="020B0503020204020204" pitchFamily="34" charset="-122"/>
                <a:sym typeface="+mn-ea"/>
              </a:rPr>
              <a:t>、</a:t>
            </a:r>
            <a:r>
              <a:rPr lang="en-US" smtClean="0">
                <a:latin typeface="微软雅黑" panose="020B0503020204020204" pitchFamily="34" charset="-122"/>
                <a:ea typeface="微软雅黑" panose="020B0503020204020204" pitchFamily="34" charset="-122"/>
                <a:sym typeface="+mn-ea"/>
              </a:rPr>
              <a:t>需求曲线D共同决定</a:t>
            </a:r>
            <a:r>
              <a:rPr lang="en-US" smtClean="0">
                <a:latin typeface="微软雅黑" panose="020B0503020204020204" pitchFamily="34" charset="-122"/>
                <a:ea typeface="微软雅黑" panose="020B0503020204020204" pitchFamily="34" charset="-122"/>
              </a:rPr>
              <a:t> </a:t>
            </a:r>
            <a:endParaRPr lang="en-US" dirty="0" smtClean="0">
              <a:latin typeface="微软雅黑" panose="020B0503020204020204" pitchFamily="34" charset="-122"/>
              <a:ea typeface="微软雅黑" panose="020B0503020204020204" pitchFamily="34" charset="-122"/>
            </a:endParaRPr>
          </a:p>
          <a:p>
            <a:pPr marL="0" indent="0" eaLnBrk="1" hangingPunct="1">
              <a:spcBef>
                <a:spcPct val="55000"/>
              </a:spcBef>
              <a:buFont typeface="Wingdings" panose="05000000000000000000" pitchFamily="2" charset="2"/>
              <a:buNone/>
            </a:pPr>
            <a:r>
              <a:rPr lang="en-US" dirty="0" smtClean="0">
                <a:latin typeface="微软雅黑" panose="020B0503020204020204" pitchFamily="34" charset="-122"/>
                <a:ea typeface="微软雅黑" panose="020B0503020204020204" pitchFamily="34" charset="-122"/>
                <a:sym typeface="+mn-ea"/>
              </a:rPr>
              <a:t>因此，垄断者没有供给曲线</a:t>
            </a:r>
            <a:endParaRPr lang="en-US"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4"/>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25" cstate="print"/>
          <a:stretch>
            <a:fillRect/>
          </a:stretch>
        </p:blipFill>
        <p:spPr>
          <a:xfrm>
            <a:off x="433281" y="6286520"/>
            <a:ext cx="1495513" cy="288536"/>
          </a:xfrm>
          <a:prstGeom prst="rect">
            <a:avLst/>
          </a:prstGeom>
        </p:spPr>
      </p:pic>
      <p:sp>
        <p:nvSpPr>
          <p:cNvPr id="7" name="TextBox 5"/>
          <p:cNvSpPr txBox="1"/>
          <p:nvPr/>
        </p:nvSpPr>
        <p:spPr>
          <a:xfrm>
            <a:off x="414137" y="641967"/>
            <a:ext cx="4698722" cy="584775"/>
          </a:xfrm>
          <a:prstGeom prst="rect">
            <a:avLst/>
          </a:prstGeom>
          <a:noFill/>
        </p:spPr>
        <p:txBody>
          <a:bodyPr wrap="none" rtlCol="0">
            <a:spAutoFit/>
          </a:bodyPr>
          <a:lstStyle/>
          <a:p>
            <a:pPr algn="l"/>
            <a:r>
              <a:rPr sz="3200" smtClean="0">
                <a:solidFill>
                  <a:srgbClr val="002060"/>
                </a:solidFill>
                <a:latin typeface="华光中雅_CNKI" panose="02000500000000000000" pitchFamily="2" charset="-122"/>
                <a:ea typeface="华光中雅_CNKI" panose="02000500000000000000" pitchFamily="2" charset="-122"/>
              </a:rPr>
              <a:t>案例</a:t>
            </a:r>
            <a:r>
              <a:rPr lang="zh-CN" altLang="en-US" sz="3200" smtClean="0">
                <a:solidFill>
                  <a:srgbClr val="002060"/>
                </a:solidFill>
                <a:latin typeface="华光中雅_CNKI" panose="02000500000000000000" pitchFamily="2" charset="-122"/>
                <a:ea typeface="华光中雅_CNKI" panose="02000500000000000000" pitchFamily="2" charset="-122"/>
              </a:rPr>
              <a:t>：</a:t>
            </a:r>
            <a:r>
              <a:rPr sz="3200" smtClean="0">
                <a:solidFill>
                  <a:srgbClr val="002060"/>
                </a:solidFill>
                <a:latin typeface="华光中雅_CNKI" panose="02000500000000000000" pitchFamily="2" charset="-122"/>
                <a:ea typeface="华光中雅_CNKI" panose="02000500000000000000" pitchFamily="2" charset="-122"/>
              </a:rPr>
              <a:t>垄断与非专利药品</a:t>
            </a:r>
            <a:endParaRPr sz="3200">
              <a:solidFill>
                <a:srgbClr val="002060"/>
              </a:solidFill>
              <a:latin typeface="华光中雅_CNKI" panose="02000500000000000000" pitchFamily="2" charset="-122"/>
              <a:ea typeface="华光中雅_CNKI" panose="02000500000000000000" pitchFamily="2" charset="-122"/>
            </a:endParaRPr>
          </a:p>
        </p:txBody>
      </p:sp>
      <p:sp>
        <p:nvSpPr>
          <p:cNvPr id="167939" name="Rectangle 3"/>
          <p:cNvSpPr>
            <a:spLocks noGrp="1" noChangeArrowheads="1"/>
          </p:cNvSpPr>
          <p:nvPr>
            <p:ph type="body" idx="4294967295"/>
            <p:custDataLst>
              <p:tags r:id="rId1"/>
            </p:custDataLst>
          </p:nvPr>
        </p:nvSpPr>
        <p:spPr>
          <a:xfrm>
            <a:off x="539750" y="1635125"/>
            <a:ext cx="2520082" cy="3378051"/>
          </a:xfrm>
        </p:spPr>
        <p:txBody>
          <a:bodyPr>
            <a:normAutofit/>
          </a:bodyPr>
          <a:lstStyle/>
          <a:p>
            <a:pPr marL="0" indent="0" eaLnBrk="1" hangingPunct="1">
              <a:spcBef>
                <a:spcPct val="60000"/>
              </a:spcBef>
              <a:buFont typeface="Wingdings" panose="05000000000000000000" pitchFamily="2" charset="2"/>
              <a:buNone/>
            </a:pPr>
            <a:r>
              <a:rPr lang="en-US" sz="2500" smtClean="0"/>
              <a:t>新药的专利权给了卖者</a:t>
            </a:r>
            <a:r>
              <a:rPr lang="zh-CN" altLang="en-US" sz="2500" smtClean="0"/>
              <a:t>一</a:t>
            </a:r>
            <a:r>
              <a:rPr lang="en-US" sz="2500" smtClean="0"/>
              <a:t>个短期的垄断</a:t>
            </a:r>
            <a:r>
              <a:rPr lang="zh-CN" altLang="en-US" sz="2500" smtClean="0"/>
              <a:t>期</a:t>
            </a:r>
            <a:endParaRPr lang="en-US" sz="2500" dirty="0" smtClean="0"/>
          </a:p>
          <a:p>
            <a:pPr marL="0" indent="0" eaLnBrk="1" hangingPunct="1">
              <a:spcBef>
                <a:spcPct val="70000"/>
              </a:spcBef>
              <a:buFont typeface="Wingdings" panose="05000000000000000000" pitchFamily="2" charset="2"/>
              <a:buNone/>
            </a:pPr>
            <a:r>
              <a:rPr lang="en-US" sz="2500" smtClean="0">
                <a:sym typeface="+mn-ea"/>
              </a:rPr>
              <a:t>当专利过期，</a:t>
            </a:r>
            <a:r>
              <a:rPr lang="en-US" sz="2500" dirty="0" smtClean="0">
                <a:sym typeface="+mn-ea"/>
              </a:rPr>
              <a:t>市场变成竞争性市场，出现非专利药品</a:t>
            </a:r>
            <a:endParaRPr lang="en-US" sz="2500" dirty="0" smtClean="0"/>
          </a:p>
          <a:p>
            <a:pPr marL="0" indent="0" eaLnBrk="1" hangingPunct="1">
              <a:spcBef>
                <a:spcPct val="70000"/>
              </a:spcBef>
              <a:buFont typeface="Wingdings" panose="05000000000000000000" pitchFamily="2" charset="2"/>
              <a:buNone/>
            </a:pPr>
            <a:endParaRPr lang="en-US" sz="2500" dirty="0" smtClean="0"/>
          </a:p>
        </p:txBody>
      </p:sp>
      <p:grpSp>
        <p:nvGrpSpPr>
          <p:cNvPr id="2" name="Group 41"/>
          <p:cNvGrpSpPr/>
          <p:nvPr/>
        </p:nvGrpSpPr>
        <p:grpSpPr bwMode="auto">
          <a:xfrm>
            <a:off x="4119563" y="3421063"/>
            <a:ext cx="4062412" cy="473075"/>
            <a:chOff x="2595" y="2155"/>
            <a:chExt cx="2559" cy="298"/>
          </a:xfrm>
        </p:grpSpPr>
        <p:sp>
          <p:nvSpPr>
            <p:cNvPr id="20514" name="Line 40"/>
            <p:cNvSpPr>
              <a:spLocks noChangeShapeType="1"/>
            </p:cNvSpPr>
            <p:nvPr>
              <p:custDataLst>
                <p:tags r:id="rId22"/>
              </p:custDataLst>
            </p:nvPr>
          </p:nvSpPr>
          <p:spPr bwMode="auto">
            <a:xfrm>
              <a:off x="3022" y="2305"/>
              <a:ext cx="2132" cy="0"/>
            </a:xfrm>
            <a:prstGeom prst="line">
              <a:avLst/>
            </a:prstGeom>
            <a:noFill/>
            <a:ln w="38100">
              <a:solidFill>
                <a:srgbClr val="CC0000"/>
              </a:solidFill>
              <a:round/>
            </a:ln>
          </p:spPr>
          <p:txBody>
            <a:bodyPr/>
            <a:lstStyle/>
            <a:p>
              <a:endParaRPr lang="en-US">
                <a:latin typeface="Arial" panose="020B0604020202020204"/>
                <a:cs typeface="Arial" panose="020B0604020202020204"/>
              </a:endParaRPr>
            </a:p>
          </p:txBody>
        </p:sp>
        <p:sp>
          <p:nvSpPr>
            <p:cNvPr id="20515" name="Rectangle 15"/>
            <p:cNvSpPr>
              <a:spLocks noChangeArrowheads="1"/>
            </p:cNvSpPr>
            <p:nvPr>
              <p:custDataLst>
                <p:tags r:id="rId23"/>
              </p:custDataLst>
            </p:nvPr>
          </p:nvSpPr>
          <p:spPr bwMode="auto">
            <a:xfrm>
              <a:off x="2595" y="2155"/>
              <a:ext cx="429" cy="298"/>
            </a:xfrm>
            <a:prstGeom prst="rect">
              <a:avLst/>
            </a:prstGeom>
            <a:noFill/>
            <a:ln w="9525">
              <a:noFill/>
              <a:miter lim="800000"/>
            </a:ln>
          </p:spPr>
          <p:txBody>
            <a:bodyPr>
              <a:spAutoFit/>
            </a:bodyPr>
            <a:lstStyle/>
            <a:p>
              <a:r>
                <a:rPr lang="en-US" sz="2500" i="1">
                  <a:latin typeface="Arial" panose="020B0604020202020204"/>
                  <a:cs typeface="Arial" panose="020B0604020202020204"/>
                </a:rPr>
                <a:t>MC</a:t>
              </a:r>
            </a:p>
          </p:txBody>
        </p:sp>
      </p:grpSp>
      <p:grpSp>
        <p:nvGrpSpPr>
          <p:cNvPr id="3" name="Group 16"/>
          <p:cNvGrpSpPr/>
          <p:nvPr/>
        </p:nvGrpSpPr>
        <p:grpSpPr bwMode="auto">
          <a:xfrm>
            <a:off x="3195638" y="1465263"/>
            <a:ext cx="5451475" cy="4181475"/>
            <a:chOff x="1579" y="1014"/>
            <a:chExt cx="3434" cy="2634"/>
          </a:xfrm>
        </p:grpSpPr>
        <p:grpSp>
          <p:nvGrpSpPr>
            <p:cNvPr id="4" name="Group 17"/>
            <p:cNvGrpSpPr/>
            <p:nvPr/>
          </p:nvGrpSpPr>
          <p:grpSpPr bwMode="auto">
            <a:xfrm>
              <a:off x="2591" y="1080"/>
              <a:ext cx="2262" cy="2284"/>
              <a:chOff x="1489" y="785"/>
              <a:chExt cx="3650" cy="2492"/>
            </a:xfrm>
          </p:grpSpPr>
          <p:sp>
            <p:nvSpPr>
              <p:cNvPr id="20512" name="Line 18"/>
              <p:cNvSpPr>
                <a:spLocks noChangeShapeType="1"/>
              </p:cNvSpPr>
              <p:nvPr>
                <p:custDataLst>
                  <p:tags r:id="rId20"/>
                </p:custDataLst>
              </p:nvPr>
            </p:nvSpPr>
            <p:spPr bwMode="auto">
              <a:xfrm>
                <a:off x="1489" y="785"/>
                <a:ext cx="0" cy="2491"/>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sp>
            <p:nvSpPr>
              <p:cNvPr id="20513" name="Line 19"/>
              <p:cNvSpPr>
                <a:spLocks noChangeShapeType="1"/>
              </p:cNvSpPr>
              <p:nvPr>
                <p:custDataLst>
                  <p:tags r:id="rId21"/>
                </p:custDataLst>
              </p:nvPr>
            </p:nvSpPr>
            <p:spPr bwMode="auto">
              <a:xfrm>
                <a:off x="1489" y="3277"/>
                <a:ext cx="3650"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
          <p:nvSpPr>
            <p:cNvPr id="20510" name="Text Box 20"/>
            <p:cNvSpPr txBox="1">
              <a:spLocks noChangeArrowheads="1"/>
            </p:cNvSpPr>
            <p:nvPr>
              <p:custDataLst>
                <p:tags r:id="rId18"/>
              </p:custDataLst>
            </p:nvPr>
          </p:nvSpPr>
          <p:spPr bwMode="auto">
            <a:xfrm>
              <a:off x="4232" y="3416"/>
              <a:ext cx="781" cy="232"/>
            </a:xfrm>
            <a:prstGeom prst="rect">
              <a:avLst/>
            </a:prstGeom>
            <a:noFill/>
            <a:ln w="9525">
              <a:noFill/>
              <a:miter lim="800000"/>
            </a:ln>
          </p:spPr>
          <p:txBody>
            <a:bodyPr lIns="0" tIns="0" rIns="0" bIns="0">
              <a:spAutoFit/>
            </a:bodyPr>
            <a:lstStyle/>
            <a:p>
              <a:pPr algn="r">
                <a:spcBef>
                  <a:spcPct val="50000"/>
                </a:spcBef>
              </a:pPr>
              <a:r>
                <a:rPr lang="zh-CN" altLang="en-US" sz="2400">
                  <a:latin typeface="Arial" panose="020B0604020202020204"/>
                  <a:cs typeface="Arial" panose="020B0604020202020204"/>
                </a:rPr>
                <a:t>数量</a:t>
              </a:r>
            </a:p>
          </p:txBody>
        </p:sp>
        <p:sp>
          <p:nvSpPr>
            <p:cNvPr id="20511" name="Text Box 21"/>
            <p:cNvSpPr txBox="1">
              <a:spLocks noChangeArrowheads="1"/>
            </p:cNvSpPr>
            <p:nvPr>
              <p:custDataLst>
                <p:tags r:id="rId19"/>
              </p:custDataLst>
            </p:nvPr>
          </p:nvSpPr>
          <p:spPr bwMode="auto">
            <a:xfrm>
              <a:off x="1579" y="1014"/>
              <a:ext cx="1001" cy="290"/>
            </a:xfrm>
            <a:prstGeom prst="rect">
              <a:avLst/>
            </a:prstGeom>
            <a:noFill/>
            <a:ln w="9525">
              <a:noFill/>
              <a:miter lim="800000"/>
            </a:ln>
          </p:spPr>
          <p:txBody>
            <a:bodyPr>
              <a:spAutoFit/>
            </a:bodyPr>
            <a:lstStyle/>
            <a:p>
              <a:pPr algn="r">
                <a:spcBef>
                  <a:spcPct val="50000"/>
                </a:spcBef>
              </a:pPr>
              <a:r>
                <a:rPr lang="zh-CN" altLang="en-US" sz="2400">
                  <a:latin typeface="Arial" panose="020B0604020202020204"/>
                  <a:cs typeface="Arial" panose="020B0604020202020204"/>
                </a:rPr>
                <a:t>价格</a:t>
              </a:r>
            </a:p>
          </p:txBody>
        </p:sp>
      </p:grpSp>
      <p:grpSp>
        <p:nvGrpSpPr>
          <p:cNvPr id="6" name="Group 22"/>
          <p:cNvGrpSpPr/>
          <p:nvPr/>
        </p:nvGrpSpPr>
        <p:grpSpPr bwMode="auto">
          <a:xfrm>
            <a:off x="4799013" y="1906588"/>
            <a:ext cx="3595687" cy="2462213"/>
            <a:chOff x="2589" y="1292"/>
            <a:chExt cx="2265" cy="1551"/>
          </a:xfrm>
        </p:grpSpPr>
        <p:sp>
          <p:nvSpPr>
            <p:cNvPr id="20507" name="Line 23"/>
            <p:cNvSpPr>
              <a:spLocks noChangeShapeType="1"/>
            </p:cNvSpPr>
            <p:nvPr>
              <p:custDataLst>
                <p:tags r:id="rId16"/>
              </p:custDataLst>
            </p:nvPr>
          </p:nvSpPr>
          <p:spPr bwMode="auto">
            <a:xfrm>
              <a:off x="2589" y="1292"/>
              <a:ext cx="2055" cy="1368"/>
            </a:xfrm>
            <a:prstGeom prst="line">
              <a:avLst/>
            </a:prstGeom>
            <a:noFill/>
            <a:ln w="38100">
              <a:solidFill>
                <a:srgbClr val="333399"/>
              </a:solidFill>
              <a:round/>
            </a:ln>
          </p:spPr>
          <p:txBody>
            <a:bodyPr/>
            <a:lstStyle/>
            <a:p>
              <a:endParaRPr lang="en-US">
                <a:latin typeface="Arial" panose="020B0604020202020204"/>
                <a:cs typeface="Arial" panose="020B0604020202020204"/>
              </a:endParaRPr>
            </a:p>
          </p:txBody>
        </p:sp>
        <p:sp>
          <p:nvSpPr>
            <p:cNvPr id="20508" name="Text Box 24"/>
            <p:cNvSpPr txBox="1">
              <a:spLocks noChangeArrowheads="1"/>
            </p:cNvSpPr>
            <p:nvPr>
              <p:custDataLst>
                <p:tags r:id="rId17"/>
              </p:custDataLst>
            </p:nvPr>
          </p:nvSpPr>
          <p:spPr bwMode="auto">
            <a:xfrm>
              <a:off x="4580" y="2610"/>
              <a:ext cx="274" cy="233"/>
            </a:xfrm>
            <a:prstGeom prst="rect">
              <a:avLst/>
            </a:prstGeom>
            <a:noFill/>
            <a:ln w="9525">
              <a:noFill/>
              <a:miter lim="800000"/>
            </a:ln>
          </p:spPr>
          <p:txBody>
            <a:bodyPr lIns="0" tIns="0" rIns="0" bIns="0">
              <a:spAutoFit/>
            </a:bodyPr>
            <a:lstStyle/>
            <a:p>
              <a:pPr algn="ctr">
                <a:spcBef>
                  <a:spcPct val="50000"/>
                </a:spcBef>
              </a:pPr>
              <a:r>
                <a:rPr lang="en-US" sz="2400" i="1">
                  <a:latin typeface="Arial" panose="020B0604020202020204"/>
                  <a:cs typeface="Arial" panose="020B0604020202020204"/>
                </a:rPr>
                <a:t>D</a:t>
              </a:r>
            </a:p>
          </p:txBody>
        </p:sp>
      </p:grpSp>
      <p:grpSp>
        <p:nvGrpSpPr>
          <p:cNvPr id="8" name="Group 25"/>
          <p:cNvGrpSpPr/>
          <p:nvPr/>
        </p:nvGrpSpPr>
        <p:grpSpPr bwMode="auto">
          <a:xfrm>
            <a:off x="4810125" y="1922463"/>
            <a:ext cx="2600325" cy="3028949"/>
            <a:chOff x="2596" y="1302"/>
            <a:chExt cx="1638" cy="1908"/>
          </a:xfrm>
        </p:grpSpPr>
        <p:sp>
          <p:nvSpPr>
            <p:cNvPr id="20505" name="Line 26"/>
            <p:cNvSpPr>
              <a:spLocks noChangeShapeType="1"/>
            </p:cNvSpPr>
            <p:nvPr>
              <p:custDataLst>
                <p:tags r:id="rId14"/>
              </p:custDataLst>
            </p:nvPr>
          </p:nvSpPr>
          <p:spPr bwMode="auto">
            <a:xfrm>
              <a:off x="2596" y="1302"/>
              <a:ext cx="1299" cy="1704"/>
            </a:xfrm>
            <a:prstGeom prst="line">
              <a:avLst/>
            </a:prstGeom>
            <a:noFill/>
            <a:ln w="38100">
              <a:solidFill>
                <a:srgbClr val="CC0000"/>
              </a:solidFill>
              <a:round/>
            </a:ln>
          </p:spPr>
          <p:txBody>
            <a:bodyPr/>
            <a:lstStyle/>
            <a:p>
              <a:endParaRPr lang="en-US">
                <a:latin typeface="Arial" panose="020B0604020202020204"/>
                <a:cs typeface="Arial" panose="020B0604020202020204"/>
              </a:endParaRPr>
            </a:p>
          </p:txBody>
        </p:sp>
        <p:sp>
          <p:nvSpPr>
            <p:cNvPr id="20506" name="Text Box 27"/>
            <p:cNvSpPr txBox="1">
              <a:spLocks noChangeArrowheads="1"/>
            </p:cNvSpPr>
            <p:nvPr>
              <p:custDataLst>
                <p:tags r:id="rId15"/>
              </p:custDataLst>
            </p:nvPr>
          </p:nvSpPr>
          <p:spPr bwMode="auto">
            <a:xfrm>
              <a:off x="3860" y="2977"/>
              <a:ext cx="374" cy="233"/>
            </a:xfrm>
            <a:prstGeom prst="rect">
              <a:avLst/>
            </a:prstGeom>
            <a:noFill/>
            <a:ln w="9525">
              <a:noFill/>
              <a:miter lim="800000"/>
            </a:ln>
          </p:spPr>
          <p:txBody>
            <a:bodyPr lIns="0" tIns="0" rIns="0" bIns="0">
              <a:spAutoFit/>
            </a:bodyPr>
            <a:lstStyle/>
            <a:p>
              <a:pPr algn="ctr">
                <a:spcBef>
                  <a:spcPct val="50000"/>
                </a:spcBef>
              </a:pPr>
              <a:r>
                <a:rPr lang="en-US" sz="2400" i="1">
                  <a:latin typeface="Arial" panose="020B0604020202020204"/>
                  <a:cs typeface="Arial" panose="020B0604020202020204"/>
                </a:rPr>
                <a:t>MR</a:t>
              </a:r>
            </a:p>
          </p:txBody>
        </p:sp>
      </p:grpSp>
      <p:grpSp>
        <p:nvGrpSpPr>
          <p:cNvPr id="9" name="Group 49"/>
          <p:cNvGrpSpPr/>
          <p:nvPr/>
        </p:nvGrpSpPr>
        <p:grpSpPr bwMode="auto">
          <a:xfrm>
            <a:off x="4206875" y="2549525"/>
            <a:ext cx="2216150" cy="3087688"/>
            <a:chOff x="2650" y="1606"/>
            <a:chExt cx="1396" cy="1945"/>
          </a:xfrm>
        </p:grpSpPr>
        <p:sp>
          <p:nvSpPr>
            <p:cNvPr id="20499" name="Line 13"/>
            <p:cNvSpPr>
              <a:spLocks noChangeShapeType="1"/>
            </p:cNvSpPr>
            <p:nvPr>
              <p:custDataLst>
                <p:tags r:id="rId8"/>
              </p:custDataLst>
            </p:nvPr>
          </p:nvSpPr>
          <p:spPr bwMode="auto">
            <a:xfrm>
              <a:off x="3024" y="1756"/>
              <a:ext cx="840"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20500" name="Rectangle 14"/>
            <p:cNvSpPr>
              <a:spLocks noChangeArrowheads="1"/>
            </p:cNvSpPr>
            <p:nvPr>
              <p:custDataLst>
                <p:tags r:id="rId9"/>
              </p:custDataLst>
            </p:nvPr>
          </p:nvSpPr>
          <p:spPr bwMode="auto">
            <a:xfrm>
              <a:off x="2650" y="1606"/>
              <a:ext cx="368" cy="298"/>
            </a:xfrm>
            <a:prstGeom prst="rect">
              <a:avLst/>
            </a:prstGeom>
            <a:noFill/>
            <a:ln w="9525">
              <a:noFill/>
              <a:miter lim="800000"/>
            </a:ln>
          </p:spPr>
          <p:txBody>
            <a:bodyPr>
              <a:spAutoFit/>
            </a:bodyPr>
            <a:lstStyle/>
            <a:p>
              <a:pPr algn="r"/>
              <a:r>
                <a:rPr lang="en-US" sz="2500" b="1" i="1">
                  <a:latin typeface="Arial" panose="020B0604020202020204"/>
                  <a:cs typeface="Arial" panose="020B0604020202020204"/>
                </a:rPr>
                <a:t>P</a:t>
              </a:r>
              <a:r>
                <a:rPr lang="en-US" sz="2500" b="1" baseline="-25000">
                  <a:latin typeface="Arial" panose="020B0604020202020204"/>
                  <a:cs typeface="Arial" panose="020B0604020202020204"/>
                </a:rPr>
                <a:t>M</a:t>
              </a:r>
            </a:p>
          </p:txBody>
        </p:sp>
        <p:sp>
          <p:nvSpPr>
            <p:cNvPr id="20501" name="Line 32"/>
            <p:cNvSpPr>
              <a:spLocks noChangeShapeType="1"/>
            </p:cNvSpPr>
            <p:nvPr>
              <p:custDataLst>
                <p:tags r:id="rId10"/>
              </p:custDataLst>
            </p:nvPr>
          </p:nvSpPr>
          <p:spPr bwMode="auto">
            <a:xfrm>
              <a:off x="3864" y="1758"/>
              <a:ext cx="0" cy="1511"/>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20502" name="Oval 33"/>
            <p:cNvSpPr>
              <a:spLocks noChangeAspect="1" noChangeArrowheads="1"/>
            </p:cNvSpPr>
            <p:nvPr>
              <p:custDataLst>
                <p:tags r:id="rId11"/>
              </p:custDataLst>
            </p:nvPr>
          </p:nvSpPr>
          <p:spPr bwMode="auto">
            <a:xfrm>
              <a:off x="3822" y="2267"/>
              <a:ext cx="86" cy="85"/>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sp>
          <p:nvSpPr>
            <p:cNvPr id="20503" name="Text Box 34"/>
            <p:cNvSpPr txBox="1">
              <a:spLocks noChangeArrowheads="1"/>
            </p:cNvSpPr>
            <p:nvPr>
              <p:custDataLst>
                <p:tags r:id="rId12"/>
              </p:custDataLst>
            </p:nvPr>
          </p:nvSpPr>
          <p:spPr bwMode="auto">
            <a:xfrm>
              <a:off x="3738" y="3282"/>
              <a:ext cx="308" cy="269"/>
            </a:xfrm>
            <a:prstGeom prst="rect">
              <a:avLst/>
            </a:prstGeom>
            <a:noFill/>
            <a:ln w="9525">
              <a:noFill/>
              <a:miter lim="800000"/>
            </a:ln>
          </p:spPr>
          <p:txBody>
            <a:bodyPr lIns="0" tIns="0" rIns="0">
              <a:spAutoFit/>
            </a:bodyPr>
            <a:lstStyle/>
            <a:p>
              <a:pPr algn="ctr">
                <a:spcBef>
                  <a:spcPct val="50000"/>
                </a:spcBef>
              </a:pPr>
              <a:r>
                <a:rPr lang="en-US" sz="2500" b="1" i="1">
                  <a:latin typeface="Arial" panose="020B0604020202020204"/>
                  <a:cs typeface="Arial" panose="020B0604020202020204"/>
                </a:rPr>
                <a:t>Q</a:t>
              </a:r>
              <a:r>
                <a:rPr lang="en-US" sz="2500" b="1" baseline="-25000">
                  <a:latin typeface="Arial" panose="020B0604020202020204"/>
                  <a:cs typeface="Arial" panose="020B0604020202020204"/>
                </a:rPr>
                <a:t>M</a:t>
              </a:r>
            </a:p>
          </p:txBody>
        </p:sp>
        <p:sp>
          <p:nvSpPr>
            <p:cNvPr id="20504" name="Oval 35"/>
            <p:cNvSpPr>
              <a:spLocks noChangeAspect="1" noChangeArrowheads="1"/>
            </p:cNvSpPr>
            <p:nvPr>
              <p:custDataLst>
                <p:tags r:id="rId13"/>
              </p:custDataLst>
            </p:nvPr>
          </p:nvSpPr>
          <p:spPr bwMode="auto">
            <a:xfrm>
              <a:off x="3822" y="1712"/>
              <a:ext cx="86" cy="85"/>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sp>
        <p:nvSpPr>
          <p:cNvPr id="167978" name="Rectangle 42"/>
          <p:cNvSpPr>
            <a:spLocks noChangeArrowheads="1"/>
          </p:cNvSpPr>
          <p:nvPr>
            <p:custDataLst>
              <p:tags r:id="rId2"/>
            </p:custDataLst>
          </p:nvPr>
        </p:nvSpPr>
        <p:spPr bwMode="auto">
          <a:xfrm>
            <a:off x="3352800" y="3416300"/>
            <a:ext cx="890588" cy="473075"/>
          </a:xfrm>
          <a:prstGeom prst="rect">
            <a:avLst/>
          </a:prstGeom>
          <a:noFill/>
          <a:ln w="9525">
            <a:noFill/>
            <a:miter lim="800000"/>
          </a:ln>
        </p:spPr>
        <p:txBody>
          <a:bodyPr>
            <a:spAutoFit/>
          </a:bodyPr>
          <a:lstStyle/>
          <a:p>
            <a:pPr algn="r"/>
            <a:r>
              <a:rPr lang="en-US" sz="2500" b="1" i="1">
                <a:latin typeface="Arial" panose="020B0604020202020204"/>
                <a:cs typeface="Arial" panose="020B0604020202020204"/>
              </a:rPr>
              <a:t>P</a:t>
            </a:r>
            <a:r>
              <a:rPr lang="en-US" sz="2500" b="1" baseline="-25000">
                <a:latin typeface="Arial" panose="020B0604020202020204"/>
                <a:cs typeface="Arial" panose="020B0604020202020204"/>
              </a:rPr>
              <a:t>C</a:t>
            </a:r>
            <a:r>
              <a:rPr lang="en-US" sz="2500">
                <a:latin typeface="Arial" panose="020B0604020202020204"/>
                <a:cs typeface="Arial" panose="020B0604020202020204"/>
              </a:rPr>
              <a:t> =</a:t>
            </a:r>
            <a:endParaRPr lang="en-US" sz="2500" i="1">
              <a:latin typeface="Arial" panose="020B0604020202020204"/>
              <a:cs typeface="Arial" panose="020B0604020202020204"/>
            </a:endParaRPr>
          </a:p>
        </p:txBody>
      </p:sp>
      <p:grpSp>
        <p:nvGrpSpPr>
          <p:cNvPr id="10" name="Group 45"/>
          <p:cNvGrpSpPr/>
          <p:nvPr/>
        </p:nvGrpSpPr>
        <p:grpSpPr bwMode="auto">
          <a:xfrm>
            <a:off x="6819900" y="3594100"/>
            <a:ext cx="688975" cy="2438400"/>
            <a:chOff x="4296" y="2264"/>
            <a:chExt cx="434" cy="1536"/>
          </a:xfrm>
        </p:grpSpPr>
        <p:sp>
          <p:nvSpPr>
            <p:cNvPr id="20494" name="Line 37"/>
            <p:cNvSpPr>
              <a:spLocks noChangeShapeType="1"/>
            </p:cNvSpPr>
            <p:nvPr>
              <p:custDataLst>
                <p:tags r:id="rId4"/>
              </p:custDataLst>
            </p:nvPr>
          </p:nvSpPr>
          <p:spPr bwMode="auto">
            <a:xfrm flipH="1">
              <a:off x="4686" y="2309"/>
              <a:ext cx="3" cy="965"/>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20495" name="Oval 38"/>
            <p:cNvSpPr>
              <a:spLocks noChangeAspect="1" noChangeArrowheads="1"/>
            </p:cNvSpPr>
            <p:nvPr>
              <p:custDataLst>
                <p:tags r:id="rId5"/>
              </p:custDataLst>
            </p:nvPr>
          </p:nvSpPr>
          <p:spPr bwMode="auto">
            <a:xfrm>
              <a:off x="4644" y="2264"/>
              <a:ext cx="86" cy="85"/>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nvGrpSpPr>
            <p:cNvPr id="11" name="Group 44"/>
            <p:cNvGrpSpPr/>
            <p:nvPr/>
          </p:nvGrpSpPr>
          <p:grpSpPr bwMode="auto">
            <a:xfrm>
              <a:off x="4296" y="3300"/>
              <a:ext cx="384" cy="500"/>
              <a:chOff x="4296" y="3300"/>
              <a:chExt cx="384" cy="500"/>
            </a:xfrm>
          </p:grpSpPr>
          <p:sp>
            <p:nvSpPr>
              <p:cNvPr id="20497" name="Text Box 39"/>
              <p:cNvSpPr txBox="1">
                <a:spLocks noChangeArrowheads="1"/>
              </p:cNvSpPr>
              <p:nvPr>
                <p:custDataLst>
                  <p:tags r:id="rId6"/>
                </p:custDataLst>
              </p:nvPr>
            </p:nvSpPr>
            <p:spPr bwMode="auto">
              <a:xfrm>
                <a:off x="4296" y="3531"/>
                <a:ext cx="311" cy="269"/>
              </a:xfrm>
              <a:prstGeom prst="rect">
                <a:avLst/>
              </a:prstGeom>
              <a:noFill/>
              <a:ln w="9525">
                <a:noFill/>
                <a:miter lim="800000"/>
              </a:ln>
            </p:spPr>
            <p:txBody>
              <a:bodyPr lIns="0" tIns="0" rIns="0">
                <a:spAutoFit/>
              </a:bodyPr>
              <a:lstStyle/>
              <a:p>
                <a:pPr algn="ctr">
                  <a:spcBef>
                    <a:spcPct val="50000"/>
                  </a:spcBef>
                </a:pPr>
                <a:r>
                  <a:rPr lang="en-US" sz="2500" b="1" i="1">
                    <a:latin typeface="Arial" panose="020B0604020202020204"/>
                    <a:cs typeface="Arial" panose="020B0604020202020204"/>
                  </a:rPr>
                  <a:t>Q</a:t>
                </a:r>
                <a:r>
                  <a:rPr lang="en-US" sz="2500" b="1" baseline="-25000">
                    <a:latin typeface="Arial" panose="020B0604020202020204"/>
                    <a:cs typeface="Arial" panose="020B0604020202020204"/>
                  </a:rPr>
                  <a:t>C</a:t>
                </a:r>
              </a:p>
            </p:txBody>
          </p:sp>
          <p:sp>
            <p:nvSpPr>
              <p:cNvPr id="20498" name="Line 43"/>
              <p:cNvSpPr>
                <a:spLocks noChangeShapeType="1"/>
              </p:cNvSpPr>
              <p:nvPr>
                <p:custDataLst>
                  <p:tags r:id="rId7"/>
                </p:custDataLst>
              </p:nvPr>
            </p:nvSpPr>
            <p:spPr bwMode="auto">
              <a:xfrm flipV="1">
                <a:off x="4494" y="3300"/>
                <a:ext cx="186" cy="27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grpSp>
      <p:sp>
        <p:nvSpPr>
          <p:cNvPr id="20493" name="Text Box 46"/>
          <p:cNvSpPr txBox="1">
            <a:spLocks noChangeArrowheads="1"/>
          </p:cNvSpPr>
          <p:nvPr>
            <p:custDataLst>
              <p:tags r:id="rId3"/>
            </p:custDataLst>
          </p:nvPr>
        </p:nvSpPr>
        <p:spPr bwMode="auto">
          <a:xfrm>
            <a:off x="5724128" y="1556792"/>
            <a:ext cx="2370137" cy="477054"/>
          </a:xfrm>
          <a:prstGeom prst="rect">
            <a:avLst/>
          </a:prstGeom>
          <a:noFill/>
          <a:ln w="9525">
            <a:noFill/>
            <a:miter lim="800000"/>
          </a:ln>
        </p:spPr>
        <p:txBody>
          <a:bodyPr>
            <a:spAutoFit/>
          </a:bodyPr>
          <a:lstStyle/>
          <a:p>
            <a:pPr algn="ctr">
              <a:spcBef>
                <a:spcPct val="50000"/>
              </a:spcBef>
            </a:pPr>
            <a:r>
              <a:rPr lang="zh-CN" altLang="en-US" sz="2500" smtClean="0">
                <a:latin typeface="Arial" panose="020B0604020202020204"/>
                <a:cs typeface="Arial" panose="020B0604020202020204"/>
              </a:rPr>
              <a:t>普通药品</a:t>
            </a:r>
            <a:r>
              <a:rPr lang="zh-CN" altLang="en-US" sz="2500">
                <a:latin typeface="Arial" panose="020B0604020202020204"/>
                <a:cs typeface="Arial" panose="020B0604020202020204"/>
              </a:rPr>
              <a:t>市场</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wipe(left)">
                                      <p:cBhvr>
                                        <p:cTn id="7" dur="500"/>
                                        <p:tgtEl>
                                          <p:spTgt spid="167939">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downLeft)">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67939">
                                            <p:txEl>
                                              <p:pRg st="1" end="1"/>
                                            </p:txEl>
                                          </p:spTgt>
                                        </p:tgtEl>
                                        <p:attrNameLst>
                                          <p:attrName>style.visibility</p:attrName>
                                        </p:attrNameLst>
                                      </p:cBhvr>
                                      <p:to>
                                        <p:strVal val="visible"/>
                                      </p:to>
                                    </p:set>
                                    <p:animEffect transition="in" filter="wipe(left)">
                                      <p:cBhvr>
                                        <p:cTn id="15" dur="500"/>
                                        <p:tgtEl>
                                          <p:spTgt spid="167939">
                                            <p:txEl>
                                              <p:pRg st="1" end="1"/>
                                            </p:txEl>
                                          </p:spTgt>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67978"/>
                                        </p:tgtEl>
                                        <p:attrNameLst>
                                          <p:attrName>style.visibility</p:attrName>
                                        </p:attrNameLst>
                                      </p:cBhvr>
                                      <p:to>
                                        <p:strVal val="visible"/>
                                      </p:to>
                                    </p:set>
                                    <p:animEffect transition="in" filter="strips(downLeft)">
                                      <p:cBhvr>
                                        <p:cTn id="22" dur="500"/>
                                        <p:tgtEl>
                                          <p:spTgt spid="167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bldLvl="5"/>
      <p:bldP spid="16797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
          <p:cNvSpPr txBox="1"/>
          <p:nvPr/>
        </p:nvSpPr>
        <p:spPr>
          <a:xfrm>
            <a:off x="414137" y="641967"/>
            <a:ext cx="2236510" cy="584775"/>
          </a:xfrm>
          <a:prstGeom prst="rect">
            <a:avLst/>
          </a:prstGeom>
          <a:noFill/>
        </p:spPr>
        <p:txBody>
          <a:bodyPr wrap="none" rtlCol="0">
            <a:spAutoFit/>
          </a:bodyPr>
          <a:lstStyle/>
          <a:p>
            <a:pPr algn="l"/>
            <a:r>
              <a:rPr sz="3200" smtClean="0">
                <a:solidFill>
                  <a:srgbClr val="002060"/>
                </a:solidFill>
                <a:latin typeface="华光中雅_CNKI" panose="02000500000000000000" pitchFamily="2" charset="-122"/>
                <a:ea typeface="华光中雅_CNKI" panose="02000500000000000000" pitchFamily="2" charset="-122"/>
              </a:rPr>
              <a:t>垄断的代价</a:t>
            </a:r>
            <a:endParaRPr sz="3200">
              <a:solidFill>
                <a:srgbClr val="002060"/>
              </a:solidFill>
              <a:latin typeface="华光中雅_CNKI" panose="02000500000000000000" pitchFamily="2" charset="-122"/>
              <a:ea typeface="华光中雅_CNKI" panose="02000500000000000000" pitchFamily="2" charset="-122"/>
            </a:endParaRPr>
          </a:p>
        </p:txBody>
      </p:sp>
      <p:sp>
        <p:nvSpPr>
          <p:cNvPr id="6" name="Rectangle 3"/>
          <p:cNvSpPr>
            <a:spLocks noGrp="1" noChangeArrowheads="1"/>
          </p:cNvSpPr>
          <p:nvPr>
            <p:custDataLst>
              <p:tags r:id="rId1"/>
            </p:custDataLst>
          </p:nvPr>
        </p:nvSpPr>
        <p:spPr>
          <a:xfrm>
            <a:off x="467544" y="1844472"/>
            <a:ext cx="8229600" cy="4979581"/>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smtClean="0"/>
              <a:t>在竞争性市场均衡时</a:t>
            </a:r>
            <a:r>
              <a:rPr lang="en-US" dirty="0" smtClean="0"/>
              <a:t>，P= MC并且总剩余最大化  </a:t>
            </a:r>
          </a:p>
          <a:p>
            <a:pPr eaLnBrk="1" hangingPunct="1"/>
            <a:r>
              <a:rPr lang="en-US" dirty="0" smtClean="0">
                <a:sym typeface="+mn-ea"/>
              </a:rPr>
              <a:t>在垄断均衡时，P&gt;MR= MC</a:t>
            </a:r>
            <a:endParaRPr lang="en-US" dirty="0" smtClean="0"/>
          </a:p>
          <a:p>
            <a:pPr lvl="1" eaLnBrk="1" hangingPunct="1"/>
            <a:r>
              <a:rPr lang="en-US" smtClean="0">
                <a:sym typeface="+mn-ea"/>
              </a:rPr>
              <a:t>买者对额外一单位产出的评价</a:t>
            </a:r>
            <a:r>
              <a:rPr lang="zh-CN" altLang="en-US" smtClean="0">
                <a:sym typeface="+mn-ea"/>
              </a:rPr>
              <a:t>（</a:t>
            </a:r>
            <a:r>
              <a:rPr lang="en-US" altLang="zh-CN" smtClean="0">
                <a:sym typeface="+mn-ea"/>
              </a:rPr>
              <a:t>P</a:t>
            </a:r>
            <a:r>
              <a:rPr lang="zh-CN" altLang="en-US" smtClean="0">
                <a:sym typeface="+mn-ea"/>
              </a:rPr>
              <a:t>）</a:t>
            </a:r>
            <a:r>
              <a:rPr lang="en-US" smtClean="0">
                <a:sym typeface="+mn-ea"/>
              </a:rPr>
              <a:t>大于生产额外—单位</a:t>
            </a:r>
            <a:r>
              <a:rPr lang="zh-CN" altLang="en-US" smtClean="0">
                <a:latin typeface="微软雅黑" panose="020B0503020204020204" pitchFamily="34" charset="-122"/>
                <a:ea typeface="微软雅黑" panose="020B0503020204020204" pitchFamily="34" charset="-122"/>
                <a:sym typeface="+mn-ea"/>
              </a:rPr>
              <a:t>产量</a:t>
            </a:r>
            <a:r>
              <a:rPr lang="en-US" smtClean="0">
                <a:latin typeface="微软雅黑" panose="020B0503020204020204" pitchFamily="34" charset="-122"/>
                <a:ea typeface="微软雅黑" panose="020B0503020204020204" pitchFamily="34" charset="-122"/>
                <a:sym typeface="+mn-ea"/>
              </a:rPr>
              <a:t>的</a:t>
            </a:r>
            <a:r>
              <a:rPr lang="zh-CN" altLang="en-US" smtClean="0">
                <a:latin typeface="微软雅黑" panose="020B0503020204020204" pitchFamily="34" charset="-122"/>
                <a:ea typeface="微软雅黑" panose="020B0503020204020204" pitchFamily="34" charset="-122"/>
                <a:sym typeface="+mn-ea"/>
              </a:rPr>
              <a:t>投入品的</a:t>
            </a:r>
            <a:r>
              <a:rPr lang="en-US" smtClean="0">
                <a:latin typeface="微软雅黑" panose="020B0503020204020204" pitchFamily="34" charset="-122"/>
                <a:ea typeface="微软雅黑" panose="020B0503020204020204" pitchFamily="34" charset="-122"/>
                <a:sym typeface="+mn-ea"/>
              </a:rPr>
              <a:t>成本</a:t>
            </a:r>
            <a:r>
              <a:rPr lang="en-US" dirty="0" smtClean="0">
                <a:sym typeface="+mn-ea"/>
              </a:rPr>
              <a:t>(MC)</a:t>
            </a:r>
            <a:endParaRPr lang="en-US" dirty="0" smtClean="0"/>
          </a:p>
          <a:p>
            <a:pPr lvl="1" eaLnBrk="1" hangingPunct="1"/>
            <a:r>
              <a:rPr lang="en-US" smtClean="0">
                <a:sym typeface="+mn-ea"/>
              </a:rPr>
              <a:t>垄断产量太低</a:t>
            </a:r>
            <a:r>
              <a:rPr lang="zh-CN" altLang="en-US" smtClean="0">
                <a:sym typeface="+mn-ea"/>
              </a:rPr>
              <a:t>：</a:t>
            </a:r>
            <a:r>
              <a:rPr lang="en-US" smtClean="0">
                <a:sym typeface="+mn-ea"/>
              </a:rPr>
              <a:t>如果产量增加</a:t>
            </a:r>
            <a:r>
              <a:rPr lang="en-US" dirty="0" smtClean="0">
                <a:sym typeface="+mn-ea"/>
              </a:rPr>
              <a:t>，总剩余也会增加</a:t>
            </a:r>
            <a:r>
              <a:rPr lang="en-US" dirty="0" smtClean="0"/>
              <a:t>  </a:t>
            </a:r>
          </a:p>
          <a:p>
            <a:pPr lvl="1" eaLnBrk="1" hangingPunct="1"/>
            <a:r>
              <a:rPr lang="en-US" dirty="0" smtClean="0">
                <a:sym typeface="+mn-ea"/>
              </a:rPr>
              <a:t>因此，垄断会导致无谓损失</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4"/>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p:nvPr/>
        </p:nvGrpSpPr>
        <p:grpSpPr bwMode="auto">
          <a:xfrm>
            <a:off x="3419475" y="2924179"/>
            <a:ext cx="3174999" cy="477838"/>
            <a:chOff x="2154" y="1842"/>
            <a:chExt cx="2000" cy="301"/>
          </a:xfrm>
        </p:grpSpPr>
        <p:sp>
          <p:nvSpPr>
            <p:cNvPr id="22568" name="Line 58"/>
            <p:cNvSpPr>
              <a:spLocks noChangeShapeType="1"/>
            </p:cNvSpPr>
            <p:nvPr>
              <p:custDataLst>
                <p:tags r:id="rId27"/>
              </p:custDataLst>
            </p:nvPr>
          </p:nvSpPr>
          <p:spPr bwMode="auto">
            <a:xfrm>
              <a:off x="3025" y="1959"/>
              <a:ext cx="1129"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22569" name="Rectangle 59"/>
            <p:cNvSpPr>
              <a:spLocks noChangeArrowheads="1"/>
            </p:cNvSpPr>
            <p:nvPr>
              <p:custDataLst>
                <p:tags r:id="rId28"/>
              </p:custDataLst>
            </p:nvPr>
          </p:nvSpPr>
          <p:spPr bwMode="auto">
            <a:xfrm>
              <a:off x="2154" y="1842"/>
              <a:ext cx="893" cy="301"/>
            </a:xfrm>
            <a:prstGeom prst="rect">
              <a:avLst/>
            </a:prstGeom>
            <a:noFill/>
            <a:ln w="9525">
              <a:noFill/>
              <a:miter lim="800000"/>
            </a:ln>
          </p:spPr>
          <p:txBody>
            <a:bodyPr wrap="none">
              <a:spAutoFit/>
            </a:bodyPr>
            <a:lstStyle/>
            <a:p>
              <a:r>
                <a:rPr lang="en-US" altLang="zh-CN" sz="2500" b="1" i="1">
                  <a:latin typeface="Arial" panose="020B0604020202020204"/>
                  <a:cs typeface="Arial" panose="020B0604020202020204"/>
                </a:rPr>
                <a:t>P</a:t>
              </a:r>
              <a:r>
                <a:rPr lang="en-US" altLang="zh-CN" sz="2500" b="1" baseline="-25000">
                  <a:latin typeface="Arial" panose="020B0604020202020204"/>
                  <a:cs typeface="Arial" panose="020B0604020202020204"/>
                </a:rPr>
                <a:t>C</a:t>
              </a:r>
              <a:r>
                <a:rPr lang="en-US" sz="2500" i="1" smtClean="0">
                  <a:latin typeface="Arial" panose="020B0604020202020204"/>
                  <a:cs typeface="Arial" panose="020B0604020202020204"/>
                </a:rPr>
                <a:t> </a:t>
              </a:r>
              <a:r>
                <a:rPr lang="en-US" sz="2500" i="1">
                  <a:latin typeface="Arial" panose="020B0604020202020204"/>
                  <a:cs typeface="Arial" panose="020B0604020202020204"/>
                </a:rPr>
                <a:t>= MC</a:t>
              </a:r>
            </a:p>
          </p:txBody>
        </p:sp>
      </p:grpSp>
      <p:grpSp>
        <p:nvGrpSpPr>
          <p:cNvPr id="3" name="Group 55"/>
          <p:cNvGrpSpPr/>
          <p:nvPr/>
        </p:nvGrpSpPr>
        <p:grpSpPr bwMode="auto">
          <a:xfrm>
            <a:off x="5599113" y="1458913"/>
            <a:ext cx="1825625" cy="2190750"/>
            <a:chOff x="3527" y="919"/>
            <a:chExt cx="1150" cy="1380"/>
          </a:xfrm>
        </p:grpSpPr>
        <p:sp>
          <p:nvSpPr>
            <p:cNvPr id="22565" name="AutoShape 52"/>
            <p:cNvSpPr>
              <a:spLocks noChangeArrowheads="1"/>
            </p:cNvSpPr>
            <p:nvPr>
              <p:custDataLst>
                <p:tags r:id="rId24"/>
              </p:custDataLst>
            </p:nvPr>
          </p:nvSpPr>
          <p:spPr bwMode="auto">
            <a:xfrm rot="5400000">
              <a:off x="3737" y="1894"/>
              <a:ext cx="534" cy="276"/>
            </a:xfrm>
            <a:prstGeom prst="triangle">
              <a:avLst>
                <a:gd name="adj" fmla="val 36278"/>
              </a:avLst>
            </a:prstGeom>
            <a:solidFill>
              <a:srgbClr val="66FF99"/>
            </a:solidFill>
            <a:ln w="9525">
              <a:noFill/>
              <a:miter lim="800000"/>
            </a:ln>
          </p:spPr>
          <p:txBody>
            <a:bodyPr wrap="none" anchor="ctr"/>
            <a:lstStyle/>
            <a:p>
              <a:endParaRPr lang="en-US">
                <a:latin typeface="Arial" panose="020B0604020202020204"/>
                <a:cs typeface="Arial" panose="020B0604020202020204"/>
              </a:endParaRPr>
            </a:p>
          </p:txBody>
        </p:sp>
        <p:sp>
          <p:nvSpPr>
            <p:cNvPr id="22566" name="Text Box 53"/>
            <p:cNvSpPr txBox="1">
              <a:spLocks noChangeArrowheads="1"/>
            </p:cNvSpPr>
            <p:nvPr>
              <p:custDataLst>
                <p:tags r:id="rId25"/>
              </p:custDataLst>
            </p:nvPr>
          </p:nvSpPr>
          <p:spPr bwMode="auto">
            <a:xfrm>
              <a:off x="3527" y="919"/>
              <a:ext cx="1150" cy="290"/>
            </a:xfrm>
            <a:prstGeom prst="rect">
              <a:avLst/>
            </a:prstGeom>
            <a:noFill/>
            <a:ln w="9525">
              <a:noFill/>
              <a:miter lim="800000"/>
            </a:ln>
          </p:spPr>
          <p:txBody>
            <a:bodyPr>
              <a:spAutoFit/>
            </a:bodyPr>
            <a:lstStyle/>
            <a:p>
              <a:pPr algn="ctr">
                <a:spcBef>
                  <a:spcPct val="50000"/>
                </a:spcBef>
              </a:pPr>
              <a:r>
                <a:rPr lang="zh-CN" altLang="en-US" sz="2400">
                  <a:latin typeface="Arial" panose="020B0604020202020204"/>
                  <a:cs typeface="Arial" panose="020B0604020202020204"/>
                </a:rPr>
                <a:t>无谓损失</a:t>
              </a:r>
            </a:p>
          </p:txBody>
        </p:sp>
        <p:sp>
          <p:nvSpPr>
            <p:cNvPr id="22567" name="Arc 54"/>
            <p:cNvSpPr/>
            <p:nvPr>
              <p:custDataLst>
                <p:tags r:id="rId26"/>
              </p:custDataLst>
            </p:nvPr>
          </p:nvSpPr>
          <p:spPr bwMode="auto">
            <a:xfrm>
              <a:off x="3710" y="1393"/>
              <a:ext cx="442" cy="436"/>
            </a:xfrm>
            <a:custGeom>
              <a:avLst/>
              <a:gdLst>
                <a:gd name="T0" fmla="*/ 0 w 21594"/>
                <a:gd name="T1" fmla="*/ 0 h 14981"/>
                <a:gd name="T2" fmla="*/ 0 w 21594"/>
                <a:gd name="T3" fmla="*/ 0 h 14981"/>
                <a:gd name="T4" fmla="*/ 0 w 21594"/>
                <a:gd name="T5" fmla="*/ 0 h 14981"/>
                <a:gd name="T6" fmla="*/ 0 60000 65536"/>
                <a:gd name="T7" fmla="*/ 0 60000 65536"/>
                <a:gd name="T8" fmla="*/ 0 60000 65536"/>
                <a:gd name="T9" fmla="*/ 0 w 21594"/>
                <a:gd name="T10" fmla="*/ 0 h 14981"/>
                <a:gd name="T11" fmla="*/ 21594 w 21594"/>
                <a:gd name="T12" fmla="*/ 14981 h 14981"/>
              </a:gdLst>
              <a:ahLst/>
              <a:cxnLst>
                <a:cxn ang="T6">
                  <a:pos x="T0" y="T1"/>
                </a:cxn>
                <a:cxn ang="T7">
                  <a:pos x="T2" y="T3"/>
                </a:cxn>
                <a:cxn ang="T8">
                  <a:pos x="T4" y="T5"/>
                </a:cxn>
              </a:cxnLst>
              <a:rect l="T9" t="T10" r="T11" b="T12"/>
              <a:pathLst>
                <a:path w="21594" h="14981" fill="none" extrusionOk="0">
                  <a:moveTo>
                    <a:pt x="21594" y="492"/>
                  </a:moveTo>
                  <a:cubicBezTo>
                    <a:pt x="21471" y="5907"/>
                    <a:pt x="19317" y="11078"/>
                    <a:pt x="15560" y="14981"/>
                  </a:cubicBezTo>
                </a:path>
                <a:path w="21594" h="14981" stroke="0" extrusionOk="0">
                  <a:moveTo>
                    <a:pt x="21594" y="492"/>
                  </a:moveTo>
                  <a:cubicBezTo>
                    <a:pt x="21471" y="5907"/>
                    <a:pt x="19317" y="11078"/>
                    <a:pt x="15560" y="14981"/>
                  </a:cubicBezTo>
                  <a:lnTo>
                    <a:pt x="0" y="0"/>
                  </a:lnTo>
                  <a:close/>
                </a:path>
              </a:pathLst>
            </a:custGeom>
            <a:noFill/>
            <a:ln w="28575">
              <a:solidFill>
                <a:srgbClr val="008000"/>
              </a:solidFill>
              <a:round/>
              <a:tailEnd type="triangle" w="lg" len="med"/>
            </a:ln>
          </p:spPr>
          <p:txBody>
            <a:bodyPr wrap="none" anchor="ctr"/>
            <a:lstStyle/>
            <a:p>
              <a:endParaRPr lang="en-US">
                <a:latin typeface="Arial" panose="020B0604020202020204"/>
                <a:cs typeface="Arial" panose="020B0604020202020204"/>
              </a:endParaRPr>
            </a:p>
          </p:txBody>
        </p:sp>
      </p:grpSp>
      <p:grpSp>
        <p:nvGrpSpPr>
          <p:cNvPr id="4" name="Group 49"/>
          <p:cNvGrpSpPr/>
          <p:nvPr/>
        </p:nvGrpSpPr>
        <p:grpSpPr bwMode="auto">
          <a:xfrm>
            <a:off x="4119563" y="2549525"/>
            <a:ext cx="2016125" cy="1344613"/>
            <a:chOff x="2595" y="1606"/>
            <a:chExt cx="1270" cy="847"/>
          </a:xfrm>
        </p:grpSpPr>
        <p:sp>
          <p:nvSpPr>
            <p:cNvPr id="22561" name="Line 40"/>
            <p:cNvSpPr>
              <a:spLocks noChangeShapeType="1"/>
            </p:cNvSpPr>
            <p:nvPr>
              <p:custDataLst>
                <p:tags r:id="rId20"/>
              </p:custDataLst>
            </p:nvPr>
          </p:nvSpPr>
          <p:spPr bwMode="auto">
            <a:xfrm>
              <a:off x="3025" y="2307"/>
              <a:ext cx="840"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22562" name="Line 37"/>
            <p:cNvSpPr>
              <a:spLocks noChangeShapeType="1"/>
            </p:cNvSpPr>
            <p:nvPr>
              <p:custDataLst>
                <p:tags r:id="rId21"/>
              </p:custDataLst>
            </p:nvPr>
          </p:nvSpPr>
          <p:spPr bwMode="auto">
            <a:xfrm>
              <a:off x="3024" y="1756"/>
              <a:ext cx="840"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22563" name="Rectangle 30"/>
            <p:cNvSpPr>
              <a:spLocks noChangeArrowheads="1"/>
            </p:cNvSpPr>
            <p:nvPr>
              <p:custDataLst>
                <p:tags r:id="rId22"/>
              </p:custDataLst>
            </p:nvPr>
          </p:nvSpPr>
          <p:spPr bwMode="auto">
            <a:xfrm>
              <a:off x="2678" y="1606"/>
              <a:ext cx="363" cy="301"/>
            </a:xfrm>
            <a:prstGeom prst="rect">
              <a:avLst/>
            </a:prstGeom>
            <a:noFill/>
            <a:ln w="9525">
              <a:noFill/>
              <a:miter lim="800000"/>
            </a:ln>
          </p:spPr>
          <p:txBody>
            <a:bodyPr wrap="none">
              <a:spAutoFit/>
            </a:bodyPr>
            <a:lstStyle/>
            <a:p>
              <a:pPr algn="r"/>
              <a:r>
                <a:rPr lang="en-US" altLang="zh-CN" sz="2500" b="1" i="1">
                  <a:latin typeface="Arial" panose="020B0604020202020204"/>
                  <a:cs typeface="Arial" panose="020B0604020202020204"/>
                </a:rPr>
                <a:t>P</a:t>
              </a:r>
              <a:r>
                <a:rPr lang="en-US" altLang="zh-CN" sz="2500" b="1" baseline="-25000">
                  <a:latin typeface="Arial" panose="020B0604020202020204"/>
                  <a:cs typeface="Arial" panose="020B0604020202020204"/>
                </a:rPr>
                <a:t>M</a:t>
              </a:r>
            </a:p>
          </p:txBody>
        </p:sp>
        <p:sp>
          <p:nvSpPr>
            <p:cNvPr id="22564" name="Rectangle 46"/>
            <p:cNvSpPr>
              <a:spLocks noChangeArrowheads="1"/>
            </p:cNvSpPr>
            <p:nvPr>
              <p:custDataLst>
                <p:tags r:id="rId23"/>
              </p:custDataLst>
            </p:nvPr>
          </p:nvSpPr>
          <p:spPr bwMode="auto">
            <a:xfrm>
              <a:off x="2595" y="2155"/>
              <a:ext cx="429" cy="298"/>
            </a:xfrm>
            <a:prstGeom prst="rect">
              <a:avLst/>
            </a:prstGeom>
            <a:noFill/>
            <a:ln w="9525">
              <a:noFill/>
              <a:miter lim="800000"/>
            </a:ln>
          </p:spPr>
          <p:txBody>
            <a:bodyPr>
              <a:spAutoFit/>
            </a:bodyPr>
            <a:lstStyle/>
            <a:p>
              <a:r>
                <a:rPr lang="en-US" sz="2500" i="1">
                  <a:latin typeface="Arial" panose="020B0604020202020204"/>
                  <a:cs typeface="Arial" panose="020B0604020202020204"/>
                </a:rPr>
                <a:t>MC</a:t>
              </a:r>
            </a:p>
          </p:txBody>
        </p:sp>
      </p:grpSp>
      <p:sp>
        <p:nvSpPr>
          <p:cNvPr id="137219" name="Rectangle 3"/>
          <p:cNvSpPr>
            <a:spLocks noGrp="1" noChangeArrowheads="1"/>
          </p:cNvSpPr>
          <p:nvPr>
            <p:ph type="body" idx="4294967295"/>
            <p:custDataLst>
              <p:tags r:id="rId1"/>
            </p:custDataLst>
          </p:nvPr>
        </p:nvSpPr>
        <p:spPr>
          <a:xfrm>
            <a:off x="467545" y="1556793"/>
            <a:ext cx="2880320" cy="3960440"/>
          </a:xfrm>
        </p:spPr>
        <p:txBody>
          <a:bodyPr>
            <a:normAutofit/>
          </a:bodyPr>
          <a:lstStyle/>
          <a:p>
            <a:r>
              <a:rPr lang="zh-CN" altLang="en-US" sz="2600" smtClean="0">
                <a:latin typeface="微软雅黑" panose="020B0503020204020204" pitchFamily="34" charset="-122"/>
                <a:ea typeface="微软雅黑" panose="020B0503020204020204" pitchFamily="34" charset="-122"/>
              </a:rPr>
              <a:t>竞争均衡</a:t>
            </a:r>
            <a:r>
              <a:rPr lang="en-US" sz="2600" smtClean="0">
                <a:latin typeface="微软雅黑" panose="020B0503020204020204" pitchFamily="34" charset="-122"/>
                <a:ea typeface="微软雅黑" panose="020B0503020204020204" pitchFamily="34" charset="-122"/>
              </a:rPr>
              <a:t>:</a:t>
            </a:r>
          </a:p>
          <a:p>
            <a:pPr marL="233680" lvl="1" indent="-3175" eaLnBrk="1" hangingPunct="1">
              <a:lnSpc>
                <a:spcPct val="105000"/>
              </a:lnSpc>
              <a:buFont typeface="Wingdings" panose="05000000000000000000" pitchFamily="2" charset="2"/>
              <a:buNone/>
            </a:pPr>
            <a:r>
              <a:rPr lang="zh-CN" altLang="en-US" sz="2500" smtClean="0">
                <a:latin typeface="微软雅黑" panose="020B0503020204020204" pitchFamily="34" charset="-122"/>
                <a:ea typeface="微软雅黑" panose="020B0503020204020204" pitchFamily="34" charset="-122"/>
              </a:rPr>
              <a:t>    产量</a:t>
            </a:r>
            <a:r>
              <a:rPr lang="en-US" sz="2500" smtClean="0">
                <a:latin typeface="微软雅黑" panose="020B0503020204020204" pitchFamily="34" charset="-122"/>
                <a:ea typeface="微软雅黑" panose="020B0503020204020204" pitchFamily="34" charset="-122"/>
              </a:rPr>
              <a:t> = </a:t>
            </a:r>
            <a:r>
              <a:rPr lang="en-US" sz="2500" b="1" i="1" smtClean="0">
                <a:latin typeface="微软雅黑" panose="020B0503020204020204" pitchFamily="34" charset="-122"/>
                <a:ea typeface="微软雅黑" panose="020B0503020204020204" pitchFamily="34" charset="-122"/>
              </a:rPr>
              <a:t>Q</a:t>
            </a:r>
            <a:r>
              <a:rPr lang="en-US" sz="2500" b="1" baseline="-25000" smtClean="0">
                <a:latin typeface="微软雅黑" panose="020B0503020204020204" pitchFamily="34" charset="-122"/>
                <a:ea typeface="微软雅黑" panose="020B0503020204020204" pitchFamily="34" charset="-122"/>
              </a:rPr>
              <a:t>C</a:t>
            </a:r>
            <a:endParaRPr lang="en-US" sz="2500" smtClean="0">
              <a:latin typeface="微软雅黑" panose="020B0503020204020204" pitchFamily="34" charset="-122"/>
              <a:ea typeface="微软雅黑" panose="020B0503020204020204" pitchFamily="34" charset="-122"/>
            </a:endParaRPr>
          </a:p>
          <a:p>
            <a:pPr marL="233680" lvl="1" indent="-3175">
              <a:lnSpc>
                <a:spcPct val="105000"/>
              </a:lnSpc>
              <a:buNone/>
            </a:pPr>
            <a:r>
              <a:rPr lang="en-US" sz="2500" b="1" i="1" smtClean="0">
                <a:latin typeface="微软雅黑" panose="020B0503020204020204" pitchFamily="34" charset="-122"/>
                <a:ea typeface="微软雅黑" panose="020B0503020204020204" pitchFamily="34" charset="-122"/>
              </a:rPr>
              <a:t>    </a:t>
            </a:r>
            <a:r>
              <a:rPr lang="en-US" altLang="zh-CN" sz="2500" b="1" i="1" smtClean="0">
                <a:latin typeface="Arial" panose="020B0604020202020204"/>
                <a:cs typeface="Arial" panose="020B0604020202020204"/>
              </a:rPr>
              <a:t>P</a:t>
            </a:r>
            <a:r>
              <a:rPr lang="en-US" altLang="zh-CN" sz="2500" b="1" baseline="-25000" smtClean="0">
                <a:latin typeface="Arial" panose="020B0604020202020204"/>
                <a:cs typeface="Arial" panose="020B0604020202020204"/>
              </a:rPr>
              <a:t>C</a:t>
            </a:r>
            <a:r>
              <a:rPr lang="en-US" sz="2500" smtClean="0">
                <a:latin typeface="微软雅黑" panose="020B0503020204020204" pitchFamily="34" charset="-122"/>
                <a:ea typeface="微软雅黑" panose="020B0503020204020204" pitchFamily="34" charset="-122"/>
              </a:rPr>
              <a:t> = </a:t>
            </a:r>
            <a:r>
              <a:rPr lang="en-US" sz="2500" i="1" smtClean="0">
                <a:latin typeface="微软雅黑" panose="020B0503020204020204" pitchFamily="34" charset="-122"/>
                <a:ea typeface="微软雅黑" panose="020B0503020204020204" pitchFamily="34" charset="-122"/>
              </a:rPr>
              <a:t>MC</a:t>
            </a:r>
            <a:endParaRPr lang="en-US" sz="2500" smtClean="0">
              <a:latin typeface="微软雅黑" panose="020B0503020204020204" pitchFamily="34" charset="-122"/>
              <a:ea typeface="微软雅黑" panose="020B0503020204020204" pitchFamily="34" charset="-122"/>
            </a:endParaRPr>
          </a:p>
          <a:p>
            <a:pPr marL="0" indent="0" eaLnBrk="1" hangingPunct="1">
              <a:spcBef>
                <a:spcPct val="50000"/>
              </a:spcBef>
              <a:buFont typeface="Wingdings" panose="05000000000000000000" pitchFamily="2" charset="2"/>
              <a:buNone/>
            </a:pPr>
            <a:r>
              <a:rPr lang="zh-CN" altLang="en-US" sz="2500" smtClean="0">
                <a:latin typeface="微软雅黑" panose="020B0503020204020204" pitchFamily="34" charset="-122"/>
                <a:ea typeface="微软雅黑" panose="020B0503020204020204" pitchFamily="34" charset="-122"/>
              </a:rPr>
              <a:t>      总剩余最大</a:t>
            </a:r>
          </a:p>
          <a:p>
            <a:r>
              <a:rPr lang="zh-CN" altLang="en-US" sz="2600">
                <a:latin typeface="微软雅黑" panose="020B0503020204020204" pitchFamily="34" charset="-122"/>
                <a:ea typeface="微软雅黑" panose="020B0503020204020204" pitchFamily="34" charset="-122"/>
              </a:rPr>
              <a:t>垄断均衡</a:t>
            </a:r>
            <a:r>
              <a:rPr lang="en-US" sz="2600">
                <a:latin typeface="微软雅黑" panose="020B0503020204020204" pitchFamily="34" charset="-122"/>
                <a:ea typeface="微软雅黑" panose="020B0503020204020204" pitchFamily="34" charset="-122"/>
              </a:rPr>
              <a:t>:</a:t>
            </a:r>
          </a:p>
          <a:p>
            <a:pPr marL="233680" lvl="1" indent="-3175" eaLnBrk="1" hangingPunct="1">
              <a:lnSpc>
                <a:spcPct val="105000"/>
              </a:lnSpc>
              <a:buFont typeface="Wingdings" panose="05000000000000000000" pitchFamily="2" charset="2"/>
              <a:buNone/>
            </a:pPr>
            <a:r>
              <a:rPr lang="zh-CN" altLang="en-US" sz="2500" smtClean="0">
                <a:latin typeface="微软雅黑" panose="020B0503020204020204" pitchFamily="34" charset="-122"/>
                <a:ea typeface="微软雅黑" panose="020B0503020204020204" pitchFamily="34" charset="-122"/>
              </a:rPr>
              <a:t>    产量</a:t>
            </a:r>
            <a:r>
              <a:rPr lang="en-US" sz="2500" smtClean="0">
                <a:latin typeface="微软雅黑" panose="020B0503020204020204" pitchFamily="34" charset="-122"/>
                <a:ea typeface="微软雅黑" panose="020B0503020204020204" pitchFamily="34" charset="-122"/>
              </a:rPr>
              <a:t> = </a:t>
            </a:r>
            <a:r>
              <a:rPr lang="en-US" sz="2500" b="1" i="1" smtClean="0">
                <a:latin typeface="微软雅黑" panose="020B0503020204020204" pitchFamily="34" charset="-122"/>
                <a:ea typeface="微软雅黑" panose="020B0503020204020204" pitchFamily="34" charset="-122"/>
              </a:rPr>
              <a:t>Q</a:t>
            </a:r>
            <a:r>
              <a:rPr lang="en-US" sz="2500" b="1" baseline="-25000" smtClean="0">
                <a:latin typeface="微软雅黑" panose="020B0503020204020204" pitchFamily="34" charset="-122"/>
                <a:ea typeface="微软雅黑" panose="020B0503020204020204" pitchFamily="34" charset="-122"/>
              </a:rPr>
              <a:t>M</a:t>
            </a:r>
            <a:endParaRPr lang="en-US" sz="2500" smtClean="0">
              <a:latin typeface="微软雅黑" panose="020B0503020204020204" pitchFamily="34" charset="-122"/>
              <a:ea typeface="微软雅黑" panose="020B0503020204020204" pitchFamily="34" charset="-122"/>
            </a:endParaRPr>
          </a:p>
          <a:p>
            <a:pPr marL="233680" lvl="1" indent="-3175">
              <a:lnSpc>
                <a:spcPct val="105000"/>
              </a:lnSpc>
              <a:buNone/>
            </a:pPr>
            <a:r>
              <a:rPr lang="en-US" sz="2500" b="1" i="1" smtClean="0">
                <a:latin typeface="微软雅黑" panose="020B0503020204020204" pitchFamily="34" charset="-122"/>
                <a:ea typeface="微软雅黑" panose="020B0503020204020204" pitchFamily="34" charset="-122"/>
              </a:rPr>
              <a:t>    </a:t>
            </a:r>
            <a:r>
              <a:rPr lang="en-US" altLang="zh-CN" sz="2500" b="1" i="1" smtClean="0">
                <a:latin typeface="Arial" panose="020B0604020202020204"/>
                <a:cs typeface="Arial" panose="020B0604020202020204"/>
              </a:rPr>
              <a:t>P</a:t>
            </a:r>
            <a:r>
              <a:rPr lang="en-US" altLang="zh-CN" sz="2500" b="1" baseline="-25000" smtClean="0">
                <a:latin typeface="Arial" panose="020B0604020202020204"/>
                <a:cs typeface="Arial" panose="020B0604020202020204"/>
              </a:rPr>
              <a:t>M</a:t>
            </a:r>
            <a:r>
              <a:rPr lang="en-US" sz="2500" smtClean="0">
                <a:latin typeface="微软雅黑" panose="020B0503020204020204" pitchFamily="34" charset="-122"/>
                <a:ea typeface="微软雅黑" panose="020B0503020204020204" pitchFamily="34" charset="-122"/>
              </a:rPr>
              <a:t>&gt; </a:t>
            </a:r>
            <a:r>
              <a:rPr lang="en-US" sz="2500" i="1" smtClean="0">
                <a:latin typeface="微软雅黑" panose="020B0503020204020204" pitchFamily="34" charset="-122"/>
                <a:ea typeface="微软雅黑" panose="020B0503020204020204" pitchFamily="34" charset="-122"/>
              </a:rPr>
              <a:t>MC</a:t>
            </a:r>
          </a:p>
          <a:p>
            <a:pPr marL="233680" lvl="1" indent="-3175" eaLnBrk="1" hangingPunct="1">
              <a:lnSpc>
                <a:spcPct val="105000"/>
              </a:lnSpc>
              <a:buFont typeface="Wingdings" panose="05000000000000000000" pitchFamily="2" charset="2"/>
              <a:buNone/>
            </a:pPr>
            <a:r>
              <a:rPr lang="zh-CN" altLang="en-US" sz="2500" smtClean="0">
                <a:latin typeface="微软雅黑" panose="020B0503020204020204" pitchFamily="34" charset="-122"/>
                <a:ea typeface="微软雅黑" panose="020B0503020204020204" pitchFamily="34" charset="-122"/>
              </a:rPr>
              <a:t>    无谓损失</a:t>
            </a:r>
          </a:p>
        </p:txBody>
      </p:sp>
      <p:grpSp>
        <p:nvGrpSpPr>
          <p:cNvPr id="6" name="Group 8"/>
          <p:cNvGrpSpPr/>
          <p:nvPr/>
        </p:nvGrpSpPr>
        <p:grpSpPr bwMode="auto">
          <a:xfrm>
            <a:off x="3195638" y="1465263"/>
            <a:ext cx="5451475" cy="4181475"/>
            <a:chOff x="1579" y="1014"/>
            <a:chExt cx="3434" cy="2634"/>
          </a:xfrm>
        </p:grpSpPr>
        <p:grpSp>
          <p:nvGrpSpPr>
            <p:cNvPr id="8" name="Group 9"/>
            <p:cNvGrpSpPr/>
            <p:nvPr/>
          </p:nvGrpSpPr>
          <p:grpSpPr bwMode="auto">
            <a:xfrm>
              <a:off x="2591" y="1080"/>
              <a:ext cx="2262" cy="2284"/>
              <a:chOff x="1489" y="785"/>
              <a:chExt cx="3650" cy="2492"/>
            </a:xfrm>
          </p:grpSpPr>
          <p:sp>
            <p:nvSpPr>
              <p:cNvPr id="22559" name="Line 10"/>
              <p:cNvSpPr>
                <a:spLocks noChangeShapeType="1"/>
              </p:cNvSpPr>
              <p:nvPr>
                <p:custDataLst>
                  <p:tags r:id="rId18"/>
                </p:custDataLst>
              </p:nvPr>
            </p:nvSpPr>
            <p:spPr bwMode="auto">
              <a:xfrm>
                <a:off x="1489" y="785"/>
                <a:ext cx="0" cy="2491"/>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sp>
            <p:nvSpPr>
              <p:cNvPr id="22560" name="Line 11"/>
              <p:cNvSpPr>
                <a:spLocks noChangeShapeType="1"/>
              </p:cNvSpPr>
              <p:nvPr>
                <p:custDataLst>
                  <p:tags r:id="rId19"/>
                </p:custDataLst>
              </p:nvPr>
            </p:nvSpPr>
            <p:spPr bwMode="auto">
              <a:xfrm>
                <a:off x="1489" y="3277"/>
                <a:ext cx="3650"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
          <p:nvSpPr>
            <p:cNvPr id="22557" name="Text Box 12"/>
            <p:cNvSpPr txBox="1">
              <a:spLocks noChangeArrowheads="1"/>
            </p:cNvSpPr>
            <p:nvPr>
              <p:custDataLst>
                <p:tags r:id="rId16"/>
              </p:custDataLst>
            </p:nvPr>
          </p:nvSpPr>
          <p:spPr bwMode="auto">
            <a:xfrm>
              <a:off x="4232" y="3416"/>
              <a:ext cx="781" cy="232"/>
            </a:xfrm>
            <a:prstGeom prst="rect">
              <a:avLst/>
            </a:prstGeom>
            <a:noFill/>
            <a:ln w="9525">
              <a:noFill/>
              <a:miter lim="800000"/>
            </a:ln>
          </p:spPr>
          <p:txBody>
            <a:bodyPr lIns="0" tIns="0" rIns="0" bIns="0">
              <a:spAutoFit/>
            </a:bodyPr>
            <a:lstStyle/>
            <a:p>
              <a:pPr algn="r">
                <a:spcBef>
                  <a:spcPct val="50000"/>
                </a:spcBef>
              </a:pPr>
              <a:r>
                <a:rPr lang="zh-CN" altLang="en-US" sz="2400">
                  <a:latin typeface="Arial" panose="020B0604020202020204"/>
                  <a:cs typeface="Arial" panose="020B0604020202020204"/>
                </a:rPr>
                <a:t>产量</a:t>
              </a:r>
            </a:p>
          </p:txBody>
        </p:sp>
        <p:sp>
          <p:nvSpPr>
            <p:cNvPr id="22558" name="Text Box 13"/>
            <p:cNvSpPr txBox="1">
              <a:spLocks noChangeArrowheads="1"/>
            </p:cNvSpPr>
            <p:nvPr>
              <p:custDataLst>
                <p:tags r:id="rId17"/>
              </p:custDataLst>
            </p:nvPr>
          </p:nvSpPr>
          <p:spPr bwMode="auto">
            <a:xfrm>
              <a:off x="1579" y="1014"/>
              <a:ext cx="1001" cy="290"/>
            </a:xfrm>
            <a:prstGeom prst="rect">
              <a:avLst/>
            </a:prstGeom>
            <a:noFill/>
            <a:ln w="9525">
              <a:noFill/>
              <a:miter lim="800000"/>
            </a:ln>
          </p:spPr>
          <p:txBody>
            <a:bodyPr>
              <a:spAutoFit/>
            </a:bodyPr>
            <a:lstStyle/>
            <a:p>
              <a:pPr algn="r">
                <a:spcBef>
                  <a:spcPct val="50000"/>
                </a:spcBef>
              </a:pPr>
              <a:r>
                <a:rPr lang="zh-CN" altLang="en-US" sz="2400">
                  <a:latin typeface="Arial" panose="020B0604020202020204"/>
                  <a:cs typeface="Arial" panose="020B0604020202020204"/>
                </a:rPr>
                <a:t>价格</a:t>
              </a:r>
            </a:p>
          </p:txBody>
        </p:sp>
      </p:grpSp>
      <p:grpSp>
        <p:nvGrpSpPr>
          <p:cNvPr id="9" name="Group 17"/>
          <p:cNvGrpSpPr/>
          <p:nvPr/>
        </p:nvGrpSpPr>
        <p:grpSpPr bwMode="auto">
          <a:xfrm>
            <a:off x="4799013" y="1906588"/>
            <a:ext cx="3595687" cy="2462213"/>
            <a:chOff x="2589" y="1292"/>
            <a:chExt cx="2265" cy="1551"/>
          </a:xfrm>
        </p:grpSpPr>
        <p:sp>
          <p:nvSpPr>
            <p:cNvPr id="22554" name="Line 18"/>
            <p:cNvSpPr>
              <a:spLocks noChangeShapeType="1"/>
            </p:cNvSpPr>
            <p:nvPr>
              <p:custDataLst>
                <p:tags r:id="rId14"/>
              </p:custDataLst>
            </p:nvPr>
          </p:nvSpPr>
          <p:spPr bwMode="auto">
            <a:xfrm>
              <a:off x="2589" y="1292"/>
              <a:ext cx="2055" cy="1368"/>
            </a:xfrm>
            <a:prstGeom prst="line">
              <a:avLst/>
            </a:prstGeom>
            <a:noFill/>
            <a:ln w="38100">
              <a:solidFill>
                <a:srgbClr val="333399"/>
              </a:solidFill>
              <a:round/>
            </a:ln>
          </p:spPr>
          <p:txBody>
            <a:bodyPr/>
            <a:lstStyle/>
            <a:p>
              <a:endParaRPr lang="en-US">
                <a:latin typeface="Arial" panose="020B0604020202020204"/>
                <a:cs typeface="Arial" panose="020B0604020202020204"/>
              </a:endParaRPr>
            </a:p>
          </p:txBody>
        </p:sp>
        <p:sp>
          <p:nvSpPr>
            <p:cNvPr id="22555" name="Text Box 19"/>
            <p:cNvSpPr txBox="1">
              <a:spLocks noChangeArrowheads="1"/>
            </p:cNvSpPr>
            <p:nvPr>
              <p:custDataLst>
                <p:tags r:id="rId15"/>
              </p:custDataLst>
            </p:nvPr>
          </p:nvSpPr>
          <p:spPr bwMode="auto">
            <a:xfrm>
              <a:off x="4580" y="2610"/>
              <a:ext cx="274" cy="233"/>
            </a:xfrm>
            <a:prstGeom prst="rect">
              <a:avLst/>
            </a:prstGeom>
            <a:noFill/>
            <a:ln w="9525">
              <a:noFill/>
              <a:miter lim="800000"/>
            </a:ln>
          </p:spPr>
          <p:txBody>
            <a:bodyPr lIns="0" tIns="0" rIns="0" bIns="0">
              <a:spAutoFit/>
            </a:bodyPr>
            <a:lstStyle/>
            <a:p>
              <a:pPr algn="ctr">
                <a:spcBef>
                  <a:spcPct val="50000"/>
                </a:spcBef>
              </a:pPr>
              <a:r>
                <a:rPr lang="en-US" sz="2400" i="1">
                  <a:latin typeface="Arial" panose="020B0604020202020204"/>
                  <a:cs typeface="Arial" panose="020B0604020202020204"/>
                </a:rPr>
                <a:t>D</a:t>
              </a:r>
            </a:p>
          </p:txBody>
        </p:sp>
      </p:grpSp>
      <p:grpSp>
        <p:nvGrpSpPr>
          <p:cNvPr id="10" name="Group 20"/>
          <p:cNvGrpSpPr/>
          <p:nvPr/>
        </p:nvGrpSpPr>
        <p:grpSpPr bwMode="auto">
          <a:xfrm>
            <a:off x="4810125" y="1922463"/>
            <a:ext cx="2600325" cy="3028949"/>
            <a:chOff x="2596" y="1302"/>
            <a:chExt cx="1638" cy="1908"/>
          </a:xfrm>
        </p:grpSpPr>
        <p:sp>
          <p:nvSpPr>
            <p:cNvPr id="22552" name="Line 21"/>
            <p:cNvSpPr>
              <a:spLocks noChangeShapeType="1"/>
            </p:cNvSpPr>
            <p:nvPr>
              <p:custDataLst>
                <p:tags r:id="rId12"/>
              </p:custDataLst>
            </p:nvPr>
          </p:nvSpPr>
          <p:spPr bwMode="auto">
            <a:xfrm>
              <a:off x="2596" y="1302"/>
              <a:ext cx="1299" cy="1704"/>
            </a:xfrm>
            <a:prstGeom prst="line">
              <a:avLst/>
            </a:prstGeom>
            <a:noFill/>
            <a:ln w="38100">
              <a:solidFill>
                <a:srgbClr val="CC0000"/>
              </a:solidFill>
              <a:round/>
            </a:ln>
          </p:spPr>
          <p:txBody>
            <a:bodyPr/>
            <a:lstStyle/>
            <a:p>
              <a:endParaRPr lang="en-US">
                <a:latin typeface="Arial" panose="020B0604020202020204"/>
                <a:cs typeface="Arial" panose="020B0604020202020204"/>
              </a:endParaRPr>
            </a:p>
          </p:txBody>
        </p:sp>
        <p:sp>
          <p:nvSpPr>
            <p:cNvPr id="22553" name="Text Box 22"/>
            <p:cNvSpPr txBox="1">
              <a:spLocks noChangeArrowheads="1"/>
            </p:cNvSpPr>
            <p:nvPr>
              <p:custDataLst>
                <p:tags r:id="rId13"/>
              </p:custDataLst>
            </p:nvPr>
          </p:nvSpPr>
          <p:spPr bwMode="auto">
            <a:xfrm>
              <a:off x="3860" y="2977"/>
              <a:ext cx="374" cy="233"/>
            </a:xfrm>
            <a:prstGeom prst="rect">
              <a:avLst/>
            </a:prstGeom>
            <a:noFill/>
            <a:ln w="9525">
              <a:noFill/>
              <a:miter lim="800000"/>
            </a:ln>
          </p:spPr>
          <p:txBody>
            <a:bodyPr lIns="0" tIns="0" rIns="0" bIns="0">
              <a:spAutoFit/>
            </a:bodyPr>
            <a:lstStyle/>
            <a:p>
              <a:pPr algn="ctr">
                <a:spcBef>
                  <a:spcPct val="50000"/>
                </a:spcBef>
              </a:pPr>
              <a:r>
                <a:rPr lang="en-US" sz="2400" i="1">
                  <a:latin typeface="Arial" panose="020B0604020202020204"/>
                  <a:cs typeface="Arial" panose="020B0604020202020204"/>
                </a:rPr>
                <a:t>MR</a:t>
              </a:r>
            </a:p>
          </p:txBody>
        </p:sp>
      </p:grpSp>
      <p:grpSp>
        <p:nvGrpSpPr>
          <p:cNvPr id="11" name="Group 23"/>
          <p:cNvGrpSpPr/>
          <p:nvPr/>
        </p:nvGrpSpPr>
        <p:grpSpPr bwMode="auto">
          <a:xfrm>
            <a:off x="5114925" y="1865313"/>
            <a:ext cx="2722563" cy="3014662"/>
            <a:chOff x="2788" y="1266"/>
            <a:chExt cx="1715" cy="1899"/>
          </a:xfrm>
        </p:grpSpPr>
        <p:sp>
          <p:nvSpPr>
            <p:cNvPr id="22550" name="Line 24"/>
            <p:cNvSpPr>
              <a:spLocks noChangeShapeType="1"/>
            </p:cNvSpPr>
            <p:nvPr>
              <p:custDataLst>
                <p:tags r:id="rId10"/>
              </p:custDataLst>
            </p:nvPr>
          </p:nvSpPr>
          <p:spPr bwMode="auto">
            <a:xfrm flipV="1">
              <a:off x="2788" y="1479"/>
              <a:ext cx="1409" cy="1686"/>
            </a:xfrm>
            <a:prstGeom prst="line">
              <a:avLst/>
            </a:prstGeom>
            <a:noFill/>
            <a:ln w="38100">
              <a:solidFill>
                <a:srgbClr val="CC0000"/>
              </a:solidFill>
              <a:round/>
            </a:ln>
          </p:spPr>
          <p:txBody>
            <a:bodyPr/>
            <a:lstStyle/>
            <a:p>
              <a:endParaRPr lang="en-US">
                <a:latin typeface="Arial" panose="020B0604020202020204"/>
                <a:cs typeface="Arial" panose="020B0604020202020204"/>
              </a:endParaRPr>
            </a:p>
          </p:txBody>
        </p:sp>
        <p:sp>
          <p:nvSpPr>
            <p:cNvPr id="22551" name="Text Box 25"/>
            <p:cNvSpPr txBox="1">
              <a:spLocks noChangeArrowheads="1"/>
            </p:cNvSpPr>
            <p:nvPr>
              <p:custDataLst>
                <p:tags r:id="rId11"/>
              </p:custDataLst>
            </p:nvPr>
          </p:nvSpPr>
          <p:spPr bwMode="auto">
            <a:xfrm>
              <a:off x="4129" y="1266"/>
              <a:ext cx="374" cy="233"/>
            </a:xfrm>
            <a:prstGeom prst="rect">
              <a:avLst/>
            </a:prstGeom>
            <a:noFill/>
            <a:ln w="9525">
              <a:noFill/>
              <a:miter lim="800000"/>
            </a:ln>
          </p:spPr>
          <p:txBody>
            <a:bodyPr lIns="0" tIns="0" rIns="0" bIns="0">
              <a:spAutoFit/>
            </a:bodyPr>
            <a:lstStyle/>
            <a:p>
              <a:pPr algn="ctr">
                <a:spcBef>
                  <a:spcPct val="50000"/>
                </a:spcBef>
              </a:pPr>
              <a:r>
                <a:rPr lang="en-US" sz="2400" i="1">
                  <a:latin typeface="Arial" panose="020B0604020202020204"/>
                  <a:cs typeface="Arial" panose="020B0604020202020204"/>
                </a:rPr>
                <a:t>MC</a:t>
              </a:r>
            </a:p>
          </p:txBody>
        </p:sp>
      </p:grpSp>
      <p:grpSp>
        <p:nvGrpSpPr>
          <p:cNvPr id="12" name="Group 48"/>
          <p:cNvGrpSpPr/>
          <p:nvPr/>
        </p:nvGrpSpPr>
        <p:grpSpPr bwMode="auto">
          <a:xfrm>
            <a:off x="5900738" y="2717800"/>
            <a:ext cx="488950" cy="2919413"/>
            <a:chOff x="3717" y="1712"/>
            <a:chExt cx="308" cy="1839"/>
          </a:xfrm>
        </p:grpSpPr>
        <p:sp>
          <p:nvSpPr>
            <p:cNvPr id="22546" name="Line 38"/>
            <p:cNvSpPr>
              <a:spLocks noChangeShapeType="1"/>
            </p:cNvSpPr>
            <p:nvPr>
              <p:custDataLst>
                <p:tags r:id="rId6"/>
              </p:custDataLst>
            </p:nvPr>
          </p:nvSpPr>
          <p:spPr bwMode="auto">
            <a:xfrm>
              <a:off x="3864" y="1758"/>
              <a:ext cx="0" cy="1511"/>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22547" name="Oval 27"/>
            <p:cNvSpPr>
              <a:spLocks noChangeAspect="1" noChangeArrowheads="1"/>
            </p:cNvSpPr>
            <p:nvPr>
              <p:custDataLst>
                <p:tags r:id="rId7"/>
              </p:custDataLst>
            </p:nvPr>
          </p:nvSpPr>
          <p:spPr bwMode="auto">
            <a:xfrm>
              <a:off x="3822" y="2267"/>
              <a:ext cx="86" cy="85"/>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sp>
          <p:nvSpPr>
            <p:cNvPr id="22548" name="Text Box 28"/>
            <p:cNvSpPr txBox="1">
              <a:spLocks noChangeArrowheads="1"/>
            </p:cNvSpPr>
            <p:nvPr>
              <p:custDataLst>
                <p:tags r:id="rId8"/>
              </p:custDataLst>
            </p:nvPr>
          </p:nvSpPr>
          <p:spPr bwMode="auto">
            <a:xfrm>
              <a:off x="3717" y="3282"/>
              <a:ext cx="308" cy="269"/>
            </a:xfrm>
            <a:prstGeom prst="rect">
              <a:avLst/>
            </a:prstGeom>
            <a:noFill/>
            <a:ln w="9525">
              <a:noFill/>
              <a:miter lim="800000"/>
            </a:ln>
          </p:spPr>
          <p:txBody>
            <a:bodyPr lIns="0" tIns="0" rIns="0">
              <a:spAutoFit/>
            </a:bodyPr>
            <a:lstStyle/>
            <a:p>
              <a:pPr algn="ctr">
                <a:spcBef>
                  <a:spcPct val="50000"/>
                </a:spcBef>
              </a:pPr>
              <a:r>
                <a:rPr lang="en-US" sz="2500" b="1" i="1">
                  <a:latin typeface="Arial" panose="020B0604020202020204"/>
                  <a:cs typeface="Arial" panose="020B0604020202020204"/>
                </a:rPr>
                <a:t>Q</a:t>
              </a:r>
              <a:r>
                <a:rPr lang="en-US" sz="2500" b="1" baseline="-25000">
                  <a:latin typeface="Arial" panose="020B0604020202020204"/>
                  <a:cs typeface="Arial" panose="020B0604020202020204"/>
                </a:rPr>
                <a:t>M</a:t>
              </a:r>
            </a:p>
          </p:txBody>
        </p:sp>
        <p:sp>
          <p:nvSpPr>
            <p:cNvPr id="22549" name="Oval 29"/>
            <p:cNvSpPr>
              <a:spLocks noChangeAspect="1" noChangeArrowheads="1"/>
            </p:cNvSpPr>
            <p:nvPr>
              <p:custDataLst>
                <p:tags r:id="rId9"/>
              </p:custDataLst>
            </p:nvPr>
          </p:nvSpPr>
          <p:spPr bwMode="auto">
            <a:xfrm>
              <a:off x="3822" y="1712"/>
              <a:ext cx="86" cy="85"/>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grpSp>
        <p:nvGrpSpPr>
          <p:cNvPr id="13" name="Group 51"/>
          <p:cNvGrpSpPr/>
          <p:nvPr/>
        </p:nvGrpSpPr>
        <p:grpSpPr bwMode="auto">
          <a:xfrm>
            <a:off x="6419850" y="3036888"/>
            <a:ext cx="493713" cy="2600325"/>
            <a:chOff x="4044" y="1913"/>
            <a:chExt cx="311" cy="1638"/>
          </a:xfrm>
        </p:grpSpPr>
        <p:sp>
          <p:nvSpPr>
            <p:cNvPr id="22543" name="Line 44"/>
            <p:cNvSpPr>
              <a:spLocks noChangeShapeType="1"/>
            </p:cNvSpPr>
            <p:nvPr>
              <p:custDataLst>
                <p:tags r:id="rId3"/>
              </p:custDataLst>
            </p:nvPr>
          </p:nvSpPr>
          <p:spPr bwMode="auto">
            <a:xfrm>
              <a:off x="4158" y="1958"/>
              <a:ext cx="0" cy="1316"/>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22544" name="Oval 45"/>
            <p:cNvSpPr>
              <a:spLocks noChangeAspect="1" noChangeArrowheads="1"/>
            </p:cNvSpPr>
            <p:nvPr>
              <p:custDataLst>
                <p:tags r:id="rId4"/>
              </p:custDataLst>
            </p:nvPr>
          </p:nvSpPr>
          <p:spPr bwMode="auto">
            <a:xfrm>
              <a:off x="4113" y="1913"/>
              <a:ext cx="86" cy="85"/>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sp>
          <p:nvSpPr>
            <p:cNvPr id="22545" name="Text Box 47"/>
            <p:cNvSpPr txBox="1">
              <a:spLocks noChangeArrowheads="1"/>
            </p:cNvSpPr>
            <p:nvPr>
              <p:custDataLst>
                <p:tags r:id="rId5"/>
              </p:custDataLst>
            </p:nvPr>
          </p:nvSpPr>
          <p:spPr bwMode="auto">
            <a:xfrm>
              <a:off x="4044" y="3282"/>
              <a:ext cx="311" cy="269"/>
            </a:xfrm>
            <a:prstGeom prst="rect">
              <a:avLst/>
            </a:prstGeom>
            <a:noFill/>
            <a:ln w="9525">
              <a:noFill/>
              <a:miter lim="800000"/>
            </a:ln>
          </p:spPr>
          <p:txBody>
            <a:bodyPr lIns="0" tIns="0" rIns="0">
              <a:spAutoFit/>
            </a:bodyPr>
            <a:lstStyle/>
            <a:p>
              <a:pPr algn="ctr">
                <a:spcBef>
                  <a:spcPct val="50000"/>
                </a:spcBef>
              </a:pPr>
              <a:r>
                <a:rPr lang="en-US" sz="2500" b="1" i="1">
                  <a:latin typeface="Arial" panose="020B0604020202020204"/>
                  <a:cs typeface="Arial" panose="020B0604020202020204"/>
                </a:rPr>
                <a:t>Q</a:t>
              </a:r>
              <a:r>
                <a:rPr lang="en-US" sz="2500" b="1" baseline="-25000">
                  <a:latin typeface="Arial" panose="020B0604020202020204"/>
                  <a:cs typeface="Arial" panose="020B0604020202020204"/>
                </a:rPr>
                <a:t>C</a:t>
              </a:r>
            </a:p>
          </p:txBody>
        </p:sp>
      </p:grpSp>
      <p:sp>
        <p:nvSpPr>
          <p:cNvPr id="14" name="TextBox 5"/>
          <p:cNvSpPr txBox="1"/>
          <p:nvPr>
            <p:custDataLst>
              <p:tags r:id="rId2"/>
            </p:custDataLst>
          </p:nvPr>
        </p:nvSpPr>
        <p:spPr>
          <a:xfrm>
            <a:off x="414137" y="641967"/>
            <a:ext cx="2236510" cy="584775"/>
          </a:xfrm>
          <a:prstGeom prst="rect">
            <a:avLst/>
          </a:prstGeom>
          <a:noFill/>
        </p:spPr>
        <p:txBody>
          <a:bodyPr wrap="none" rtlCol="0">
            <a:spAutoFit/>
          </a:bodyPr>
          <a:lstStyle/>
          <a:p>
            <a:pPr algn="l"/>
            <a:r>
              <a:rPr sz="3200" smtClean="0">
                <a:solidFill>
                  <a:srgbClr val="002060"/>
                </a:solidFill>
                <a:latin typeface="华光中雅_CNKI" panose="02000500000000000000" pitchFamily="2" charset="-122"/>
                <a:ea typeface="华光中雅_CNKI" panose="02000500000000000000" pitchFamily="2" charset="-122"/>
              </a:rPr>
              <a:t>垄断的代价</a:t>
            </a:r>
            <a:endParaRPr sz="3200">
              <a:solidFill>
                <a:srgbClr val="002060"/>
              </a:solidFill>
              <a:latin typeface="华光中雅_CNKI" panose="02000500000000000000" pitchFamily="2" charset="-122"/>
              <a:ea typeface="华光中雅_CNKI" panose="020005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wipe(left)">
                                      <p:cBhvr>
                                        <p:cTn id="7" dur="500"/>
                                        <p:tgtEl>
                                          <p:spTgt spid="137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7219">
                                            <p:txEl>
                                              <p:pRg st="1" end="1"/>
                                            </p:txEl>
                                          </p:spTgt>
                                        </p:tgtEl>
                                        <p:attrNameLst>
                                          <p:attrName>style.visibility</p:attrName>
                                        </p:attrNameLst>
                                      </p:cBhvr>
                                      <p:to>
                                        <p:strVal val="visible"/>
                                      </p:to>
                                    </p:set>
                                    <p:animEffect transition="in" filter="wipe(left)">
                                      <p:cBhvr>
                                        <p:cTn id="12" dur="500"/>
                                        <p:tgtEl>
                                          <p:spTgt spid="137219">
                                            <p:txEl>
                                              <p:pRg st="1" end="1"/>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7219">
                                            <p:txEl>
                                              <p:pRg st="2" end="2"/>
                                            </p:txEl>
                                          </p:spTgt>
                                        </p:tgtEl>
                                        <p:attrNameLst>
                                          <p:attrName>style.visibility</p:attrName>
                                        </p:attrNameLst>
                                      </p:cBhvr>
                                      <p:to>
                                        <p:strVal val="visible"/>
                                      </p:to>
                                    </p:set>
                                    <p:animEffect transition="in" filter="wipe(left)">
                                      <p:cBhvr>
                                        <p:cTn id="20" dur="500"/>
                                        <p:tgtEl>
                                          <p:spTgt spid="137219">
                                            <p:txEl>
                                              <p:pRg st="2" end="2"/>
                                            </p:txEl>
                                          </p:spTgt>
                                        </p:tgtEl>
                                      </p:cBhvr>
                                    </p:animEffect>
                                  </p:childTnLst>
                                </p:cTn>
                              </p:par>
                              <p:par>
                                <p:cTn id="21" presetID="22" presetClass="entr" presetSubtype="2"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right)">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37219">
                                            <p:txEl>
                                              <p:pRg st="3" end="3"/>
                                            </p:txEl>
                                          </p:spTgt>
                                        </p:tgtEl>
                                        <p:attrNameLst>
                                          <p:attrName>style.visibility</p:attrName>
                                        </p:attrNameLst>
                                      </p:cBhvr>
                                      <p:to>
                                        <p:strVal val="visible"/>
                                      </p:to>
                                    </p:set>
                                    <p:animEffect transition="in" filter="wipe(left)">
                                      <p:cBhvr>
                                        <p:cTn id="33" dur="500"/>
                                        <p:tgtEl>
                                          <p:spTgt spid="137219">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37219">
                                            <p:txEl>
                                              <p:pRg st="4" end="4"/>
                                            </p:txEl>
                                          </p:spTgt>
                                        </p:tgtEl>
                                        <p:attrNameLst>
                                          <p:attrName>style.visibility</p:attrName>
                                        </p:attrNameLst>
                                      </p:cBhvr>
                                      <p:to>
                                        <p:strVal val="visible"/>
                                      </p:to>
                                    </p:set>
                                    <p:animEffect transition="in" filter="wipe(left)">
                                      <p:cBhvr>
                                        <p:cTn id="38" dur="500"/>
                                        <p:tgtEl>
                                          <p:spTgt spid="137219">
                                            <p:txEl>
                                              <p:pRg st="4" end="4"/>
                                            </p:txEl>
                                          </p:spTgt>
                                        </p:tgtEl>
                                      </p:cBhvr>
                                    </p:animEffect>
                                  </p:childTnLst>
                                </p:cTn>
                              </p:par>
                              <p:par>
                                <p:cTn id="39" presetID="18" presetClass="entr" presetSubtype="6"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strips(downRight)">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7219">
                                            <p:txEl>
                                              <p:pRg st="5" end="5"/>
                                            </p:txEl>
                                          </p:spTgt>
                                        </p:tgtEl>
                                        <p:attrNameLst>
                                          <p:attrName>style.visibility</p:attrName>
                                        </p:attrNameLst>
                                      </p:cBhvr>
                                      <p:to>
                                        <p:strVal val="visible"/>
                                      </p:to>
                                    </p:set>
                                    <p:animEffect transition="in" filter="wipe(left)">
                                      <p:cBhvr>
                                        <p:cTn id="46" dur="500"/>
                                        <p:tgtEl>
                                          <p:spTgt spid="137219">
                                            <p:txEl>
                                              <p:pRg st="5" end="5"/>
                                            </p:txEl>
                                          </p:spTgt>
                                        </p:tgtEl>
                                      </p:cBhvr>
                                    </p:animEffect>
                                  </p:childTnLst>
                                </p:cTn>
                              </p:par>
                              <p:par>
                                <p:cTn id="47" presetID="22" presetClass="entr" presetSubtype="1"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up)">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37219">
                                            <p:txEl>
                                              <p:pRg st="6" end="6"/>
                                            </p:txEl>
                                          </p:spTgt>
                                        </p:tgtEl>
                                        <p:attrNameLst>
                                          <p:attrName>style.visibility</p:attrName>
                                        </p:attrNameLst>
                                      </p:cBhvr>
                                      <p:to>
                                        <p:strVal val="visible"/>
                                      </p:to>
                                    </p:set>
                                    <p:animEffect transition="in" filter="wipe(left)">
                                      <p:cBhvr>
                                        <p:cTn id="54" dur="500"/>
                                        <p:tgtEl>
                                          <p:spTgt spid="137219">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37219">
                                            <p:txEl>
                                              <p:pRg st="7" end="7"/>
                                            </p:txEl>
                                          </p:spTgt>
                                        </p:tgtEl>
                                        <p:attrNameLst>
                                          <p:attrName>style.visibility</p:attrName>
                                        </p:attrNameLst>
                                      </p:cBhvr>
                                      <p:to>
                                        <p:strVal val="visible"/>
                                      </p:to>
                                    </p:set>
                                    <p:animEffect transition="in" filter="wipe(left)">
                                      <p:cBhvr>
                                        <p:cTn id="59" dur="500"/>
                                        <p:tgtEl>
                                          <p:spTgt spid="137219">
                                            <p:txEl>
                                              <p:pRg st="7" end="7"/>
                                            </p:txEl>
                                          </p:spTgt>
                                        </p:tgtEl>
                                      </p:cBhvr>
                                    </p:animEffect>
                                  </p:childTnLst>
                                </p:cTn>
                              </p:par>
                              <p:par>
                                <p:cTn id="60" presetID="18" presetClass="entr" presetSubtype="12" fill="hold"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strips(downLeft)">
                                      <p:cBhvr>
                                        <p:cTn id="62" dur="500"/>
                                        <p:tgtEl>
                                          <p:spTgt spid="4"/>
                                        </p:tgtEl>
                                      </p:cBhvr>
                                    </p:animEffect>
                                  </p:childTnLst>
                                </p:cTn>
                              </p:par>
                              <p:par>
                                <p:cTn id="63" presetID="18" presetClass="entr" presetSubtype="12" fill="hold" nodeType="with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strips(downLeft)">
                                      <p:cBhvr>
                                        <p:cTn id="6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bldLvl="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4" cstate="print"/>
          <a:stretch>
            <a:fillRect/>
          </a:stretch>
        </p:blipFill>
        <p:spPr>
          <a:xfrm>
            <a:off x="433281" y="6286520"/>
            <a:ext cx="1495513" cy="288536"/>
          </a:xfrm>
          <a:prstGeom prst="rect">
            <a:avLst/>
          </a:prstGeom>
        </p:spPr>
      </p:pic>
      <p:sp>
        <p:nvSpPr>
          <p:cNvPr id="6" name="TextBox 5"/>
          <p:cNvSpPr txBox="1"/>
          <p:nvPr/>
        </p:nvSpPr>
        <p:spPr>
          <a:xfrm>
            <a:off x="395722" y="641967"/>
            <a:ext cx="1808480" cy="583565"/>
          </a:xfrm>
          <a:prstGeom prst="rect">
            <a:avLst/>
          </a:prstGeom>
          <a:noFill/>
        </p:spPr>
        <p:txBody>
          <a:bodyPr wrap="none" rtlCol="0">
            <a:spAutoFit/>
          </a:bodyPr>
          <a:lstStyle/>
          <a:p>
            <a:r>
              <a:rPr lang="zh-CN" altLang="en-US" sz="3200" dirty="0">
                <a:solidFill>
                  <a:srgbClr val="002060"/>
                </a:solidFill>
                <a:latin typeface="华光中雅_CNKI" panose="02000500000000000000" pitchFamily="2" charset="-122"/>
                <a:ea typeface="华光中雅_CNKI" panose="02000500000000000000" pitchFamily="2" charset="-122"/>
              </a:rPr>
              <a:t>价格歧视</a:t>
            </a:r>
          </a:p>
        </p:txBody>
      </p:sp>
      <p:sp>
        <p:nvSpPr>
          <p:cNvPr id="2" name="Rectangle 3"/>
          <p:cNvSpPr>
            <a:spLocks noGrp="1" noChangeArrowheads="1"/>
          </p:cNvSpPr>
          <p:nvPr>
            <p:custDataLst>
              <p:tags r:id="rId1"/>
            </p:custDataLst>
          </p:nvPr>
        </p:nvSpPr>
        <p:spPr>
          <a:xfrm>
            <a:off x="467544" y="1700808"/>
            <a:ext cx="8229600" cy="3744286"/>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smtClean="0"/>
              <a:t>歧视</a:t>
            </a:r>
            <a:r>
              <a:rPr lang="zh-CN" altLang="en-US" smtClean="0"/>
              <a:t>：</a:t>
            </a:r>
            <a:r>
              <a:rPr lang="en-US" smtClean="0"/>
              <a:t>根据人们一些特征而进行区别对待</a:t>
            </a:r>
            <a:r>
              <a:rPr lang="en-US" dirty="0" smtClean="0"/>
              <a:t>，比如种族或性别 </a:t>
            </a:r>
          </a:p>
          <a:p>
            <a:pPr eaLnBrk="1" hangingPunct="1">
              <a:spcBef>
                <a:spcPct val="50000"/>
              </a:spcBef>
            </a:pPr>
            <a:r>
              <a:rPr lang="en-US" smtClean="0"/>
              <a:t>价格歧视</a:t>
            </a:r>
            <a:r>
              <a:rPr lang="zh-CN" altLang="en-US" smtClean="0"/>
              <a:t>：</a:t>
            </a:r>
            <a:r>
              <a:rPr lang="en-US" smtClean="0"/>
              <a:t>以不同价格向不同顾客出售同一种物品的经营做法 </a:t>
            </a:r>
            <a:endParaRPr lang="en-US" dirty="0" smtClean="0"/>
          </a:p>
          <a:p>
            <a:pPr eaLnBrk="1" hangingPunct="1">
              <a:spcBef>
                <a:spcPct val="50000"/>
              </a:spcBef>
            </a:pPr>
            <a:r>
              <a:rPr lang="en-US" dirty="0" smtClean="0"/>
              <a:t>在价格歧视中所依据的特征是支付意愿(WTP):   </a:t>
            </a:r>
          </a:p>
          <a:p>
            <a:pPr lvl="1" eaLnBrk="1" hangingPunct="1">
              <a:lnSpc>
                <a:spcPct val="105000"/>
              </a:lnSpc>
            </a:pPr>
            <a:r>
              <a:rPr lang="en-US" smtClean="0">
                <a:sym typeface="+mn-ea"/>
              </a:rPr>
              <a:t>一个企业对有更高支付意愿的买者收取一个更高的价格</a:t>
            </a:r>
            <a:r>
              <a:rPr lang="en-US" dirty="0" smtClean="0">
                <a:sym typeface="+mn-ea"/>
              </a:rPr>
              <a:t>，从而来增加利润</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4"/>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3" cstate="print"/>
          <a:stretch>
            <a:fillRect/>
          </a:stretch>
        </p:blipFill>
        <p:spPr>
          <a:xfrm>
            <a:off x="433281" y="6286520"/>
            <a:ext cx="1495513" cy="288536"/>
          </a:xfrm>
          <a:prstGeom prst="rect">
            <a:avLst/>
          </a:prstGeom>
        </p:spPr>
      </p:pic>
      <p:sp>
        <p:nvSpPr>
          <p:cNvPr id="6" name="TextBox 5"/>
          <p:cNvSpPr txBox="1"/>
          <p:nvPr/>
        </p:nvSpPr>
        <p:spPr>
          <a:xfrm>
            <a:off x="414137" y="641967"/>
            <a:ext cx="4043680" cy="607695"/>
          </a:xfrm>
          <a:prstGeom prst="rect">
            <a:avLst/>
          </a:prstGeom>
          <a:noFill/>
        </p:spPr>
        <p:txBody>
          <a:bodyPr wrap="none" rtlCol="0">
            <a:spAutoFit/>
          </a:bodyPr>
          <a:lstStyle/>
          <a:p>
            <a:pPr algn="l">
              <a:lnSpc>
                <a:spcPct val="105000"/>
              </a:lnSpc>
              <a:defRPr/>
            </a:pPr>
            <a:r>
              <a:rPr lang="zh-CN" altLang="en-US" sz="3200">
                <a:solidFill>
                  <a:srgbClr val="002060"/>
                </a:solidFill>
                <a:latin typeface="华光中雅_CNKI" panose="02000500000000000000" pitchFamily="2" charset="-122"/>
                <a:ea typeface="华光中雅_CNKI" panose="02000500000000000000" pitchFamily="2" charset="-122"/>
                <a:sym typeface="+mn-ea"/>
              </a:rPr>
              <a:t>本章回答</a:t>
            </a:r>
            <a:r>
              <a:rPr lang="zh-CN" altLang="en-US" sz="3200" smtClean="0">
                <a:solidFill>
                  <a:srgbClr val="002060"/>
                </a:solidFill>
                <a:latin typeface="华光中雅_CNKI" panose="02000500000000000000" pitchFamily="2" charset="-122"/>
                <a:ea typeface="华光中雅_CNKI" panose="02000500000000000000" pitchFamily="2" charset="-122"/>
                <a:sym typeface="+mn-ea"/>
              </a:rPr>
              <a:t>如下</a:t>
            </a:r>
            <a:r>
              <a:rPr lang="en-US" altLang="zh-CN" sz="3200" smtClean="0">
                <a:solidFill>
                  <a:srgbClr val="002060"/>
                </a:solidFill>
                <a:latin typeface="华光中雅_CNKI" panose="02000500000000000000" pitchFamily="2" charset="-122"/>
                <a:ea typeface="华光中雅_CNKI" panose="02000500000000000000" pitchFamily="2" charset="-122"/>
                <a:sym typeface="+mn-ea"/>
              </a:rPr>
              <a:t>6</a:t>
            </a:r>
            <a:r>
              <a:rPr lang="zh-CN" altLang="en-US" sz="3200" smtClean="0">
                <a:solidFill>
                  <a:srgbClr val="002060"/>
                </a:solidFill>
                <a:latin typeface="华光中雅_CNKI" panose="02000500000000000000" pitchFamily="2" charset="-122"/>
                <a:ea typeface="华光中雅_CNKI" panose="02000500000000000000" pitchFamily="2" charset="-122"/>
                <a:sym typeface="+mn-ea"/>
              </a:rPr>
              <a:t>个</a:t>
            </a:r>
            <a:r>
              <a:rPr lang="zh-CN" altLang="en-US" sz="3200">
                <a:solidFill>
                  <a:srgbClr val="002060"/>
                </a:solidFill>
                <a:latin typeface="华光中雅_CNKI" panose="02000500000000000000" pitchFamily="2" charset="-122"/>
                <a:ea typeface="华光中雅_CNKI" panose="02000500000000000000" pitchFamily="2" charset="-122"/>
                <a:sym typeface="+mn-ea"/>
              </a:rPr>
              <a:t>问题</a:t>
            </a:r>
            <a:endParaRPr lang="zh-CN" altLang="en-US" sz="3200" dirty="0">
              <a:solidFill>
                <a:srgbClr val="002060"/>
              </a:solidFill>
              <a:latin typeface="华光中雅_CNKI" panose="02000500000000000000" pitchFamily="2" charset="-122"/>
              <a:ea typeface="华光中雅_CNKI" panose="02000500000000000000" pitchFamily="2" charset="-122"/>
            </a:endParaRPr>
          </a:p>
        </p:txBody>
      </p:sp>
      <p:sp>
        <p:nvSpPr>
          <p:cNvPr id="2" name="Content Placeholder 2"/>
          <p:cNvSpPr>
            <a:spLocks noGrp="1"/>
          </p:cNvSpPr>
          <p:nvPr>
            <p:ph idx="1"/>
          </p:nvPr>
        </p:nvSpPr>
        <p:spPr>
          <a:xfrm>
            <a:off x="457200" y="1668002"/>
            <a:ext cx="8229600" cy="4808998"/>
          </a:xfrm>
        </p:spPr>
        <p:txBody>
          <a:bodyPr>
            <a:normAutofit/>
          </a:bodyPr>
          <a:lstStyle/>
          <a:p>
            <a:pPr marL="457200" indent="-457200" algn="l">
              <a:lnSpc>
                <a:spcPct val="150000"/>
              </a:lnSpc>
              <a:buClrTx/>
              <a:buSzTx/>
              <a:buFont typeface="+mj-lt"/>
              <a:buAutoNum type="arabicPeriod"/>
            </a:pPr>
            <a:r>
              <a:rPr lang="en-US" altLang="zh-CN" sz="2400" dirty="0">
                <a:latin typeface="微软雅黑" panose="020B0503020204020204" pitchFamily="34" charset="-122"/>
                <a:ea typeface="微软雅黑" panose="020B0503020204020204" pitchFamily="34" charset="-122"/>
                <a:sym typeface="+mn-ea"/>
              </a:rPr>
              <a:t>为什么会出现垄断？</a:t>
            </a:r>
            <a:endParaRPr lang="en-US" altLang="zh-CN" sz="2400" dirty="0">
              <a:latin typeface="微软雅黑" panose="020B0503020204020204" pitchFamily="34" charset="-122"/>
              <a:ea typeface="微软雅黑" panose="020B0503020204020204" pitchFamily="34" charset="-122"/>
            </a:endParaRPr>
          </a:p>
          <a:p>
            <a:pPr marL="457200" indent="-457200" algn="l">
              <a:lnSpc>
                <a:spcPct val="150000"/>
              </a:lnSpc>
              <a:buClrTx/>
              <a:buSzTx/>
              <a:buFont typeface="+mj-lt"/>
              <a:buAutoNum type="arabicPeriod"/>
            </a:pPr>
            <a:r>
              <a:rPr lang="en-US" altLang="zh-CN" sz="2400" dirty="0">
                <a:latin typeface="微软雅黑" panose="020B0503020204020204" pitchFamily="34" charset="-122"/>
                <a:ea typeface="微软雅黑" panose="020B0503020204020204" pitchFamily="34" charset="-122"/>
                <a:sym typeface="+mn-ea"/>
              </a:rPr>
              <a:t>为什么垄断企业的MR＜P？</a:t>
            </a:r>
            <a:endParaRPr lang="en-US" altLang="zh-CN" sz="2400" dirty="0">
              <a:latin typeface="微软雅黑" panose="020B0503020204020204" pitchFamily="34" charset="-122"/>
              <a:ea typeface="微软雅黑" panose="020B0503020204020204" pitchFamily="34" charset="-122"/>
            </a:endParaRPr>
          </a:p>
          <a:p>
            <a:pPr marL="457200" indent="-457200" algn="l">
              <a:lnSpc>
                <a:spcPct val="150000"/>
              </a:lnSpc>
              <a:buClrTx/>
              <a:buSzTx/>
              <a:buFont typeface="+mj-lt"/>
              <a:buAutoNum type="arabicPeriod"/>
            </a:pPr>
            <a:r>
              <a:rPr lang="en-US" altLang="zh-CN" sz="2400" dirty="0">
                <a:latin typeface="微软雅黑" panose="020B0503020204020204" pitchFamily="34" charset="-122"/>
                <a:ea typeface="微软雅黑" panose="020B0503020204020204" pitchFamily="34" charset="-122"/>
                <a:sym typeface="+mn-ea"/>
              </a:rPr>
              <a:t>垄断企业如何选择P和Q？</a:t>
            </a:r>
            <a:endParaRPr lang="en-US" altLang="zh-CN" sz="2400" dirty="0">
              <a:latin typeface="微软雅黑" panose="020B0503020204020204" pitchFamily="34" charset="-122"/>
              <a:ea typeface="微软雅黑" panose="020B0503020204020204" pitchFamily="34" charset="-122"/>
            </a:endParaRPr>
          </a:p>
          <a:p>
            <a:pPr marL="457200" indent="-457200" algn="l">
              <a:lnSpc>
                <a:spcPct val="150000"/>
              </a:lnSpc>
              <a:buClrTx/>
              <a:buSzTx/>
              <a:buFont typeface="+mj-lt"/>
              <a:buAutoNum type="arabicPeriod"/>
            </a:pPr>
            <a:r>
              <a:rPr lang="en-US" altLang="zh-CN" sz="2400" dirty="0">
                <a:latin typeface="微软雅黑" panose="020B0503020204020204" pitchFamily="34" charset="-122"/>
                <a:ea typeface="微软雅黑" panose="020B0503020204020204" pitchFamily="34" charset="-122"/>
                <a:sym typeface="+mn-ea"/>
              </a:rPr>
              <a:t>垄断如何影响社会福利？</a:t>
            </a:r>
            <a:endParaRPr lang="en-US" altLang="zh-CN" sz="2400" dirty="0">
              <a:latin typeface="微软雅黑" panose="020B0503020204020204" pitchFamily="34" charset="-122"/>
              <a:ea typeface="微软雅黑" panose="020B0503020204020204" pitchFamily="34" charset="-122"/>
            </a:endParaRPr>
          </a:p>
          <a:p>
            <a:pPr marL="457200" indent="-457200" algn="l">
              <a:lnSpc>
                <a:spcPct val="150000"/>
              </a:lnSpc>
              <a:buClrTx/>
              <a:buSzTx/>
              <a:buFont typeface="+mj-lt"/>
              <a:buAutoNum type="arabicPeriod"/>
            </a:pPr>
            <a:r>
              <a:rPr lang="en-US" altLang="zh-CN" sz="2400" dirty="0">
                <a:latin typeface="微软雅黑" panose="020B0503020204020204" pitchFamily="34" charset="-122"/>
                <a:ea typeface="微软雅黑" panose="020B0503020204020204" pitchFamily="34" charset="-122"/>
                <a:sym typeface="+mn-ea"/>
              </a:rPr>
              <a:t>对于垄断，政府能做些什么？</a:t>
            </a:r>
            <a:endParaRPr lang="en-US" altLang="zh-CN" sz="2400" dirty="0">
              <a:latin typeface="微软雅黑" panose="020B0503020204020204" pitchFamily="34" charset="-122"/>
              <a:ea typeface="微软雅黑" panose="020B0503020204020204" pitchFamily="34" charset="-122"/>
            </a:endParaRPr>
          </a:p>
          <a:p>
            <a:pPr marL="457200" indent="-457200" algn="l">
              <a:lnSpc>
                <a:spcPct val="150000"/>
              </a:lnSpc>
              <a:buClrTx/>
              <a:buSzTx/>
              <a:buFont typeface="+mj-lt"/>
              <a:buAutoNum type="arabicPeriod"/>
            </a:pPr>
            <a:r>
              <a:rPr lang="en-US" altLang="zh-CN" sz="2400" dirty="0">
                <a:latin typeface="微软雅黑" panose="020B0503020204020204" pitchFamily="34" charset="-122"/>
                <a:ea typeface="微软雅黑" panose="020B0503020204020204" pitchFamily="34" charset="-122"/>
                <a:sym typeface="+mn-ea"/>
              </a:rPr>
              <a:t>什么是价格歧视？</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4137" y="641967"/>
            <a:ext cx="2646878" cy="584775"/>
          </a:xfrm>
          <a:prstGeom prst="rect">
            <a:avLst/>
          </a:prstGeom>
          <a:noFill/>
        </p:spPr>
        <p:txBody>
          <a:bodyPr wrap="none" rtlCol="0">
            <a:spAutoFit/>
          </a:bodyPr>
          <a:lstStyle/>
          <a:p>
            <a:pPr algn="l" eaLnBrk="1" hangingPunct="1"/>
            <a:r>
              <a:rPr lang="zh-CN" altLang="en-US" sz="3200" smtClean="0">
                <a:solidFill>
                  <a:srgbClr val="002060"/>
                </a:solidFill>
                <a:latin typeface="华光中雅_CNKI" panose="02000500000000000000" pitchFamily="2" charset="-122"/>
                <a:ea typeface="华光中雅_CNKI" panose="02000500000000000000" pitchFamily="2" charset="-122"/>
                <a:sym typeface="+mn-ea"/>
              </a:rPr>
              <a:t>单一垄断价格</a:t>
            </a:r>
            <a:endParaRPr lang="zh-CN" altLang="en-US" sz="3200" dirty="0" smtClean="0">
              <a:solidFill>
                <a:srgbClr val="002060"/>
              </a:solidFill>
              <a:latin typeface="华光中雅_CNKI" panose="02000500000000000000" pitchFamily="2" charset="-122"/>
              <a:ea typeface="华光中雅_CNKI" panose="02000500000000000000" pitchFamily="2" charset="-122"/>
              <a:sym typeface="+mn-ea"/>
            </a:endParaRPr>
          </a:p>
        </p:txBody>
      </p:sp>
      <p:grpSp>
        <p:nvGrpSpPr>
          <p:cNvPr id="2" name="Group 50"/>
          <p:cNvGrpSpPr/>
          <p:nvPr/>
        </p:nvGrpSpPr>
        <p:grpSpPr bwMode="auto">
          <a:xfrm>
            <a:off x="4957763" y="1436688"/>
            <a:ext cx="2627312" cy="1501775"/>
            <a:chOff x="3123" y="905"/>
            <a:chExt cx="1655" cy="946"/>
          </a:xfrm>
        </p:grpSpPr>
        <p:sp>
          <p:nvSpPr>
            <p:cNvPr id="24615" name="AutoShape 34"/>
            <p:cNvSpPr>
              <a:spLocks noChangeArrowheads="1"/>
            </p:cNvSpPr>
            <p:nvPr>
              <p:custDataLst>
                <p:tags r:id="rId24"/>
              </p:custDataLst>
            </p:nvPr>
          </p:nvSpPr>
          <p:spPr bwMode="auto">
            <a:xfrm>
              <a:off x="3123" y="1299"/>
              <a:ext cx="825" cy="552"/>
            </a:xfrm>
            <a:prstGeom prst="rtTriangle">
              <a:avLst/>
            </a:prstGeom>
            <a:solidFill>
              <a:srgbClr val="CCFFCC"/>
            </a:solidFill>
            <a:ln w="9525">
              <a:noFill/>
              <a:miter lim="800000"/>
            </a:ln>
          </p:spPr>
          <p:txBody>
            <a:bodyPr wrap="none" anchor="ctr"/>
            <a:lstStyle/>
            <a:p>
              <a:endParaRPr lang="en-US">
                <a:latin typeface="Arial" panose="020B0604020202020204"/>
                <a:cs typeface="Arial" panose="020B0604020202020204"/>
              </a:endParaRPr>
            </a:p>
          </p:txBody>
        </p:sp>
        <p:grpSp>
          <p:nvGrpSpPr>
            <p:cNvPr id="8" name="Group 45"/>
            <p:cNvGrpSpPr/>
            <p:nvPr/>
          </p:nvGrpSpPr>
          <p:grpSpPr bwMode="auto">
            <a:xfrm>
              <a:off x="3288" y="905"/>
              <a:ext cx="1490" cy="817"/>
              <a:chOff x="3288" y="905"/>
              <a:chExt cx="1490" cy="817"/>
            </a:xfrm>
          </p:grpSpPr>
          <p:sp>
            <p:nvSpPr>
              <p:cNvPr id="24617" name="Text Box 43"/>
              <p:cNvSpPr txBox="1">
                <a:spLocks noChangeArrowheads="1"/>
              </p:cNvSpPr>
              <p:nvPr>
                <p:custDataLst>
                  <p:tags r:id="rId25"/>
                </p:custDataLst>
              </p:nvPr>
            </p:nvSpPr>
            <p:spPr bwMode="auto">
              <a:xfrm>
                <a:off x="3628" y="905"/>
                <a:ext cx="1150" cy="290"/>
              </a:xfrm>
              <a:prstGeom prst="rect">
                <a:avLst/>
              </a:prstGeom>
              <a:noFill/>
              <a:ln w="9525">
                <a:noFill/>
                <a:miter lim="800000"/>
              </a:ln>
            </p:spPr>
            <p:txBody>
              <a:bodyPr>
                <a:spAutoFit/>
              </a:bodyPr>
              <a:lstStyle/>
              <a:p>
                <a:pPr>
                  <a:spcBef>
                    <a:spcPct val="50000"/>
                  </a:spcBef>
                </a:pPr>
                <a:r>
                  <a:rPr lang="zh-CN" altLang="en-US" sz="2400">
                    <a:latin typeface="Arial" panose="020B0604020202020204"/>
                    <a:cs typeface="Arial" panose="020B0604020202020204"/>
                  </a:rPr>
                  <a:t>消费者剩余</a:t>
                </a:r>
              </a:p>
            </p:txBody>
          </p:sp>
          <p:sp>
            <p:nvSpPr>
              <p:cNvPr id="24618" name="Arc 44"/>
              <p:cNvSpPr/>
              <p:nvPr>
                <p:custDataLst>
                  <p:tags r:id="rId26"/>
                </p:custDataLst>
              </p:nvPr>
            </p:nvSpPr>
            <p:spPr bwMode="auto">
              <a:xfrm>
                <a:off x="3288" y="1246"/>
                <a:ext cx="560" cy="476"/>
              </a:xfrm>
              <a:custGeom>
                <a:avLst/>
                <a:gdLst>
                  <a:gd name="T0" fmla="*/ 0 w 20745"/>
                  <a:gd name="T1" fmla="*/ 0 h 19257"/>
                  <a:gd name="T2" fmla="*/ 0 w 20745"/>
                  <a:gd name="T3" fmla="*/ 0 h 19257"/>
                  <a:gd name="T4" fmla="*/ 0 w 20745"/>
                  <a:gd name="T5" fmla="*/ 0 h 19257"/>
                  <a:gd name="T6" fmla="*/ 0 60000 65536"/>
                  <a:gd name="T7" fmla="*/ 0 60000 65536"/>
                  <a:gd name="T8" fmla="*/ 0 60000 65536"/>
                  <a:gd name="T9" fmla="*/ 0 w 20745"/>
                  <a:gd name="T10" fmla="*/ 0 h 19257"/>
                  <a:gd name="T11" fmla="*/ 20745 w 20745"/>
                  <a:gd name="T12" fmla="*/ 19257 h 19257"/>
                </a:gdLst>
                <a:ahLst/>
                <a:cxnLst>
                  <a:cxn ang="T6">
                    <a:pos x="T0" y="T1"/>
                  </a:cxn>
                  <a:cxn ang="T7">
                    <a:pos x="T2" y="T3"/>
                  </a:cxn>
                  <a:cxn ang="T8">
                    <a:pos x="T4" y="T5"/>
                  </a:cxn>
                </a:cxnLst>
                <a:rect l="T9" t="T10" r="T11" b="T12"/>
                <a:pathLst>
                  <a:path w="20745" h="19257" fill="none" extrusionOk="0">
                    <a:moveTo>
                      <a:pt x="20745" y="6017"/>
                    </a:moveTo>
                    <a:cubicBezTo>
                      <a:pt x="19080" y="11756"/>
                      <a:pt x="15112" y="16549"/>
                      <a:pt x="9784" y="19256"/>
                    </a:cubicBezTo>
                  </a:path>
                  <a:path w="20745" h="19257" stroke="0" extrusionOk="0">
                    <a:moveTo>
                      <a:pt x="20745" y="6017"/>
                    </a:moveTo>
                    <a:cubicBezTo>
                      <a:pt x="19080" y="11756"/>
                      <a:pt x="15112" y="16549"/>
                      <a:pt x="9784" y="19256"/>
                    </a:cubicBezTo>
                    <a:lnTo>
                      <a:pt x="0" y="0"/>
                    </a:lnTo>
                    <a:close/>
                  </a:path>
                </a:pathLst>
              </a:custGeom>
              <a:noFill/>
              <a:ln w="28575">
                <a:solidFill>
                  <a:schemeClr val="tx1"/>
                </a:solidFill>
                <a:round/>
                <a:tailEnd type="triangle" w="lg" len="med"/>
              </a:ln>
            </p:spPr>
            <p:txBody>
              <a:bodyPr wrap="none" anchor="ctr"/>
              <a:lstStyle/>
              <a:p>
                <a:endParaRPr lang="en-US">
                  <a:latin typeface="Arial" panose="020B0604020202020204"/>
                  <a:cs typeface="Arial" panose="020B0604020202020204"/>
                </a:endParaRPr>
              </a:p>
            </p:txBody>
          </p:sp>
        </p:grpSp>
      </p:grpSp>
      <p:grpSp>
        <p:nvGrpSpPr>
          <p:cNvPr id="12" name="Group 52"/>
          <p:cNvGrpSpPr/>
          <p:nvPr/>
        </p:nvGrpSpPr>
        <p:grpSpPr bwMode="auto">
          <a:xfrm>
            <a:off x="6291263" y="2349500"/>
            <a:ext cx="2441575" cy="1470025"/>
            <a:chOff x="3963" y="1480"/>
            <a:chExt cx="1538" cy="926"/>
          </a:xfrm>
        </p:grpSpPr>
        <p:sp>
          <p:nvSpPr>
            <p:cNvPr id="24611" name="AutoShape 36"/>
            <p:cNvSpPr>
              <a:spLocks noChangeArrowheads="1"/>
            </p:cNvSpPr>
            <p:nvPr>
              <p:custDataLst>
                <p:tags r:id="rId21"/>
              </p:custDataLst>
            </p:nvPr>
          </p:nvSpPr>
          <p:spPr bwMode="auto">
            <a:xfrm>
              <a:off x="3963" y="1854"/>
              <a:ext cx="825" cy="552"/>
            </a:xfrm>
            <a:prstGeom prst="rtTriangle">
              <a:avLst/>
            </a:prstGeom>
            <a:solidFill>
              <a:srgbClr val="FFCCCC"/>
            </a:solidFill>
            <a:ln w="9525">
              <a:noFill/>
              <a:miter lim="800000"/>
            </a:ln>
          </p:spPr>
          <p:txBody>
            <a:bodyPr wrap="none" anchor="ctr"/>
            <a:lstStyle/>
            <a:p>
              <a:endParaRPr lang="en-US">
                <a:latin typeface="Arial" panose="020B0604020202020204"/>
                <a:cs typeface="Arial" panose="020B0604020202020204"/>
              </a:endParaRPr>
            </a:p>
          </p:txBody>
        </p:sp>
        <p:grpSp>
          <p:nvGrpSpPr>
            <p:cNvPr id="13" name="Group 41"/>
            <p:cNvGrpSpPr/>
            <p:nvPr/>
          </p:nvGrpSpPr>
          <p:grpSpPr bwMode="auto">
            <a:xfrm>
              <a:off x="4144" y="1480"/>
              <a:ext cx="1357" cy="740"/>
              <a:chOff x="4144" y="1480"/>
              <a:chExt cx="1357" cy="740"/>
            </a:xfrm>
          </p:grpSpPr>
          <p:sp>
            <p:nvSpPr>
              <p:cNvPr id="24613" name="Text Box 39"/>
              <p:cNvSpPr txBox="1">
                <a:spLocks noChangeArrowheads="1"/>
              </p:cNvSpPr>
              <p:nvPr>
                <p:custDataLst>
                  <p:tags r:id="rId22"/>
                </p:custDataLst>
              </p:nvPr>
            </p:nvSpPr>
            <p:spPr bwMode="auto">
              <a:xfrm>
                <a:off x="4351" y="1480"/>
                <a:ext cx="1150" cy="290"/>
              </a:xfrm>
              <a:prstGeom prst="rect">
                <a:avLst/>
              </a:prstGeom>
              <a:noFill/>
              <a:ln w="9525">
                <a:noFill/>
                <a:miter lim="800000"/>
              </a:ln>
            </p:spPr>
            <p:txBody>
              <a:bodyPr>
                <a:spAutoFit/>
              </a:bodyPr>
              <a:lstStyle/>
              <a:p>
                <a:pPr>
                  <a:spcBef>
                    <a:spcPct val="50000"/>
                  </a:spcBef>
                </a:pPr>
                <a:r>
                  <a:rPr lang="zh-CN" altLang="en-US" sz="2400">
                    <a:latin typeface="Arial" panose="020B0604020202020204"/>
                    <a:cs typeface="Arial" panose="020B0604020202020204"/>
                  </a:rPr>
                  <a:t>无谓损失</a:t>
                </a:r>
              </a:p>
            </p:txBody>
          </p:sp>
          <p:sp>
            <p:nvSpPr>
              <p:cNvPr id="24614" name="Arc 40"/>
              <p:cNvSpPr/>
              <p:nvPr>
                <p:custDataLst>
                  <p:tags r:id="rId23"/>
                </p:custDataLst>
              </p:nvPr>
            </p:nvSpPr>
            <p:spPr bwMode="auto">
              <a:xfrm>
                <a:off x="4144" y="1863"/>
                <a:ext cx="425" cy="357"/>
              </a:xfrm>
              <a:custGeom>
                <a:avLst/>
                <a:gdLst>
                  <a:gd name="T0" fmla="*/ 0 w 20745"/>
                  <a:gd name="T1" fmla="*/ 0 h 20334"/>
                  <a:gd name="T2" fmla="*/ 0 w 20745"/>
                  <a:gd name="T3" fmla="*/ 0 h 20334"/>
                  <a:gd name="T4" fmla="*/ 0 w 20745"/>
                  <a:gd name="T5" fmla="*/ 0 h 20334"/>
                  <a:gd name="T6" fmla="*/ 0 60000 65536"/>
                  <a:gd name="T7" fmla="*/ 0 60000 65536"/>
                  <a:gd name="T8" fmla="*/ 0 60000 65536"/>
                  <a:gd name="T9" fmla="*/ 0 w 20745"/>
                  <a:gd name="T10" fmla="*/ 0 h 20334"/>
                  <a:gd name="T11" fmla="*/ 20745 w 20745"/>
                  <a:gd name="T12" fmla="*/ 20334 h 20334"/>
                </a:gdLst>
                <a:ahLst/>
                <a:cxnLst>
                  <a:cxn ang="T6">
                    <a:pos x="T0" y="T1"/>
                  </a:cxn>
                  <a:cxn ang="T7">
                    <a:pos x="T2" y="T3"/>
                  </a:cxn>
                  <a:cxn ang="T8">
                    <a:pos x="T4" y="T5"/>
                  </a:cxn>
                </a:cxnLst>
                <a:rect l="T9" t="T10" r="T11" b="T12"/>
                <a:pathLst>
                  <a:path w="20745" h="20334" fill="none" extrusionOk="0">
                    <a:moveTo>
                      <a:pt x="20745" y="6017"/>
                    </a:moveTo>
                    <a:cubicBezTo>
                      <a:pt x="18814" y="12671"/>
                      <a:pt x="13809" y="17996"/>
                      <a:pt x="7286" y="20334"/>
                    </a:cubicBezTo>
                  </a:path>
                  <a:path w="20745" h="20334" stroke="0" extrusionOk="0">
                    <a:moveTo>
                      <a:pt x="20745" y="6017"/>
                    </a:moveTo>
                    <a:cubicBezTo>
                      <a:pt x="18814" y="12671"/>
                      <a:pt x="13809" y="17996"/>
                      <a:pt x="7286" y="20334"/>
                    </a:cubicBezTo>
                    <a:lnTo>
                      <a:pt x="0" y="0"/>
                    </a:lnTo>
                    <a:close/>
                  </a:path>
                </a:pathLst>
              </a:custGeom>
              <a:noFill/>
              <a:ln w="28575">
                <a:solidFill>
                  <a:schemeClr val="tx1"/>
                </a:solidFill>
                <a:round/>
                <a:tailEnd type="triangle" w="lg" len="med"/>
              </a:ln>
            </p:spPr>
            <p:txBody>
              <a:bodyPr wrap="none" anchor="ctr"/>
              <a:lstStyle/>
              <a:p>
                <a:endParaRPr lang="en-US">
                  <a:latin typeface="Arial" panose="020B0604020202020204"/>
                  <a:cs typeface="Arial" panose="020B0604020202020204"/>
                </a:endParaRPr>
              </a:p>
            </p:txBody>
          </p:sp>
        </p:grpSp>
      </p:grpSp>
      <p:grpSp>
        <p:nvGrpSpPr>
          <p:cNvPr id="14" name="Group 51"/>
          <p:cNvGrpSpPr/>
          <p:nvPr/>
        </p:nvGrpSpPr>
        <p:grpSpPr bwMode="auto">
          <a:xfrm>
            <a:off x="3276601" y="2938463"/>
            <a:ext cx="3005138" cy="2366962"/>
            <a:chOff x="2064" y="1851"/>
            <a:chExt cx="1893" cy="1491"/>
          </a:xfrm>
        </p:grpSpPr>
        <p:sp>
          <p:nvSpPr>
            <p:cNvPr id="24607" name="Rectangle 35"/>
            <p:cNvSpPr>
              <a:spLocks noChangeArrowheads="1"/>
            </p:cNvSpPr>
            <p:nvPr>
              <p:custDataLst>
                <p:tags r:id="rId18"/>
              </p:custDataLst>
            </p:nvPr>
          </p:nvSpPr>
          <p:spPr bwMode="auto">
            <a:xfrm>
              <a:off x="3120" y="1851"/>
              <a:ext cx="837" cy="546"/>
            </a:xfrm>
            <a:prstGeom prst="rect">
              <a:avLst/>
            </a:prstGeom>
            <a:solidFill>
              <a:srgbClr val="FFFFCC"/>
            </a:solidFill>
            <a:ln w="9525">
              <a:noFill/>
              <a:miter lim="800000"/>
            </a:ln>
          </p:spPr>
          <p:txBody>
            <a:bodyPr wrap="none" anchor="ctr"/>
            <a:lstStyle/>
            <a:p>
              <a:endParaRPr lang="en-US">
                <a:latin typeface="Arial" panose="020B0604020202020204"/>
                <a:cs typeface="Arial" panose="020B0604020202020204"/>
              </a:endParaRPr>
            </a:p>
          </p:txBody>
        </p:sp>
        <p:grpSp>
          <p:nvGrpSpPr>
            <p:cNvPr id="15" name="Group 49"/>
            <p:cNvGrpSpPr/>
            <p:nvPr/>
          </p:nvGrpSpPr>
          <p:grpSpPr bwMode="auto">
            <a:xfrm>
              <a:off x="2064" y="2139"/>
              <a:ext cx="1446" cy="1203"/>
              <a:chOff x="2064" y="2139"/>
              <a:chExt cx="1446" cy="1203"/>
            </a:xfrm>
          </p:grpSpPr>
          <p:sp>
            <p:nvSpPr>
              <p:cNvPr id="24609" name="Text Box 47"/>
              <p:cNvSpPr txBox="1">
                <a:spLocks noChangeArrowheads="1"/>
              </p:cNvSpPr>
              <p:nvPr>
                <p:custDataLst>
                  <p:tags r:id="rId19"/>
                </p:custDataLst>
              </p:nvPr>
            </p:nvSpPr>
            <p:spPr bwMode="auto">
              <a:xfrm>
                <a:off x="2064" y="2396"/>
                <a:ext cx="644" cy="523"/>
              </a:xfrm>
              <a:prstGeom prst="rect">
                <a:avLst/>
              </a:prstGeom>
              <a:noFill/>
              <a:ln w="9525">
                <a:noFill/>
                <a:miter lim="800000"/>
              </a:ln>
            </p:spPr>
            <p:txBody>
              <a:bodyPr wrap="square">
                <a:spAutoFit/>
              </a:bodyPr>
              <a:lstStyle/>
              <a:p>
                <a:pPr algn="ctr">
                  <a:spcBef>
                    <a:spcPct val="50000"/>
                  </a:spcBef>
                </a:pPr>
                <a:r>
                  <a:rPr lang="zh-CN" altLang="en-US" sz="2400">
                    <a:latin typeface="Arial" panose="020B0604020202020204"/>
                    <a:cs typeface="Arial" panose="020B0604020202020204"/>
                  </a:rPr>
                  <a:t>垄断利润</a:t>
                </a:r>
              </a:p>
            </p:txBody>
          </p:sp>
          <p:sp>
            <p:nvSpPr>
              <p:cNvPr id="24610" name="Arc 48"/>
              <p:cNvSpPr/>
              <p:nvPr>
                <p:custDataLst>
                  <p:tags r:id="rId20"/>
                </p:custDataLst>
              </p:nvPr>
            </p:nvSpPr>
            <p:spPr bwMode="auto">
              <a:xfrm flipH="1" flipV="1">
                <a:off x="2394" y="2139"/>
                <a:ext cx="1116" cy="1203"/>
              </a:xfrm>
              <a:custGeom>
                <a:avLst/>
                <a:gdLst>
                  <a:gd name="T0" fmla="*/ 0 w 14280"/>
                  <a:gd name="T1" fmla="*/ 0 h 21439"/>
                  <a:gd name="T2" fmla="*/ 0 w 14280"/>
                  <a:gd name="T3" fmla="*/ 0 h 21439"/>
                  <a:gd name="T4" fmla="*/ 0 w 14280"/>
                  <a:gd name="T5" fmla="*/ 0 h 21439"/>
                  <a:gd name="T6" fmla="*/ 0 60000 65536"/>
                  <a:gd name="T7" fmla="*/ 0 60000 65536"/>
                  <a:gd name="T8" fmla="*/ 0 60000 65536"/>
                  <a:gd name="T9" fmla="*/ 0 w 14280"/>
                  <a:gd name="T10" fmla="*/ 0 h 21439"/>
                  <a:gd name="T11" fmla="*/ 14280 w 14280"/>
                  <a:gd name="T12" fmla="*/ 21439 h 21439"/>
                </a:gdLst>
                <a:ahLst/>
                <a:cxnLst>
                  <a:cxn ang="T6">
                    <a:pos x="T0" y="T1"/>
                  </a:cxn>
                  <a:cxn ang="T7">
                    <a:pos x="T2" y="T3"/>
                  </a:cxn>
                  <a:cxn ang="T8">
                    <a:pos x="T4" y="T5"/>
                  </a:cxn>
                </a:cxnLst>
                <a:rect l="T9" t="T10" r="T11" b="T12"/>
                <a:pathLst>
                  <a:path w="14280" h="21439" fill="none" extrusionOk="0">
                    <a:moveTo>
                      <a:pt x="14280" y="16206"/>
                    </a:moveTo>
                    <a:cubicBezTo>
                      <a:pt x="11013" y="19084"/>
                      <a:pt x="6953" y="20908"/>
                      <a:pt x="2632" y="21438"/>
                    </a:cubicBezTo>
                  </a:path>
                  <a:path w="14280" h="21439" stroke="0" extrusionOk="0">
                    <a:moveTo>
                      <a:pt x="14280" y="16206"/>
                    </a:moveTo>
                    <a:cubicBezTo>
                      <a:pt x="11013" y="19084"/>
                      <a:pt x="6953" y="20908"/>
                      <a:pt x="2632" y="21438"/>
                    </a:cubicBezTo>
                    <a:lnTo>
                      <a:pt x="0" y="0"/>
                    </a:lnTo>
                    <a:close/>
                  </a:path>
                </a:pathLst>
              </a:custGeom>
              <a:noFill/>
              <a:ln w="28575">
                <a:solidFill>
                  <a:schemeClr val="tx1"/>
                </a:solidFill>
                <a:round/>
                <a:tailEnd type="triangle" w="lg" len="med"/>
              </a:ln>
            </p:spPr>
            <p:txBody>
              <a:bodyPr wrap="none" anchor="ctr"/>
              <a:lstStyle/>
              <a:p>
                <a:endParaRPr lang="en-US">
                  <a:latin typeface="Arial" panose="020B0604020202020204"/>
                  <a:cs typeface="Arial" panose="020B0604020202020204"/>
                </a:endParaRPr>
              </a:p>
            </p:txBody>
          </p:sp>
        </p:grpSp>
      </p:grpSp>
      <p:sp>
        <p:nvSpPr>
          <p:cNvPr id="165891" name="Rectangle 3"/>
          <p:cNvSpPr>
            <a:spLocks noGrp="1" noChangeArrowheads="1"/>
          </p:cNvSpPr>
          <p:nvPr>
            <p:ph type="body" idx="4294967295"/>
            <p:custDataLst>
              <p:tags r:id="rId1"/>
            </p:custDataLst>
          </p:nvPr>
        </p:nvSpPr>
        <p:spPr>
          <a:xfrm>
            <a:off x="251520" y="1844824"/>
            <a:ext cx="2520280" cy="3960439"/>
          </a:xfrm>
        </p:spPr>
        <p:txBody>
          <a:bodyPr>
            <a:normAutofit fontScale="92500"/>
          </a:bodyPr>
          <a:lstStyle/>
          <a:p>
            <a:pPr>
              <a:lnSpc>
                <a:spcPct val="150000"/>
              </a:lnSpc>
            </a:pPr>
            <a:r>
              <a:rPr lang="en-US" sz="2800" smtClean="0">
                <a:latin typeface="微软雅黑" panose="020B0503020204020204" pitchFamily="34" charset="-122"/>
                <a:ea typeface="微软雅黑" panose="020B0503020204020204" pitchFamily="34" charset="-122"/>
              </a:rPr>
              <a:t>这里</a:t>
            </a:r>
            <a:r>
              <a:rPr lang="zh-CN" altLang="en-US" sz="2800" smtClean="0">
                <a:latin typeface="微软雅黑" panose="020B0503020204020204" pitchFamily="34" charset="-122"/>
                <a:ea typeface="微软雅黑" panose="020B0503020204020204" pitchFamily="34" charset="-122"/>
              </a:rPr>
              <a:t>，</a:t>
            </a:r>
            <a:r>
              <a:rPr lang="en-US" sz="2800" smtClean="0">
                <a:latin typeface="微软雅黑" panose="020B0503020204020204" pitchFamily="34" charset="-122"/>
                <a:ea typeface="微软雅黑" panose="020B0503020204020204" pitchFamily="34" charset="-122"/>
              </a:rPr>
              <a:t>垄断者对所有的买者收取相同的价格(</a:t>
            </a:r>
            <a:r>
              <a:rPr lang="en-US" sz="2800" b="1" i="1" smtClean="0">
                <a:latin typeface="微软雅黑" panose="020B0503020204020204" pitchFamily="34" charset="-122"/>
                <a:ea typeface="微软雅黑" panose="020B0503020204020204" pitchFamily="34" charset="-122"/>
              </a:rPr>
              <a:t>P</a:t>
            </a:r>
            <a:r>
              <a:rPr lang="en-US" sz="2800" b="1" baseline="-25000" smtClean="0">
                <a:latin typeface="微软雅黑" panose="020B0503020204020204" pitchFamily="34" charset="-122"/>
                <a:ea typeface="微软雅黑" panose="020B0503020204020204" pitchFamily="34" charset="-122"/>
              </a:rPr>
              <a:t>M</a:t>
            </a:r>
            <a:r>
              <a:rPr lang="en-US" sz="2800" smtClean="0">
                <a:latin typeface="微软雅黑" panose="020B0503020204020204" pitchFamily="34" charset="-122"/>
                <a:ea typeface="微软雅黑" panose="020B0503020204020204" pitchFamily="34" charset="-122"/>
              </a:rPr>
              <a:t>)</a:t>
            </a:r>
            <a:r>
              <a:rPr lang="zh-CN" altLang="en-US" sz="2800" smtClean="0">
                <a:latin typeface="微软雅黑" panose="020B0503020204020204" pitchFamily="34" charset="-122"/>
                <a:ea typeface="微软雅黑" panose="020B0503020204020204" pitchFamily="34" charset="-122"/>
              </a:rPr>
              <a:t>，</a:t>
            </a:r>
            <a:r>
              <a:rPr lang="en-US" sz="2800" smtClean="0">
                <a:latin typeface="微软雅黑" panose="020B0503020204020204" pitchFamily="34" charset="-122"/>
                <a:ea typeface="微软雅黑" panose="020B0503020204020204" pitchFamily="34" charset="-122"/>
              </a:rPr>
              <a:t> </a:t>
            </a:r>
          </a:p>
          <a:p>
            <a:pPr algn="just">
              <a:lnSpc>
                <a:spcPct val="150000"/>
              </a:lnSpc>
            </a:pPr>
            <a:r>
              <a:rPr lang="en-US" sz="2800" smtClean="0">
                <a:latin typeface="微软雅黑" panose="020B0503020204020204" pitchFamily="34" charset="-122"/>
                <a:ea typeface="微软雅黑" panose="020B0503020204020204" pitchFamily="34" charset="-122"/>
              </a:rPr>
              <a:t>存在无谓损失</a:t>
            </a:r>
          </a:p>
        </p:txBody>
      </p:sp>
      <p:grpSp>
        <p:nvGrpSpPr>
          <p:cNvPr id="16" name="Group 4"/>
          <p:cNvGrpSpPr/>
          <p:nvPr/>
        </p:nvGrpSpPr>
        <p:grpSpPr bwMode="auto">
          <a:xfrm>
            <a:off x="4271963" y="3573463"/>
            <a:ext cx="4062412" cy="473075"/>
            <a:chOff x="2595" y="2155"/>
            <a:chExt cx="2559" cy="298"/>
          </a:xfrm>
        </p:grpSpPr>
        <p:sp>
          <p:nvSpPr>
            <p:cNvPr id="24605" name="Line 5"/>
            <p:cNvSpPr>
              <a:spLocks noChangeShapeType="1"/>
            </p:cNvSpPr>
            <p:nvPr>
              <p:custDataLst>
                <p:tags r:id="rId16"/>
              </p:custDataLst>
            </p:nvPr>
          </p:nvSpPr>
          <p:spPr bwMode="auto">
            <a:xfrm>
              <a:off x="3022" y="2305"/>
              <a:ext cx="2132" cy="0"/>
            </a:xfrm>
            <a:prstGeom prst="line">
              <a:avLst/>
            </a:prstGeom>
            <a:noFill/>
            <a:ln w="38100">
              <a:solidFill>
                <a:srgbClr val="CC0000"/>
              </a:solidFill>
              <a:round/>
            </a:ln>
          </p:spPr>
          <p:txBody>
            <a:bodyPr/>
            <a:lstStyle/>
            <a:p>
              <a:endParaRPr lang="en-US">
                <a:latin typeface="Arial" panose="020B0604020202020204"/>
                <a:cs typeface="Arial" panose="020B0604020202020204"/>
              </a:endParaRPr>
            </a:p>
          </p:txBody>
        </p:sp>
        <p:sp>
          <p:nvSpPr>
            <p:cNvPr id="24606" name="Rectangle 6"/>
            <p:cNvSpPr>
              <a:spLocks noChangeArrowheads="1"/>
            </p:cNvSpPr>
            <p:nvPr>
              <p:custDataLst>
                <p:tags r:id="rId17"/>
              </p:custDataLst>
            </p:nvPr>
          </p:nvSpPr>
          <p:spPr bwMode="auto">
            <a:xfrm>
              <a:off x="2595" y="2155"/>
              <a:ext cx="429" cy="298"/>
            </a:xfrm>
            <a:prstGeom prst="rect">
              <a:avLst/>
            </a:prstGeom>
            <a:noFill/>
            <a:ln w="9525">
              <a:noFill/>
              <a:miter lim="800000"/>
            </a:ln>
          </p:spPr>
          <p:txBody>
            <a:bodyPr>
              <a:spAutoFit/>
            </a:bodyPr>
            <a:lstStyle/>
            <a:p>
              <a:r>
                <a:rPr lang="en-US" sz="2500" i="1">
                  <a:latin typeface="Arial" panose="020B0604020202020204"/>
                  <a:cs typeface="Arial" panose="020B0604020202020204"/>
                </a:rPr>
                <a:t>MC</a:t>
              </a:r>
            </a:p>
          </p:txBody>
        </p:sp>
      </p:grpSp>
      <p:grpSp>
        <p:nvGrpSpPr>
          <p:cNvPr id="17" name="Group 7"/>
          <p:cNvGrpSpPr/>
          <p:nvPr/>
        </p:nvGrpSpPr>
        <p:grpSpPr bwMode="auto">
          <a:xfrm>
            <a:off x="3348038" y="1617663"/>
            <a:ext cx="5451475" cy="4183063"/>
            <a:chOff x="1579" y="1014"/>
            <a:chExt cx="3434" cy="2635"/>
          </a:xfrm>
        </p:grpSpPr>
        <p:grpSp>
          <p:nvGrpSpPr>
            <p:cNvPr id="18" name="Group 8"/>
            <p:cNvGrpSpPr/>
            <p:nvPr/>
          </p:nvGrpSpPr>
          <p:grpSpPr bwMode="auto">
            <a:xfrm>
              <a:off x="2591" y="1080"/>
              <a:ext cx="2262" cy="2284"/>
              <a:chOff x="1489" y="785"/>
              <a:chExt cx="3650" cy="2492"/>
            </a:xfrm>
          </p:grpSpPr>
          <p:sp>
            <p:nvSpPr>
              <p:cNvPr id="24603" name="Line 9"/>
              <p:cNvSpPr>
                <a:spLocks noChangeShapeType="1"/>
              </p:cNvSpPr>
              <p:nvPr>
                <p:custDataLst>
                  <p:tags r:id="rId14"/>
                </p:custDataLst>
              </p:nvPr>
            </p:nvSpPr>
            <p:spPr bwMode="auto">
              <a:xfrm>
                <a:off x="1489" y="785"/>
                <a:ext cx="0" cy="2491"/>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sp>
            <p:nvSpPr>
              <p:cNvPr id="24604" name="Line 10"/>
              <p:cNvSpPr>
                <a:spLocks noChangeShapeType="1"/>
              </p:cNvSpPr>
              <p:nvPr>
                <p:custDataLst>
                  <p:tags r:id="rId15"/>
                </p:custDataLst>
              </p:nvPr>
            </p:nvSpPr>
            <p:spPr bwMode="auto">
              <a:xfrm>
                <a:off x="1489" y="3277"/>
                <a:ext cx="3650"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
          <p:nvSpPr>
            <p:cNvPr id="24601" name="Text Box 11"/>
            <p:cNvSpPr txBox="1">
              <a:spLocks noChangeArrowheads="1"/>
            </p:cNvSpPr>
            <p:nvPr>
              <p:custDataLst>
                <p:tags r:id="rId12"/>
              </p:custDataLst>
            </p:nvPr>
          </p:nvSpPr>
          <p:spPr bwMode="auto">
            <a:xfrm>
              <a:off x="4232" y="3416"/>
              <a:ext cx="781" cy="233"/>
            </a:xfrm>
            <a:prstGeom prst="rect">
              <a:avLst/>
            </a:prstGeom>
            <a:noFill/>
            <a:ln w="9525">
              <a:noFill/>
              <a:miter lim="800000"/>
            </a:ln>
          </p:spPr>
          <p:txBody>
            <a:bodyPr lIns="0" tIns="0" rIns="0" bIns="0">
              <a:spAutoFit/>
            </a:bodyPr>
            <a:lstStyle/>
            <a:p>
              <a:pPr algn="r">
                <a:spcBef>
                  <a:spcPct val="50000"/>
                </a:spcBef>
              </a:pPr>
              <a:r>
                <a:rPr lang="zh-CN" altLang="en-US" sz="2400" smtClean="0">
                  <a:latin typeface="Arial" panose="020B0604020202020204"/>
                  <a:cs typeface="Arial" panose="020B0604020202020204"/>
                </a:rPr>
                <a:t>产量</a:t>
              </a:r>
              <a:endParaRPr lang="en-US" sz="2400">
                <a:latin typeface="Arial" panose="020B0604020202020204"/>
                <a:cs typeface="Arial" panose="020B0604020202020204"/>
              </a:endParaRPr>
            </a:p>
          </p:txBody>
        </p:sp>
        <p:sp>
          <p:nvSpPr>
            <p:cNvPr id="24602" name="Text Box 12"/>
            <p:cNvSpPr txBox="1">
              <a:spLocks noChangeArrowheads="1"/>
            </p:cNvSpPr>
            <p:nvPr>
              <p:custDataLst>
                <p:tags r:id="rId13"/>
              </p:custDataLst>
            </p:nvPr>
          </p:nvSpPr>
          <p:spPr bwMode="auto">
            <a:xfrm>
              <a:off x="1579" y="1014"/>
              <a:ext cx="1001" cy="288"/>
            </a:xfrm>
            <a:prstGeom prst="rect">
              <a:avLst/>
            </a:prstGeom>
            <a:noFill/>
            <a:ln w="9525">
              <a:noFill/>
              <a:miter lim="800000"/>
            </a:ln>
          </p:spPr>
          <p:txBody>
            <a:bodyPr>
              <a:spAutoFit/>
            </a:bodyPr>
            <a:lstStyle/>
            <a:p>
              <a:pPr algn="r">
                <a:spcBef>
                  <a:spcPct val="50000"/>
                </a:spcBef>
              </a:pPr>
              <a:r>
                <a:rPr lang="zh-CN" altLang="en-US" sz="2400" smtClean="0">
                  <a:latin typeface="Arial" panose="020B0604020202020204"/>
                  <a:cs typeface="Arial" panose="020B0604020202020204"/>
                </a:rPr>
                <a:t>价格</a:t>
              </a:r>
              <a:endParaRPr lang="en-US" sz="2400">
                <a:latin typeface="Arial" panose="020B0604020202020204"/>
                <a:cs typeface="Arial" panose="020B0604020202020204"/>
              </a:endParaRPr>
            </a:p>
          </p:txBody>
        </p:sp>
      </p:grpSp>
      <p:grpSp>
        <p:nvGrpSpPr>
          <p:cNvPr id="19" name="Group 13"/>
          <p:cNvGrpSpPr/>
          <p:nvPr/>
        </p:nvGrpSpPr>
        <p:grpSpPr bwMode="auto">
          <a:xfrm>
            <a:off x="4951413" y="2058988"/>
            <a:ext cx="3595687" cy="2462213"/>
            <a:chOff x="2589" y="1292"/>
            <a:chExt cx="2265" cy="1551"/>
          </a:xfrm>
        </p:grpSpPr>
        <p:sp>
          <p:nvSpPr>
            <p:cNvPr id="24598" name="Line 14"/>
            <p:cNvSpPr>
              <a:spLocks noChangeShapeType="1"/>
            </p:cNvSpPr>
            <p:nvPr>
              <p:custDataLst>
                <p:tags r:id="rId10"/>
              </p:custDataLst>
            </p:nvPr>
          </p:nvSpPr>
          <p:spPr bwMode="auto">
            <a:xfrm>
              <a:off x="2589" y="1292"/>
              <a:ext cx="2055" cy="1368"/>
            </a:xfrm>
            <a:prstGeom prst="line">
              <a:avLst/>
            </a:prstGeom>
            <a:noFill/>
            <a:ln w="38100">
              <a:solidFill>
                <a:srgbClr val="333399"/>
              </a:solidFill>
              <a:round/>
            </a:ln>
          </p:spPr>
          <p:txBody>
            <a:bodyPr/>
            <a:lstStyle/>
            <a:p>
              <a:endParaRPr lang="en-US">
                <a:latin typeface="Arial" panose="020B0604020202020204"/>
                <a:cs typeface="Arial" panose="020B0604020202020204"/>
              </a:endParaRPr>
            </a:p>
          </p:txBody>
        </p:sp>
        <p:sp>
          <p:nvSpPr>
            <p:cNvPr id="24599" name="Text Box 15"/>
            <p:cNvSpPr txBox="1">
              <a:spLocks noChangeArrowheads="1"/>
            </p:cNvSpPr>
            <p:nvPr>
              <p:custDataLst>
                <p:tags r:id="rId11"/>
              </p:custDataLst>
            </p:nvPr>
          </p:nvSpPr>
          <p:spPr bwMode="auto">
            <a:xfrm>
              <a:off x="4580" y="2610"/>
              <a:ext cx="274" cy="233"/>
            </a:xfrm>
            <a:prstGeom prst="rect">
              <a:avLst/>
            </a:prstGeom>
            <a:noFill/>
            <a:ln w="9525">
              <a:noFill/>
              <a:miter lim="800000"/>
            </a:ln>
          </p:spPr>
          <p:txBody>
            <a:bodyPr lIns="0" tIns="0" rIns="0" bIns="0">
              <a:spAutoFit/>
            </a:bodyPr>
            <a:lstStyle/>
            <a:p>
              <a:pPr algn="ctr">
                <a:spcBef>
                  <a:spcPct val="50000"/>
                </a:spcBef>
              </a:pPr>
              <a:r>
                <a:rPr lang="en-US" sz="2400" i="1">
                  <a:latin typeface="Arial" panose="020B0604020202020204"/>
                  <a:cs typeface="Arial" panose="020B0604020202020204"/>
                </a:rPr>
                <a:t>D</a:t>
              </a:r>
            </a:p>
          </p:txBody>
        </p:sp>
      </p:grpSp>
      <p:grpSp>
        <p:nvGrpSpPr>
          <p:cNvPr id="20" name="Group 16"/>
          <p:cNvGrpSpPr/>
          <p:nvPr/>
        </p:nvGrpSpPr>
        <p:grpSpPr bwMode="auto">
          <a:xfrm>
            <a:off x="4962525" y="2074863"/>
            <a:ext cx="2600325" cy="3028949"/>
            <a:chOff x="2596" y="1302"/>
            <a:chExt cx="1638" cy="1908"/>
          </a:xfrm>
        </p:grpSpPr>
        <p:sp>
          <p:nvSpPr>
            <p:cNvPr id="24596" name="Line 17"/>
            <p:cNvSpPr>
              <a:spLocks noChangeShapeType="1"/>
            </p:cNvSpPr>
            <p:nvPr>
              <p:custDataLst>
                <p:tags r:id="rId8"/>
              </p:custDataLst>
            </p:nvPr>
          </p:nvSpPr>
          <p:spPr bwMode="auto">
            <a:xfrm>
              <a:off x="2596" y="1302"/>
              <a:ext cx="1299" cy="1704"/>
            </a:xfrm>
            <a:prstGeom prst="line">
              <a:avLst/>
            </a:prstGeom>
            <a:noFill/>
            <a:ln w="38100">
              <a:solidFill>
                <a:srgbClr val="CC0000"/>
              </a:solidFill>
              <a:round/>
            </a:ln>
          </p:spPr>
          <p:txBody>
            <a:bodyPr/>
            <a:lstStyle/>
            <a:p>
              <a:endParaRPr lang="en-US">
                <a:latin typeface="Arial" panose="020B0604020202020204"/>
                <a:cs typeface="Arial" panose="020B0604020202020204"/>
              </a:endParaRPr>
            </a:p>
          </p:txBody>
        </p:sp>
        <p:sp>
          <p:nvSpPr>
            <p:cNvPr id="24597" name="Text Box 18"/>
            <p:cNvSpPr txBox="1">
              <a:spLocks noChangeArrowheads="1"/>
            </p:cNvSpPr>
            <p:nvPr>
              <p:custDataLst>
                <p:tags r:id="rId9"/>
              </p:custDataLst>
            </p:nvPr>
          </p:nvSpPr>
          <p:spPr bwMode="auto">
            <a:xfrm>
              <a:off x="3860" y="2977"/>
              <a:ext cx="374" cy="233"/>
            </a:xfrm>
            <a:prstGeom prst="rect">
              <a:avLst/>
            </a:prstGeom>
            <a:noFill/>
            <a:ln w="9525">
              <a:noFill/>
              <a:miter lim="800000"/>
            </a:ln>
          </p:spPr>
          <p:txBody>
            <a:bodyPr lIns="0" tIns="0" rIns="0" bIns="0">
              <a:spAutoFit/>
            </a:bodyPr>
            <a:lstStyle/>
            <a:p>
              <a:pPr algn="ctr">
                <a:spcBef>
                  <a:spcPct val="50000"/>
                </a:spcBef>
              </a:pPr>
              <a:r>
                <a:rPr lang="en-US" sz="2400" i="1">
                  <a:latin typeface="Arial" panose="020B0604020202020204"/>
                  <a:cs typeface="Arial" panose="020B0604020202020204"/>
                </a:rPr>
                <a:t>MR</a:t>
              </a:r>
            </a:p>
          </p:txBody>
        </p:sp>
      </p:grpSp>
      <p:grpSp>
        <p:nvGrpSpPr>
          <p:cNvPr id="21" name="Group 19"/>
          <p:cNvGrpSpPr/>
          <p:nvPr/>
        </p:nvGrpSpPr>
        <p:grpSpPr bwMode="auto">
          <a:xfrm>
            <a:off x="4359275" y="2701925"/>
            <a:ext cx="2216150" cy="3087688"/>
            <a:chOff x="2650" y="1606"/>
            <a:chExt cx="1396" cy="1945"/>
          </a:xfrm>
        </p:grpSpPr>
        <p:sp>
          <p:nvSpPr>
            <p:cNvPr id="24590" name="Line 20"/>
            <p:cNvSpPr>
              <a:spLocks noChangeShapeType="1"/>
            </p:cNvSpPr>
            <p:nvPr>
              <p:custDataLst>
                <p:tags r:id="rId2"/>
              </p:custDataLst>
            </p:nvPr>
          </p:nvSpPr>
          <p:spPr bwMode="auto">
            <a:xfrm>
              <a:off x="3024" y="1756"/>
              <a:ext cx="840"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24591" name="Rectangle 21"/>
            <p:cNvSpPr>
              <a:spLocks noChangeArrowheads="1"/>
            </p:cNvSpPr>
            <p:nvPr>
              <p:custDataLst>
                <p:tags r:id="rId3"/>
              </p:custDataLst>
            </p:nvPr>
          </p:nvSpPr>
          <p:spPr bwMode="auto">
            <a:xfrm>
              <a:off x="2650" y="1606"/>
              <a:ext cx="368" cy="298"/>
            </a:xfrm>
            <a:prstGeom prst="rect">
              <a:avLst/>
            </a:prstGeom>
            <a:noFill/>
            <a:ln w="9525">
              <a:noFill/>
              <a:miter lim="800000"/>
            </a:ln>
          </p:spPr>
          <p:txBody>
            <a:bodyPr>
              <a:spAutoFit/>
            </a:bodyPr>
            <a:lstStyle/>
            <a:p>
              <a:pPr algn="r"/>
              <a:r>
                <a:rPr lang="en-US" sz="2500" b="1" i="1">
                  <a:latin typeface="Arial" panose="020B0604020202020204"/>
                  <a:cs typeface="Arial" panose="020B0604020202020204"/>
                </a:rPr>
                <a:t>P</a:t>
              </a:r>
              <a:r>
                <a:rPr lang="en-US" sz="2500" b="1" baseline="-25000">
                  <a:latin typeface="Arial" panose="020B0604020202020204"/>
                  <a:cs typeface="Arial" panose="020B0604020202020204"/>
                </a:rPr>
                <a:t>M</a:t>
              </a:r>
            </a:p>
          </p:txBody>
        </p:sp>
        <p:sp>
          <p:nvSpPr>
            <p:cNvPr id="24592" name="Line 22"/>
            <p:cNvSpPr>
              <a:spLocks noChangeShapeType="1"/>
            </p:cNvSpPr>
            <p:nvPr>
              <p:custDataLst>
                <p:tags r:id="rId4"/>
              </p:custDataLst>
            </p:nvPr>
          </p:nvSpPr>
          <p:spPr bwMode="auto">
            <a:xfrm>
              <a:off x="3864" y="1758"/>
              <a:ext cx="0" cy="1511"/>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24593" name="Oval 23"/>
            <p:cNvSpPr>
              <a:spLocks noChangeAspect="1" noChangeArrowheads="1"/>
            </p:cNvSpPr>
            <p:nvPr>
              <p:custDataLst>
                <p:tags r:id="rId5"/>
              </p:custDataLst>
            </p:nvPr>
          </p:nvSpPr>
          <p:spPr bwMode="auto">
            <a:xfrm>
              <a:off x="3822" y="2267"/>
              <a:ext cx="86" cy="85"/>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sp>
          <p:nvSpPr>
            <p:cNvPr id="24594" name="Text Box 24"/>
            <p:cNvSpPr txBox="1">
              <a:spLocks noChangeArrowheads="1"/>
            </p:cNvSpPr>
            <p:nvPr>
              <p:custDataLst>
                <p:tags r:id="rId6"/>
              </p:custDataLst>
            </p:nvPr>
          </p:nvSpPr>
          <p:spPr bwMode="auto">
            <a:xfrm>
              <a:off x="3738" y="3282"/>
              <a:ext cx="308" cy="269"/>
            </a:xfrm>
            <a:prstGeom prst="rect">
              <a:avLst/>
            </a:prstGeom>
            <a:noFill/>
            <a:ln w="9525">
              <a:noFill/>
              <a:miter lim="800000"/>
            </a:ln>
          </p:spPr>
          <p:txBody>
            <a:bodyPr lIns="0" tIns="0" rIns="0">
              <a:spAutoFit/>
            </a:bodyPr>
            <a:lstStyle/>
            <a:p>
              <a:pPr algn="ctr">
                <a:spcBef>
                  <a:spcPct val="50000"/>
                </a:spcBef>
              </a:pPr>
              <a:r>
                <a:rPr lang="en-US" sz="2500" b="1" i="1">
                  <a:latin typeface="Arial" panose="020B0604020202020204"/>
                  <a:cs typeface="Arial" panose="020B0604020202020204"/>
                </a:rPr>
                <a:t>Q</a:t>
              </a:r>
              <a:r>
                <a:rPr lang="en-US" sz="2500" b="1" baseline="-25000">
                  <a:latin typeface="Arial" panose="020B0604020202020204"/>
                  <a:cs typeface="Arial" panose="020B0604020202020204"/>
                </a:rPr>
                <a:t>M</a:t>
              </a:r>
            </a:p>
          </p:txBody>
        </p:sp>
        <p:sp>
          <p:nvSpPr>
            <p:cNvPr id="24595" name="Oval 25"/>
            <p:cNvSpPr>
              <a:spLocks noChangeAspect="1" noChangeArrowheads="1"/>
            </p:cNvSpPr>
            <p:nvPr>
              <p:custDataLst>
                <p:tags r:id="rId7"/>
              </p:custDataLst>
            </p:nvPr>
          </p:nvSpPr>
          <p:spPr bwMode="auto">
            <a:xfrm>
              <a:off x="3822" y="1712"/>
              <a:ext cx="86" cy="85"/>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wipe(left)">
                                      <p:cBhvr>
                                        <p:cTn id="7" dur="500"/>
                                        <p:tgtEl>
                                          <p:spTgt spid="165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5891">
                                            <p:txEl>
                                              <p:pRg st="1" end="1"/>
                                            </p:txEl>
                                          </p:spTgt>
                                        </p:tgtEl>
                                        <p:attrNameLst>
                                          <p:attrName>style.visibility</p:attrName>
                                        </p:attrNameLst>
                                      </p:cBhvr>
                                      <p:to>
                                        <p:strVal val="visible"/>
                                      </p:to>
                                    </p:set>
                                    <p:animEffect transition="in" filter="wipe(left)">
                                      <p:cBhvr>
                                        <p:cTn id="12" dur="500"/>
                                        <p:tgtEl>
                                          <p:spTgt spid="165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bldLvl="5"/>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4137" y="641967"/>
            <a:ext cx="2621280" cy="583565"/>
          </a:xfrm>
          <a:prstGeom prst="rect">
            <a:avLst/>
          </a:prstGeom>
          <a:noFill/>
        </p:spPr>
        <p:txBody>
          <a:bodyPr wrap="none" rtlCol="0">
            <a:spAutoFit/>
          </a:bodyPr>
          <a:lstStyle/>
          <a:p>
            <a:pPr algn="l"/>
            <a:r>
              <a:rPr lang="zh-CN" altLang="en-US" sz="3200">
                <a:solidFill>
                  <a:srgbClr val="002060"/>
                </a:solidFill>
                <a:latin typeface="华光中雅_CNKI" panose="02000500000000000000" pitchFamily="2" charset="-122"/>
                <a:ea typeface="华光中雅_CNKI" panose="02000500000000000000" pitchFamily="2" charset="-122"/>
              </a:rPr>
              <a:t>完全价格歧视</a:t>
            </a:r>
          </a:p>
        </p:txBody>
      </p:sp>
      <p:grpSp>
        <p:nvGrpSpPr>
          <p:cNvPr id="2" name="Group 46"/>
          <p:cNvGrpSpPr/>
          <p:nvPr/>
        </p:nvGrpSpPr>
        <p:grpSpPr bwMode="auto">
          <a:xfrm>
            <a:off x="4957763" y="1852613"/>
            <a:ext cx="3108325" cy="1957387"/>
            <a:chOff x="3123" y="1167"/>
            <a:chExt cx="1958" cy="1233"/>
          </a:xfrm>
        </p:grpSpPr>
        <p:sp>
          <p:nvSpPr>
            <p:cNvPr id="25628" name="AutoShape 4"/>
            <p:cNvSpPr>
              <a:spLocks noChangeArrowheads="1"/>
            </p:cNvSpPr>
            <p:nvPr>
              <p:custDataLst>
                <p:tags r:id="rId16"/>
              </p:custDataLst>
            </p:nvPr>
          </p:nvSpPr>
          <p:spPr bwMode="auto">
            <a:xfrm>
              <a:off x="3123" y="1299"/>
              <a:ext cx="1644" cy="1101"/>
            </a:xfrm>
            <a:prstGeom prst="rtTriangle">
              <a:avLst/>
            </a:prstGeom>
            <a:solidFill>
              <a:srgbClr val="FFFFCC"/>
            </a:solidFill>
            <a:ln w="9525">
              <a:noFill/>
              <a:miter lim="800000"/>
            </a:ln>
          </p:spPr>
          <p:txBody>
            <a:bodyPr wrap="none" anchor="ctr"/>
            <a:lstStyle/>
            <a:p>
              <a:endParaRPr lang="en-US">
                <a:latin typeface="Arial" panose="020B0604020202020204"/>
                <a:cs typeface="Arial" panose="020B0604020202020204"/>
              </a:endParaRPr>
            </a:p>
          </p:txBody>
        </p:sp>
        <p:grpSp>
          <p:nvGrpSpPr>
            <p:cNvPr id="4" name="Group 45"/>
            <p:cNvGrpSpPr/>
            <p:nvPr/>
          </p:nvGrpSpPr>
          <p:grpSpPr bwMode="auto">
            <a:xfrm>
              <a:off x="3717" y="1167"/>
              <a:ext cx="1364" cy="863"/>
              <a:chOff x="3717" y="1167"/>
              <a:chExt cx="1364" cy="863"/>
            </a:xfrm>
          </p:grpSpPr>
          <p:sp>
            <p:nvSpPr>
              <p:cNvPr id="25630" name="Text Box 43"/>
              <p:cNvSpPr txBox="1">
                <a:spLocks noChangeArrowheads="1"/>
              </p:cNvSpPr>
              <p:nvPr>
                <p:custDataLst>
                  <p:tags r:id="rId17"/>
                </p:custDataLst>
              </p:nvPr>
            </p:nvSpPr>
            <p:spPr bwMode="auto">
              <a:xfrm>
                <a:off x="3931" y="1167"/>
                <a:ext cx="1150" cy="290"/>
              </a:xfrm>
              <a:prstGeom prst="rect">
                <a:avLst/>
              </a:prstGeom>
              <a:noFill/>
              <a:ln w="9525">
                <a:noFill/>
                <a:miter lim="800000"/>
              </a:ln>
            </p:spPr>
            <p:txBody>
              <a:bodyPr>
                <a:spAutoFit/>
              </a:bodyPr>
              <a:lstStyle/>
              <a:p>
                <a:pPr>
                  <a:spcBef>
                    <a:spcPct val="50000"/>
                  </a:spcBef>
                </a:pPr>
                <a:r>
                  <a:rPr lang="zh-CN" altLang="en-US" sz="2400">
                    <a:latin typeface="Arial" panose="020B0604020202020204"/>
                    <a:cs typeface="Arial" panose="020B0604020202020204"/>
                  </a:rPr>
                  <a:t>垄断利润</a:t>
                </a:r>
              </a:p>
            </p:txBody>
          </p:sp>
          <p:sp>
            <p:nvSpPr>
              <p:cNvPr id="25631" name="Arc 44"/>
              <p:cNvSpPr/>
              <p:nvPr>
                <p:custDataLst>
                  <p:tags r:id="rId18"/>
                </p:custDataLst>
              </p:nvPr>
            </p:nvSpPr>
            <p:spPr bwMode="auto">
              <a:xfrm>
                <a:off x="3717" y="1493"/>
                <a:ext cx="425" cy="537"/>
              </a:xfrm>
              <a:custGeom>
                <a:avLst/>
                <a:gdLst>
                  <a:gd name="T0" fmla="*/ 0 w 20745"/>
                  <a:gd name="T1" fmla="*/ 0 h 19232"/>
                  <a:gd name="T2" fmla="*/ 0 w 20745"/>
                  <a:gd name="T3" fmla="*/ 0 h 19232"/>
                  <a:gd name="T4" fmla="*/ 0 w 20745"/>
                  <a:gd name="T5" fmla="*/ 0 h 19232"/>
                  <a:gd name="T6" fmla="*/ 0 60000 65536"/>
                  <a:gd name="T7" fmla="*/ 0 60000 65536"/>
                  <a:gd name="T8" fmla="*/ 0 60000 65536"/>
                  <a:gd name="T9" fmla="*/ 0 w 20745"/>
                  <a:gd name="T10" fmla="*/ 0 h 19232"/>
                  <a:gd name="T11" fmla="*/ 20745 w 20745"/>
                  <a:gd name="T12" fmla="*/ 19232 h 19232"/>
                </a:gdLst>
                <a:ahLst/>
                <a:cxnLst>
                  <a:cxn ang="T6">
                    <a:pos x="T0" y="T1"/>
                  </a:cxn>
                  <a:cxn ang="T7">
                    <a:pos x="T2" y="T3"/>
                  </a:cxn>
                  <a:cxn ang="T8">
                    <a:pos x="T4" y="T5"/>
                  </a:cxn>
                </a:cxnLst>
                <a:rect l="T9" t="T10" r="T11" b="T12"/>
                <a:pathLst>
                  <a:path w="20745" h="19232" fill="none" extrusionOk="0">
                    <a:moveTo>
                      <a:pt x="20745" y="6017"/>
                    </a:moveTo>
                    <a:cubicBezTo>
                      <a:pt x="19085" y="11738"/>
                      <a:pt x="15137" y="16520"/>
                      <a:pt x="9833" y="19232"/>
                    </a:cubicBezTo>
                  </a:path>
                  <a:path w="20745" h="19232" stroke="0" extrusionOk="0">
                    <a:moveTo>
                      <a:pt x="20745" y="6017"/>
                    </a:moveTo>
                    <a:cubicBezTo>
                      <a:pt x="19085" y="11738"/>
                      <a:pt x="15137" y="16520"/>
                      <a:pt x="9833" y="19232"/>
                    </a:cubicBezTo>
                    <a:lnTo>
                      <a:pt x="0" y="0"/>
                    </a:lnTo>
                    <a:close/>
                  </a:path>
                </a:pathLst>
              </a:custGeom>
              <a:noFill/>
              <a:ln w="28575">
                <a:solidFill>
                  <a:schemeClr val="tx1"/>
                </a:solidFill>
                <a:round/>
                <a:tailEnd type="triangle" w="lg" len="med"/>
              </a:ln>
            </p:spPr>
            <p:txBody>
              <a:bodyPr wrap="none" anchor="ctr"/>
              <a:lstStyle/>
              <a:p>
                <a:endParaRPr lang="en-US">
                  <a:latin typeface="Arial" panose="020B0604020202020204"/>
                  <a:cs typeface="Arial" panose="020B0604020202020204"/>
                </a:endParaRPr>
              </a:p>
            </p:txBody>
          </p:sp>
        </p:grpSp>
      </p:grpSp>
      <p:sp>
        <p:nvSpPr>
          <p:cNvPr id="189446" name="Rectangle 6"/>
          <p:cNvSpPr>
            <a:spLocks noGrp="1" noChangeArrowheads="1"/>
          </p:cNvSpPr>
          <p:nvPr>
            <p:ph type="body" idx="4294967295"/>
            <p:custDataLst>
              <p:tags r:id="rId1"/>
            </p:custDataLst>
          </p:nvPr>
        </p:nvSpPr>
        <p:spPr>
          <a:xfrm>
            <a:off x="395288" y="1484313"/>
            <a:ext cx="3609975" cy="4320951"/>
          </a:xfrm>
        </p:spPr>
        <p:txBody>
          <a:bodyPr>
            <a:normAutofit/>
          </a:bodyPr>
          <a:lstStyle/>
          <a:p>
            <a:pPr>
              <a:lnSpc>
                <a:spcPct val="110000"/>
              </a:lnSpc>
              <a:spcBef>
                <a:spcPct val="30000"/>
              </a:spcBef>
            </a:pPr>
            <a:r>
              <a:rPr lang="en-US" sz="2600" smtClean="0">
                <a:latin typeface="微软雅黑" panose="020B0503020204020204" pitchFamily="34" charset="-122"/>
                <a:ea typeface="微软雅黑" panose="020B0503020204020204" pitchFamily="34" charset="-122"/>
              </a:rPr>
              <a:t>这里</a:t>
            </a:r>
            <a:r>
              <a:rPr lang="zh-CN" altLang="en-US" sz="2600" smtClean="0">
                <a:latin typeface="微软雅黑" panose="020B0503020204020204" pitchFamily="34" charset="-122"/>
                <a:ea typeface="微软雅黑" panose="020B0503020204020204" pitchFamily="34" charset="-122"/>
              </a:rPr>
              <a:t>，</a:t>
            </a:r>
            <a:r>
              <a:rPr lang="en-US" sz="2600" smtClean="0">
                <a:latin typeface="微软雅黑" panose="020B0503020204020204" pitchFamily="34" charset="-122"/>
                <a:ea typeface="微软雅黑" panose="020B0503020204020204" pitchFamily="34" charset="-122"/>
              </a:rPr>
              <a:t>垄断者生产竞争市场的产量，但收取的价格是</a:t>
            </a:r>
            <a:r>
              <a:rPr lang="zh-CN" altLang="en-US" sz="2600" smtClean="0">
                <a:latin typeface="微软雅黑" panose="020B0503020204020204" pitchFamily="34" charset="-122"/>
                <a:ea typeface="微软雅黑" panose="020B0503020204020204" pitchFamily="34" charset="-122"/>
              </a:rPr>
              <a:t>买</a:t>
            </a:r>
            <a:r>
              <a:rPr lang="zh-CN" altLang="en-US" sz="2600">
                <a:latin typeface="微软雅黑" panose="020B0503020204020204" pitchFamily="34" charset="-122"/>
                <a:ea typeface="微软雅黑" panose="020B0503020204020204" pitchFamily="34" charset="-122"/>
              </a:rPr>
              <a:t>者</a:t>
            </a:r>
            <a:r>
              <a:rPr lang="zh-CN" altLang="en-US" sz="2600" smtClean="0">
                <a:latin typeface="微软雅黑" panose="020B0503020204020204" pitchFamily="34" charset="-122"/>
                <a:ea typeface="微软雅黑" panose="020B0503020204020204" pitchFamily="34" charset="-122"/>
              </a:rPr>
              <a:t>各自</a:t>
            </a:r>
            <a:r>
              <a:rPr lang="en-US" sz="2600" smtClean="0">
                <a:latin typeface="微软雅黑" panose="020B0503020204020204" pitchFamily="34" charset="-122"/>
                <a:ea typeface="微软雅黑" panose="020B0503020204020204" pitchFamily="34" charset="-122"/>
              </a:rPr>
              <a:t>的支付意愿</a:t>
            </a:r>
            <a:r>
              <a:rPr lang="zh-CN" altLang="en-US" sz="2600" smtClean="0">
                <a:latin typeface="微软雅黑" panose="020B0503020204020204" pitchFamily="34" charset="-122"/>
                <a:ea typeface="微软雅黑" panose="020B0503020204020204" pitchFamily="34" charset="-122"/>
              </a:rPr>
              <a:t>，</a:t>
            </a:r>
            <a:r>
              <a:rPr lang="en-US" sz="2600" smtClean="0">
                <a:latin typeface="微软雅黑" panose="020B0503020204020204" pitchFamily="34" charset="-122"/>
                <a:ea typeface="微软雅黑" panose="020B0503020204020204" pitchFamily="34" charset="-122"/>
              </a:rPr>
              <a:t>这被称作</a:t>
            </a:r>
            <a:r>
              <a:rPr lang="en-US" sz="2600" smtClean="0">
                <a:solidFill>
                  <a:srgbClr val="FF0000"/>
                </a:solidFill>
                <a:latin typeface="微软雅黑" panose="020B0503020204020204" pitchFamily="34" charset="-122"/>
                <a:ea typeface="微软雅黑" panose="020B0503020204020204" pitchFamily="34" charset="-122"/>
              </a:rPr>
              <a:t>完全价格歧视</a:t>
            </a:r>
          </a:p>
          <a:p>
            <a:pPr>
              <a:lnSpc>
                <a:spcPct val="110000"/>
              </a:lnSpc>
              <a:spcBef>
                <a:spcPct val="30000"/>
              </a:spcBef>
            </a:pPr>
            <a:r>
              <a:rPr lang="en-US" sz="2600" smtClean="0">
                <a:latin typeface="微软雅黑" panose="020B0503020204020204" pitchFamily="34" charset="-122"/>
                <a:ea typeface="微软雅黑" panose="020B0503020204020204" pitchFamily="34" charset="-122"/>
              </a:rPr>
              <a:t>垄断者以利润的形式获得了所有的消费者剩余.</a:t>
            </a:r>
          </a:p>
          <a:p>
            <a:pPr>
              <a:lnSpc>
                <a:spcPct val="110000"/>
              </a:lnSpc>
              <a:spcBef>
                <a:spcPct val="30000"/>
              </a:spcBef>
            </a:pPr>
            <a:r>
              <a:rPr lang="en-US" sz="2600" smtClean="0">
                <a:latin typeface="微软雅黑" panose="020B0503020204020204" pitchFamily="34" charset="-122"/>
                <a:ea typeface="微软雅黑" panose="020B0503020204020204" pitchFamily="34" charset="-122"/>
              </a:rPr>
              <a:t>没有无谓损失</a:t>
            </a:r>
            <a:r>
              <a:rPr lang="zh-CN" altLang="en-US" sz="2600" smtClean="0">
                <a:latin typeface="微软雅黑" panose="020B0503020204020204" pitchFamily="34" charset="-122"/>
                <a:ea typeface="微软雅黑" panose="020B0503020204020204" pitchFamily="34" charset="-122"/>
              </a:rPr>
              <a:t>。</a:t>
            </a:r>
            <a:r>
              <a:rPr lang="en-US" sz="2600" smtClean="0">
                <a:latin typeface="微软雅黑" panose="020B0503020204020204" pitchFamily="34" charset="-122"/>
                <a:ea typeface="微软雅黑" panose="020B0503020204020204" pitchFamily="34" charset="-122"/>
              </a:rPr>
              <a:t> </a:t>
            </a:r>
          </a:p>
        </p:txBody>
      </p:sp>
      <p:grpSp>
        <p:nvGrpSpPr>
          <p:cNvPr id="7" name="Group 7"/>
          <p:cNvGrpSpPr/>
          <p:nvPr/>
        </p:nvGrpSpPr>
        <p:grpSpPr bwMode="auto">
          <a:xfrm>
            <a:off x="4271963" y="3573463"/>
            <a:ext cx="4062412" cy="473075"/>
            <a:chOff x="2595" y="2155"/>
            <a:chExt cx="2559" cy="298"/>
          </a:xfrm>
        </p:grpSpPr>
        <p:sp>
          <p:nvSpPr>
            <p:cNvPr id="25626" name="Line 8"/>
            <p:cNvSpPr>
              <a:spLocks noChangeShapeType="1"/>
            </p:cNvSpPr>
            <p:nvPr>
              <p:custDataLst>
                <p:tags r:id="rId14"/>
              </p:custDataLst>
            </p:nvPr>
          </p:nvSpPr>
          <p:spPr bwMode="auto">
            <a:xfrm>
              <a:off x="3022" y="2305"/>
              <a:ext cx="2132" cy="0"/>
            </a:xfrm>
            <a:prstGeom prst="line">
              <a:avLst/>
            </a:prstGeom>
            <a:noFill/>
            <a:ln w="38100">
              <a:solidFill>
                <a:srgbClr val="CC0000"/>
              </a:solidFill>
              <a:round/>
            </a:ln>
          </p:spPr>
          <p:txBody>
            <a:bodyPr/>
            <a:lstStyle/>
            <a:p>
              <a:endParaRPr lang="en-US">
                <a:latin typeface="Arial" panose="020B0604020202020204"/>
                <a:cs typeface="Arial" panose="020B0604020202020204"/>
              </a:endParaRPr>
            </a:p>
          </p:txBody>
        </p:sp>
        <p:sp>
          <p:nvSpPr>
            <p:cNvPr id="25627" name="Rectangle 9"/>
            <p:cNvSpPr>
              <a:spLocks noChangeArrowheads="1"/>
            </p:cNvSpPr>
            <p:nvPr>
              <p:custDataLst>
                <p:tags r:id="rId15"/>
              </p:custDataLst>
            </p:nvPr>
          </p:nvSpPr>
          <p:spPr bwMode="auto">
            <a:xfrm>
              <a:off x="2595" y="2155"/>
              <a:ext cx="429" cy="298"/>
            </a:xfrm>
            <a:prstGeom prst="rect">
              <a:avLst/>
            </a:prstGeom>
            <a:noFill/>
            <a:ln w="9525">
              <a:noFill/>
              <a:miter lim="800000"/>
            </a:ln>
          </p:spPr>
          <p:txBody>
            <a:bodyPr>
              <a:spAutoFit/>
            </a:bodyPr>
            <a:lstStyle/>
            <a:p>
              <a:r>
                <a:rPr lang="en-US" sz="2500" i="1">
                  <a:latin typeface="Arial" panose="020B0604020202020204"/>
                  <a:cs typeface="Arial" panose="020B0604020202020204"/>
                </a:rPr>
                <a:t>MC</a:t>
              </a:r>
            </a:p>
          </p:txBody>
        </p:sp>
      </p:grpSp>
      <p:grpSp>
        <p:nvGrpSpPr>
          <p:cNvPr id="8" name="Group 10"/>
          <p:cNvGrpSpPr/>
          <p:nvPr/>
        </p:nvGrpSpPr>
        <p:grpSpPr bwMode="auto">
          <a:xfrm>
            <a:off x="3348038" y="1617663"/>
            <a:ext cx="5451475" cy="4181475"/>
            <a:chOff x="1579" y="1014"/>
            <a:chExt cx="3434" cy="2634"/>
          </a:xfrm>
        </p:grpSpPr>
        <p:grpSp>
          <p:nvGrpSpPr>
            <p:cNvPr id="9" name="Group 11"/>
            <p:cNvGrpSpPr/>
            <p:nvPr/>
          </p:nvGrpSpPr>
          <p:grpSpPr bwMode="auto">
            <a:xfrm>
              <a:off x="2591" y="1080"/>
              <a:ext cx="2262" cy="2284"/>
              <a:chOff x="1489" y="785"/>
              <a:chExt cx="3650" cy="2492"/>
            </a:xfrm>
          </p:grpSpPr>
          <p:sp>
            <p:nvSpPr>
              <p:cNvPr id="25624" name="Line 12"/>
              <p:cNvSpPr>
                <a:spLocks noChangeShapeType="1"/>
              </p:cNvSpPr>
              <p:nvPr>
                <p:custDataLst>
                  <p:tags r:id="rId12"/>
                </p:custDataLst>
              </p:nvPr>
            </p:nvSpPr>
            <p:spPr bwMode="auto">
              <a:xfrm>
                <a:off x="1489" y="785"/>
                <a:ext cx="0" cy="2491"/>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sp>
            <p:nvSpPr>
              <p:cNvPr id="25625" name="Line 13"/>
              <p:cNvSpPr>
                <a:spLocks noChangeShapeType="1"/>
              </p:cNvSpPr>
              <p:nvPr>
                <p:custDataLst>
                  <p:tags r:id="rId13"/>
                </p:custDataLst>
              </p:nvPr>
            </p:nvSpPr>
            <p:spPr bwMode="auto">
              <a:xfrm>
                <a:off x="1489" y="3277"/>
                <a:ext cx="3650"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
          <p:nvSpPr>
            <p:cNvPr id="25622" name="Text Box 14"/>
            <p:cNvSpPr txBox="1">
              <a:spLocks noChangeArrowheads="1"/>
            </p:cNvSpPr>
            <p:nvPr>
              <p:custDataLst>
                <p:tags r:id="rId10"/>
              </p:custDataLst>
            </p:nvPr>
          </p:nvSpPr>
          <p:spPr bwMode="auto">
            <a:xfrm>
              <a:off x="4232" y="3416"/>
              <a:ext cx="781" cy="232"/>
            </a:xfrm>
            <a:prstGeom prst="rect">
              <a:avLst/>
            </a:prstGeom>
            <a:noFill/>
            <a:ln w="9525">
              <a:noFill/>
              <a:miter lim="800000"/>
            </a:ln>
          </p:spPr>
          <p:txBody>
            <a:bodyPr lIns="0" tIns="0" rIns="0" bIns="0">
              <a:spAutoFit/>
            </a:bodyPr>
            <a:lstStyle/>
            <a:p>
              <a:pPr algn="r">
                <a:spcBef>
                  <a:spcPct val="50000"/>
                </a:spcBef>
              </a:pPr>
              <a:r>
                <a:rPr lang="zh-CN" altLang="en-US" sz="2400">
                  <a:latin typeface="Arial" panose="020B0604020202020204"/>
                  <a:cs typeface="Arial" panose="020B0604020202020204"/>
                </a:rPr>
                <a:t>产量</a:t>
              </a:r>
            </a:p>
          </p:txBody>
        </p:sp>
        <p:sp>
          <p:nvSpPr>
            <p:cNvPr id="25623" name="Text Box 15"/>
            <p:cNvSpPr txBox="1">
              <a:spLocks noChangeArrowheads="1"/>
            </p:cNvSpPr>
            <p:nvPr>
              <p:custDataLst>
                <p:tags r:id="rId11"/>
              </p:custDataLst>
            </p:nvPr>
          </p:nvSpPr>
          <p:spPr bwMode="auto">
            <a:xfrm>
              <a:off x="1579" y="1014"/>
              <a:ext cx="1001" cy="290"/>
            </a:xfrm>
            <a:prstGeom prst="rect">
              <a:avLst/>
            </a:prstGeom>
            <a:noFill/>
            <a:ln w="9525">
              <a:noFill/>
              <a:miter lim="800000"/>
            </a:ln>
          </p:spPr>
          <p:txBody>
            <a:bodyPr>
              <a:spAutoFit/>
            </a:bodyPr>
            <a:lstStyle/>
            <a:p>
              <a:pPr algn="r">
                <a:spcBef>
                  <a:spcPct val="50000"/>
                </a:spcBef>
              </a:pPr>
              <a:r>
                <a:rPr lang="zh-CN" altLang="en-US" sz="2400">
                  <a:latin typeface="Arial" panose="020B0604020202020204"/>
                  <a:cs typeface="Arial" panose="020B0604020202020204"/>
                </a:rPr>
                <a:t>价格</a:t>
              </a:r>
            </a:p>
          </p:txBody>
        </p:sp>
      </p:grpSp>
      <p:grpSp>
        <p:nvGrpSpPr>
          <p:cNvPr id="10" name="Group 16"/>
          <p:cNvGrpSpPr/>
          <p:nvPr/>
        </p:nvGrpSpPr>
        <p:grpSpPr bwMode="auto">
          <a:xfrm>
            <a:off x="4951413" y="2058988"/>
            <a:ext cx="3595687" cy="2462213"/>
            <a:chOff x="2589" y="1292"/>
            <a:chExt cx="2265" cy="1551"/>
          </a:xfrm>
        </p:grpSpPr>
        <p:sp>
          <p:nvSpPr>
            <p:cNvPr id="25619" name="Line 17"/>
            <p:cNvSpPr>
              <a:spLocks noChangeShapeType="1"/>
            </p:cNvSpPr>
            <p:nvPr>
              <p:custDataLst>
                <p:tags r:id="rId8"/>
              </p:custDataLst>
            </p:nvPr>
          </p:nvSpPr>
          <p:spPr bwMode="auto">
            <a:xfrm>
              <a:off x="2589" y="1292"/>
              <a:ext cx="2055" cy="1368"/>
            </a:xfrm>
            <a:prstGeom prst="line">
              <a:avLst/>
            </a:prstGeom>
            <a:noFill/>
            <a:ln w="38100">
              <a:solidFill>
                <a:srgbClr val="333399"/>
              </a:solidFill>
              <a:round/>
            </a:ln>
          </p:spPr>
          <p:txBody>
            <a:bodyPr/>
            <a:lstStyle/>
            <a:p>
              <a:endParaRPr lang="en-US">
                <a:latin typeface="Arial" panose="020B0604020202020204"/>
                <a:cs typeface="Arial" panose="020B0604020202020204"/>
              </a:endParaRPr>
            </a:p>
          </p:txBody>
        </p:sp>
        <p:sp>
          <p:nvSpPr>
            <p:cNvPr id="25620" name="Text Box 18"/>
            <p:cNvSpPr txBox="1">
              <a:spLocks noChangeArrowheads="1"/>
            </p:cNvSpPr>
            <p:nvPr>
              <p:custDataLst>
                <p:tags r:id="rId9"/>
              </p:custDataLst>
            </p:nvPr>
          </p:nvSpPr>
          <p:spPr bwMode="auto">
            <a:xfrm>
              <a:off x="4580" y="2610"/>
              <a:ext cx="274" cy="233"/>
            </a:xfrm>
            <a:prstGeom prst="rect">
              <a:avLst/>
            </a:prstGeom>
            <a:noFill/>
            <a:ln w="9525">
              <a:noFill/>
              <a:miter lim="800000"/>
            </a:ln>
          </p:spPr>
          <p:txBody>
            <a:bodyPr lIns="0" tIns="0" rIns="0" bIns="0">
              <a:spAutoFit/>
            </a:bodyPr>
            <a:lstStyle/>
            <a:p>
              <a:pPr algn="ctr">
                <a:spcBef>
                  <a:spcPct val="50000"/>
                </a:spcBef>
              </a:pPr>
              <a:r>
                <a:rPr lang="en-US" sz="2400" i="1">
                  <a:latin typeface="Arial" panose="020B0604020202020204"/>
                  <a:cs typeface="Arial" panose="020B0604020202020204"/>
                </a:rPr>
                <a:t>D</a:t>
              </a:r>
            </a:p>
          </p:txBody>
        </p:sp>
      </p:grpSp>
      <p:grpSp>
        <p:nvGrpSpPr>
          <p:cNvPr id="11" name="Group 19"/>
          <p:cNvGrpSpPr/>
          <p:nvPr/>
        </p:nvGrpSpPr>
        <p:grpSpPr bwMode="auto">
          <a:xfrm>
            <a:off x="4962525" y="2074863"/>
            <a:ext cx="2600325" cy="3028949"/>
            <a:chOff x="2596" y="1302"/>
            <a:chExt cx="1638" cy="1908"/>
          </a:xfrm>
        </p:grpSpPr>
        <p:sp>
          <p:nvSpPr>
            <p:cNvPr id="25617" name="Line 20"/>
            <p:cNvSpPr>
              <a:spLocks noChangeShapeType="1"/>
            </p:cNvSpPr>
            <p:nvPr>
              <p:custDataLst>
                <p:tags r:id="rId6"/>
              </p:custDataLst>
            </p:nvPr>
          </p:nvSpPr>
          <p:spPr bwMode="auto">
            <a:xfrm>
              <a:off x="2596" y="1302"/>
              <a:ext cx="1299" cy="1704"/>
            </a:xfrm>
            <a:prstGeom prst="line">
              <a:avLst/>
            </a:prstGeom>
            <a:noFill/>
            <a:ln w="38100">
              <a:solidFill>
                <a:srgbClr val="CC0000"/>
              </a:solidFill>
              <a:round/>
            </a:ln>
          </p:spPr>
          <p:txBody>
            <a:bodyPr/>
            <a:lstStyle/>
            <a:p>
              <a:endParaRPr lang="en-US">
                <a:latin typeface="Arial" panose="020B0604020202020204"/>
                <a:cs typeface="Arial" panose="020B0604020202020204"/>
              </a:endParaRPr>
            </a:p>
          </p:txBody>
        </p:sp>
        <p:sp>
          <p:nvSpPr>
            <p:cNvPr id="25618" name="Text Box 21"/>
            <p:cNvSpPr txBox="1">
              <a:spLocks noChangeArrowheads="1"/>
            </p:cNvSpPr>
            <p:nvPr>
              <p:custDataLst>
                <p:tags r:id="rId7"/>
              </p:custDataLst>
            </p:nvPr>
          </p:nvSpPr>
          <p:spPr bwMode="auto">
            <a:xfrm>
              <a:off x="3860" y="2977"/>
              <a:ext cx="374" cy="233"/>
            </a:xfrm>
            <a:prstGeom prst="rect">
              <a:avLst/>
            </a:prstGeom>
            <a:noFill/>
            <a:ln w="9525">
              <a:noFill/>
              <a:miter lim="800000"/>
            </a:ln>
          </p:spPr>
          <p:txBody>
            <a:bodyPr lIns="0" tIns="0" rIns="0" bIns="0">
              <a:spAutoFit/>
            </a:bodyPr>
            <a:lstStyle/>
            <a:p>
              <a:pPr algn="ctr">
                <a:spcBef>
                  <a:spcPct val="50000"/>
                </a:spcBef>
              </a:pPr>
              <a:r>
                <a:rPr lang="en-US" sz="2400" i="1">
                  <a:latin typeface="Arial" panose="020B0604020202020204"/>
                  <a:cs typeface="Arial" panose="020B0604020202020204"/>
                </a:rPr>
                <a:t>MR</a:t>
              </a:r>
            </a:p>
          </p:txBody>
        </p:sp>
      </p:grpSp>
      <p:grpSp>
        <p:nvGrpSpPr>
          <p:cNvPr id="12" name="Group 29"/>
          <p:cNvGrpSpPr/>
          <p:nvPr/>
        </p:nvGrpSpPr>
        <p:grpSpPr bwMode="auto">
          <a:xfrm>
            <a:off x="6972300" y="3746500"/>
            <a:ext cx="688975" cy="2438400"/>
            <a:chOff x="4296" y="2264"/>
            <a:chExt cx="434" cy="1536"/>
          </a:xfrm>
        </p:grpSpPr>
        <p:sp>
          <p:nvSpPr>
            <p:cNvPr id="25612" name="Line 30"/>
            <p:cNvSpPr>
              <a:spLocks noChangeShapeType="1"/>
            </p:cNvSpPr>
            <p:nvPr>
              <p:custDataLst>
                <p:tags r:id="rId2"/>
              </p:custDataLst>
            </p:nvPr>
          </p:nvSpPr>
          <p:spPr bwMode="auto">
            <a:xfrm flipH="1">
              <a:off x="4686" y="2309"/>
              <a:ext cx="3" cy="965"/>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25613" name="Oval 31"/>
            <p:cNvSpPr>
              <a:spLocks noChangeAspect="1" noChangeArrowheads="1"/>
            </p:cNvSpPr>
            <p:nvPr>
              <p:custDataLst>
                <p:tags r:id="rId3"/>
              </p:custDataLst>
            </p:nvPr>
          </p:nvSpPr>
          <p:spPr bwMode="auto">
            <a:xfrm>
              <a:off x="4644" y="2264"/>
              <a:ext cx="86" cy="85"/>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nvGrpSpPr>
            <p:cNvPr id="13" name="Group 32"/>
            <p:cNvGrpSpPr/>
            <p:nvPr/>
          </p:nvGrpSpPr>
          <p:grpSpPr bwMode="auto">
            <a:xfrm>
              <a:off x="4296" y="3300"/>
              <a:ext cx="384" cy="500"/>
              <a:chOff x="4296" y="3300"/>
              <a:chExt cx="384" cy="500"/>
            </a:xfrm>
          </p:grpSpPr>
          <p:sp>
            <p:nvSpPr>
              <p:cNvPr id="25615" name="Text Box 33"/>
              <p:cNvSpPr txBox="1">
                <a:spLocks noChangeArrowheads="1"/>
              </p:cNvSpPr>
              <p:nvPr>
                <p:custDataLst>
                  <p:tags r:id="rId4"/>
                </p:custDataLst>
              </p:nvPr>
            </p:nvSpPr>
            <p:spPr bwMode="auto">
              <a:xfrm>
                <a:off x="4296" y="3531"/>
                <a:ext cx="311" cy="269"/>
              </a:xfrm>
              <a:prstGeom prst="rect">
                <a:avLst/>
              </a:prstGeom>
              <a:noFill/>
              <a:ln w="9525">
                <a:noFill/>
                <a:miter lim="800000"/>
              </a:ln>
            </p:spPr>
            <p:txBody>
              <a:bodyPr lIns="0" tIns="0" rIns="0">
                <a:spAutoFit/>
              </a:bodyPr>
              <a:lstStyle/>
              <a:p>
                <a:pPr algn="ctr">
                  <a:spcBef>
                    <a:spcPct val="50000"/>
                  </a:spcBef>
                </a:pPr>
                <a:r>
                  <a:rPr lang="en-US" sz="2500" b="1" i="1">
                    <a:latin typeface="Arial" panose="020B0604020202020204"/>
                    <a:cs typeface="Arial" panose="020B0604020202020204"/>
                  </a:rPr>
                  <a:t>Q</a:t>
                </a:r>
                <a:endParaRPr lang="en-US" sz="2500" b="1" baseline="-25000">
                  <a:latin typeface="Arial" panose="020B0604020202020204"/>
                  <a:cs typeface="Arial" panose="020B0604020202020204"/>
                </a:endParaRPr>
              </a:p>
            </p:txBody>
          </p:sp>
          <p:sp>
            <p:nvSpPr>
              <p:cNvPr id="25616" name="Line 34"/>
              <p:cNvSpPr>
                <a:spLocks noChangeShapeType="1"/>
              </p:cNvSpPr>
              <p:nvPr>
                <p:custDataLst>
                  <p:tags r:id="rId5"/>
                </p:custDataLst>
              </p:nvPr>
            </p:nvSpPr>
            <p:spPr bwMode="auto">
              <a:xfrm flipV="1">
                <a:off x="4494" y="3300"/>
                <a:ext cx="186" cy="27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9446">
                                            <p:txEl>
                                              <p:pRg st="0" end="0"/>
                                            </p:txEl>
                                          </p:spTgt>
                                        </p:tgtEl>
                                        <p:attrNameLst>
                                          <p:attrName>style.visibility</p:attrName>
                                        </p:attrNameLst>
                                      </p:cBhvr>
                                      <p:to>
                                        <p:strVal val="visible"/>
                                      </p:to>
                                    </p:set>
                                    <p:animEffect transition="in" filter="wipe(left)">
                                      <p:cBhvr>
                                        <p:cTn id="7" dur="500"/>
                                        <p:tgtEl>
                                          <p:spTgt spid="1894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9446">
                                            <p:txEl>
                                              <p:pRg st="1" end="1"/>
                                            </p:txEl>
                                          </p:spTgt>
                                        </p:tgtEl>
                                        <p:attrNameLst>
                                          <p:attrName>style.visibility</p:attrName>
                                        </p:attrNameLst>
                                      </p:cBhvr>
                                      <p:to>
                                        <p:strVal val="visible"/>
                                      </p:to>
                                    </p:set>
                                    <p:animEffect transition="in" filter="wipe(left)">
                                      <p:cBhvr>
                                        <p:cTn id="12" dur="500"/>
                                        <p:tgtEl>
                                          <p:spTgt spid="1894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9446">
                                            <p:txEl>
                                              <p:pRg st="2" end="2"/>
                                            </p:txEl>
                                          </p:spTgt>
                                        </p:tgtEl>
                                        <p:attrNameLst>
                                          <p:attrName>style.visibility</p:attrName>
                                        </p:attrNameLst>
                                      </p:cBhvr>
                                      <p:to>
                                        <p:strVal val="visible"/>
                                      </p:to>
                                    </p:set>
                                    <p:animEffect transition="in" filter="wipe(left)">
                                      <p:cBhvr>
                                        <p:cTn id="17" dur="500"/>
                                        <p:tgtEl>
                                          <p:spTgt spid="189446">
                                            <p:txEl>
                                              <p:pRg st="2" end="2"/>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6" grpId="0" build="p" bldLvl="5"/>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4" cstate="print"/>
          <a:stretch>
            <a:fillRect/>
          </a:stretch>
        </p:blipFill>
        <p:spPr>
          <a:xfrm>
            <a:off x="433281" y="6286520"/>
            <a:ext cx="1495513" cy="288536"/>
          </a:xfrm>
          <a:prstGeom prst="rect">
            <a:avLst/>
          </a:prstGeom>
        </p:spPr>
      </p:pic>
      <p:sp>
        <p:nvSpPr>
          <p:cNvPr id="6" name="TextBox 5"/>
          <p:cNvSpPr txBox="1"/>
          <p:nvPr/>
        </p:nvSpPr>
        <p:spPr>
          <a:xfrm>
            <a:off x="414137" y="641967"/>
            <a:ext cx="4246880" cy="583565"/>
          </a:xfrm>
          <a:prstGeom prst="rect">
            <a:avLst/>
          </a:prstGeom>
          <a:noFill/>
        </p:spPr>
        <p:txBody>
          <a:bodyPr wrap="none" rtlCol="0">
            <a:spAutoFit/>
          </a:bodyPr>
          <a:lstStyle/>
          <a:p>
            <a:pPr algn="l"/>
            <a:r>
              <a:rPr sz="3200" dirty="0">
                <a:solidFill>
                  <a:srgbClr val="002060"/>
                </a:solidFill>
                <a:latin typeface="华光中雅_CNKI" panose="02000500000000000000" pitchFamily="2" charset="-122"/>
                <a:ea typeface="华光中雅_CNKI" panose="02000500000000000000" pitchFamily="2" charset="-122"/>
              </a:rPr>
              <a:t>现实世界中的价格歧视</a:t>
            </a:r>
          </a:p>
        </p:txBody>
      </p:sp>
      <p:sp>
        <p:nvSpPr>
          <p:cNvPr id="2" name="Rectangle 3"/>
          <p:cNvSpPr>
            <a:spLocks noGrp="1" noChangeArrowheads="1"/>
          </p:cNvSpPr>
          <p:nvPr>
            <p:custDataLst>
              <p:tags r:id="rId1"/>
            </p:custDataLst>
          </p:nvPr>
        </p:nvSpPr>
        <p:spPr>
          <a:xfrm>
            <a:off x="539750" y="1408079"/>
            <a:ext cx="8229600" cy="487873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150000"/>
              </a:lnSpc>
            </a:pPr>
            <a:r>
              <a:rPr lang="en-US" smtClean="0"/>
              <a:t>现实世界中</a:t>
            </a:r>
            <a:r>
              <a:rPr lang="zh-CN" altLang="en-US" smtClean="0"/>
              <a:t>，</a:t>
            </a:r>
            <a:r>
              <a:rPr lang="en-US" smtClean="0"/>
              <a:t>完全价格歧视不可能出现</a:t>
            </a:r>
            <a:endParaRPr lang="en-US" dirty="0" smtClean="0"/>
          </a:p>
          <a:p>
            <a:pPr lvl="1" eaLnBrk="1" hangingPunct="1">
              <a:lnSpc>
                <a:spcPct val="150000"/>
              </a:lnSpc>
            </a:pPr>
            <a:r>
              <a:rPr lang="en-US" dirty="0" smtClean="0"/>
              <a:t>没有企业知道所有买者的支付意愿</a:t>
            </a:r>
          </a:p>
          <a:p>
            <a:pPr lvl="1" eaLnBrk="1" hangingPunct="1">
              <a:lnSpc>
                <a:spcPct val="150000"/>
              </a:lnSpc>
            </a:pPr>
            <a:r>
              <a:rPr lang="en-US" smtClean="0">
                <a:latin typeface="微软雅黑" panose="020B0503020204020204" pitchFamily="34" charset="-122"/>
                <a:ea typeface="微软雅黑" panose="020B0503020204020204" pitchFamily="34" charset="-122"/>
                <a:sym typeface="+mn-ea"/>
              </a:rPr>
              <a:t>买者也不会把</a:t>
            </a:r>
            <a:r>
              <a:rPr lang="zh-CN" altLang="en-US" smtClean="0">
                <a:latin typeface="微软雅黑" panose="020B0503020204020204" pitchFamily="34" charset="-122"/>
                <a:ea typeface="微软雅黑" panose="020B0503020204020204" pitchFamily="34" charset="-122"/>
                <a:sym typeface="+mn-ea"/>
              </a:rPr>
              <a:t>自己的支付意愿</a:t>
            </a:r>
            <a:r>
              <a:rPr lang="en-US" smtClean="0">
                <a:latin typeface="微软雅黑" panose="020B0503020204020204" pitchFamily="34" charset="-122"/>
                <a:ea typeface="微软雅黑" panose="020B0503020204020204" pitchFamily="34" charset="-122"/>
                <a:sym typeface="+mn-ea"/>
              </a:rPr>
              <a:t>告诉卖者</a:t>
            </a:r>
            <a:endParaRPr lang="en-US" dirty="0" smtClean="0">
              <a:latin typeface="微软雅黑" panose="020B0503020204020204" pitchFamily="34" charset="-122"/>
              <a:ea typeface="微软雅黑" panose="020B0503020204020204" pitchFamily="34" charset="-122"/>
            </a:endParaRPr>
          </a:p>
          <a:p>
            <a:pPr eaLnBrk="1" hangingPunct="1">
              <a:lnSpc>
                <a:spcPct val="150000"/>
              </a:lnSpc>
            </a:pPr>
            <a:r>
              <a:rPr lang="en-US" smtClean="0">
                <a:latin typeface="微软雅黑" panose="020B0503020204020204" pitchFamily="34" charset="-122"/>
                <a:ea typeface="微软雅黑" panose="020B0503020204020204" pitchFamily="34" charset="-122"/>
              </a:rPr>
              <a:t>因此</a:t>
            </a:r>
            <a:r>
              <a:rPr lang="zh-CN" altLang="en-US" smtClean="0">
                <a:latin typeface="微软雅黑" panose="020B0503020204020204" pitchFamily="34" charset="-122"/>
                <a:ea typeface="微软雅黑" panose="020B0503020204020204" pitchFamily="34" charset="-122"/>
              </a:rPr>
              <a:t>，</a:t>
            </a:r>
            <a:r>
              <a:rPr lang="en-US" smtClean="0">
                <a:latin typeface="微软雅黑" panose="020B0503020204020204" pitchFamily="34" charset="-122"/>
                <a:ea typeface="微软雅黑" panose="020B0503020204020204" pitchFamily="34" charset="-122"/>
              </a:rPr>
              <a:t>企业</a:t>
            </a:r>
            <a:r>
              <a:rPr lang="zh-CN" altLang="en-US" smtClean="0">
                <a:latin typeface="微软雅黑" panose="020B0503020204020204" pitchFamily="34" charset="-122"/>
                <a:ea typeface="微软雅黑" panose="020B0503020204020204" pitchFamily="34" charset="-122"/>
              </a:rPr>
              <a:t>能做的就是</a:t>
            </a:r>
            <a:r>
              <a:rPr lang="en-US" smtClean="0">
                <a:latin typeface="微软雅黑" panose="020B0503020204020204" pitchFamily="34" charset="-122"/>
                <a:ea typeface="微软雅黑" panose="020B0503020204020204" pitchFamily="34" charset="-122"/>
              </a:rPr>
              <a:t>根据一些它们所观察到的特征</a:t>
            </a:r>
            <a:r>
              <a:rPr lang="zh-CN" altLang="en-US" smtClean="0">
                <a:latin typeface="微软雅黑" panose="020B0503020204020204" pitchFamily="34" charset="-122"/>
                <a:ea typeface="微软雅黑" panose="020B0503020204020204" pitchFamily="34" charset="-122"/>
              </a:rPr>
              <a:t>，</a:t>
            </a:r>
            <a:r>
              <a:rPr lang="en-US" smtClean="0">
                <a:latin typeface="微软雅黑" panose="020B0503020204020204" pitchFamily="34" charset="-122"/>
                <a:ea typeface="微软雅黑" panose="020B0503020204020204" pitchFamily="34" charset="-122"/>
              </a:rPr>
              <a:t>把消费者分为若个群体</a:t>
            </a:r>
            <a:r>
              <a:rPr lang="zh-CN" altLang="en-US" smtClean="0">
                <a:latin typeface="微软雅黑" panose="020B0503020204020204" pitchFamily="34" charset="-122"/>
                <a:ea typeface="微软雅黑" panose="020B0503020204020204" pitchFamily="34" charset="-122"/>
              </a:rPr>
              <a:t>。</a:t>
            </a:r>
            <a:endParaRPr lang="en-US" altLang="zh-CN" smtClean="0">
              <a:latin typeface="微软雅黑" panose="020B0503020204020204" pitchFamily="34" charset="-122"/>
              <a:ea typeface="微软雅黑" panose="020B0503020204020204" pitchFamily="34" charset="-122"/>
            </a:endParaRPr>
          </a:p>
          <a:p>
            <a:pPr eaLnBrk="1" hangingPunct="1">
              <a:lnSpc>
                <a:spcPct val="150000"/>
              </a:lnSpc>
            </a:pPr>
            <a:r>
              <a:rPr lang="zh-CN" altLang="en-US" smtClean="0">
                <a:latin typeface="微软雅黑" panose="020B0503020204020204" pitchFamily="34" charset="-122"/>
                <a:ea typeface="微软雅黑" panose="020B0503020204020204" pitchFamily="34" charset="-122"/>
              </a:rPr>
              <a:t>这些特征和</a:t>
            </a:r>
            <a:r>
              <a:rPr lang="en-US" smtClean="0">
                <a:latin typeface="微软雅黑" panose="020B0503020204020204" pitchFamily="34" charset="-122"/>
                <a:ea typeface="微软雅黑" panose="020B0503020204020204" pitchFamily="34" charset="-122"/>
              </a:rPr>
              <a:t>支付意愿有关，</a:t>
            </a:r>
            <a:r>
              <a:rPr lang="en-US" dirty="0" smtClean="0">
                <a:latin typeface="微软雅黑" panose="020B0503020204020204" pitchFamily="34" charset="-122"/>
                <a:ea typeface="微软雅黑" panose="020B0503020204020204" pitchFamily="34" charset="-122"/>
              </a:rPr>
              <a:t>比如年龄。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4"/>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4" cstate="print"/>
          <a:stretch>
            <a:fillRect/>
          </a:stretch>
        </p:blipFill>
        <p:spPr>
          <a:xfrm>
            <a:off x="433281" y="6286520"/>
            <a:ext cx="1495513" cy="288536"/>
          </a:xfrm>
          <a:prstGeom prst="rect">
            <a:avLst/>
          </a:prstGeom>
        </p:spPr>
      </p:pic>
      <p:sp>
        <p:nvSpPr>
          <p:cNvPr id="6" name="TextBox 5"/>
          <p:cNvSpPr txBox="1"/>
          <p:nvPr/>
        </p:nvSpPr>
        <p:spPr>
          <a:xfrm>
            <a:off x="414137" y="641967"/>
            <a:ext cx="3076483" cy="584775"/>
          </a:xfrm>
          <a:prstGeom prst="rect">
            <a:avLst/>
          </a:prstGeom>
          <a:noFill/>
        </p:spPr>
        <p:txBody>
          <a:bodyPr wrap="none" rtlCol="0">
            <a:spAutoFit/>
          </a:bodyPr>
          <a:lstStyle/>
          <a:p>
            <a:pPr algn="l"/>
            <a:r>
              <a:rPr lang="zh-CN" sz="3200">
                <a:solidFill>
                  <a:srgbClr val="002060"/>
                </a:solidFill>
                <a:latin typeface="华光中雅_CNKI" panose="02000500000000000000" pitchFamily="2" charset="-122"/>
                <a:ea typeface="华光中雅_CNKI" panose="02000500000000000000" pitchFamily="2" charset="-122"/>
              </a:rPr>
              <a:t>价格</a:t>
            </a:r>
            <a:r>
              <a:rPr lang="zh-CN" sz="3200" smtClean="0">
                <a:solidFill>
                  <a:srgbClr val="002060"/>
                </a:solidFill>
                <a:latin typeface="华光中雅_CNKI" panose="02000500000000000000" pitchFamily="2" charset="-122"/>
                <a:ea typeface="华光中雅_CNKI" panose="02000500000000000000" pitchFamily="2" charset="-122"/>
              </a:rPr>
              <a:t>歧视</a:t>
            </a:r>
            <a:r>
              <a:rPr lang="zh-CN" altLang="en-US" sz="3200" smtClean="0">
                <a:solidFill>
                  <a:srgbClr val="002060"/>
                </a:solidFill>
                <a:latin typeface="华光中雅_CNKI" panose="02000500000000000000" pitchFamily="2" charset="-122"/>
                <a:ea typeface="华光中雅_CNKI" panose="02000500000000000000" pitchFamily="2" charset="-122"/>
              </a:rPr>
              <a:t>的</a:t>
            </a:r>
            <a:r>
              <a:rPr lang="zh-CN" sz="3200" smtClean="0">
                <a:solidFill>
                  <a:srgbClr val="002060"/>
                </a:solidFill>
                <a:latin typeface="华光中雅_CNKI" panose="02000500000000000000" pitchFamily="2" charset="-122"/>
                <a:ea typeface="华光中雅_CNKI" panose="02000500000000000000" pitchFamily="2" charset="-122"/>
              </a:rPr>
              <a:t>例子</a:t>
            </a:r>
            <a:endParaRPr lang="zh-CN" sz="3200" dirty="0">
              <a:solidFill>
                <a:srgbClr val="002060"/>
              </a:solidFill>
              <a:latin typeface="华光中雅_CNKI" panose="02000500000000000000" pitchFamily="2" charset="-122"/>
              <a:ea typeface="华光中雅_CNKI" panose="02000500000000000000" pitchFamily="2" charset="-122"/>
            </a:endParaRPr>
          </a:p>
        </p:txBody>
      </p:sp>
      <p:sp>
        <p:nvSpPr>
          <p:cNvPr id="2" name="Rectangle 3"/>
          <p:cNvSpPr>
            <a:spLocks noGrp="1" noChangeArrowheads="1"/>
          </p:cNvSpPr>
          <p:nvPr>
            <p:custDataLst>
              <p:tags r:id="rId1"/>
            </p:custDataLst>
          </p:nvPr>
        </p:nvSpPr>
        <p:spPr>
          <a:xfrm>
            <a:off x="395536" y="1628800"/>
            <a:ext cx="8352928" cy="4608512"/>
          </a:xfrm>
          <a:prstGeom prst="rect">
            <a:avLst/>
          </a:prstGeom>
        </p:spPr>
        <p:txBody>
          <a:bodyPr vert="horz" lIns="91440" tIns="45720" rIns="91440" bIns="45720" rtlCol="0">
            <a:normAutofit lnSpcReduction="10000"/>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Wingdings" panose="05000000000000000000" pitchFamily="2" charset="2"/>
              <a:buNone/>
            </a:pPr>
            <a:r>
              <a:rPr lang="zh-CN" altLang="en-US" u="sng" smtClean="0"/>
              <a:t>电影票</a:t>
            </a:r>
            <a:r>
              <a:rPr lang="en-US" u="sng" smtClean="0"/>
              <a:t/>
            </a:r>
            <a:br>
              <a:rPr lang="en-US" u="sng" smtClean="0"/>
            </a:br>
            <a:r>
              <a:rPr lang="en-US" smtClean="0"/>
              <a:t>对老人、学生以及可以在工作日下午看电影的人们实行折扣，因为他们的支付意愿要低于那些在周末晚上买全价电影票看电影的人们 </a:t>
            </a:r>
          </a:p>
          <a:p>
            <a:pPr>
              <a:buNone/>
            </a:pPr>
            <a:r>
              <a:rPr lang="zh-CN" altLang="en-US" u="sng" smtClean="0"/>
              <a:t>飞机票价</a:t>
            </a:r>
            <a:r>
              <a:rPr lang="en-US" u="sng" smtClean="0"/>
              <a:t/>
            </a:r>
            <a:br>
              <a:rPr lang="en-US" u="sng" smtClean="0"/>
            </a:br>
            <a:r>
              <a:rPr lang="en-US" smtClean="0">
                <a:latin typeface="微软雅黑" panose="020B0503020204020204" pitchFamily="34" charset="-122"/>
                <a:ea typeface="微软雅黑" panose="020B0503020204020204" pitchFamily="34" charset="-122"/>
              </a:rPr>
              <a:t>对愿意在周六晚上</a:t>
            </a:r>
            <a:r>
              <a:rPr lang="zh-CN" altLang="en-US" smtClean="0">
                <a:latin typeface="微软雅黑" panose="020B0503020204020204" pitchFamily="34" charset="-122"/>
                <a:ea typeface="微软雅黑" panose="020B0503020204020204" pitchFamily="34" charset="-122"/>
              </a:rPr>
              <a:t>乘坐</a:t>
            </a:r>
            <a:r>
              <a:rPr lang="en-US" smtClean="0">
                <a:latin typeface="微软雅黑" panose="020B0503020204020204" pitchFamily="34" charset="-122"/>
                <a:ea typeface="微软雅黑" panose="020B0503020204020204" pitchFamily="34" charset="-122"/>
              </a:rPr>
              <a:t>过夜</a:t>
            </a:r>
            <a:r>
              <a:rPr lang="zh-CN" altLang="en-US" smtClean="0">
                <a:latin typeface="微软雅黑" panose="020B0503020204020204" pitchFamily="34" charset="-122"/>
                <a:ea typeface="微软雅黑" panose="020B0503020204020204" pitchFamily="34" charset="-122"/>
              </a:rPr>
              <a:t>航班</a:t>
            </a:r>
            <a:r>
              <a:rPr lang="en-US" smtClean="0">
                <a:latin typeface="微软雅黑" panose="020B0503020204020204" pitchFamily="34" charset="-122"/>
                <a:ea typeface="微软雅黑" panose="020B0503020204020204" pitchFamily="34" charset="-122"/>
              </a:rPr>
              <a:t>的乘客实行折扣，可以帮助航空公司把</a:t>
            </a:r>
            <a:r>
              <a:rPr lang="zh-CN" altLang="en-US" smtClean="0">
                <a:latin typeface="微软雅黑" panose="020B0503020204020204" pitchFamily="34" charset="-122"/>
                <a:ea typeface="微软雅黑" panose="020B0503020204020204" pitchFamily="34" charset="-122"/>
              </a:rPr>
              <a:t>这些</a:t>
            </a:r>
            <a:r>
              <a:rPr lang="en-US" altLang="zh-CN" smtClean="0">
                <a:latin typeface="微软雅黑" panose="020B0503020204020204" pitchFamily="34" charset="-122"/>
                <a:ea typeface="微软雅黑" panose="020B0503020204020204" pitchFamily="34" charset="-122"/>
              </a:rPr>
              <a:t>高价格弹性的旅游乘客</a:t>
            </a:r>
            <a:r>
              <a:rPr lang="zh-CN" altLang="en-US" smtClean="0">
                <a:latin typeface="微软雅黑" panose="020B0503020204020204" pitchFamily="34" charset="-122"/>
                <a:ea typeface="微软雅黑" panose="020B0503020204020204" pitchFamily="34" charset="-122"/>
              </a:rPr>
              <a:t>从</a:t>
            </a:r>
            <a:r>
              <a:rPr lang="en-US" smtClean="0">
                <a:latin typeface="微软雅黑" panose="020B0503020204020204" pitchFamily="34" charset="-122"/>
                <a:ea typeface="微软雅黑" panose="020B0503020204020204" pitchFamily="34" charset="-122"/>
              </a:rPr>
              <a:t>商务旅行者（通常有更高的支付意愿）中区分出来</a:t>
            </a:r>
          </a:p>
          <a:p>
            <a:pPr>
              <a:buNone/>
            </a:pPr>
            <a:r>
              <a:rPr lang="en-US">
                <a:latin typeface="微软雅黑" panose="020B0503020204020204" pitchFamily="34" charset="-122"/>
                <a:ea typeface="微软雅黑" panose="020B0503020204020204" pitchFamily="34" charset="-122"/>
              </a:rPr>
              <a:t> </a:t>
            </a:r>
            <a:r>
              <a:rPr lang="en-US" smtClean="0">
                <a:latin typeface="微软雅黑" panose="020B0503020204020204" pitchFamily="34" charset="-122"/>
                <a:ea typeface="微软雅黑" panose="020B0503020204020204" pitchFamily="34" charset="-122"/>
              </a:rPr>
              <a:t>  </a:t>
            </a:r>
            <a:r>
              <a:rPr lang="zh-CN" altLang="en-US" smtClean="0">
                <a:latin typeface="微软雅黑" panose="020B0503020204020204" pitchFamily="34" charset="-122"/>
                <a:ea typeface="微软雅黑" panose="020B0503020204020204" pitchFamily="34" charset="-122"/>
              </a:rPr>
              <a:t>另外，大家有没有发现，越临近出发日期的机票越贵，为什么？</a:t>
            </a:r>
            <a:endParaRPr lang="en-US"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4"/>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4" cstate="print"/>
          <a:stretch>
            <a:fillRect/>
          </a:stretch>
        </p:blipFill>
        <p:spPr>
          <a:xfrm>
            <a:off x="433281" y="6286520"/>
            <a:ext cx="1495513" cy="288536"/>
          </a:xfrm>
          <a:prstGeom prst="rect">
            <a:avLst/>
          </a:prstGeom>
        </p:spPr>
      </p:pic>
      <p:sp>
        <p:nvSpPr>
          <p:cNvPr id="6" name="TextBox 5"/>
          <p:cNvSpPr txBox="1"/>
          <p:nvPr/>
        </p:nvSpPr>
        <p:spPr>
          <a:xfrm>
            <a:off x="414137" y="641967"/>
            <a:ext cx="2621280" cy="583565"/>
          </a:xfrm>
          <a:prstGeom prst="rect">
            <a:avLst/>
          </a:prstGeom>
          <a:noFill/>
        </p:spPr>
        <p:txBody>
          <a:bodyPr wrap="none" rtlCol="0">
            <a:spAutoFit/>
          </a:bodyPr>
          <a:lstStyle/>
          <a:p>
            <a:pPr algn="l"/>
            <a:r>
              <a:rPr lang="zh-CN" sz="3200" dirty="0">
                <a:solidFill>
                  <a:srgbClr val="002060"/>
                </a:solidFill>
                <a:latin typeface="华光中雅_CNKI" panose="02000500000000000000" pitchFamily="2" charset="-122"/>
                <a:ea typeface="华光中雅_CNKI" panose="02000500000000000000" pitchFamily="2" charset="-122"/>
                <a:sym typeface="+mn-ea"/>
              </a:rPr>
              <a:t>价格歧视例子</a:t>
            </a:r>
            <a:endParaRPr lang="en-US" altLang="zh-CN" sz="3200" dirty="0">
              <a:solidFill>
                <a:srgbClr val="002060"/>
              </a:solidFill>
              <a:latin typeface="华光中雅_CNKI" panose="02000500000000000000" pitchFamily="2" charset="-122"/>
              <a:ea typeface="华光中雅_CNKI" panose="02000500000000000000" pitchFamily="2" charset="-122"/>
            </a:endParaRPr>
          </a:p>
        </p:txBody>
      </p:sp>
      <p:sp>
        <p:nvSpPr>
          <p:cNvPr id="2" name="Rectangle 3"/>
          <p:cNvSpPr>
            <a:spLocks noGrp="1" noChangeArrowheads="1"/>
          </p:cNvSpPr>
          <p:nvPr>
            <p:custDataLst>
              <p:tags r:id="rId1"/>
            </p:custDataLst>
          </p:nvPr>
        </p:nvSpPr>
        <p:spPr>
          <a:xfrm>
            <a:off x="395605" y="1408079"/>
            <a:ext cx="8229600" cy="487873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Wingdings" panose="05000000000000000000" pitchFamily="2" charset="2"/>
              <a:buNone/>
            </a:pPr>
            <a:r>
              <a:rPr lang="zh-CN" altLang="en-US" u="sng" smtClean="0"/>
              <a:t>折扣卷</a:t>
            </a:r>
            <a:r>
              <a:rPr lang="en-US" u="sng" smtClean="0"/>
              <a:t/>
            </a:r>
            <a:br>
              <a:rPr lang="en-US" u="sng" smtClean="0"/>
            </a:br>
            <a:r>
              <a:rPr lang="en-US" smtClean="0"/>
              <a:t>有时间收</a:t>
            </a:r>
            <a:r>
              <a:rPr lang="en-US" smtClean="0">
                <a:latin typeface="微软雅黑" panose="020B0503020204020204" pitchFamily="34" charset="-122"/>
                <a:ea typeface="微软雅黑" panose="020B0503020204020204" pitchFamily="34" charset="-122"/>
              </a:rPr>
              <a:t>集</a:t>
            </a:r>
            <a:r>
              <a:rPr lang="zh-CN" altLang="en-US" smtClean="0">
                <a:latin typeface="微软雅黑" panose="020B0503020204020204" pitchFamily="34" charset="-122"/>
                <a:ea typeface="微软雅黑" panose="020B0503020204020204" pitchFamily="34" charset="-122"/>
              </a:rPr>
              <a:t>和剪下</a:t>
            </a:r>
            <a:r>
              <a:rPr lang="en-US" smtClean="0">
                <a:latin typeface="微软雅黑" panose="020B0503020204020204" pitchFamily="34" charset="-122"/>
                <a:ea typeface="微软雅黑" panose="020B0503020204020204" pitchFamily="34" charset="-122"/>
              </a:rPr>
              <a:t>折扣券的人们通常收入和支付意愿都较低</a:t>
            </a:r>
            <a:r>
              <a:rPr lang="en-US" smtClean="0"/>
              <a:t>. </a:t>
            </a:r>
          </a:p>
          <a:p>
            <a:pPr eaLnBrk="1" hangingPunct="1">
              <a:buFont typeface="Wingdings" panose="05000000000000000000" pitchFamily="2" charset="2"/>
              <a:buNone/>
            </a:pPr>
            <a:r>
              <a:rPr lang="zh-CN" altLang="en-US" u="sng" smtClean="0"/>
              <a:t>助学金</a:t>
            </a:r>
            <a:r>
              <a:rPr lang="en-US" u="sng" smtClean="0"/>
              <a:t> </a:t>
            </a:r>
            <a:br>
              <a:rPr lang="en-US" u="sng" smtClean="0"/>
            </a:br>
            <a:r>
              <a:rPr lang="en-US" smtClean="0"/>
              <a:t>低收入家庭对他们子女大学教育的支付意愿也较低，</a:t>
            </a:r>
            <a:r>
              <a:rPr lang="en-US" smtClean="0">
                <a:latin typeface="微软雅黑" panose="020B0503020204020204" pitchFamily="34" charset="-122"/>
                <a:ea typeface="微软雅黑" panose="020B0503020204020204" pitchFamily="34" charset="-122"/>
              </a:rPr>
              <a:t>学校可以给低收入家庭提供</a:t>
            </a:r>
            <a:r>
              <a:rPr lang="zh-CN" altLang="en-US" smtClean="0">
                <a:latin typeface="微软雅黑" panose="020B0503020204020204" pitchFamily="34" charset="-122"/>
                <a:ea typeface="微软雅黑" panose="020B0503020204020204" pitchFamily="34" charset="-122"/>
              </a:rPr>
              <a:t>助学金。</a:t>
            </a:r>
            <a:endParaRPr lang="en-US"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4"/>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33800" name="Rectangle 15"/>
          <p:cNvSpPr>
            <a:spLocks noGrp="1" noChangeArrowheads="1"/>
          </p:cNvSpPr>
          <p:nvPr>
            <p:ph type="title" idx="4294967295"/>
            <p:custDataLst>
              <p:tags r:id="rId2"/>
            </p:custDataLst>
          </p:nvPr>
        </p:nvSpPr>
        <p:spPr>
          <a:xfrm>
            <a:off x="323215" y="548323"/>
            <a:ext cx="8229600" cy="612775"/>
          </a:xfrm>
        </p:spPr>
        <p:txBody>
          <a:bodyPr/>
          <a:lstStyle/>
          <a:p>
            <a:pPr algn="l" eaLnBrk="1" hangingPunct="1">
              <a:buClrTx/>
              <a:buSzTx/>
              <a:buFontTx/>
            </a:pPr>
            <a:r>
              <a:rPr lang="zh-CN" sz="3200" dirty="0">
                <a:latin typeface="华光中雅_CNKI" panose="02000500000000000000" pitchFamily="2" charset="-122"/>
                <a:ea typeface="华光中雅_CNKI" panose="02000500000000000000" pitchFamily="2" charset="-122"/>
                <a:cs typeface="+mn-cs"/>
              </a:rPr>
              <a:t>价格歧视例子</a:t>
            </a:r>
          </a:p>
        </p:txBody>
      </p:sp>
      <p:sp>
        <p:nvSpPr>
          <p:cNvPr id="29701" name="Rectangle 3"/>
          <p:cNvSpPr>
            <a:spLocks noGrp="1" noChangeArrowheads="1"/>
          </p:cNvSpPr>
          <p:nvPr>
            <p:custDataLst>
              <p:tags r:id="rId3"/>
            </p:custDataLst>
          </p:nvPr>
        </p:nvSpPr>
        <p:spPr>
          <a:xfrm>
            <a:off x="395536" y="1700808"/>
            <a:ext cx="8229600" cy="487873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Wingdings" panose="05000000000000000000" pitchFamily="2" charset="2"/>
              <a:buNone/>
            </a:pPr>
            <a:r>
              <a:rPr lang="en-US" u="sng" smtClean="0"/>
              <a:t>数量折扣</a:t>
            </a:r>
            <a:br>
              <a:rPr lang="en-US" u="sng" smtClean="0"/>
            </a:br>
            <a:r>
              <a:rPr lang="en-US" smtClean="0"/>
              <a:t>买者的支付意愿随着数量增加而下降，因此企业对购买量大的买者收取的平均价格要低于购买量小的买者  </a:t>
            </a:r>
          </a:p>
          <a:p>
            <a:pPr eaLnBrk="1" hangingPunct="1">
              <a:buFont typeface="Wingdings" panose="05000000000000000000" pitchFamily="2" charset="2"/>
              <a:buNone/>
            </a:pPr>
            <a:r>
              <a:rPr lang="en-US" smtClean="0"/>
              <a:t>	</a:t>
            </a:r>
            <a:r>
              <a:rPr lang="en-US" smtClean="0">
                <a:latin typeface="微软雅黑" panose="020B0503020204020204" pitchFamily="34" charset="-122"/>
                <a:ea typeface="微软雅黑" panose="020B0503020204020204" pitchFamily="34" charset="-122"/>
                <a:sym typeface="+mn-ea"/>
              </a:rPr>
              <a:t>例如</a:t>
            </a:r>
            <a:r>
              <a:rPr lang="zh-CN" altLang="en-US" smtClean="0">
                <a:latin typeface="微软雅黑" panose="020B0503020204020204" pitchFamily="34" charset="-122"/>
                <a:ea typeface="微软雅黑" panose="020B0503020204020204" pitchFamily="34" charset="-122"/>
                <a:sym typeface="+mn-ea"/>
              </a:rPr>
              <a:t>：</a:t>
            </a:r>
            <a:r>
              <a:rPr lang="en-US" smtClean="0">
                <a:latin typeface="微软雅黑" panose="020B0503020204020204" pitchFamily="34" charset="-122"/>
                <a:ea typeface="微软雅黑" panose="020B0503020204020204" pitchFamily="34" charset="-122"/>
                <a:sym typeface="+mn-ea"/>
              </a:rPr>
              <a:t>电影院对一小罐爆米花定价15</a:t>
            </a:r>
            <a:r>
              <a:rPr lang="zh-CN" altLang="en-US" smtClean="0">
                <a:latin typeface="微软雅黑" panose="020B0503020204020204" pitchFamily="34" charset="-122"/>
                <a:ea typeface="微软雅黑" panose="020B0503020204020204" pitchFamily="34" charset="-122"/>
                <a:sym typeface="+mn-ea"/>
              </a:rPr>
              <a:t>元</a:t>
            </a:r>
            <a:r>
              <a:rPr lang="en-US" smtClean="0">
                <a:latin typeface="微软雅黑" panose="020B0503020204020204" pitchFamily="34" charset="-122"/>
                <a:ea typeface="微软雅黑" panose="020B0503020204020204" pitchFamily="34" charset="-122"/>
                <a:sym typeface="+mn-ea"/>
              </a:rPr>
              <a:t>，而对差不多是它两倍大的一罐爆米花却只定价20</a:t>
            </a:r>
            <a:r>
              <a:rPr lang="zh-CN" altLang="en-US" smtClean="0">
                <a:latin typeface="微软雅黑" panose="020B0503020204020204" pitchFamily="34" charset="-122"/>
                <a:ea typeface="微软雅黑" panose="020B0503020204020204" pitchFamily="34" charset="-122"/>
                <a:sym typeface="+mn-ea"/>
              </a:rPr>
              <a:t>元（因为第一罐的支付意愿是</a:t>
            </a:r>
            <a:r>
              <a:rPr lang="en-US" altLang="zh-CN" smtClean="0">
                <a:latin typeface="微软雅黑" panose="020B0503020204020204" pitchFamily="34" charset="-122"/>
                <a:ea typeface="微软雅黑" panose="020B0503020204020204" pitchFamily="34" charset="-122"/>
                <a:sym typeface="+mn-ea"/>
              </a:rPr>
              <a:t>15</a:t>
            </a:r>
            <a:r>
              <a:rPr lang="zh-CN" altLang="en-US" smtClean="0">
                <a:latin typeface="微软雅黑" panose="020B0503020204020204" pitchFamily="34" charset="-122"/>
                <a:ea typeface="微软雅黑" panose="020B0503020204020204" pitchFamily="34" charset="-122"/>
                <a:sym typeface="+mn-ea"/>
              </a:rPr>
              <a:t>元，第二罐的支付意愿只有</a:t>
            </a:r>
            <a:r>
              <a:rPr lang="en-US" altLang="zh-CN" smtClean="0">
                <a:latin typeface="微软雅黑" panose="020B0503020204020204" pitchFamily="34" charset="-122"/>
                <a:ea typeface="微软雅黑" panose="020B0503020204020204" pitchFamily="34" charset="-122"/>
                <a:sym typeface="+mn-ea"/>
              </a:rPr>
              <a:t>5</a:t>
            </a:r>
            <a:r>
              <a:rPr lang="zh-CN" altLang="en-US" smtClean="0">
                <a:latin typeface="微软雅黑" panose="020B0503020204020204" pitchFamily="34" charset="-122"/>
                <a:ea typeface="微软雅黑" panose="020B0503020204020204" pitchFamily="34" charset="-122"/>
                <a:sym typeface="+mn-ea"/>
              </a:rPr>
              <a:t>元）。</a:t>
            </a:r>
            <a:endParaRPr lang="en-US" smtClean="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animEffect transition="in" filter="wipe(left)">
                                      <p:cBhvr>
                                        <p:cTn id="7" dur="500"/>
                                        <p:tgtEl>
                                          <p:spTgt spid="297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01">
                                            <p:txEl>
                                              <p:pRg st="1" end="1"/>
                                            </p:txEl>
                                          </p:spTgt>
                                        </p:tgtEl>
                                        <p:attrNameLst>
                                          <p:attrName>style.visibility</p:attrName>
                                        </p:attrNameLst>
                                      </p:cBhvr>
                                      <p:to>
                                        <p:strVal val="visible"/>
                                      </p:to>
                                    </p:set>
                                    <p:animEffect transition="in" filter="wipe(left)">
                                      <p:cBhvr>
                                        <p:cTn id="12" dur="500"/>
                                        <p:tgtEl>
                                          <p:spTgt spid="2970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uild="p" bldLvl="4"/>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custDataLst>
              <p:tags r:id="rId1"/>
            </p:custDataLst>
          </p:nvPr>
        </p:nvSpPr>
        <p:spPr>
          <a:xfrm>
            <a:off x="467544" y="1484784"/>
            <a:ext cx="8496944" cy="4752527"/>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Tx/>
            </a:pPr>
            <a:r>
              <a:rPr lang="en-US" sz="2700" smtClean="0"/>
              <a:t>用反托拉斯法</a:t>
            </a:r>
            <a:r>
              <a:rPr lang="zh-CN" altLang="en-US" sz="2700" smtClean="0"/>
              <a:t>（</a:t>
            </a:r>
            <a:r>
              <a:rPr lang="en-US" altLang="zh-CN" sz="2700" smtClean="0"/>
              <a:t>Antitrust</a:t>
            </a:r>
            <a:r>
              <a:rPr lang="zh-CN" altLang="en-US" sz="2700" smtClean="0"/>
              <a:t>）</a:t>
            </a:r>
            <a:r>
              <a:rPr lang="en-US" sz="2700" smtClean="0"/>
              <a:t>增强竞争</a:t>
            </a:r>
            <a:endParaRPr lang="en-US" sz="2700" dirty="0" smtClean="0"/>
          </a:p>
          <a:p>
            <a:pPr lvl="1">
              <a:buClr>
                <a:schemeClr val="tx1"/>
              </a:buClr>
            </a:pPr>
            <a:r>
              <a:rPr lang="en-US" smtClean="0"/>
              <a:t>禁止一些反竞争的行为，允许政府打破垄断</a:t>
            </a:r>
          </a:p>
          <a:p>
            <a:pPr lvl="1">
              <a:buClr>
                <a:schemeClr val="tx1"/>
              </a:buClr>
            </a:pPr>
            <a:r>
              <a:rPr lang="en-US" smtClean="0">
                <a:latin typeface="微软雅黑" panose="020B0503020204020204" pitchFamily="34" charset="-122"/>
                <a:ea typeface="微软雅黑" panose="020B0503020204020204" pitchFamily="34" charset="-122"/>
                <a:sym typeface="+mn-ea"/>
              </a:rPr>
              <a:t>例如</a:t>
            </a:r>
            <a:r>
              <a:rPr lang="zh-CN" altLang="en-US" smtClean="0">
                <a:latin typeface="微软雅黑" panose="020B0503020204020204" pitchFamily="34" charset="-122"/>
                <a:ea typeface="微软雅黑" panose="020B0503020204020204" pitchFamily="34" charset="-122"/>
                <a:sym typeface="+mn-ea"/>
              </a:rPr>
              <a:t>：</a:t>
            </a:r>
            <a:r>
              <a:rPr lang="en-US" smtClean="0">
                <a:latin typeface="微软雅黑" panose="020B0503020204020204" pitchFamily="34" charset="-122"/>
                <a:ea typeface="微软雅黑" panose="020B0503020204020204" pitchFamily="34" charset="-122"/>
                <a:sym typeface="+mn-ea"/>
              </a:rPr>
              <a:t>谢尔曼反托拉斯法(1890)，克莱顿法案(1914)</a:t>
            </a:r>
            <a:r>
              <a:rPr lang="zh-CN" altLang="en-US" smtClean="0">
                <a:latin typeface="微软雅黑" panose="020B0503020204020204" pitchFamily="34" charset="-122"/>
                <a:ea typeface="微软雅黑" panose="020B0503020204020204" pitchFamily="34" charset="-122"/>
                <a:sym typeface="+mn-ea"/>
              </a:rPr>
              <a:t>，</a:t>
            </a:r>
            <a:r>
              <a:rPr lang="zh-CN" altLang="en-US" smtClean="0">
                <a:latin typeface="微软雅黑" panose="020B0503020204020204" pitchFamily="34" charset="-122"/>
                <a:ea typeface="微软雅黑" panose="020B0503020204020204" pitchFamily="34" charset="-122"/>
              </a:rPr>
              <a:t>中华人民共和国</a:t>
            </a:r>
            <a:r>
              <a:rPr lang="zh-CN" altLang="en-US">
                <a:latin typeface="微软雅黑" panose="020B0503020204020204" pitchFamily="34" charset="-122"/>
                <a:ea typeface="微软雅黑" panose="020B0503020204020204" pitchFamily="34" charset="-122"/>
              </a:rPr>
              <a:t>反</a:t>
            </a:r>
            <a:r>
              <a:rPr lang="zh-CN" altLang="en-US" smtClean="0">
                <a:latin typeface="微软雅黑" panose="020B0503020204020204" pitchFamily="34" charset="-122"/>
                <a:ea typeface="微软雅黑" panose="020B0503020204020204" pitchFamily="34" charset="-122"/>
              </a:rPr>
              <a:t>垄断法（</a:t>
            </a:r>
            <a:r>
              <a:rPr lang="en-US" altLang="zh-CN" smtClean="0">
                <a:latin typeface="微软雅黑" panose="020B0503020204020204" pitchFamily="34" charset="-122"/>
                <a:ea typeface="微软雅黑" panose="020B0503020204020204" pitchFamily="34" charset="-122"/>
              </a:rPr>
              <a:t>2007</a:t>
            </a:r>
            <a:r>
              <a:rPr lang="zh-CN" altLang="en-US" smtClean="0">
                <a:latin typeface="微软雅黑" panose="020B0503020204020204" pitchFamily="34" charset="-122"/>
                <a:ea typeface="微软雅黑" panose="020B0503020204020204" pitchFamily="34" charset="-122"/>
              </a:rPr>
              <a:t>）</a:t>
            </a:r>
            <a:endParaRPr lang="en-US" smtClean="0">
              <a:latin typeface="微软雅黑" panose="020B0503020204020204" pitchFamily="34" charset="-122"/>
              <a:ea typeface="微软雅黑" panose="020B0503020204020204" pitchFamily="34" charset="-122"/>
            </a:endParaRPr>
          </a:p>
          <a:p>
            <a:pPr>
              <a:buClrTx/>
            </a:pPr>
            <a:r>
              <a:rPr lang="zh-CN" altLang="en-US" sz="2700">
                <a:latin typeface="微软雅黑" panose="020B0503020204020204" pitchFamily="34" charset="-122"/>
                <a:ea typeface="微软雅黑" panose="020B0503020204020204" pitchFamily="34" charset="-122"/>
              </a:rPr>
              <a:t>管制</a:t>
            </a:r>
            <a:endParaRPr lang="en-US" sz="2700">
              <a:latin typeface="微软雅黑" panose="020B0503020204020204" pitchFamily="34" charset="-122"/>
              <a:ea typeface="微软雅黑" panose="020B0503020204020204" pitchFamily="34" charset="-122"/>
            </a:endParaRPr>
          </a:p>
          <a:p>
            <a:pPr lvl="1">
              <a:buClr>
                <a:schemeClr val="tx1"/>
              </a:buClr>
            </a:pPr>
            <a:r>
              <a:rPr lang="en-US" smtClean="0">
                <a:latin typeface="微软雅黑" panose="020B0503020204020204" pitchFamily="34" charset="-122"/>
                <a:ea typeface="微软雅黑" panose="020B0503020204020204" pitchFamily="34" charset="-122"/>
              </a:rPr>
              <a:t>政府</a:t>
            </a:r>
            <a:r>
              <a:rPr lang="zh-CN" altLang="en-US" smtClean="0">
                <a:latin typeface="微软雅黑" panose="020B0503020204020204" pitchFamily="34" charset="-122"/>
                <a:ea typeface="微软雅黑" panose="020B0503020204020204" pitchFamily="34" charset="-122"/>
              </a:rPr>
              <a:t>直接</a:t>
            </a:r>
            <a:r>
              <a:rPr lang="en-US" smtClean="0">
                <a:latin typeface="微软雅黑" panose="020B0503020204020204" pitchFamily="34" charset="-122"/>
                <a:ea typeface="微软雅黑" panose="020B0503020204020204" pitchFamily="34" charset="-122"/>
              </a:rPr>
              <a:t>设定垄断价格</a:t>
            </a:r>
            <a:r>
              <a:rPr lang="zh-CN" altLang="en-US" smtClean="0">
                <a:latin typeface="微软雅黑" panose="020B0503020204020204" pitchFamily="34" charset="-122"/>
                <a:ea typeface="微软雅黑" panose="020B0503020204020204" pitchFamily="34" charset="-122"/>
              </a:rPr>
              <a:t>（通常较低）</a:t>
            </a:r>
            <a:endParaRPr lang="en-US" dirty="0">
              <a:latin typeface="微软雅黑" panose="020B0503020204020204" pitchFamily="34" charset="-122"/>
              <a:ea typeface="微软雅黑" panose="020B0503020204020204" pitchFamily="34" charset="-122"/>
            </a:endParaRPr>
          </a:p>
          <a:p>
            <a:pPr lvl="1">
              <a:buClr>
                <a:schemeClr val="tx1"/>
              </a:buClr>
            </a:pPr>
            <a:r>
              <a:rPr lang="en-US" dirty="0">
                <a:latin typeface="微软雅黑" panose="020B0503020204020204" pitchFamily="34" charset="-122"/>
                <a:ea typeface="微软雅黑" panose="020B0503020204020204" pitchFamily="34" charset="-122"/>
              </a:rPr>
              <a:t>对于自然垄断，在任一产量上MC</a:t>
            </a:r>
            <a:r>
              <a:rPr lang="en-US">
                <a:latin typeface="微软雅黑" panose="020B0503020204020204" pitchFamily="34" charset="-122"/>
                <a:ea typeface="微软雅黑" panose="020B0503020204020204" pitchFamily="34" charset="-122"/>
              </a:rPr>
              <a:t>≤</a:t>
            </a:r>
            <a:r>
              <a:rPr lang="en-US" smtClean="0">
                <a:latin typeface="微软雅黑" panose="020B0503020204020204" pitchFamily="34" charset="-122"/>
                <a:ea typeface="微软雅黑" panose="020B0503020204020204" pitchFamily="34" charset="-122"/>
              </a:rPr>
              <a:t>ATC</a:t>
            </a:r>
            <a:r>
              <a:rPr lang="zh-CN" altLang="en-US" smtClean="0">
                <a:latin typeface="微软雅黑" panose="020B0503020204020204" pitchFamily="34" charset="-122"/>
                <a:ea typeface="微软雅黑" panose="020B0503020204020204" pitchFamily="34" charset="-122"/>
              </a:rPr>
              <a:t>（</a:t>
            </a:r>
            <a:r>
              <a:rPr lang="zh-CN" altLang="en-US" smtClean="0">
                <a:solidFill>
                  <a:srgbClr val="FF0000"/>
                </a:solidFill>
                <a:latin typeface="微软雅黑" panose="020B0503020204020204" pitchFamily="34" charset="-122"/>
                <a:ea typeface="微软雅黑" panose="020B0503020204020204" pitchFamily="34" charset="-122"/>
              </a:rPr>
              <a:t>因为</a:t>
            </a:r>
            <a:r>
              <a:rPr lang="en-US" altLang="zh-CN" smtClean="0">
                <a:solidFill>
                  <a:srgbClr val="FF0000"/>
                </a:solidFill>
                <a:latin typeface="微软雅黑" panose="020B0503020204020204" pitchFamily="34" charset="-122"/>
                <a:ea typeface="微软雅黑" panose="020B0503020204020204" pitchFamily="34" charset="-122"/>
              </a:rPr>
              <a:t>ATC</a:t>
            </a:r>
            <a:r>
              <a:rPr lang="zh-CN" altLang="en-US" smtClean="0">
                <a:solidFill>
                  <a:srgbClr val="FF0000"/>
                </a:solidFill>
                <a:latin typeface="微软雅黑" panose="020B0503020204020204" pitchFamily="34" charset="-122"/>
                <a:ea typeface="微软雅黑" panose="020B0503020204020204" pitchFamily="34" charset="-122"/>
              </a:rPr>
              <a:t>一直下降</a:t>
            </a:r>
            <a:r>
              <a:rPr lang="zh-CN" altLang="en-US" smtClean="0">
                <a:latin typeface="微软雅黑" panose="020B0503020204020204" pitchFamily="34" charset="-122"/>
                <a:ea typeface="微软雅黑" panose="020B0503020204020204" pitchFamily="34" charset="-122"/>
              </a:rPr>
              <a:t>）</a:t>
            </a:r>
            <a:r>
              <a:rPr lang="en-US" smtClean="0">
                <a:latin typeface="微软雅黑" panose="020B0503020204020204" pitchFamily="34" charset="-122"/>
                <a:ea typeface="微软雅黑" panose="020B0503020204020204" pitchFamily="34" charset="-122"/>
              </a:rPr>
              <a:t>，</a:t>
            </a:r>
            <a:r>
              <a:rPr lang="en-US" smtClean="0">
                <a:latin typeface="微软雅黑" panose="020B0503020204020204" pitchFamily="34" charset="-122"/>
                <a:ea typeface="微软雅黑" panose="020B0503020204020204" pitchFamily="34" charset="-122"/>
              </a:rPr>
              <a:t>因此边际成本定价</a:t>
            </a:r>
            <a:r>
              <a:rPr lang="zh-CN" altLang="en-US" smtClean="0">
                <a:latin typeface="微软雅黑" panose="020B0503020204020204" pitchFamily="34" charset="-122"/>
                <a:ea typeface="微软雅黑" panose="020B0503020204020204" pitchFamily="34" charset="-122"/>
              </a:rPr>
              <a:t>（</a:t>
            </a:r>
            <a:r>
              <a:rPr lang="en-US" altLang="zh-CN" smtClean="0">
                <a:latin typeface="微软雅黑" panose="020B0503020204020204" pitchFamily="34" charset="-122"/>
                <a:ea typeface="微软雅黑" panose="020B0503020204020204" pitchFamily="34" charset="-122"/>
              </a:rPr>
              <a:t>P=MC</a:t>
            </a:r>
            <a:r>
              <a:rPr lang="zh-CN" altLang="en-US" smtClean="0">
                <a:latin typeface="微软雅黑" panose="020B0503020204020204" pitchFamily="34" charset="-122"/>
                <a:ea typeface="微软雅黑" panose="020B0503020204020204" pitchFamily="34" charset="-122"/>
              </a:rPr>
              <a:t>）</a:t>
            </a:r>
            <a:r>
              <a:rPr lang="en-US" smtClean="0">
                <a:latin typeface="微软雅黑" panose="020B0503020204020204" pitchFamily="34" charset="-122"/>
                <a:ea typeface="微软雅黑" panose="020B0503020204020204" pitchFamily="34" charset="-122"/>
              </a:rPr>
              <a:t>会导致</a:t>
            </a:r>
            <a:r>
              <a:rPr lang="zh-CN" altLang="en-US" smtClean="0">
                <a:latin typeface="微软雅黑" panose="020B0503020204020204" pitchFamily="34" charset="-122"/>
                <a:ea typeface="微软雅黑" panose="020B0503020204020204" pitchFamily="34" charset="-122"/>
              </a:rPr>
              <a:t>垄断者利润</a:t>
            </a:r>
            <a:r>
              <a:rPr lang="en-US" smtClean="0">
                <a:latin typeface="微软雅黑" panose="020B0503020204020204" pitchFamily="34" charset="-122"/>
                <a:ea typeface="微软雅黑" panose="020B0503020204020204" pitchFamily="34" charset="-122"/>
              </a:rPr>
              <a:t>损失</a:t>
            </a:r>
            <a:r>
              <a:rPr lang="zh-CN" altLang="en-US" smtClean="0">
                <a:latin typeface="微软雅黑" panose="020B0503020204020204" pitchFamily="34" charset="-122"/>
                <a:ea typeface="微软雅黑" panose="020B0503020204020204" pitchFamily="34" charset="-122"/>
              </a:rPr>
              <a:t>，</a:t>
            </a:r>
            <a:r>
              <a:rPr lang="en-US" smtClean="0">
                <a:latin typeface="微软雅黑" panose="020B0503020204020204" pitchFamily="34" charset="-122"/>
                <a:ea typeface="微软雅黑" panose="020B0503020204020204" pitchFamily="34" charset="-122"/>
              </a:rPr>
              <a:t>如果这样</a:t>
            </a:r>
            <a:r>
              <a:rPr lang="en-US" dirty="0">
                <a:latin typeface="微软雅黑" panose="020B0503020204020204" pitchFamily="34" charset="-122"/>
                <a:ea typeface="微软雅黑" panose="020B0503020204020204" pitchFamily="34" charset="-122"/>
              </a:rPr>
              <a:t>，管制者可以补贴垄断者或者把价格定为P =</a:t>
            </a:r>
            <a:r>
              <a:rPr lang="en-US">
                <a:latin typeface="微软雅黑" panose="020B0503020204020204" pitchFamily="34" charset="-122"/>
                <a:ea typeface="微软雅黑" panose="020B0503020204020204" pitchFamily="34" charset="-122"/>
              </a:rPr>
              <a:t>ATC</a:t>
            </a:r>
            <a:r>
              <a:rPr lang="en-US" smtClean="0">
                <a:latin typeface="微软雅黑" panose="020B0503020204020204" pitchFamily="34" charset="-122"/>
                <a:ea typeface="微软雅黑" panose="020B0503020204020204" pitchFamily="34" charset="-122"/>
              </a:rPr>
              <a:t>来使垄断者赚到零利润</a:t>
            </a:r>
            <a:r>
              <a:rPr lang="zh-CN" altLang="en-US" smtClean="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572135" y="848360"/>
            <a:ext cx="4246880" cy="434340"/>
          </a:xfrm>
          <a:prstGeom prst="rect">
            <a:avLst/>
          </a:prstGeom>
          <a:noFill/>
        </p:spPr>
        <p:txBody>
          <a:bodyPr wrap="square" rtlCol="0">
            <a:noAutofit/>
          </a:bodyPr>
          <a:lstStyle/>
          <a:p>
            <a:r>
              <a:rPr lang="zh-CN" altLang="en-US" sz="2800"/>
              <a:t>针对垄断的公共政策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4"/>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72135" y="848360"/>
            <a:ext cx="4246880" cy="434340"/>
          </a:xfrm>
          <a:prstGeom prst="rect">
            <a:avLst/>
          </a:prstGeom>
          <a:noFill/>
        </p:spPr>
        <p:txBody>
          <a:bodyPr wrap="square" rtlCol="0">
            <a:noAutofit/>
          </a:bodyPr>
          <a:lstStyle/>
          <a:p>
            <a:r>
              <a:rPr lang="zh-CN" altLang="en-US" sz="2800"/>
              <a:t>针对垄断的公共政策</a:t>
            </a:r>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7168" r="1461" b="6093"/>
          <a:stretch/>
        </p:blipFill>
        <p:spPr>
          <a:xfrm>
            <a:off x="251520" y="188640"/>
            <a:ext cx="8424936" cy="6408712"/>
          </a:xfrm>
          <a:prstGeom prst="rect">
            <a:avLst/>
          </a:prstGeom>
        </p:spPr>
      </p:pic>
    </p:spTree>
    <p:extLst>
      <p:ext uri="{BB962C8B-B14F-4D97-AF65-F5344CB8AC3E}">
        <p14:creationId xmlns:p14="http://schemas.microsoft.com/office/powerpoint/2010/main" val="3790102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normAutofit/>
          </a:bodyPr>
          <a:lstStyle/>
          <a:p>
            <a:r>
              <a:rPr sz="3200">
                <a:latin typeface="华光中雅_CNKI" panose="02000500000000000000" pitchFamily="2" charset="-122"/>
                <a:ea typeface="华光中雅_CNKI" panose="02000500000000000000" pitchFamily="2" charset="-122"/>
              </a:rPr>
              <a:t>针对垄断的公共政策</a:t>
            </a:r>
          </a:p>
        </p:txBody>
      </p:sp>
      <p:sp>
        <p:nvSpPr>
          <p:cNvPr id="31749" name="Rectangle 3"/>
          <p:cNvSpPr>
            <a:spLocks noGrp="1" noChangeArrowheads="1"/>
          </p:cNvSpPr>
          <p:nvPr>
            <p:ph type="body" idx="4294967295"/>
            <p:custDataLst>
              <p:tags r:id="rId1"/>
            </p:custDataLst>
          </p:nvPr>
        </p:nvSpPr>
        <p:spPr>
          <a:xfrm>
            <a:off x="457200" y="1335405"/>
            <a:ext cx="8229600" cy="3677771"/>
          </a:xfrm>
        </p:spPr>
        <p:txBody>
          <a:bodyPr/>
          <a:lstStyle/>
          <a:p>
            <a:pPr>
              <a:lnSpc>
                <a:spcPct val="105000"/>
              </a:lnSpc>
              <a:spcBef>
                <a:spcPts val="1200"/>
              </a:spcBef>
              <a:buFont typeface="Wingdings" panose="05000000000000000000" pitchFamily="2" charset="2"/>
              <a:buChar char="§"/>
            </a:pPr>
            <a:r>
              <a:rPr lang="en-US" sz="2800" smtClean="0"/>
              <a:t>  </a:t>
            </a:r>
            <a:r>
              <a:rPr lang="en-US" sz="2700">
                <a:solidFill>
                  <a:schemeClr val="tx1"/>
                </a:solidFill>
                <a:latin typeface="微软雅黑" panose="020B0503020204020204" pitchFamily="34" charset="-122"/>
                <a:ea typeface="微软雅黑" panose="020B0503020204020204" pitchFamily="34" charset="-122"/>
                <a:cs typeface="Arial" panose="020B0604020202020204"/>
              </a:rPr>
              <a:t>公有制</a:t>
            </a:r>
          </a:p>
          <a:p>
            <a:pPr lvl="1">
              <a:lnSpc>
                <a:spcPct val="105000"/>
              </a:lnSpc>
              <a:spcBef>
                <a:spcPts val="300"/>
              </a:spcBef>
              <a:buClr>
                <a:schemeClr val="tx1"/>
              </a:buClr>
              <a:buFont typeface="Wingdings" panose="05000000000000000000" pitchFamily="2" charset="2"/>
              <a:buChar char="§"/>
            </a:pPr>
            <a:r>
              <a:rPr lang="en-US" sz="2700">
                <a:solidFill>
                  <a:schemeClr val="tx1"/>
                </a:solidFill>
                <a:latin typeface="微软雅黑" panose="020B0503020204020204" pitchFamily="34" charset="-122"/>
                <a:ea typeface="微软雅黑" panose="020B0503020204020204" pitchFamily="34" charset="-122"/>
                <a:cs typeface="Arial" panose="020B0604020202020204"/>
              </a:rPr>
              <a:t>例如</a:t>
            </a:r>
            <a:r>
              <a:rPr lang="zh-CN" altLang="en-US" sz="2700">
                <a:solidFill>
                  <a:schemeClr val="tx1"/>
                </a:solidFill>
                <a:latin typeface="微软雅黑" panose="020B0503020204020204" pitchFamily="34" charset="-122"/>
                <a:ea typeface="微软雅黑" panose="020B0503020204020204" pitchFamily="34" charset="-122"/>
                <a:cs typeface="Arial" panose="020B0604020202020204"/>
              </a:rPr>
              <a:t>：</a:t>
            </a:r>
            <a:r>
              <a:rPr lang="en-US" sz="2700">
                <a:solidFill>
                  <a:schemeClr val="tx1"/>
                </a:solidFill>
                <a:latin typeface="微软雅黑" panose="020B0503020204020204" pitchFamily="34" charset="-122"/>
                <a:ea typeface="微软雅黑" panose="020B0503020204020204" pitchFamily="34" charset="-122"/>
                <a:cs typeface="Arial" panose="020B0604020202020204"/>
              </a:rPr>
              <a:t>邮政服务</a:t>
            </a:r>
          </a:p>
          <a:p>
            <a:pPr lvl="1">
              <a:lnSpc>
                <a:spcPct val="105000"/>
              </a:lnSpc>
              <a:spcBef>
                <a:spcPts val="300"/>
              </a:spcBef>
              <a:buClr>
                <a:schemeClr val="tx1"/>
              </a:buClr>
              <a:buFont typeface="Wingdings" panose="05000000000000000000" pitchFamily="2" charset="2"/>
              <a:buChar char="§"/>
            </a:pPr>
            <a:r>
              <a:rPr lang="en-US" sz="2700">
                <a:solidFill>
                  <a:schemeClr val="tx1"/>
                </a:solidFill>
                <a:latin typeface="微软雅黑" panose="020B0503020204020204" pitchFamily="34" charset="-122"/>
                <a:ea typeface="微软雅黑" panose="020B0503020204020204" pitchFamily="34" charset="-122"/>
                <a:cs typeface="Arial" panose="020B0604020202020204"/>
              </a:rPr>
              <a:t>问题</a:t>
            </a:r>
            <a:r>
              <a:rPr lang="zh-CN" altLang="en-US" sz="2700">
                <a:solidFill>
                  <a:schemeClr val="tx1"/>
                </a:solidFill>
                <a:latin typeface="微软雅黑" panose="020B0503020204020204" pitchFamily="34" charset="-122"/>
                <a:ea typeface="微软雅黑" panose="020B0503020204020204" pitchFamily="34" charset="-122"/>
                <a:cs typeface="Arial" panose="020B0604020202020204"/>
              </a:rPr>
              <a:t>：</a:t>
            </a:r>
            <a:r>
              <a:rPr lang="en-US" sz="2700">
                <a:solidFill>
                  <a:schemeClr val="tx1"/>
                </a:solidFill>
                <a:latin typeface="微软雅黑" panose="020B0503020204020204" pitchFamily="34" charset="-122"/>
                <a:ea typeface="微软雅黑" panose="020B0503020204020204" pitchFamily="34" charset="-122"/>
                <a:cs typeface="Arial" panose="020B0604020202020204"/>
              </a:rPr>
              <a:t>公有制通常是无效率的，因为企业没有利润激励去降低成本</a:t>
            </a:r>
            <a:r>
              <a:rPr lang="en-US" sz="2800" smtClean="0"/>
              <a:t>	 </a:t>
            </a:r>
          </a:p>
          <a:p>
            <a:pPr marL="342900" lvl="1" indent="-342900">
              <a:lnSpc>
                <a:spcPct val="105000"/>
              </a:lnSpc>
              <a:spcBef>
                <a:spcPts val="1200"/>
              </a:spcBef>
              <a:buFont typeface="Wingdings" panose="05000000000000000000" pitchFamily="2" charset="2"/>
              <a:buChar char="§"/>
            </a:pPr>
            <a:r>
              <a:rPr lang="en-US" sz="2700">
                <a:solidFill>
                  <a:schemeClr val="tx1"/>
                </a:solidFill>
                <a:latin typeface="微软雅黑" panose="020B0503020204020204" pitchFamily="34" charset="-122"/>
                <a:ea typeface="微软雅黑" panose="020B0503020204020204" pitchFamily="34" charset="-122"/>
                <a:cs typeface="Arial" panose="020B0604020202020204"/>
              </a:rPr>
              <a:t>不作为</a:t>
            </a:r>
          </a:p>
          <a:p>
            <a:pPr lvl="1">
              <a:lnSpc>
                <a:spcPct val="105000"/>
              </a:lnSpc>
              <a:spcBef>
                <a:spcPts val="300"/>
              </a:spcBef>
              <a:buClr>
                <a:schemeClr val="tx1"/>
              </a:buClr>
              <a:buFont typeface="Wingdings" panose="05000000000000000000" pitchFamily="2" charset="2"/>
              <a:buChar char="§"/>
            </a:pPr>
            <a:r>
              <a:rPr lang="en-US" sz="2700" smtClean="0">
                <a:solidFill>
                  <a:schemeClr val="tx1"/>
                </a:solidFill>
                <a:latin typeface="微软雅黑" panose="020B0503020204020204" pitchFamily="34" charset="-122"/>
                <a:ea typeface="微软雅黑" panose="020B0503020204020204" pitchFamily="34" charset="-122"/>
                <a:cs typeface="Arial" panose="020B0604020202020204"/>
              </a:rPr>
              <a:t>每一项政策都有它的缺点</a:t>
            </a:r>
            <a:r>
              <a:rPr lang="zh-CN" altLang="en-US" sz="2700" smtClean="0">
                <a:solidFill>
                  <a:schemeClr val="tx1"/>
                </a:solidFill>
                <a:latin typeface="微软雅黑" panose="020B0503020204020204" pitchFamily="34" charset="-122"/>
                <a:ea typeface="微软雅黑" panose="020B0503020204020204" pitchFamily="34" charset="-122"/>
                <a:cs typeface="Arial" panose="020B0604020202020204"/>
              </a:rPr>
              <a:t>，</a:t>
            </a:r>
            <a:r>
              <a:rPr lang="en-US" sz="2700" smtClean="0">
                <a:solidFill>
                  <a:schemeClr val="tx1"/>
                </a:solidFill>
                <a:latin typeface="微软雅黑" panose="020B0503020204020204" pitchFamily="34" charset="-122"/>
                <a:ea typeface="微软雅黑" panose="020B0503020204020204" pitchFamily="34" charset="-122"/>
                <a:cs typeface="Arial" panose="020B0604020202020204"/>
              </a:rPr>
              <a:t>因此最好的政策是没有政策</a:t>
            </a:r>
            <a:endParaRPr lang="en-US" sz="2700">
              <a:solidFill>
                <a:schemeClr val="tx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animEffect transition="in" filter="wipe(left)">
                                      <p:cBhvr>
                                        <p:cTn id="7" dur="500"/>
                                        <p:tgtEl>
                                          <p:spTgt spid="317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9">
                                            <p:txEl>
                                              <p:pRg st="1" end="1"/>
                                            </p:txEl>
                                          </p:spTgt>
                                        </p:tgtEl>
                                        <p:attrNameLst>
                                          <p:attrName>style.visibility</p:attrName>
                                        </p:attrNameLst>
                                      </p:cBhvr>
                                      <p:to>
                                        <p:strVal val="visible"/>
                                      </p:to>
                                    </p:set>
                                    <p:animEffect transition="in" filter="wipe(left)">
                                      <p:cBhvr>
                                        <p:cTn id="12" dur="500"/>
                                        <p:tgtEl>
                                          <p:spTgt spid="317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9">
                                            <p:txEl>
                                              <p:pRg st="2" end="2"/>
                                            </p:txEl>
                                          </p:spTgt>
                                        </p:tgtEl>
                                        <p:attrNameLst>
                                          <p:attrName>style.visibility</p:attrName>
                                        </p:attrNameLst>
                                      </p:cBhvr>
                                      <p:to>
                                        <p:strVal val="visible"/>
                                      </p:to>
                                    </p:set>
                                    <p:animEffect transition="in" filter="wipe(left)">
                                      <p:cBhvr>
                                        <p:cTn id="17" dur="500"/>
                                        <p:tgtEl>
                                          <p:spTgt spid="317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49">
                                            <p:txEl>
                                              <p:pRg st="3" end="3"/>
                                            </p:txEl>
                                          </p:spTgt>
                                        </p:tgtEl>
                                        <p:attrNameLst>
                                          <p:attrName>style.visibility</p:attrName>
                                        </p:attrNameLst>
                                      </p:cBhvr>
                                      <p:to>
                                        <p:strVal val="visible"/>
                                      </p:to>
                                    </p:set>
                                    <p:animEffect transition="in" filter="wipe(left)">
                                      <p:cBhvr>
                                        <p:cTn id="22" dur="500"/>
                                        <p:tgtEl>
                                          <p:spTgt spid="3174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749">
                                            <p:txEl>
                                              <p:pRg st="4" end="4"/>
                                            </p:txEl>
                                          </p:spTgt>
                                        </p:tgtEl>
                                        <p:attrNameLst>
                                          <p:attrName>style.visibility</p:attrName>
                                        </p:attrNameLst>
                                      </p:cBhvr>
                                      <p:to>
                                        <p:strVal val="visible"/>
                                      </p:to>
                                    </p:set>
                                    <p:animEffect transition="in" filter="wipe(left)">
                                      <p:cBhvr>
                                        <p:cTn id="27" dur="500"/>
                                        <p:tgtEl>
                                          <p:spTgt spid="317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build="p" bldLvl="4"/>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4137" y="641967"/>
            <a:ext cx="3877985" cy="584775"/>
          </a:xfrm>
          <a:prstGeom prst="rect">
            <a:avLst/>
          </a:prstGeom>
          <a:noFill/>
        </p:spPr>
        <p:txBody>
          <a:bodyPr wrap="none" rtlCol="0">
            <a:spAutoFit/>
          </a:bodyPr>
          <a:lstStyle/>
          <a:p>
            <a:pPr algn="l"/>
            <a:r>
              <a:rPr lang="zh-CN" altLang="en-US" sz="3200" smtClean="0">
                <a:solidFill>
                  <a:srgbClr val="002060"/>
                </a:solidFill>
                <a:latin typeface="华光中雅_CNKI" panose="02000500000000000000" pitchFamily="2" charset="-122"/>
                <a:ea typeface="华光中雅_CNKI" panose="02000500000000000000" pitchFamily="2" charset="-122"/>
              </a:rPr>
              <a:t>结论：垄断的普遍性</a:t>
            </a:r>
          </a:p>
        </p:txBody>
      </p:sp>
      <p:sp>
        <p:nvSpPr>
          <p:cNvPr id="32773" name="Rectangle 3"/>
          <p:cNvSpPr>
            <a:spLocks noGrp="1" noChangeArrowheads="1"/>
          </p:cNvSpPr>
          <p:nvPr>
            <p:ph type="body" idx="4294967295"/>
            <p:custDataLst>
              <p:tags r:id="rId1"/>
            </p:custDataLst>
          </p:nvPr>
        </p:nvSpPr>
        <p:spPr>
          <a:xfrm>
            <a:off x="457200" y="1600200"/>
            <a:ext cx="8507288" cy="4434840"/>
          </a:xfrm>
        </p:spPr>
        <p:txBody>
          <a:bodyPr>
            <a:normAutofit/>
          </a:bodyPr>
          <a:lstStyle/>
          <a:p>
            <a:pPr eaLnBrk="1" hangingPunct="1"/>
            <a:r>
              <a:rPr lang="en-US" sz="2800" smtClean="0"/>
              <a:t>现实世界中，纯垄断很少见</a:t>
            </a:r>
          </a:p>
          <a:p>
            <a:pPr eaLnBrk="1" hangingPunct="1"/>
            <a:r>
              <a:rPr lang="en-US" sz="2800" smtClean="0"/>
              <a:t>然而，许多企业都有市场势力，这是由于:</a:t>
            </a:r>
          </a:p>
          <a:p>
            <a:pPr lvl="1"/>
            <a:r>
              <a:rPr lang="en-US" sz="2600" smtClean="0"/>
              <a:t>只出售一种独特的产品</a:t>
            </a:r>
          </a:p>
          <a:p>
            <a:pPr lvl="1"/>
            <a:r>
              <a:rPr lang="en-US" sz="2600" smtClean="0"/>
              <a:t>拥有很大的市场份额</a:t>
            </a:r>
            <a:r>
              <a:rPr lang="zh-CN" altLang="en-US" sz="2600" smtClean="0"/>
              <a:t>，</a:t>
            </a:r>
            <a:r>
              <a:rPr lang="en-US" sz="2600" smtClean="0"/>
              <a:t>没有</a:t>
            </a:r>
            <a:r>
              <a:rPr lang="zh-CN" altLang="en-US" sz="2600" smtClean="0"/>
              <a:t>重要</a:t>
            </a:r>
            <a:r>
              <a:rPr lang="en-US" sz="2600" smtClean="0"/>
              <a:t>的竞争对手</a:t>
            </a:r>
          </a:p>
          <a:p>
            <a:pPr eaLnBrk="1" hangingPunct="1"/>
            <a:r>
              <a:rPr lang="zh-CN" altLang="en-US" sz="2800" smtClean="0"/>
              <a:t>本章分析的垄断的情况，基本使用如上很多这些</a:t>
            </a:r>
            <a:r>
              <a:rPr lang="en-US" sz="2800" smtClean="0"/>
              <a:t>情形中</a:t>
            </a:r>
            <a:r>
              <a:rPr lang="zh-CN" altLang="en-US" sz="2800" smtClean="0"/>
              <a:t>，</a:t>
            </a:r>
            <a:r>
              <a:rPr lang="en-US" sz="2800" smtClean="0"/>
              <a:t>包括:</a:t>
            </a:r>
          </a:p>
          <a:p>
            <a:pPr lvl="1"/>
            <a:r>
              <a:rPr lang="en-US" sz="2600"/>
              <a:t>边际成本的加成定价</a:t>
            </a:r>
          </a:p>
          <a:p>
            <a:pPr lvl="1"/>
            <a:r>
              <a:rPr lang="en-US" sz="2600"/>
              <a:t>无谓损失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animEffect transition="in" filter="wipe(left)">
                                      <p:cBhvr>
                                        <p:cTn id="7" dur="500"/>
                                        <p:tgtEl>
                                          <p:spTgt spid="327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3">
                                            <p:txEl>
                                              <p:pRg st="1" end="1"/>
                                            </p:txEl>
                                          </p:spTgt>
                                        </p:tgtEl>
                                        <p:attrNameLst>
                                          <p:attrName>style.visibility</p:attrName>
                                        </p:attrNameLst>
                                      </p:cBhvr>
                                      <p:to>
                                        <p:strVal val="visible"/>
                                      </p:to>
                                    </p:set>
                                    <p:animEffect transition="in" filter="wipe(left)">
                                      <p:cBhvr>
                                        <p:cTn id="12" dur="500"/>
                                        <p:tgtEl>
                                          <p:spTgt spid="327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3">
                                            <p:txEl>
                                              <p:pRg st="2" end="2"/>
                                            </p:txEl>
                                          </p:spTgt>
                                        </p:tgtEl>
                                        <p:attrNameLst>
                                          <p:attrName>style.visibility</p:attrName>
                                        </p:attrNameLst>
                                      </p:cBhvr>
                                      <p:to>
                                        <p:strVal val="visible"/>
                                      </p:to>
                                    </p:set>
                                    <p:animEffect transition="in" filter="wipe(left)">
                                      <p:cBhvr>
                                        <p:cTn id="17" dur="500"/>
                                        <p:tgtEl>
                                          <p:spTgt spid="327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3">
                                            <p:txEl>
                                              <p:pRg st="3" end="3"/>
                                            </p:txEl>
                                          </p:spTgt>
                                        </p:tgtEl>
                                        <p:attrNameLst>
                                          <p:attrName>style.visibility</p:attrName>
                                        </p:attrNameLst>
                                      </p:cBhvr>
                                      <p:to>
                                        <p:strVal val="visible"/>
                                      </p:to>
                                    </p:set>
                                    <p:animEffect transition="in" filter="wipe(left)">
                                      <p:cBhvr>
                                        <p:cTn id="22" dur="500"/>
                                        <p:tgtEl>
                                          <p:spTgt spid="3277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773">
                                            <p:txEl>
                                              <p:pRg st="4" end="4"/>
                                            </p:txEl>
                                          </p:spTgt>
                                        </p:tgtEl>
                                        <p:attrNameLst>
                                          <p:attrName>style.visibility</p:attrName>
                                        </p:attrNameLst>
                                      </p:cBhvr>
                                      <p:to>
                                        <p:strVal val="visible"/>
                                      </p:to>
                                    </p:set>
                                    <p:animEffect transition="in" filter="wipe(left)">
                                      <p:cBhvr>
                                        <p:cTn id="27" dur="500"/>
                                        <p:tgtEl>
                                          <p:spTgt spid="3277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773">
                                            <p:txEl>
                                              <p:pRg st="5" end="5"/>
                                            </p:txEl>
                                          </p:spTgt>
                                        </p:tgtEl>
                                        <p:attrNameLst>
                                          <p:attrName>style.visibility</p:attrName>
                                        </p:attrNameLst>
                                      </p:cBhvr>
                                      <p:to>
                                        <p:strVal val="visible"/>
                                      </p:to>
                                    </p:set>
                                    <p:animEffect transition="in" filter="wipe(left)">
                                      <p:cBhvr>
                                        <p:cTn id="32" dur="500"/>
                                        <p:tgtEl>
                                          <p:spTgt spid="3277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773">
                                            <p:txEl>
                                              <p:pRg st="6" end="6"/>
                                            </p:txEl>
                                          </p:spTgt>
                                        </p:tgtEl>
                                        <p:attrNameLst>
                                          <p:attrName>style.visibility</p:attrName>
                                        </p:attrNameLst>
                                      </p:cBhvr>
                                      <p:to>
                                        <p:strVal val="visible"/>
                                      </p:to>
                                    </p:set>
                                    <p:animEffect transition="in" filter="wipe(left)">
                                      <p:cBhvr>
                                        <p:cTn id="37" dur="500"/>
                                        <p:tgtEl>
                                          <p:spTgt spid="3277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uild="p" bldLvl="4"/>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4137" y="641967"/>
            <a:ext cx="1005403" cy="584775"/>
          </a:xfrm>
          <a:prstGeom prst="rect">
            <a:avLst/>
          </a:prstGeom>
          <a:noFill/>
        </p:spPr>
        <p:txBody>
          <a:bodyPr wrap="none" rtlCol="0">
            <a:spAutoFit/>
          </a:bodyPr>
          <a:lstStyle/>
          <a:p>
            <a:pPr algn="l" eaLnBrk="1" hangingPunct="1"/>
            <a:r>
              <a:rPr lang="zh-CN" altLang="en-US" sz="3200">
                <a:sym typeface="+mn-ea"/>
              </a:rPr>
              <a:t>前言</a:t>
            </a:r>
            <a:endParaRPr lang="zh-CN" altLang="en-US" sz="3200" dirty="0">
              <a:solidFill>
                <a:srgbClr val="002060"/>
              </a:solidFill>
              <a:latin typeface="华光中雅_CNKI" panose="02000500000000000000" pitchFamily="2" charset="-122"/>
              <a:ea typeface="华光中雅_CNKI" panose="02000500000000000000" pitchFamily="2" charset="-122"/>
            </a:endParaRPr>
          </a:p>
        </p:txBody>
      </p:sp>
      <p:sp>
        <p:nvSpPr>
          <p:cNvPr id="2" name="Rectangle 3"/>
          <p:cNvSpPr>
            <a:spLocks noGrp="1" noChangeArrowheads="1"/>
          </p:cNvSpPr>
          <p:nvPr>
            <p:ph type="body" idx="4294967295"/>
            <p:custDataLst>
              <p:tags r:id="rId1"/>
            </p:custDataLst>
          </p:nvPr>
        </p:nvSpPr>
        <p:spPr>
          <a:xfrm>
            <a:off x="457200" y="1600200"/>
            <a:ext cx="8435280" cy="3484984"/>
          </a:xfrm>
        </p:spPr>
        <p:txBody>
          <a:bodyPr>
            <a:noAutofit/>
          </a:bodyPr>
          <a:lstStyle/>
          <a:p>
            <a:pPr marL="457200" indent="-457200" algn="l" eaLnBrk="1" hangingPunct="1">
              <a:lnSpc>
                <a:spcPct val="150000"/>
              </a:lnSpc>
              <a:buClrTx/>
              <a:buSzTx/>
              <a:buFont typeface="+mj-lt"/>
              <a:buAutoNum type="arabicPeriod"/>
            </a:pPr>
            <a:r>
              <a:rPr lang="en-US" altLang="zh-CN" sz="2700" smtClean="0">
                <a:latin typeface="微软雅黑" panose="020B0503020204020204" pitchFamily="34" charset="-122"/>
                <a:ea typeface="微软雅黑" panose="020B0503020204020204" pitchFamily="34" charset="-122"/>
              </a:rPr>
              <a:t>垄断</a:t>
            </a:r>
            <a:r>
              <a:rPr lang="zh-CN" altLang="en-US" sz="2700" smtClean="0">
                <a:latin typeface="微软雅黑" panose="020B0503020204020204" pitchFamily="34" charset="-122"/>
                <a:ea typeface="微软雅黑" panose="020B0503020204020204" pitchFamily="34" charset="-122"/>
              </a:rPr>
              <a:t>：</a:t>
            </a:r>
            <a:r>
              <a:rPr lang="en-US" altLang="zh-CN" sz="2700" smtClean="0">
                <a:latin typeface="微软雅黑" panose="020B0503020204020204" pitchFamily="34" charset="-122"/>
                <a:ea typeface="微软雅黑" panose="020B0503020204020204" pitchFamily="34" charset="-122"/>
              </a:rPr>
              <a:t>产品没有相近替代品</a:t>
            </a:r>
            <a:r>
              <a:rPr lang="en-US" altLang="zh-CN" sz="2700" dirty="0">
                <a:latin typeface="微软雅黑" panose="020B0503020204020204" pitchFamily="34" charset="-122"/>
                <a:ea typeface="微软雅黑" panose="020B0503020204020204" pitchFamily="34" charset="-122"/>
              </a:rPr>
              <a:t>，唯一卖者</a:t>
            </a:r>
          </a:p>
          <a:p>
            <a:pPr marL="457200" indent="-457200" algn="l" eaLnBrk="1" hangingPunct="1">
              <a:lnSpc>
                <a:spcPct val="150000"/>
              </a:lnSpc>
              <a:buClrTx/>
              <a:buSzTx/>
              <a:buFont typeface="+mj-lt"/>
              <a:buAutoNum type="arabicPeriod"/>
            </a:pPr>
            <a:r>
              <a:rPr lang="en-US" altLang="zh-CN" sz="2700" smtClean="0">
                <a:latin typeface="微软雅黑" panose="020B0503020204020204" pitchFamily="34" charset="-122"/>
                <a:ea typeface="微软雅黑" panose="020B0503020204020204" pitchFamily="34" charset="-122"/>
              </a:rPr>
              <a:t>本章</a:t>
            </a:r>
            <a:r>
              <a:rPr lang="zh-CN" altLang="en-US" sz="2700" smtClean="0">
                <a:latin typeface="微软雅黑" panose="020B0503020204020204" pitchFamily="34" charset="-122"/>
                <a:ea typeface="微软雅黑" panose="020B0503020204020204" pitchFamily="34" charset="-122"/>
              </a:rPr>
              <a:t>讨论</a:t>
            </a:r>
            <a:r>
              <a:rPr lang="en-US" altLang="zh-CN" sz="2700" smtClean="0">
                <a:latin typeface="微软雅黑" panose="020B0503020204020204" pitchFamily="34" charset="-122"/>
                <a:ea typeface="微软雅黑" panose="020B0503020204020204" pitchFamily="34" charset="-122"/>
              </a:rPr>
              <a:t>垄断</a:t>
            </a:r>
            <a:r>
              <a:rPr lang="en-US" altLang="zh-CN" sz="2700">
                <a:latin typeface="微软雅黑" panose="020B0503020204020204" pitchFamily="34" charset="-122"/>
                <a:ea typeface="微软雅黑" panose="020B0503020204020204" pitchFamily="34" charset="-122"/>
              </a:rPr>
              <a:t>，</a:t>
            </a:r>
            <a:r>
              <a:rPr lang="en-US" altLang="zh-CN" sz="2700" smtClean="0">
                <a:latin typeface="微软雅黑" panose="020B0503020204020204" pitchFamily="34" charset="-122"/>
                <a:ea typeface="微软雅黑" panose="020B0503020204020204" pitchFamily="34" charset="-122"/>
              </a:rPr>
              <a:t>并将它与</a:t>
            </a:r>
            <a:r>
              <a:rPr lang="zh-CN" altLang="en-US" sz="2700">
                <a:latin typeface="微软雅黑" panose="020B0503020204020204" pitchFamily="34" charset="-122"/>
                <a:ea typeface="微软雅黑" panose="020B0503020204020204" pitchFamily="34" charset="-122"/>
              </a:rPr>
              <a:t>上一章</a:t>
            </a:r>
            <a:r>
              <a:rPr lang="en-US" altLang="zh-CN" sz="2700" smtClean="0">
                <a:latin typeface="微软雅黑" panose="020B0503020204020204" pitchFamily="34" charset="-122"/>
                <a:ea typeface="微软雅黑" panose="020B0503020204020204" pitchFamily="34" charset="-122"/>
              </a:rPr>
              <a:t>完全竞争做对比</a:t>
            </a:r>
            <a:endParaRPr lang="en-US" altLang="zh-CN" sz="2700" dirty="0">
              <a:latin typeface="微软雅黑" panose="020B0503020204020204" pitchFamily="34" charset="-122"/>
              <a:ea typeface="微软雅黑" panose="020B0503020204020204" pitchFamily="34" charset="-122"/>
            </a:endParaRPr>
          </a:p>
          <a:p>
            <a:pPr marL="457200" indent="-457200" algn="l" eaLnBrk="1" hangingPunct="1">
              <a:lnSpc>
                <a:spcPct val="150000"/>
              </a:lnSpc>
              <a:buClrTx/>
              <a:buSzTx/>
              <a:buFont typeface="+mj-lt"/>
              <a:buAutoNum type="arabicPeriod"/>
            </a:pPr>
            <a:r>
              <a:rPr lang="en-US" altLang="zh-CN" sz="2700" smtClean="0">
                <a:latin typeface="微软雅黑" panose="020B0503020204020204" pitchFamily="34" charset="-122"/>
                <a:ea typeface="微软雅黑" panose="020B0503020204020204" pitchFamily="34" charset="-122"/>
              </a:rPr>
              <a:t>关键区别</a:t>
            </a:r>
            <a:r>
              <a:rPr lang="en-US" altLang="zh-CN" sz="2700" dirty="0">
                <a:latin typeface="微软雅黑" panose="020B0503020204020204" pitchFamily="34" charset="-122"/>
                <a:ea typeface="微软雅黑" panose="020B0503020204020204" pitchFamily="34" charset="-122"/>
              </a:rPr>
              <a:t>:</a:t>
            </a:r>
            <a:br>
              <a:rPr lang="en-US" altLang="zh-CN" sz="2700" dirty="0">
                <a:latin typeface="微软雅黑" panose="020B0503020204020204" pitchFamily="34" charset="-122"/>
                <a:ea typeface="微软雅黑" panose="020B0503020204020204" pitchFamily="34" charset="-122"/>
              </a:rPr>
            </a:br>
            <a:r>
              <a:rPr lang="en-US" altLang="zh-CN" sz="2700" dirty="0">
                <a:latin typeface="微软雅黑" panose="020B0503020204020204" pitchFamily="34" charset="-122"/>
                <a:ea typeface="微软雅黑" panose="020B0503020204020204" pitchFamily="34" charset="-122"/>
              </a:rPr>
              <a:t>垄断企业具有市场势力</a:t>
            </a:r>
            <a:r>
              <a:rPr lang="en-US" altLang="zh-CN" sz="2700">
                <a:latin typeface="微软雅黑" panose="020B0503020204020204" pitchFamily="34" charset="-122"/>
                <a:ea typeface="微软雅黑" panose="020B0503020204020204" pitchFamily="34" charset="-122"/>
              </a:rPr>
              <a:t>，</a:t>
            </a:r>
            <a:r>
              <a:rPr lang="en-US" altLang="zh-CN" sz="2700" smtClean="0">
                <a:latin typeface="微软雅黑" panose="020B0503020204020204" pitchFamily="34" charset="-122"/>
                <a:ea typeface="微软雅黑" panose="020B0503020204020204" pitchFamily="34" charset="-122"/>
              </a:rPr>
              <a:t>即有影响它出售产品的市场价格的能力</a:t>
            </a:r>
            <a:r>
              <a:rPr lang="en-US" altLang="zh-CN" sz="2700">
                <a:latin typeface="微软雅黑" panose="020B0503020204020204" pitchFamily="34" charset="-122"/>
                <a:ea typeface="微软雅黑" panose="020B0503020204020204" pitchFamily="34" charset="-122"/>
              </a:rPr>
              <a:t>。</a:t>
            </a:r>
            <a:r>
              <a:rPr lang="en-US" altLang="zh-CN" sz="2700" smtClean="0">
                <a:latin typeface="微软雅黑" panose="020B0503020204020204" pitchFamily="34" charset="-122"/>
                <a:ea typeface="微软雅黑" panose="020B0503020204020204" pitchFamily="34" charset="-122"/>
              </a:rPr>
              <a:t>一个竞争性企业则没有</a:t>
            </a:r>
            <a:r>
              <a:rPr lang="zh-CN" altLang="en-US" sz="2700" smtClean="0">
                <a:latin typeface="微软雅黑" panose="020B0503020204020204" pitchFamily="34" charset="-122"/>
                <a:ea typeface="微软雅黑" panose="020B0503020204020204" pitchFamily="34" charset="-122"/>
              </a:rPr>
              <a:t>市场</a:t>
            </a:r>
            <a:r>
              <a:rPr lang="en-US" altLang="zh-CN" sz="2700" dirty="0">
                <a:latin typeface="微软雅黑" panose="020B0503020204020204" pitchFamily="34" charset="-122"/>
                <a:ea typeface="微软雅黑" panose="020B0503020204020204" pitchFamily="34" charset="-122"/>
              </a:rPr>
              <a:t>势力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4"/>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9552" y="692696"/>
            <a:ext cx="1005403" cy="584775"/>
          </a:xfrm>
          <a:prstGeom prst="rect">
            <a:avLst/>
          </a:prstGeom>
          <a:noFill/>
        </p:spPr>
        <p:txBody>
          <a:bodyPr wrap="none" rtlCol="0">
            <a:spAutoFit/>
          </a:bodyPr>
          <a:lstStyle/>
          <a:p>
            <a:pPr algn="l"/>
            <a:r>
              <a:rPr lang="zh-CN" altLang="en-US" sz="3200" smtClean="0">
                <a:solidFill>
                  <a:srgbClr val="002060"/>
                </a:solidFill>
                <a:latin typeface="华光中雅_CNKI" panose="02000500000000000000" pitchFamily="2" charset="-122"/>
                <a:ea typeface="华光中雅_CNKI" panose="02000500000000000000" pitchFamily="2" charset="-122"/>
              </a:rPr>
              <a:t>总结</a:t>
            </a:r>
            <a:endParaRPr sz="3200" smtClean="0">
              <a:solidFill>
                <a:srgbClr val="002060"/>
              </a:solidFill>
              <a:latin typeface="华光中雅_CNKI" panose="02000500000000000000" pitchFamily="2" charset="-122"/>
              <a:ea typeface="华光中雅_CNKI" panose="02000500000000000000" pitchFamily="2" charset="-122"/>
            </a:endParaRPr>
          </a:p>
        </p:txBody>
      </p:sp>
      <p:sp>
        <p:nvSpPr>
          <p:cNvPr id="36" name="Content Placeholder 2"/>
          <p:cNvSpPr>
            <a:spLocks noGrp="1"/>
          </p:cNvSpPr>
          <p:nvPr>
            <p:ph idx="1"/>
            <p:custDataLst>
              <p:tags r:id="rId1"/>
            </p:custDataLst>
          </p:nvPr>
        </p:nvSpPr>
        <p:spPr>
          <a:xfrm>
            <a:off x="467544" y="1484785"/>
            <a:ext cx="8424936" cy="4176464"/>
          </a:xfrm>
        </p:spPr>
        <p:txBody>
          <a:bodyPr>
            <a:normAutofit fontScale="92500"/>
          </a:bodyPr>
          <a:lstStyle/>
          <a:p>
            <a:pPr marL="457200" indent="-457200">
              <a:lnSpc>
                <a:spcPct val="150000"/>
              </a:lnSpc>
              <a:buClr>
                <a:schemeClr val="accent1">
                  <a:lumMod val="75000"/>
                </a:schemeClr>
              </a:buClr>
              <a:buSzPct val="120000"/>
              <a:buFont typeface="Wingdings" panose="05000000000000000000" pitchFamily="2" charset="2"/>
              <a:buChar char="ü"/>
            </a:pPr>
            <a:r>
              <a:rPr lang="en-US" sz="2800" smtClean="0"/>
              <a:t>垄断企业是市场上的唯一卖者</a:t>
            </a:r>
            <a:r>
              <a:rPr lang="en-US" sz="2800"/>
              <a:t>。</a:t>
            </a:r>
            <a:r>
              <a:rPr lang="en-US" sz="2800" smtClean="0"/>
              <a:t>垄断的产生是由于进入壁垒</a:t>
            </a:r>
            <a:r>
              <a:rPr lang="zh-CN" altLang="en-US" sz="2800" smtClean="0"/>
              <a:t>，</a:t>
            </a:r>
            <a:r>
              <a:rPr lang="en-US" sz="2800" smtClean="0"/>
              <a:t>包括</a:t>
            </a:r>
            <a:r>
              <a:rPr lang="zh-CN" altLang="en-US" sz="2800" smtClean="0"/>
              <a:t>：</a:t>
            </a:r>
            <a:r>
              <a:rPr lang="en-US" sz="2800" smtClean="0"/>
              <a:t>政府</a:t>
            </a:r>
            <a:r>
              <a:rPr lang="zh-CN" altLang="en-US" sz="2800" smtClean="0"/>
              <a:t>授权的</a:t>
            </a:r>
            <a:r>
              <a:rPr lang="en-US" sz="2800" smtClean="0"/>
              <a:t>垄断</a:t>
            </a:r>
            <a:r>
              <a:rPr lang="en-US" sz="2800"/>
              <a:t>、</a:t>
            </a:r>
            <a:r>
              <a:rPr lang="en-US" sz="2800" smtClean="0"/>
              <a:t>对关键资源的控制</a:t>
            </a:r>
            <a:r>
              <a:rPr lang="zh-CN" altLang="en-US" sz="2800" smtClean="0"/>
              <a:t>，</a:t>
            </a:r>
            <a:r>
              <a:rPr lang="en-US" sz="2800" smtClean="0"/>
              <a:t>或者</a:t>
            </a:r>
            <a:r>
              <a:rPr lang="zh-CN" altLang="en-US" sz="2800" smtClean="0"/>
              <a:t>对整个市场</a:t>
            </a:r>
            <a:r>
              <a:rPr lang="en-US" sz="2800" smtClean="0"/>
              <a:t>产出的规模经济</a:t>
            </a:r>
            <a:r>
              <a:rPr lang="zh-CN" altLang="en-US" sz="2800" smtClean="0"/>
              <a:t>（自然垄断）。</a:t>
            </a:r>
            <a:endParaRPr lang="en-US" sz="2800" dirty="0"/>
          </a:p>
          <a:p>
            <a:pPr marL="457200" indent="-457200">
              <a:lnSpc>
                <a:spcPct val="150000"/>
              </a:lnSpc>
              <a:buClr>
                <a:schemeClr val="accent1">
                  <a:lumMod val="75000"/>
                </a:schemeClr>
              </a:buClr>
              <a:buSzPct val="120000"/>
              <a:buFont typeface="Wingdings" panose="05000000000000000000" pitchFamily="2" charset="2"/>
              <a:buChar char="ü"/>
            </a:pPr>
            <a:r>
              <a:rPr lang="en-US" sz="2800" dirty="0"/>
              <a:t>垄断企业面临着向右下方倾斜的需求曲线</a:t>
            </a:r>
            <a:r>
              <a:rPr lang="en-US" sz="2800"/>
              <a:t>。</a:t>
            </a:r>
            <a:r>
              <a:rPr lang="en-US" sz="2800" smtClean="0"/>
              <a:t>因此它必须降价才能售出更多的数量</a:t>
            </a:r>
            <a:r>
              <a:rPr lang="en-US" sz="2800"/>
              <a:t>，</a:t>
            </a:r>
            <a:r>
              <a:rPr lang="en-US" sz="2800" smtClean="0"/>
              <a:t>而这会使边际收益低于其物品的价格</a:t>
            </a:r>
            <a:r>
              <a:rPr lang="zh-CN" altLang="en-US" sz="2800" smtClean="0"/>
              <a:t>。</a:t>
            </a:r>
            <a:endParaRPr lang="en-US"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5" cstate="print"/>
          <a:stretch>
            <a:fillRect/>
          </a:stretch>
        </p:blipFill>
        <p:spPr>
          <a:xfrm>
            <a:off x="433281" y="6286520"/>
            <a:ext cx="1495513" cy="288536"/>
          </a:xfrm>
          <a:prstGeom prst="rect">
            <a:avLst/>
          </a:prstGeom>
        </p:spPr>
      </p:pic>
      <p:sp>
        <p:nvSpPr>
          <p:cNvPr id="35845" name="AutoShape 46"/>
          <p:cNvSpPr>
            <a:spLocks noChangeAspect="1" noChangeArrowheads="1" noTextEdit="1"/>
          </p:cNvSpPr>
          <p:nvPr>
            <p:custDataLst>
              <p:tags r:id="rId1"/>
            </p:custDataLst>
          </p:nvPr>
        </p:nvSpPr>
        <p:spPr bwMode="auto">
          <a:xfrm>
            <a:off x="3658553" y="1002983"/>
            <a:ext cx="5394325" cy="5592762"/>
          </a:xfrm>
          <a:prstGeom prst="rect">
            <a:avLst/>
          </a:prstGeom>
          <a:noFill/>
          <a:ln w="9525">
            <a:noFill/>
            <a:miter lim="800000"/>
          </a:ln>
        </p:spPr>
        <p:txBody>
          <a:bodyPr/>
          <a:lstStyle/>
          <a:p>
            <a:endParaRPr lang="en-US">
              <a:latin typeface="Arial" panose="020B0604020202020204"/>
              <a:cs typeface="Arial" panose="020B0604020202020204"/>
            </a:endParaRPr>
          </a:p>
        </p:txBody>
      </p:sp>
      <p:sp>
        <p:nvSpPr>
          <p:cNvPr id="14" name="Content Placeholder 2"/>
          <p:cNvSpPr>
            <a:spLocks noGrp="1"/>
          </p:cNvSpPr>
          <p:nvPr>
            <p:custDataLst>
              <p:tags r:id="rId2"/>
            </p:custDataLst>
          </p:nvPr>
        </p:nvSpPr>
        <p:spPr>
          <a:xfrm>
            <a:off x="323528" y="1422400"/>
            <a:ext cx="8712968" cy="4238848"/>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nSpc>
                <a:spcPct val="150000"/>
              </a:lnSpc>
              <a:spcBef>
                <a:spcPct val="20000"/>
              </a:spcBef>
              <a:buClr>
                <a:schemeClr val="accent1">
                  <a:lumMod val="75000"/>
                </a:schemeClr>
              </a:buClr>
              <a:buSzPct val="120000"/>
              <a:buFont typeface="Wingdings" panose="05000000000000000000" pitchFamily="2" charset="2"/>
              <a:buChar char="ü"/>
            </a:pPr>
            <a:r>
              <a:rPr lang="en-US" dirty="0">
                <a:solidFill>
                  <a:srgbClr val="002060"/>
                </a:solidFill>
                <a:latin typeface="思源黑体 CN Bold" panose="020B0800000000000000" pitchFamily="34" charset="-122"/>
                <a:ea typeface="思源黑体 CN Bold" panose="020B0800000000000000" pitchFamily="34" charset="-122"/>
                <a:cs typeface="+mn-cs"/>
              </a:rPr>
              <a:t>垄断企业通过生产边际收益等于边际成本的产量来实现利润最大化。因边际收益低于价格</a:t>
            </a:r>
            <a:r>
              <a:rPr lang="en-US">
                <a:solidFill>
                  <a:srgbClr val="002060"/>
                </a:solidFill>
                <a:latin typeface="思源黑体 CN Bold" panose="020B0800000000000000" pitchFamily="34" charset="-122"/>
                <a:ea typeface="思源黑体 CN Bold" panose="020B0800000000000000" pitchFamily="34" charset="-122"/>
                <a:cs typeface="+mn-cs"/>
              </a:rPr>
              <a:t>，</a:t>
            </a:r>
            <a:r>
              <a:rPr lang="en-US" smtClean="0">
                <a:solidFill>
                  <a:srgbClr val="002060"/>
                </a:solidFill>
                <a:latin typeface="思源黑体 CN Bold" panose="020B0800000000000000" pitchFamily="34" charset="-122"/>
                <a:ea typeface="思源黑体 CN Bold" panose="020B0800000000000000" pitchFamily="34" charset="-122"/>
                <a:cs typeface="+mn-cs"/>
              </a:rPr>
              <a:t>垄断价格</a:t>
            </a:r>
            <a:r>
              <a:rPr lang="zh-CN" altLang="en-US" smtClean="0">
                <a:solidFill>
                  <a:srgbClr val="002060"/>
                </a:solidFill>
                <a:latin typeface="思源黑体 CN Bold" panose="020B0800000000000000" pitchFamily="34" charset="-122"/>
                <a:ea typeface="思源黑体 CN Bold" panose="020B0800000000000000" pitchFamily="34" charset="-122"/>
                <a:cs typeface="+mn-cs"/>
              </a:rPr>
              <a:t>一定就会</a:t>
            </a:r>
            <a:r>
              <a:rPr lang="en-US" smtClean="0">
                <a:solidFill>
                  <a:srgbClr val="002060"/>
                </a:solidFill>
                <a:latin typeface="思源黑体 CN Bold" panose="020B0800000000000000" pitchFamily="34" charset="-122"/>
                <a:ea typeface="思源黑体 CN Bold" panose="020B0800000000000000" pitchFamily="34" charset="-122"/>
                <a:cs typeface="+mn-cs"/>
              </a:rPr>
              <a:t>大于边际成本，</a:t>
            </a:r>
            <a:r>
              <a:rPr lang="zh-CN" altLang="en-US">
                <a:solidFill>
                  <a:srgbClr val="002060"/>
                </a:solidFill>
                <a:latin typeface="思源黑体 CN Bold" panose="020B0800000000000000" pitchFamily="34" charset="-122"/>
                <a:ea typeface="思源黑体 CN Bold" panose="020B0800000000000000" pitchFamily="34" charset="-122"/>
                <a:cs typeface="+mn-cs"/>
              </a:rPr>
              <a:t>从而</a:t>
            </a:r>
            <a:r>
              <a:rPr lang="en-US" smtClean="0">
                <a:solidFill>
                  <a:srgbClr val="002060"/>
                </a:solidFill>
                <a:latin typeface="思源黑体 CN Bold" panose="020B0800000000000000" pitchFamily="34" charset="-122"/>
                <a:ea typeface="思源黑体 CN Bold" panose="020B0800000000000000" pitchFamily="34" charset="-122"/>
                <a:cs typeface="+mn-cs"/>
              </a:rPr>
              <a:t>引起无谓损失</a:t>
            </a:r>
            <a:r>
              <a:rPr lang="en-US" dirty="0">
                <a:solidFill>
                  <a:srgbClr val="002060"/>
                </a:solidFill>
                <a:latin typeface="思源黑体 CN Bold" panose="020B0800000000000000" pitchFamily="34" charset="-122"/>
                <a:ea typeface="思源黑体 CN Bold" panose="020B0800000000000000" pitchFamily="34" charset="-122"/>
                <a:cs typeface="+mn-cs"/>
              </a:rPr>
              <a:t>。</a:t>
            </a:r>
          </a:p>
          <a:p>
            <a:pPr marL="457200" indent="-457200">
              <a:lnSpc>
                <a:spcPct val="150000"/>
              </a:lnSpc>
              <a:spcBef>
                <a:spcPct val="20000"/>
              </a:spcBef>
              <a:buClr>
                <a:schemeClr val="accent1">
                  <a:lumMod val="75000"/>
                </a:schemeClr>
              </a:buClr>
              <a:buSzPct val="120000"/>
              <a:buFont typeface="Wingdings" panose="05000000000000000000" pitchFamily="2" charset="2"/>
              <a:buChar char="ü"/>
            </a:pPr>
            <a:r>
              <a:rPr lang="en-US" smtClean="0">
                <a:solidFill>
                  <a:srgbClr val="002060"/>
                </a:solidFill>
                <a:latin typeface="思源黑体 CN Bold" panose="020B0800000000000000" pitchFamily="34" charset="-122"/>
                <a:ea typeface="思源黑体 CN Bold" panose="020B0800000000000000" pitchFamily="34" charset="-122"/>
                <a:cs typeface="+mn-cs"/>
              </a:rPr>
              <a:t>垄断企业</a:t>
            </a:r>
            <a:r>
              <a:rPr lang="zh-CN" altLang="en-US" smtClean="0">
                <a:solidFill>
                  <a:srgbClr val="002060"/>
                </a:solidFill>
                <a:latin typeface="思源黑体 CN Bold" panose="020B0800000000000000" pitchFamily="34" charset="-122"/>
                <a:ea typeface="思源黑体 CN Bold" panose="020B0800000000000000" pitchFamily="34" charset="-122"/>
                <a:cs typeface="+mn-cs"/>
              </a:rPr>
              <a:t>（</a:t>
            </a:r>
            <a:r>
              <a:rPr lang="en-US" smtClean="0">
                <a:solidFill>
                  <a:srgbClr val="002060"/>
                </a:solidFill>
                <a:latin typeface="思源黑体 CN Bold" panose="020B0800000000000000" pitchFamily="34" charset="-122"/>
                <a:ea typeface="思源黑体 CN Bold" panose="020B0800000000000000" pitchFamily="34" charset="-122"/>
                <a:cs typeface="+mn-cs"/>
              </a:rPr>
              <a:t>以及其他具有市场势力的企业</a:t>
            </a:r>
            <a:r>
              <a:rPr lang="zh-CN" altLang="en-US" smtClean="0">
                <a:solidFill>
                  <a:srgbClr val="002060"/>
                </a:solidFill>
                <a:latin typeface="思源黑体 CN Bold" panose="020B0800000000000000" pitchFamily="34" charset="-122"/>
                <a:ea typeface="思源黑体 CN Bold" panose="020B0800000000000000" pitchFamily="34" charset="-122"/>
                <a:cs typeface="+mn-cs"/>
              </a:rPr>
              <a:t>）</a:t>
            </a:r>
            <a:r>
              <a:rPr lang="en-US" smtClean="0">
                <a:solidFill>
                  <a:srgbClr val="002060"/>
                </a:solidFill>
                <a:latin typeface="思源黑体 CN Bold" panose="020B0800000000000000" pitchFamily="34" charset="-122"/>
                <a:ea typeface="思源黑体 CN Bold" panose="020B0800000000000000" pitchFamily="34" charset="-122"/>
                <a:cs typeface="+mn-cs"/>
              </a:rPr>
              <a:t>试图对有更高支付意愿的消费者收取更高的价格来增加利润</a:t>
            </a:r>
            <a:r>
              <a:rPr lang="en-US">
                <a:solidFill>
                  <a:srgbClr val="002060"/>
                </a:solidFill>
                <a:latin typeface="思源黑体 CN Bold" panose="020B0800000000000000" pitchFamily="34" charset="-122"/>
                <a:ea typeface="思源黑体 CN Bold" panose="020B0800000000000000" pitchFamily="34" charset="-122"/>
                <a:cs typeface="+mn-cs"/>
              </a:rPr>
              <a:t>，</a:t>
            </a:r>
            <a:r>
              <a:rPr lang="en-US" smtClean="0">
                <a:solidFill>
                  <a:srgbClr val="002060"/>
                </a:solidFill>
                <a:latin typeface="思源黑体 CN Bold" panose="020B0800000000000000" pitchFamily="34" charset="-122"/>
                <a:ea typeface="思源黑体 CN Bold" panose="020B0800000000000000" pitchFamily="34" charset="-122"/>
                <a:cs typeface="+mn-cs"/>
              </a:rPr>
              <a:t>这种行为称为价格歧视</a:t>
            </a:r>
            <a:r>
              <a:rPr lang="zh-CN" altLang="en-US" smtClean="0">
                <a:solidFill>
                  <a:srgbClr val="002060"/>
                </a:solidFill>
                <a:latin typeface="思源黑体 CN Bold" panose="020B0800000000000000" pitchFamily="34" charset="-122"/>
                <a:ea typeface="思源黑体 CN Bold" panose="020B0800000000000000" pitchFamily="34" charset="-122"/>
                <a:cs typeface="+mn-cs"/>
              </a:rPr>
              <a:t>。</a:t>
            </a:r>
            <a:endParaRPr lang="en-US" dirty="0">
              <a:solidFill>
                <a:srgbClr val="002060"/>
              </a:solidFill>
              <a:latin typeface="思源黑体 CN Bold" panose="020B0800000000000000" pitchFamily="34" charset="-122"/>
              <a:ea typeface="思源黑体 CN Bold" panose="020B0800000000000000" pitchFamily="34" charset="-122"/>
              <a:cs typeface="+mn-cs"/>
            </a:endParaRPr>
          </a:p>
        </p:txBody>
      </p:sp>
      <p:sp>
        <p:nvSpPr>
          <p:cNvPr id="7" name="TextBox 5"/>
          <p:cNvSpPr txBox="1"/>
          <p:nvPr/>
        </p:nvSpPr>
        <p:spPr>
          <a:xfrm>
            <a:off x="539552" y="692696"/>
            <a:ext cx="1005403" cy="584775"/>
          </a:xfrm>
          <a:prstGeom prst="rect">
            <a:avLst/>
          </a:prstGeom>
          <a:noFill/>
        </p:spPr>
        <p:txBody>
          <a:bodyPr wrap="none" rtlCol="0">
            <a:spAutoFit/>
          </a:bodyPr>
          <a:lstStyle/>
          <a:p>
            <a:pPr algn="l"/>
            <a:r>
              <a:rPr lang="zh-CN" altLang="en-US" sz="3200" smtClean="0">
                <a:solidFill>
                  <a:srgbClr val="002060"/>
                </a:solidFill>
                <a:latin typeface="华光中雅_CNKI" panose="02000500000000000000" pitchFamily="2" charset="-122"/>
                <a:ea typeface="华光中雅_CNKI" panose="02000500000000000000" pitchFamily="2" charset="-122"/>
              </a:rPr>
              <a:t>总结</a:t>
            </a:r>
            <a:endParaRPr sz="3200" smtClean="0">
              <a:solidFill>
                <a:srgbClr val="002060"/>
              </a:solidFill>
              <a:latin typeface="华光中雅_CNKI" panose="02000500000000000000" pitchFamily="2" charset="-122"/>
              <a:ea typeface="华光中雅_CNKI" panose="02000500000000000000"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p:nvPr>
            <p:custDataLst>
              <p:tags r:id="rId1"/>
            </p:custDataLst>
          </p:nvPr>
        </p:nvSpPr>
        <p:spPr>
          <a:xfrm>
            <a:off x="304800" y="6500422"/>
            <a:ext cx="5649433" cy="338554"/>
          </a:xfrm>
          <a:prstGeom prst="rect">
            <a:avLst/>
          </a:prstGeom>
          <a:noFill/>
        </p:spPr>
        <p:txBody>
          <a:bodyPr wrap="square" rtlCol="0">
            <a:spAutoFit/>
          </a:bodyPr>
          <a:lstStyle/>
          <a:p>
            <a:r>
              <a:rPr lang="en-US" sz="800" b="0" i="1" dirty="0" smtClean="0">
                <a:solidFill>
                  <a:srgbClr val="777777"/>
                </a:solidFill>
                <a:latin typeface="Times New Roman" panose="02020603050405020304" pitchFamily="18" charset="0"/>
                <a:cs typeface="Times New Roman" panose="02020603050405020304" pitchFamily="18" charset="0"/>
              </a:rPr>
              <a:t>© 2015 </a:t>
            </a:r>
            <a:r>
              <a:rPr lang="en-US" sz="800" b="0" i="1" dirty="0" err="1" smtClean="0">
                <a:solidFill>
                  <a:srgbClr val="777777"/>
                </a:solidFill>
                <a:latin typeface="Times New Roman" panose="02020603050405020304" pitchFamily="18" charset="0"/>
                <a:cs typeface="Times New Roman" panose="02020603050405020304" pitchFamily="18" charset="0"/>
              </a:rPr>
              <a:t>Cengage</a:t>
            </a:r>
            <a:r>
              <a:rPr lang="en-US" sz="800" b="0" i="1" dirty="0" smtClean="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4" name="Content Placeholder 2"/>
          <p:cNvSpPr>
            <a:spLocks noGrp="1"/>
          </p:cNvSpPr>
          <p:nvPr>
            <p:custDataLst>
              <p:tags r:id="rId2"/>
            </p:custDataLst>
          </p:nvPr>
        </p:nvSpPr>
        <p:spPr>
          <a:xfrm>
            <a:off x="584200" y="1422400"/>
            <a:ext cx="8229600" cy="1502544"/>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nSpc>
                <a:spcPct val="150000"/>
              </a:lnSpc>
              <a:spcBef>
                <a:spcPct val="20000"/>
              </a:spcBef>
              <a:buClr>
                <a:schemeClr val="accent1">
                  <a:lumMod val="75000"/>
                </a:schemeClr>
              </a:buClr>
              <a:buSzPct val="120000"/>
              <a:buFont typeface="Wingdings" panose="05000000000000000000" pitchFamily="2" charset="2"/>
              <a:buChar char="ü"/>
            </a:pPr>
            <a:r>
              <a:rPr lang="en-US" smtClean="0">
                <a:solidFill>
                  <a:srgbClr val="002060"/>
                </a:solidFill>
                <a:latin typeface="思源黑体 CN Bold" panose="020B0800000000000000" pitchFamily="34" charset="-122"/>
                <a:ea typeface="思源黑体 CN Bold" panose="020B0800000000000000" pitchFamily="34" charset="-122"/>
                <a:cs typeface="+mn-cs"/>
              </a:rPr>
              <a:t>政策制定者可以通过</a:t>
            </a:r>
            <a:r>
              <a:rPr lang="zh-CN" altLang="en-US" smtClean="0">
                <a:solidFill>
                  <a:srgbClr val="002060"/>
                </a:solidFill>
                <a:latin typeface="思源黑体 CN Bold" panose="020B0800000000000000" pitchFamily="34" charset="-122"/>
                <a:ea typeface="思源黑体 CN Bold" panose="020B0800000000000000" pitchFamily="34" charset="-122"/>
                <a:cs typeface="+mn-cs"/>
              </a:rPr>
              <a:t>多种</a:t>
            </a:r>
            <a:r>
              <a:rPr lang="en-US" smtClean="0">
                <a:solidFill>
                  <a:srgbClr val="002060"/>
                </a:solidFill>
                <a:latin typeface="思源黑体 CN Bold" panose="020B0800000000000000" pitchFamily="34" charset="-122"/>
                <a:ea typeface="思源黑体 CN Bold" panose="020B0800000000000000" pitchFamily="34" charset="-122"/>
                <a:cs typeface="+mn-cs"/>
              </a:rPr>
              <a:t>方法管制垄断</a:t>
            </a:r>
            <a:r>
              <a:rPr lang="zh-CN" altLang="en-US" smtClean="0">
                <a:solidFill>
                  <a:srgbClr val="002060"/>
                </a:solidFill>
                <a:latin typeface="思源黑体 CN Bold" panose="020B0800000000000000" pitchFamily="34" charset="-122"/>
                <a:ea typeface="思源黑体 CN Bold" panose="020B0800000000000000" pitchFamily="34" charset="-122"/>
                <a:cs typeface="+mn-cs"/>
              </a:rPr>
              <a:t>。</a:t>
            </a:r>
            <a:r>
              <a:rPr lang="en-US" smtClean="0">
                <a:solidFill>
                  <a:srgbClr val="002060"/>
                </a:solidFill>
                <a:latin typeface="思源黑体 CN Bold" panose="020B0800000000000000" pitchFamily="34" charset="-122"/>
                <a:ea typeface="思源黑体 CN Bold" panose="020B0800000000000000" pitchFamily="34" charset="-122"/>
                <a:cs typeface="+mn-cs"/>
              </a:rPr>
              <a:t>由于这些方法都存在问题</a:t>
            </a:r>
            <a:r>
              <a:rPr lang="en-US" dirty="0">
                <a:solidFill>
                  <a:srgbClr val="002060"/>
                </a:solidFill>
                <a:latin typeface="思源黑体 CN Bold" panose="020B0800000000000000" pitchFamily="34" charset="-122"/>
                <a:ea typeface="思源黑体 CN Bold" panose="020B0800000000000000" pitchFamily="34" charset="-122"/>
                <a:cs typeface="+mn-cs"/>
              </a:rPr>
              <a:t>，最好的选择可能是不作为。</a:t>
            </a:r>
          </a:p>
        </p:txBody>
      </p:sp>
      <p:sp>
        <p:nvSpPr>
          <p:cNvPr id="7" name="TextBox 4"/>
          <p:cNvSpPr txBox="1"/>
          <p:nvPr>
            <p:custDataLst>
              <p:tags r:id="rId3"/>
            </p:custDataLst>
          </p:nvPr>
        </p:nvSpPr>
        <p:spPr>
          <a:xfrm>
            <a:off x="431800" y="6627422"/>
            <a:ext cx="5649433" cy="338554"/>
          </a:xfrm>
          <a:prstGeom prst="rect">
            <a:avLst/>
          </a:prstGeom>
          <a:noFill/>
        </p:spPr>
        <p:txBody>
          <a:bodyPr wrap="square" rtlCol="0">
            <a:spAutoFit/>
          </a:bodyPr>
          <a:lstStyle/>
          <a:p>
            <a:r>
              <a:rPr lang="en-US" sz="800" b="0" i="1" dirty="0" smtClean="0">
                <a:solidFill>
                  <a:srgbClr val="777777"/>
                </a:solidFill>
                <a:latin typeface="Times New Roman" panose="02020603050405020304" pitchFamily="18" charset="0"/>
                <a:cs typeface="Times New Roman" panose="02020603050405020304" pitchFamily="18" charset="0"/>
              </a:rPr>
              <a:t>© 2015 </a:t>
            </a:r>
            <a:r>
              <a:rPr lang="en-US" sz="800" b="0" i="1" dirty="0" err="1" smtClean="0">
                <a:solidFill>
                  <a:srgbClr val="777777"/>
                </a:solidFill>
                <a:latin typeface="Times New Roman" panose="02020603050405020304" pitchFamily="18" charset="0"/>
                <a:cs typeface="Times New Roman" panose="02020603050405020304" pitchFamily="18" charset="0"/>
              </a:rPr>
              <a:t>Cengage</a:t>
            </a:r>
            <a:r>
              <a:rPr lang="en-US" sz="800" b="0" i="1" dirty="0" smtClean="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8" name="TextBox 5"/>
          <p:cNvSpPr txBox="1"/>
          <p:nvPr/>
        </p:nvSpPr>
        <p:spPr>
          <a:xfrm>
            <a:off x="539552" y="692696"/>
            <a:ext cx="1005403" cy="584775"/>
          </a:xfrm>
          <a:prstGeom prst="rect">
            <a:avLst/>
          </a:prstGeom>
          <a:noFill/>
        </p:spPr>
        <p:txBody>
          <a:bodyPr wrap="none" rtlCol="0">
            <a:spAutoFit/>
          </a:bodyPr>
          <a:lstStyle/>
          <a:p>
            <a:pPr algn="l"/>
            <a:r>
              <a:rPr lang="zh-CN" altLang="en-US" sz="3200" smtClean="0">
                <a:solidFill>
                  <a:srgbClr val="002060"/>
                </a:solidFill>
                <a:latin typeface="华光中雅_CNKI" panose="02000500000000000000" pitchFamily="2" charset="-122"/>
                <a:ea typeface="华光中雅_CNKI" panose="02000500000000000000" pitchFamily="2" charset="-122"/>
              </a:rPr>
              <a:t>总结</a:t>
            </a:r>
            <a:endParaRPr sz="3200" smtClean="0">
              <a:solidFill>
                <a:srgbClr val="002060"/>
              </a:solidFill>
              <a:latin typeface="华光中雅_CNKI" panose="02000500000000000000" pitchFamily="2" charset="-122"/>
              <a:ea typeface="华光中雅_CNKI" panose="02000500000000000000"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logo-VI系统0709-PPT-24.jpg"/>
          <p:cNvPicPr>
            <a:picLocks noChangeAspect="1"/>
          </p:cNvPicPr>
          <p:nvPr/>
        </p:nvPicPr>
        <p:blipFill>
          <a:blip r:embed="rId3" cstate="print"/>
          <a:stretch>
            <a:fillRect/>
          </a:stretch>
        </p:blipFill>
        <p:spPr>
          <a:xfrm>
            <a:off x="871" y="-31802"/>
            <a:ext cx="9143129" cy="6858000"/>
          </a:xfrm>
          <a:prstGeom prst="rect">
            <a:avLst/>
          </a:prstGeom>
        </p:spPr>
      </p:pic>
      <p:pic>
        <p:nvPicPr>
          <p:cNvPr id="5" name="图片 4" descr="logo-VI系统0630-PPT-09.png"/>
          <p:cNvPicPr>
            <a:picLocks noChangeAspect="1"/>
          </p:cNvPicPr>
          <p:nvPr/>
        </p:nvPicPr>
        <p:blipFill>
          <a:blip r:embed="rId4" cstate="print"/>
          <a:stretch>
            <a:fillRect/>
          </a:stretch>
        </p:blipFill>
        <p:spPr>
          <a:xfrm>
            <a:off x="642910" y="571480"/>
            <a:ext cx="2714644" cy="523429"/>
          </a:xfrm>
          <a:prstGeom prst="rect">
            <a:avLst/>
          </a:prstGeom>
        </p:spPr>
      </p:pic>
      <p:sp>
        <p:nvSpPr>
          <p:cNvPr id="6" name="TextBox 5"/>
          <p:cNvSpPr txBox="1"/>
          <p:nvPr/>
        </p:nvSpPr>
        <p:spPr>
          <a:xfrm>
            <a:off x="467544" y="5218459"/>
            <a:ext cx="3957391" cy="830997"/>
          </a:xfrm>
          <a:prstGeom prst="rect">
            <a:avLst/>
          </a:prstGeom>
          <a:noFill/>
        </p:spPr>
        <p:txBody>
          <a:bodyPr wrap="square" rtlCol="0" anchor="b" anchorCtr="0">
            <a:spAutoFit/>
          </a:bodyPr>
          <a:lstStyle/>
          <a:p>
            <a:r>
              <a:rPr lang="zh-CN" altLang="en-US" sz="2400" dirty="0">
                <a:solidFill>
                  <a:schemeClr val="bg1"/>
                </a:solidFill>
                <a:latin typeface="华光中雅_CNKI" panose="02000500000000000000" pitchFamily="2" charset="-122"/>
                <a:ea typeface="华光中雅_CNKI" panose="02000500000000000000" pitchFamily="2" charset="-122"/>
              </a:rPr>
              <a:t>哈尔滨工业大学（</a:t>
            </a:r>
            <a:r>
              <a:rPr lang="zh-CN" altLang="en-US" sz="2400">
                <a:solidFill>
                  <a:schemeClr val="bg1"/>
                </a:solidFill>
                <a:latin typeface="华光中雅_CNKI" panose="02000500000000000000" pitchFamily="2" charset="-122"/>
                <a:ea typeface="华光中雅_CNKI" panose="02000500000000000000" pitchFamily="2" charset="-122"/>
              </a:rPr>
              <a:t>深圳）</a:t>
            </a:r>
            <a:endParaRPr lang="en-US" altLang="zh-CN" sz="2400">
              <a:solidFill>
                <a:schemeClr val="bg1"/>
              </a:solidFill>
              <a:latin typeface="华光中雅_CNKI" panose="02000500000000000000" pitchFamily="2" charset="-122"/>
              <a:ea typeface="华光中雅_CNKI" panose="02000500000000000000" pitchFamily="2" charset="-122"/>
            </a:endParaRPr>
          </a:p>
          <a:p>
            <a:r>
              <a:rPr lang="zh-CN" altLang="en-US" sz="2400">
                <a:solidFill>
                  <a:schemeClr val="bg1"/>
                </a:solidFill>
                <a:latin typeface="华光中雅_CNKI" panose="02000500000000000000" pitchFamily="2" charset="-122"/>
                <a:ea typeface="华光中雅_CNKI" panose="02000500000000000000" pitchFamily="2" charset="-122"/>
              </a:rPr>
              <a:t>经济管理</a:t>
            </a:r>
            <a:r>
              <a:rPr lang="zh-CN" altLang="en-US" sz="2400" dirty="0">
                <a:solidFill>
                  <a:schemeClr val="bg1"/>
                </a:solidFill>
                <a:latin typeface="华光中雅_CNKI" panose="02000500000000000000" pitchFamily="2" charset="-122"/>
                <a:ea typeface="华光中雅_CNKI" panose="02000500000000000000" pitchFamily="2" charset="-122"/>
              </a:rPr>
              <a:t>学院</a:t>
            </a:r>
          </a:p>
        </p:txBody>
      </p:sp>
      <p:sp>
        <p:nvSpPr>
          <p:cNvPr id="8" name="TextBox 7"/>
          <p:cNvSpPr txBox="1"/>
          <p:nvPr/>
        </p:nvSpPr>
        <p:spPr>
          <a:xfrm>
            <a:off x="467544" y="6055687"/>
            <a:ext cx="2736304" cy="461665"/>
          </a:xfrm>
          <a:prstGeom prst="rect">
            <a:avLst/>
          </a:prstGeom>
          <a:noFill/>
        </p:spPr>
        <p:txBody>
          <a:bodyPr wrap="square" rtlCol="0" anchor="b" anchorCtr="0">
            <a:spAutoFit/>
          </a:bodyPr>
          <a:lstStyle/>
          <a:p>
            <a:r>
              <a:rPr lang="en-US" altLang="zh-CN" sz="1200" dirty="0">
                <a:solidFill>
                  <a:srgbClr val="9D7B55"/>
                </a:solidFill>
                <a:latin typeface="华光中雅_CNKI" panose="02000500000000000000" pitchFamily="2" charset="-122"/>
                <a:ea typeface="华光中雅_CNKI" panose="02000500000000000000" pitchFamily="2" charset="-122"/>
              </a:rPr>
              <a:t>THE HITSZ SCHOOL OF ECONOMICS AND MANAGEMENT</a:t>
            </a:r>
            <a:endParaRPr lang="zh-CN" altLang="en-US" sz="1200" dirty="0">
              <a:solidFill>
                <a:srgbClr val="9D7B55"/>
              </a:solidFill>
              <a:latin typeface="华光中雅_CNKI" panose="02000500000000000000" pitchFamily="2" charset="-122"/>
              <a:ea typeface="华光中雅_CNKI" panose="02000500000000000000" pitchFamily="2" charset="-122"/>
            </a:endParaRPr>
          </a:p>
        </p:txBody>
      </p:sp>
      <p:sp>
        <p:nvSpPr>
          <p:cNvPr id="2" name="文本框 1"/>
          <p:cNvSpPr txBox="1"/>
          <p:nvPr/>
        </p:nvSpPr>
        <p:spPr>
          <a:xfrm>
            <a:off x="2029861" y="1506771"/>
            <a:ext cx="4493538" cy="830997"/>
          </a:xfrm>
          <a:prstGeom prst="rect">
            <a:avLst/>
          </a:prstGeom>
          <a:noFill/>
        </p:spPr>
        <p:txBody>
          <a:bodyPr wrap="none" rtlCol="0">
            <a:spAutoFit/>
          </a:bodyPr>
          <a:lstStyle/>
          <a:p>
            <a:r>
              <a:rPr lang="en-US" altLang="zh-CN" sz="4800" smtClean="0">
                <a:solidFill>
                  <a:schemeClr val="bg1"/>
                </a:solidFill>
                <a:latin typeface="华光中雅_CNKI" panose="02000500000000000000" pitchFamily="2" charset="-122"/>
                <a:ea typeface="华光中雅_CNKI" panose="02000500000000000000" pitchFamily="2" charset="-122"/>
              </a:rPr>
              <a:t>《</a:t>
            </a:r>
            <a:r>
              <a:rPr lang="zh-CN" altLang="en-US" sz="4800" smtClean="0">
                <a:solidFill>
                  <a:schemeClr val="bg1"/>
                </a:solidFill>
                <a:latin typeface="华光中雅_CNKI" panose="02000500000000000000" pitchFamily="2" charset="-122"/>
                <a:ea typeface="华光中雅_CNKI" panose="02000500000000000000" pitchFamily="2" charset="-122"/>
              </a:rPr>
              <a:t>经济学原理</a:t>
            </a:r>
            <a:r>
              <a:rPr lang="en-US" altLang="zh-CN" sz="4800" smtClean="0">
                <a:solidFill>
                  <a:schemeClr val="bg1"/>
                </a:solidFill>
                <a:latin typeface="华光中雅_CNKI" panose="02000500000000000000" pitchFamily="2" charset="-122"/>
                <a:ea typeface="华光中雅_CNKI" panose="02000500000000000000" pitchFamily="2" charset="-122"/>
              </a:rPr>
              <a:t>》</a:t>
            </a:r>
            <a:endParaRPr lang="zh-CN" altLang="en-US" sz="4800" dirty="0">
              <a:solidFill>
                <a:schemeClr val="bg1"/>
              </a:solidFill>
              <a:latin typeface="华光中雅_CNKI" panose="02000500000000000000" pitchFamily="2" charset="-122"/>
              <a:ea typeface="华光中雅_CNKI" panose="02000500000000000000" pitchFamily="2" charset="-122"/>
            </a:endParaRPr>
          </a:p>
        </p:txBody>
      </p:sp>
      <p:sp>
        <p:nvSpPr>
          <p:cNvPr id="4" name="文本框 3"/>
          <p:cNvSpPr txBox="1"/>
          <p:nvPr/>
        </p:nvSpPr>
        <p:spPr>
          <a:xfrm>
            <a:off x="1043608" y="3284984"/>
            <a:ext cx="7110260" cy="706755"/>
          </a:xfrm>
          <a:prstGeom prst="rect">
            <a:avLst/>
          </a:prstGeom>
          <a:noFill/>
        </p:spPr>
        <p:txBody>
          <a:bodyPr wrap="square" rtlCol="0">
            <a:spAutoFit/>
          </a:bodyPr>
          <a:lstStyle/>
          <a:p>
            <a:pPr algn="ctr"/>
            <a:r>
              <a:rPr lang="zh-CN" altLang="en-US" sz="4000" b="1">
                <a:solidFill>
                  <a:schemeClr val="bg1"/>
                </a:solidFill>
                <a:latin typeface="华光中雅_CNKI" panose="02000500000000000000" pitchFamily="2" charset="-122"/>
                <a:ea typeface="华光中雅_CNKI" panose="02000500000000000000" pitchFamily="2" charset="-122"/>
              </a:rPr>
              <a:t>下一章：</a:t>
            </a:r>
            <a:r>
              <a:rPr lang="zh-CN" altLang="en-US" sz="4000" b="1" smtClean="0">
                <a:solidFill>
                  <a:schemeClr val="bg1"/>
                </a:solidFill>
                <a:latin typeface="华光中雅_CNKI" panose="02000500000000000000" pitchFamily="2" charset="-122"/>
                <a:ea typeface="华光中雅_CNKI" panose="02000500000000000000" pitchFamily="2" charset="-122"/>
                <a:sym typeface="+mn-ea"/>
              </a:rPr>
              <a:t>垄断竞争</a:t>
            </a:r>
            <a:endParaRPr lang="zh-CN" altLang="en-US" sz="4000" b="1" dirty="0">
              <a:solidFill>
                <a:schemeClr val="bg1"/>
              </a:solidFill>
              <a:latin typeface="华光中雅_CNKI" panose="02000500000000000000" pitchFamily="2" charset="-122"/>
              <a:ea typeface="华光中雅_CNKI" panose="02000500000000000000"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520" y="692696"/>
            <a:ext cx="3434080" cy="583565"/>
          </a:xfrm>
          <a:prstGeom prst="rect">
            <a:avLst/>
          </a:prstGeom>
          <a:noFill/>
        </p:spPr>
        <p:txBody>
          <a:bodyPr wrap="none" rtlCol="0">
            <a:spAutoFit/>
          </a:bodyPr>
          <a:lstStyle/>
          <a:p>
            <a:pPr algn="l"/>
            <a:r>
              <a:rPr lang="zh-CN" sz="3200" smtClean="0">
                <a:solidFill>
                  <a:srgbClr val="002060"/>
                </a:solidFill>
                <a:latin typeface="华光中雅_CNKI" panose="02000500000000000000" pitchFamily="2" charset="-122"/>
                <a:ea typeface="华光中雅_CNKI" panose="02000500000000000000" pitchFamily="2" charset="-122"/>
              </a:rPr>
              <a:t>为什么会产生垄断</a:t>
            </a:r>
          </a:p>
        </p:txBody>
      </p:sp>
      <p:sp>
        <p:nvSpPr>
          <p:cNvPr id="10" name="Rectangle 3"/>
          <p:cNvSpPr>
            <a:spLocks noGrp="1" noChangeArrowheads="1"/>
          </p:cNvSpPr>
          <p:nvPr>
            <p:custDataLst>
              <p:tags r:id="rId1"/>
            </p:custDataLst>
          </p:nvPr>
        </p:nvSpPr>
        <p:spPr>
          <a:xfrm>
            <a:off x="251520" y="1700808"/>
            <a:ext cx="8640385" cy="3888968"/>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mtClean="0">
                <a:latin typeface="微软雅黑" panose="020B0503020204020204" pitchFamily="34" charset="-122"/>
                <a:ea typeface="微软雅黑" panose="020B0503020204020204" pitchFamily="34" charset="-122"/>
                <a:cs typeface="微软雅黑" panose="020B0503020204020204" pitchFamily="34" charset="-122"/>
              </a:rPr>
              <a:t>垄断产生的</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主要</a:t>
            </a:r>
            <a:r>
              <a:rPr lang="en-US" smtClean="0">
                <a:latin typeface="微软雅黑" panose="020B0503020204020204" pitchFamily="34" charset="-122"/>
                <a:ea typeface="微软雅黑" panose="020B0503020204020204" pitchFamily="34" charset="-122"/>
                <a:cs typeface="微软雅黑" panose="020B0503020204020204" pitchFamily="34" charset="-122"/>
              </a:rPr>
              <a:t>原因是</a:t>
            </a:r>
            <a:r>
              <a:rPr lang="en-US"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进入壁垒</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a:t>
            </a:r>
            <a:r>
              <a:rPr lang="en-US" smtClean="0">
                <a:latin typeface="微软雅黑" panose="020B0503020204020204" pitchFamily="34" charset="-122"/>
                <a:ea typeface="微软雅黑" panose="020B0503020204020204" pitchFamily="34" charset="-122"/>
                <a:cs typeface="微软雅黑" panose="020B0503020204020204" pitchFamily="34" charset="-122"/>
              </a:rPr>
              <a:t>其他企业不能进入市场</a:t>
            </a:r>
            <a:endParaRPr lang="en-US" dirty="0" smtClean="0">
              <a:latin typeface="微软雅黑" panose="020B0503020204020204" pitchFamily="34" charset="-122"/>
              <a:ea typeface="微软雅黑" panose="020B0503020204020204" pitchFamily="34" charset="-122"/>
              <a:cs typeface="微软雅黑" panose="020B0503020204020204" pitchFamily="34" charset="-122"/>
            </a:endParaRPr>
          </a:p>
          <a:p>
            <a:pPr marL="0" indent="0" eaLnBrk="1" hangingPunct="1">
              <a:buFont typeface="Wingdings" panose="05000000000000000000" pitchFamily="2" charset="2"/>
              <a:buNone/>
            </a:pPr>
            <a:r>
              <a:rPr lang="en-US" dirty="0" smtClean="0">
                <a:latin typeface="微软雅黑" panose="020B0503020204020204" pitchFamily="34" charset="-122"/>
                <a:ea typeface="微软雅黑" panose="020B0503020204020204" pitchFamily="34" charset="-122"/>
                <a:cs typeface="微软雅黑" panose="020B0503020204020204" pitchFamily="34" charset="-122"/>
              </a:rPr>
              <a:t>进入壁垒形成的三个原因︰</a:t>
            </a:r>
          </a:p>
          <a:p>
            <a:pPr marL="514350" indent="-514350" eaLnBrk="1" hangingPunct="1">
              <a:buClrTx/>
              <a:buFont typeface="+mj-lt"/>
              <a:buAutoNum type="arabicPeriod"/>
            </a:pPr>
            <a:r>
              <a:rPr lang="en-US" sz="2800" smtClean="0">
                <a:latin typeface="微软雅黑" panose="020B0503020204020204" pitchFamily="34" charset="-122"/>
                <a:ea typeface="微软雅黑" panose="020B0503020204020204" pitchFamily="34" charset="-122"/>
                <a:cs typeface="微软雅黑" panose="020B0503020204020204" pitchFamily="34" charset="-122"/>
              </a:rPr>
              <a:t>生产所需要的关键资源由单个企业所拥有</a:t>
            </a:r>
            <a:r>
              <a:rPr lang="zh-CN" altLang="en-US" sz="2800" smtClean="0">
                <a:latin typeface="微软雅黑" panose="020B0503020204020204" pitchFamily="34" charset="-122"/>
                <a:ea typeface="微软雅黑" panose="020B0503020204020204" pitchFamily="34" charset="-122"/>
                <a:cs typeface="微软雅黑" panose="020B0503020204020204" pitchFamily="34" charset="-122"/>
              </a:rPr>
              <a:t>：</a:t>
            </a:r>
            <a:r>
              <a:rPr lang="en-US" smtClean="0">
                <a:latin typeface="微软雅黑" panose="020B0503020204020204" pitchFamily="34" charset="-122"/>
                <a:ea typeface="微软雅黑" panose="020B0503020204020204" pitchFamily="34" charset="-122"/>
                <a:cs typeface="微软雅黑" panose="020B0503020204020204" pitchFamily="34" charset="-122"/>
              </a:rPr>
              <a:t>比如</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，某钻石</a:t>
            </a:r>
            <a:r>
              <a:rPr lang="en-US" smtClean="0">
                <a:latin typeface="微软雅黑" panose="020B0503020204020204" pitchFamily="34" charset="-122"/>
                <a:ea typeface="微软雅黑" panose="020B0503020204020204" pitchFamily="34" charset="-122"/>
                <a:cs typeface="微软雅黑" panose="020B0503020204020204" pitchFamily="34" charset="-122"/>
              </a:rPr>
              <a:t>公司拥有世界上大部分的钻石矿藏</a:t>
            </a:r>
            <a:endParaRPr lang="en-US" dirty="0" smtClean="0">
              <a:latin typeface="微软雅黑" panose="020B0503020204020204" pitchFamily="34" charset="-122"/>
              <a:ea typeface="微软雅黑" panose="020B0503020204020204" pitchFamily="34" charset="-122"/>
              <a:cs typeface="微软雅黑" panose="020B0503020204020204" pitchFamily="34" charset="-122"/>
            </a:endParaRPr>
          </a:p>
          <a:p>
            <a:pPr marL="514350" indent="-514350" eaLnBrk="1" hangingPunct="1">
              <a:buClrTx/>
              <a:buFont typeface="+mj-lt"/>
              <a:buAutoNum type="arabicPeriod"/>
            </a:pPr>
            <a:r>
              <a:rPr lang="en-US" smtClean="0">
                <a:latin typeface="微软雅黑" panose="020B0503020204020204" pitchFamily="34" charset="-122"/>
                <a:ea typeface="微软雅黑" panose="020B0503020204020204" pitchFamily="34" charset="-122"/>
                <a:cs typeface="微软雅黑" panose="020B0503020204020204" pitchFamily="34" charset="-122"/>
                <a:sym typeface="+mn-ea"/>
              </a:rPr>
              <a:t>政府给予单个企业排他性生产某种物品或劳务的权利</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sz="2800" smtClean="0">
                <a:latin typeface="微软雅黑" panose="020B0503020204020204" pitchFamily="34" charset="-122"/>
                <a:ea typeface="微软雅黑" panose="020B0503020204020204" pitchFamily="34" charset="-122"/>
                <a:cs typeface="微软雅黑" panose="020B0503020204020204" pitchFamily="34" charset="-122"/>
              </a:rPr>
              <a:t>比如</a:t>
            </a:r>
            <a:r>
              <a:rPr lang="en-US" sz="2800" dirty="0" smtClean="0">
                <a:latin typeface="微软雅黑" panose="020B0503020204020204" pitchFamily="34" charset="-122"/>
                <a:ea typeface="微软雅黑" panose="020B0503020204020204" pitchFamily="34" charset="-122"/>
                <a:cs typeface="微软雅黑" panose="020B0503020204020204" pitchFamily="34" charset="-122"/>
              </a:rPr>
              <a:t>︰专利，版权法</a:t>
            </a:r>
          </a:p>
          <a:p>
            <a:pPr marL="571500" lvl="1" indent="-457200" eaLnBrk="1" hangingPunct="1">
              <a:lnSpc>
                <a:spcPct val="105000"/>
              </a:lnSpc>
              <a:buFont typeface="Wingdings" panose="05000000000000000000" pitchFamily="2" charset="2"/>
              <a:buNone/>
            </a:pPr>
            <a:endParaRPr lang="en-US"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4"/>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custDataLst>
              <p:tags r:id="rId1"/>
            </p:custDataLst>
          </p:nvPr>
        </p:nvSpPr>
        <p:spPr>
          <a:xfrm>
            <a:off x="414137" y="641967"/>
            <a:ext cx="3434080" cy="583565"/>
          </a:xfrm>
          <a:prstGeom prst="rect">
            <a:avLst/>
          </a:prstGeom>
          <a:noFill/>
        </p:spPr>
        <p:txBody>
          <a:bodyPr wrap="none" rtlCol="0">
            <a:spAutoFit/>
          </a:bodyPr>
          <a:lstStyle/>
          <a:p>
            <a:pPr algn="l"/>
            <a:r>
              <a:rPr lang="zh-CN" sz="3200" smtClean="0">
                <a:solidFill>
                  <a:srgbClr val="002060"/>
                </a:solidFill>
                <a:latin typeface="华光中雅_CNKI" panose="02000500000000000000" pitchFamily="2" charset="-122"/>
                <a:ea typeface="华光中雅_CNKI" panose="02000500000000000000" pitchFamily="2" charset="-122"/>
              </a:rPr>
              <a:t>为什么会产生垄断</a:t>
            </a:r>
          </a:p>
        </p:txBody>
      </p:sp>
      <p:sp>
        <p:nvSpPr>
          <p:cNvPr id="13" name="Rectangle 3"/>
          <p:cNvSpPr>
            <a:spLocks noGrp="1" noChangeArrowheads="1"/>
          </p:cNvSpPr>
          <p:nvPr>
            <p:custDataLst>
              <p:tags r:id="rId2"/>
            </p:custDataLst>
          </p:nvPr>
        </p:nvSpPr>
        <p:spPr>
          <a:xfrm>
            <a:off x="179512" y="1412776"/>
            <a:ext cx="8784976" cy="15113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spcBef>
                <a:spcPts val="1200"/>
              </a:spcBef>
              <a:buClrTx/>
              <a:buNone/>
            </a:pPr>
            <a:r>
              <a:rPr lang="en-US" sz="2800" smtClean="0">
                <a:latin typeface="微软雅黑" panose="020B0503020204020204" pitchFamily="34" charset="-122"/>
                <a:ea typeface="微软雅黑" panose="020B0503020204020204" pitchFamily="34" charset="-122"/>
                <a:cs typeface="微软雅黑" panose="020B0503020204020204" pitchFamily="34" charset="-122"/>
              </a:rPr>
              <a:t>3. 自然垄断</a:t>
            </a:r>
            <a:r>
              <a:rPr lang="zh-CN" altLang="en-US" sz="2800" smtClean="0">
                <a:latin typeface="微软雅黑" panose="020B0503020204020204" pitchFamily="34" charset="-122"/>
                <a:ea typeface="微软雅黑" panose="020B0503020204020204" pitchFamily="34" charset="-122"/>
                <a:cs typeface="微软雅黑" panose="020B0503020204020204" pitchFamily="34" charset="-122"/>
              </a:rPr>
              <a:t>：</a:t>
            </a:r>
            <a:r>
              <a:rPr lang="en-US" sz="2800" smtClean="0">
                <a:latin typeface="微软雅黑" panose="020B0503020204020204" pitchFamily="34" charset="-122"/>
                <a:ea typeface="微软雅黑" panose="020B0503020204020204" pitchFamily="34" charset="-122"/>
                <a:cs typeface="微软雅黑" panose="020B0503020204020204" pitchFamily="34" charset="-122"/>
              </a:rPr>
              <a:t>一个企业能够以低于其他</a:t>
            </a:r>
            <a:r>
              <a:rPr lang="zh-CN" altLang="en-US" sz="2800" smtClean="0">
                <a:latin typeface="微软雅黑" panose="020B0503020204020204" pitchFamily="34" charset="-122"/>
                <a:ea typeface="微软雅黑" panose="020B0503020204020204" pitchFamily="34" charset="-122"/>
                <a:cs typeface="微软雅黑" panose="020B0503020204020204" pitchFamily="34" charset="-122"/>
              </a:rPr>
              <a:t>几个</a:t>
            </a:r>
            <a:r>
              <a:rPr lang="en-US" sz="2800" smtClean="0">
                <a:latin typeface="微软雅黑" panose="020B0503020204020204" pitchFamily="34" charset="-122"/>
                <a:ea typeface="微软雅黑" panose="020B0503020204020204" pitchFamily="34" charset="-122"/>
                <a:cs typeface="微软雅黑" panose="020B0503020204020204" pitchFamily="34" charset="-122"/>
              </a:rPr>
              <a:t>企业的成本向整个市场供应一种所需的物品或劳务（生产的规模经济</a:t>
            </a:r>
            <a:r>
              <a:rPr lang="en-US" sz="2800" dirty="0">
                <a:latin typeface="微软雅黑" panose="020B0503020204020204" pitchFamily="34" charset="-122"/>
                <a:ea typeface="微软雅黑" panose="020B0503020204020204" pitchFamily="34" charset="-122"/>
                <a:cs typeface="微软雅黑" panose="020B0503020204020204" pitchFamily="34" charset="-122"/>
              </a:rPr>
              <a:t>)  </a:t>
            </a:r>
          </a:p>
        </p:txBody>
      </p:sp>
      <p:grpSp>
        <p:nvGrpSpPr>
          <p:cNvPr id="41" name="Group 29"/>
          <p:cNvGrpSpPr/>
          <p:nvPr/>
        </p:nvGrpSpPr>
        <p:grpSpPr bwMode="auto">
          <a:xfrm>
            <a:off x="4650740" y="3094673"/>
            <a:ext cx="4025900" cy="3013075"/>
            <a:chOff x="2781" y="1774"/>
            <a:chExt cx="2536" cy="1898"/>
          </a:xfrm>
        </p:grpSpPr>
        <p:grpSp>
          <p:nvGrpSpPr>
            <p:cNvPr id="42" name="Group 8"/>
            <p:cNvGrpSpPr/>
            <p:nvPr/>
          </p:nvGrpSpPr>
          <p:grpSpPr bwMode="auto">
            <a:xfrm>
              <a:off x="3073" y="2024"/>
              <a:ext cx="1994" cy="1510"/>
              <a:chOff x="1489" y="785"/>
              <a:chExt cx="3650" cy="2492"/>
            </a:xfrm>
          </p:grpSpPr>
          <p:sp>
            <p:nvSpPr>
              <p:cNvPr id="43" name="Line 9"/>
              <p:cNvSpPr>
                <a:spLocks noChangeShapeType="1"/>
              </p:cNvSpPr>
              <p:nvPr>
                <p:custDataLst>
                  <p:tags r:id="rId21"/>
                </p:custDataLst>
              </p:nvPr>
            </p:nvSpPr>
            <p:spPr bwMode="auto">
              <a:xfrm>
                <a:off x="1489" y="785"/>
                <a:ext cx="0" cy="2491"/>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sp>
            <p:nvSpPr>
              <p:cNvPr id="44" name="Line 10"/>
              <p:cNvSpPr>
                <a:spLocks noChangeShapeType="1"/>
              </p:cNvSpPr>
              <p:nvPr>
                <p:custDataLst>
                  <p:tags r:id="rId22"/>
                </p:custDataLst>
              </p:nvPr>
            </p:nvSpPr>
            <p:spPr bwMode="auto">
              <a:xfrm>
                <a:off x="1489" y="3277"/>
                <a:ext cx="3650"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
          <p:nvSpPr>
            <p:cNvPr id="45" name="Text Box 11"/>
            <p:cNvSpPr txBox="1">
              <a:spLocks noChangeArrowheads="1"/>
            </p:cNvSpPr>
            <p:nvPr>
              <p:custDataLst>
                <p:tags r:id="rId19"/>
              </p:custDataLst>
            </p:nvPr>
          </p:nvSpPr>
          <p:spPr bwMode="auto">
            <a:xfrm>
              <a:off x="5032" y="3384"/>
              <a:ext cx="285" cy="288"/>
            </a:xfrm>
            <a:prstGeom prst="rect">
              <a:avLst/>
            </a:prstGeom>
            <a:noFill/>
            <a:ln w="9525">
              <a:noFill/>
              <a:miter lim="800000"/>
            </a:ln>
          </p:spPr>
          <p:txBody>
            <a:bodyPr>
              <a:spAutoFit/>
            </a:bodyPr>
            <a:lstStyle/>
            <a:p>
              <a:pPr>
                <a:spcBef>
                  <a:spcPct val="50000"/>
                </a:spcBef>
              </a:pPr>
              <a:r>
                <a:rPr lang="en-US" sz="2400" b="1" i="1">
                  <a:latin typeface="Arial" panose="020B0604020202020204"/>
                  <a:cs typeface="Arial" panose="020B0604020202020204"/>
                </a:rPr>
                <a:t>Q</a:t>
              </a:r>
            </a:p>
          </p:txBody>
        </p:sp>
        <p:sp>
          <p:nvSpPr>
            <p:cNvPr id="46" name="Text Box 12"/>
            <p:cNvSpPr txBox="1">
              <a:spLocks noChangeArrowheads="1"/>
            </p:cNvSpPr>
            <p:nvPr>
              <p:custDataLst>
                <p:tags r:id="rId20"/>
              </p:custDataLst>
            </p:nvPr>
          </p:nvSpPr>
          <p:spPr bwMode="auto">
            <a:xfrm>
              <a:off x="2781" y="1774"/>
              <a:ext cx="550" cy="290"/>
            </a:xfrm>
            <a:prstGeom prst="rect">
              <a:avLst/>
            </a:prstGeom>
            <a:noFill/>
            <a:ln w="9525">
              <a:noFill/>
              <a:miter lim="800000"/>
            </a:ln>
          </p:spPr>
          <p:txBody>
            <a:bodyPr>
              <a:spAutoFit/>
            </a:bodyPr>
            <a:lstStyle/>
            <a:p>
              <a:pPr algn="ctr">
                <a:spcBef>
                  <a:spcPct val="50000"/>
                </a:spcBef>
              </a:pPr>
              <a:r>
                <a:rPr lang="zh-CN" altLang="en-US" sz="2400">
                  <a:latin typeface="Arial" panose="020B0604020202020204"/>
                  <a:cs typeface="Arial" panose="020B0604020202020204"/>
                </a:rPr>
                <a:t>成本</a:t>
              </a:r>
            </a:p>
          </p:txBody>
        </p:sp>
      </p:grpSp>
      <p:grpSp>
        <p:nvGrpSpPr>
          <p:cNvPr id="47" name="Group 30"/>
          <p:cNvGrpSpPr/>
          <p:nvPr/>
        </p:nvGrpSpPr>
        <p:grpSpPr bwMode="auto">
          <a:xfrm>
            <a:off x="5368290" y="3248660"/>
            <a:ext cx="3498850" cy="2328863"/>
            <a:chOff x="3233" y="1871"/>
            <a:chExt cx="2204" cy="1467"/>
          </a:xfrm>
        </p:grpSpPr>
        <p:sp>
          <p:nvSpPr>
            <p:cNvPr id="48" name="Arc 13"/>
            <p:cNvSpPr/>
            <p:nvPr>
              <p:custDataLst>
                <p:tags r:id="rId17"/>
              </p:custDataLst>
            </p:nvPr>
          </p:nvSpPr>
          <p:spPr bwMode="auto">
            <a:xfrm flipH="1" flipV="1">
              <a:off x="3233" y="1871"/>
              <a:ext cx="1941" cy="1317"/>
            </a:xfrm>
            <a:custGeom>
              <a:avLst/>
              <a:gdLst>
                <a:gd name="T0" fmla="*/ 0 w 21144"/>
                <a:gd name="T1" fmla="*/ 0 h 21444"/>
                <a:gd name="T2" fmla="*/ 0 w 21144"/>
                <a:gd name="T3" fmla="*/ 0 h 21444"/>
                <a:gd name="T4" fmla="*/ 0 w 21144"/>
                <a:gd name="T5" fmla="*/ 0 h 21444"/>
                <a:gd name="T6" fmla="*/ 0 60000 65536"/>
                <a:gd name="T7" fmla="*/ 0 60000 65536"/>
                <a:gd name="T8" fmla="*/ 0 60000 65536"/>
                <a:gd name="T9" fmla="*/ 0 w 21144"/>
                <a:gd name="T10" fmla="*/ 0 h 21444"/>
                <a:gd name="T11" fmla="*/ 21144 w 21144"/>
                <a:gd name="T12" fmla="*/ 21444 h 21444"/>
              </a:gdLst>
              <a:ahLst/>
              <a:cxnLst>
                <a:cxn ang="T6">
                  <a:pos x="T0" y="T1"/>
                </a:cxn>
                <a:cxn ang="T7">
                  <a:pos x="T2" y="T3"/>
                </a:cxn>
                <a:cxn ang="T8">
                  <a:pos x="T4" y="T5"/>
                </a:cxn>
              </a:cxnLst>
              <a:rect l="T9" t="T10" r="T11" b="T12"/>
              <a:pathLst>
                <a:path w="21144" h="21444" fill="none" extrusionOk="0">
                  <a:moveTo>
                    <a:pt x="2592" y="0"/>
                  </a:moveTo>
                  <a:cubicBezTo>
                    <a:pt x="11788" y="1112"/>
                    <a:pt x="19251" y="7963"/>
                    <a:pt x="21144" y="17029"/>
                  </a:cubicBezTo>
                </a:path>
                <a:path w="21144" h="21444" stroke="0" extrusionOk="0">
                  <a:moveTo>
                    <a:pt x="2592" y="0"/>
                  </a:moveTo>
                  <a:cubicBezTo>
                    <a:pt x="11788" y="1112"/>
                    <a:pt x="19251" y="7963"/>
                    <a:pt x="21144" y="17029"/>
                  </a:cubicBezTo>
                  <a:lnTo>
                    <a:pt x="0" y="21444"/>
                  </a:lnTo>
                  <a:close/>
                </a:path>
              </a:pathLst>
            </a:custGeom>
            <a:noFill/>
            <a:ln w="38100">
              <a:solidFill>
                <a:srgbClr val="CC0000"/>
              </a:solidFill>
              <a:round/>
            </a:ln>
          </p:spPr>
          <p:txBody>
            <a:bodyPr wrap="none" anchor="ctr"/>
            <a:lstStyle/>
            <a:p>
              <a:endParaRPr lang="en-US">
                <a:latin typeface="Arial" panose="020B0604020202020204"/>
                <a:cs typeface="Arial" panose="020B0604020202020204"/>
              </a:endParaRPr>
            </a:p>
          </p:txBody>
        </p:sp>
        <p:sp>
          <p:nvSpPr>
            <p:cNvPr id="49" name="Text Box 14"/>
            <p:cNvSpPr txBox="1">
              <a:spLocks noChangeArrowheads="1"/>
            </p:cNvSpPr>
            <p:nvPr>
              <p:custDataLst>
                <p:tags r:id="rId18"/>
              </p:custDataLst>
            </p:nvPr>
          </p:nvSpPr>
          <p:spPr bwMode="auto">
            <a:xfrm>
              <a:off x="4858" y="3050"/>
              <a:ext cx="579" cy="288"/>
            </a:xfrm>
            <a:prstGeom prst="rect">
              <a:avLst/>
            </a:prstGeom>
            <a:noFill/>
            <a:ln w="9525">
              <a:noFill/>
              <a:miter lim="800000"/>
            </a:ln>
          </p:spPr>
          <p:txBody>
            <a:bodyPr>
              <a:spAutoFit/>
            </a:bodyPr>
            <a:lstStyle/>
            <a:p>
              <a:pPr algn="ctr">
                <a:spcBef>
                  <a:spcPct val="50000"/>
                </a:spcBef>
              </a:pPr>
              <a:r>
                <a:rPr lang="en-US" sz="2400" i="1">
                  <a:latin typeface="Arial" panose="020B0604020202020204"/>
                  <a:cs typeface="Arial" panose="020B0604020202020204"/>
                </a:rPr>
                <a:t>ATC</a:t>
              </a:r>
            </a:p>
          </p:txBody>
        </p:sp>
      </p:grpSp>
      <p:grpSp>
        <p:nvGrpSpPr>
          <p:cNvPr id="50" name="Group 33"/>
          <p:cNvGrpSpPr/>
          <p:nvPr/>
        </p:nvGrpSpPr>
        <p:grpSpPr bwMode="auto">
          <a:xfrm>
            <a:off x="4345940" y="5069523"/>
            <a:ext cx="3579813" cy="1306512"/>
            <a:chOff x="2666" y="3081"/>
            <a:chExt cx="2255" cy="823"/>
          </a:xfrm>
        </p:grpSpPr>
        <p:grpSp>
          <p:nvGrpSpPr>
            <p:cNvPr id="51" name="Group 4"/>
            <p:cNvGrpSpPr/>
            <p:nvPr/>
          </p:nvGrpSpPr>
          <p:grpSpPr bwMode="auto">
            <a:xfrm>
              <a:off x="3148" y="3199"/>
              <a:ext cx="1500" cy="400"/>
              <a:chOff x="357" y="2450"/>
              <a:chExt cx="795" cy="646"/>
            </a:xfrm>
          </p:grpSpPr>
          <p:sp>
            <p:nvSpPr>
              <p:cNvPr id="52" name="Line 5"/>
              <p:cNvSpPr>
                <a:spLocks noChangeShapeType="1"/>
              </p:cNvSpPr>
              <p:nvPr>
                <p:custDataLst>
                  <p:tags r:id="rId15"/>
                </p:custDataLst>
              </p:nvPr>
            </p:nvSpPr>
            <p:spPr bwMode="auto">
              <a:xfrm>
                <a:off x="357" y="2450"/>
                <a:ext cx="795"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53" name="Line 6"/>
              <p:cNvSpPr>
                <a:spLocks noChangeShapeType="1"/>
              </p:cNvSpPr>
              <p:nvPr>
                <p:custDataLst>
                  <p:tags r:id="rId16"/>
                </p:custDataLst>
              </p:nvPr>
            </p:nvSpPr>
            <p:spPr bwMode="auto">
              <a:xfrm>
                <a:off x="1152" y="2451"/>
                <a:ext cx="0" cy="645"/>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sp>
          <p:nvSpPr>
            <p:cNvPr id="54" name="Oval 18"/>
            <p:cNvSpPr>
              <a:spLocks noChangeAspect="1" noChangeArrowheads="1"/>
            </p:cNvSpPr>
            <p:nvPr>
              <p:custDataLst>
                <p:tags r:id="rId12"/>
              </p:custDataLst>
            </p:nvPr>
          </p:nvSpPr>
          <p:spPr bwMode="auto">
            <a:xfrm>
              <a:off x="4603" y="3159"/>
              <a:ext cx="81" cy="80"/>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sp>
          <p:nvSpPr>
            <p:cNvPr id="55" name="Text Box 19"/>
            <p:cNvSpPr txBox="1">
              <a:spLocks noChangeArrowheads="1"/>
            </p:cNvSpPr>
            <p:nvPr>
              <p:custDataLst>
                <p:tags r:id="rId13"/>
              </p:custDataLst>
            </p:nvPr>
          </p:nvSpPr>
          <p:spPr bwMode="auto">
            <a:xfrm>
              <a:off x="4372" y="3616"/>
              <a:ext cx="549" cy="288"/>
            </a:xfrm>
            <a:prstGeom prst="rect">
              <a:avLst/>
            </a:prstGeom>
            <a:noFill/>
            <a:ln w="9525">
              <a:noFill/>
              <a:miter lim="800000"/>
            </a:ln>
          </p:spPr>
          <p:txBody>
            <a:bodyPr>
              <a:spAutoFit/>
            </a:bodyPr>
            <a:lstStyle/>
            <a:p>
              <a:pPr algn="ctr">
                <a:spcBef>
                  <a:spcPct val="50000"/>
                </a:spcBef>
              </a:pPr>
              <a:r>
                <a:rPr lang="en-US" sz="2400">
                  <a:latin typeface="Arial" panose="020B0604020202020204"/>
                  <a:cs typeface="Arial" panose="020B0604020202020204"/>
                </a:rPr>
                <a:t>1000</a:t>
              </a:r>
            </a:p>
          </p:txBody>
        </p:sp>
        <p:sp>
          <p:nvSpPr>
            <p:cNvPr id="56" name="Text Box 22"/>
            <p:cNvSpPr txBox="1">
              <a:spLocks noChangeArrowheads="1"/>
            </p:cNvSpPr>
            <p:nvPr>
              <p:custDataLst>
                <p:tags r:id="rId14"/>
              </p:custDataLst>
            </p:nvPr>
          </p:nvSpPr>
          <p:spPr bwMode="auto">
            <a:xfrm>
              <a:off x="2666" y="3081"/>
              <a:ext cx="425" cy="233"/>
            </a:xfrm>
            <a:prstGeom prst="rect">
              <a:avLst/>
            </a:prstGeom>
            <a:noFill/>
            <a:ln w="9525">
              <a:noFill/>
              <a:miter lim="800000"/>
            </a:ln>
          </p:spPr>
          <p:txBody>
            <a:bodyPr lIns="0" tIns="0" rIns="0" bIns="0">
              <a:spAutoFit/>
            </a:bodyPr>
            <a:lstStyle/>
            <a:p>
              <a:pPr algn="r">
                <a:spcBef>
                  <a:spcPct val="50000"/>
                </a:spcBef>
              </a:pPr>
              <a:r>
                <a:rPr lang="en-US" sz="2400" smtClean="0">
                  <a:latin typeface="Arial" panose="020B0604020202020204"/>
                  <a:cs typeface="Arial" panose="020B0604020202020204"/>
                </a:rPr>
                <a:t>50</a:t>
              </a:r>
              <a:endParaRPr lang="en-US" sz="2400">
                <a:latin typeface="Arial" panose="020B0604020202020204"/>
                <a:cs typeface="Arial" panose="020B0604020202020204"/>
              </a:endParaRPr>
            </a:p>
          </p:txBody>
        </p:sp>
      </p:grpSp>
      <p:sp>
        <p:nvSpPr>
          <p:cNvPr id="57" name="Text Box 23"/>
          <p:cNvSpPr txBox="1">
            <a:spLocks noChangeArrowheads="1"/>
          </p:cNvSpPr>
          <p:nvPr>
            <p:custDataLst>
              <p:tags r:id="rId3"/>
            </p:custDataLst>
          </p:nvPr>
        </p:nvSpPr>
        <p:spPr bwMode="auto">
          <a:xfrm>
            <a:off x="323528" y="3068960"/>
            <a:ext cx="4485060" cy="504056"/>
          </a:xfrm>
          <a:prstGeom prst="rect">
            <a:avLst/>
          </a:prstGeom>
          <a:noFill/>
          <a:ln w="9525">
            <a:noFill/>
            <a:miter lim="800000"/>
          </a:ln>
        </p:spPr>
        <p:txBody>
          <a:bodyPr/>
          <a:lstStyle/>
          <a:p>
            <a:pPr>
              <a:lnSpc>
                <a:spcPct val="105000"/>
              </a:lnSpc>
              <a:spcBef>
                <a:spcPct val="35000"/>
              </a:spcBef>
            </a:pPr>
            <a:r>
              <a:rPr lang="en-US" sz="2600" dirty="0">
                <a:latin typeface="微软雅黑" panose="020B0503020204020204" pitchFamily="34" charset="-122"/>
                <a:ea typeface="微软雅黑" panose="020B0503020204020204" pitchFamily="34" charset="-122"/>
                <a:cs typeface="微软雅黑" panose="020B0503020204020204" pitchFamily="34" charset="-122"/>
              </a:rPr>
              <a:t>例如∶1000个家庭需要电力   </a:t>
            </a:r>
          </a:p>
        </p:txBody>
      </p:sp>
      <p:sp>
        <p:nvSpPr>
          <p:cNvPr id="58" name="Text Box 24"/>
          <p:cNvSpPr txBox="1">
            <a:spLocks noChangeArrowheads="1"/>
          </p:cNvSpPr>
          <p:nvPr>
            <p:custDataLst>
              <p:tags r:id="rId4"/>
            </p:custDataLst>
          </p:nvPr>
        </p:nvSpPr>
        <p:spPr bwMode="auto">
          <a:xfrm>
            <a:off x="5652120" y="2780928"/>
            <a:ext cx="2273300" cy="475615"/>
          </a:xfrm>
          <a:prstGeom prst="rect">
            <a:avLst/>
          </a:prstGeom>
          <a:noFill/>
          <a:ln w="9525">
            <a:noFill/>
            <a:miter lim="800000"/>
          </a:ln>
        </p:spPr>
        <p:txBody>
          <a:bodyPr>
            <a:spAutoFit/>
          </a:bodyPr>
          <a:lstStyle/>
          <a:p>
            <a:pPr algn="ctr">
              <a:spcBef>
                <a:spcPct val="50000"/>
              </a:spcBef>
            </a:pPr>
            <a:r>
              <a:rPr lang="zh-CN" altLang="en-US" sz="2500" smtClean="0">
                <a:latin typeface="Arial" panose="020B0604020202020204"/>
                <a:cs typeface="Arial" panose="020B0604020202020204"/>
              </a:rPr>
              <a:t>电力</a:t>
            </a:r>
            <a:r>
              <a:rPr lang="zh-CN" altLang="en-US" sz="2500">
                <a:latin typeface="Arial" panose="020B0604020202020204"/>
                <a:cs typeface="Arial" panose="020B0604020202020204"/>
              </a:rPr>
              <a:t>市场</a:t>
            </a:r>
          </a:p>
        </p:txBody>
      </p:sp>
      <p:sp>
        <p:nvSpPr>
          <p:cNvPr id="59" name="Text Box 27"/>
          <p:cNvSpPr txBox="1">
            <a:spLocks noChangeArrowheads="1"/>
          </p:cNvSpPr>
          <p:nvPr>
            <p:custDataLst>
              <p:tags r:id="rId5"/>
            </p:custDataLst>
          </p:nvPr>
        </p:nvSpPr>
        <p:spPr bwMode="auto">
          <a:xfrm>
            <a:off x="6444208" y="3356992"/>
            <a:ext cx="2562165" cy="1200329"/>
          </a:xfrm>
          <a:prstGeom prst="rect">
            <a:avLst/>
          </a:prstGeom>
          <a:noFill/>
          <a:ln w="9525">
            <a:noFill/>
            <a:miter lim="800000"/>
          </a:ln>
        </p:spPr>
        <p:txBody>
          <a:bodyPr wrap="square">
            <a:spAutoFit/>
          </a:bodyPr>
          <a:lstStyle/>
          <a:p>
            <a:pPr algn="just">
              <a:spcBef>
                <a:spcPct val="50000"/>
              </a:spcBef>
            </a:pPr>
            <a:r>
              <a:rPr lang="en-US" sz="2400" smtClean="0">
                <a:latin typeface="Arial" panose="020B0604020202020204"/>
                <a:cs typeface="Arial" panose="020B0604020202020204"/>
              </a:rPr>
              <a:t>由于FC很大</a:t>
            </a:r>
            <a:r>
              <a:rPr lang="en-US" sz="2400">
                <a:latin typeface="Arial" panose="020B0604020202020204"/>
                <a:cs typeface="Arial" panose="020B0604020202020204"/>
              </a:rPr>
              <a:t>，</a:t>
            </a:r>
            <a:r>
              <a:rPr lang="en-US" sz="2400" smtClean="0">
                <a:latin typeface="Arial" panose="020B0604020202020204"/>
                <a:cs typeface="Arial" panose="020B0604020202020204"/>
              </a:rPr>
              <a:t>而VC很小</a:t>
            </a:r>
            <a:r>
              <a:rPr lang="en-US" sz="2400">
                <a:latin typeface="Arial" panose="020B0604020202020204"/>
                <a:cs typeface="Arial" panose="020B0604020202020204"/>
              </a:rPr>
              <a:t>，ATC曲线向下倾斜</a:t>
            </a:r>
          </a:p>
        </p:txBody>
      </p:sp>
      <p:sp>
        <p:nvSpPr>
          <p:cNvPr id="60" name="Text Box 28"/>
          <p:cNvSpPr txBox="1">
            <a:spLocks noChangeArrowheads="1"/>
          </p:cNvSpPr>
          <p:nvPr>
            <p:custDataLst>
              <p:tags r:id="rId6"/>
            </p:custDataLst>
          </p:nvPr>
        </p:nvSpPr>
        <p:spPr bwMode="auto">
          <a:xfrm>
            <a:off x="395536" y="3789041"/>
            <a:ext cx="4032448" cy="2088232"/>
          </a:xfrm>
          <a:prstGeom prst="rect">
            <a:avLst/>
          </a:prstGeom>
          <a:solidFill>
            <a:srgbClr val="FFFFCC"/>
          </a:solidFill>
          <a:ln w="9525">
            <a:noFill/>
            <a:miter lim="800000"/>
          </a:ln>
          <a:effectLst>
            <a:outerShdw blurRad="50800" dist="38100" dir="2700000" algn="tl" rotWithShape="0">
              <a:prstClr val="black">
                <a:alpha val="40000"/>
              </a:prstClr>
            </a:outerShdw>
          </a:effectLst>
        </p:spPr>
        <p:txBody>
          <a:bodyPr/>
          <a:lstStyle/>
          <a:p>
            <a:pPr algn="just">
              <a:spcBef>
                <a:spcPct val="35000"/>
              </a:spcBef>
            </a:pPr>
            <a:r>
              <a:rPr lang="en-US" sz="2600" dirty="0">
                <a:latin typeface="Arial" panose="020B0604020202020204"/>
                <a:cs typeface="Arial" panose="020B0604020202020204"/>
              </a:rPr>
              <a:t>如果一个企业向1000个家庭供应电力的平均总成本比两个企业分别向500个家庭供应电力的平均总成本更低</a:t>
            </a:r>
          </a:p>
        </p:txBody>
      </p:sp>
      <p:grpSp>
        <p:nvGrpSpPr>
          <p:cNvPr id="61" name="Group 32"/>
          <p:cNvGrpSpPr/>
          <p:nvPr/>
        </p:nvGrpSpPr>
        <p:grpSpPr bwMode="auto">
          <a:xfrm>
            <a:off x="4350703" y="4590098"/>
            <a:ext cx="2330450" cy="1787525"/>
            <a:chOff x="2592" y="2716"/>
            <a:chExt cx="1468" cy="1126"/>
          </a:xfrm>
        </p:grpSpPr>
        <p:grpSp>
          <p:nvGrpSpPr>
            <p:cNvPr id="62" name="Group 15"/>
            <p:cNvGrpSpPr/>
            <p:nvPr/>
          </p:nvGrpSpPr>
          <p:grpSpPr bwMode="auto">
            <a:xfrm>
              <a:off x="3071" y="2839"/>
              <a:ext cx="753" cy="694"/>
              <a:chOff x="357" y="2450"/>
              <a:chExt cx="795" cy="646"/>
            </a:xfrm>
          </p:grpSpPr>
          <p:sp>
            <p:nvSpPr>
              <p:cNvPr id="63" name="Line 16"/>
              <p:cNvSpPr>
                <a:spLocks noChangeShapeType="1"/>
              </p:cNvSpPr>
              <p:nvPr>
                <p:custDataLst>
                  <p:tags r:id="rId10"/>
                </p:custDataLst>
              </p:nvPr>
            </p:nvSpPr>
            <p:spPr bwMode="auto">
              <a:xfrm>
                <a:off x="357" y="2450"/>
                <a:ext cx="795"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64" name="Line 17"/>
              <p:cNvSpPr>
                <a:spLocks noChangeShapeType="1"/>
              </p:cNvSpPr>
              <p:nvPr>
                <p:custDataLst>
                  <p:tags r:id="rId11"/>
                </p:custDataLst>
              </p:nvPr>
            </p:nvSpPr>
            <p:spPr bwMode="auto">
              <a:xfrm>
                <a:off x="1152" y="2451"/>
                <a:ext cx="0" cy="645"/>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sp>
          <p:nvSpPr>
            <p:cNvPr id="65" name="Text Box 20"/>
            <p:cNvSpPr txBox="1">
              <a:spLocks noChangeArrowheads="1"/>
            </p:cNvSpPr>
            <p:nvPr>
              <p:custDataLst>
                <p:tags r:id="rId7"/>
              </p:custDataLst>
            </p:nvPr>
          </p:nvSpPr>
          <p:spPr bwMode="auto">
            <a:xfrm>
              <a:off x="3582" y="3554"/>
              <a:ext cx="478" cy="288"/>
            </a:xfrm>
            <a:prstGeom prst="rect">
              <a:avLst/>
            </a:prstGeom>
            <a:noFill/>
            <a:ln w="9525">
              <a:noFill/>
              <a:miter lim="800000"/>
            </a:ln>
          </p:spPr>
          <p:txBody>
            <a:bodyPr>
              <a:spAutoFit/>
            </a:bodyPr>
            <a:lstStyle/>
            <a:p>
              <a:pPr algn="ctr">
                <a:spcBef>
                  <a:spcPct val="50000"/>
                </a:spcBef>
              </a:pPr>
              <a:r>
                <a:rPr lang="en-US" sz="2400">
                  <a:latin typeface="Arial" panose="020B0604020202020204"/>
                  <a:cs typeface="Arial" panose="020B0604020202020204"/>
                </a:rPr>
                <a:t>500</a:t>
              </a:r>
            </a:p>
          </p:txBody>
        </p:sp>
        <p:sp>
          <p:nvSpPr>
            <p:cNvPr id="66" name="Text Box 21"/>
            <p:cNvSpPr txBox="1">
              <a:spLocks noChangeArrowheads="1"/>
            </p:cNvSpPr>
            <p:nvPr>
              <p:custDataLst>
                <p:tags r:id="rId8"/>
              </p:custDataLst>
            </p:nvPr>
          </p:nvSpPr>
          <p:spPr bwMode="auto">
            <a:xfrm>
              <a:off x="2592" y="2716"/>
              <a:ext cx="425" cy="233"/>
            </a:xfrm>
            <a:prstGeom prst="rect">
              <a:avLst/>
            </a:prstGeom>
            <a:noFill/>
            <a:ln w="9525">
              <a:noFill/>
              <a:miter lim="800000"/>
            </a:ln>
          </p:spPr>
          <p:txBody>
            <a:bodyPr lIns="0" tIns="0" rIns="0" bIns="0">
              <a:spAutoFit/>
            </a:bodyPr>
            <a:lstStyle/>
            <a:p>
              <a:pPr algn="r">
                <a:spcBef>
                  <a:spcPct val="50000"/>
                </a:spcBef>
              </a:pPr>
              <a:r>
                <a:rPr lang="en-US" sz="2400" smtClean="0">
                  <a:latin typeface="Arial" panose="020B0604020202020204"/>
                  <a:cs typeface="Arial" panose="020B0604020202020204"/>
                </a:rPr>
                <a:t>80</a:t>
              </a:r>
              <a:endParaRPr lang="en-US" sz="2400">
                <a:latin typeface="Arial" panose="020B0604020202020204"/>
                <a:cs typeface="Arial" panose="020B0604020202020204"/>
              </a:endParaRPr>
            </a:p>
          </p:txBody>
        </p:sp>
        <p:sp>
          <p:nvSpPr>
            <p:cNvPr id="67" name="Oval 7"/>
            <p:cNvSpPr>
              <a:spLocks noChangeAspect="1" noChangeArrowheads="1"/>
            </p:cNvSpPr>
            <p:nvPr>
              <p:custDataLst>
                <p:tags r:id="rId9"/>
              </p:custDataLst>
            </p:nvPr>
          </p:nvSpPr>
          <p:spPr bwMode="auto">
            <a:xfrm>
              <a:off x="3780" y="2799"/>
              <a:ext cx="81" cy="80"/>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left)">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strips(downRight)">
                                      <p:cBhvr>
                                        <p:cTn id="17" dur="500"/>
                                        <p:tgtEl>
                                          <p:spTgt spid="58"/>
                                        </p:tgtEl>
                                      </p:cBhvr>
                                    </p:animEffect>
                                  </p:childTnLst>
                                </p:cTn>
                              </p:par>
                              <p:par>
                                <p:cTn id="18" presetID="18" presetClass="entr" presetSubtype="6"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strips(downRight)">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500"/>
                                        <p:tgtEl>
                                          <p:spTgt spid="59"/>
                                        </p:tgtEl>
                                      </p:cBhvr>
                                    </p:animEffect>
                                  </p:childTnLst>
                                </p:cTn>
                              </p:par>
                            </p:childTnLst>
                          </p:cTn>
                        </p:par>
                        <p:par>
                          <p:cTn id="26" fill="hold">
                            <p:stCondLst>
                              <p:cond delay="500"/>
                            </p:stCondLst>
                            <p:childTnLst>
                              <p:par>
                                <p:cTn id="27" presetID="18" presetClass="entr" presetSubtype="6"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strips(downRight)">
                                      <p:cBhvr>
                                        <p:cTn id="29" dur="500"/>
                                        <p:tgtEl>
                                          <p:spTgt spid="4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500"/>
                                        <p:tgtEl>
                                          <p:spTgt spid="60"/>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9" fill="hold" nodeType="click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strips(upLeft)">
                                      <p:cBhvr>
                                        <p:cTn id="39" dur="500"/>
                                        <p:tgtEl>
                                          <p:spTgt spid="50"/>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9" fill="hold" nodeType="click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strips(upLeft)">
                                      <p:cBhvr>
                                        <p:cTn id="4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bldLvl="4"/>
      <p:bldP spid="57" grpId="0"/>
      <p:bldP spid="58" grpId="0"/>
      <p:bldP spid="59" grpId="0"/>
      <p:bldP spid="6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692785"/>
            <a:ext cx="7320280" cy="467995"/>
          </a:xfrm>
        </p:spPr>
        <p:txBody>
          <a:bodyPr>
            <a:noAutofit/>
          </a:bodyPr>
          <a:lstStyle/>
          <a:p>
            <a:r>
              <a:rPr lang="zh-CN" altLang="en-US" sz="3200">
                <a:latin typeface="华光中雅_CNKI" panose="02000500000000000000" pitchFamily="2" charset="-122"/>
                <a:ea typeface="华光中雅_CNKI" panose="02000500000000000000" pitchFamily="2" charset="-122"/>
              </a:rPr>
              <a:t>竞争企业与垄断企业的需求曲线</a:t>
            </a:r>
          </a:p>
        </p:txBody>
      </p:sp>
      <p:sp>
        <p:nvSpPr>
          <p:cNvPr id="96259" name="Rectangle 3"/>
          <p:cNvSpPr>
            <a:spLocks noGrp="1" noChangeArrowheads="1"/>
          </p:cNvSpPr>
          <p:nvPr>
            <p:ph type="body" idx="4294967295"/>
            <p:custDataLst>
              <p:tags r:id="rId1"/>
            </p:custDataLst>
          </p:nvPr>
        </p:nvSpPr>
        <p:spPr>
          <a:xfrm>
            <a:off x="467544" y="1556792"/>
            <a:ext cx="3816608" cy="4321011"/>
          </a:xfrm>
        </p:spPr>
        <p:txBody>
          <a:bodyPr>
            <a:normAutofit/>
          </a:bodyPr>
          <a:lstStyle/>
          <a:p>
            <a:pPr>
              <a:lnSpc>
                <a:spcPct val="150000"/>
              </a:lnSpc>
            </a:pPr>
            <a:r>
              <a:rPr lang="en-US" sz="2500" smtClean="0">
                <a:latin typeface="微软雅黑" panose="020B0503020204020204" pitchFamily="34" charset="-122"/>
                <a:ea typeface="微软雅黑" panose="020B0503020204020204" pitchFamily="34" charset="-122"/>
                <a:sym typeface="+mn-ea"/>
              </a:rPr>
              <a:t>在完全竞争市场，市场需求曲线向下倾斜</a:t>
            </a:r>
            <a:r>
              <a:rPr lang="en-US" sz="2500" smtClean="0">
                <a:latin typeface="微软雅黑" panose="020B0503020204020204" pitchFamily="34" charset="-122"/>
                <a:ea typeface="微软雅黑" panose="020B0503020204020204" pitchFamily="34" charset="-122"/>
              </a:rPr>
              <a:t> </a:t>
            </a:r>
          </a:p>
          <a:p>
            <a:pPr>
              <a:lnSpc>
                <a:spcPct val="150000"/>
              </a:lnSpc>
            </a:pPr>
            <a:r>
              <a:rPr lang="en-US" sz="2500" smtClean="0">
                <a:latin typeface="微软雅黑" panose="020B0503020204020204" pitchFamily="34" charset="-122"/>
                <a:ea typeface="微软雅黑" panose="020B0503020204020204" pitchFamily="34" charset="-122"/>
                <a:sym typeface="+mn-ea"/>
              </a:rPr>
              <a:t>但一家竞争企业面临的需求曲线是水平的</a:t>
            </a:r>
            <a:r>
              <a:rPr lang="zh-CN" altLang="en-US" sz="2500">
                <a:latin typeface="微软雅黑" panose="020B0503020204020204" pitchFamily="34" charset="-122"/>
                <a:ea typeface="微软雅黑" panose="020B0503020204020204" pitchFamily="34" charset="-122"/>
                <a:sym typeface="+mn-ea"/>
              </a:rPr>
              <a:t>。</a:t>
            </a:r>
            <a:r>
              <a:rPr lang="en-US" sz="2500" smtClean="0">
                <a:latin typeface="微软雅黑" panose="020B0503020204020204" pitchFamily="34" charset="-122"/>
                <a:ea typeface="微软雅黑" panose="020B0503020204020204" pitchFamily="34" charset="-122"/>
              </a:rPr>
              <a:t>企业能够增加产品数量而不降低价格，因此对竞争企业而言</a:t>
            </a:r>
            <a:r>
              <a:rPr lang="zh-CN" altLang="en-US" sz="2500" smtClean="0">
                <a:latin typeface="微软雅黑" panose="020B0503020204020204" pitchFamily="34" charset="-122"/>
                <a:ea typeface="微软雅黑" panose="020B0503020204020204" pitchFamily="34" charset="-122"/>
              </a:rPr>
              <a:t>：</a:t>
            </a:r>
            <a:r>
              <a:rPr lang="en-US" sz="2500" smtClean="0">
                <a:latin typeface="微软雅黑" panose="020B0503020204020204" pitchFamily="34" charset="-122"/>
                <a:ea typeface="微软雅黑" panose="020B0503020204020204" pitchFamily="34" charset="-122"/>
              </a:rPr>
              <a:t>MR=P</a:t>
            </a:r>
          </a:p>
        </p:txBody>
      </p:sp>
      <p:grpSp>
        <p:nvGrpSpPr>
          <p:cNvPr id="3" name="Group 14"/>
          <p:cNvGrpSpPr/>
          <p:nvPr/>
        </p:nvGrpSpPr>
        <p:grpSpPr bwMode="auto">
          <a:xfrm>
            <a:off x="4993005" y="4479290"/>
            <a:ext cx="3421380" cy="384175"/>
            <a:chOff x="3143" y="2506"/>
            <a:chExt cx="2051" cy="242"/>
          </a:xfrm>
        </p:grpSpPr>
        <p:sp>
          <p:nvSpPr>
            <p:cNvPr id="10254" name="Line 5"/>
            <p:cNvSpPr>
              <a:spLocks noChangeShapeType="1"/>
            </p:cNvSpPr>
            <p:nvPr>
              <p:custDataLst>
                <p:tags r:id="rId7"/>
              </p:custDataLst>
            </p:nvPr>
          </p:nvSpPr>
          <p:spPr bwMode="auto">
            <a:xfrm>
              <a:off x="3143" y="2630"/>
              <a:ext cx="1827" cy="0"/>
            </a:xfrm>
            <a:prstGeom prst="line">
              <a:avLst/>
            </a:prstGeom>
            <a:noFill/>
            <a:ln w="28575">
              <a:solidFill>
                <a:srgbClr val="333399"/>
              </a:solidFill>
              <a:round/>
            </a:ln>
          </p:spPr>
          <p:txBody>
            <a:bodyPr/>
            <a:lstStyle/>
            <a:p>
              <a:endParaRPr lang="en-US">
                <a:latin typeface="Arial" panose="020B0604020202020204"/>
                <a:cs typeface="Arial" panose="020B0604020202020204"/>
              </a:endParaRPr>
            </a:p>
          </p:txBody>
        </p:sp>
        <p:sp>
          <p:nvSpPr>
            <p:cNvPr id="10255" name="Text Box 7"/>
            <p:cNvSpPr txBox="1">
              <a:spLocks noChangeArrowheads="1"/>
            </p:cNvSpPr>
            <p:nvPr>
              <p:custDataLst>
                <p:tags r:id="rId8"/>
              </p:custDataLst>
            </p:nvPr>
          </p:nvSpPr>
          <p:spPr bwMode="auto">
            <a:xfrm>
              <a:off x="5004" y="2506"/>
              <a:ext cx="190" cy="242"/>
            </a:xfrm>
            <a:prstGeom prst="rect">
              <a:avLst/>
            </a:prstGeom>
            <a:noFill/>
            <a:ln w="9525">
              <a:noFill/>
              <a:miter lim="800000"/>
            </a:ln>
          </p:spPr>
          <p:txBody>
            <a:bodyPr lIns="0" tIns="0" rIns="0" bIns="0">
              <a:spAutoFit/>
            </a:bodyPr>
            <a:lstStyle/>
            <a:p>
              <a:pPr>
                <a:spcBef>
                  <a:spcPct val="50000"/>
                </a:spcBef>
              </a:pPr>
              <a:r>
                <a:rPr lang="en-US" sz="2500" b="1" i="1">
                  <a:latin typeface="Arial" panose="020B0604020202020204"/>
                  <a:cs typeface="Arial" panose="020B0604020202020204"/>
                </a:rPr>
                <a:t>D</a:t>
              </a:r>
            </a:p>
          </p:txBody>
        </p:sp>
      </p:grpSp>
      <p:grpSp>
        <p:nvGrpSpPr>
          <p:cNvPr id="4" name="Group 17"/>
          <p:cNvGrpSpPr/>
          <p:nvPr/>
        </p:nvGrpSpPr>
        <p:grpSpPr bwMode="auto">
          <a:xfrm>
            <a:off x="4727575" y="2974340"/>
            <a:ext cx="4012565" cy="3375025"/>
            <a:chOff x="2994" y="1558"/>
            <a:chExt cx="2405" cy="2126"/>
          </a:xfrm>
        </p:grpSpPr>
        <p:grpSp>
          <p:nvGrpSpPr>
            <p:cNvPr id="5" name="Group 9"/>
            <p:cNvGrpSpPr/>
            <p:nvPr/>
          </p:nvGrpSpPr>
          <p:grpSpPr bwMode="auto">
            <a:xfrm>
              <a:off x="3142" y="1828"/>
              <a:ext cx="1945" cy="1713"/>
              <a:chOff x="1489" y="785"/>
              <a:chExt cx="3650" cy="2492"/>
            </a:xfrm>
          </p:grpSpPr>
          <p:sp>
            <p:nvSpPr>
              <p:cNvPr id="10252" name="Line 10"/>
              <p:cNvSpPr>
                <a:spLocks noChangeShapeType="1"/>
              </p:cNvSpPr>
              <p:nvPr>
                <p:custDataLst>
                  <p:tags r:id="rId5"/>
                </p:custDataLst>
              </p:nvPr>
            </p:nvSpPr>
            <p:spPr bwMode="auto">
              <a:xfrm>
                <a:off x="1489" y="785"/>
                <a:ext cx="0" cy="2491"/>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sp>
            <p:nvSpPr>
              <p:cNvPr id="10253" name="Line 11"/>
              <p:cNvSpPr>
                <a:spLocks noChangeShapeType="1"/>
              </p:cNvSpPr>
              <p:nvPr>
                <p:custDataLst>
                  <p:tags r:id="rId6"/>
                </p:custDataLst>
              </p:nvPr>
            </p:nvSpPr>
            <p:spPr bwMode="auto">
              <a:xfrm>
                <a:off x="1489" y="3277"/>
                <a:ext cx="3650"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
          <p:nvSpPr>
            <p:cNvPr id="10250" name="Text Box 6"/>
            <p:cNvSpPr txBox="1">
              <a:spLocks noChangeArrowheads="1"/>
            </p:cNvSpPr>
            <p:nvPr>
              <p:custDataLst>
                <p:tags r:id="rId3"/>
              </p:custDataLst>
            </p:nvPr>
          </p:nvSpPr>
          <p:spPr bwMode="auto">
            <a:xfrm>
              <a:off x="2994" y="1558"/>
              <a:ext cx="297" cy="300"/>
            </a:xfrm>
            <a:prstGeom prst="rect">
              <a:avLst/>
            </a:prstGeom>
            <a:noFill/>
            <a:ln w="9525">
              <a:noFill/>
              <a:miter lim="800000"/>
            </a:ln>
          </p:spPr>
          <p:txBody>
            <a:bodyPr>
              <a:spAutoFit/>
            </a:bodyPr>
            <a:lstStyle/>
            <a:p>
              <a:pPr algn="ctr">
                <a:spcBef>
                  <a:spcPct val="50000"/>
                </a:spcBef>
              </a:pPr>
              <a:r>
                <a:rPr lang="en-US" sz="2500" b="1" i="1">
                  <a:latin typeface="Arial" panose="020B0604020202020204"/>
                  <a:cs typeface="Arial" panose="020B0604020202020204"/>
                </a:rPr>
                <a:t>P</a:t>
              </a:r>
              <a:endParaRPr lang="en-US" sz="2500" b="1" baseline="-25000">
                <a:latin typeface="Arial" panose="020B0604020202020204"/>
                <a:cs typeface="Arial" panose="020B0604020202020204"/>
              </a:endParaRPr>
            </a:p>
          </p:txBody>
        </p:sp>
        <p:sp>
          <p:nvSpPr>
            <p:cNvPr id="10251" name="Text Box 12"/>
            <p:cNvSpPr txBox="1">
              <a:spLocks noChangeArrowheads="1"/>
            </p:cNvSpPr>
            <p:nvPr>
              <p:custDataLst>
                <p:tags r:id="rId4"/>
              </p:custDataLst>
            </p:nvPr>
          </p:nvSpPr>
          <p:spPr bwMode="auto">
            <a:xfrm>
              <a:off x="5061" y="3384"/>
              <a:ext cx="338" cy="300"/>
            </a:xfrm>
            <a:prstGeom prst="rect">
              <a:avLst/>
            </a:prstGeom>
            <a:noFill/>
            <a:ln w="9525">
              <a:noFill/>
              <a:miter lim="800000"/>
            </a:ln>
          </p:spPr>
          <p:txBody>
            <a:bodyPr>
              <a:spAutoFit/>
            </a:bodyPr>
            <a:lstStyle/>
            <a:p>
              <a:pPr>
                <a:spcBef>
                  <a:spcPct val="50000"/>
                </a:spcBef>
              </a:pPr>
              <a:r>
                <a:rPr lang="en-US" sz="2500" b="1" i="1">
                  <a:latin typeface="Arial" panose="020B0604020202020204"/>
                  <a:cs typeface="Arial" panose="020B0604020202020204"/>
                </a:rPr>
                <a:t>Q</a:t>
              </a:r>
            </a:p>
          </p:txBody>
        </p:sp>
      </p:grpSp>
      <p:sp>
        <p:nvSpPr>
          <p:cNvPr id="10248" name="Text Box 16"/>
          <p:cNvSpPr txBox="1">
            <a:spLocks noChangeArrowheads="1"/>
          </p:cNvSpPr>
          <p:nvPr>
            <p:custDataLst>
              <p:tags r:id="rId2"/>
            </p:custDataLst>
          </p:nvPr>
        </p:nvSpPr>
        <p:spPr bwMode="auto">
          <a:xfrm>
            <a:off x="5364480" y="2428240"/>
            <a:ext cx="3093085" cy="1052830"/>
          </a:xfrm>
          <a:prstGeom prst="rect">
            <a:avLst/>
          </a:prstGeom>
          <a:noFill/>
          <a:ln w="9525">
            <a:noFill/>
            <a:miter lim="800000"/>
          </a:ln>
        </p:spPr>
        <p:txBody>
          <a:bodyPr wrap="square">
            <a:spAutoFit/>
          </a:bodyPr>
          <a:lstStyle/>
          <a:p>
            <a:pPr algn="ctr">
              <a:spcBef>
                <a:spcPct val="50000"/>
              </a:spcBef>
            </a:pPr>
            <a:r>
              <a:rPr lang="en-US" sz="2500">
                <a:latin typeface="微软雅黑" panose="020B0503020204020204" pitchFamily="34" charset="-122"/>
                <a:ea typeface="微软雅黑" panose="020B0503020204020204" pitchFamily="34" charset="-122"/>
                <a:cs typeface="Arial" panose="020B0604020202020204"/>
              </a:rPr>
              <a:t>一家竞争企业的</a:t>
            </a:r>
          </a:p>
          <a:p>
            <a:pPr algn="ctr">
              <a:spcBef>
                <a:spcPct val="50000"/>
              </a:spcBef>
            </a:pPr>
            <a:r>
              <a:rPr lang="en-US" sz="2500">
                <a:latin typeface="微软雅黑" panose="020B0503020204020204" pitchFamily="34" charset="-122"/>
                <a:ea typeface="微软雅黑" panose="020B0503020204020204" pitchFamily="34" charset="-122"/>
                <a:cs typeface="Arial" panose="020B0604020202020204"/>
              </a:rPr>
              <a:t>需求曲线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wipe(left)">
                                      <p:cBhvr>
                                        <p:cTn id="7" dur="500"/>
                                        <p:tgtEl>
                                          <p:spTgt spid="96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59">
                                            <p:txEl>
                                              <p:pRg st="1" end="1"/>
                                            </p:txEl>
                                          </p:spTgt>
                                        </p:tgtEl>
                                        <p:attrNameLst>
                                          <p:attrName>style.visibility</p:attrName>
                                        </p:attrNameLst>
                                      </p:cBhvr>
                                      <p:to>
                                        <p:strVal val="visible"/>
                                      </p:to>
                                    </p:set>
                                    <p:animEffect transition="in" filter="wipe(left)">
                                      <p:cBhvr>
                                        <p:cTn id="12" dur="500"/>
                                        <p:tgtEl>
                                          <p:spTgt spid="96259">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bldLvl="5"/>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4294967295"/>
            <p:custDataLst>
              <p:tags r:id="rId1"/>
            </p:custDataLst>
          </p:nvPr>
        </p:nvSpPr>
        <p:spPr>
          <a:xfrm>
            <a:off x="611560" y="1914525"/>
            <a:ext cx="3924300" cy="3314675"/>
          </a:xfrm>
        </p:spPr>
        <p:txBody>
          <a:bodyPr>
            <a:normAutofit fontScale="92500" lnSpcReduction="10000"/>
          </a:bodyPr>
          <a:lstStyle/>
          <a:p>
            <a:pPr>
              <a:lnSpc>
                <a:spcPct val="150000"/>
              </a:lnSpc>
              <a:spcBef>
                <a:spcPct val="50000"/>
              </a:spcBef>
            </a:pPr>
            <a:r>
              <a:rPr lang="en-US" sz="2500" smtClean="0">
                <a:latin typeface="微软雅黑" panose="020B0503020204020204" pitchFamily="34" charset="-122"/>
                <a:ea typeface="微软雅黑" panose="020B0503020204020204" pitchFamily="34" charset="-122"/>
              </a:rPr>
              <a:t>垄断企业是唯一的卖者，它面临的是整个市场的需求曲线 </a:t>
            </a:r>
          </a:p>
          <a:p>
            <a:pPr>
              <a:lnSpc>
                <a:spcPct val="150000"/>
              </a:lnSpc>
              <a:spcBef>
                <a:spcPct val="50000"/>
              </a:spcBef>
            </a:pPr>
            <a:r>
              <a:rPr lang="en-US" sz="2500" smtClean="0">
                <a:latin typeface="微软雅黑" panose="020B0503020204020204" pitchFamily="34" charset="-122"/>
                <a:ea typeface="微软雅黑" panose="020B0503020204020204" pitchFamily="34" charset="-122"/>
              </a:rPr>
              <a:t>为了卖出更多的产品，企业必须降低价格</a:t>
            </a:r>
            <a:r>
              <a:rPr lang="zh-CN" altLang="en-US" sz="2500" smtClean="0">
                <a:latin typeface="微软雅黑" panose="020B0503020204020204" pitchFamily="34" charset="-122"/>
                <a:ea typeface="微软雅黑" panose="020B0503020204020204" pitchFamily="34" charset="-122"/>
              </a:rPr>
              <a:t>，</a:t>
            </a:r>
            <a:r>
              <a:rPr lang="en-US" sz="2500" smtClean="0">
                <a:latin typeface="微软雅黑" panose="020B0503020204020204" pitchFamily="34" charset="-122"/>
                <a:ea typeface="微软雅黑" panose="020B0503020204020204" pitchFamily="34" charset="-122"/>
              </a:rPr>
              <a:t>因此，MR≠ P.</a:t>
            </a:r>
          </a:p>
        </p:txBody>
      </p:sp>
      <p:grpSp>
        <p:nvGrpSpPr>
          <p:cNvPr id="3" name="Group 14"/>
          <p:cNvGrpSpPr/>
          <p:nvPr/>
        </p:nvGrpSpPr>
        <p:grpSpPr bwMode="auto">
          <a:xfrm>
            <a:off x="5356225" y="3473450"/>
            <a:ext cx="2671763" cy="2097088"/>
            <a:chOff x="3374" y="2188"/>
            <a:chExt cx="1683" cy="1321"/>
          </a:xfrm>
        </p:grpSpPr>
        <p:sp>
          <p:nvSpPr>
            <p:cNvPr id="11278" name="Line 5"/>
            <p:cNvSpPr>
              <a:spLocks noChangeShapeType="1"/>
            </p:cNvSpPr>
            <p:nvPr>
              <p:custDataLst>
                <p:tags r:id="rId8"/>
              </p:custDataLst>
            </p:nvPr>
          </p:nvSpPr>
          <p:spPr bwMode="auto">
            <a:xfrm>
              <a:off x="3374" y="2188"/>
              <a:ext cx="1485" cy="1152"/>
            </a:xfrm>
            <a:prstGeom prst="line">
              <a:avLst/>
            </a:prstGeom>
            <a:noFill/>
            <a:ln w="28575">
              <a:solidFill>
                <a:srgbClr val="333399"/>
              </a:solidFill>
              <a:round/>
            </a:ln>
          </p:spPr>
          <p:txBody>
            <a:bodyPr/>
            <a:lstStyle/>
            <a:p>
              <a:endParaRPr lang="en-US">
                <a:latin typeface="Arial" panose="020B0604020202020204"/>
                <a:cs typeface="Arial" panose="020B0604020202020204"/>
              </a:endParaRPr>
            </a:p>
          </p:txBody>
        </p:sp>
        <p:sp>
          <p:nvSpPr>
            <p:cNvPr id="11279" name="Text Box 6"/>
            <p:cNvSpPr txBox="1">
              <a:spLocks noChangeArrowheads="1"/>
            </p:cNvSpPr>
            <p:nvPr>
              <p:custDataLst>
                <p:tags r:id="rId9"/>
              </p:custDataLst>
            </p:nvPr>
          </p:nvSpPr>
          <p:spPr bwMode="auto">
            <a:xfrm>
              <a:off x="4867" y="3269"/>
              <a:ext cx="190" cy="240"/>
            </a:xfrm>
            <a:prstGeom prst="rect">
              <a:avLst/>
            </a:prstGeom>
            <a:noFill/>
            <a:ln w="9525">
              <a:noFill/>
              <a:miter lim="800000"/>
            </a:ln>
          </p:spPr>
          <p:txBody>
            <a:bodyPr lIns="0" tIns="0" rIns="0" bIns="0">
              <a:spAutoFit/>
            </a:bodyPr>
            <a:lstStyle/>
            <a:p>
              <a:pPr>
                <a:spcBef>
                  <a:spcPct val="50000"/>
                </a:spcBef>
              </a:pPr>
              <a:r>
                <a:rPr lang="en-US" sz="2500" b="1" i="1">
                  <a:latin typeface="Arial" panose="020B0604020202020204"/>
                  <a:cs typeface="Arial" panose="020B0604020202020204"/>
                </a:rPr>
                <a:t>D</a:t>
              </a:r>
            </a:p>
          </p:txBody>
        </p:sp>
      </p:grpSp>
      <p:grpSp>
        <p:nvGrpSpPr>
          <p:cNvPr id="4" name="Group 7"/>
          <p:cNvGrpSpPr/>
          <p:nvPr/>
        </p:nvGrpSpPr>
        <p:grpSpPr bwMode="auto">
          <a:xfrm>
            <a:off x="4864100" y="2728913"/>
            <a:ext cx="3817938" cy="3371850"/>
            <a:chOff x="2994" y="1558"/>
            <a:chExt cx="2405" cy="2124"/>
          </a:xfrm>
        </p:grpSpPr>
        <p:grpSp>
          <p:nvGrpSpPr>
            <p:cNvPr id="5" name="Group 8"/>
            <p:cNvGrpSpPr/>
            <p:nvPr/>
          </p:nvGrpSpPr>
          <p:grpSpPr bwMode="auto">
            <a:xfrm>
              <a:off x="3142" y="1828"/>
              <a:ext cx="1945" cy="1713"/>
              <a:chOff x="1489" y="785"/>
              <a:chExt cx="3650" cy="2492"/>
            </a:xfrm>
          </p:grpSpPr>
          <p:sp>
            <p:nvSpPr>
              <p:cNvPr id="11276" name="Line 9"/>
              <p:cNvSpPr>
                <a:spLocks noChangeShapeType="1"/>
              </p:cNvSpPr>
              <p:nvPr>
                <p:custDataLst>
                  <p:tags r:id="rId6"/>
                </p:custDataLst>
              </p:nvPr>
            </p:nvSpPr>
            <p:spPr bwMode="auto">
              <a:xfrm>
                <a:off x="1489" y="785"/>
                <a:ext cx="0" cy="2491"/>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sp>
            <p:nvSpPr>
              <p:cNvPr id="11277" name="Line 10"/>
              <p:cNvSpPr>
                <a:spLocks noChangeShapeType="1"/>
              </p:cNvSpPr>
              <p:nvPr>
                <p:custDataLst>
                  <p:tags r:id="rId7"/>
                </p:custDataLst>
              </p:nvPr>
            </p:nvSpPr>
            <p:spPr bwMode="auto">
              <a:xfrm>
                <a:off x="1489" y="3277"/>
                <a:ext cx="3650"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
          <p:nvSpPr>
            <p:cNvPr id="11274" name="Text Box 11"/>
            <p:cNvSpPr txBox="1">
              <a:spLocks noChangeArrowheads="1"/>
            </p:cNvSpPr>
            <p:nvPr>
              <p:custDataLst>
                <p:tags r:id="rId4"/>
              </p:custDataLst>
            </p:nvPr>
          </p:nvSpPr>
          <p:spPr bwMode="auto">
            <a:xfrm>
              <a:off x="2994" y="1558"/>
              <a:ext cx="297" cy="298"/>
            </a:xfrm>
            <a:prstGeom prst="rect">
              <a:avLst/>
            </a:prstGeom>
            <a:noFill/>
            <a:ln w="9525">
              <a:noFill/>
              <a:miter lim="800000"/>
            </a:ln>
          </p:spPr>
          <p:txBody>
            <a:bodyPr>
              <a:spAutoFit/>
            </a:bodyPr>
            <a:lstStyle/>
            <a:p>
              <a:pPr algn="ctr">
                <a:spcBef>
                  <a:spcPct val="50000"/>
                </a:spcBef>
              </a:pPr>
              <a:r>
                <a:rPr lang="en-US" sz="2500" b="1" i="1">
                  <a:latin typeface="Arial" panose="020B0604020202020204"/>
                  <a:cs typeface="Arial" panose="020B0604020202020204"/>
                </a:rPr>
                <a:t>P</a:t>
              </a:r>
              <a:endParaRPr lang="en-US" sz="2500" b="1" baseline="-25000">
                <a:latin typeface="Arial" panose="020B0604020202020204"/>
                <a:cs typeface="Arial" panose="020B0604020202020204"/>
              </a:endParaRPr>
            </a:p>
          </p:txBody>
        </p:sp>
        <p:sp>
          <p:nvSpPr>
            <p:cNvPr id="11275" name="Text Box 12"/>
            <p:cNvSpPr txBox="1">
              <a:spLocks noChangeArrowheads="1"/>
            </p:cNvSpPr>
            <p:nvPr>
              <p:custDataLst>
                <p:tags r:id="rId5"/>
              </p:custDataLst>
            </p:nvPr>
          </p:nvSpPr>
          <p:spPr bwMode="auto">
            <a:xfrm>
              <a:off x="5061" y="3384"/>
              <a:ext cx="338" cy="298"/>
            </a:xfrm>
            <a:prstGeom prst="rect">
              <a:avLst/>
            </a:prstGeom>
            <a:noFill/>
            <a:ln w="9525">
              <a:noFill/>
              <a:miter lim="800000"/>
            </a:ln>
          </p:spPr>
          <p:txBody>
            <a:bodyPr>
              <a:spAutoFit/>
            </a:bodyPr>
            <a:lstStyle/>
            <a:p>
              <a:pPr>
                <a:spcBef>
                  <a:spcPct val="50000"/>
                </a:spcBef>
              </a:pPr>
              <a:r>
                <a:rPr lang="en-US" sz="2500" b="1" i="1">
                  <a:latin typeface="Arial" panose="020B0604020202020204"/>
                  <a:cs typeface="Arial" panose="020B0604020202020204"/>
                </a:rPr>
                <a:t>Q</a:t>
              </a:r>
            </a:p>
          </p:txBody>
        </p:sp>
      </p:grpSp>
      <p:sp>
        <p:nvSpPr>
          <p:cNvPr id="11272" name="Text Box 13"/>
          <p:cNvSpPr txBox="1">
            <a:spLocks noChangeArrowheads="1"/>
          </p:cNvSpPr>
          <p:nvPr>
            <p:custDataLst>
              <p:tags r:id="rId2"/>
            </p:custDataLst>
          </p:nvPr>
        </p:nvSpPr>
        <p:spPr bwMode="auto">
          <a:xfrm>
            <a:off x="5456238" y="2182813"/>
            <a:ext cx="2943225" cy="860425"/>
          </a:xfrm>
          <a:prstGeom prst="rect">
            <a:avLst/>
          </a:prstGeom>
          <a:noFill/>
          <a:ln w="9525">
            <a:noFill/>
            <a:miter lim="800000"/>
          </a:ln>
        </p:spPr>
        <p:txBody>
          <a:bodyPr>
            <a:spAutoFit/>
          </a:bodyPr>
          <a:lstStyle/>
          <a:p>
            <a:pPr algn="ctr">
              <a:spcBef>
                <a:spcPct val="50000"/>
              </a:spcBef>
            </a:pPr>
            <a:r>
              <a:rPr lang="en-US" sz="2500" u="sng">
                <a:latin typeface="微软雅黑" panose="020B0503020204020204" pitchFamily="34" charset="-122"/>
                <a:ea typeface="微软雅黑" panose="020B0503020204020204" pitchFamily="34" charset="-122"/>
                <a:cs typeface="Arial" panose="020B0604020202020204"/>
              </a:rPr>
              <a:t>一家垄断企业的</a:t>
            </a:r>
            <a:r>
              <a:rPr lang="zh-CN" altLang="en-US" sz="2500" u="sng">
                <a:latin typeface="微软雅黑" panose="020B0503020204020204" pitchFamily="34" charset="-122"/>
                <a:ea typeface="微软雅黑" panose="020B0503020204020204" pitchFamily="34" charset="-122"/>
                <a:cs typeface="Arial" panose="020B0604020202020204"/>
              </a:rPr>
              <a:t>需求曲线</a:t>
            </a:r>
          </a:p>
        </p:txBody>
      </p:sp>
      <p:sp>
        <p:nvSpPr>
          <p:cNvPr id="7" name="标题 6"/>
          <p:cNvSpPr>
            <a:spLocks noGrp="1"/>
          </p:cNvSpPr>
          <p:nvPr>
            <p:ph type="title"/>
            <p:custDataLst>
              <p:tags r:id="rId3"/>
            </p:custDataLst>
          </p:nvPr>
        </p:nvSpPr>
        <p:spPr>
          <a:xfrm>
            <a:off x="395605" y="692785"/>
            <a:ext cx="7320280" cy="467995"/>
          </a:xfrm>
        </p:spPr>
        <p:txBody>
          <a:bodyPr>
            <a:noAutofit/>
          </a:bodyPr>
          <a:lstStyle/>
          <a:p>
            <a:r>
              <a:rPr lang="zh-CN" altLang="en-US" sz="3200">
                <a:latin typeface="华光中雅_CNKI" panose="02000500000000000000" pitchFamily="2" charset="-122"/>
                <a:ea typeface="华光中雅_CNKI" panose="02000500000000000000" pitchFamily="2" charset="-122"/>
              </a:rPr>
              <a:t>竞争企业与垄断企业的需求曲线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wipe(left)">
                                      <p:cBhvr>
                                        <p:cTn id="7" dur="500"/>
                                        <p:tgtEl>
                                          <p:spTgt spid="102403">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trips(downRigh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2403">
                                            <p:txEl>
                                              <p:pRg st="1" end="1"/>
                                            </p:txEl>
                                          </p:spTgt>
                                        </p:tgtEl>
                                        <p:attrNameLst>
                                          <p:attrName>style.visibility</p:attrName>
                                        </p:attrNameLst>
                                      </p:cBhvr>
                                      <p:to>
                                        <p:strVal val="visible"/>
                                      </p:to>
                                    </p:set>
                                    <p:animEffect transition="in" filter="wipe(left)">
                                      <p:cBhvr>
                                        <p:cTn id="16" dur="500"/>
                                        <p:tgtEl>
                                          <p:spTgt spid="1024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bldLvl="5"/>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692785"/>
            <a:ext cx="7120890" cy="467995"/>
          </a:xfrm>
        </p:spPr>
        <p:txBody>
          <a:bodyPr>
            <a:noAutofit/>
          </a:bodyPr>
          <a:lstStyle/>
          <a:p>
            <a:r>
              <a:rPr lang="zh-CN" altLang="en-US" sz="3200" smtClean="0">
                <a:latin typeface="华光中雅_CNKI" panose="02000500000000000000" pitchFamily="2" charset="-122"/>
                <a:ea typeface="华光中雅_CNKI" panose="02000500000000000000" pitchFamily="2" charset="-122"/>
              </a:rPr>
              <a:t>习题：</a:t>
            </a:r>
            <a:r>
              <a:rPr sz="3200" smtClean="0">
                <a:latin typeface="华光中雅_CNKI" panose="02000500000000000000" pitchFamily="2" charset="-122"/>
                <a:ea typeface="华光中雅_CNKI" panose="02000500000000000000" pitchFamily="2" charset="-122"/>
              </a:rPr>
              <a:t>垄断者的收益</a:t>
            </a:r>
            <a:endParaRPr lang="zh-CN" sz="3200">
              <a:latin typeface="华光中雅_CNKI" panose="02000500000000000000" pitchFamily="2" charset="-122"/>
              <a:ea typeface="华光中雅_CNKI" panose="02000500000000000000" pitchFamily="2" charset="-122"/>
            </a:endParaRPr>
          </a:p>
        </p:txBody>
      </p:sp>
      <p:sp>
        <p:nvSpPr>
          <p:cNvPr id="6" name="Rectangle 74"/>
          <p:cNvSpPr>
            <a:spLocks noChangeArrowheads="1"/>
          </p:cNvSpPr>
          <p:nvPr>
            <p:custDataLst>
              <p:tags r:id="rId1"/>
            </p:custDataLst>
          </p:nvPr>
        </p:nvSpPr>
        <p:spPr bwMode="auto">
          <a:xfrm>
            <a:off x="3873500" y="1608138"/>
            <a:ext cx="4779963" cy="4591050"/>
          </a:xfrm>
          <a:prstGeom prst="rect">
            <a:avLst/>
          </a:prstGeom>
          <a:solidFill>
            <a:schemeClr val="bg1"/>
          </a:solidFill>
          <a:ln w="9525">
            <a:noFill/>
            <a:miter lim="800000"/>
          </a:ln>
        </p:spPr>
        <p:txBody>
          <a:bodyPr wrap="none" anchor="ctr"/>
          <a:lstStyle/>
          <a:p>
            <a:endParaRPr lang="en-US">
              <a:latin typeface="Arial" panose="020B0604020202020204"/>
              <a:cs typeface="Arial" panose="020B0604020202020204"/>
            </a:endParaRPr>
          </a:p>
        </p:txBody>
      </p:sp>
      <p:graphicFrame>
        <p:nvGraphicFramePr>
          <p:cNvPr id="7" name="Group 73"/>
          <p:cNvGraphicFramePr>
            <a:graphicFrameLocks noGrp="1"/>
          </p:cNvGraphicFramePr>
          <p:nvPr>
            <p:custDataLst>
              <p:tags r:id="rId2"/>
            </p:custDataLst>
            <p:extLst>
              <p:ext uri="{D42A27DB-BD31-4B8C-83A1-F6EECF244321}">
                <p14:modId xmlns:p14="http://schemas.microsoft.com/office/powerpoint/2010/main" val="3634142864"/>
              </p:ext>
            </p:extLst>
          </p:nvPr>
        </p:nvGraphicFramePr>
        <p:xfrm>
          <a:off x="3875088" y="1612900"/>
          <a:ext cx="4779962" cy="4587877"/>
        </p:xfrm>
        <a:graphic>
          <a:graphicData uri="http://schemas.openxmlformats.org/drawingml/2006/table">
            <a:tbl>
              <a:tblPr/>
              <a:tblGrid>
                <a:gridCol w="750887"/>
                <a:gridCol w="1084263"/>
                <a:gridCol w="871537"/>
                <a:gridCol w="1127125"/>
                <a:gridCol w="946150"/>
              </a:tblGrid>
              <a:tr h="57308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1" i="1" u="none" strike="noStrike" cap="none" normalizeH="0" baseline="0" smtClean="0">
                          <a:ln>
                            <a:noFill/>
                          </a:ln>
                          <a:solidFill>
                            <a:schemeClr val="tx1"/>
                          </a:solidFill>
                          <a:effectLst/>
                          <a:latin typeface="Arial" panose="020B0604020202020204" pitchFamily="34" charset="0"/>
                        </a:rPr>
                        <a:t>Q</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1" i="1" u="none" strike="noStrike" cap="none" normalizeH="0" baseline="0" smtClean="0">
                          <a:ln>
                            <a:noFill/>
                          </a:ln>
                          <a:solidFill>
                            <a:schemeClr val="tx1"/>
                          </a:solidFill>
                          <a:effectLst/>
                          <a:latin typeface="Arial" panose="020B0604020202020204" pitchFamily="34"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1" i="1" u="none" strike="noStrike" cap="none" normalizeH="0" baseline="0" smtClean="0">
                          <a:ln>
                            <a:noFill/>
                          </a:ln>
                          <a:solidFill>
                            <a:schemeClr val="tx1"/>
                          </a:solidFill>
                          <a:effectLst/>
                          <a:latin typeface="Arial" panose="020B0604020202020204" pitchFamily="34" charset="0"/>
                        </a:rPr>
                        <a:t>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1" i="1" u="none" strike="noStrike" cap="none" normalizeH="0" baseline="0" smtClean="0">
                          <a:ln>
                            <a:noFill/>
                          </a:ln>
                          <a:solidFill>
                            <a:schemeClr val="tx1"/>
                          </a:solidFill>
                          <a:effectLst/>
                          <a:latin typeface="Arial" panose="020B0604020202020204" pitchFamily="34" charset="0"/>
                        </a:rPr>
                        <a:t>AR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1" i="1" u="none" strike="noStrike" cap="none" normalizeH="0" baseline="0" smtClean="0">
                          <a:ln>
                            <a:noFill/>
                          </a:ln>
                          <a:solidFill>
                            <a:schemeClr val="tx1"/>
                          </a:solidFill>
                          <a:effectLst/>
                          <a:latin typeface="Arial" panose="020B0604020202020204" pitchFamily="34" charset="0"/>
                        </a:rPr>
                        <a:t>MR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0</a:t>
                      </a: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4.50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en-US" sz="2400" b="0" i="0" u="none" strike="noStrike" cap="none" normalizeH="0" baseline="0" smtClean="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en-US" sz="2400" b="0" i="0" u="none" strike="noStrike" cap="none" normalizeH="0" baseline="0" smtClean="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en-US" sz="2400" b="0" i="0" u="none" strike="noStrike" cap="none" normalizeH="0" baseline="0" smtClean="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a:t>
                      </a: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4.00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en-US" sz="2400" b="0" i="0" u="none" strike="noStrike" cap="none" normalizeH="0" baseline="0" smtClean="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en-US" sz="2400" b="0" i="0" u="none" strike="noStrike" cap="none" normalizeH="0" baseline="0" smtClean="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en-US" sz="2400" b="0" i="0" u="none" strike="noStrike" cap="none" normalizeH="0" baseline="0" smtClean="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308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2</a:t>
                      </a: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3.50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en-US" sz="2400" b="0" i="0" u="none" strike="noStrike" cap="none" normalizeH="0" baseline="0" smtClean="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en-US" sz="2400" b="0" i="0" u="none" strike="noStrike" cap="none" normalizeH="0" baseline="0" smtClean="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en-US" sz="2400" b="0" i="0" u="none" strike="noStrike" cap="none" normalizeH="0" baseline="0" smtClean="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3</a:t>
                      </a: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3.00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en-US" sz="2400" b="0" i="0" u="none" strike="noStrike" cap="none" normalizeH="0" baseline="0" smtClean="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en-US" sz="2400" b="0" i="0" u="none" strike="noStrike" cap="none" normalizeH="0" baseline="0" smtClean="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en-US" sz="2400" b="0" i="0" u="none" strike="noStrike" cap="none" normalizeH="0" baseline="0" smtClean="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308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4</a:t>
                      </a: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2.50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en-US" sz="2400" b="0" i="0" u="none" strike="noStrike" cap="none" normalizeH="0" baseline="0" smtClean="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en-US" sz="2400" b="0" i="0" u="none" strike="noStrike" cap="none" normalizeH="0" baseline="0" smtClean="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en-US" sz="2400" b="0" i="0" u="none" strike="noStrike" cap="none" normalizeH="0" baseline="0" smtClean="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5</a:t>
                      </a: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2.00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en-US" sz="2400" b="0" i="0" u="none" strike="noStrike" cap="none" normalizeH="0" baseline="0" smtClean="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en-US" sz="2400" b="0" i="0" u="none" strike="noStrike" cap="none" normalizeH="0" baseline="0" smtClean="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en-US" sz="2400" b="0" i="0" u="none" strike="noStrike" cap="none" normalizeH="0" baseline="0" smtClean="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6</a:t>
                      </a: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en-US" sz="2400" b="0" i="0" u="none" strike="noStrike" cap="none" normalizeH="0" baseline="0" smtClean="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en-US" sz="2400" b="0" i="0" u="none" strike="noStrike" cap="none" normalizeH="0" baseline="0" smtClean="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en-US" sz="2400" b="0" i="0" u="none" strike="noStrike" cap="none" normalizeH="0" baseline="0" smtClean="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 name="Group 75"/>
          <p:cNvGrpSpPr/>
          <p:nvPr/>
        </p:nvGrpSpPr>
        <p:grpSpPr bwMode="auto">
          <a:xfrm>
            <a:off x="7708900" y="2466975"/>
            <a:ext cx="936625" cy="3440113"/>
            <a:chOff x="4856" y="1484"/>
            <a:chExt cx="590" cy="2167"/>
          </a:xfrm>
        </p:grpSpPr>
        <p:sp>
          <p:nvSpPr>
            <p:cNvPr id="9" name="Rectangle 76"/>
            <p:cNvSpPr>
              <a:spLocks noChangeArrowheads="1"/>
            </p:cNvSpPr>
            <p:nvPr>
              <p:custDataLst>
                <p:tags r:id="rId7"/>
              </p:custDataLst>
            </p:nvPr>
          </p:nvSpPr>
          <p:spPr bwMode="auto">
            <a:xfrm>
              <a:off x="4856" y="3289"/>
              <a:ext cx="590" cy="362"/>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en-US" sz="2400">
                <a:latin typeface="Arial" panose="020B0604020202020204"/>
                <a:cs typeface="Arial" panose="020B0604020202020204"/>
              </a:endParaRPr>
            </a:p>
          </p:txBody>
        </p:sp>
        <p:sp>
          <p:nvSpPr>
            <p:cNvPr id="10" name="Rectangle 77"/>
            <p:cNvSpPr>
              <a:spLocks noChangeArrowheads="1"/>
            </p:cNvSpPr>
            <p:nvPr>
              <p:custDataLst>
                <p:tags r:id="rId8"/>
              </p:custDataLst>
            </p:nvPr>
          </p:nvSpPr>
          <p:spPr bwMode="auto">
            <a:xfrm>
              <a:off x="4856" y="2929"/>
              <a:ext cx="590" cy="360"/>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en-US" sz="2400">
                <a:latin typeface="Arial" panose="020B0604020202020204"/>
                <a:cs typeface="Arial" panose="020B0604020202020204"/>
              </a:endParaRPr>
            </a:p>
          </p:txBody>
        </p:sp>
        <p:sp>
          <p:nvSpPr>
            <p:cNvPr id="11" name="Rectangle 78"/>
            <p:cNvSpPr>
              <a:spLocks noChangeArrowheads="1"/>
            </p:cNvSpPr>
            <p:nvPr>
              <p:custDataLst>
                <p:tags r:id="rId9"/>
              </p:custDataLst>
            </p:nvPr>
          </p:nvSpPr>
          <p:spPr bwMode="auto">
            <a:xfrm>
              <a:off x="4856" y="2568"/>
              <a:ext cx="590" cy="361"/>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en-US" sz="2400">
                <a:latin typeface="Arial" panose="020B0604020202020204"/>
                <a:cs typeface="Arial" panose="020B0604020202020204"/>
              </a:endParaRPr>
            </a:p>
          </p:txBody>
        </p:sp>
        <p:sp>
          <p:nvSpPr>
            <p:cNvPr id="12" name="Rectangle 79"/>
            <p:cNvSpPr>
              <a:spLocks noChangeArrowheads="1"/>
            </p:cNvSpPr>
            <p:nvPr>
              <p:custDataLst>
                <p:tags r:id="rId10"/>
              </p:custDataLst>
            </p:nvPr>
          </p:nvSpPr>
          <p:spPr bwMode="auto">
            <a:xfrm>
              <a:off x="4856" y="2205"/>
              <a:ext cx="590" cy="363"/>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en-US" sz="2400">
                <a:latin typeface="Arial" panose="020B0604020202020204"/>
                <a:cs typeface="Arial" panose="020B0604020202020204"/>
              </a:endParaRPr>
            </a:p>
          </p:txBody>
        </p:sp>
        <p:sp>
          <p:nvSpPr>
            <p:cNvPr id="13" name="Rectangle 80"/>
            <p:cNvSpPr>
              <a:spLocks noChangeArrowheads="1"/>
            </p:cNvSpPr>
            <p:nvPr>
              <p:custDataLst>
                <p:tags r:id="rId11"/>
              </p:custDataLst>
            </p:nvPr>
          </p:nvSpPr>
          <p:spPr bwMode="auto">
            <a:xfrm>
              <a:off x="4856" y="1844"/>
              <a:ext cx="590" cy="361"/>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en-US" sz="2400">
                <a:latin typeface="Arial" panose="020B0604020202020204"/>
                <a:cs typeface="Arial" panose="020B0604020202020204"/>
              </a:endParaRPr>
            </a:p>
          </p:txBody>
        </p:sp>
        <p:sp>
          <p:nvSpPr>
            <p:cNvPr id="14" name="Rectangle 81"/>
            <p:cNvSpPr>
              <a:spLocks noChangeArrowheads="1"/>
            </p:cNvSpPr>
            <p:nvPr>
              <p:custDataLst>
                <p:tags r:id="rId12"/>
              </p:custDataLst>
            </p:nvPr>
          </p:nvSpPr>
          <p:spPr bwMode="auto">
            <a:xfrm>
              <a:off x="4856" y="1484"/>
              <a:ext cx="590" cy="360"/>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en-US" sz="2400">
                <a:latin typeface="Arial" panose="020B0604020202020204"/>
                <a:cs typeface="Arial" panose="020B0604020202020204"/>
              </a:endParaRPr>
            </a:p>
          </p:txBody>
        </p:sp>
      </p:grpSp>
      <p:sp>
        <p:nvSpPr>
          <p:cNvPr id="15" name="Rectangle 82"/>
          <p:cNvSpPr>
            <a:spLocks noChangeArrowheads="1"/>
          </p:cNvSpPr>
          <p:nvPr>
            <p:custDataLst>
              <p:tags r:id="rId3"/>
            </p:custDataLst>
          </p:nvPr>
        </p:nvSpPr>
        <p:spPr bwMode="auto">
          <a:xfrm>
            <a:off x="7715250" y="2193925"/>
            <a:ext cx="922338" cy="266700"/>
          </a:xfrm>
          <a:prstGeom prst="rect">
            <a:avLst/>
          </a:prstGeom>
          <a:pattFill prst="wdUpDiag">
            <a:fgClr>
              <a:srgbClr val="969696"/>
            </a:fgClr>
            <a:bgClr>
              <a:schemeClr val="bg1"/>
            </a:bgClr>
          </a:pattFill>
          <a:ln w="9525">
            <a:noFill/>
            <a:miter lim="800000"/>
          </a:ln>
        </p:spPr>
        <p:txBody>
          <a:bodyPr wrap="none" anchor="ctr"/>
          <a:lstStyle/>
          <a:p>
            <a:endParaRPr lang="en-US">
              <a:latin typeface="Arial" panose="020B0604020202020204"/>
              <a:cs typeface="Arial" panose="020B0604020202020204"/>
            </a:endParaRPr>
          </a:p>
        </p:txBody>
      </p:sp>
      <p:sp>
        <p:nvSpPr>
          <p:cNvPr id="16" name="Rectangle 83"/>
          <p:cNvSpPr>
            <a:spLocks noChangeArrowheads="1"/>
          </p:cNvSpPr>
          <p:nvPr>
            <p:custDataLst>
              <p:tags r:id="rId4"/>
            </p:custDataLst>
          </p:nvPr>
        </p:nvSpPr>
        <p:spPr bwMode="auto">
          <a:xfrm>
            <a:off x="7716838" y="5915025"/>
            <a:ext cx="922337" cy="271463"/>
          </a:xfrm>
          <a:prstGeom prst="rect">
            <a:avLst/>
          </a:prstGeom>
          <a:pattFill prst="wdUpDiag">
            <a:fgClr>
              <a:srgbClr val="969696"/>
            </a:fgClr>
            <a:bgClr>
              <a:schemeClr val="bg1"/>
            </a:bgClr>
          </a:pattFill>
          <a:ln w="9525">
            <a:noFill/>
            <a:miter lim="800000"/>
          </a:ln>
        </p:spPr>
        <p:txBody>
          <a:bodyPr wrap="none" anchor="ctr"/>
          <a:lstStyle/>
          <a:p>
            <a:endParaRPr lang="en-US">
              <a:latin typeface="Arial" panose="020B0604020202020204"/>
              <a:cs typeface="Arial" panose="020B0604020202020204"/>
            </a:endParaRPr>
          </a:p>
        </p:txBody>
      </p:sp>
      <p:sp>
        <p:nvSpPr>
          <p:cNvPr id="17" name="Rectangle 84"/>
          <p:cNvSpPr>
            <a:spLocks noChangeArrowheads="1"/>
          </p:cNvSpPr>
          <p:nvPr>
            <p:custDataLst>
              <p:tags r:id="rId5"/>
            </p:custDataLst>
          </p:nvPr>
        </p:nvSpPr>
        <p:spPr bwMode="auto">
          <a:xfrm>
            <a:off x="6581775" y="2185988"/>
            <a:ext cx="1127125" cy="574675"/>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n.a.</a:t>
            </a:r>
          </a:p>
        </p:txBody>
      </p:sp>
      <p:sp>
        <p:nvSpPr>
          <p:cNvPr id="18" name="Rectangle 5"/>
          <p:cNvSpPr>
            <a:spLocks noChangeArrowheads="1"/>
          </p:cNvSpPr>
          <p:nvPr>
            <p:custDataLst>
              <p:tags r:id="rId6"/>
            </p:custDataLst>
          </p:nvPr>
        </p:nvSpPr>
        <p:spPr bwMode="auto">
          <a:xfrm>
            <a:off x="590550" y="1397001"/>
            <a:ext cx="3117354" cy="3616176"/>
          </a:xfrm>
          <a:prstGeom prst="rect">
            <a:avLst/>
          </a:prstGeom>
          <a:noFill/>
          <a:ln w="9525">
            <a:noFill/>
            <a:miter lim="800000"/>
          </a:ln>
        </p:spPr>
        <p:txBody>
          <a:bodyPr/>
          <a:lstStyle/>
          <a:p>
            <a:pPr>
              <a:lnSpc>
                <a:spcPct val="105000"/>
              </a:lnSpc>
              <a:spcBef>
                <a:spcPct val="40000"/>
              </a:spcBef>
              <a:buClr>
                <a:srgbClr val="669900"/>
              </a:buClr>
              <a:buSzPct val="120000"/>
              <a:buFont typeface="Wingdings" panose="05000000000000000000" pitchFamily="2" charset="2"/>
              <a:buNone/>
            </a:pPr>
            <a:r>
              <a:rPr lang="zh-CN" altLang="en-US" sz="2500" smtClean="0">
                <a:latin typeface="微软雅黑" panose="020B0503020204020204" pitchFamily="34" charset="-122"/>
                <a:ea typeface="微软雅黑" panose="020B0503020204020204" pitchFamily="34" charset="-122"/>
                <a:cs typeface="微软雅黑" panose="020B0503020204020204" pitchFamily="34" charset="-122"/>
              </a:rPr>
              <a:t>假定星巴克</a:t>
            </a:r>
            <a:r>
              <a:rPr lang="en-US" sz="2500" smtClean="0">
                <a:latin typeface="微软雅黑" panose="020B0503020204020204" pitchFamily="34" charset="-122"/>
                <a:ea typeface="微软雅黑" panose="020B0503020204020204" pitchFamily="34" charset="-122"/>
                <a:cs typeface="微软雅黑" panose="020B0503020204020204" pitchFamily="34" charset="-122"/>
              </a:rPr>
              <a:t>是</a:t>
            </a:r>
            <a:r>
              <a:rPr lang="zh-CN" altLang="en-US" sz="2500" smtClean="0">
                <a:latin typeface="微软雅黑" panose="020B0503020204020204" pitchFamily="34" charset="-122"/>
                <a:ea typeface="微软雅黑" panose="020B0503020204020204" pitchFamily="34" charset="-122"/>
                <a:cs typeface="微软雅黑" panose="020B0503020204020204" pitchFamily="34" charset="-122"/>
              </a:rPr>
              <a:t>大学城咖啡</a:t>
            </a:r>
            <a:r>
              <a:rPr lang="en-US" sz="2500" smtClean="0">
                <a:latin typeface="微软雅黑" panose="020B0503020204020204" pitchFamily="34" charset="-122"/>
                <a:ea typeface="微软雅黑" panose="020B0503020204020204" pitchFamily="34" charset="-122"/>
                <a:cs typeface="微软雅黑" panose="020B0503020204020204" pitchFamily="34" charset="-122"/>
              </a:rPr>
              <a:t>的唯一卖者</a:t>
            </a:r>
            <a:endParaRPr lang="en-US" sz="25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5000"/>
              </a:lnSpc>
              <a:spcBef>
                <a:spcPct val="40000"/>
              </a:spcBef>
              <a:buClr>
                <a:srgbClr val="669900"/>
              </a:buClr>
              <a:buSzPct val="120000"/>
              <a:buFont typeface="Wingdings" panose="05000000000000000000" pitchFamily="2" charset="2"/>
              <a:buNone/>
            </a:pPr>
            <a:r>
              <a:rPr lang="zh-CN" altLang="en-US" sz="2500" smtClean="0">
                <a:latin typeface="微软雅黑" panose="020B0503020204020204" pitchFamily="34" charset="-122"/>
                <a:ea typeface="微软雅黑" panose="020B0503020204020204" pitchFamily="34" charset="-122"/>
                <a:cs typeface="微软雅黑" panose="020B0503020204020204" pitchFamily="34" charset="-122"/>
              </a:rPr>
              <a:t>右表显示了</a:t>
            </a:r>
            <a:r>
              <a:rPr lang="en-US" sz="2500" smtClean="0">
                <a:latin typeface="微软雅黑" panose="020B0503020204020204" pitchFamily="34" charset="-122"/>
                <a:ea typeface="微软雅黑" panose="020B0503020204020204" pitchFamily="34" charset="-122"/>
                <a:cs typeface="微软雅黑" panose="020B0503020204020204" pitchFamily="34" charset="-122"/>
              </a:rPr>
              <a:t>对</a:t>
            </a:r>
            <a:r>
              <a:rPr lang="zh-CN" altLang="en-US" sz="2500" smtClean="0">
                <a:latin typeface="微软雅黑" panose="020B0503020204020204" pitchFamily="34" charset="-122"/>
                <a:ea typeface="微软雅黑" panose="020B0503020204020204" pitchFamily="34" charset="-122"/>
                <a:cs typeface="微软雅黑" panose="020B0503020204020204" pitchFamily="34" charset="-122"/>
              </a:rPr>
              <a:t>咖啡</a:t>
            </a:r>
            <a:r>
              <a:rPr lang="en-US" sz="2500" smtClean="0">
                <a:latin typeface="微软雅黑" panose="020B0503020204020204" pitchFamily="34" charset="-122"/>
                <a:ea typeface="微软雅黑" panose="020B0503020204020204" pitchFamily="34" charset="-122"/>
                <a:cs typeface="微软雅黑" panose="020B0503020204020204" pitchFamily="34" charset="-122"/>
              </a:rPr>
              <a:t>的市场需求</a:t>
            </a:r>
            <a:endParaRPr lang="en-US" sz="25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5000"/>
              </a:lnSpc>
              <a:spcBef>
                <a:spcPct val="40000"/>
              </a:spcBef>
              <a:buClr>
                <a:srgbClr val="669900"/>
              </a:buClr>
              <a:buSzPct val="120000"/>
              <a:buFont typeface="Wingdings" panose="05000000000000000000" pitchFamily="2" charset="2"/>
              <a:buNone/>
            </a:pPr>
            <a:r>
              <a:rPr lang="en-US" sz="2500">
                <a:latin typeface="微软雅黑" panose="020B0503020204020204" pitchFamily="34" charset="-122"/>
                <a:ea typeface="微软雅黑" panose="020B0503020204020204" pitchFamily="34" charset="-122"/>
                <a:cs typeface="微软雅黑" panose="020B0503020204020204" pitchFamily="34" charset="-122"/>
              </a:rPr>
              <a:t>将该表填写完整 </a:t>
            </a:r>
          </a:p>
          <a:p>
            <a:pPr>
              <a:lnSpc>
                <a:spcPct val="105000"/>
              </a:lnSpc>
              <a:spcBef>
                <a:spcPct val="40000"/>
              </a:spcBef>
              <a:buClr>
                <a:srgbClr val="669900"/>
              </a:buClr>
              <a:buSzPct val="120000"/>
              <a:buFont typeface="Wingdings" panose="05000000000000000000" pitchFamily="2" charset="2"/>
              <a:buNone/>
            </a:pPr>
            <a:r>
              <a:rPr lang="en-US" sz="2500" smtClean="0">
                <a:latin typeface="微软雅黑" panose="020B0503020204020204" pitchFamily="34" charset="-122"/>
                <a:ea typeface="微软雅黑" panose="020B0503020204020204" pitchFamily="34" charset="-122"/>
                <a:cs typeface="微软雅黑" panose="020B0503020204020204" pitchFamily="34" charset="-122"/>
              </a:rPr>
              <a:t>P</a:t>
            </a:r>
            <a:r>
              <a:rPr lang="en-US" sz="2500">
                <a:latin typeface="微软雅黑" panose="020B0503020204020204" pitchFamily="34" charset="-122"/>
                <a:ea typeface="微软雅黑" panose="020B0503020204020204" pitchFamily="34" charset="-122"/>
                <a:cs typeface="微软雅黑" panose="020B0503020204020204" pitchFamily="34" charset="-122"/>
              </a:rPr>
              <a:t>与AR有什么关系</a:t>
            </a:r>
            <a:r>
              <a:rPr lang="en-US" sz="2500" smtClean="0">
                <a:latin typeface="微软雅黑" panose="020B0503020204020204" pitchFamily="34" charset="-122"/>
                <a:ea typeface="微软雅黑" panose="020B0503020204020204" pitchFamily="34" charset="-122"/>
                <a:cs typeface="微软雅黑" panose="020B0503020204020204" pitchFamily="34" charset="-122"/>
              </a:rPr>
              <a:t>?</a:t>
            </a:r>
          </a:p>
          <a:p>
            <a:pPr>
              <a:lnSpc>
                <a:spcPct val="105000"/>
              </a:lnSpc>
              <a:spcBef>
                <a:spcPct val="40000"/>
              </a:spcBef>
              <a:buClr>
                <a:srgbClr val="669900"/>
              </a:buClr>
              <a:buSzPct val="120000"/>
              <a:buFont typeface="Wingdings" panose="05000000000000000000" pitchFamily="2" charset="2"/>
              <a:buNone/>
            </a:pPr>
            <a:r>
              <a:rPr lang="en-US" sz="2500" smtClean="0">
                <a:latin typeface="微软雅黑" panose="020B0503020204020204" pitchFamily="34" charset="-122"/>
                <a:ea typeface="微软雅黑" panose="020B0503020204020204" pitchFamily="34" charset="-122"/>
                <a:cs typeface="微软雅黑" panose="020B0503020204020204" pitchFamily="34" charset="-122"/>
              </a:rPr>
              <a:t>P</a:t>
            </a:r>
            <a:r>
              <a:rPr lang="en-US" sz="2500">
                <a:latin typeface="微软雅黑" panose="020B0503020204020204" pitchFamily="34" charset="-122"/>
                <a:ea typeface="微软雅黑" panose="020B0503020204020204" pitchFamily="34" charset="-122"/>
                <a:cs typeface="微软雅黑" panose="020B0503020204020204" pitchFamily="34" charset="-122"/>
              </a:rPr>
              <a:t>与MR有什么关系?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68" cstate="print"/>
          <a:stretch>
            <a:fillRect/>
          </a:stretch>
        </p:blipFill>
        <p:spPr>
          <a:xfrm>
            <a:off x="433281" y="6286520"/>
            <a:ext cx="1495513" cy="288536"/>
          </a:xfrm>
          <a:prstGeom prst="rect">
            <a:avLst/>
          </a:prstGeom>
        </p:spPr>
      </p:pic>
      <p:sp>
        <p:nvSpPr>
          <p:cNvPr id="6" name="TextBox 5"/>
          <p:cNvSpPr txBox="1"/>
          <p:nvPr/>
        </p:nvSpPr>
        <p:spPr>
          <a:xfrm>
            <a:off x="414137" y="641966"/>
            <a:ext cx="2236510" cy="584775"/>
          </a:xfrm>
          <a:prstGeom prst="rect">
            <a:avLst/>
          </a:prstGeom>
          <a:noFill/>
        </p:spPr>
        <p:txBody>
          <a:bodyPr wrap="none" rtlCol="0">
            <a:spAutoFit/>
          </a:bodyPr>
          <a:lstStyle/>
          <a:p>
            <a:pPr algn="l"/>
            <a:r>
              <a:rPr lang="zh-CN" altLang="en-US" sz="3200" smtClean="0">
                <a:latin typeface="华光中雅_CNKI" panose="02000500000000000000" pitchFamily="2" charset="-122"/>
                <a:ea typeface="华光中雅_CNKI" panose="02000500000000000000" pitchFamily="2" charset="-122"/>
                <a:sym typeface="+mn-ea"/>
              </a:rPr>
              <a:t>习题：</a:t>
            </a:r>
            <a:r>
              <a:rPr lang="zh-CN" sz="3200" smtClean="0">
                <a:latin typeface="华光中雅_CNKI" panose="02000500000000000000" pitchFamily="2" charset="-122"/>
                <a:ea typeface="华光中雅_CNKI" panose="02000500000000000000" pitchFamily="2" charset="-122"/>
                <a:sym typeface="+mn-ea"/>
              </a:rPr>
              <a:t>答案</a:t>
            </a:r>
            <a:endParaRPr lang="zh-CN" sz="3200">
              <a:latin typeface="华光中雅_CNKI" panose="02000500000000000000" pitchFamily="2" charset="-122"/>
              <a:ea typeface="华光中雅_CNKI" panose="02000500000000000000" pitchFamily="2" charset="-122"/>
              <a:sym typeface="+mn-ea"/>
            </a:endParaRPr>
          </a:p>
        </p:txBody>
      </p:sp>
      <p:sp>
        <p:nvSpPr>
          <p:cNvPr id="2" name="Rectangle 2"/>
          <p:cNvSpPr>
            <a:spLocks noChangeArrowheads="1"/>
          </p:cNvSpPr>
          <p:nvPr>
            <p:custDataLst>
              <p:tags r:id="rId1"/>
            </p:custDataLst>
          </p:nvPr>
        </p:nvSpPr>
        <p:spPr bwMode="auto">
          <a:xfrm>
            <a:off x="3873500" y="1608138"/>
            <a:ext cx="4779963" cy="4591050"/>
          </a:xfrm>
          <a:prstGeom prst="rect">
            <a:avLst/>
          </a:prstGeom>
          <a:solidFill>
            <a:schemeClr val="bg1"/>
          </a:solidFill>
          <a:ln w="9525">
            <a:noFill/>
            <a:miter lim="800000"/>
          </a:ln>
        </p:spPr>
        <p:txBody>
          <a:bodyPr wrap="none" anchor="ctr"/>
          <a:lstStyle/>
          <a:p>
            <a:endParaRPr lang="en-US">
              <a:latin typeface="Arial" panose="020B0604020202020204"/>
              <a:cs typeface="Arial" panose="020B0604020202020204"/>
            </a:endParaRPr>
          </a:p>
        </p:txBody>
      </p:sp>
      <p:sp>
        <p:nvSpPr>
          <p:cNvPr id="7" name="Rectangle 6"/>
          <p:cNvSpPr>
            <a:spLocks noChangeArrowheads="1"/>
          </p:cNvSpPr>
          <p:nvPr>
            <p:custDataLst>
              <p:tags r:id="rId2"/>
            </p:custDataLst>
          </p:nvPr>
        </p:nvSpPr>
        <p:spPr bwMode="auto">
          <a:xfrm>
            <a:off x="579438" y="1746250"/>
            <a:ext cx="3103562" cy="4703763"/>
          </a:xfrm>
          <a:prstGeom prst="rect">
            <a:avLst/>
          </a:prstGeom>
          <a:noFill/>
          <a:ln w="9525">
            <a:noFill/>
            <a:miter lim="800000"/>
          </a:ln>
        </p:spPr>
        <p:txBody>
          <a:bodyPr/>
          <a:lstStyle/>
          <a:p>
            <a:pPr>
              <a:lnSpc>
                <a:spcPct val="105000"/>
              </a:lnSpc>
              <a:spcBef>
                <a:spcPct val="45000"/>
              </a:spcBef>
              <a:buClr>
                <a:srgbClr val="669900"/>
              </a:buClr>
              <a:buSzPct val="120000"/>
              <a:buFont typeface="Wingdings" panose="05000000000000000000" pitchFamily="2" charset="2"/>
              <a:buNone/>
            </a:pPr>
            <a:r>
              <a:rPr lang="en-US" sz="2500" smtClean="0">
                <a:latin typeface="微软雅黑" panose="020B0503020204020204" pitchFamily="34" charset="-122"/>
                <a:ea typeface="微软雅黑" panose="020B0503020204020204" pitchFamily="34" charset="-122"/>
                <a:cs typeface="微软雅黑" panose="020B0503020204020204" pitchFamily="34" charset="-122"/>
              </a:rPr>
              <a:t>这里</a:t>
            </a:r>
            <a:r>
              <a:rPr lang="zh-CN" altLang="en-US" sz="2500" smtClean="0">
                <a:latin typeface="微软雅黑" panose="020B0503020204020204" pitchFamily="34" charset="-122"/>
                <a:ea typeface="微软雅黑" panose="020B0503020204020204" pitchFamily="34" charset="-122"/>
                <a:cs typeface="微软雅黑" panose="020B0503020204020204" pitchFamily="34" charset="-122"/>
              </a:rPr>
              <a:t>，</a:t>
            </a:r>
            <a:r>
              <a:rPr lang="en-US" sz="2500" smtClean="0">
                <a:latin typeface="微软雅黑" panose="020B0503020204020204" pitchFamily="34" charset="-122"/>
                <a:ea typeface="微软雅黑" panose="020B0503020204020204" pitchFamily="34" charset="-122"/>
                <a:cs typeface="微软雅黑" panose="020B0503020204020204" pitchFamily="34" charset="-122"/>
              </a:rPr>
              <a:t>P</a:t>
            </a:r>
            <a:r>
              <a:rPr lang="en-US" sz="2500">
                <a:latin typeface="微软雅黑" panose="020B0503020204020204" pitchFamily="34" charset="-122"/>
                <a:ea typeface="微软雅黑" panose="020B0503020204020204" pitchFamily="34" charset="-122"/>
                <a:cs typeface="微软雅黑" panose="020B0503020204020204" pitchFamily="34" charset="-122"/>
              </a:rPr>
              <a:t>= </a:t>
            </a:r>
            <a:r>
              <a:rPr lang="en-US" sz="2500" smtClean="0">
                <a:latin typeface="微软雅黑" panose="020B0503020204020204" pitchFamily="34" charset="-122"/>
                <a:ea typeface="微软雅黑" panose="020B0503020204020204" pitchFamily="34" charset="-122"/>
                <a:cs typeface="微软雅黑" panose="020B0503020204020204" pitchFamily="34" charset="-122"/>
              </a:rPr>
              <a:t>AR</a:t>
            </a:r>
            <a:r>
              <a:rPr lang="zh-CN" altLang="en-US" sz="2500" smtClean="0">
                <a:latin typeface="微软雅黑" panose="020B0503020204020204" pitchFamily="34" charset="-122"/>
                <a:ea typeface="微软雅黑" panose="020B0503020204020204" pitchFamily="34" charset="-122"/>
                <a:cs typeface="微软雅黑" panose="020B0503020204020204" pitchFamily="34" charset="-122"/>
              </a:rPr>
              <a:t>，</a:t>
            </a:r>
            <a:r>
              <a:rPr lang="en-US" sz="2500" smtClean="0">
                <a:latin typeface="微软雅黑" panose="020B0503020204020204" pitchFamily="34" charset="-122"/>
                <a:ea typeface="微软雅黑" panose="020B0503020204020204" pitchFamily="34" charset="-122"/>
                <a:cs typeface="微软雅黑" panose="020B0503020204020204" pitchFamily="34" charset="-122"/>
              </a:rPr>
              <a:t>和竞争市场一样</a:t>
            </a:r>
            <a:endParaRPr lang="en-US" sz="25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5000"/>
              </a:lnSpc>
              <a:spcBef>
                <a:spcPct val="45000"/>
              </a:spcBef>
              <a:buClr>
                <a:srgbClr val="669900"/>
              </a:buClr>
              <a:buSzPct val="120000"/>
              <a:buFont typeface="Wingdings" panose="05000000000000000000" pitchFamily="2" charset="2"/>
              <a:buNone/>
            </a:pPr>
            <a:r>
              <a:rPr lang="en-US" sz="2500" smtClean="0">
                <a:latin typeface="微软雅黑" panose="020B0503020204020204" pitchFamily="34" charset="-122"/>
                <a:ea typeface="微软雅黑" panose="020B0503020204020204" pitchFamily="34" charset="-122"/>
                <a:cs typeface="微软雅黑" panose="020B0503020204020204" pitchFamily="34" charset="-122"/>
              </a:rPr>
              <a:t>MR&lt;P</a:t>
            </a:r>
            <a:r>
              <a:rPr lang="zh-CN" altLang="en-US" sz="2500" smtClean="0">
                <a:latin typeface="微软雅黑" panose="020B0503020204020204" pitchFamily="34" charset="-122"/>
                <a:ea typeface="微软雅黑" panose="020B0503020204020204" pitchFamily="34" charset="-122"/>
                <a:cs typeface="微软雅黑" panose="020B0503020204020204" pitchFamily="34" charset="-122"/>
              </a:rPr>
              <a:t>，</a:t>
            </a:r>
            <a:r>
              <a:rPr lang="en-US" sz="2500" smtClean="0">
                <a:latin typeface="微软雅黑" panose="020B0503020204020204" pitchFamily="34" charset="-122"/>
                <a:ea typeface="微软雅黑" panose="020B0503020204020204" pitchFamily="34" charset="-122"/>
                <a:cs typeface="微软雅黑" panose="020B0503020204020204" pitchFamily="34" charset="-122"/>
              </a:rPr>
              <a:t>而竞争性企业的</a:t>
            </a:r>
            <a:r>
              <a:rPr lang="en-US" sz="2500">
                <a:latin typeface="微软雅黑" panose="020B0503020204020204" pitchFamily="34" charset="-122"/>
                <a:ea typeface="微软雅黑" panose="020B0503020204020204" pitchFamily="34" charset="-122"/>
                <a:cs typeface="微软雅黑" panose="020B0503020204020204" pitchFamily="34" charset="-122"/>
              </a:rPr>
              <a:t>MR=P</a:t>
            </a:r>
          </a:p>
        </p:txBody>
      </p:sp>
      <p:sp>
        <p:nvSpPr>
          <p:cNvPr id="8" name="Rectangle 8"/>
          <p:cNvSpPr>
            <a:spLocks noChangeArrowheads="1"/>
          </p:cNvSpPr>
          <p:nvPr>
            <p:custDataLst>
              <p:tags r:id="rId3"/>
            </p:custDataLst>
          </p:nvPr>
        </p:nvSpPr>
        <p:spPr bwMode="auto">
          <a:xfrm>
            <a:off x="4625975" y="5626100"/>
            <a:ext cx="1084263" cy="574675"/>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1.50</a:t>
            </a:r>
          </a:p>
        </p:txBody>
      </p:sp>
      <p:sp>
        <p:nvSpPr>
          <p:cNvPr id="9" name="Rectangle 9"/>
          <p:cNvSpPr>
            <a:spLocks noChangeArrowheads="1"/>
          </p:cNvSpPr>
          <p:nvPr>
            <p:custDataLst>
              <p:tags r:id="rId4"/>
            </p:custDataLst>
          </p:nvPr>
        </p:nvSpPr>
        <p:spPr bwMode="auto">
          <a:xfrm>
            <a:off x="3875088" y="5626100"/>
            <a:ext cx="750887" cy="574675"/>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6</a:t>
            </a:r>
          </a:p>
        </p:txBody>
      </p:sp>
      <p:sp>
        <p:nvSpPr>
          <p:cNvPr id="10" name="Rectangle 10"/>
          <p:cNvSpPr>
            <a:spLocks noChangeArrowheads="1"/>
          </p:cNvSpPr>
          <p:nvPr>
            <p:custDataLst>
              <p:tags r:id="rId5"/>
            </p:custDataLst>
          </p:nvPr>
        </p:nvSpPr>
        <p:spPr bwMode="auto">
          <a:xfrm>
            <a:off x="4625975" y="5054600"/>
            <a:ext cx="1084263" cy="57150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2.00</a:t>
            </a:r>
          </a:p>
        </p:txBody>
      </p:sp>
      <p:sp>
        <p:nvSpPr>
          <p:cNvPr id="11" name="Rectangle 11"/>
          <p:cNvSpPr>
            <a:spLocks noChangeArrowheads="1"/>
          </p:cNvSpPr>
          <p:nvPr>
            <p:custDataLst>
              <p:tags r:id="rId6"/>
            </p:custDataLst>
          </p:nvPr>
        </p:nvSpPr>
        <p:spPr bwMode="auto">
          <a:xfrm>
            <a:off x="3875088" y="5054600"/>
            <a:ext cx="750887" cy="57150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5</a:t>
            </a:r>
          </a:p>
        </p:txBody>
      </p:sp>
      <p:sp>
        <p:nvSpPr>
          <p:cNvPr id="12" name="Rectangle 12"/>
          <p:cNvSpPr>
            <a:spLocks noChangeArrowheads="1"/>
          </p:cNvSpPr>
          <p:nvPr>
            <p:custDataLst>
              <p:tags r:id="rId7"/>
            </p:custDataLst>
          </p:nvPr>
        </p:nvSpPr>
        <p:spPr bwMode="auto">
          <a:xfrm>
            <a:off x="4625975" y="4481513"/>
            <a:ext cx="1084263" cy="573087"/>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2.50</a:t>
            </a:r>
          </a:p>
        </p:txBody>
      </p:sp>
      <p:sp>
        <p:nvSpPr>
          <p:cNvPr id="13" name="Rectangle 13"/>
          <p:cNvSpPr>
            <a:spLocks noChangeArrowheads="1"/>
          </p:cNvSpPr>
          <p:nvPr>
            <p:custDataLst>
              <p:tags r:id="rId8"/>
            </p:custDataLst>
          </p:nvPr>
        </p:nvSpPr>
        <p:spPr bwMode="auto">
          <a:xfrm>
            <a:off x="3875088" y="4481513"/>
            <a:ext cx="750887" cy="573087"/>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4</a:t>
            </a:r>
          </a:p>
        </p:txBody>
      </p:sp>
      <p:sp>
        <p:nvSpPr>
          <p:cNvPr id="14" name="Rectangle 14"/>
          <p:cNvSpPr>
            <a:spLocks noChangeArrowheads="1"/>
          </p:cNvSpPr>
          <p:nvPr>
            <p:custDataLst>
              <p:tags r:id="rId9"/>
            </p:custDataLst>
          </p:nvPr>
        </p:nvSpPr>
        <p:spPr bwMode="auto">
          <a:xfrm>
            <a:off x="4625975" y="3905250"/>
            <a:ext cx="1084263" cy="576263"/>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3.00</a:t>
            </a:r>
          </a:p>
        </p:txBody>
      </p:sp>
      <p:sp>
        <p:nvSpPr>
          <p:cNvPr id="15" name="Rectangle 15"/>
          <p:cNvSpPr>
            <a:spLocks noChangeArrowheads="1"/>
          </p:cNvSpPr>
          <p:nvPr>
            <p:custDataLst>
              <p:tags r:id="rId10"/>
            </p:custDataLst>
          </p:nvPr>
        </p:nvSpPr>
        <p:spPr bwMode="auto">
          <a:xfrm>
            <a:off x="3875088" y="3905250"/>
            <a:ext cx="750887" cy="576263"/>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a:t>
            </a:r>
          </a:p>
        </p:txBody>
      </p:sp>
      <p:sp>
        <p:nvSpPr>
          <p:cNvPr id="3" name="Rectangle 16"/>
          <p:cNvSpPr>
            <a:spLocks noChangeArrowheads="1"/>
          </p:cNvSpPr>
          <p:nvPr>
            <p:custDataLst>
              <p:tags r:id="rId11"/>
            </p:custDataLst>
          </p:nvPr>
        </p:nvSpPr>
        <p:spPr bwMode="auto">
          <a:xfrm>
            <a:off x="4625975" y="3332163"/>
            <a:ext cx="1084263" cy="573087"/>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3.50</a:t>
            </a:r>
          </a:p>
        </p:txBody>
      </p:sp>
      <p:sp>
        <p:nvSpPr>
          <p:cNvPr id="17" name="Rectangle 17"/>
          <p:cNvSpPr>
            <a:spLocks noChangeArrowheads="1"/>
          </p:cNvSpPr>
          <p:nvPr>
            <p:custDataLst>
              <p:tags r:id="rId12"/>
            </p:custDataLst>
          </p:nvPr>
        </p:nvSpPr>
        <p:spPr bwMode="auto">
          <a:xfrm>
            <a:off x="3875088" y="3332163"/>
            <a:ext cx="750887" cy="573087"/>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a:t>
            </a:r>
          </a:p>
        </p:txBody>
      </p:sp>
      <p:grpSp>
        <p:nvGrpSpPr>
          <p:cNvPr id="18" name="Group 18"/>
          <p:cNvGrpSpPr/>
          <p:nvPr/>
        </p:nvGrpSpPr>
        <p:grpSpPr bwMode="auto">
          <a:xfrm>
            <a:off x="6581775" y="2760663"/>
            <a:ext cx="1127125" cy="3440112"/>
            <a:chOff x="4146" y="1669"/>
            <a:chExt cx="710" cy="2167"/>
          </a:xfrm>
        </p:grpSpPr>
        <p:sp>
          <p:nvSpPr>
            <p:cNvPr id="19" name="Rectangle 19"/>
            <p:cNvSpPr>
              <a:spLocks noChangeArrowheads="1"/>
            </p:cNvSpPr>
            <p:nvPr>
              <p:custDataLst>
                <p:tags r:id="rId60"/>
              </p:custDataLst>
            </p:nvPr>
          </p:nvSpPr>
          <p:spPr bwMode="auto">
            <a:xfrm>
              <a:off x="4146" y="3474"/>
              <a:ext cx="710" cy="362"/>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solidFill>
                    <a:srgbClr val="3333FF"/>
                  </a:solidFill>
                  <a:latin typeface="Arial" panose="020B0604020202020204"/>
                  <a:cs typeface="Arial" panose="020B0604020202020204"/>
                </a:rPr>
                <a:t>1.50</a:t>
              </a:r>
            </a:p>
          </p:txBody>
        </p:sp>
        <p:sp>
          <p:nvSpPr>
            <p:cNvPr id="20" name="Rectangle 20"/>
            <p:cNvSpPr>
              <a:spLocks noChangeArrowheads="1"/>
            </p:cNvSpPr>
            <p:nvPr>
              <p:custDataLst>
                <p:tags r:id="rId61"/>
              </p:custDataLst>
            </p:nvPr>
          </p:nvSpPr>
          <p:spPr bwMode="auto">
            <a:xfrm>
              <a:off x="4146" y="3114"/>
              <a:ext cx="710" cy="36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solidFill>
                    <a:srgbClr val="3333FF"/>
                  </a:solidFill>
                  <a:latin typeface="Arial" panose="020B0604020202020204"/>
                  <a:cs typeface="Arial" panose="020B0604020202020204"/>
                </a:rPr>
                <a:t>2.00</a:t>
              </a:r>
            </a:p>
          </p:txBody>
        </p:sp>
        <p:sp>
          <p:nvSpPr>
            <p:cNvPr id="21" name="Rectangle 21"/>
            <p:cNvSpPr>
              <a:spLocks noChangeArrowheads="1"/>
            </p:cNvSpPr>
            <p:nvPr>
              <p:custDataLst>
                <p:tags r:id="rId62"/>
              </p:custDataLst>
            </p:nvPr>
          </p:nvSpPr>
          <p:spPr bwMode="auto">
            <a:xfrm>
              <a:off x="4146" y="2753"/>
              <a:ext cx="710" cy="361"/>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solidFill>
                    <a:srgbClr val="3333FF"/>
                  </a:solidFill>
                  <a:latin typeface="Arial" panose="020B0604020202020204"/>
                  <a:cs typeface="Arial" panose="020B0604020202020204"/>
                </a:rPr>
                <a:t>2.50</a:t>
              </a:r>
            </a:p>
          </p:txBody>
        </p:sp>
        <p:sp>
          <p:nvSpPr>
            <p:cNvPr id="22" name="Rectangle 22"/>
            <p:cNvSpPr>
              <a:spLocks noChangeArrowheads="1"/>
            </p:cNvSpPr>
            <p:nvPr>
              <p:custDataLst>
                <p:tags r:id="rId63"/>
              </p:custDataLst>
            </p:nvPr>
          </p:nvSpPr>
          <p:spPr bwMode="auto">
            <a:xfrm>
              <a:off x="4146" y="2390"/>
              <a:ext cx="710" cy="363"/>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solidFill>
                    <a:srgbClr val="3333FF"/>
                  </a:solidFill>
                  <a:latin typeface="Arial" panose="020B0604020202020204"/>
                  <a:cs typeface="Arial" panose="020B0604020202020204"/>
                </a:rPr>
                <a:t>3.00</a:t>
              </a:r>
            </a:p>
          </p:txBody>
        </p:sp>
        <p:sp>
          <p:nvSpPr>
            <p:cNvPr id="23" name="Rectangle 23"/>
            <p:cNvSpPr>
              <a:spLocks noChangeArrowheads="1"/>
            </p:cNvSpPr>
            <p:nvPr>
              <p:custDataLst>
                <p:tags r:id="rId64"/>
              </p:custDataLst>
            </p:nvPr>
          </p:nvSpPr>
          <p:spPr bwMode="auto">
            <a:xfrm>
              <a:off x="4146" y="2029"/>
              <a:ext cx="710" cy="361"/>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solidFill>
                    <a:srgbClr val="3333FF"/>
                  </a:solidFill>
                  <a:latin typeface="Arial" panose="020B0604020202020204"/>
                  <a:cs typeface="Arial" panose="020B0604020202020204"/>
                </a:rPr>
                <a:t>3.50</a:t>
              </a:r>
            </a:p>
          </p:txBody>
        </p:sp>
        <p:sp>
          <p:nvSpPr>
            <p:cNvPr id="24" name="Rectangle 24"/>
            <p:cNvSpPr>
              <a:spLocks noChangeArrowheads="1"/>
            </p:cNvSpPr>
            <p:nvPr>
              <p:custDataLst>
                <p:tags r:id="rId65"/>
              </p:custDataLst>
            </p:nvPr>
          </p:nvSpPr>
          <p:spPr bwMode="auto">
            <a:xfrm>
              <a:off x="4146" y="1669"/>
              <a:ext cx="710" cy="36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smtClean="0">
                  <a:solidFill>
                    <a:srgbClr val="3333FF"/>
                  </a:solidFill>
                  <a:latin typeface="Arial" panose="020B0604020202020204"/>
                  <a:cs typeface="Arial" panose="020B0604020202020204"/>
                </a:rPr>
                <a:t>4.00</a:t>
              </a:r>
              <a:endParaRPr lang="en-US" sz="2400">
                <a:solidFill>
                  <a:srgbClr val="3333FF"/>
                </a:solidFill>
                <a:latin typeface="Arial" panose="020B0604020202020204"/>
                <a:cs typeface="Arial" panose="020B0604020202020204"/>
              </a:endParaRPr>
            </a:p>
          </p:txBody>
        </p:sp>
      </p:grpSp>
      <p:sp>
        <p:nvSpPr>
          <p:cNvPr id="25" name="Rectangle 25"/>
          <p:cNvSpPr>
            <a:spLocks noChangeArrowheads="1"/>
          </p:cNvSpPr>
          <p:nvPr>
            <p:custDataLst>
              <p:tags r:id="rId13"/>
            </p:custDataLst>
          </p:nvPr>
        </p:nvSpPr>
        <p:spPr bwMode="auto">
          <a:xfrm>
            <a:off x="4625975" y="2760663"/>
            <a:ext cx="1084263" cy="57150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4.00</a:t>
            </a:r>
          </a:p>
        </p:txBody>
      </p:sp>
      <p:sp>
        <p:nvSpPr>
          <p:cNvPr id="26" name="Rectangle 26"/>
          <p:cNvSpPr>
            <a:spLocks noChangeArrowheads="1"/>
          </p:cNvSpPr>
          <p:nvPr>
            <p:custDataLst>
              <p:tags r:id="rId14"/>
            </p:custDataLst>
          </p:nvPr>
        </p:nvSpPr>
        <p:spPr bwMode="auto">
          <a:xfrm>
            <a:off x="3875088" y="2760663"/>
            <a:ext cx="750887" cy="57150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a:t>
            </a:r>
          </a:p>
        </p:txBody>
      </p:sp>
      <p:sp>
        <p:nvSpPr>
          <p:cNvPr id="27" name="Rectangle 27"/>
          <p:cNvSpPr>
            <a:spLocks noChangeArrowheads="1"/>
          </p:cNvSpPr>
          <p:nvPr>
            <p:custDataLst>
              <p:tags r:id="rId15"/>
            </p:custDataLst>
          </p:nvPr>
        </p:nvSpPr>
        <p:spPr bwMode="auto">
          <a:xfrm>
            <a:off x="7708900" y="2185988"/>
            <a:ext cx="946150" cy="574675"/>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en-US" sz="2400">
              <a:latin typeface="Arial" panose="020B0604020202020204"/>
              <a:cs typeface="Arial" panose="020B0604020202020204"/>
            </a:endParaRPr>
          </a:p>
        </p:txBody>
      </p:sp>
      <p:sp>
        <p:nvSpPr>
          <p:cNvPr id="28" name="Rectangle 28"/>
          <p:cNvSpPr>
            <a:spLocks noChangeArrowheads="1"/>
          </p:cNvSpPr>
          <p:nvPr>
            <p:custDataLst>
              <p:tags r:id="rId16"/>
            </p:custDataLst>
          </p:nvPr>
        </p:nvSpPr>
        <p:spPr bwMode="auto">
          <a:xfrm>
            <a:off x="6581775" y="2185988"/>
            <a:ext cx="1127125" cy="574675"/>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n.a.</a:t>
            </a:r>
          </a:p>
        </p:txBody>
      </p:sp>
      <p:grpSp>
        <p:nvGrpSpPr>
          <p:cNvPr id="29" name="Group 29"/>
          <p:cNvGrpSpPr/>
          <p:nvPr/>
        </p:nvGrpSpPr>
        <p:grpSpPr bwMode="auto">
          <a:xfrm>
            <a:off x="5710238" y="2185988"/>
            <a:ext cx="871537" cy="4014787"/>
            <a:chOff x="3597" y="1307"/>
            <a:chExt cx="549" cy="2529"/>
          </a:xfrm>
        </p:grpSpPr>
        <p:sp>
          <p:nvSpPr>
            <p:cNvPr id="30" name="Rectangle 30"/>
            <p:cNvSpPr>
              <a:spLocks noChangeArrowheads="1"/>
            </p:cNvSpPr>
            <p:nvPr>
              <p:custDataLst>
                <p:tags r:id="rId53"/>
              </p:custDataLst>
            </p:nvPr>
          </p:nvSpPr>
          <p:spPr bwMode="auto">
            <a:xfrm>
              <a:off x="3597" y="3474"/>
              <a:ext cx="549" cy="362"/>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solidFill>
                    <a:srgbClr val="3333FF"/>
                  </a:solidFill>
                  <a:latin typeface="Arial" panose="020B0604020202020204"/>
                  <a:cs typeface="Arial" panose="020B0604020202020204"/>
                </a:rPr>
                <a:t>9</a:t>
              </a:r>
            </a:p>
          </p:txBody>
        </p:sp>
        <p:sp>
          <p:nvSpPr>
            <p:cNvPr id="31" name="Rectangle 31"/>
            <p:cNvSpPr>
              <a:spLocks noChangeArrowheads="1"/>
            </p:cNvSpPr>
            <p:nvPr>
              <p:custDataLst>
                <p:tags r:id="rId54"/>
              </p:custDataLst>
            </p:nvPr>
          </p:nvSpPr>
          <p:spPr bwMode="auto">
            <a:xfrm>
              <a:off x="3597" y="3114"/>
              <a:ext cx="549" cy="36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solidFill>
                    <a:srgbClr val="3333FF"/>
                  </a:solidFill>
                  <a:latin typeface="Arial" panose="020B0604020202020204"/>
                  <a:cs typeface="Arial" panose="020B0604020202020204"/>
                </a:rPr>
                <a:t>10</a:t>
              </a:r>
            </a:p>
          </p:txBody>
        </p:sp>
        <p:sp>
          <p:nvSpPr>
            <p:cNvPr id="32" name="Rectangle 32"/>
            <p:cNvSpPr>
              <a:spLocks noChangeArrowheads="1"/>
            </p:cNvSpPr>
            <p:nvPr>
              <p:custDataLst>
                <p:tags r:id="rId55"/>
              </p:custDataLst>
            </p:nvPr>
          </p:nvSpPr>
          <p:spPr bwMode="auto">
            <a:xfrm>
              <a:off x="3597" y="2753"/>
              <a:ext cx="549" cy="361"/>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solidFill>
                    <a:srgbClr val="3333FF"/>
                  </a:solidFill>
                  <a:latin typeface="Arial" panose="020B0604020202020204"/>
                  <a:cs typeface="Arial" panose="020B0604020202020204"/>
                </a:rPr>
                <a:t>10</a:t>
              </a:r>
            </a:p>
          </p:txBody>
        </p:sp>
        <p:sp>
          <p:nvSpPr>
            <p:cNvPr id="33" name="Rectangle 33"/>
            <p:cNvSpPr>
              <a:spLocks noChangeArrowheads="1"/>
            </p:cNvSpPr>
            <p:nvPr>
              <p:custDataLst>
                <p:tags r:id="rId56"/>
              </p:custDataLst>
            </p:nvPr>
          </p:nvSpPr>
          <p:spPr bwMode="auto">
            <a:xfrm>
              <a:off x="3597" y="2390"/>
              <a:ext cx="549" cy="363"/>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solidFill>
                    <a:srgbClr val="3333FF"/>
                  </a:solidFill>
                  <a:latin typeface="Arial" panose="020B0604020202020204"/>
                  <a:cs typeface="Arial" panose="020B0604020202020204"/>
                </a:rPr>
                <a:t>9</a:t>
              </a:r>
            </a:p>
          </p:txBody>
        </p:sp>
        <p:sp>
          <p:nvSpPr>
            <p:cNvPr id="34" name="Rectangle 34"/>
            <p:cNvSpPr>
              <a:spLocks noChangeArrowheads="1"/>
            </p:cNvSpPr>
            <p:nvPr>
              <p:custDataLst>
                <p:tags r:id="rId57"/>
              </p:custDataLst>
            </p:nvPr>
          </p:nvSpPr>
          <p:spPr bwMode="auto">
            <a:xfrm>
              <a:off x="3597" y="2029"/>
              <a:ext cx="549" cy="361"/>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solidFill>
                    <a:srgbClr val="3333FF"/>
                  </a:solidFill>
                  <a:latin typeface="Arial" panose="020B0604020202020204"/>
                  <a:cs typeface="Arial" panose="020B0604020202020204"/>
                </a:rPr>
                <a:t>7</a:t>
              </a:r>
            </a:p>
          </p:txBody>
        </p:sp>
        <p:sp>
          <p:nvSpPr>
            <p:cNvPr id="35" name="Rectangle 35"/>
            <p:cNvSpPr>
              <a:spLocks noChangeArrowheads="1"/>
            </p:cNvSpPr>
            <p:nvPr>
              <p:custDataLst>
                <p:tags r:id="rId58"/>
              </p:custDataLst>
            </p:nvPr>
          </p:nvSpPr>
          <p:spPr bwMode="auto">
            <a:xfrm>
              <a:off x="3597" y="1669"/>
              <a:ext cx="549" cy="36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solidFill>
                    <a:srgbClr val="3333FF"/>
                  </a:solidFill>
                  <a:latin typeface="Arial" panose="020B0604020202020204"/>
                  <a:cs typeface="Arial" panose="020B0604020202020204"/>
                </a:rPr>
                <a:t>4</a:t>
              </a:r>
            </a:p>
          </p:txBody>
        </p:sp>
        <p:sp>
          <p:nvSpPr>
            <p:cNvPr id="36" name="Rectangle 36"/>
            <p:cNvSpPr>
              <a:spLocks noChangeArrowheads="1"/>
            </p:cNvSpPr>
            <p:nvPr>
              <p:custDataLst>
                <p:tags r:id="rId59"/>
              </p:custDataLst>
            </p:nvPr>
          </p:nvSpPr>
          <p:spPr bwMode="auto">
            <a:xfrm>
              <a:off x="3597" y="1307"/>
              <a:ext cx="549" cy="362"/>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smtClean="0">
                  <a:solidFill>
                    <a:srgbClr val="3333FF"/>
                  </a:solidFill>
                  <a:latin typeface="Arial" panose="020B0604020202020204"/>
                  <a:cs typeface="Arial" panose="020B0604020202020204"/>
                </a:rPr>
                <a:t>0</a:t>
              </a:r>
              <a:endParaRPr lang="en-US" sz="2400">
                <a:solidFill>
                  <a:srgbClr val="3333FF"/>
                </a:solidFill>
                <a:latin typeface="Arial" panose="020B0604020202020204"/>
                <a:cs typeface="Arial" panose="020B0604020202020204"/>
              </a:endParaRPr>
            </a:p>
          </p:txBody>
        </p:sp>
      </p:grpSp>
      <p:sp>
        <p:nvSpPr>
          <p:cNvPr id="37" name="Rectangle 37"/>
          <p:cNvSpPr>
            <a:spLocks noChangeArrowheads="1"/>
          </p:cNvSpPr>
          <p:nvPr>
            <p:custDataLst>
              <p:tags r:id="rId17"/>
            </p:custDataLst>
          </p:nvPr>
        </p:nvSpPr>
        <p:spPr bwMode="auto">
          <a:xfrm>
            <a:off x="4625975" y="2185988"/>
            <a:ext cx="1084263" cy="574675"/>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smtClean="0">
                <a:latin typeface="Arial" panose="020B0604020202020204"/>
                <a:cs typeface="Arial" panose="020B0604020202020204"/>
              </a:rPr>
              <a:t>4.50</a:t>
            </a:r>
            <a:endParaRPr lang="en-US" sz="2400">
              <a:latin typeface="Arial" panose="020B0604020202020204"/>
              <a:cs typeface="Arial" panose="020B0604020202020204"/>
            </a:endParaRPr>
          </a:p>
        </p:txBody>
      </p:sp>
      <p:sp>
        <p:nvSpPr>
          <p:cNvPr id="38" name="Rectangle 38"/>
          <p:cNvSpPr>
            <a:spLocks noChangeArrowheads="1"/>
          </p:cNvSpPr>
          <p:nvPr>
            <p:custDataLst>
              <p:tags r:id="rId18"/>
            </p:custDataLst>
          </p:nvPr>
        </p:nvSpPr>
        <p:spPr bwMode="auto">
          <a:xfrm>
            <a:off x="3875088" y="2185988"/>
            <a:ext cx="750887" cy="574675"/>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0</a:t>
            </a:r>
          </a:p>
        </p:txBody>
      </p:sp>
      <p:sp>
        <p:nvSpPr>
          <p:cNvPr id="39" name="Rectangle 39"/>
          <p:cNvSpPr>
            <a:spLocks noChangeArrowheads="1"/>
          </p:cNvSpPr>
          <p:nvPr>
            <p:custDataLst>
              <p:tags r:id="rId19"/>
            </p:custDataLst>
          </p:nvPr>
        </p:nvSpPr>
        <p:spPr bwMode="auto">
          <a:xfrm>
            <a:off x="7708900" y="1612900"/>
            <a:ext cx="946150" cy="573088"/>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sz="2400" b="1" i="1">
                <a:latin typeface="Arial" panose="020B0604020202020204"/>
                <a:cs typeface="Arial" panose="020B0604020202020204"/>
              </a:rPr>
              <a:t>MR</a:t>
            </a:r>
          </a:p>
        </p:txBody>
      </p:sp>
      <p:sp>
        <p:nvSpPr>
          <p:cNvPr id="40" name="Rectangle 40"/>
          <p:cNvSpPr>
            <a:spLocks noChangeArrowheads="1"/>
          </p:cNvSpPr>
          <p:nvPr>
            <p:custDataLst>
              <p:tags r:id="rId20"/>
            </p:custDataLst>
          </p:nvPr>
        </p:nvSpPr>
        <p:spPr bwMode="auto">
          <a:xfrm>
            <a:off x="6581775" y="1612900"/>
            <a:ext cx="1127125" cy="573088"/>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sz="2400" b="1" i="1">
                <a:latin typeface="Arial" panose="020B0604020202020204"/>
                <a:cs typeface="Arial" panose="020B0604020202020204"/>
              </a:rPr>
              <a:t>AR</a:t>
            </a:r>
          </a:p>
        </p:txBody>
      </p:sp>
      <p:sp>
        <p:nvSpPr>
          <p:cNvPr id="41" name="Rectangle 41"/>
          <p:cNvSpPr>
            <a:spLocks noChangeArrowheads="1"/>
          </p:cNvSpPr>
          <p:nvPr>
            <p:custDataLst>
              <p:tags r:id="rId21"/>
            </p:custDataLst>
          </p:nvPr>
        </p:nvSpPr>
        <p:spPr bwMode="auto">
          <a:xfrm>
            <a:off x="5710238" y="1612900"/>
            <a:ext cx="871537" cy="573088"/>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sz="2400" b="1" i="1">
                <a:latin typeface="Arial" panose="020B0604020202020204"/>
                <a:cs typeface="Arial" panose="020B0604020202020204"/>
              </a:rPr>
              <a:t>TR</a:t>
            </a:r>
          </a:p>
        </p:txBody>
      </p:sp>
      <p:sp>
        <p:nvSpPr>
          <p:cNvPr id="42" name="Rectangle 42"/>
          <p:cNvSpPr>
            <a:spLocks noChangeArrowheads="1"/>
          </p:cNvSpPr>
          <p:nvPr>
            <p:custDataLst>
              <p:tags r:id="rId22"/>
            </p:custDataLst>
          </p:nvPr>
        </p:nvSpPr>
        <p:spPr bwMode="auto">
          <a:xfrm>
            <a:off x="4625975" y="1612900"/>
            <a:ext cx="1084263" cy="573088"/>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sz="2400" b="1" i="1">
                <a:latin typeface="Arial" panose="020B0604020202020204"/>
                <a:cs typeface="Arial" panose="020B0604020202020204"/>
              </a:rPr>
              <a:t>P</a:t>
            </a:r>
          </a:p>
        </p:txBody>
      </p:sp>
      <p:sp>
        <p:nvSpPr>
          <p:cNvPr id="43" name="Rectangle 43"/>
          <p:cNvSpPr>
            <a:spLocks noChangeArrowheads="1"/>
          </p:cNvSpPr>
          <p:nvPr>
            <p:custDataLst>
              <p:tags r:id="rId23"/>
            </p:custDataLst>
          </p:nvPr>
        </p:nvSpPr>
        <p:spPr bwMode="auto">
          <a:xfrm>
            <a:off x="3875088" y="1612900"/>
            <a:ext cx="750887" cy="573088"/>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sz="2400" b="1" i="1">
                <a:latin typeface="Arial" panose="020B0604020202020204"/>
                <a:cs typeface="Arial" panose="020B0604020202020204"/>
              </a:rPr>
              <a:t>Q</a:t>
            </a:r>
          </a:p>
        </p:txBody>
      </p:sp>
      <p:sp>
        <p:nvSpPr>
          <p:cNvPr id="44" name="Line 44"/>
          <p:cNvSpPr>
            <a:spLocks noChangeShapeType="1"/>
          </p:cNvSpPr>
          <p:nvPr>
            <p:custDataLst>
              <p:tags r:id="rId24"/>
            </p:custDataLst>
          </p:nvPr>
        </p:nvSpPr>
        <p:spPr bwMode="auto">
          <a:xfrm>
            <a:off x="3875088" y="1612900"/>
            <a:ext cx="4779962" cy="0"/>
          </a:xfrm>
          <a:prstGeom prst="line">
            <a:avLst/>
          </a:prstGeom>
          <a:noFill/>
          <a:ln w="28575" cap="sq">
            <a:solidFill>
              <a:schemeClr val="tx1"/>
            </a:solidFill>
            <a:round/>
          </a:ln>
        </p:spPr>
        <p:txBody>
          <a:bodyPr/>
          <a:lstStyle/>
          <a:p>
            <a:endParaRPr lang="en-US">
              <a:latin typeface="Arial" panose="020B0604020202020204"/>
              <a:cs typeface="Arial" panose="020B0604020202020204"/>
            </a:endParaRPr>
          </a:p>
        </p:txBody>
      </p:sp>
      <p:sp>
        <p:nvSpPr>
          <p:cNvPr id="45" name="Line 45"/>
          <p:cNvSpPr>
            <a:spLocks noChangeShapeType="1"/>
          </p:cNvSpPr>
          <p:nvPr>
            <p:custDataLst>
              <p:tags r:id="rId25"/>
            </p:custDataLst>
          </p:nvPr>
        </p:nvSpPr>
        <p:spPr bwMode="auto">
          <a:xfrm>
            <a:off x="3875088" y="2185988"/>
            <a:ext cx="4779962"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46" name="Line 46"/>
          <p:cNvSpPr>
            <a:spLocks noChangeShapeType="1"/>
          </p:cNvSpPr>
          <p:nvPr>
            <p:custDataLst>
              <p:tags r:id="rId26"/>
            </p:custDataLst>
          </p:nvPr>
        </p:nvSpPr>
        <p:spPr bwMode="auto">
          <a:xfrm>
            <a:off x="3875088" y="2760663"/>
            <a:ext cx="4779962"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47" name="Line 47"/>
          <p:cNvSpPr>
            <a:spLocks noChangeShapeType="1"/>
          </p:cNvSpPr>
          <p:nvPr>
            <p:custDataLst>
              <p:tags r:id="rId27"/>
            </p:custDataLst>
          </p:nvPr>
        </p:nvSpPr>
        <p:spPr bwMode="auto">
          <a:xfrm>
            <a:off x="3875088" y="3332163"/>
            <a:ext cx="4779962"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48" name="Line 48"/>
          <p:cNvSpPr>
            <a:spLocks noChangeShapeType="1"/>
          </p:cNvSpPr>
          <p:nvPr>
            <p:custDataLst>
              <p:tags r:id="rId28"/>
            </p:custDataLst>
          </p:nvPr>
        </p:nvSpPr>
        <p:spPr bwMode="auto">
          <a:xfrm>
            <a:off x="3875088" y="3905250"/>
            <a:ext cx="4779962"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49" name="Line 49"/>
          <p:cNvSpPr>
            <a:spLocks noChangeShapeType="1"/>
          </p:cNvSpPr>
          <p:nvPr>
            <p:custDataLst>
              <p:tags r:id="rId29"/>
            </p:custDataLst>
          </p:nvPr>
        </p:nvSpPr>
        <p:spPr bwMode="auto">
          <a:xfrm>
            <a:off x="3875088" y="4481513"/>
            <a:ext cx="4779962"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50" name="Line 50"/>
          <p:cNvSpPr>
            <a:spLocks noChangeShapeType="1"/>
          </p:cNvSpPr>
          <p:nvPr>
            <p:custDataLst>
              <p:tags r:id="rId30"/>
            </p:custDataLst>
          </p:nvPr>
        </p:nvSpPr>
        <p:spPr bwMode="auto">
          <a:xfrm>
            <a:off x="3875088" y="5054600"/>
            <a:ext cx="4779962"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51" name="Line 51"/>
          <p:cNvSpPr>
            <a:spLocks noChangeShapeType="1"/>
          </p:cNvSpPr>
          <p:nvPr>
            <p:custDataLst>
              <p:tags r:id="rId31"/>
            </p:custDataLst>
          </p:nvPr>
        </p:nvSpPr>
        <p:spPr bwMode="auto">
          <a:xfrm>
            <a:off x="3875088" y="5626100"/>
            <a:ext cx="4779962"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52" name="Line 52"/>
          <p:cNvSpPr>
            <a:spLocks noChangeShapeType="1"/>
          </p:cNvSpPr>
          <p:nvPr>
            <p:custDataLst>
              <p:tags r:id="rId32"/>
            </p:custDataLst>
          </p:nvPr>
        </p:nvSpPr>
        <p:spPr bwMode="auto">
          <a:xfrm>
            <a:off x="3875088" y="6200775"/>
            <a:ext cx="4779962" cy="0"/>
          </a:xfrm>
          <a:prstGeom prst="line">
            <a:avLst/>
          </a:prstGeom>
          <a:noFill/>
          <a:ln w="28575" cap="sq">
            <a:solidFill>
              <a:schemeClr val="tx1"/>
            </a:solidFill>
            <a:round/>
          </a:ln>
        </p:spPr>
        <p:txBody>
          <a:bodyPr/>
          <a:lstStyle/>
          <a:p>
            <a:endParaRPr lang="en-US">
              <a:latin typeface="Arial" panose="020B0604020202020204"/>
              <a:cs typeface="Arial" panose="020B0604020202020204"/>
            </a:endParaRPr>
          </a:p>
        </p:txBody>
      </p:sp>
      <p:sp>
        <p:nvSpPr>
          <p:cNvPr id="53" name="Line 53"/>
          <p:cNvSpPr>
            <a:spLocks noChangeShapeType="1"/>
          </p:cNvSpPr>
          <p:nvPr>
            <p:custDataLst>
              <p:tags r:id="rId33"/>
            </p:custDataLst>
          </p:nvPr>
        </p:nvSpPr>
        <p:spPr bwMode="auto">
          <a:xfrm>
            <a:off x="3875088" y="1612900"/>
            <a:ext cx="0" cy="4587875"/>
          </a:xfrm>
          <a:prstGeom prst="line">
            <a:avLst/>
          </a:prstGeom>
          <a:noFill/>
          <a:ln w="28575" cap="sq">
            <a:solidFill>
              <a:schemeClr val="tx1"/>
            </a:solidFill>
            <a:round/>
          </a:ln>
        </p:spPr>
        <p:txBody>
          <a:bodyPr/>
          <a:lstStyle/>
          <a:p>
            <a:endParaRPr lang="en-US">
              <a:latin typeface="Arial" panose="020B0604020202020204"/>
              <a:cs typeface="Arial" panose="020B0604020202020204"/>
            </a:endParaRPr>
          </a:p>
        </p:txBody>
      </p:sp>
      <p:sp>
        <p:nvSpPr>
          <p:cNvPr id="54" name="Line 54"/>
          <p:cNvSpPr>
            <a:spLocks noChangeShapeType="1"/>
          </p:cNvSpPr>
          <p:nvPr>
            <p:custDataLst>
              <p:tags r:id="rId34"/>
            </p:custDataLst>
          </p:nvPr>
        </p:nvSpPr>
        <p:spPr bwMode="auto">
          <a:xfrm>
            <a:off x="4625975" y="1612900"/>
            <a:ext cx="0" cy="458787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55" name="Line 55"/>
          <p:cNvSpPr>
            <a:spLocks noChangeShapeType="1"/>
          </p:cNvSpPr>
          <p:nvPr>
            <p:custDataLst>
              <p:tags r:id="rId35"/>
            </p:custDataLst>
          </p:nvPr>
        </p:nvSpPr>
        <p:spPr bwMode="auto">
          <a:xfrm>
            <a:off x="5710238" y="1612900"/>
            <a:ext cx="0" cy="458787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56" name="Line 56"/>
          <p:cNvSpPr>
            <a:spLocks noChangeShapeType="1"/>
          </p:cNvSpPr>
          <p:nvPr>
            <p:custDataLst>
              <p:tags r:id="rId36"/>
            </p:custDataLst>
          </p:nvPr>
        </p:nvSpPr>
        <p:spPr bwMode="auto">
          <a:xfrm>
            <a:off x="6581775" y="1612900"/>
            <a:ext cx="0" cy="458787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57" name="Line 57"/>
          <p:cNvSpPr>
            <a:spLocks noChangeShapeType="1"/>
          </p:cNvSpPr>
          <p:nvPr>
            <p:custDataLst>
              <p:tags r:id="rId37"/>
            </p:custDataLst>
          </p:nvPr>
        </p:nvSpPr>
        <p:spPr bwMode="auto">
          <a:xfrm>
            <a:off x="7708900" y="1612900"/>
            <a:ext cx="0" cy="458787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58" name="Line 58"/>
          <p:cNvSpPr>
            <a:spLocks noChangeShapeType="1"/>
          </p:cNvSpPr>
          <p:nvPr>
            <p:custDataLst>
              <p:tags r:id="rId38"/>
            </p:custDataLst>
          </p:nvPr>
        </p:nvSpPr>
        <p:spPr bwMode="auto">
          <a:xfrm>
            <a:off x="8655050" y="1612900"/>
            <a:ext cx="0" cy="4587875"/>
          </a:xfrm>
          <a:prstGeom prst="line">
            <a:avLst/>
          </a:prstGeom>
          <a:noFill/>
          <a:ln w="28575" cap="sq">
            <a:solidFill>
              <a:schemeClr val="tx1"/>
            </a:solidFill>
            <a:round/>
          </a:ln>
        </p:spPr>
        <p:txBody>
          <a:bodyPr/>
          <a:lstStyle/>
          <a:p>
            <a:endParaRPr lang="en-US">
              <a:latin typeface="Arial" panose="020B0604020202020204"/>
              <a:cs typeface="Arial" panose="020B0604020202020204"/>
            </a:endParaRPr>
          </a:p>
        </p:txBody>
      </p:sp>
      <p:grpSp>
        <p:nvGrpSpPr>
          <p:cNvPr id="59" name="Group 59"/>
          <p:cNvGrpSpPr/>
          <p:nvPr/>
        </p:nvGrpSpPr>
        <p:grpSpPr bwMode="auto">
          <a:xfrm>
            <a:off x="7708900" y="2466975"/>
            <a:ext cx="936625" cy="3440113"/>
            <a:chOff x="4856" y="1484"/>
            <a:chExt cx="590" cy="2167"/>
          </a:xfrm>
        </p:grpSpPr>
        <p:sp>
          <p:nvSpPr>
            <p:cNvPr id="60" name="Rectangle 60"/>
            <p:cNvSpPr>
              <a:spLocks noChangeArrowheads="1"/>
            </p:cNvSpPr>
            <p:nvPr>
              <p:custDataLst>
                <p:tags r:id="rId47"/>
              </p:custDataLst>
            </p:nvPr>
          </p:nvSpPr>
          <p:spPr bwMode="auto">
            <a:xfrm>
              <a:off x="4856" y="3289"/>
              <a:ext cx="590" cy="362"/>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en-US" sz="2400">
                <a:solidFill>
                  <a:srgbClr val="3333FF"/>
                </a:solidFill>
                <a:latin typeface="Arial" panose="020B0604020202020204"/>
                <a:cs typeface="Arial" panose="020B0604020202020204"/>
              </a:endParaRPr>
            </a:p>
          </p:txBody>
        </p:sp>
        <p:sp>
          <p:nvSpPr>
            <p:cNvPr id="61" name="Rectangle 61"/>
            <p:cNvSpPr>
              <a:spLocks noChangeArrowheads="1"/>
            </p:cNvSpPr>
            <p:nvPr>
              <p:custDataLst>
                <p:tags r:id="rId48"/>
              </p:custDataLst>
            </p:nvPr>
          </p:nvSpPr>
          <p:spPr bwMode="auto">
            <a:xfrm>
              <a:off x="4856" y="2929"/>
              <a:ext cx="590" cy="360"/>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en-US" sz="2400">
                <a:solidFill>
                  <a:srgbClr val="3333FF"/>
                </a:solidFill>
                <a:latin typeface="Arial" panose="020B0604020202020204"/>
                <a:cs typeface="Arial" panose="020B0604020202020204"/>
              </a:endParaRPr>
            </a:p>
          </p:txBody>
        </p:sp>
        <p:sp>
          <p:nvSpPr>
            <p:cNvPr id="62" name="Rectangle 62"/>
            <p:cNvSpPr>
              <a:spLocks noChangeArrowheads="1"/>
            </p:cNvSpPr>
            <p:nvPr>
              <p:custDataLst>
                <p:tags r:id="rId49"/>
              </p:custDataLst>
            </p:nvPr>
          </p:nvSpPr>
          <p:spPr bwMode="auto">
            <a:xfrm>
              <a:off x="4856" y="2568"/>
              <a:ext cx="590" cy="361"/>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en-US" sz="2400">
                <a:solidFill>
                  <a:srgbClr val="3333FF"/>
                </a:solidFill>
                <a:latin typeface="Arial" panose="020B0604020202020204"/>
                <a:cs typeface="Arial" panose="020B0604020202020204"/>
              </a:endParaRPr>
            </a:p>
          </p:txBody>
        </p:sp>
        <p:sp>
          <p:nvSpPr>
            <p:cNvPr id="63" name="Rectangle 63"/>
            <p:cNvSpPr>
              <a:spLocks noChangeArrowheads="1"/>
            </p:cNvSpPr>
            <p:nvPr>
              <p:custDataLst>
                <p:tags r:id="rId50"/>
              </p:custDataLst>
            </p:nvPr>
          </p:nvSpPr>
          <p:spPr bwMode="auto">
            <a:xfrm>
              <a:off x="4856" y="2205"/>
              <a:ext cx="590" cy="363"/>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en-US" sz="2400">
                <a:solidFill>
                  <a:srgbClr val="3333FF"/>
                </a:solidFill>
                <a:latin typeface="Arial" panose="020B0604020202020204"/>
                <a:cs typeface="Arial" panose="020B0604020202020204"/>
              </a:endParaRPr>
            </a:p>
          </p:txBody>
        </p:sp>
        <p:sp>
          <p:nvSpPr>
            <p:cNvPr id="64" name="Rectangle 64"/>
            <p:cNvSpPr>
              <a:spLocks noChangeArrowheads="1"/>
            </p:cNvSpPr>
            <p:nvPr>
              <p:custDataLst>
                <p:tags r:id="rId51"/>
              </p:custDataLst>
            </p:nvPr>
          </p:nvSpPr>
          <p:spPr bwMode="auto">
            <a:xfrm>
              <a:off x="4856" y="1844"/>
              <a:ext cx="590" cy="361"/>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en-US" sz="2400">
                <a:solidFill>
                  <a:srgbClr val="3333FF"/>
                </a:solidFill>
                <a:latin typeface="Arial" panose="020B0604020202020204"/>
                <a:cs typeface="Arial" panose="020B0604020202020204"/>
              </a:endParaRPr>
            </a:p>
          </p:txBody>
        </p:sp>
        <p:sp>
          <p:nvSpPr>
            <p:cNvPr id="65" name="Rectangle 65"/>
            <p:cNvSpPr>
              <a:spLocks noChangeArrowheads="1"/>
            </p:cNvSpPr>
            <p:nvPr>
              <p:custDataLst>
                <p:tags r:id="rId52"/>
              </p:custDataLst>
            </p:nvPr>
          </p:nvSpPr>
          <p:spPr bwMode="auto">
            <a:xfrm>
              <a:off x="4856" y="1484"/>
              <a:ext cx="590" cy="360"/>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en-US" sz="2400">
                <a:solidFill>
                  <a:srgbClr val="3333FF"/>
                </a:solidFill>
                <a:latin typeface="Arial" panose="020B0604020202020204"/>
                <a:cs typeface="Arial" panose="020B0604020202020204"/>
              </a:endParaRPr>
            </a:p>
          </p:txBody>
        </p:sp>
      </p:grpSp>
      <p:sp>
        <p:nvSpPr>
          <p:cNvPr id="66" name="Rectangle 66"/>
          <p:cNvSpPr>
            <a:spLocks noChangeArrowheads="1"/>
          </p:cNvSpPr>
          <p:nvPr>
            <p:custDataLst>
              <p:tags r:id="rId39"/>
            </p:custDataLst>
          </p:nvPr>
        </p:nvSpPr>
        <p:spPr bwMode="auto">
          <a:xfrm>
            <a:off x="7715250" y="2193925"/>
            <a:ext cx="922338" cy="266700"/>
          </a:xfrm>
          <a:prstGeom prst="rect">
            <a:avLst/>
          </a:prstGeom>
          <a:pattFill prst="wdUpDiag">
            <a:fgClr>
              <a:srgbClr val="969696"/>
            </a:fgClr>
            <a:bgClr>
              <a:schemeClr val="bg1"/>
            </a:bgClr>
          </a:pattFill>
          <a:ln w="9525">
            <a:noFill/>
            <a:miter lim="800000"/>
          </a:ln>
        </p:spPr>
        <p:txBody>
          <a:bodyPr wrap="none" anchor="ctr"/>
          <a:lstStyle/>
          <a:p>
            <a:endParaRPr lang="en-US">
              <a:latin typeface="Arial" panose="020B0604020202020204"/>
              <a:cs typeface="Arial" panose="020B0604020202020204"/>
            </a:endParaRPr>
          </a:p>
        </p:txBody>
      </p:sp>
      <p:sp>
        <p:nvSpPr>
          <p:cNvPr id="67" name="Rectangle 67"/>
          <p:cNvSpPr>
            <a:spLocks noChangeArrowheads="1"/>
          </p:cNvSpPr>
          <p:nvPr>
            <p:custDataLst>
              <p:tags r:id="rId40"/>
            </p:custDataLst>
          </p:nvPr>
        </p:nvSpPr>
        <p:spPr bwMode="auto">
          <a:xfrm>
            <a:off x="7716838" y="5915025"/>
            <a:ext cx="922337" cy="271463"/>
          </a:xfrm>
          <a:prstGeom prst="rect">
            <a:avLst/>
          </a:prstGeom>
          <a:pattFill prst="wdUpDiag">
            <a:fgClr>
              <a:srgbClr val="969696"/>
            </a:fgClr>
            <a:bgClr>
              <a:schemeClr val="bg1"/>
            </a:bgClr>
          </a:pattFill>
          <a:ln w="9525">
            <a:noFill/>
            <a:miter lim="800000"/>
          </a:ln>
        </p:spPr>
        <p:txBody>
          <a:bodyPr wrap="none" anchor="ctr"/>
          <a:lstStyle/>
          <a:p>
            <a:endParaRPr lang="en-US">
              <a:latin typeface="Arial" panose="020B0604020202020204"/>
              <a:cs typeface="Arial" panose="020B0604020202020204"/>
            </a:endParaRPr>
          </a:p>
        </p:txBody>
      </p:sp>
      <p:grpSp>
        <p:nvGrpSpPr>
          <p:cNvPr id="68" name="Group 68"/>
          <p:cNvGrpSpPr/>
          <p:nvPr/>
        </p:nvGrpSpPr>
        <p:grpSpPr bwMode="auto">
          <a:xfrm>
            <a:off x="7712075" y="2465388"/>
            <a:ext cx="936625" cy="3440112"/>
            <a:chOff x="4856" y="1484"/>
            <a:chExt cx="590" cy="2167"/>
          </a:xfrm>
        </p:grpSpPr>
        <p:sp>
          <p:nvSpPr>
            <p:cNvPr id="69" name="Rectangle 69"/>
            <p:cNvSpPr>
              <a:spLocks noChangeArrowheads="1"/>
            </p:cNvSpPr>
            <p:nvPr>
              <p:custDataLst>
                <p:tags r:id="rId41"/>
              </p:custDataLst>
            </p:nvPr>
          </p:nvSpPr>
          <p:spPr bwMode="auto">
            <a:xfrm>
              <a:off x="4856" y="3289"/>
              <a:ext cx="590" cy="362"/>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solidFill>
                    <a:srgbClr val="3333FF"/>
                  </a:solidFill>
                  <a:latin typeface="Arial" panose="020B0604020202020204"/>
                  <a:cs typeface="Arial" panose="020B0604020202020204"/>
                </a:rPr>
                <a:t>–1</a:t>
              </a:r>
            </a:p>
          </p:txBody>
        </p:sp>
        <p:sp>
          <p:nvSpPr>
            <p:cNvPr id="70" name="Rectangle 70"/>
            <p:cNvSpPr>
              <a:spLocks noChangeArrowheads="1"/>
            </p:cNvSpPr>
            <p:nvPr>
              <p:custDataLst>
                <p:tags r:id="rId42"/>
              </p:custDataLst>
            </p:nvPr>
          </p:nvSpPr>
          <p:spPr bwMode="auto">
            <a:xfrm>
              <a:off x="4856" y="2929"/>
              <a:ext cx="590" cy="360"/>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solidFill>
                    <a:srgbClr val="3333FF"/>
                  </a:solidFill>
                  <a:latin typeface="Arial" panose="020B0604020202020204"/>
                  <a:cs typeface="Arial" panose="020B0604020202020204"/>
                </a:rPr>
                <a:t>0</a:t>
              </a:r>
            </a:p>
          </p:txBody>
        </p:sp>
        <p:sp>
          <p:nvSpPr>
            <p:cNvPr id="71" name="Rectangle 71"/>
            <p:cNvSpPr>
              <a:spLocks noChangeArrowheads="1"/>
            </p:cNvSpPr>
            <p:nvPr>
              <p:custDataLst>
                <p:tags r:id="rId43"/>
              </p:custDataLst>
            </p:nvPr>
          </p:nvSpPr>
          <p:spPr bwMode="auto">
            <a:xfrm>
              <a:off x="4856" y="2568"/>
              <a:ext cx="590" cy="361"/>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solidFill>
                    <a:srgbClr val="3333FF"/>
                  </a:solidFill>
                  <a:latin typeface="Arial" panose="020B0604020202020204"/>
                  <a:cs typeface="Arial" panose="020B0604020202020204"/>
                </a:rPr>
                <a:t>1</a:t>
              </a:r>
            </a:p>
          </p:txBody>
        </p:sp>
        <p:sp>
          <p:nvSpPr>
            <p:cNvPr id="72" name="Rectangle 72"/>
            <p:cNvSpPr>
              <a:spLocks noChangeArrowheads="1"/>
            </p:cNvSpPr>
            <p:nvPr>
              <p:custDataLst>
                <p:tags r:id="rId44"/>
              </p:custDataLst>
            </p:nvPr>
          </p:nvSpPr>
          <p:spPr bwMode="auto">
            <a:xfrm>
              <a:off x="4856" y="2205"/>
              <a:ext cx="590" cy="363"/>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solidFill>
                    <a:srgbClr val="3333FF"/>
                  </a:solidFill>
                  <a:latin typeface="Arial" panose="020B0604020202020204"/>
                  <a:cs typeface="Arial" panose="020B0604020202020204"/>
                </a:rPr>
                <a:t>2</a:t>
              </a:r>
            </a:p>
          </p:txBody>
        </p:sp>
        <p:sp>
          <p:nvSpPr>
            <p:cNvPr id="73" name="Rectangle 73"/>
            <p:cNvSpPr>
              <a:spLocks noChangeArrowheads="1"/>
            </p:cNvSpPr>
            <p:nvPr>
              <p:custDataLst>
                <p:tags r:id="rId45"/>
              </p:custDataLst>
            </p:nvPr>
          </p:nvSpPr>
          <p:spPr bwMode="auto">
            <a:xfrm>
              <a:off x="4856" y="1844"/>
              <a:ext cx="590" cy="361"/>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solidFill>
                    <a:srgbClr val="3333FF"/>
                  </a:solidFill>
                  <a:latin typeface="Arial" panose="020B0604020202020204"/>
                  <a:cs typeface="Arial" panose="020B0604020202020204"/>
                </a:rPr>
                <a:t>3</a:t>
              </a:r>
            </a:p>
          </p:txBody>
        </p:sp>
        <p:sp>
          <p:nvSpPr>
            <p:cNvPr id="74" name="Rectangle 74"/>
            <p:cNvSpPr>
              <a:spLocks noChangeArrowheads="1"/>
            </p:cNvSpPr>
            <p:nvPr>
              <p:custDataLst>
                <p:tags r:id="rId46"/>
              </p:custDataLst>
            </p:nvPr>
          </p:nvSpPr>
          <p:spPr bwMode="auto">
            <a:xfrm>
              <a:off x="4856" y="1484"/>
              <a:ext cx="590" cy="360"/>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smtClean="0">
                  <a:solidFill>
                    <a:srgbClr val="3333FF"/>
                  </a:solidFill>
                  <a:latin typeface="Arial" panose="020B0604020202020204"/>
                  <a:cs typeface="Arial" panose="020B0604020202020204"/>
                </a:rPr>
                <a:t>4</a:t>
              </a:r>
              <a:endParaRPr lang="en-US" sz="2400">
                <a:solidFill>
                  <a:srgbClr val="3333FF"/>
                </a:solidFill>
                <a:latin typeface="Arial" panose="020B0604020202020204"/>
                <a:cs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strips(downRight)">
                                      <p:cBhvr>
                                        <p:cTn id="7" dur="500"/>
                                        <p:tgtEl>
                                          <p:spTgt spid="29"/>
                                        </p:tgtEl>
                                      </p:cBhvr>
                                    </p:animEffect>
                                  </p:childTnLst>
                                  <p:subTnLst>
                                    <p:animClr clrSpc="rgb" dir="cw">
                                      <p:cBhvr override="childStyle">
                                        <p:cTn dur="1" fill="hold" display="0" masterRel="nextClick" afterEffect="1"/>
                                        <p:tgtEl>
                                          <p:spTgt spid="29"/>
                                        </p:tgtEl>
                                        <p:attrNameLst>
                                          <p:attrName>ppt_c</p:attrName>
                                        </p:attrNameLst>
                                      </p:cBhvr>
                                      <p:to>
                                        <a:srgbClr val="000000"/>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left)">
                                      <p:cBhvr>
                                        <p:cTn id="17" dur="500"/>
                                        <p:tgtEl>
                                          <p:spTgt spid="7">
                                            <p:txEl>
                                              <p:pRg st="1" end="1"/>
                                            </p:txEl>
                                          </p:spTgt>
                                        </p:tgtEl>
                                      </p:cBhvr>
                                    </p:animEffect>
                                  </p:childTnLst>
                                </p:cTn>
                              </p:par>
                              <p:par>
                                <p:cTn id="18" presetID="18" presetClass="entr" presetSubtype="12"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strips(downLeft)">
                                      <p:cBhvr>
                                        <p:cTn id="20" dur="500"/>
                                        <p:tgtEl>
                                          <p:spTgt spid="18"/>
                                        </p:tgtEl>
                                      </p:cBhvr>
                                    </p:animEffect>
                                  </p:childTnLst>
                                  <p:subTnLst>
                                    <p:animClr clrSpc="rgb" dir="cw">
                                      <p:cBhvr override="childStyle">
                                        <p:cTn dur="1" fill="hold" display="0" masterRel="nextClick" afterEffect="1"/>
                                        <p:tgtEl>
                                          <p:spTgt spid="18"/>
                                        </p:tgtEl>
                                        <p:attrNameLst>
                                          <p:attrName>ppt_c</p:attrName>
                                        </p:attrNameLst>
                                      </p:cBhvr>
                                      <p:to>
                                        <a:srgbClr val="000000"/>
                                      </p:to>
                                    </p:animClr>
                                  </p:subTnLst>
                                </p:cTn>
                              </p:par>
                              <p:par>
                                <p:cTn id="21" presetID="18" presetClass="entr" presetSubtype="12"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strips(downLeft)">
                                      <p:cBhvr>
                                        <p:cTn id="23"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5"/>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U4Mjg5YWI3YzZkZTJmNmFjOTAxMWJjOTQwNmUwYTg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1F497D"/>
      </a:dk2>
      <a:lt2>
        <a:srgbClr val="EEECE1"/>
      </a:lt2>
      <a:accent1>
        <a:srgbClr val="002060"/>
      </a:accent1>
      <a:accent2>
        <a:srgbClr val="0070C0"/>
      </a:accent2>
      <a:accent3>
        <a:srgbClr val="00B0F0"/>
      </a:accent3>
      <a:accent4>
        <a:srgbClr val="595959"/>
      </a:accent4>
      <a:accent5>
        <a:srgbClr val="7F7F7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
    <a:dk1>
      <a:sysClr val="windowText" lastClr="000000"/>
    </a:dk1>
    <a:lt1>
      <a:sysClr val="window" lastClr="FFFFFF"/>
    </a:lt1>
    <a:dk2>
      <a:srgbClr val="1F497D"/>
    </a:dk2>
    <a:lt2>
      <a:srgbClr val="EEECE1"/>
    </a:lt2>
    <a:accent1>
      <a:srgbClr val="002060"/>
    </a:accent1>
    <a:accent2>
      <a:srgbClr val="0070C0"/>
    </a:accent2>
    <a:accent3>
      <a:srgbClr val="00B0F0"/>
    </a:accent3>
    <a:accent4>
      <a:srgbClr val="595959"/>
    </a:accent4>
    <a:accent5>
      <a:srgbClr val="7F7F7F"/>
    </a:accent5>
    <a:accent6>
      <a:srgbClr val="BFBFBF"/>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380</TotalTime>
  <Words>1010</Words>
  <Application>Microsoft Office PowerPoint</Application>
  <PresentationFormat>全屏显示(4:3)</PresentationFormat>
  <Paragraphs>351</Paragraphs>
  <Slides>33</Slides>
  <Notes>23</Notes>
  <HiddenSlides>1</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33</vt:i4>
      </vt:variant>
    </vt:vector>
  </HeadingPairs>
  <TitlesOfParts>
    <vt:vector size="46" baseType="lpstr">
      <vt:lpstr>等线</vt:lpstr>
      <vt:lpstr>华光中雅_CNKI</vt:lpstr>
      <vt:lpstr>思源黑体 CN Bold</vt:lpstr>
      <vt:lpstr>思源黑体 CN Light</vt:lpstr>
      <vt:lpstr>思源黑体 CN Regular</vt:lpstr>
      <vt:lpstr>宋体</vt:lpstr>
      <vt:lpstr>微软雅黑</vt:lpstr>
      <vt:lpstr>Arial</vt:lpstr>
      <vt:lpstr>Calibri</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竞争企业与垄断企业的需求曲线</vt:lpstr>
      <vt:lpstr>竞争企业与垄断企业的需求曲线</vt:lpstr>
      <vt:lpstr>习题：垄断者的收益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价格歧视例子</vt:lpstr>
      <vt:lpstr>PowerPoint 演示文稿</vt:lpstr>
      <vt:lpstr>PowerPoint 演示文稿</vt:lpstr>
      <vt:lpstr>针对垄断的公共政策</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ASUS</dc:creator>
  <cp:lastModifiedBy>Windows 用户</cp:lastModifiedBy>
  <cp:revision>409</cp:revision>
  <dcterms:created xsi:type="dcterms:W3CDTF">2020-07-01T07:18:00Z</dcterms:created>
  <dcterms:modified xsi:type="dcterms:W3CDTF">2024-11-01T12:24:05Z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4F271D02C4D048EFA1CB2EE4F8A88F60_12</vt:lpwstr>
  </property>
</Properties>
</file>