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6.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7.xml" ContentType="application/vnd.openxmlformats-officedocument.presentationml.notesSlide+xml"/>
  <Override PartName="/ppt/tags/tag92.xml" ContentType="application/vnd.openxmlformats-officedocument.presentationml.tags+xml"/>
  <Override PartName="/ppt/notesSlides/notesSlide8.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9.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10.xml" ContentType="application/vnd.openxmlformats-officedocument.presentationml.notesSlide+xml"/>
  <Override PartName="/ppt/tags/tag98.xml" ContentType="application/vnd.openxmlformats-officedocument.presentationml.tags+xml"/>
  <Override PartName="/ppt/notesSlides/notesSlide11.xml" ContentType="application/vnd.openxmlformats-officedocument.presentationml.notesSlide+xml"/>
  <Override PartName="/ppt/tags/tag99.xml" ContentType="application/vnd.openxmlformats-officedocument.presentationml.tags+xml"/>
  <Override PartName="/ppt/notesSlides/notesSlide12.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13.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14.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notesSlides/notesSlide15.xml" ContentType="application/vnd.openxmlformats-officedocument.presentationml.notesSlide+xml"/>
  <Override PartName="/ppt/tags/tag138.xml" ContentType="application/vnd.openxmlformats-officedocument.presentationml.tags+xml"/>
  <Override PartName="/ppt/notesSlides/notesSlide16.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notesSlides/notesSlide17.xml" ContentType="application/vnd.openxmlformats-officedocument.presentationml.notesSlide+xml"/>
  <Override PartName="/ppt/tags/tag165.xml" ContentType="application/vnd.openxmlformats-officedocument.presentationml.tags+xml"/>
  <Override PartName="/ppt/notesSlides/notesSlide18.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19.xml" ContentType="application/vnd.openxmlformats-officedocument.presentationml.notesSlide+xml"/>
  <Override PartName="/ppt/theme/themeOverride1.xml" ContentType="application/vnd.openxmlformats-officedocument.themeOverride+xml"/>
  <Override PartName="/ppt/tags/tag193.xml" ContentType="application/vnd.openxmlformats-officedocument.presentationml.tags+xml"/>
  <Override PartName="/ppt/tags/tag194.xml" ContentType="application/vnd.openxmlformats-officedocument.presentationml.tags+xml"/>
  <Override PartName="/ppt/notesSlides/notesSlide20.xml" ContentType="application/vnd.openxmlformats-officedocument.presentationml.notesSlide+xml"/>
  <Override PartName="/ppt/tags/tag195.xml" ContentType="application/vnd.openxmlformats-officedocument.presentationml.tags+xml"/>
  <Override PartName="/ppt/notesSlides/notesSlide21.xml" ContentType="application/vnd.openxmlformats-officedocument.presentationml.notesSlide+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notesSlides/notesSlide22.xml" ContentType="application/vnd.openxmlformats-officedocument.presentationml.notesSlide+xml"/>
  <Override PartName="/ppt/tags/tag225.xml" ContentType="application/vnd.openxmlformats-officedocument.presentationml.tags+xml"/>
  <Override PartName="/ppt/notesSlides/notesSlide23.xml" ContentType="application/vnd.openxmlformats-officedocument.presentationml.notesSlide+xml"/>
  <Override PartName="/ppt/tags/tag226.xml" ContentType="application/vnd.openxmlformats-officedocument.presentationml.tags+xml"/>
  <Override PartName="/ppt/notesSlides/notesSlide24.xml" ContentType="application/vnd.openxmlformats-officedocument.presentationml.notesSlide+xml"/>
  <Override PartName="/ppt/tags/tag227.xml" ContentType="application/vnd.openxmlformats-officedocument.presentationml.tags+xml"/>
  <Override PartName="/ppt/notesSlides/notesSlide25.xml" ContentType="application/vnd.openxmlformats-officedocument.presentationml.notesSlide+xml"/>
  <Override PartName="/ppt/tags/tag228.xml" ContentType="application/vnd.openxmlformats-officedocument.presentationml.tags+xml"/>
  <Override PartName="/ppt/notesSlides/notesSlide26.xml" ContentType="application/vnd.openxmlformats-officedocument.presentationml.notesSlide+xml"/>
  <Override PartName="/ppt/tags/tag229.xml" ContentType="application/vnd.openxmlformats-officedocument.presentationml.tags+xml"/>
  <Override PartName="/ppt/notesSlides/notesSlide27.xml" ContentType="application/vnd.openxmlformats-officedocument.presentationml.notesSlide+xml"/>
  <Override PartName="/ppt/tags/tag230.xml" ContentType="application/vnd.openxmlformats-officedocument.presentationml.tags+xml"/>
  <Override PartName="/ppt/notesSlides/notesSlide28.xml" ContentType="application/vnd.openxmlformats-officedocument.presentationml.notesSlide+xml"/>
  <Override PartName="/ppt/tags/tag231.xml" ContentType="application/vnd.openxmlformats-officedocument.presentationml.tags+xml"/>
  <Override PartName="/ppt/notesSlides/notesSlide29.xml" ContentType="application/vnd.openxmlformats-officedocument.presentationml.notesSlide+xml"/>
  <Override PartName="/ppt/tags/tag232.xml" ContentType="application/vnd.openxmlformats-officedocument.presentationml.tags+xml"/>
  <Override PartName="/ppt/notesSlides/notesSlide30.xml" ContentType="application/vnd.openxmlformats-officedocument.presentationml.notesSlide+xml"/>
  <Override PartName="/ppt/tags/tag233.xml" ContentType="application/vnd.openxmlformats-officedocument.presentationml.tags+xml"/>
  <Override PartName="/ppt/notesSlides/notesSlide31.xml" ContentType="application/vnd.openxmlformats-officedocument.presentationml.notesSlide+xml"/>
  <Override PartName="/ppt/tags/tag234.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5"/>
  </p:notesMasterIdLst>
  <p:handoutMasterIdLst>
    <p:handoutMasterId r:id="rId46"/>
  </p:handoutMasterIdLst>
  <p:sldIdLst>
    <p:sldId id="266" r:id="rId2"/>
    <p:sldId id="384" r:id="rId3"/>
    <p:sldId id="381" r:id="rId4"/>
    <p:sldId id="385" r:id="rId5"/>
    <p:sldId id="386" r:id="rId6"/>
    <p:sldId id="319" r:id="rId7"/>
    <p:sldId id="324" r:id="rId8"/>
    <p:sldId id="325" r:id="rId9"/>
    <p:sldId id="382" r:id="rId10"/>
    <p:sldId id="383" r:id="rId11"/>
    <p:sldId id="269" r:id="rId12"/>
    <p:sldId id="270" r:id="rId13"/>
    <p:sldId id="335" r:id="rId14"/>
    <p:sldId id="271" r:id="rId15"/>
    <p:sldId id="273" r:id="rId16"/>
    <p:sldId id="327" r:id="rId17"/>
    <p:sldId id="277" r:id="rId18"/>
    <p:sldId id="275" r:id="rId19"/>
    <p:sldId id="336" r:id="rId20"/>
    <p:sldId id="276" r:id="rId21"/>
    <p:sldId id="334" r:id="rId22"/>
    <p:sldId id="337" r:id="rId23"/>
    <p:sldId id="279" r:id="rId24"/>
    <p:sldId id="280" r:id="rId25"/>
    <p:sldId id="287" r:id="rId26"/>
    <p:sldId id="281" r:id="rId27"/>
    <p:sldId id="282" r:id="rId28"/>
    <p:sldId id="283" r:id="rId29"/>
    <p:sldId id="316" r:id="rId30"/>
    <p:sldId id="339" r:id="rId31"/>
    <p:sldId id="338" r:id="rId32"/>
    <p:sldId id="284" r:id="rId33"/>
    <p:sldId id="288" r:id="rId34"/>
    <p:sldId id="289" r:id="rId35"/>
    <p:sldId id="290" r:id="rId36"/>
    <p:sldId id="285" r:id="rId37"/>
    <p:sldId id="286" r:id="rId38"/>
    <p:sldId id="298" r:id="rId39"/>
    <p:sldId id="299" r:id="rId40"/>
    <p:sldId id="297" r:id="rId41"/>
    <p:sldId id="296" r:id="rId42"/>
    <p:sldId id="295" r:id="rId43"/>
    <p:sldId id="314" r:id="rId44"/>
  </p:sldIdLst>
  <p:sldSz cx="9144000" cy="6858000" type="screen4x3"/>
  <p:notesSz cx="6797675" cy="9928225"/>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4" userDrawn="1">
          <p15:clr>
            <a:srgbClr val="A4A3A4"/>
          </p15:clr>
        </p15:guide>
        <p15:guide id="2" pos="284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Z" initials="Y" lastIdx="3" clrIdx="0"/>
  <p:cmAuthor id="1" name="潘 柏蕙" initials="潘" lastIdx="3"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F8453"/>
    <a:srgbClr val="9D7B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9" autoAdjust="0"/>
    <p:restoredTop sz="93727" autoAdjust="0"/>
  </p:normalViewPr>
  <p:slideViewPr>
    <p:cSldViewPr showGuides="1">
      <p:cViewPr varScale="1">
        <p:scale>
          <a:sx n="109" d="100"/>
          <a:sy n="109" d="100"/>
        </p:scale>
        <p:origin x="1578" y="102"/>
      </p:cViewPr>
      <p:guideLst>
        <p:guide orient="horz" pos="2284"/>
        <p:guide pos="284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2024/11/2</a:t>
            </a:fld>
            <a:endParaRPr lang="zh-CN" altLang="en-US"/>
          </a:p>
        </p:txBody>
      </p:sp>
      <p:sp>
        <p:nvSpPr>
          <p:cNvPr id="4" name="页脚占位符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3514674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161D4C77-742A-429E-850A-11BA0946D8B4}" type="datetimeFigureOut">
              <a:rPr lang="zh-CN" altLang="en-US" smtClean="0"/>
              <a:t>2024/11/2</a:t>
            </a:fld>
            <a:endParaRPr lang="zh-CN" altLang="en-US"/>
          </a:p>
        </p:txBody>
      </p:sp>
      <p:sp>
        <p:nvSpPr>
          <p:cNvPr id="4" name="幻灯片图像占位符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13AA64FD-7149-435D-96E3-3ACA0174F577}" type="slidenum">
              <a:rPr lang="zh-CN" altLang="en-US" smtClean="0"/>
              <a:t>‹#›</a:t>
            </a:fld>
            <a:endParaRPr lang="zh-CN" altLang="en-US"/>
          </a:p>
        </p:txBody>
      </p:sp>
    </p:spTree>
    <p:extLst>
      <p:ext uri="{BB962C8B-B14F-4D97-AF65-F5344CB8AC3E}">
        <p14:creationId xmlns:p14="http://schemas.microsoft.com/office/powerpoint/2010/main" val="2300205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1</a:t>
            </a:fld>
            <a:endParaRPr lang="zh-CN" altLang="en-US"/>
          </a:p>
        </p:txBody>
      </p:sp>
    </p:spTree>
    <p:extLst>
      <p:ext uri="{BB962C8B-B14F-4D97-AF65-F5344CB8AC3E}">
        <p14:creationId xmlns:p14="http://schemas.microsoft.com/office/powerpoint/2010/main" val="3592714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14</a:t>
            </a:fld>
            <a:endParaRPr lang="zh-CN" altLang="en-US"/>
          </a:p>
        </p:txBody>
      </p:sp>
    </p:spTree>
    <p:extLst>
      <p:ext uri="{BB962C8B-B14F-4D97-AF65-F5344CB8AC3E}">
        <p14:creationId xmlns:p14="http://schemas.microsoft.com/office/powerpoint/2010/main" val="2447932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15</a:t>
            </a:fld>
            <a:endParaRPr lang="zh-CN" altLang="en-US"/>
          </a:p>
        </p:txBody>
      </p:sp>
    </p:spTree>
    <p:extLst>
      <p:ext uri="{BB962C8B-B14F-4D97-AF65-F5344CB8AC3E}">
        <p14:creationId xmlns:p14="http://schemas.microsoft.com/office/powerpoint/2010/main" val="2379195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16</a:t>
            </a:fld>
            <a:endParaRPr lang="zh-CN" altLang="en-US"/>
          </a:p>
        </p:txBody>
      </p:sp>
    </p:spTree>
    <p:extLst>
      <p:ext uri="{BB962C8B-B14F-4D97-AF65-F5344CB8AC3E}">
        <p14:creationId xmlns:p14="http://schemas.microsoft.com/office/powerpoint/2010/main" val="1852362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747397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21</a:t>
            </a:fld>
            <a:endParaRPr lang="zh-CN" altLang="en-US"/>
          </a:p>
        </p:txBody>
      </p:sp>
    </p:spTree>
    <p:extLst>
      <p:ext uri="{BB962C8B-B14F-4D97-AF65-F5344CB8AC3E}">
        <p14:creationId xmlns:p14="http://schemas.microsoft.com/office/powerpoint/2010/main" val="1097382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22</a:t>
            </a:fld>
            <a:endParaRPr lang="zh-CN" altLang="en-US"/>
          </a:p>
        </p:txBody>
      </p:sp>
    </p:spTree>
    <p:extLst>
      <p:ext uri="{BB962C8B-B14F-4D97-AF65-F5344CB8AC3E}">
        <p14:creationId xmlns:p14="http://schemas.microsoft.com/office/powerpoint/2010/main" val="701868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23</a:t>
            </a:fld>
            <a:endParaRPr lang="zh-CN" altLang="en-US"/>
          </a:p>
        </p:txBody>
      </p:sp>
    </p:spTree>
    <p:extLst>
      <p:ext uri="{BB962C8B-B14F-4D97-AF65-F5344CB8AC3E}">
        <p14:creationId xmlns:p14="http://schemas.microsoft.com/office/powerpoint/2010/main" val="467196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24</a:t>
            </a:fld>
            <a:endParaRPr lang="zh-CN" altLang="en-US"/>
          </a:p>
        </p:txBody>
      </p:sp>
    </p:spTree>
    <p:extLst>
      <p:ext uri="{BB962C8B-B14F-4D97-AF65-F5344CB8AC3E}">
        <p14:creationId xmlns:p14="http://schemas.microsoft.com/office/powerpoint/2010/main" val="815836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25</a:t>
            </a:fld>
            <a:endParaRPr lang="zh-CN" altLang="en-US"/>
          </a:p>
        </p:txBody>
      </p:sp>
    </p:spTree>
    <p:extLst>
      <p:ext uri="{BB962C8B-B14F-4D97-AF65-F5344CB8AC3E}">
        <p14:creationId xmlns:p14="http://schemas.microsoft.com/office/powerpoint/2010/main" val="2423333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26</a:t>
            </a:fld>
            <a:endParaRPr lang="zh-CN" altLang="en-US"/>
          </a:p>
        </p:txBody>
      </p:sp>
    </p:spTree>
    <p:extLst>
      <p:ext uri="{BB962C8B-B14F-4D97-AF65-F5344CB8AC3E}">
        <p14:creationId xmlns:p14="http://schemas.microsoft.com/office/powerpoint/2010/main" val="2148092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AA64FD-7149-435D-96E3-3ACA0174F577}" type="slidenum">
              <a:rPr lang="zh-CN" altLang="en-US" smtClean="0"/>
              <a:t>2</a:t>
            </a:fld>
            <a:endParaRPr lang="zh-CN" altLang="en-US"/>
          </a:p>
        </p:txBody>
      </p:sp>
    </p:spTree>
    <p:extLst>
      <p:ext uri="{BB962C8B-B14F-4D97-AF65-F5344CB8AC3E}">
        <p14:creationId xmlns:p14="http://schemas.microsoft.com/office/powerpoint/2010/main" val="2796449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27</a:t>
            </a:fld>
            <a:endParaRPr lang="zh-CN" altLang="en-US"/>
          </a:p>
        </p:txBody>
      </p:sp>
    </p:spTree>
    <p:extLst>
      <p:ext uri="{BB962C8B-B14F-4D97-AF65-F5344CB8AC3E}">
        <p14:creationId xmlns:p14="http://schemas.microsoft.com/office/powerpoint/2010/main" val="26770969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28</a:t>
            </a:fld>
            <a:endParaRPr lang="zh-CN" altLang="en-US"/>
          </a:p>
        </p:txBody>
      </p:sp>
    </p:spTree>
    <p:extLst>
      <p:ext uri="{BB962C8B-B14F-4D97-AF65-F5344CB8AC3E}">
        <p14:creationId xmlns:p14="http://schemas.microsoft.com/office/powerpoint/2010/main" val="1966808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32</a:t>
            </a:fld>
            <a:endParaRPr lang="zh-CN" altLang="en-US"/>
          </a:p>
        </p:txBody>
      </p:sp>
    </p:spTree>
    <p:extLst>
      <p:ext uri="{BB962C8B-B14F-4D97-AF65-F5344CB8AC3E}">
        <p14:creationId xmlns:p14="http://schemas.microsoft.com/office/powerpoint/2010/main" val="3510806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33</a:t>
            </a:fld>
            <a:endParaRPr lang="zh-CN" altLang="en-US"/>
          </a:p>
        </p:txBody>
      </p:sp>
    </p:spTree>
    <p:extLst>
      <p:ext uri="{BB962C8B-B14F-4D97-AF65-F5344CB8AC3E}">
        <p14:creationId xmlns:p14="http://schemas.microsoft.com/office/powerpoint/2010/main" val="1529911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34</a:t>
            </a:fld>
            <a:endParaRPr lang="zh-CN" altLang="en-US"/>
          </a:p>
        </p:txBody>
      </p:sp>
    </p:spTree>
    <p:extLst>
      <p:ext uri="{BB962C8B-B14F-4D97-AF65-F5344CB8AC3E}">
        <p14:creationId xmlns:p14="http://schemas.microsoft.com/office/powerpoint/2010/main" val="1319408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4060002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36</a:t>
            </a:fld>
            <a:endParaRPr lang="zh-CN" altLang="en-US"/>
          </a:p>
        </p:txBody>
      </p:sp>
    </p:spTree>
    <p:extLst>
      <p:ext uri="{BB962C8B-B14F-4D97-AF65-F5344CB8AC3E}">
        <p14:creationId xmlns:p14="http://schemas.microsoft.com/office/powerpoint/2010/main" val="2238967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37</a:t>
            </a:fld>
            <a:endParaRPr lang="zh-CN" altLang="en-US"/>
          </a:p>
        </p:txBody>
      </p:sp>
    </p:spTree>
    <p:extLst>
      <p:ext uri="{BB962C8B-B14F-4D97-AF65-F5344CB8AC3E}">
        <p14:creationId xmlns:p14="http://schemas.microsoft.com/office/powerpoint/2010/main" val="21711556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38</a:t>
            </a:fld>
            <a:endParaRPr lang="zh-CN" altLang="en-US"/>
          </a:p>
        </p:txBody>
      </p:sp>
    </p:spTree>
    <p:extLst>
      <p:ext uri="{BB962C8B-B14F-4D97-AF65-F5344CB8AC3E}">
        <p14:creationId xmlns:p14="http://schemas.microsoft.com/office/powerpoint/2010/main" val="3955042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39</a:t>
            </a:fld>
            <a:endParaRPr lang="zh-CN" altLang="en-US"/>
          </a:p>
        </p:txBody>
      </p:sp>
    </p:spTree>
    <p:extLst>
      <p:ext uri="{BB962C8B-B14F-4D97-AF65-F5344CB8AC3E}">
        <p14:creationId xmlns:p14="http://schemas.microsoft.com/office/powerpoint/2010/main" val="727198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AA64FD-7149-435D-96E3-3ACA0174F577}" type="slidenum">
              <a:rPr lang="zh-CN" altLang="en-US" smtClean="0"/>
              <a:t>3</a:t>
            </a:fld>
            <a:endParaRPr lang="zh-CN" altLang="en-US"/>
          </a:p>
        </p:txBody>
      </p:sp>
    </p:spTree>
    <p:extLst>
      <p:ext uri="{BB962C8B-B14F-4D97-AF65-F5344CB8AC3E}">
        <p14:creationId xmlns:p14="http://schemas.microsoft.com/office/powerpoint/2010/main" val="3812126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40</a:t>
            </a:fld>
            <a:endParaRPr lang="zh-CN" altLang="en-US"/>
          </a:p>
        </p:txBody>
      </p:sp>
    </p:spTree>
    <p:extLst>
      <p:ext uri="{BB962C8B-B14F-4D97-AF65-F5344CB8AC3E}">
        <p14:creationId xmlns:p14="http://schemas.microsoft.com/office/powerpoint/2010/main" val="18418976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41</a:t>
            </a:fld>
            <a:endParaRPr lang="zh-CN" altLang="en-US"/>
          </a:p>
        </p:txBody>
      </p:sp>
    </p:spTree>
    <p:extLst>
      <p:ext uri="{BB962C8B-B14F-4D97-AF65-F5344CB8AC3E}">
        <p14:creationId xmlns:p14="http://schemas.microsoft.com/office/powerpoint/2010/main" val="2806596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43</a:t>
            </a:fld>
            <a:endParaRPr lang="zh-CN" altLang="en-US"/>
          </a:p>
        </p:txBody>
      </p:sp>
    </p:spTree>
    <p:extLst>
      <p:ext uri="{BB962C8B-B14F-4D97-AF65-F5344CB8AC3E}">
        <p14:creationId xmlns:p14="http://schemas.microsoft.com/office/powerpoint/2010/main" val="2723580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4</a:t>
            </a:fld>
            <a:endParaRPr lang="zh-CN" altLang="en-US"/>
          </a:p>
        </p:txBody>
      </p:sp>
    </p:spTree>
    <p:extLst>
      <p:ext uri="{BB962C8B-B14F-4D97-AF65-F5344CB8AC3E}">
        <p14:creationId xmlns:p14="http://schemas.microsoft.com/office/powerpoint/2010/main" val="2464623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5</a:t>
            </a:fld>
            <a:endParaRPr lang="zh-CN" altLang="en-US"/>
          </a:p>
        </p:txBody>
      </p:sp>
    </p:spTree>
    <p:extLst>
      <p:ext uri="{BB962C8B-B14F-4D97-AF65-F5344CB8AC3E}">
        <p14:creationId xmlns:p14="http://schemas.microsoft.com/office/powerpoint/2010/main" val="2547585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70010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11</a:t>
            </a:fld>
            <a:endParaRPr lang="zh-CN" altLang="en-US"/>
          </a:p>
        </p:txBody>
      </p:sp>
    </p:spTree>
    <p:extLst>
      <p:ext uri="{BB962C8B-B14F-4D97-AF65-F5344CB8AC3E}">
        <p14:creationId xmlns:p14="http://schemas.microsoft.com/office/powerpoint/2010/main" val="70298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12</a:t>
            </a:fld>
            <a:endParaRPr lang="zh-CN" altLang="en-US"/>
          </a:p>
        </p:txBody>
      </p:sp>
    </p:spTree>
    <p:extLst>
      <p:ext uri="{BB962C8B-B14F-4D97-AF65-F5344CB8AC3E}">
        <p14:creationId xmlns:p14="http://schemas.microsoft.com/office/powerpoint/2010/main" val="1160817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13</a:t>
            </a:fld>
            <a:endParaRPr lang="zh-CN" altLang="en-US"/>
          </a:p>
        </p:txBody>
      </p:sp>
    </p:spTree>
    <p:extLst>
      <p:ext uri="{BB962C8B-B14F-4D97-AF65-F5344CB8AC3E}">
        <p14:creationId xmlns:p14="http://schemas.microsoft.com/office/powerpoint/2010/main" val="1358080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思源黑体 CN Bold" panose="020B0800000000000000" pitchFamily="34" charset="-122"/>
                <a:ea typeface="思源黑体 CN Bold" panose="020B0800000000000000" pitchFamily="34" charset="-122"/>
              </a:defRPr>
            </a:lvl1pPr>
          </a:lstStyle>
          <a:p>
            <a:r>
              <a:rPr lang="zh-CN" altLang="en-US"/>
              <a:t>单击此处编辑母版标题样式</a:t>
            </a:r>
          </a:p>
        </p:txBody>
      </p:sp>
      <p:sp>
        <p:nvSpPr>
          <p:cNvPr id="3" name="内容占位符 2"/>
          <p:cNvSpPr>
            <a:spLocks noGrp="1"/>
          </p:cNvSpPr>
          <p:nvPr>
            <p:ph idx="1"/>
          </p:nvPr>
        </p:nvSpPr>
        <p:spPr>
          <a:xfrm>
            <a:off x="45720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p>
        </p:txBody>
      </p:sp>
      <p:sp>
        <p:nvSpPr>
          <p:cNvPr id="8" name="内容占位符 7"/>
          <p:cNvSpPr>
            <a:spLocks noGrp="1"/>
          </p:cNvSpPr>
          <p:nvPr>
            <p:ph idx="13"/>
          </p:nvPr>
        </p:nvSpPr>
        <p:spPr>
          <a:xfrm>
            <a:off x="45720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dirty="0"/>
              <a:t>单击此处编辑母版文本样式</a:t>
            </a:r>
          </a:p>
        </p:txBody>
      </p:sp>
      <p:sp>
        <p:nvSpPr>
          <p:cNvPr id="9" name="内容占位符 8"/>
          <p:cNvSpPr>
            <a:spLocks noGrp="1"/>
          </p:cNvSpPr>
          <p:nvPr>
            <p:ph idx="14"/>
          </p:nvPr>
        </p:nvSpPr>
        <p:spPr>
          <a:xfrm>
            <a:off x="460121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p>
        </p:txBody>
      </p:sp>
      <p:sp>
        <p:nvSpPr>
          <p:cNvPr id="10" name="内容占位符 9"/>
          <p:cNvSpPr>
            <a:spLocks noGrp="1"/>
          </p:cNvSpPr>
          <p:nvPr>
            <p:ph idx="15"/>
          </p:nvPr>
        </p:nvSpPr>
        <p:spPr>
          <a:xfrm>
            <a:off x="460121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p:spPr>
        <p:txBody>
          <a:bodyPr/>
          <a:lstStyle/>
          <a:p>
            <a:endParaRPr lang="zh-CN" altLang="en-US"/>
          </a:p>
        </p:txBody>
      </p:sp>
      <p:sp>
        <p:nvSpPr>
          <p:cNvPr id="3" name="页脚占位符 2"/>
          <p:cNvSpPr>
            <a:spLocks noGrp="1"/>
          </p:cNvSpPr>
          <p:nvPr>
            <p:ph type="ftr" sz="quarter" idx="11"/>
          </p:nvPr>
        </p:nvSpPr>
        <p:spPr>
          <a:xfrm>
            <a:off x="3124200" y="6356350"/>
            <a:ext cx="2895600" cy="365125"/>
          </a:xfr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p:spPr>
        <p:txBody>
          <a:bodyPr/>
          <a:lstStyle/>
          <a:p>
            <a:fld id="{1A5C27E8-6C78-4FD2-80C7-0DA5228077D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1052195"/>
          </a:xfrm>
          <a:prstGeom prst="rect">
            <a:avLst/>
          </a:prstGeom>
        </p:spPr>
        <p:txBody>
          <a:bodyPr vert="horz" lIns="91440" tIns="45720" rIns="91440" bIns="45720" rtlCol="0">
            <a:normAutofit/>
          </a:bodyPr>
          <a:lstStyle/>
          <a:p>
            <a:pPr lvl="0"/>
            <a:r>
              <a:rPr lang="zh-CN" altLang="en-US" sz="1400">
                <a:sym typeface="+mn-ea"/>
              </a:rPr>
              <a:t>单击此处编辑母版文本样式</a:t>
            </a:r>
            <a:endParaRPr lang="zh-CN" altLang="en-US" sz="1400"/>
          </a:p>
          <a:p>
            <a:pPr lvl="1"/>
            <a:r>
              <a:rPr lang="zh-CN" altLang="en-US" sz="1400">
                <a:sym typeface="+mn-ea"/>
              </a:rPr>
              <a:t>第二级</a:t>
            </a:r>
            <a:endParaRPr lang="zh-CN" altLang="en-US" sz="1400"/>
          </a:p>
          <a:p>
            <a:pPr lvl="2"/>
            <a:r>
              <a:rPr lang="zh-CN" altLang="en-US" sz="1400">
                <a:sym typeface="+mn-ea"/>
              </a:rPr>
              <a:t>第三级</a:t>
            </a:r>
            <a:endParaRPr lang="zh-CN" altLang="en-US"/>
          </a:p>
        </p:txBody>
      </p:sp>
      <p:pic>
        <p:nvPicPr>
          <p:cNvPr id="7" name="图片 6" descr="logo-VI系统0630-PPT-12.png"/>
          <p:cNvPicPr>
            <a:picLocks noChangeAspect="1"/>
          </p:cNvPicPr>
          <p:nvPr userDrawn="1"/>
        </p:nvPicPr>
        <p:blipFill>
          <a:blip r:embed="rId14" cstate="print"/>
          <a:stretch>
            <a:fillRect/>
          </a:stretch>
        </p:blipFill>
        <p:spPr>
          <a:xfrm>
            <a:off x="428836" y="6286520"/>
            <a:ext cx="1495513" cy="288536"/>
          </a:xfrm>
          <a:prstGeom prst="rect">
            <a:avLst/>
          </a:prstGeom>
        </p:spPr>
      </p:pic>
      <p:pic>
        <p:nvPicPr>
          <p:cNvPr id="2050" name="Picture 2" descr="I:\BOBO Z\哈工大\JPG\2020\7月\0707-ppt\素材01\logo-VI系统0630-PPT-24.jpg"/>
          <p:cNvPicPr>
            <a:picLocks noChangeArrowheads="1"/>
          </p:cNvPicPr>
          <p:nvPr userDrawn="1"/>
        </p:nvPicPr>
        <p:blipFill>
          <a:blip r:embed="rId15" cstate="print"/>
          <a:srcRect t="-37500" b="-37500"/>
          <a:stretch>
            <a:fillRect/>
          </a:stretch>
        </p:blipFill>
        <p:spPr bwMode="auto">
          <a:xfrm flipV="1">
            <a:off x="571471" y="1273711"/>
            <a:ext cx="3960000" cy="360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8.xml"/><Relationship Id="rId1" Type="http://schemas.openxmlformats.org/officeDocument/2006/relationships/tags" Target="../tags/tag87.xml"/><Relationship Id="rId4"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image" Target="../media/image2.png"/><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99.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21.xml.rels><?xml version="1.0" encoding="UTF-8" standalone="yes"?>
<Relationships xmlns="http://schemas.openxmlformats.org/package/2006/relationships"><Relationship Id="rId13" Type="http://schemas.openxmlformats.org/officeDocument/2006/relationships/tags" Target="../tags/tag117.xml"/><Relationship Id="rId18" Type="http://schemas.openxmlformats.org/officeDocument/2006/relationships/tags" Target="../tags/tag122.xml"/><Relationship Id="rId26" Type="http://schemas.openxmlformats.org/officeDocument/2006/relationships/tags" Target="../tags/tag130.xml"/><Relationship Id="rId3" Type="http://schemas.openxmlformats.org/officeDocument/2006/relationships/tags" Target="../tags/tag107.xml"/><Relationship Id="rId21" Type="http://schemas.openxmlformats.org/officeDocument/2006/relationships/tags" Target="../tags/tag125.xml"/><Relationship Id="rId34" Type="http://schemas.openxmlformats.org/officeDocument/2006/relationships/image" Target="../media/image2.png"/><Relationship Id="rId7" Type="http://schemas.openxmlformats.org/officeDocument/2006/relationships/tags" Target="../tags/tag111.xml"/><Relationship Id="rId12" Type="http://schemas.openxmlformats.org/officeDocument/2006/relationships/tags" Target="../tags/tag116.xml"/><Relationship Id="rId17" Type="http://schemas.openxmlformats.org/officeDocument/2006/relationships/tags" Target="../tags/tag121.xml"/><Relationship Id="rId25" Type="http://schemas.openxmlformats.org/officeDocument/2006/relationships/tags" Target="../tags/tag129.xml"/><Relationship Id="rId33" Type="http://schemas.openxmlformats.org/officeDocument/2006/relationships/notesSlide" Target="../notesSlides/notesSlide14.xml"/><Relationship Id="rId2" Type="http://schemas.openxmlformats.org/officeDocument/2006/relationships/tags" Target="../tags/tag106.xml"/><Relationship Id="rId16" Type="http://schemas.openxmlformats.org/officeDocument/2006/relationships/tags" Target="../tags/tag120.xml"/><Relationship Id="rId20" Type="http://schemas.openxmlformats.org/officeDocument/2006/relationships/tags" Target="../tags/tag124.xml"/><Relationship Id="rId29" Type="http://schemas.openxmlformats.org/officeDocument/2006/relationships/tags" Target="../tags/tag133.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24" Type="http://schemas.openxmlformats.org/officeDocument/2006/relationships/tags" Target="../tags/tag128.xml"/><Relationship Id="rId32" Type="http://schemas.openxmlformats.org/officeDocument/2006/relationships/slideLayout" Target="../slideLayouts/slideLayout2.xml"/><Relationship Id="rId5" Type="http://schemas.openxmlformats.org/officeDocument/2006/relationships/tags" Target="../tags/tag109.xml"/><Relationship Id="rId15" Type="http://schemas.openxmlformats.org/officeDocument/2006/relationships/tags" Target="../tags/tag119.xml"/><Relationship Id="rId23" Type="http://schemas.openxmlformats.org/officeDocument/2006/relationships/tags" Target="../tags/tag127.xml"/><Relationship Id="rId28" Type="http://schemas.openxmlformats.org/officeDocument/2006/relationships/tags" Target="../tags/tag132.xml"/><Relationship Id="rId10" Type="http://schemas.openxmlformats.org/officeDocument/2006/relationships/tags" Target="../tags/tag114.xml"/><Relationship Id="rId19" Type="http://schemas.openxmlformats.org/officeDocument/2006/relationships/tags" Target="../tags/tag123.xml"/><Relationship Id="rId31" Type="http://schemas.openxmlformats.org/officeDocument/2006/relationships/tags" Target="../tags/tag135.xml"/><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tags" Target="../tags/tag118.xml"/><Relationship Id="rId22" Type="http://schemas.openxmlformats.org/officeDocument/2006/relationships/tags" Target="../tags/tag126.xml"/><Relationship Id="rId27" Type="http://schemas.openxmlformats.org/officeDocument/2006/relationships/tags" Target="../tags/tag131.xml"/><Relationship Id="rId30" Type="http://schemas.openxmlformats.org/officeDocument/2006/relationships/tags" Target="../tags/tag134.xml"/><Relationship Id="rId8" Type="http://schemas.openxmlformats.org/officeDocument/2006/relationships/tags" Target="../tags/tag11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7.xml"/><Relationship Id="rId1" Type="http://schemas.openxmlformats.org/officeDocument/2006/relationships/tags" Target="../tags/tag136.xml"/><Relationship Id="rId5" Type="http://schemas.openxmlformats.org/officeDocument/2006/relationships/image" Target="../media/image2.png"/><Relationship Id="rId4"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38.xml"/></Relationships>
</file>

<file path=ppt/slides/_rels/slide24.xml.rels><?xml version="1.0" encoding="UTF-8" standalone="yes"?>
<Relationships xmlns="http://schemas.openxmlformats.org/package/2006/relationships"><Relationship Id="rId8" Type="http://schemas.openxmlformats.org/officeDocument/2006/relationships/tags" Target="../tags/tag146.xml"/><Relationship Id="rId13" Type="http://schemas.openxmlformats.org/officeDocument/2006/relationships/tags" Target="../tags/tag151.xml"/><Relationship Id="rId18" Type="http://schemas.openxmlformats.org/officeDocument/2006/relationships/tags" Target="../tags/tag156.xml"/><Relationship Id="rId26" Type="http://schemas.openxmlformats.org/officeDocument/2006/relationships/tags" Target="../tags/tag164.xml"/><Relationship Id="rId3" Type="http://schemas.openxmlformats.org/officeDocument/2006/relationships/tags" Target="../tags/tag141.xml"/><Relationship Id="rId21" Type="http://schemas.openxmlformats.org/officeDocument/2006/relationships/tags" Target="../tags/tag159.xml"/><Relationship Id="rId7" Type="http://schemas.openxmlformats.org/officeDocument/2006/relationships/tags" Target="../tags/tag145.xml"/><Relationship Id="rId12" Type="http://schemas.openxmlformats.org/officeDocument/2006/relationships/tags" Target="../tags/tag150.xml"/><Relationship Id="rId17" Type="http://schemas.openxmlformats.org/officeDocument/2006/relationships/tags" Target="../tags/tag155.xml"/><Relationship Id="rId25" Type="http://schemas.openxmlformats.org/officeDocument/2006/relationships/tags" Target="../tags/tag163.xml"/><Relationship Id="rId2" Type="http://schemas.openxmlformats.org/officeDocument/2006/relationships/tags" Target="../tags/tag140.xml"/><Relationship Id="rId16" Type="http://schemas.openxmlformats.org/officeDocument/2006/relationships/tags" Target="../tags/tag154.xml"/><Relationship Id="rId20" Type="http://schemas.openxmlformats.org/officeDocument/2006/relationships/tags" Target="../tags/tag158.xml"/><Relationship Id="rId29" Type="http://schemas.openxmlformats.org/officeDocument/2006/relationships/image" Target="../media/image2.png"/><Relationship Id="rId1" Type="http://schemas.openxmlformats.org/officeDocument/2006/relationships/tags" Target="../tags/tag139.xml"/><Relationship Id="rId6" Type="http://schemas.openxmlformats.org/officeDocument/2006/relationships/tags" Target="../tags/tag144.xml"/><Relationship Id="rId11" Type="http://schemas.openxmlformats.org/officeDocument/2006/relationships/tags" Target="../tags/tag149.xml"/><Relationship Id="rId24" Type="http://schemas.openxmlformats.org/officeDocument/2006/relationships/tags" Target="../tags/tag162.xml"/><Relationship Id="rId5" Type="http://schemas.openxmlformats.org/officeDocument/2006/relationships/tags" Target="../tags/tag143.xml"/><Relationship Id="rId15" Type="http://schemas.openxmlformats.org/officeDocument/2006/relationships/tags" Target="../tags/tag153.xml"/><Relationship Id="rId23" Type="http://schemas.openxmlformats.org/officeDocument/2006/relationships/tags" Target="../tags/tag161.xml"/><Relationship Id="rId28" Type="http://schemas.openxmlformats.org/officeDocument/2006/relationships/notesSlide" Target="../notesSlides/notesSlide17.xml"/><Relationship Id="rId10" Type="http://schemas.openxmlformats.org/officeDocument/2006/relationships/tags" Target="../tags/tag148.xml"/><Relationship Id="rId19" Type="http://schemas.openxmlformats.org/officeDocument/2006/relationships/tags" Target="../tags/tag157.xml"/><Relationship Id="rId4" Type="http://schemas.openxmlformats.org/officeDocument/2006/relationships/tags" Target="../tags/tag142.xml"/><Relationship Id="rId9" Type="http://schemas.openxmlformats.org/officeDocument/2006/relationships/tags" Target="../tags/tag147.xml"/><Relationship Id="rId14" Type="http://schemas.openxmlformats.org/officeDocument/2006/relationships/tags" Target="../tags/tag152.xml"/><Relationship Id="rId22" Type="http://schemas.openxmlformats.org/officeDocument/2006/relationships/tags" Target="../tags/tag160.xml"/><Relationship Id="rId27"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65.xml"/></Relationships>
</file>

<file path=ppt/slides/_rels/slide26.xml.rels><?xml version="1.0" encoding="UTF-8" standalone="yes"?>
<Relationships xmlns="http://schemas.openxmlformats.org/package/2006/relationships"><Relationship Id="rId8" Type="http://schemas.openxmlformats.org/officeDocument/2006/relationships/tags" Target="../tags/tag173.xml"/><Relationship Id="rId13" Type="http://schemas.openxmlformats.org/officeDocument/2006/relationships/tags" Target="../tags/tag178.xml"/><Relationship Id="rId18" Type="http://schemas.openxmlformats.org/officeDocument/2006/relationships/tags" Target="../tags/tag183.xml"/><Relationship Id="rId26" Type="http://schemas.openxmlformats.org/officeDocument/2006/relationships/tags" Target="../tags/tag191.xml"/><Relationship Id="rId3" Type="http://schemas.openxmlformats.org/officeDocument/2006/relationships/tags" Target="../tags/tag168.xml"/><Relationship Id="rId21" Type="http://schemas.openxmlformats.org/officeDocument/2006/relationships/tags" Target="../tags/tag186.xml"/><Relationship Id="rId7" Type="http://schemas.openxmlformats.org/officeDocument/2006/relationships/tags" Target="../tags/tag172.xml"/><Relationship Id="rId12" Type="http://schemas.openxmlformats.org/officeDocument/2006/relationships/tags" Target="../tags/tag177.xml"/><Relationship Id="rId17" Type="http://schemas.openxmlformats.org/officeDocument/2006/relationships/tags" Target="../tags/tag182.xml"/><Relationship Id="rId25" Type="http://schemas.openxmlformats.org/officeDocument/2006/relationships/tags" Target="../tags/tag190.xml"/><Relationship Id="rId2" Type="http://schemas.openxmlformats.org/officeDocument/2006/relationships/tags" Target="../tags/tag167.xml"/><Relationship Id="rId16" Type="http://schemas.openxmlformats.org/officeDocument/2006/relationships/tags" Target="../tags/tag181.xml"/><Relationship Id="rId20" Type="http://schemas.openxmlformats.org/officeDocument/2006/relationships/tags" Target="../tags/tag185.xml"/><Relationship Id="rId29" Type="http://schemas.openxmlformats.org/officeDocument/2006/relationships/notesSlide" Target="../notesSlides/notesSlide19.xml"/><Relationship Id="rId1" Type="http://schemas.openxmlformats.org/officeDocument/2006/relationships/tags" Target="../tags/tag166.xml"/><Relationship Id="rId6" Type="http://schemas.openxmlformats.org/officeDocument/2006/relationships/tags" Target="../tags/tag171.xml"/><Relationship Id="rId11" Type="http://schemas.openxmlformats.org/officeDocument/2006/relationships/tags" Target="../tags/tag176.xml"/><Relationship Id="rId24" Type="http://schemas.openxmlformats.org/officeDocument/2006/relationships/tags" Target="../tags/tag189.xml"/><Relationship Id="rId5" Type="http://schemas.openxmlformats.org/officeDocument/2006/relationships/tags" Target="../tags/tag170.xml"/><Relationship Id="rId15" Type="http://schemas.openxmlformats.org/officeDocument/2006/relationships/tags" Target="../tags/tag180.xml"/><Relationship Id="rId23" Type="http://schemas.openxmlformats.org/officeDocument/2006/relationships/tags" Target="../tags/tag188.xml"/><Relationship Id="rId28" Type="http://schemas.openxmlformats.org/officeDocument/2006/relationships/slideLayout" Target="../slideLayouts/slideLayout2.xml"/><Relationship Id="rId10" Type="http://schemas.openxmlformats.org/officeDocument/2006/relationships/tags" Target="../tags/tag175.xml"/><Relationship Id="rId19" Type="http://schemas.openxmlformats.org/officeDocument/2006/relationships/tags" Target="../tags/tag184.xml"/><Relationship Id="rId4" Type="http://schemas.openxmlformats.org/officeDocument/2006/relationships/tags" Target="../tags/tag169.xml"/><Relationship Id="rId9" Type="http://schemas.openxmlformats.org/officeDocument/2006/relationships/tags" Target="../tags/tag174.xml"/><Relationship Id="rId14" Type="http://schemas.openxmlformats.org/officeDocument/2006/relationships/tags" Target="../tags/tag179.xml"/><Relationship Id="rId22" Type="http://schemas.openxmlformats.org/officeDocument/2006/relationships/tags" Target="../tags/tag187.xml"/><Relationship Id="rId27" Type="http://schemas.openxmlformats.org/officeDocument/2006/relationships/tags" Target="../tags/tag192.xml"/><Relationship Id="rId30"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hemeOverride" Target="../theme/themeOverride1.xml"/><Relationship Id="rId6" Type="http://schemas.openxmlformats.org/officeDocument/2006/relationships/image" Target="../media/image1.jpeg"/><Relationship Id="rId5" Type="http://schemas.openxmlformats.org/officeDocument/2006/relationships/notesSlide" Target="../notesSlides/notesSlide20.xml"/><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9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7.xml"/></Relationships>
</file>

<file path=ppt/slides/_rels/slide31.xml.rels><?xml version="1.0" encoding="UTF-8" standalone="yes"?>
<Relationships xmlns="http://schemas.openxmlformats.org/package/2006/relationships"><Relationship Id="rId8" Type="http://schemas.openxmlformats.org/officeDocument/2006/relationships/tags" Target="../tags/tag205.xml"/><Relationship Id="rId13" Type="http://schemas.openxmlformats.org/officeDocument/2006/relationships/tags" Target="../tags/tag210.xml"/><Relationship Id="rId18" Type="http://schemas.openxmlformats.org/officeDocument/2006/relationships/tags" Target="../tags/tag215.xml"/><Relationship Id="rId26" Type="http://schemas.openxmlformats.org/officeDocument/2006/relationships/tags" Target="../tags/tag223.xml"/><Relationship Id="rId3" Type="http://schemas.openxmlformats.org/officeDocument/2006/relationships/tags" Target="../tags/tag200.xml"/><Relationship Id="rId21" Type="http://schemas.openxmlformats.org/officeDocument/2006/relationships/tags" Target="../tags/tag218.xml"/><Relationship Id="rId7" Type="http://schemas.openxmlformats.org/officeDocument/2006/relationships/tags" Target="../tags/tag204.xml"/><Relationship Id="rId12" Type="http://schemas.openxmlformats.org/officeDocument/2006/relationships/tags" Target="../tags/tag209.xml"/><Relationship Id="rId17" Type="http://schemas.openxmlformats.org/officeDocument/2006/relationships/tags" Target="../tags/tag214.xml"/><Relationship Id="rId25" Type="http://schemas.openxmlformats.org/officeDocument/2006/relationships/tags" Target="../tags/tag222.xml"/><Relationship Id="rId2" Type="http://schemas.openxmlformats.org/officeDocument/2006/relationships/tags" Target="../tags/tag199.xml"/><Relationship Id="rId16" Type="http://schemas.openxmlformats.org/officeDocument/2006/relationships/tags" Target="../tags/tag213.xml"/><Relationship Id="rId20" Type="http://schemas.openxmlformats.org/officeDocument/2006/relationships/tags" Target="../tags/tag217.xml"/><Relationship Id="rId1" Type="http://schemas.openxmlformats.org/officeDocument/2006/relationships/tags" Target="../tags/tag198.xml"/><Relationship Id="rId6" Type="http://schemas.openxmlformats.org/officeDocument/2006/relationships/tags" Target="../tags/tag203.xml"/><Relationship Id="rId11" Type="http://schemas.openxmlformats.org/officeDocument/2006/relationships/tags" Target="../tags/tag208.xml"/><Relationship Id="rId24" Type="http://schemas.openxmlformats.org/officeDocument/2006/relationships/tags" Target="../tags/tag221.xml"/><Relationship Id="rId5" Type="http://schemas.openxmlformats.org/officeDocument/2006/relationships/tags" Target="../tags/tag202.xml"/><Relationship Id="rId15" Type="http://schemas.openxmlformats.org/officeDocument/2006/relationships/tags" Target="../tags/tag212.xml"/><Relationship Id="rId23" Type="http://schemas.openxmlformats.org/officeDocument/2006/relationships/tags" Target="../tags/tag220.xml"/><Relationship Id="rId10" Type="http://schemas.openxmlformats.org/officeDocument/2006/relationships/tags" Target="../tags/tag207.xml"/><Relationship Id="rId19" Type="http://schemas.openxmlformats.org/officeDocument/2006/relationships/tags" Target="../tags/tag216.xml"/><Relationship Id="rId4" Type="http://schemas.openxmlformats.org/officeDocument/2006/relationships/tags" Target="../tags/tag201.xml"/><Relationship Id="rId9" Type="http://schemas.openxmlformats.org/officeDocument/2006/relationships/tags" Target="../tags/tag206.xml"/><Relationship Id="rId14" Type="http://schemas.openxmlformats.org/officeDocument/2006/relationships/tags" Target="../tags/tag211.xml"/><Relationship Id="rId22" Type="http://schemas.openxmlformats.org/officeDocument/2006/relationships/tags" Target="../tags/tag219.xml"/><Relationship Id="rId27"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2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2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2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2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2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3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3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3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33.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34.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6" Type="http://schemas.openxmlformats.org/officeDocument/2006/relationships/tags" Target="../tags/tag31.xml"/><Relationship Id="rId21" Type="http://schemas.openxmlformats.org/officeDocument/2006/relationships/tags" Target="../tags/tag26.xml"/><Relationship Id="rId42" Type="http://schemas.openxmlformats.org/officeDocument/2006/relationships/tags" Target="../tags/tag47.xml"/><Relationship Id="rId47" Type="http://schemas.openxmlformats.org/officeDocument/2006/relationships/tags" Target="../tags/tag52.xml"/><Relationship Id="rId63" Type="http://schemas.openxmlformats.org/officeDocument/2006/relationships/tags" Target="../tags/tag68.xml"/><Relationship Id="rId68" Type="http://schemas.openxmlformats.org/officeDocument/2006/relationships/tags" Target="../tags/tag73.xml"/><Relationship Id="rId16" Type="http://schemas.openxmlformats.org/officeDocument/2006/relationships/tags" Target="../tags/tag21.xml"/><Relationship Id="rId11" Type="http://schemas.openxmlformats.org/officeDocument/2006/relationships/tags" Target="../tags/tag16.xml"/><Relationship Id="rId24" Type="http://schemas.openxmlformats.org/officeDocument/2006/relationships/tags" Target="../tags/tag29.xml"/><Relationship Id="rId32" Type="http://schemas.openxmlformats.org/officeDocument/2006/relationships/tags" Target="../tags/tag37.xml"/><Relationship Id="rId37" Type="http://schemas.openxmlformats.org/officeDocument/2006/relationships/tags" Target="../tags/tag42.xml"/><Relationship Id="rId40" Type="http://schemas.openxmlformats.org/officeDocument/2006/relationships/tags" Target="../tags/tag45.xml"/><Relationship Id="rId45" Type="http://schemas.openxmlformats.org/officeDocument/2006/relationships/tags" Target="../tags/tag50.xml"/><Relationship Id="rId53" Type="http://schemas.openxmlformats.org/officeDocument/2006/relationships/tags" Target="../tags/tag58.xml"/><Relationship Id="rId58" Type="http://schemas.openxmlformats.org/officeDocument/2006/relationships/tags" Target="../tags/tag63.xml"/><Relationship Id="rId66" Type="http://schemas.openxmlformats.org/officeDocument/2006/relationships/tags" Target="../tags/tag71.xml"/><Relationship Id="rId74" Type="http://schemas.openxmlformats.org/officeDocument/2006/relationships/tags" Target="../tags/tag79.xml"/><Relationship Id="rId79" Type="http://schemas.openxmlformats.org/officeDocument/2006/relationships/tags" Target="../tags/tag84.xml"/><Relationship Id="rId5" Type="http://schemas.openxmlformats.org/officeDocument/2006/relationships/tags" Target="../tags/tag10.xml"/><Relationship Id="rId61" Type="http://schemas.openxmlformats.org/officeDocument/2006/relationships/tags" Target="../tags/tag66.xml"/><Relationship Id="rId19" Type="http://schemas.openxmlformats.org/officeDocument/2006/relationships/tags" Target="../tags/tag24.xml"/><Relationship Id="rId14" Type="http://schemas.openxmlformats.org/officeDocument/2006/relationships/tags" Target="../tags/tag19.xml"/><Relationship Id="rId22" Type="http://schemas.openxmlformats.org/officeDocument/2006/relationships/tags" Target="../tags/tag27.xml"/><Relationship Id="rId27" Type="http://schemas.openxmlformats.org/officeDocument/2006/relationships/tags" Target="../tags/tag32.xml"/><Relationship Id="rId30" Type="http://schemas.openxmlformats.org/officeDocument/2006/relationships/tags" Target="../tags/tag35.xml"/><Relationship Id="rId35" Type="http://schemas.openxmlformats.org/officeDocument/2006/relationships/tags" Target="../tags/tag40.xml"/><Relationship Id="rId43" Type="http://schemas.openxmlformats.org/officeDocument/2006/relationships/tags" Target="../tags/tag48.xml"/><Relationship Id="rId48" Type="http://schemas.openxmlformats.org/officeDocument/2006/relationships/tags" Target="../tags/tag53.xml"/><Relationship Id="rId56" Type="http://schemas.openxmlformats.org/officeDocument/2006/relationships/tags" Target="../tags/tag61.xml"/><Relationship Id="rId64" Type="http://schemas.openxmlformats.org/officeDocument/2006/relationships/tags" Target="../tags/tag69.xml"/><Relationship Id="rId69" Type="http://schemas.openxmlformats.org/officeDocument/2006/relationships/tags" Target="../tags/tag74.xml"/><Relationship Id="rId77" Type="http://schemas.openxmlformats.org/officeDocument/2006/relationships/tags" Target="../tags/tag82.xml"/><Relationship Id="rId8" Type="http://schemas.openxmlformats.org/officeDocument/2006/relationships/tags" Target="../tags/tag13.xml"/><Relationship Id="rId51" Type="http://schemas.openxmlformats.org/officeDocument/2006/relationships/tags" Target="../tags/tag56.xml"/><Relationship Id="rId72" Type="http://schemas.openxmlformats.org/officeDocument/2006/relationships/tags" Target="../tags/tag77.xml"/><Relationship Id="rId80" Type="http://schemas.openxmlformats.org/officeDocument/2006/relationships/slideLayout" Target="../slideLayouts/slideLayout6.xml"/><Relationship Id="rId3" Type="http://schemas.openxmlformats.org/officeDocument/2006/relationships/tags" Target="../tags/tag8.xml"/><Relationship Id="rId12" Type="http://schemas.openxmlformats.org/officeDocument/2006/relationships/tags" Target="../tags/tag17.xml"/><Relationship Id="rId17" Type="http://schemas.openxmlformats.org/officeDocument/2006/relationships/tags" Target="../tags/tag22.xml"/><Relationship Id="rId25" Type="http://schemas.openxmlformats.org/officeDocument/2006/relationships/tags" Target="../tags/tag30.xml"/><Relationship Id="rId33" Type="http://schemas.openxmlformats.org/officeDocument/2006/relationships/tags" Target="../tags/tag38.xml"/><Relationship Id="rId38" Type="http://schemas.openxmlformats.org/officeDocument/2006/relationships/tags" Target="../tags/tag43.xml"/><Relationship Id="rId46" Type="http://schemas.openxmlformats.org/officeDocument/2006/relationships/tags" Target="../tags/tag51.xml"/><Relationship Id="rId59" Type="http://schemas.openxmlformats.org/officeDocument/2006/relationships/tags" Target="../tags/tag64.xml"/><Relationship Id="rId67" Type="http://schemas.openxmlformats.org/officeDocument/2006/relationships/tags" Target="../tags/tag72.xml"/><Relationship Id="rId20" Type="http://schemas.openxmlformats.org/officeDocument/2006/relationships/tags" Target="../tags/tag25.xml"/><Relationship Id="rId41" Type="http://schemas.openxmlformats.org/officeDocument/2006/relationships/tags" Target="../tags/tag46.xml"/><Relationship Id="rId54" Type="http://schemas.openxmlformats.org/officeDocument/2006/relationships/tags" Target="../tags/tag59.xml"/><Relationship Id="rId62" Type="http://schemas.openxmlformats.org/officeDocument/2006/relationships/tags" Target="../tags/tag67.xml"/><Relationship Id="rId70" Type="http://schemas.openxmlformats.org/officeDocument/2006/relationships/tags" Target="../tags/tag75.xml"/><Relationship Id="rId75" Type="http://schemas.openxmlformats.org/officeDocument/2006/relationships/tags" Target="../tags/tag80.xml"/><Relationship Id="rId1" Type="http://schemas.openxmlformats.org/officeDocument/2006/relationships/tags" Target="../tags/tag6.xml"/><Relationship Id="rId6" Type="http://schemas.openxmlformats.org/officeDocument/2006/relationships/tags" Target="../tags/tag11.xml"/><Relationship Id="rId15" Type="http://schemas.openxmlformats.org/officeDocument/2006/relationships/tags" Target="../tags/tag20.xml"/><Relationship Id="rId23" Type="http://schemas.openxmlformats.org/officeDocument/2006/relationships/tags" Target="../tags/tag28.xml"/><Relationship Id="rId28" Type="http://schemas.openxmlformats.org/officeDocument/2006/relationships/tags" Target="../tags/tag33.xml"/><Relationship Id="rId36" Type="http://schemas.openxmlformats.org/officeDocument/2006/relationships/tags" Target="../tags/tag41.xml"/><Relationship Id="rId49" Type="http://schemas.openxmlformats.org/officeDocument/2006/relationships/tags" Target="../tags/tag54.xml"/><Relationship Id="rId57" Type="http://schemas.openxmlformats.org/officeDocument/2006/relationships/tags" Target="../tags/tag62.xml"/><Relationship Id="rId10" Type="http://schemas.openxmlformats.org/officeDocument/2006/relationships/tags" Target="../tags/tag15.xml"/><Relationship Id="rId31" Type="http://schemas.openxmlformats.org/officeDocument/2006/relationships/tags" Target="../tags/tag36.xml"/><Relationship Id="rId44" Type="http://schemas.openxmlformats.org/officeDocument/2006/relationships/tags" Target="../tags/tag49.xml"/><Relationship Id="rId52" Type="http://schemas.openxmlformats.org/officeDocument/2006/relationships/tags" Target="../tags/tag57.xml"/><Relationship Id="rId60" Type="http://schemas.openxmlformats.org/officeDocument/2006/relationships/tags" Target="../tags/tag65.xml"/><Relationship Id="rId65" Type="http://schemas.openxmlformats.org/officeDocument/2006/relationships/tags" Target="../tags/tag70.xml"/><Relationship Id="rId73" Type="http://schemas.openxmlformats.org/officeDocument/2006/relationships/tags" Target="../tags/tag78.xml"/><Relationship Id="rId78" Type="http://schemas.openxmlformats.org/officeDocument/2006/relationships/tags" Target="../tags/tag83.xml"/><Relationship Id="rId4" Type="http://schemas.openxmlformats.org/officeDocument/2006/relationships/tags" Target="../tags/tag9.xml"/><Relationship Id="rId9" Type="http://schemas.openxmlformats.org/officeDocument/2006/relationships/tags" Target="../tags/tag14.xml"/><Relationship Id="rId13" Type="http://schemas.openxmlformats.org/officeDocument/2006/relationships/tags" Target="../tags/tag18.xml"/><Relationship Id="rId18" Type="http://schemas.openxmlformats.org/officeDocument/2006/relationships/tags" Target="../tags/tag23.xml"/><Relationship Id="rId39" Type="http://schemas.openxmlformats.org/officeDocument/2006/relationships/tags" Target="../tags/tag44.xml"/><Relationship Id="rId34" Type="http://schemas.openxmlformats.org/officeDocument/2006/relationships/tags" Target="../tags/tag39.xml"/><Relationship Id="rId50" Type="http://schemas.openxmlformats.org/officeDocument/2006/relationships/tags" Target="../tags/tag55.xml"/><Relationship Id="rId55" Type="http://schemas.openxmlformats.org/officeDocument/2006/relationships/tags" Target="../tags/tag60.xml"/><Relationship Id="rId76" Type="http://schemas.openxmlformats.org/officeDocument/2006/relationships/tags" Target="../tags/tag81.xml"/><Relationship Id="rId7" Type="http://schemas.openxmlformats.org/officeDocument/2006/relationships/tags" Target="../tags/tag12.xml"/><Relationship Id="rId71" Type="http://schemas.openxmlformats.org/officeDocument/2006/relationships/tags" Target="../tags/tag76.xml"/><Relationship Id="rId2" Type="http://schemas.openxmlformats.org/officeDocument/2006/relationships/tags" Target="../tags/tag7.xml"/><Relationship Id="rId29" Type="http://schemas.openxmlformats.org/officeDocument/2006/relationships/tags" Target="../tags/tag3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6.xml"/><Relationship Id="rId1" Type="http://schemas.openxmlformats.org/officeDocument/2006/relationships/tags" Target="../tags/tag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logo-VI系统0709-PPT-24.jpg"/>
          <p:cNvPicPr>
            <a:picLocks noChangeAspect="1"/>
          </p:cNvPicPr>
          <p:nvPr/>
        </p:nvPicPr>
        <p:blipFill>
          <a:blip r:embed="rId3" cstate="print"/>
          <a:stretch>
            <a:fillRect/>
          </a:stretch>
        </p:blipFill>
        <p:spPr>
          <a:xfrm>
            <a:off x="871" y="-31802"/>
            <a:ext cx="9143129" cy="6858000"/>
          </a:xfrm>
          <a:prstGeom prst="rect">
            <a:avLst/>
          </a:prstGeom>
        </p:spPr>
      </p:pic>
      <p:pic>
        <p:nvPicPr>
          <p:cNvPr id="5" name="图片 4" descr="logo-VI系统0630-PPT-09.png"/>
          <p:cNvPicPr>
            <a:picLocks noChangeAspect="1"/>
          </p:cNvPicPr>
          <p:nvPr/>
        </p:nvPicPr>
        <p:blipFill>
          <a:blip r:embed="rId4" cstate="print"/>
          <a:stretch>
            <a:fillRect/>
          </a:stretch>
        </p:blipFill>
        <p:spPr>
          <a:xfrm>
            <a:off x="642910" y="571480"/>
            <a:ext cx="2714644" cy="523429"/>
          </a:xfrm>
          <a:prstGeom prst="rect">
            <a:avLst/>
          </a:prstGeom>
        </p:spPr>
      </p:pic>
      <p:sp>
        <p:nvSpPr>
          <p:cNvPr id="6" name="TextBox 5"/>
          <p:cNvSpPr txBox="1"/>
          <p:nvPr/>
        </p:nvSpPr>
        <p:spPr>
          <a:xfrm>
            <a:off x="467544" y="5218459"/>
            <a:ext cx="3957391" cy="830997"/>
          </a:xfrm>
          <a:prstGeom prst="rect">
            <a:avLst/>
          </a:prstGeom>
          <a:noFill/>
        </p:spPr>
        <p:txBody>
          <a:bodyPr wrap="square" rtlCol="0" anchor="b" anchorCtr="0">
            <a:spAutoFit/>
          </a:bodyPr>
          <a:lstStyle/>
          <a:p>
            <a:r>
              <a:rPr lang="zh-CN" altLang="en-US" sz="2400" dirty="0">
                <a:solidFill>
                  <a:schemeClr val="bg1"/>
                </a:solidFill>
                <a:latin typeface="华光中雅_CNKI" panose="02000500000000000000" pitchFamily="2" charset="-122"/>
                <a:ea typeface="华光中雅_CNKI" panose="02000500000000000000" pitchFamily="2" charset="-122"/>
              </a:rPr>
              <a:t>哈尔滨工业大学（</a:t>
            </a:r>
            <a:r>
              <a:rPr lang="zh-CN" altLang="en-US" sz="2400">
                <a:solidFill>
                  <a:schemeClr val="bg1"/>
                </a:solidFill>
                <a:latin typeface="华光中雅_CNKI" panose="02000500000000000000" pitchFamily="2" charset="-122"/>
                <a:ea typeface="华光中雅_CNKI" panose="02000500000000000000" pitchFamily="2" charset="-122"/>
              </a:rPr>
              <a:t>深圳）</a:t>
            </a:r>
            <a:endParaRPr lang="en-US" altLang="zh-CN" sz="2400">
              <a:solidFill>
                <a:schemeClr val="bg1"/>
              </a:solidFill>
              <a:latin typeface="华光中雅_CNKI" panose="02000500000000000000" pitchFamily="2" charset="-122"/>
              <a:ea typeface="华光中雅_CNKI" panose="02000500000000000000" pitchFamily="2" charset="-122"/>
            </a:endParaRPr>
          </a:p>
          <a:p>
            <a:r>
              <a:rPr lang="zh-CN" altLang="en-US" sz="2400">
                <a:solidFill>
                  <a:schemeClr val="bg1"/>
                </a:solidFill>
                <a:latin typeface="华光中雅_CNKI" panose="02000500000000000000" pitchFamily="2" charset="-122"/>
                <a:ea typeface="华光中雅_CNKI" panose="02000500000000000000" pitchFamily="2" charset="-122"/>
              </a:rPr>
              <a:t>经济管理</a:t>
            </a:r>
            <a:r>
              <a:rPr lang="zh-CN" altLang="en-US" sz="2400" dirty="0">
                <a:solidFill>
                  <a:schemeClr val="bg1"/>
                </a:solidFill>
                <a:latin typeface="华光中雅_CNKI" panose="02000500000000000000" pitchFamily="2" charset="-122"/>
                <a:ea typeface="华光中雅_CNKI" panose="02000500000000000000" pitchFamily="2" charset="-122"/>
              </a:rPr>
              <a:t>学院</a:t>
            </a:r>
          </a:p>
        </p:txBody>
      </p:sp>
      <p:sp>
        <p:nvSpPr>
          <p:cNvPr id="8" name="TextBox 7"/>
          <p:cNvSpPr txBox="1"/>
          <p:nvPr/>
        </p:nvSpPr>
        <p:spPr>
          <a:xfrm>
            <a:off x="467544" y="6055687"/>
            <a:ext cx="2736304" cy="461665"/>
          </a:xfrm>
          <a:prstGeom prst="rect">
            <a:avLst/>
          </a:prstGeom>
          <a:noFill/>
        </p:spPr>
        <p:txBody>
          <a:bodyPr wrap="square" rtlCol="0" anchor="b" anchorCtr="0">
            <a:spAutoFit/>
          </a:bodyPr>
          <a:lstStyle/>
          <a:p>
            <a:r>
              <a:rPr lang="en-US" altLang="zh-CN" sz="1200" dirty="0">
                <a:solidFill>
                  <a:srgbClr val="9D7B55"/>
                </a:solidFill>
                <a:latin typeface="华光中雅_CNKI" panose="02000500000000000000" pitchFamily="2" charset="-122"/>
                <a:ea typeface="华光中雅_CNKI" panose="02000500000000000000" pitchFamily="2" charset="-122"/>
              </a:rPr>
              <a:t>THE HITSZ SCHOOL OF ECONOMICS AND MANAGEMENT</a:t>
            </a:r>
            <a:endParaRPr lang="zh-CN" altLang="en-US" sz="1200" dirty="0">
              <a:solidFill>
                <a:srgbClr val="9D7B55"/>
              </a:solidFill>
              <a:latin typeface="华光中雅_CNKI" panose="02000500000000000000" pitchFamily="2" charset="-122"/>
              <a:ea typeface="华光中雅_CNKI" panose="02000500000000000000" pitchFamily="2" charset="-122"/>
            </a:endParaRPr>
          </a:p>
        </p:txBody>
      </p:sp>
      <p:sp>
        <p:nvSpPr>
          <p:cNvPr id="2" name="文本框 1"/>
          <p:cNvSpPr txBox="1"/>
          <p:nvPr/>
        </p:nvSpPr>
        <p:spPr>
          <a:xfrm>
            <a:off x="2267744" y="1412776"/>
            <a:ext cx="4682693" cy="2215991"/>
          </a:xfrm>
          <a:prstGeom prst="rect">
            <a:avLst/>
          </a:prstGeom>
          <a:noFill/>
        </p:spPr>
        <p:txBody>
          <a:bodyPr wrap="none" rtlCol="0">
            <a:spAutoFit/>
          </a:bodyPr>
          <a:lstStyle/>
          <a:p>
            <a:r>
              <a:rPr lang="en-US" altLang="zh-CN" sz="4800" smtClean="0">
                <a:solidFill>
                  <a:schemeClr val="bg1"/>
                </a:solidFill>
                <a:latin typeface="华光中雅_CNKI" panose="02000500000000000000" pitchFamily="2" charset="-122"/>
                <a:ea typeface="华光中雅_CNKI" panose="02000500000000000000" pitchFamily="2" charset="-122"/>
              </a:rPr>
              <a:t>《</a:t>
            </a:r>
            <a:r>
              <a:rPr lang="zh-CN" altLang="en-US" sz="4800" smtClean="0">
                <a:solidFill>
                  <a:schemeClr val="bg1"/>
                </a:solidFill>
                <a:latin typeface="华光中雅_CNKI" panose="02000500000000000000" pitchFamily="2" charset="-122"/>
                <a:ea typeface="华光中雅_CNKI" panose="02000500000000000000" pitchFamily="2" charset="-122"/>
              </a:rPr>
              <a:t>经济学原理</a:t>
            </a:r>
            <a:r>
              <a:rPr lang="en-US" altLang="zh-CN" sz="4800" smtClean="0">
                <a:solidFill>
                  <a:schemeClr val="bg1"/>
                </a:solidFill>
                <a:latin typeface="华光中雅_CNKI" panose="02000500000000000000" pitchFamily="2" charset="-122"/>
                <a:ea typeface="华光中雅_CNKI" panose="02000500000000000000" pitchFamily="2" charset="-122"/>
              </a:rPr>
              <a:t>》</a:t>
            </a:r>
          </a:p>
          <a:p>
            <a:pPr algn="ctr"/>
            <a:r>
              <a:rPr lang="zh-CN" altLang="en-US" sz="3000" smtClean="0">
                <a:solidFill>
                  <a:schemeClr val="bg1"/>
                </a:solidFill>
                <a:latin typeface="华光中雅_CNKI" panose="02000500000000000000" pitchFamily="2" charset="-122"/>
                <a:ea typeface="华光中雅_CNKI" panose="02000500000000000000" pitchFamily="2" charset="-122"/>
              </a:rPr>
              <a:t>（</a:t>
            </a:r>
            <a:r>
              <a:rPr lang="zh-CN" altLang="en-US" sz="3000">
                <a:solidFill>
                  <a:schemeClr val="bg1"/>
                </a:solidFill>
                <a:latin typeface="华光中雅_CNKI" panose="02000500000000000000" pitchFamily="2" charset="-122"/>
                <a:ea typeface="华光中雅_CNKI" panose="02000500000000000000" pitchFamily="2" charset="-122"/>
              </a:rPr>
              <a:t>微观</a:t>
            </a:r>
            <a:r>
              <a:rPr lang="zh-CN" altLang="en-US" sz="3000" smtClean="0">
                <a:solidFill>
                  <a:schemeClr val="bg1"/>
                </a:solidFill>
                <a:latin typeface="华光中雅_CNKI" panose="02000500000000000000" pitchFamily="2" charset="-122"/>
                <a:ea typeface="华光中雅_CNKI" panose="02000500000000000000" pitchFamily="2" charset="-122"/>
              </a:rPr>
              <a:t>经济学原理部分）</a:t>
            </a:r>
            <a:endParaRPr lang="en-US" altLang="zh-CN" sz="3000">
              <a:solidFill>
                <a:schemeClr val="bg1"/>
              </a:solidFill>
              <a:latin typeface="华光中雅_CNKI" panose="02000500000000000000" pitchFamily="2" charset="-122"/>
              <a:ea typeface="华光中雅_CNKI" panose="02000500000000000000" pitchFamily="2" charset="-122"/>
            </a:endParaRPr>
          </a:p>
          <a:p>
            <a:pPr algn="ctr"/>
            <a:endParaRPr lang="en-US" altLang="zh-CN" sz="3000" smtClean="0">
              <a:solidFill>
                <a:schemeClr val="bg1"/>
              </a:solidFill>
              <a:latin typeface="华光中雅_CNKI" panose="02000500000000000000" pitchFamily="2" charset="-122"/>
              <a:ea typeface="华光中雅_CNKI" panose="02000500000000000000" pitchFamily="2" charset="-122"/>
            </a:endParaRPr>
          </a:p>
          <a:p>
            <a:pPr algn="ctr"/>
            <a:r>
              <a:rPr lang="zh-CN" altLang="en-US" sz="3000" smtClean="0">
                <a:solidFill>
                  <a:schemeClr val="bg1"/>
                </a:solidFill>
                <a:latin typeface="华光中雅_CNKI" panose="02000500000000000000" pitchFamily="2" charset="-122"/>
                <a:ea typeface="华光中雅_CNKI" panose="02000500000000000000" pitchFamily="2" charset="-122"/>
              </a:rPr>
              <a:t>主讲人：周豫</a:t>
            </a:r>
            <a:endParaRPr lang="zh-CN" altLang="en-US" sz="3000" dirty="0">
              <a:solidFill>
                <a:schemeClr val="bg1"/>
              </a:solidFill>
              <a:latin typeface="华光中雅_CNKI" panose="02000500000000000000" pitchFamily="2" charset="-122"/>
              <a:ea typeface="华光中雅_CNKI" panose="02000500000000000000" pitchFamily="2" charset="-122"/>
            </a:endParaRPr>
          </a:p>
        </p:txBody>
      </p:sp>
      <p:sp>
        <p:nvSpPr>
          <p:cNvPr id="4" name="文本框 3"/>
          <p:cNvSpPr txBox="1"/>
          <p:nvPr/>
        </p:nvSpPr>
        <p:spPr>
          <a:xfrm>
            <a:off x="1259632" y="3933056"/>
            <a:ext cx="7110260" cy="706755"/>
          </a:xfrm>
          <a:prstGeom prst="rect">
            <a:avLst/>
          </a:prstGeom>
          <a:noFill/>
        </p:spPr>
        <p:txBody>
          <a:bodyPr wrap="square" rtlCol="0">
            <a:spAutoFit/>
          </a:bodyPr>
          <a:lstStyle/>
          <a:p>
            <a:pPr algn="ctr"/>
            <a:r>
              <a:rPr lang="zh-CN" altLang="en-US" sz="4000" b="1">
                <a:solidFill>
                  <a:schemeClr val="bg1"/>
                </a:solidFill>
                <a:latin typeface="华光中雅_CNKI" panose="02000500000000000000" pitchFamily="2" charset="-122"/>
                <a:ea typeface="华光中雅_CNKI" panose="02000500000000000000" pitchFamily="2" charset="-122"/>
              </a:rPr>
              <a:t>第</a:t>
            </a:r>
            <a:r>
              <a:rPr lang="en-US" altLang="zh-CN" sz="4000" b="1" smtClean="0">
                <a:solidFill>
                  <a:schemeClr val="bg1"/>
                </a:solidFill>
                <a:latin typeface="华光中雅_CNKI" panose="02000500000000000000" pitchFamily="2" charset="-122"/>
                <a:ea typeface="华光中雅_CNKI" panose="02000500000000000000" pitchFamily="2" charset="-122"/>
              </a:rPr>
              <a:t>17</a:t>
            </a:r>
            <a:r>
              <a:rPr lang="zh-CN" altLang="en-US" sz="4000" b="1" smtClean="0">
                <a:solidFill>
                  <a:schemeClr val="bg1"/>
                </a:solidFill>
                <a:latin typeface="华光中雅_CNKI" panose="02000500000000000000" pitchFamily="2" charset="-122"/>
                <a:ea typeface="华光中雅_CNKI" panose="02000500000000000000" pitchFamily="2" charset="-122"/>
              </a:rPr>
              <a:t>章：寡头</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692785"/>
            <a:ext cx="7120890" cy="467995"/>
          </a:xfrm>
        </p:spPr>
        <p:txBody>
          <a:bodyPr>
            <a:noAutofit/>
          </a:bodyPr>
          <a:lstStyle/>
          <a:p>
            <a:r>
              <a:rPr lang="zh-CN" altLang="en-US" sz="3200" smtClean="0">
                <a:sym typeface="+mn-ea"/>
              </a:rPr>
              <a:t>习题：</a:t>
            </a:r>
            <a:r>
              <a:rPr lang="en-US" sz="3200" smtClean="0">
                <a:sym typeface="+mn-ea"/>
              </a:rPr>
              <a:t>勾结与自利</a:t>
            </a:r>
            <a:endParaRPr lang="en-US" altLang="zh-CN" sz="3200">
              <a:latin typeface="华光中雅_CNKI" panose="02000500000000000000" pitchFamily="2" charset="-122"/>
              <a:ea typeface="华光中雅_CNKI" panose="02000500000000000000" pitchFamily="2" charset="-122"/>
            </a:endParaRPr>
          </a:p>
        </p:txBody>
      </p:sp>
      <p:sp>
        <p:nvSpPr>
          <p:cNvPr id="6" name="Rectangle 6"/>
          <p:cNvSpPr>
            <a:spLocks noChangeArrowheads="1"/>
          </p:cNvSpPr>
          <p:nvPr>
            <p:custDataLst>
              <p:tags r:id="rId1"/>
            </p:custDataLst>
          </p:nvPr>
        </p:nvSpPr>
        <p:spPr bwMode="auto">
          <a:xfrm>
            <a:off x="2411760" y="1628800"/>
            <a:ext cx="6456363" cy="4897437"/>
          </a:xfrm>
          <a:prstGeom prst="rect">
            <a:avLst/>
          </a:prstGeom>
          <a:noFill/>
          <a:ln w="9525">
            <a:noFill/>
            <a:miter lim="800000"/>
          </a:ln>
        </p:spPr>
        <p:txBody>
          <a:bodyPr/>
          <a:lstStyle/>
          <a:p>
            <a:pPr>
              <a:lnSpc>
                <a:spcPct val="105000"/>
              </a:lnSpc>
              <a:spcBef>
                <a:spcPct val="50000"/>
              </a:spcBef>
              <a:buClr>
                <a:srgbClr val="669900"/>
              </a:buClr>
              <a:buSzPct val="120000"/>
              <a:buFont typeface="Wingdings" panose="05000000000000000000" pitchFamily="2" charset="2"/>
              <a:buNone/>
            </a:pPr>
            <a:r>
              <a:rPr lang="en-US" sz="2600" smtClean="0">
                <a:latin typeface="微软雅黑" panose="020B0503020204020204" pitchFamily="34" charset="-122"/>
                <a:ea typeface="微软雅黑" panose="020B0503020204020204" pitchFamily="34" charset="-122"/>
                <a:cs typeface="微软雅黑" panose="020B0503020204020204" pitchFamily="34" charset="-122"/>
              </a:rPr>
              <a:t>有勾结的</a:t>
            </a:r>
            <a:r>
              <a:rPr lang="zh-CN" altLang="en-US" sz="2600" smtClean="0">
                <a:latin typeface="微软雅黑" panose="020B0503020204020204" pitchFamily="34" charset="-122"/>
                <a:ea typeface="微软雅黑" panose="020B0503020204020204" pitchFamily="34" charset="-122"/>
                <a:cs typeface="微软雅黑" panose="020B0503020204020204" pitchFamily="34" charset="-122"/>
              </a:rPr>
              <a:t>双寡头</a:t>
            </a:r>
            <a:r>
              <a:rPr lang="en-US" sz="2600" smtClean="0">
                <a:latin typeface="微软雅黑" panose="020B0503020204020204" pitchFamily="34" charset="-122"/>
                <a:ea typeface="微软雅黑" panose="020B0503020204020204" pitchFamily="34" charset="-122"/>
                <a:cs typeface="微软雅黑" panose="020B0503020204020204" pitchFamily="34" charset="-122"/>
              </a:rPr>
              <a:t>结果</a:t>
            </a:r>
            <a:r>
              <a:rPr lang="en-US" sz="2600" dirty="0">
                <a:latin typeface="微软雅黑" panose="020B0503020204020204" pitchFamily="34" charset="-122"/>
                <a:ea typeface="微软雅黑" panose="020B0503020204020204" pitchFamily="34" charset="-122"/>
                <a:cs typeface="微软雅黑" panose="020B0503020204020204" pitchFamily="34" charset="-122"/>
              </a:rPr>
              <a:t>:</a:t>
            </a:r>
            <a:br>
              <a:rPr lang="en-US" sz="2600" dirty="0">
                <a:latin typeface="微软雅黑" panose="020B0503020204020204" pitchFamily="34" charset="-122"/>
                <a:ea typeface="微软雅黑" panose="020B0503020204020204" pitchFamily="34" charset="-122"/>
                <a:cs typeface="微软雅黑" panose="020B0503020204020204" pitchFamily="34" charset="-122"/>
              </a:rPr>
            </a:br>
            <a:r>
              <a:rPr lang="en-US" sz="2600" dirty="0">
                <a:latin typeface="微软雅黑" panose="020B0503020204020204" pitchFamily="34" charset="-122"/>
                <a:ea typeface="微软雅黑" panose="020B0503020204020204" pitchFamily="34" charset="-122"/>
                <a:cs typeface="微软雅黑" panose="020B0503020204020204" pitchFamily="34" charset="-122"/>
              </a:rPr>
              <a:t>每个企业都同意生产Q</a:t>
            </a:r>
            <a:r>
              <a:rPr lang="en-US" sz="2600">
                <a:latin typeface="微软雅黑" panose="020B0503020204020204" pitchFamily="34" charset="-122"/>
                <a:ea typeface="微软雅黑" panose="020B0503020204020204" pitchFamily="34" charset="-122"/>
                <a:cs typeface="微软雅黑" panose="020B0503020204020204" pitchFamily="34" charset="-122"/>
              </a:rPr>
              <a:t>= </a:t>
            </a:r>
            <a:r>
              <a:rPr lang="en-US" sz="2600" smtClean="0">
                <a:latin typeface="微软雅黑" panose="020B0503020204020204" pitchFamily="34" charset="-122"/>
                <a:ea typeface="微软雅黑" panose="020B0503020204020204" pitchFamily="34" charset="-122"/>
                <a:cs typeface="微软雅黑" panose="020B0503020204020204" pitchFamily="34" charset="-122"/>
              </a:rPr>
              <a:t>30</a:t>
            </a:r>
            <a:r>
              <a:rPr lang="zh-CN" altLang="en-US" sz="2600" smtClean="0">
                <a:latin typeface="微软雅黑" panose="020B0503020204020204" pitchFamily="34" charset="-122"/>
                <a:ea typeface="微软雅黑" panose="020B0503020204020204" pitchFamily="34" charset="-122"/>
                <a:cs typeface="微软雅黑" panose="020B0503020204020204" pitchFamily="34" charset="-122"/>
              </a:rPr>
              <a:t>，</a:t>
            </a:r>
            <a:r>
              <a:rPr lang="en-US" sz="2600" smtClean="0">
                <a:latin typeface="微软雅黑" panose="020B0503020204020204" pitchFamily="34" charset="-122"/>
                <a:ea typeface="微软雅黑" panose="020B0503020204020204" pitchFamily="34" charset="-122"/>
                <a:cs typeface="微软雅黑" panose="020B0503020204020204" pitchFamily="34" charset="-122"/>
              </a:rPr>
              <a:t>每个企业都得到利润=900</a:t>
            </a:r>
            <a:endParaRPr lang="en-US" sz="2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05000"/>
              </a:lnSpc>
              <a:spcBef>
                <a:spcPct val="50000"/>
              </a:spcBef>
              <a:buClr>
                <a:srgbClr val="669900"/>
              </a:buClr>
              <a:buSzPct val="120000"/>
              <a:buFont typeface="Wingdings" panose="05000000000000000000" pitchFamily="2" charset="2"/>
              <a:buNone/>
            </a:pPr>
            <a:r>
              <a:rPr lang="en-US" sz="2600" smtClean="0">
                <a:latin typeface="微软雅黑" panose="020B0503020204020204" pitchFamily="34" charset="-122"/>
                <a:ea typeface="微软雅黑" panose="020B0503020204020204" pitchFamily="34" charset="-122"/>
                <a:cs typeface="微软雅黑" panose="020B0503020204020204" pitchFamily="34" charset="-122"/>
              </a:rPr>
              <a:t>如果</a:t>
            </a:r>
            <a:r>
              <a:rPr lang="en-US" sz="2600" smtClean="0">
                <a:latin typeface="微软雅黑" panose="020B0503020204020204" pitchFamily="34" charset="-122"/>
                <a:ea typeface="微软雅黑" panose="020B0503020204020204" pitchFamily="34" charset="-122"/>
                <a:cs typeface="微软雅黑" panose="020B0503020204020204" pitchFamily="34" charset="-122"/>
                <a:sym typeface="+mn-ea"/>
              </a:rPr>
              <a:t>A</a:t>
            </a:r>
            <a:r>
              <a:rPr lang="zh-CN" altLang="en-US" sz="2600" smtClean="0">
                <a:latin typeface="微软雅黑" panose="020B0503020204020204" pitchFamily="34" charset="-122"/>
                <a:ea typeface="微软雅黑" panose="020B0503020204020204" pitchFamily="34" charset="-122"/>
                <a:cs typeface="微软雅黑" panose="020B0503020204020204" pitchFamily="34" charset="-122"/>
                <a:sym typeface="+mn-ea"/>
              </a:rPr>
              <a:t>公司</a:t>
            </a:r>
            <a:r>
              <a:rPr lang="en-US" sz="2600" smtClean="0">
                <a:latin typeface="微软雅黑" panose="020B0503020204020204" pitchFamily="34" charset="-122"/>
                <a:ea typeface="微软雅黑" panose="020B0503020204020204" pitchFamily="34" charset="-122"/>
                <a:cs typeface="微软雅黑" panose="020B0503020204020204" pitchFamily="34" charset="-122"/>
              </a:rPr>
              <a:t>违反协定</a:t>
            </a:r>
            <a:r>
              <a:rPr lang="zh-CN" altLang="en-US" sz="2600" smtClean="0">
                <a:latin typeface="微软雅黑" panose="020B0503020204020204" pitchFamily="34" charset="-122"/>
                <a:ea typeface="微软雅黑" panose="020B0503020204020204" pitchFamily="34" charset="-122"/>
                <a:cs typeface="微软雅黑" panose="020B0503020204020204" pitchFamily="34" charset="-122"/>
              </a:rPr>
              <a:t>，</a:t>
            </a:r>
            <a:r>
              <a:rPr lang="en-US" sz="2600" smtClean="0">
                <a:latin typeface="微软雅黑" panose="020B0503020204020204" pitchFamily="34" charset="-122"/>
                <a:ea typeface="微软雅黑" panose="020B0503020204020204" pitchFamily="34" charset="-122"/>
                <a:cs typeface="微软雅黑" panose="020B0503020204020204" pitchFamily="34" charset="-122"/>
              </a:rPr>
              <a:t>生产Q=40</a:t>
            </a:r>
            <a:r>
              <a:rPr lang="zh-CN" altLang="en-US" sz="2600" smtClean="0">
                <a:latin typeface="微软雅黑" panose="020B0503020204020204" pitchFamily="34" charset="-122"/>
                <a:ea typeface="微软雅黑" panose="020B0503020204020204" pitchFamily="34" charset="-122"/>
                <a:cs typeface="微软雅黑" panose="020B0503020204020204" pitchFamily="34" charset="-122"/>
              </a:rPr>
              <a:t>，</a:t>
            </a:r>
            <a:r>
              <a:rPr lang="en-US" sz="2600" smtClean="0">
                <a:latin typeface="微软雅黑" panose="020B0503020204020204" pitchFamily="34" charset="-122"/>
                <a:ea typeface="微软雅黑" panose="020B0503020204020204" pitchFamily="34" charset="-122"/>
                <a:cs typeface="微软雅黑" panose="020B0503020204020204" pitchFamily="34" charset="-122"/>
              </a:rPr>
              <a:t>市场价格会发生什么变化</a:t>
            </a:r>
            <a:r>
              <a:rPr lang="zh-CN" altLang="en-US" sz="2600" smtClean="0">
                <a:latin typeface="微软雅黑" panose="020B0503020204020204" pitchFamily="34" charset="-122"/>
                <a:ea typeface="微软雅黑" panose="020B0503020204020204" pitchFamily="34" charset="-122"/>
                <a:cs typeface="微软雅黑" panose="020B0503020204020204" pitchFamily="34" charset="-122"/>
              </a:rPr>
              <a:t>？</a:t>
            </a:r>
            <a:r>
              <a:rPr lang="en-US" sz="2600" smtClean="0">
                <a:latin typeface="微软雅黑" panose="020B0503020204020204" pitchFamily="34" charset="-122"/>
                <a:ea typeface="微软雅黑" panose="020B0503020204020204" pitchFamily="34" charset="-122"/>
                <a:cs typeface="微软雅黑" panose="020B0503020204020204" pitchFamily="34" charset="-122"/>
                <a:sym typeface="+mn-ea"/>
              </a:rPr>
              <a:t>A</a:t>
            </a:r>
            <a:r>
              <a:rPr lang="zh-CN" altLang="en-US" sz="2600" smtClean="0">
                <a:latin typeface="微软雅黑" panose="020B0503020204020204" pitchFamily="34" charset="-122"/>
                <a:ea typeface="微软雅黑" panose="020B0503020204020204" pitchFamily="34" charset="-122"/>
                <a:cs typeface="微软雅黑" panose="020B0503020204020204" pitchFamily="34" charset="-122"/>
                <a:sym typeface="+mn-ea"/>
              </a:rPr>
              <a:t>公司</a:t>
            </a:r>
            <a:r>
              <a:rPr lang="en-US" sz="2600" smtClean="0">
                <a:latin typeface="微软雅黑" panose="020B0503020204020204" pitchFamily="34" charset="-122"/>
                <a:ea typeface="微软雅黑" panose="020B0503020204020204" pitchFamily="34" charset="-122"/>
                <a:cs typeface="微软雅黑" panose="020B0503020204020204" pitchFamily="34" charset="-122"/>
              </a:rPr>
              <a:t>的利润呢</a:t>
            </a:r>
            <a:r>
              <a:rPr lang="zh-CN" altLang="en-US" sz="260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60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05000"/>
              </a:lnSpc>
              <a:spcBef>
                <a:spcPct val="50000"/>
              </a:spcBef>
              <a:buClr>
                <a:srgbClr val="669900"/>
              </a:buClr>
              <a:buSzPct val="120000"/>
              <a:buFont typeface="Wingdings" panose="05000000000000000000" pitchFamily="2" charset="2"/>
              <a:buNone/>
            </a:pPr>
            <a:r>
              <a:rPr lang="en-US" sz="2600" smtClean="0">
                <a:latin typeface="微软雅黑" panose="020B0503020204020204" pitchFamily="34" charset="-122"/>
                <a:ea typeface="微软雅黑" panose="020B0503020204020204" pitchFamily="34" charset="-122"/>
                <a:cs typeface="微软雅黑" panose="020B0503020204020204" pitchFamily="34" charset="-122"/>
                <a:sym typeface="+mn-ea"/>
              </a:rPr>
              <a:t>A</a:t>
            </a:r>
            <a:r>
              <a:rPr lang="zh-CN" altLang="en-US" sz="2600" smtClean="0">
                <a:latin typeface="微软雅黑" panose="020B0503020204020204" pitchFamily="34" charset="-122"/>
                <a:ea typeface="微软雅黑" panose="020B0503020204020204" pitchFamily="34" charset="-122"/>
                <a:cs typeface="微软雅黑" panose="020B0503020204020204" pitchFamily="34" charset="-122"/>
                <a:sym typeface="+mn-ea"/>
              </a:rPr>
              <a:t>公司</a:t>
            </a:r>
            <a:r>
              <a:rPr lang="en-US" sz="2600" smtClean="0">
                <a:latin typeface="微软雅黑" panose="020B0503020204020204" pitchFamily="34" charset="-122"/>
                <a:ea typeface="微软雅黑" panose="020B0503020204020204" pitchFamily="34" charset="-122"/>
                <a:cs typeface="微软雅黑" panose="020B0503020204020204" pitchFamily="34" charset="-122"/>
              </a:rPr>
              <a:t>对违反协定感兴趣吗</a:t>
            </a:r>
            <a:r>
              <a:rPr lang="zh-CN" altLang="en-US" sz="2600" smtClean="0">
                <a:latin typeface="微软雅黑" panose="020B0503020204020204" pitchFamily="34" charset="-122"/>
                <a:ea typeface="微软雅黑" panose="020B0503020204020204" pitchFamily="34" charset="-122"/>
                <a:cs typeface="微软雅黑" panose="020B0503020204020204" pitchFamily="34" charset="-122"/>
              </a:rPr>
              <a:t>？</a:t>
            </a:r>
            <a:r>
              <a:rPr lang="en-US" sz="2600" smtClean="0">
                <a:latin typeface="微软雅黑" panose="020B0503020204020204" pitchFamily="34" charset="-122"/>
                <a:ea typeface="微软雅黑" panose="020B0503020204020204" pitchFamily="34" charset="-122"/>
                <a:cs typeface="微软雅黑" panose="020B0503020204020204" pitchFamily="34" charset="-122"/>
              </a:rPr>
              <a:t>如果两个企业都违反协定</a:t>
            </a:r>
            <a:r>
              <a:rPr lang="zh-CN" altLang="en-US" sz="2600" smtClean="0">
                <a:latin typeface="微软雅黑" panose="020B0503020204020204" pitchFamily="34" charset="-122"/>
                <a:ea typeface="微软雅黑" panose="020B0503020204020204" pitchFamily="34" charset="-122"/>
                <a:cs typeface="微软雅黑" panose="020B0503020204020204" pitchFamily="34" charset="-122"/>
              </a:rPr>
              <a:t>，</a:t>
            </a:r>
            <a:r>
              <a:rPr lang="en-US" sz="2600" smtClean="0">
                <a:latin typeface="微软雅黑" panose="020B0503020204020204" pitchFamily="34" charset="-122"/>
                <a:ea typeface="微软雅黑" panose="020B0503020204020204" pitchFamily="34" charset="-122"/>
                <a:cs typeface="微软雅黑" panose="020B0503020204020204" pitchFamily="34" charset="-122"/>
              </a:rPr>
              <a:t>都生产Q=40</a:t>
            </a:r>
            <a:r>
              <a:rPr lang="zh-CN" altLang="en-US" sz="2600" smtClean="0">
                <a:latin typeface="微软雅黑" panose="020B0503020204020204" pitchFamily="34" charset="-122"/>
                <a:ea typeface="微软雅黑" panose="020B0503020204020204" pitchFamily="34" charset="-122"/>
                <a:cs typeface="微软雅黑" panose="020B0503020204020204" pitchFamily="34" charset="-122"/>
              </a:rPr>
              <a:t>，</a:t>
            </a:r>
            <a:r>
              <a:rPr lang="en-US" sz="2600" smtClean="0">
                <a:latin typeface="微软雅黑" panose="020B0503020204020204" pitchFamily="34" charset="-122"/>
                <a:ea typeface="微软雅黑" panose="020B0503020204020204" pitchFamily="34" charset="-122"/>
                <a:cs typeface="微软雅黑" panose="020B0503020204020204" pitchFamily="34" charset="-122"/>
              </a:rPr>
              <a:t>计算每个企业的利润 </a:t>
            </a:r>
            <a:r>
              <a:rPr lang="en-US" sz="2600" smtClean="0">
                <a:latin typeface="Arial" panose="020B0604020202020204"/>
                <a:cs typeface="Arial" panose="020B0604020202020204"/>
              </a:rPr>
              <a:t> </a:t>
            </a:r>
            <a:endParaRPr lang="en-US" sz="2600" dirty="0">
              <a:latin typeface="Arial" panose="020B0604020202020204"/>
              <a:cs typeface="Arial" panose="020B0604020202020204"/>
            </a:endParaRPr>
          </a:p>
        </p:txBody>
      </p:sp>
      <p:graphicFrame>
        <p:nvGraphicFramePr>
          <p:cNvPr id="7" name="Group 8"/>
          <p:cNvGraphicFramePr>
            <a:graphicFrameLocks noGrp="1"/>
          </p:cNvGraphicFramePr>
          <p:nvPr>
            <p:custDataLst>
              <p:tags r:id="rId2"/>
            </p:custDataLst>
          </p:nvPr>
        </p:nvGraphicFramePr>
        <p:xfrm>
          <a:off x="650875" y="1370013"/>
          <a:ext cx="1524000" cy="5266055"/>
        </p:xfrm>
        <a:graphic>
          <a:graphicData uri="http://schemas.openxmlformats.org/drawingml/2006/table">
            <a:tbl>
              <a:tblPr/>
              <a:tblGrid>
                <a:gridCol w="688975"/>
                <a:gridCol w="835025"/>
              </a:tblGrid>
              <a:tr h="511175">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1" i="1" u="none" strike="noStrike" cap="none" normalizeH="0" baseline="0" smtClean="0">
                          <a:ln>
                            <a:noFill/>
                          </a:ln>
                          <a:solidFill>
                            <a:schemeClr val="tx1"/>
                          </a:solidFill>
                          <a:effectLst/>
                          <a:latin typeface="Arial" panose="020B0604020202020204" pitchFamily="34" charset="0"/>
                        </a:rPr>
                        <a:t>P</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1" i="1" u="none" strike="noStrike" cap="none" normalizeH="0" baseline="0" smtClean="0">
                          <a:ln>
                            <a:noFill/>
                          </a:ln>
                          <a:solidFill>
                            <a:schemeClr val="tx1"/>
                          </a:solidFill>
                          <a:effectLst/>
                          <a:latin typeface="Arial" panose="020B0604020202020204" pitchFamily="34" charset="0"/>
                        </a:rPr>
                        <a:t>Q</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140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130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120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110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20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100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25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90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30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80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35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70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40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60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45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50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left)">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6" cstate="print"/>
          <a:stretch>
            <a:fillRect/>
          </a:stretch>
        </p:blipFill>
        <p:spPr>
          <a:xfrm>
            <a:off x="433281" y="6286520"/>
            <a:ext cx="1495513" cy="288536"/>
          </a:xfrm>
          <a:prstGeom prst="rect">
            <a:avLst/>
          </a:prstGeom>
        </p:spPr>
      </p:pic>
      <p:sp>
        <p:nvSpPr>
          <p:cNvPr id="2" name="Rectangle 6"/>
          <p:cNvSpPr>
            <a:spLocks noChangeArrowheads="1"/>
          </p:cNvSpPr>
          <p:nvPr>
            <p:custDataLst>
              <p:tags r:id="rId1"/>
            </p:custDataLst>
          </p:nvPr>
        </p:nvSpPr>
        <p:spPr bwMode="auto">
          <a:xfrm>
            <a:off x="2320925" y="1260475"/>
            <a:ext cx="6711950" cy="5303838"/>
          </a:xfrm>
          <a:prstGeom prst="rect">
            <a:avLst/>
          </a:prstGeom>
          <a:noFill/>
          <a:ln w="9525">
            <a:noFill/>
            <a:miter lim="800000"/>
          </a:ln>
        </p:spPr>
        <p:txBody>
          <a:bodyPr/>
          <a:lstStyle/>
          <a:p>
            <a:pPr>
              <a:lnSpc>
                <a:spcPct val="105000"/>
              </a:lnSpc>
              <a:spcBef>
                <a:spcPct val="45000"/>
              </a:spcBef>
              <a:buClr>
                <a:srgbClr val="669900"/>
              </a:buClr>
              <a:buSzPct val="120000"/>
              <a:buFont typeface="Wingdings" panose="05000000000000000000" pitchFamily="2" charset="2"/>
              <a:buNone/>
            </a:pPr>
            <a:r>
              <a:rPr lang="en-US" sz="2600" smtClean="0">
                <a:latin typeface="微软雅黑" panose="020B0503020204020204" pitchFamily="34" charset="-122"/>
                <a:ea typeface="微软雅黑" panose="020B0503020204020204" pitchFamily="34" charset="-122"/>
                <a:cs typeface="微软雅黑" panose="020B0503020204020204" pitchFamily="34" charset="-122"/>
              </a:rPr>
              <a:t>如果两个企业都遵守协定</a:t>
            </a:r>
            <a:r>
              <a:rPr lang="zh-CN" altLang="en-US" sz="2600" smtClean="0">
                <a:latin typeface="微软雅黑" panose="020B0503020204020204" pitchFamily="34" charset="-122"/>
                <a:ea typeface="微软雅黑" panose="020B0503020204020204" pitchFamily="34" charset="-122"/>
                <a:cs typeface="微软雅黑" panose="020B0503020204020204" pitchFamily="34" charset="-122"/>
              </a:rPr>
              <a:t>，</a:t>
            </a:r>
            <a:r>
              <a:rPr lang="en-US" sz="2600" smtClean="0">
                <a:latin typeface="微软雅黑" panose="020B0503020204020204" pitchFamily="34" charset="-122"/>
                <a:ea typeface="微软雅黑" panose="020B0503020204020204" pitchFamily="34" charset="-122"/>
                <a:cs typeface="微软雅黑" panose="020B0503020204020204" pitchFamily="34" charset="-122"/>
              </a:rPr>
              <a:t>每个企业都得到利润=900</a:t>
            </a:r>
            <a:endParaRPr lang="en-US" sz="2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05000"/>
              </a:lnSpc>
              <a:spcBef>
                <a:spcPct val="45000"/>
              </a:spcBef>
              <a:buClr>
                <a:srgbClr val="669900"/>
              </a:buClr>
              <a:buSzPct val="120000"/>
              <a:buFont typeface="Wingdings" panose="05000000000000000000" pitchFamily="2" charset="2"/>
              <a:buNone/>
            </a:pPr>
            <a:r>
              <a:rPr lang="en-US" sz="2600" smtClean="0">
                <a:latin typeface="微软雅黑" panose="020B0503020204020204" pitchFamily="34" charset="-122"/>
                <a:ea typeface="微软雅黑" panose="020B0503020204020204" pitchFamily="34" charset="-122"/>
                <a:cs typeface="微软雅黑" panose="020B0503020204020204" pitchFamily="34" charset="-122"/>
              </a:rPr>
              <a:t>如果</a:t>
            </a:r>
            <a:r>
              <a:rPr lang="en-US" sz="2600" smtClean="0">
                <a:latin typeface="微软雅黑" panose="020B0503020204020204" pitchFamily="34" charset="-122"/>
                <a:ea typeface="微软雅黑" panose="020B0503020204020204" pitchFamily="34" charset="-122"/>
                <a:cs typeface="微软雅黑" panose="020B0503020204020204" pitchFamily="34" charset="-122"/>
                <a:sym typeface="+mn-ea"/>
              </a:rPr>
              <a:t>A</a:t>
            </a:r>
            <a:r>
              <a:rPr lang="zh-CN" altLang="en-US" sz="2600" smtClean="0">
                <a:latin typeface="微软雅黑" panose="020B0503020204020204" pitchFamily="34" charset="-122"/>
                <a:ea typeface="微软雅黑" panose="020B0503020204020204" pitchFamily="34" charset="-122"/>
                <a:cs typeface="微软雅黑" panose="020B0503020204020204" pitchFamily="34" charset="-122"/>
                <a:sym typeface="+mn-ea"/>
              </a:rPr>
              <a:t>公司</a:t>
            </a:r>
            <a:r>
              <a:rPr lang="en-US" sz="2600" smtClean="0">
                <a:latin typeface="微软雅黑" panose="020B0503020204020204" pitchFamily="34" charset="-122"/>
                <a:ea typeface="微软雅黑" panose="020B0503020204020204" pitchFamily="34" charset="-122"/>
                <a:cs typeface="微软雅黑" panose="020B0503020204020204" pitchFamily="34" charset="-122"/>
              </a:rPr>
              <a:t>违反协定</a:t>
            </a:r>
            <a:r>
              <a:rPr lang="zh-CN" altLang="en-US" sz="2600" smtClean="0">
                <a:latin typeface="微软雅黑" panose="020B0503020204020204" pitchFamily="34" charset="-122"/>
                <a:ea typeface="微软雅黑" panose="020B0503020204020204" pitchFamily="34" charset="-122"/>
                <a:cs typeface="微软雅黑" panose="020B0503020204020204" pitchFamily="34" charset="-122"/>
              </a:rPr>
              <a:t>，</a:t>
            </a:r>
            <a:r>
              <a:rPr lang="en-US" sz="2600" smtClean="0">
                <a:latin typeface="微软雅黑" panose="020B0503020204020204" pitchFamily="34" charset="-122"/>
                <a:ea typeface="微软雅黑" panose="020B0503020204020204" pitchFamily="34" charset="-122"/>
                <a:cs typeface="微软雅黑" panose="020B0503020204020204" pitchFamily="34" charset="-122"/>
              </a:rPr>
              <a:t>生产</a:t>
            </a:r>
            <a:r>
              <a:rPr lang="en-US" sz="2600" dirty="0">
                <a:latin typeface="微软雅黑" panose="020B0503020204020204" pitchFamily="34" charset="-122"/>
                <a:ea typeface="微软雅黑" panose="020B0503020204020204" pitchFamily="34" charset="-122"/>
                <a:cs typeface="微软雅黑" panose="020B0503020204020204" pitchFamily="34" charset="-122"/>
              </a:rPr>
              <a:t>Q=40 :</a:t>
            </a:r>
          </a:p>
          <a:p>
            <a:pPr>
              <a:lnSpc>
                <a:spcPct val="105000"/>
              </a:lnSpc>
              <a:spcBef>
                <a:spcPct val="45000"/>
              </a:spcBef>
              <a:buClr>
                <a:srgbClr val="669900"/>
              </a:buClr>
              <a:buSzPct val="120000"/>
              <a:buFont typeface="Wingdings" panose="05000000000000000000" pitchFamily="2" charset="2"/>
              <a:buNone/>
            </a:pPr>
            <a:r>
              <a:rPr lang="zh-CN" altLang="en-US" sz="2600" smtClean="0">
                <a:latin typeface="微软雅黑" panose="020B0503020204020204" pitchFamily="34" charset="-122"/>
                <a:ea typeface="微软雅黑" panose="020B0503020204020204" pitchFamily="34" charset="-122"/>
                <a:cs typeface="微软雅黑" panose="020B0503020204020204" pitchFamily="34" charset="-122"/>
              </a:rPr>
              <a:t>则</a:t>
            </a:r>
            <a:r>
              <a:rPr lang="en-US" sz="2600" smtClean="0">
                <a:latin typeface="微软雅黑" panose="020B0503020204020204" pitchFamily="34" charset="-122"/>
                <a:ea typeface="微软雅黑" panose="020B0503020204020204" pitchFamily="34" charset="-122"/>
                <a:cs typeface="微软雅黑" panose="020B0503020204020204" pitchFamily="34" charset="-122"/>
              </a:rPr>
              <a:t>市场产量</a:t>
            </a:r>
            <a:r>
              <a:rPr lang="en-US" sz="2600">
                <a:latin typeface="微软雅黑" panose="020B0503020204020204" pitchFamily="34" charset="-122"/>
                <a:ea typeface="微软雅黑" panose="020B0503020204020204" pitchFamily="34" charset="-122"/>
                <a:cs typeface="微软雅黑" panose="020B0503020204020204" pitchFamily="34" charset="-122"/>
              </a:rPr>
              <a:t>=</a:t>
            </a:r>
            <a:r>
              <a:rPr lang="en-US" sz="2600" smtClean="0">
                <a:latin typeface="微软雅黑" panose="020B0503020204020204" pitchFamily="34" charset="-122"/>
                <a:ea typeface="微软雅黑" panose="020B0503020204020204" pitchFamily="34" charset="-122"/>
                <a:cs typeface="微软雅黑" panose="020B0503020204020204" pitchFamily="34" charset="-122"/>
              </a:rPr>
              <a:t>70</a:t>
            </a:r>
            <a:r>
              <a:rPr lang="zh-CN" altLang="en-US" sz="2600" smtClean="0">
                <a:latin typeface="微软雅黑" panose="020B0503020204020204" pitchFamily="34" charset="-122"/>
                <a:ea typeface="微软雅黑" panose="020B0503020204020204" pitchFamily="34" charset="-122"/>
                <a:cs typeface="微软雅黑" panose="020B0503020204020204" pitchFamily="34" charset="-122"/>
              </a:rPr>
              <a:t>，</a:t>
            </a:r>
            <a:r>
              <a:rPr lang="en-US" sz="2600" smtClean="0">
                <a:latin typeface="微软雅黑" panose="020B0503020204020204" pitchFamily="34" charset="-122"/>
                <a:ea typeface="微软雅黑" panose="020B0503020204020204" pitchFamily="34" charset="-122"/>
                <a:cs typeface="微软雅黑" panose="020B0503020204020204" pitchFamily="34" charset="-122"/>
              </a:rPr>
              <a:t>P</a:t>
            </a:r>
            <a:r>
              <a:rPr lang="en-US" sz="2600">
                <a:latin typeface="微软雅黑" panose="020B0503020204020204" pitchFamily="34" charset="-122"/>
                <a:ea typeface="微软雅黑" panose="020B0503020204020204" pitchFamily="34" charset="-122"/>
                <a:cs typeface="微软雅黑" panose="020B0503020204020204" pitchFamily="34" charset="-122"/>
              </a:rPr>
              <a:t>= </a:t>
            </a:r>
            <a:r>
              <a:rPr lang="en-US" sz="2600" smtClean="0">
                <a:latin typeface="微软雅黑" panose="020B0503020204020204" pitchFamily="34" charset="-122"/>
                <a:ea typeface="微软雅黑" panose="020B0503020204020204" pitchFamily="34" charset="-122"/>
                <a:cs typeface="微软雅黑" panose="020B0503020204020204" pitchFamily="34" charset="-122"/>
              </a:rPr>
              <a:t>35</a:t>
            </a:r>
            <a:r>
              <a:rPr lang="zh-CN" altLang="en-US" sz="2600" smtClean="0">
                <a:latin typeface="微软雅黑" panose="020B0503020204020204" pitchFamily="34" charset="-122"/>
                <a:ea typeface="微软雅黑" panose="020B0503020204020204" pitchFamily="34" charset="-122"/>
                <a:cs typeface="微软雅黑" panose="020B0503020204020204" pitchFamily="34" charset="-122"/>
              </a:rPr>
              <a:t>元，</a:t>
            </a:r>
            <a:endParaRPr lang="en-US" sz="2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05000"/>
              </a:lnSpc>
              <a:spcBef>
                <a:spcPct val="45000"/>
              </a:spcBef>
              <a:buClr>
                <a:srgbClr val="669900"/>
              </a:buClr>
              <a:buSzPct val="120000"/>
              <a:buFont typeface="Wingdings" panose="05000000000000000000" pitchFamily="2" charset="2"/>
              <a:buNone/>
            </a:pPr>
            <a:r>
              <a:rPr lang="en-US" sz="2400" smtClean="0">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smtClean="0">
                <a:latin typeface="微软雅黑" panose="020B0503020204020204" pitchFamily="34" charset="-122"/>
                <a:ea typeface="微软雅黑" panose="020B0503020204020204" pitchFamily="34" charset="-122"/>
                <a:cs typeface="微软雅黑" panose="020B0503020204020204" pitchFamily="34" charset="-122"/>
              </a:rPr>
              <a:t>公司</a:t>
            </a:r>
            <a:r>
              <a:rPr lang="zh-CN" altLang="en-US" sz="2600" smtClean="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600" dirty="0" smtClean="0">
                <a:latin typeface="微软雅黑" panose="020B0503020204020204" pitchFamily="34" charset="-122"/>
                <a:ea typeface="微软雅黑" panose="020B0503020204020204" pitchFamily="34" charset="-122"/>
                <a:cs typeface="微软雅黑" panose="020B0503020204020204" pitchFamily="34" charset="-122"/>
              </a:rPr>
              <a:t>利润</a:t>
            </a:r>
            <a:r>
              <a:rPr lang="en-US" sz="2600" dirty="0">
                <a:latin typeface="微软雅黑" panose="020B0503020204020204" pitchFamily="34" charset="-122"/>
                <a:ea typeface="微软雅黑" panose="020B0503020204020204" pitchFamily="34" charset="-122"/>
                <a:cs typeface="微软雅黑" panose="020B0503020204020204" pitchFamily="34" charset="-122"/>
              </a:rPr>
              <a:t> = 40 </a:t>
            </a:r>
            <a:r>
              <a:rPr lang="en-US" sz="2600">
                <a:latin typeface="微软雅黑" panose="020B0503020204020204" pitchFamily="34" charset="-122"/>
                <a:ea typeface="微软雅黑" panose="020B0503020204020204" pitchFamily="34" charset="-122"/>
                <a:cs typeface="微软雅黑" panose="020B0503020204020204" pitchFamily="34" charset="-122"/>
              </a:rPr>
              <a:t>x </a:t>
            </a:r>
            <a:r>
              <a:rPr lang="en-US" sz="2600" smtClean="0">
                <a:latin typeface="微软雅黑" panose="020B0503020204020204" pitchFamily="34" charset="-122"/>
                <a:ea typeface="微软雅黑" panose="020B0503020204020204" pitchFamily="34" charset="-122"/>
                <a:cs typeface="微软雅黑" panose="020B0503020204020204" pitchFamily="34" charset="-122"/>
              </a:rPr>
              <a:t>(35 </a:t>
            </a:r>
            <a:r>
              <a:rPr lang="en-US" sz="2600" dirty="0">
                <a:latin typeface="微软雅黑" panose="020B0503020204020204" pitchFamily="34" charset="-122"/>
                <a:ea typeface="微软雅黑" panose="020B0503020204020204" pitchFamily="34" charset="-122"/>
                <a:cs typeface="微软雅黑" panose="020B0503020204020204" pitchFamily="34" charset="-122"/>
              </a:rPr>
              <a:t>– 10) </a:t>
            </a:r>
            <a:r>
              <a:rPr lang="en-US" sz="2600">
                <a:latin typeface="微软雅黑" panose="020B0503020204020204" pitchFamily="34" charset="-122"/>
                <a:ea typeface="微软雅黑" panose="020B0503020204020204" pitchFamily="34" charset="-122"/>
                <a:cs typeface="微软雅黑" panose="020B0503020204020204" pitchFamily="34" charset="-122"/>
              </a:rPr>
              <a:t>= </a:t>
            </a:r>
            <a:r>
              <a:rPr lang="en-US" sz="26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1000</a:t>
            </a:r>
            <a:r>
              <a:rPr lang="en-US" sz="26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&gt;900</a:t>
            </a:r>
            <a:endParaRPr lang="en-US" sz="2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05000"/>
              </a:lnSpc>
              <a:spcBef>
                <a:spcPct val="30000"/>
              </a:spcBef>
              <a:buClr>
                <a:srgbClr val="669900"/>
              </a:buClr>
              <a:buSzPct val="120000"/>
            </a:pPr>
            <a:r>
              <a:rPr lang="zh-CN" altLang="en-US" sz="26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即，</a:t>
            </a:r>
            <a:r>
              <a:rPr lang="en-US" sz="26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违反协定时</a:t>
            </a:r>
            <a:r>
              <a:rPr lang="zh-CN" altLang="en-US" sz="26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26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a:t>
            </a:r>
            <a:r>
              <a:rPr lang="zh-CN" altLang="en-US" sz="26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公司</a:t>
            </a:r>
            <a:r>
              <a:rPr lang="en-US" sz="26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的利润更高</a:t>
            </a:r>
          </a:p>
          <a:p>
            <a:pPr>
              <a:lnSpc>
                <a:spcPct val="105000"/>
              </a:lnSpc>
              <a:spcBef>
                <a:spcPct val="30000"/>
              </a:spcBef>
              <a:buClr>
                <a:srgbClr val="669900"/>
              </a:buClr>
              <a:buSzPct val="120000"/>
            </a:pPr>
            <a:r>
              <a:rPr lang="en-US" sz="2600" smtClean="0">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600">
                <a:latin typeface="微软雅黑" panose="020B0503020204020204" pitchFamily="34" charset="-122"/>
                <a:ea typeface="微软雅黑" panose="020B0503020204020204" pitchFamily="34" charset="-122"/>
                <a:cs typeface="微软雅黑" panose="020B0503020204020204" pitchFamily="34" charset="-122"/>
              </a:rPr>
              <a:t>公司</a:t>
            </a:r>
            <a:r>
              <a:rPr lang="en-US" sz="2600" smtClean="0">
                <a:latin typeface="微软雅黑" panose="020B0503020204020204" pitchFamily="34" charset="-122"/>
                <a:ea typeface="微软雅黑" panose="020B0503020204020204" pitchFamily="34" charset="-122"/>
                <a:cs typeface="微软雅黑" panose="020B0503020204020204" pitchFamily="34" charset="-122"/>
              </a:rPr>
              <a:t>也会做出同样的推断</a:t>
            </a:r>
            <a:r>
              <a:rPr lang="zh-CN" altLang="en-US" sz="2600" smtClean="0">
                <a:latin typeface="微软雅黑" panose="020B0503020204020204" pitchFamily="34" charset="-122"/>
                <a:ea typeface="微软雅黑" panose="020B0503020204020204" pitchFamily="34" charset="-122"/>
                <a:cs typeface="微软雅黑" panose="020B0503020204020204" pitchFamily="34" charset="-122"/>
              </a:rPr>
              <a:t>，</a:t>
            </a:r>
            <a:r>
              <a:rPr lang="en-US" sz="2600" smtClean="0">
                <a:latin typeface="微软雅黑" panose="020B0503020204020204" pitchFamily="34" charset="-122"/>
                <a:ea typeface="微软雅黑" panose="020B0503020204020204" pitchFamily="34" charset="-122"/>
                <a:cs typeface="微软雅黑" panose="020B0503020204020204" pitchFamily="34" charset="-122"/>
              </a:rPr>
              <a:t>因此两个企业都会违反协定</a:t>
            </a:r>
            <a:r>
              <a:rPr lang="zh-CN" altLang="en-US" sz="2600" smtClean="0">
                <a:latin typeface="微软雅黑" panose="020B0503020204020204" pitchFamily="34" charset="-122"/>
                <a:ea typeface="微软雅黑" panose="020B0503020204020204" pitchFamily="34" charset="-122"/>
                <a:cs typeface="微软雅黑" panose="020B0503020204020204" pitchFamily="34" charset="-122"/>
              </a:rPr>
              <a:t>，</a:t>
            </a:r>
            <a:r>
              <a:rPr lang="en-US" sz="2600" smtClean="0">
                <a:latin typeface="微软雅黑" panose="020B0503020204020204" pitchFamily="34" charset="-122"/>
                <a:ea typeface="微软雅黑" panose="020B0503020204020204" pitchFamily="34" charset="-122"/>
                <a:cs typeface="微软雅黑" panose="020B0503020204020204" pitchFamily="34" charset="-122"/>
              </a:rPr>
              <a:t>分别生产</a:t>
            </a:r>
            <a:r>
              <a:rPr lang="en-US" sz="2600" dirty="0">
                <a:latin typeface="微软雅黑" panose="020B0503020204020204" pitchFamily="34" charset="-122"/>
                <a:ea typeface="微软雅黑" panose="020B0503020204020204" pitchFamily="34" charset="-122"/>
                <a:cs typeface="微软雅黑" panose="020B0503020204020204" pitchFamily="34" charset="-122"/>
              </a:rPr>
              <a:t>Q=40</a:t>
            </a:r>
            <a:r>
              <a:rPr lang="en-US" sz="2600">
                <a:latin typeface="微软雅黑" panose="020B0503020204020204" pitchFamily="34" charset="-122"/>
                <a:ea typeface="微软雅黑" panose="020B0503020204020204" pitchFamily="34" charset="-122"/>
                <a:cs typeface="微软雅黑" panose="020B0503020204020204" pitchFamily="34" charset="-122"/>
              </a:rPr>
              <a:t>: </a:t>
            </a:r>
            <a:endParaRPr lang="en-US" sz="260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05000"/>
              </a:lnSpc>
              <a:spcBef>
                <a:spcPct val="30000"/>
              </a:spcBef>
              <a:buClr>
                <a:srgbClr val="669900"/>
              </a:buClr>
              <a:buSzPct val="120000"/>
            </a:pPr>
            <a:r>
              <a:rPr lang="zh-CN" altLang="en-US" sz="2600" smtClean="0">
                <a:latin typeface="微软雅黑" panose="020B0503020204020204" pitchFamily="34" charset="-122"/>
                <a:ea typeface="微软雅黑" panose="020B0503020204020204" pitchFamily="34" charset="-122"/>
                <a:cs typeface="微软雅黑" panose="020B0503020204020204" pitchFamily="34" charset="-122"/>
              </a:rPr>
              <a:t>则市场</a:t>
            </a:r>
            <a:r>
              <a:rPr lang="zh-CN" altLang="en-US" sz="2600" dirty="0">
                <a:latin typeface="微软雅黑" panose="020B0503020204020204" pitchFamily="34" charset="-122"/>
                <a:ea typeface="微软雅黑" panose="020B0503020204020204" pitchFamily="34" charset="-122"/>
                <a:cs typeface="微软雅黑" panose="020B0503020204020204" pitchFamily="34" charset="-122"/>
              </a:rPr>
              <a:t>产量</a:t>
            </a:r>
            <a:r>
              <a:rPr lang="en-US" sz="2600" dirty="0">
                <a:latin typeface="微软雅黑" panose="020B0503020204020204" pitchFamily="34" charset="-122"/>
                <a:ea typeface="微软雅黑" panose="020B0503020204020204" pitchFamily="34" charset="-122"/>
                <a:cs typeface="微软雅黑" panose="020B0503020204020204" pitchFamily="34" charset="-122"/>
              </a:rPr>
              <a:t> = 80, </a:t>
            </a:r>
            <a:r>
              <a:rPr lang="en-US" sz="2600" b="1" i="1" dirty="0">
                <a:latin typeface="微软雅黑" panose="020B0503020204020204" pitchFamily="34" charset="-122"/>
                <a:ea typeface="微软雅黑" panose="020B0503020204020204" pitchFamily="34" charset="-122"/>
                <a:cs typeface="微软雅黑" panose="020B0503020204020204" pitchFamily="34" charset="-122"/>
              </a:rPr>
              <a:t>P</a:t>
            </a:r>
            <a:r>
              <a:rPr lang="en-US" sz="2600" dirty="0">
                <a:latin typeface="微软雅黑" panose="020B0503020204020204" pitchFamily="34" charset="-122"/>
                <a:ea typeface="微软雅黑" panose="020B0503020204020204" pitchFamily="34" charset="-122"/>
                <a:cs typeface="微软雅黑" panose="020B0503020204020204" pitchFamily="34" charset="-122"/>
              </a:rPr>
              <a:t> </a:t>
            </a:r>
            <a:r>
              <a:rPr lang="en-US" sz="2600">
                <a:latin typeface="微软雅黑" panose="020B0503020204020204" pitchFamily="34" charset="-122"/>
                <a:ea typeface="微软雅黑" panose="020B0503020204020204" pitchFamily="34" charset="-122"/>
                <a:cs typeface="微软雅黑" panose="020B0503020204020204" pitchFamily="34" charset="-122"/>
              </a:rPr>
              <a:t>= </a:t>
            </a:r>
            <a:r>
              <a:rPr lang="en-US" sz="2600" smtClean="0">
                <a:latin typeface="微软雅黑" panose="020B0503020204020204" pitchFamily="34" charset="-122"/>
                <a:ea typeface="微软雅黑" panose="020B0503020204020204" pitchFamily="34" charset="-122"/>
                <a:cs typeface="微软雅黑" panose="020B0503020204020204" pitchFamily="34" charset="-122"/>
              </a:rPr>
              <a:t>30</a:t>
            </a:r>
            <a:endParaRPr lang="en-US" sz="2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05000"/>
              </a:lnSpc>
              <a:spcBef>
                <a:spcPct val="30000"/>
              </a:spcBef>
              <a:buClr>
                <a:srgbClr val="669900"/>
              </a:buClr>
              <a:buSzPct val="120000"/>
            </a:pPr>
            <a:r>
              <a:rPr lang="zh-CN" altLang="en-US" sz="2600" smtClean="0">
                <a:latin typeface="微软雅黑" panose="020B0503020204020204" pitchFamily="34" charset="-122"/>
                <a:ea typeface="微软雅黑" panose="020B0503020204020204" pitchFamily="34" charset="-122"/>
                <a:cs typeface="微软雅黑" panose="020B0503020204020204" pitchFamily="34" charset="-122"/>
              </a:rPr>
              <a:t>每个</a:t>
            </a:r>
            <a:r>
              <a:rPr lang="zh-CN" altLang="en-US" sz="2600" dirty="0">
                <a:latin typeface="微软雅黑" panose="020B0503020204020204" pitchFamily="34" charset="-122"/>
                <a:ea typeface="微软雅黑" panose="020B0503020204020204" pitchFamily="34" charset="-122"/>
                <a:cs typeface="微软雅黑" panose="020B0503020204020204" pitchFamily="34" charset="-122"/>
              </a:rPr>
              <a:t>企业利润</a:t>
            </a:r>
            <a:r>
              <a:rPr lang="en-US" sz="2600" dirty="0">
                <a:latin typeface="微软雅黑" panose="020B0503020204020204" pitchFamily="34" charset="-122"/>
                <a:ea typeface="微软雅黑" panose="020B0503020204020204" pitchFamily="34" charset="-122"/>
                <a:cs typeface="微软雅黑" panose="020B0503020204020204" pitchFamily="34" charset="-122"/>
              </a:rPr>
              <a:t>= 40 </a:t>
            </a:r>
            <a:r>
              <a:rPr lang="en-US" sz="2600">
                <a:latin typeface="微软雅黑" panose="020B0503020204020204" pitchFamily="34" charset="-122"/>
                <a:ea typeface="微软雅黑" panose="020B0503020204020204" pitchFamily="34" charset="-122"/>
                <a:cs typeface="微软雅黑" panose="020B0503020204020204" pitchFamily="34" charset="-122"/>
              </a:rPr>
              <a:t>x </a:t>
            </a:r>
            <a:r>
              <a:rPr lang="en-US" sz="2600" smtClean="0">
                <a:latin typeface="微软雅黑" panose="020B0503020204020204" pitchFamily="34" charset="-122"/>
                <a:ea typeface="微软雅黑" panose="020B0503020204020204" pitchFamily="34" charset="-122"/>
                <a:cs typeface="微软雅黑" panose="020B0503020204020204" pitchFamily="34" charset="-122"/>
              </a:rPr>
              <a:t>(30 </a:t>
            </a:r>
            <a:r>
              <a:rPr lang="en-US" sz="2600" dirty="0">
                <a:latin typeface="微软雅黑" panose="020B0503020204020204" pitchFamily="34" charset="-122"/>
                <a:ea typeface="微软雅黑" panose="020B0503020204020204" pitchFamily="34" charset="-122"/>
                <a:cs typeface="微软雅黑" panose="020B0503020204020204" pitchFamily="34" charset="-122"/>
              </a:rPr>
              <a:t>– 10) </a:t>
            </a:r>
            <a:r>
              <a:rPr lang="en-US" sz="2600">
                <a:latin typeface="微软雅黑" panose="020B0503020204020204" pitchFamily="34" charset="-122"/>
                <a:ea typeface="微软雅黑" panose="020B0503020204020204" pitchFamily="34" charset="-122"/>
                <a:cs typeface="微软雅黑" panose="020B0503020204020204" pitchFamily="34" charset="-122"/>
              </a:rPr>
              <a:t>= </a:t>
            </a:r>
            <a:r>
              <a:rPr lang="en-US" sz="26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800</a:t>
            </a:r>
            <a:r>
              <a:rPr lang="en-US" sz="26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&lt;900</a:t>
            </a:r>
            <a:endParaRPr lang="en-US" sz="2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7" name="Group 8"/>
          <p:cNvGraphicFramePr>
            <a:graphicFrameLocks noGrp="1"/>
          </p:cNvGraphicFramePr>
          <p:nvPr>
            <p:custDataLst>
              <p:tags r:id="rId2"/>
            </p:custDataLst>
          </p:nvPr>
        </p:nvGraphicFramePr>
        <p:xfrm>
          <a:off x="650875" y="1370013"/>
          <a:ext cx="1524000" cy="5266055"/>
        </p:xfrm>
        <a:graphic>
          <a:graphicData uri="http://schemas.openxmlformats.org/drawingml/2006/table">
            <a:tbl>
              <a:tblPr/>
              <a:tblGrid>
                <a:gridCol w="688975"/>
                <a:gridCol w="835025"/>
              </a:tblGrid>
              <a:tr h="511175">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1" i="1" u="none" strike="noStrike" cap="none" normalizeH="0" baseline="0" smtClean="0">
                          <a:ln>
                            <a:noFill/>
                          </a:ln>
                          <a:solidFill>
                            <a:schemeClr val="tx1"/>
                          </a:solidFill>
                          <a:effectLst/>
                          <a:latin typeface="Arial" panose="020B0604020202020204" pitchFamily="34" charset="0"/>
                        </a:rPr>
                        <a:t>P</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1" i="1" u="none" strike="noStrike" cap="none" normalizeH="0" baseline="0" smtClean="0">
                          <a:ln>
                            <a:noFill/>
                          </a:ln>
                          <a:solidFill>
                            <a:schemeClr val="tx1"/>
                          </a:solidFill>
                          <a:effectLst/>
                          <a:latin typeface="Arial" panose="020B0604020202020204" pitchFamily="34" charset="0"/>
                        </a:rPr>
                        <a:t>Q</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140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130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120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110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20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100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25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90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30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80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35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70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40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60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45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50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 name="标题 2"/>
          <p:cNvSpPr>
            <a:spLocks noGrp="1"/>
          </p:cNvSpPr>
          <p:nvPr>
            <p:ph type="title"/>
            <p:custDataLst>
              <p:tags r:id="rId3"/>
            </p:custDataLst>
          </p:nvPr>
        </p:nvSpPr>
        <p:spPr>
          <a:xfrm>
            <a:off x="395605" y="692785"/>
            <a:ext cx="7120890" cy="467995"/>
          </a:xfrm>
        </p:spPr>
        <p:txBody>
          <a:bodyPr>
            <a:noAutofit/>
          </a:bodyPr>
          <a:lstStyle/>
          <a:p>
            <a:r>
              <a:rPr lang="zh-CN" altLang="en-US" sz="3200" smtClean="0">
                <a:sym typeface="+mn-ea"/>
              </a:rPr>
              <a:t>习题：答案</a:t>
            </a:r>
            <a:endParaRPr lang="en-US" altLang="zh-CN" sz="3200">
              <a:latin typeface="华光中雅_CNKI" panose="02000500000000000000" pitchFamily="2" charset="-122"/>
              <a:ea typeface="华光中雅_CNKI" panose="020005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wipe(left)">
                                      <p:cBhvr>
                                        <p:cTn id="7" dur="500"/>
                                        <p:tgtEl>
                                          <p:spTgt spid="2">
                                            <p:txEl>
                                              <p:pRg st="4" end="4"/>
                                            </p:txEl>
                                          </p:spTgt>
                                        </p:tgtEl>
                                      </p:cBhvr>
                                    </p:animEffect>
                                  </p:childTnLst>
                                  <p:subTnLst>
                                    <p:animClr clrSpc="rgb" dir="cw">
                                      <p:cBhvr override="childStyle">
                                        <p:cTn dur="1" fill="hold" display="0" masterRel="nextClick" afterEffect="1"/>
                                        <p:tgtEl>
                                          <p:spTgt spid="2">
                                            <p:txEl>
                                              <p:pRg st="4" end="4"/>
                                            </p:txEl>
                                          </p:spTgt>
                                        </p:tgtEl>
                                        <p:attrNameLst>
                                          <p:attrName>ppt_c</p:attrName>
                                        </p:attrNameLst>
                                      </p:cBhvr>
                                      <p:to>
                                        <a:srgbClr val="000000"/>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wipe(left)">
                                      <p:cBhvr>
                                        <p:cTn id="12" dur="500"/>
                                        <p:tgtEl>
                                          <p:spTgt spid="2">
                                            <p:txEl>
                                              <p:pRg st="5" end="5"/>
                                            </p:txEl>
                                          </p:spTgt>
                                        </p:tgtEl>
                                      </p:cBhvr>
                                    </p:animEffect>
                                  </p:childTnLst>
                                  <p:subTnLst>
                                    <p:animClr clrSpc="rgb" dir="cw">
                                      <p:cBhvr override="childStyle">
                                        <p:cTn dur="1" fill="hold" display="0" masterRel="nextClick" afterEffect="1"/>
                                        <p:tgtEl>
                                          <p:spTgt spid="2">
                                            <p:txEl>
                                              <p:pRg st="5" end="5"/>
                                            </p:txEl>
                                          </p:spTgt>
                                        </p:tgtEl>
                                        <p:attrNameLst>
                                          <p:attrName>ppt_c</p:attrName>
                                        </p:attrNameLst>
                                      </p:cBhvr>
                                      <p:to>
                                        <a:srgbClr val="000000"/>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wipe(left)">
                                      <p:cBhvr>
                                        <p:cTn id="17" dur="500"/>
                                        <p:tgtEl>
                                          <p:spTgt spid="2">
                                            <p:txEl>
                                              <p:pRg st="6" end="6"/>
                                            </p:txEl>
                                          </p:spTgt>
                                        </p:tgtEl>
                                      </p:cBhvr>
                                    </p:animEffect>
                                  </p:childTnLst>
                                  <p:subTnLst>
                                    <p:animClr clrSpc="rgb" dir="cw">
                                      <p:cBhvr override="childStyle">
                                        <p:cTn dur="1" fill="hold" display="0" masterRel="nextClick" afterEffect="1"/>
                                        <p:tgtEl>
                                          <p:spTgt spid="2">
                                            <p:txEl>
                                              <p:pRg st="6" end="6"/>
                                            </p:txEl>
                                          </p:spTgt>
                                        </p:tgtEl>
                                        <p:attrNameLst>
                                          <p:attrName>ppt_c</p:attrName>
                                        </p:attrNameLst>
                                      </p:cBhvr>
                                      <p:to>
                                        <a:srgbClr val="000000"/>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wipe(left)">
                                      <p:cBhvr>
                                        <p:cTn id="22" dur="500"/>
                                        <p:tgtEl>
                                          <p:spTgt spid="2">
                                            <p:txEl>
                                              <p:pRg st="7" end="7"/>
                                            </p:txEl>
                                          </p:spTgt>
                                        </p:tgtEl>
                                      </p:cBhvr>
                                    </p:animEffect>
                                  </p:childTnLst>
                                  <p:subTnLst>
                                    <p:animClr clrSpc="rgb" dir="cw">
                                      <p:cBhvr override="childStyle">
                                        <p:cTn dur="1" fill="hold" display="0" masterRel="nextClick" afterEffect="1"/>
                                        <p:tgtEl>
                                          <p:spTgt spid="2">
                                            <p:txEl>
                                              <p:pRg st="7" end="7"/>
                                            </p:txEl>
                                          </p:spTgt>
                                        </p:tgtEl>
                                        <p:attrNameLst>
                                          <p:attrName>ppt_c</p:attrName>
                                        </p:attrNameLst>
                                      </p:cBhvr>
                                      <p:to>
                                        <a:srgbClr val="0000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4137" y="641967"/>
            <a:ext cx="2214880" cy="583565"/>
          </a:xfrm>
          <a:prstGeom prst="rect">
            <a:avLst/>
          </a:prstGeom>
          <a:noFill/>
        </p:spPr>
        <p:txBody>
          <a:bodyPr wrap="none" rtlCol="0">
            <a:spAutoFit/>
          </a:bodyPr>
          <a:lstStyle/>
          <a:p>
            <a:pPr algn="l"/>
            <a:r>
              <a:rPr lang="zh-CN" altLang="en-US" sz="3200" dirty="0">
                <a:solidFill>
                  <a:srgbClr val="002060"/>
                </a:solidFill>
                <a:latin typeface="华光中雅_CNKI" panose="02000500000000000000" pitchFamily="2" charset="-122"/>
                <a:ea typeface="华光中雅_CNKI" panose="02000500000000000000" pitchFamily="2" charset="-122"/>
              </a:rPr>
              <a:t>勾结与自利</a:t>
            </a:r>
          </a:p>
        </p:txBody>
      </p:sp>
      <p:sp>
        <p:nvSpPr>
          <p:cNvPr id="16" name="Rectangle 43"/>
          <p:cNvSpPr>
            <a:spLocks noGrp="1" noChangeArrowheads="1"/>
          </p:cNvSpPr>
          <p:nvPr>
            <p:custDataLst>
              <p:tags r:id="rId1"/>
            </p:custDataLst>
          </p:nvPr>
        </p:nvSpPr>
        <p:spPr>
          <a:xfrm>
            <a:off x="323528" y="1700808"/>
            <a:ext cx="8229600" cy="2664295"/>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a:ea typeface="+mn-ea"/>
                <a:cs typeface="Arial" panose="020B0604020202020204"/>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a:ea typeface="+mn-ea"/>
                <a:cs typeface="Arial" panose="020B0604020202020204"/>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a:ea typeface="+mn-ea"/>
                <a:cs typeface="Arial" panose="020B0604020202020204"/>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smtClean="0">
                <a:latin typeface="微软雅黑" panose="020B0503020204020204" pitchFamily="34" charset="-122"/>
                <a:ea typeface="微软雅黑" panose="020B0503020204020204" pitchFamily="34" charset="-122"/>
                <a:cs typeface="微软雅黑" panose="020B0503020204020204" pitchFamily="34" charset="-122"/>
              </a:rPr>
              <a:t>如果两个企业都遵守协定，大家都会更好 </a:t>
            </a:r>
          </a:p>
          <a:p>
            <a:pPr eaLnBrk="1" hangingPunct="1"/>
            <a:r>
              <a:rPr lang="en-US" smtClean="0">
                <a:latin typeface="微软雅黑" panose="020B0503020204020204" pitchFamily="34" charset="-122"/>
                <a:ea typeface="微软雅黑" panose="020B0503020204020204" pitchFamily="34" charset="-122"/>
                <a:cs typeface="微软雅黑" panose="020B0503020204020204" pitchFamily="34" charset="-122"/>
              </a:rPr>
              <a:t>但是每个企业都有违反协定的</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动机</a:t>
            </a:r>
            <a:endParaRPr lang="en-US" smtClean="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结论</a:t>
            </a:r>
            <a:r>
              <a:rPr lang="en-US" smtClean="0">
                <a:latin typeface="微软雅黑" panose="020B0503020204020204" pitchFamily="34" charset="-122"/>
                <a:ea typeface="微软雅黑" panose="020B0503020204020204" pitchFamily="34" charset="-122"/>
                <a:cs typeface="微软雅黑" panose="020B0503020204020204" pitchFamily="34" charset="-122"/>
              </a:rPr>
              <a:t>:  对于寡头企业而言，形成卡特尔并遵守协定是困难的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bldLvl="4"/>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4137" y="641967"/>
            <a:ext cx="3057247" cy="584775"/>
          </a:xfrm>
          <a:prstGeom prst="rect">
            <a:avLst/>
          </a:prstGeom>
          <a:noFill/>
        </p:spPr>
        <p:txBody>
          <a:bodyPr wrap="none" rtlCol="0">
            <a:spAutoFit/>
          </a:bodyPr>
          <a:lstStyle/>
          <a:p>
            <a:pPr algn="l"/>
            <a:r>
              <a:rPr lang="zh-CN" altLang="en-US" sz="3200" smtClean="0">
                <a:solidFill>
                  <a:srgbClr val="002060"/>
                </a:solidFill>
                <a:latin typeface="华光中雅_CNKI" panose="02000500000000000000" pitchFamily="2" charset="-122"/>
                <a:ea typeface="华光中雅_CNKI" panose="02000500000000000000" pitchFamily="2" charset="-122"/>
              </a:rPr>
              <a:t>习题：寡头均衡</a:t>
            </a:r>
            <a:endParaRPr lang="zh-CN" altLang="en-US" sz="3200" dirty="0">
              <a:solidFill>
                <a:srgbClr val="002060"/>
              </a:solidFill>
              <a:latin typeface="华光中雅_CNKI" panose="02000500000000000000" pitchFamily="2" charset="-122"/>
              <a:ea typeface="华光中雅_CNKI" panose="02000500000000000000" pitchFamily="2" charset="-122"/>
            </a:endParaRPr>
          </a:p>
        </p:txBody>
      </p:sp>
      <p:sp>
        <p:nvSpPr>
          <p:cNvPr id="8" name="Rectangle 6"/>
          <p:cNvSpPr>
            <a:spLocks noChangeArrowheads="1"/>
          </p:cNvSpPr>
          <p:nvPr>
            <p:custDataLst>
              <p:tags r:id="rId1"/>
            </p:custDataLst>
          </p:nvPr>
        </p:nvSpPr>
        <p:spPr bwMode="auto">
          <a:xfrm>
            <a:off x="2411760" y="1628800"/>
            <a:ext cx="6456363" cy="4897437"/>
          </a:xfrm>
          <a:prstGeom prst="rect">
            <a:avLst/>
          </a:prstGeom>
          <a:noFill/>
          <a:ln w="9525">
            <a:noFill/>
            <a:miter lim="800000"/>
          </a:ln>
        </p:spPr>
        <p:txBody>
          <a:bodyPr/>
          <a:lstStyle/>
          <a:p>
            <a:pPr>
              <a:lnSpc>
                <a:spcPct val="105000"/>
              </a:lnSpc>
              <a:spcBef>
                <a:spcPct val="50000"/>
              </a:spcBef>
              <a:buClr>
                <a:srgbClr val="669900"/>
              </a:buClr>
              <a:buSzPct val="120000"/>
              <a:buFont typeface="Wingdings" panose="05000000000000000000" pitchFamily="2" charset="2"/>
              <a:buNone/>
            </a:pPr>
            <a:r>
              <a:rPr lang="en-US" sz="2600" dirty="0">
                <a:latin typeface="Arial" panose="020B0604020202020204"/>
                <a:cs typeface="Arial" panose="020B0604020202020204"/>
              </a:rPr>
              <a:t>如果每个企业生产 </a:t>
            </a:r>
            <a:r>
              <a:rPr lang="en-US" sz="2600" b="1" i="1" dirty="0">
                <a:latin typeface="Arial" panose="020B0604020202020204"/>
                <a:cs typeface="Arial" panose="020B0604020202020204"/>
              </a:rPr>
              <a:t>Q</a:t>
            </a:r>
            <a:r>
              <a:rPr lang="en-US" sz="2600" dirty="0">
                <a:latin typeface="Arial" panose="020B0604020202020204"/>
                <a:cs typeface="Arial" panose="020B0604020202020204"/>
              </a:rPr>
              <a:t> = 40,</a:t>
            </a:r>
          </a:p>
          <a:p>
            <a:pPr marL="692150" lvl="1" indent="-457200">
              <a:spcBef>
                <a:spcPct val="5000"/>
              </a:spcBef>
              <a:buClr>
                <a:srgbClr val="669900"/>
              </a:buClr>
              <a:buSzPct val="120000"/>
              <a:buFont typeface="Wingdings" panose="05000000000000000000" pitchFamily="2" charset="2"/>
              <a:buChar char="ü"/>
            </a:pPr>
            <a:r>
              <a:rPr lang="en-US" sz="2600" dirty="0">
                <a:latin typeface="Arial" panose="020B0604020202020204"/>
                <a:cs typeface="Arial" panose="020B0604020202020204"/>
                <a:sym typeface="+mn-ea"/>
              </a:rPr>
              <a:t>市场产量</a:t>
            </a:r>
            <a:r>
              <a:rPr lang="en-US" sz="2600" dirty="0">
                <a:latin typeface="Arial" panose="020B0604020202020204"/>
                <a:cs typeface="Arial" panose="020B0604020202020204"/>
              </a:rPr>
              <a:t>= 80 </a:t>
            </a:r>
          </a:p>
          <a:p>
            <a:pPr marL="692150" lvl="1" indent="-457200">
              <a:spcBef>
                <a:spcPct val="5000"/>
              </a:spcBef>
              <a:buClr>
                <a:srgbClr val="669900"/>
              </a:buClr>
              <a:buSzPct val="120000"/>
              <a:buFont typeface="Wingdings" panose="05000000000000000000" pitchFamily="2" charset="2"/>
              <a:buChar char="ü"/>
            </a:pPr>
            <a:r>
              <a:rPr lang="en-US" sz="2600" b="1" i="1" dirty="0">
                <a:latin typeface="Arial" panose="020B0604020202020204"/>
                <a:cs typeface="Arial" panose="020B0604020202020204"/>
              </a:rPr>
              <a:t>P</a:t>
            </a:r>
            <a:r>
              <a:rPr lang="en-US" sz="2600" dirty="0">
                <a:latin typeface="Arial" panose="020B0604020202020204"/>
                <a:cs typeface="Arial" panose="020B0604020202020204"/>
              </a:rPr>
              <a:t> </a:t>
            </a:r>
            <a:r>
              <a:rPr lang="en-US" sz="2600">
                <a:latin typeface="Arial" panose="020B0604020202020204"/>
                <a:cs typeface="Arial" panose="020B0604020202020204"/>
              </a:rPr>
              <a:t>= </a:t>
            </a:r>
            <a:r>
              <a:rPr lang="en-US" sz="2600" smtClean="0">
                <a:latin typeface="Arial" panose="020B0604020202020204"/>
                <a:cs typeface="Arial" panose="020B0604020202020204"/>
              </a:rPr>
              <a:t>30 </a:t>
            </a:r>
            <a:endParaRPr lang="en-US" sz="2600" dirty="0">
              <a:latin typeface="Arial" panose="020B0604020202020204"/>
              <a:cs typeface="Arial" panose="020B0604020202020204"/>
            </a:endParaRPr>
          </a:p>
          <a:p>
            <a:pPr marL="692150" lvl="1" indent="-457200">
              <a:spcBef>
                <a:spcPct val="5000"/>
              </a:spcBef>
              <a:buClr>
                <a:srgbClr val="669900"/>
              </a:buClr>
              <a:buSzPct val="120000"/>
              <a:buFont typeface="Wingdings" panose="05000000000000000000" pitchFamily="2" charset="2"/>
              <a:buChar char="ü"/>
            </a:pPr>
            <a:r>
              <a:rPr lang="en-US" sz="2600" dirty="0">
                <a:latin typeface="Arial" panose="020B0604020202020204"/>
                <a:cs typeface="Arial" panose="020B0604020202020204"/>
              </a:rPr>
              <a:t>每个企业的利润 </a:t>
            </a:r>
            <a:r>
              <a:rPr lang="en-US" sz="2600">
                <a:latin typeface="Arial" panose="020B0604020202020204"/>
                <a:cs typeface="Arial" panose="020B0604020202020204"/>
              </a:rPr>
              <a:t>= </a:t>
            </a:r>
            <a:r>
              <a:rPr lang="en-US" sz="2600" smtClean="0">
                <a:latin typeface="Arial" panose="020B0604020202020204"/>
                <a:cs typeface="Arial" panose="020B0604020202020204"/>
              </a:rPr>
              <a:t>800</a:t>
            </a:r>
            <a:endParaRPr lang="en-US" sz="2600" dirty="0">
              <a:latin typeface="Arial" panose="020B0604020202020204"/>
              <a:cs typeface="Arial" panose="020B0604020202020204"/>
            </a:endParaRPr>
          </a:p>
          <a:p>
            <a:pPr>
              <a:lnSpc>
                <a:spcPct val="105000"/>
              </a:lnSpc>
              <a:spcBef>
                <a:spcPct val="55000"/>
              </a:spcBef>
              <a:buClr>
                <a:srgbClr val="669900"/>
              </a:buClr>
              <a:buSzPct val="120000"/>
              <a:buFont typeface="Wingdings" panose="05000000000000000000" pitchFamily="2" charset="2"/>
              <a:buNone/>
            </a:pPr>
            <a:r>
              <a:rPr lang="en-US" sz="2600">
                <a:latin typeface="微软雅黑" panose="020B0503020204020204" pitchFamily="34" charset="-122"/>
                <a:ea typeface="微软雅黑" panose="020B0503020204020204" pitchFamily="34" charset="-122"/>
                <a:cs typeface="Arial" panose="020B0604020202020204"/>
              </a:rPr>
              <a:t>A</a:t>
            </a:r>
            <a:r>
              <a:rPr lang="zh-CN" altLang="en-US" sz="2600">
                <a:latin typeface="微软雅黑" panose="020B0503020204020204" pitchFamily="34" charset="-122"/>
                <a:ea typeface="微软雅黑" panose="020B0503020204020204" pitchFamily="34" charset="-122"/>
                <a:cs typeface="Arial" panose="020B0604020202020204"/>
              </a:rPr>
              <a:t>公司</a:t>
            </a:r>
            <a:r>
              <a:rPr lang="en-US" sz="2600" smtClean="0">
                <a:latin typeface="微软雅黑" panose="020B0503020204020204" pitchFamily="34" charset="-122"/>
                <a:ea typeface="微软雅黑" panose="020B0503020204020204" pitchFamily="34" charset="-122"/>
                <a:cs typeface="Arial" panose="020B0604020202020204"/>
              </a:rPr>
              <a:t>把</a:t>
            </a:r>
            <a:r>
              <a:rPr lang="zh-CN" altLang="en-US" sz="2600" smtClean="0">
                <a:latin typeface="微软雅黑" panose="020B0503020204020204" pitchFamily="34" charset="-122"/>
                <a:ea typeface="微软雅黑" panose="020B0503020204020204" pitchFamily="34" charset="-122"/>
                <a:cs typeface="Arial" panose="020B0604020202020204"/>
              </a:rPr>
              <a:t>产量进一步</a:t>
            </a:r>
            <a:r>
              <a:rPr lang="en-US" sz="2600" smtClean="0">
                <a:latin typeface="微软雅黑" panose="020B0503020204020204" pitchFamily="34" charset="-122"/>
                <a:ea typeface="微软雅黑" panose="020B0503020204020204" pitchFamily="34" charset="-122"/>
                <a:cs typeface="Arial" panose="020B0604020202020204"/>
              </a:rPr>
              <a:t>增加到Q=50</a:t>
            </a:r>
            <a:r>
              <a:rPr lang="zh-CN" altLang="en-US" sz="2600" smtClean="0">
                <a:latin typeface="微软雅黑" panose="020B0503020204020204" pitchFamily="34" charset="-122"/>
                <a:ea typeface="微软雅黑" panose="020B0503020204020204" pitchFamily="34" charset="-122"/>
                <a:cs typeface="Arial" panose="020B0604020202020204"/>
              </a:rPr>
              <a:t>，</a:t>
            </a:r>
            <a:r>
              <a:rPr lang="en-US" sz="2600" smtClean="0">
                <a:latin typeface="微软雅黑" panose="020B0503020204020204" pitchFamily="34" charset="-122"/>
                <a:ea typeface="微软雅黑" panose="020B0503020204020204" pitchFamily="34" charset="-122"/>
                <a:cs typeface="Arial" panose="020B0604020202020204"/>
              </a:rPr>
              <a:t>是否符合它的利益</a:t>
            </a:r>
            <a:r>
              <a:rPr lang="en-US" sz="2600" dirty="0">
                <a:latin typeface="微软雅黑" panose="020B0503020204020204" pitchFamily="34" charset="-122"/>
                <a:ea typeface="微软雅黑" panose="020B0503020204020204" pitchFamily="34" charset="-122"/>
                <a:cs typeface="Arial" panose="020B0604020202020204"/>
              </a:rPr>
              <a:t>?</a:t>
            </a:r>
          </a:p>
          <a:p>
            <a:pPr>
              <a:lnSpc>
                <a:spcPct val="105000"/>
              </a:lnSpc>
              <a:spcBef>
                <a:spcPct val="55000"/>
              </a:spcBef>
              <a:buClr>
                <a:srgbClr val="669900"/>
              </a:buClr>
              <a:buSzPct val="120000"/>
              <a:buFont typeface="Wingdings" panose="05000000000000000000" pitchFamily="2" charset="2"/>
              <a:buNone/>
            </a:pPr>
            <a:r>
              <a:rPr lang="en-US" sz="2600" smtClean="0">
                <a:latin typeface="微软雅黑" panose="020B0503020204020204" pitchFamily="34" charset="-122"/>
                <a:ea typeface="微软雅黑" panose="020B0503020204020204" pitchFamily="34" charset="-122"/>
                <a:cs typeface="Arial" panose="020B0604020202020204"/>
              </a:rPr>
              <a:t>B</a:t>
            </a:r>
            <a:r>
              <a:rPr lang="zh-CN" altLang="en-US" sz="2600" smtClean="0">
                <a:latin typeface="微软雅黑" panose="020B0503020204020204" pitchFamily="34" charset="-122"/>
                <a:ea typeface="微软雅黑" panose="020B0503020204020204" pitchFamily="34" charset="-122"/>
                <a:cs typeface="Arial" panose="020B0604020202020204"/>
              </a:rPr>
              <a:t>公司</a:t>
            </a:r>
            <a:r>
              <a:rPr lang="en-US" sz="2600" smtClean="0">
                <a:latin typeface="微软雅黑" panose="020B0503020204020204" pitchFamily="34" charset="-122"/>
                <a:ea typeface="微软雅黑" panose="020B0503020204020204" pitchFamily="34" charset="-122"/>
                <a:cs typeface="Arial" panose="020B0604020202020204"/>
              </a:rPr>
              <a:t>把</a:t>
            </a:r>
            <a:r>
              <a:rPr lang="zh-CN" altLang="en-US" sz="2600">
                <a:latin typeface="微软雅黑" panose="020B0503020204020204" pitchFamily="34" charset="-122"/>
                <a:ea typeface="微软雅黑" panose="020B0503020204020204" pitchFamily="34" charset="-122"/>
                <a:cs typeface="Arial" panose="020B0604020202020204"/>
              </a:rPr>
              <a:t>产量</a:t>
            </a:r>
            <a:r>
              <a:rPr lang="en-US" sz="2600" smtClean="0">
                <a:latin typeface="微软雅黑" panose="020B0503020204020204" pitchFamily="34" charset="-122"/>
                <a:ea typeface="微软雅黑" panose="020B0503020204020204" pitchFamily="34" charset="-122"/>
                <a:cs typeface="Arial" panose="020B0604020202020204"/>
              </a:rPr>
              <a:t>增加</a:t>
            </a:r>
            <a:r>
              <a:rPr lang="zh-CN" altLang="en-US" sz="2600" smtClean="0">
                <a:latin typeface="微软雅黑" panose="020B0503020204020204" pitchFamily="34" charset="-122"/>
                <a:ea typeface="微软雅黑" panose="020B0503020204020204" pitchFamily="34" charset="-122"/>
                <a:cs typeface="Arial" panose="020B0604020202020204"/>
              </a:rPr>
              <a:t>到</a:t>
            </a:r>
            <a:r>
              <a:rPr lang="en-US" sz="2600" smtClean="0">
                <a:latin typeface="微软雅黑" panose="020B0503020204020204" pitchFamily="34" charset="-122"/>
                <a:ea typeface="微软雅黑" panose="020B0503020204020204" pitchFamily="34" charset="-122"/>
                <a:cs typeface="Arial" panose="020B0604020202020204"/>
              </a:rPr>
              <a:t>Q=50</a:t>
            </a:r>
            <a:r>
              <a:rPr lang="zh-CN" altLang="en-US" sz="2600" smtClean="0">
                <a:latin typeface="微软雅黑" panose="020B0503020204020204" pitchFamily="34" charset="-122"/>
                <a:ea typeface="微软雅黑" panose="020B0503020204020204" pitchFamily="34" charset="-122"/>
                <a:cs typeface="Arial" panose="020B0604020202020204"/>
              </a:rPr>
              <a:t>，</a:t>
            </a:r>
            <a:r>
              <a:rPr lang="en-US" sz="2600" smtClean="0">
                <a:latin typeface="微软雅黑" panose="020B0503020204020204" pitchFamily="34" charset="-122"/>
                <a:ea typeface="微软雅黑" panose="020B0503020204020204" pitchFamily="34" charset="-122"/>
                <a:cs typeface="Arial" panose="020B0604020202020204"/>
              </a:rPr>
              <a:t>是否符合它的利益</a:t>
            </a:r>
            <a:r>
              <a:rPr lang="en-US" sz="2600" dirty="0">
                <a:latin typeface="微软雅黑" panose="020B0503020204020204" pitchFamily="34" charset="-122"/>
                <a:ea typeface="微软雅黑" panose="020B0503020204020204" pitchFamily="34" charset="-122"/>
                <a:cs typeface="Arial" panose="020B0604020202020204"/>
              </a:rPr>
              <a:t>?  </a:t>
            </a:r>
          </a:p>
        </p:txBody>
      </p:sp>
      <p:graphicFrame>
        <p:nvGraphicFramePr>
          <p:cNvPr id="9" name="Group 8"/>
          <p:cNvGraphicFramePr>
            <a:graphicFrameLocks noGrp="1"/>
          </p:cNvGraphicFramePr>
          <p:nvPr>
            <p:custDataLst>
              <p:tags r:id="rId2"/>
            </p:custDataLst>
          </p:nvPr>
        </p:nvGraphicFramePr>
        <p:xfrm>
          <a:off x="650875" y="1370013"/>
          <a:ext cx="1524000" cy="5266055"/>
        </p:xfrm>
        <a:graphic>
          <a:graphicData uri="http://schemas.openxmlformats.org/drawingml/2006/table">
            <a:tbl>
              <a:tblPr/>
              <a:tblGrid>
                <a:gridCol w="688975"/>
                <a:gridCol w="835025"/>
              </a:tblGrid>
              <a:tr h="511175">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1" i="1" u="none" strike="noStrike" cap="none" normalizeH="0" baseline="0" smtClean="0">
                          <a:ln>
                            <a:noFill/>
                          </a:ln>
                          <a:solidFill>
                            <a:schemeClr val="tx1"/>
                          </a:solidFill>
                          <a:effectLst/>
                          <a:latin typeface="Arial" panose="020B0604020202020204" pitchFamily="34" charset="0"/>
                        </a:rPr>
                        <a:t>P</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1" i="1" u="none" strike="noStrike" cap="none" normalizeH="0" baseline="0" smtClean="0">
                          <a:ln>
                            <a:noFill/>
                          </a:ln>
                          <a:solidFill>
                            <a:schemeClr val="tx1"/>
                          </a:solidFill>
                          <a:effectLst/>
                          <a:latin typeface="Arial" panose="020B0604020202020204" pitchFamily="34" charset="0"/>
                        </a:rPr>
                        <a:t>Q</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140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130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120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110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20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100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25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90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30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80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35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70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40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60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45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50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wipe(left)">
                                      <p:cBhvr>
                                        <p:cTn id="7" dur="500"/>
                                        <p:tgtEl>
                                          <p:spTgt spid="8">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5" end="5"/>
                                            </p:txEl>
                                          </p:spTgt>
                                        </p:tgtEl>
                                        <p:attrNameLst>
                                          <p:attrName>style.visibility</p:attrName>
                                        </p:attrNameLst>
                                      </p:cBhvr>
                                      <p:to>
                                        <p:strVal val="visible"/>
                                      </p:to>
                                    </p:set>
                                    <p:animEffect transition="in" filter="wipe(left)">
                                      <p:cBhvr>
                                        <p:cTn id="1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6"/>
          <p:cNvSpPr>
            <a:spLocks noChangeArrowheads="1"/>
          </p:cNvSpPr>
          <p:nvPr>
            <p:custDataLst>
              <p:tags r:id="rId1"/>
            </p:custDataLst>
          </p:nvPr>
        </p:nvSpPr>
        <p:spPr bwMode="auto">
          <a:xfrm>
            <a:off x="2339752" y="1556792"/>
            <a:ext cx="6578600" cy="4897437"/>
          </a:xfrm>
          <a:prstGeom prst="rect">
            <a:avLst/>
          </a:prstGeom>
          <a:noFill/>
          <a:ln w="9525">
            <a:noFill/>
            <a:miter lim="800000"/>
          </a:ln>
        </p:spPr>
        <p:txBody>
          <a:bodyPr/>
          <a:lstStyle/>
          <a:p>
            <a:pPr>
              <a:lnSpc>
                <a:spcPct val="105000"/>
              </a:lnSpc>
              <a:spcBef>
                <a:spcPct val="50000"/>
              </a:spcBef>
              <a:buClr>
                <a:srgbClr val="669900"/>
              </a:buClr>
              <a:buSzPct val="120000"/>
              <a:buFont typeface="Wingdings" panose="05000000000000000000" pitchFamily="2" charset="2"/>
              <a:buNone/>
            </a:pPr>
            <a:r>
              <a:rPr lang="en-US" sz="2600" smtClean="0">
                <a:latin typeface="微软雅黑" panose="020B0503020204020204" pitchFamily="34" charset="-122"/>
                <a:ea typeface="微软雅黑" panose="020B0503020204020204" pitchFamily="34" charset="-122"/>
                <a:cs typeface="Arial" panose="020B0604020202020204"/>
              </a:rPr>
              <a:t>如果每个企业</a:t>
            </a:r>
            <a:r>
              <a:rPr lang="zh-CN" altLang="en-US" sz="2600" smtClean="0">
                <a:latin typeface="微软雅黑" panose="020B0503020204020204" pitchFamily="34" charset="-122"/>
                <a:ea typeface="微软雅黑" panose="020B0503020204020204" pitchFamily="34" charset="-122"/>
                <a:cs typeface="Arial" panose="020B0604020202020204"/>
              </a:rPr>
              <a:t>都各自</a:t>
            </a:r>
            <a:r>
              <a:rPr lang="en-US" sz="2600" smtClean="0">
                <a:latin typeface="微软雅黑" panose="020B0503020204020204" pitchFamily="34" charset="-122"/>
                <a:ea typeface="微软雅黑" panose="020B0503020204020204" pitchFamily="34" charset="-122"/>
                <a:cs typeface="Arial" panose="020B0604020202020204"/>
              </a:rPr>
              <a:t>生产Q=40</a:t>
            </a:r>
            <a:r>
              <a:rPr lang="zh-CN" altLang="en-US" sz="2600" smtClean="0">
                <a:latin typeface="微软雅黑" panose="020B0503020204020204" pitchFamily="34" charset="-122"/>
                <a:ea typeface="微软雅黑" panose="020B0503020204020204" pitchFamily="34" charset="-122"/>
                <a:cs typeface="Arial" panose="020B0604020202020204"/>
              </a:rPr>
              <a:t>，</a:t>
            </a:r>
            <a:r>
              <a:rPr lang="en-US" sz="2600" smtClean="0">
                <a:latin typeface="微软雅黑" panose="020B0503020204020204" pitchFamily="34" charset="-122"/>
                <a:ea typeface="微软雅黑" panose="020B0503020204020204" pitchFamily="34" charset="-122"/>
                <a:cs typeface="Arial" panose="020B0604020202020204"/>
              </a:rPr>
              <a:t>那每个企业的利润=800 </a:t>
            </a:r>
            <a:endParaRPr lang="en-US" sz="2600" dirty="0">
              <a:latin typeface="微软雅黑" panose="020B0503020204020204" pitchFamily="34" charset="-122"/>
              <a:ea typeface="微软雅黑" panose="020B0503020204020204" pitchFamily="34" charset="-122"/>
              <a:cs typeface="Arial" panose="020B0604020202020204"/>
            </a:endParaRPr>
          </a:p>
          <a:p>
            <a:pPr algn="l">
              <a:lnSpc>
                <a:spcPct val="105000"/>
              </a:lnSpc>
              <a:spcBef>
                <a:spcPct val="50000"/>
              </a:spcBef>
              <a:buClr>
                <a:srgbClr val="669900"/>
              </a:buClr>
              <a:buSzPct val="120000"/>
              <a:buFont typeface="Wingdings" panose="05000000000000000000" pitchFamily="2" charset="2"/>
              <a:buNone/>
            </a:pPr>
            <a:r>
              <a:rPr lang="en-US" sz="2600">
                <a:latin typeface="微软雅黑" panose="020B0503020204020204" pitchFamily="34" charset="-122"/>
                <a:ea typeface="微软雅黑" panose="020B0503020204020204" pitchFamily="34" charset="-122"/>
                <a:cs typeface="Arial" panose="020B0604020202020204"/>
              </a:rPr>
              <a:t>如果</a:t>
            </a:r>
            <a:r>
              <a:rPr lang="en-US" sz="2600" smtClean="0">
                <a:latin typeface="微软雅黑" panose="020B0503020204020204" pitchFamily="34" charset="-122"/>
                <a:ea typeface="微软雅黑" panose="020B0503020204020204" pitchFamily="34" charset="-122"/>
                <a:cs typeface="Arial" panose="020B0604020202020204"/>
                <a:sym typeface="+mn-ea"/>
              </a:rPr>
              <a:t>A</a:t>
            </a:r>
            <a:r>
              <a:rPr lang="zh-CN" altLang="en-US" sz="2600" smtClean="0">
                <a:latin typeface="微软雅黑" panose="020B0503020204020204" pitchFamily="34" charset="-122"/>
                <a:ea typeface="微软雅黑" panose="020B0503020204020204" pitchFamily="34" charset="-122"/>
                <a:cs typeface="Arial" panose="020B0604020202020204"/>
                <a:sym typeface="+mn-ea"/>
              </a:rPr>
              <a:t>公司</a:t>
            </a:r>
            <a:r>
              <a:rPr lang="en-US" sz="2600" smtClean="0">
                <a:latin typeface="微软雅黑" panose="020B0503020204020204" pitchFamily="34" charset="-122"/>
                <a:ea typeface="微软雅黑" panose="020B0503020204020204" pitchFamily="34" charset="-122"/>
                <a:cs typeface="Arial" panose="020B0604020202020204"/>
              </a:rPr>
              <a:t>增加产出到</a:t>
            </a:r>
            <a:r>
              <a:rPr lang="en-US" sz="2600" dirty="0">
                <a:latin typeface="微软雅黑" panose="020B0503020204020204" pitchFamily="34" charset="-122"/>
                <a:ea typeface="微软雅黑" panose="020B0503020204020204" pitchFamily="34" charset="-122"/>
                <a:cs typeface="Arial" panose="020B0604020202020204"/>
              </a:rPr>
              <a:t>Q=50:</a:t>
            </a:r>
          </a:p>
          <a:p>
            <a:pPr marL="633730" lvl="1" indent="-342900">
              <a:lnSpc>
                <a:spcPct val="105000"/>
              </a:lnSpc>
              <a:spcBef>
                <a:spcPct val="15000"/>
              </a:spcBef>
              <a:buClr>
                <a:srgbClr val="669900"/>
              </a:buClr>
              <a:buSzPct val="120000"/>
              <a:buFont typeface="Wingdings" panose="05000000000000000000" pitchFamily="2" charset="2"/>
              <a:buChar char="ü"/>
            </a:pPr>
            <a:r>
              <a:rPr lang="zh-CN" altLang="en-US" sz="2400" smtClean="0">
                <a:latin typeface="微软雅黑" panose="020B0503020204020204" pitchFamily="34" charset="-122"/>
                <a:ea typeface="微软雅黑" panose="020B0503020204020204" pitchFamily="34" charset="-122"/>
                <a:cs typeface="Arial" panose="020B0604020202020204"/>
              </a:rPr>
              <a:t>则</a:t>
            </a:r>
            <a:r>
              <a:rPr lang="en-US" sz="2400">
                <a:latin typeface="微软雅黑" panose="020B0503020204020204" pitchFamily="34" charset="-122"/>
                <a:ea typeface="微软雅黑" panose="020B0503020204020204" pitchFamily="34" charset="-122"/>
                <a:cs typeface="Arial" panose="020B0604020202020204"/>
              </a:rPr>
              <a:t>巿场产量</a:t>
            </a:r>
            <a:r>
              <a:rPr lang="en-US" sz="2400" dirty="0">
                <a:latin typeface="微软雅黑" panose="020B0503020204020204" pitchFamily="34" charset="-122"/>
                <a:ea typeface="微软雅黑" panose="020B0503020204020204" pitchFamily="34" charset="-122"/>
                <a:cs typeface="Arial" panose="020B0604020202020204"/>
              </a:rPr>
              <a:t>=90, P</a:t>
            </a:r>
            <a:r>
              <a:rPr lang="en-US" sz="2400">
                <a:latin typeface="微软雅黑" panose="020B0503020204020204" pitchFamily="34" charset="-122"/>
                <a:ea typeface="微软雅黑" panose="020B0503020204020204" pitchFamily="34" charset="-122"/>
                <a:cs typeface="Arial" panose="020B0604020202020204"/>
              </a:rPr>
              <a:t>= 25</a:t>
            </a:r>
            <a:endParaRPr lang="en-US" sz="2400" dirty="0">
              <a:latin typeface="微软雅黑" panose="020B0503020204020204" pitchFamily="34" charset="-122"/>
              <a:ea typeface="微软雅黑" panose="020B0503020204020204" pitchFamily="34" charset="-122"/>
              <a:cs typeface="Arial" panose="020B0604020202020204"/>
            </a:endParaRPr>
          </a:p>
          <a:p>
            <a:pPr marL="633730" lvl="1" indent="-342900">
              <a:spcBef>
                <a:spcPct val="15000"/>
              </a:spcBef>
              <a:buClr>
                <a:srgbClr val="669900"/>
              </a:buClr>
              <a:buSzPct val="120000"/>
              <a:buFont typeface="Wingdings" panose="05000000000000000000" pitchFamily="2" charset="2"/>
              <a:buChar char="ü"/>
            </a:pPr>
            <a:r>
              <a:rPr lang="en-US" sz="2400" smtClean="0">
                <a:latin typeface="微软雅黑" panose="020B0503020204020204" pitchFamily="34" charset="-122"/>
                <a:ea typeface="微软雅黑" panose="020B0503020204020204" pitchFamily="34" charset="-122"/>
                <a:cs typeface="Arial" panose="020B0604020202020204"/>
              </a:rPr>
              <a:t>A</a:t>
            </a:r>
            <a:r>
              <a:rPr lang="zh-CN" altLang="en-US" sz="2400" smtClean="0">
                <a:latin typeface="微软雅黑" panose="020B0503020204020204" pitchFamily="34" charset="-122"/>
                <a:ea typeface="微软雅黑" panose="020B0503020204020204" pitchFamily="34" charset="-122"/>
                <a:cs typeface="Arial" panose="020B0604020202020204"/>
              </a:rPr>
              <a:t>公司的</a:t>
            </a:r>
            <a:r>
              <a:rPr lang="zh-CN" altLang="en-US" sz="2400" dirty="0">
                <a:latin typeface="微软雅黑" panose="020B0503020204020204" pitchFamily="34" charset="-122"/>
                <a:ea typeface="微软雅黑" panose="020B0503020204020204" pitchFamily="34" charset="-122"/>
                <a:cs typeface="Arial" panose="020B0604020202020204"/>
              </a:rPr>
              <a:t>利润</a:t>
            </a:r>
            <a:r>
              <a:rPr lang="en-US" sz="2600" dirty="0">
                <a:latin typeface="微软雅黑" panose="020B0503020204020204" pitchFamily="34" charset="-122"/>
                <a:ea typeface="微软雅黑" panose="020B0503020204020204" pitchFamily="34" charset="-122"/>
                <a:cs typeface="Arial" panose="020B0604020202020204"/>
              </a:rPr>
              <a:t>= 50 </a:t>
            </a:r>
            <a:r>
              <a:rPr lang="en-US" sz="2600">
                <a:latin typeface="微软雅黑" panose="020B0503020204020204" pitchFamily="34" charset="-122"/>
                <a:ea typeface="微软雅黑" panose="020B0503020204020204" pitchFamily="34" charset="-122"/>
                <a:cs typeface="Arial" panose="020B0604020202020204"/>
              </a:rPr>
              <a:t>x </a:t>
            </a:r>
            <a:r>
              <a:rPr lang="en-US" sz="2600" smtClean="0">
                <a:latin typeface="微软雅黑" panose="020B0503020204020204" pitchFamily="34" charset="-122"/>
                <a:ea typeface="微软雅黑" panose="020B0503020204020204" pitchFamily="34" charset="-122"/>
                <a:cs typeface="Arial" panose="020B0604020202020204"/>
              </a:rPr>
              <a:t>(25 </a:t>
            </a:r>
            <a:r>
              <a:rPr lang="en-US" sz="2600" dirty="0">
                <a:latin typeface="微软雅黑" panose="020B0503020204020204" pitchFamily="34" charset="-122"/>
                <a:ea typeface="微软雅黑" panose="020B0503020204020204" pitchFamily="34" charset="-122"/>
                <a:cs typeface="Arial" panose="020B0604020202020204"/>
              </a:rPr>
              <a:t>– 10) </a:t>
            </a:r>
            <a:r>
              <a:rPr lang="en-US" sz="2600">
                <a:latin typeface="微软雅黑" panose="020B0503020204020204" pitchFamily="34" charset="-122"/>
                <a:ea typeface="微软雅黑" panose="020B0503020204020204" pitchFamily="34" charset="-122"/>
                <a:cs typeface="Arial" panose="020B0604020202020204"/>
              </a:rPr>
              <a:t>= </a:t>
            </a:r>
            <a:r>
              <a:rPr lang="en-US" sz="2600" smtClean="0">
                <a:solidFill>
                  <a:srgbClr val="FF0000"/>
                </a:solidFill>
                <a:latin typeface="微软雅黑" panose="020B0503020204020204" pitchFamily="34" charset="-122"/>
                <a:ea typeface="微软雅黑" panose="020B0503020204020204" pitchFamily="34" charset="-122"/>
                <a:cs typeface="Arial" panose="020B0604020202020204"/>
              </a:rPr>
              <a:t>750</a:t>
            </a:r>
            <a:endParaRPr lang="en-US" sz="2600" dirty="0">
              <a:solidFill>
                <a:srgbClr val="FF0000"/>
              </a:solidFill>
              <a:latin typeface="微软雅黑" panose="020B0503020204020204" pitchFamily="34" charset="-122"/>
              <a:ea typeface="微软雅黑" panose="020B0503020204020204" pitchFamily="34" charset="-122"/>
              <a:cs typeface="Arial" panose="020B0604020202020204"/>
            </a:endParaRPr>
          </a:p>
          <a:p>
            <a:pPr>
              <a:lnSpc>
                <a:spcPct val="105000"/>
              </a:lnSpc>
              <a:spcBef>
                <a:spcPct val="45000"/>
              </a:spcBef>
              <a:buClr>
                <a:srgbClr val="669900"/>
              </a:buClr>
              <a:buSzPct val="120000"/>
            </a:pPr>
            <a:r>
              <a:rPr lang="en-US" sz="2600" smtClean="0">
                <a:solidFill>
                  <a:srgbClr val="FF0000"/>
                </a:solidFill>
                <a:latin typeface="微软雅黑" panose="020B0503020204020204" pitchFamily="34" charset="-122"/>
                <a:ea typeface="微软雅黑" panose="020B0503020204020204" pitchFamily="34" charset="-122"/>
                <a:cs typeface="Arial" panose="020B0604020202020204"/>
              </a:rPr>
              <a:t>A</a:t>
            </a:r>
            <a:r>
              <a:rPr lang="zh-CN" altLang="en-US" sz="2600" smtClean="0">
                <a:solidFill>
                  <a:srgbClr val="FF0000"/>
                </a:solidFill>
                <a:latin typeface="微软雅黑" panose="020B0503020204020204" pitchFamily="34" charset="-122"/>
                <a:ea typeface="微软雅黑" panose="020B0503020204020204" pitchFamily="34" charset="-122"/>
                <a:cs typeface="Arial" panose="020B0604020202020204"/>
              </a:rPr>
              <a:t>公司</a:t>
            </a:r>
            <a:r>
              <a:rPr lang="en-US" sz="2600" smtClean="0">
                <a:solidFill>
                  <a:srgbClr val="FF0000"/>
                </a:solidFill>
                <a:latin typeface="微软雅黑" panose="020B0503020204020204" pitchFamily="34" charset="-122"/>
                <a:ea typeface="微软雅黑" panose="020B0503020204020204" pitchFamily="34" charset="-122"/>
                <a:cs typeface="Arial" panose="020B0604020202020204"/>
              </a:rPr>
              <a:t>在</a:t>
            </a:r>
            <a:r>
              <a:rPr lang="en-US" sz="2600">
                <a:solidFill>
                  <a:srgbClr val="FF0000"/>
                </a:solidFill>
                <a:latin typeface="微软雅黑" panose="020B0503020204020204" pitchFamily="34" charset="-122"/>
                <a:ea typeface="微软雅黑" panose="020B0503020204020204" pitchFamily="34" charset="-122"/>
                <a:cs typeface="Arial" panose="020B0604020202020204"/>
              </a:rPr>
              <a:t>Q=40</a:t>
            </a:r>
            <a:r>
              <a:rPr lang="en-US" sz="2600" smtClean="0">
                <a:solidFill>
                  <a:srgbClr val="FF0000"/>
                </a:solidFill>
                <a:latin typeface="微软雅黑" panose="020B0503020204020204" pitchFamily="34" charset="-122"/>
                <a:ea typeface="微软雅黑" panose="020B0503020204020204" pitchFamily="34" charset="-122"/>
                <a:cs typeface="Arial" panose="020B0604020202020204"/>
              </a:rPr>
              <a:t>时的利润</a:t>
            </a:r>
            <a:r>
              <a:rPr lang="zh-CN" altLang="en-US" sz="2600" smtClean="0">
                <a:solidFill>
                  <a:srgbClr val="FF0000"/>
                </a:solidFill>
                <a:latin typeface="微软雅黑" panose="020B0503020204020204" pitchFamily="34" charset="-122"/>
                <a:ea typeface="微软雅黑" panose="020B0503020204020204" pitchFamily="34" charset="-122"/>
                <a:cs typeface="Arial" panose="020B0604020202020204"/>
              </a:rPr>
              <a:t>，</a:t>
            </a:r>
            <a:r>
              <a:rPr lang="en-US" sz="2600" smtClean="0">
                <a:solidFill>
                  <a:srgbClr val="FF0000"/>
                </a:solidFill>
                <a:latin typeface="微软雅黑" panose="020B0503020204020204" pitchFamily="34" charset="-122"/>
                <a:ea typeface="微软雅黑" panose="020B0503020204020204" pitchFamily="34" charset="-122"/>
                <a:cs typeface="Arial" panose="020B0604020202020204"/>
              </a:rPr>
              <a:t>要高于</a:t>
            </a:r>
            <a:r>
              <a:rPr lang="en-US" sz="2600">
                <a:solidFill>
                  <a:srgbClr val="FF0000"/>
                </a:solidFill>
                <a:latin typeface="微软雅黑" panose="020B0503020204020204" pitchFamily="34" charset="-122"/>
                <a:ea typeface="微软雅黑" panose="020B0503020204020204" pitchFamily="34" charset="-122"/>
                <a:cs typeface="Arial" panose="020B0604020202020204"/>
              </a:rPr>
              <a:t>Q=50</a:t>
            </a:r>
            <a:r>
              <a:rPr lang="en-US" sz="2600" smtClean="0">
                <a:solidFill>
                  <a:srgbClr val="FF0000"/>
                </a:solidFill>
                <a:latin typeface="微软雅黑" panose="020B0503020204020204" pitchFamily="34" charset="-122"/>
                <a:ea typeface="微软雅黑" panose="020B0503020204020204" pitchFamily="34" charset="-122"/>
                <a:cs typeface="Arial" panose="020B0604020202020204"/>
              </a:rPr>
              <a:t>时的利润</a:t>
            </a:r>
            <a:r>
              <a:rPr lang="zh-CN" altLang="en-US" sz="2600" smtClean="0">
                <a:solidFill>
                  <a:srgbClr val="FF0000"/>
                </a:solidFill>
                <a:latin typeface="微软雅黑" panose="020B0503020204020204" pitchFamily="34" charset="-122"/>
                <a:ea typeface="微软雅黑" panose="020B0503020204020204" pitchFamily="34" charset="-122"/>
                <a:cs typeface="Arial" panose="020B0604020202020204"/>
              </a:rPr>
              <a:t>。</a:t>
            </a:r>
            <a:endParaRPr lang="en-US" altLang="zh-CN" sz="2600" smtClean="0">
              <a:solidFill>
                <a:srgbClr val="FF0000"/>
              </a:solidFill>
              <a:latin typeface="微软雅黑" panose="020B0503020204020204" pitchFamily="34" charset="-122"/>
              <a:ea typeface="微软雅黑" panose="020B0503020204020204" pitchFamily="34" charset="-122"/>
              <a:cs typeface="Arial" panose="020B0604020202020204"/>
            </a:endParaRPr>
          </a:p>
          <a:p>
            <a:pPr>
              <a:lnSpc>
                <a:spcPct val="105000"/>
              </a:lnSpc>
              <a:spcBef>
                <a:spcPct val="45000"/>
              </a:spcBef>
              <a:buClr>
                <a:srgbClr val="669900"/>
              </a:buClr>
              <a:buSzPct val="120000"/>
            </a:pPr>
            <a:r>
              <a:rPr lang="zh-CN" altLang="en-US" sz="2600" smtClean="0">
                <a:solidFill>
                  <a:srgbClr val="FF0000"/>
                </a:solidFill>
                <a:latin typeface="微软雅黑" panose="020B0503020204020204" pitchFamily="34" charset="-122"/>
                <a:ea typeface="微软雅黑" panose="020B0503020204020204" pitchFamily="34" charset="-122"/>
                <a:cs typeface="Arial" panose="020B0604020202020204"/>
              </a:rPr>
              <a:t>所以</a:t>
            </a:r>
            <a:r>
              <a:rPr lang="en-US" altLang="zh-CN" sz="2600" smtClean="0">
                <a:solidFill>
                  <a:srgbClr val="FF0000"/>
                </a:solidFill>
                <a:latin typeface="微软雅黑" panose="020B0503020204020204" pitchFamily="34" charset="-122"/>
                <a:ea typeface="微软雅黑" panose="020B0503020204020204" pitchFamily="34" charset="-122"/>
                <a:cs typeface="Arial" panose="020B0604020202020204"/>
              </a:rPr>
              <a:t>A</a:t>
            </a:r>
            <a:r>
              <a:rPr lang="zh-CN" altLang="en-US" sz="2600" smtClean="0">
                <a:solidFill>
                  <a:srgbClr val="FF0000"/>
                </a:solidFill>
                <a:latin typeface="微软雅黑" panose="020B0503020204020204" pitchFamily="34" charset="-122"/>
                <a:ea typeface="微软雅黑" panose="020B0503020204020204" pitchFamily="34" charset="-122"/>
                <a:cs typeface="Arial" panose="020B0604020202020204"/>
              </a:rPr>
              <a:t>公司不会增加产量。</a:t>
            </a:r>
            <a:endParaRPr lang="en-US" sz="2600" dirty="0">
              <a:solidFill>
                <a:srgbClr val="FF0000"/>
              </a:solidFill>
              <a:latin typeface="微软雅黑" panose="020B0503020204020204" pitchFamily="34" charset="-122"/>
              <a:ea typeface="微软雅黑" panose="020B0503020204020204" pitchFamily="34" charset="-122"/>
              <a:cs typeface="Arial" panose="020B0604020202020204"/>
            </a:endParaRPr>
          </a:p>
          <a:p>
            <a:pPr>
              <a:lnSpc>
                <a:spcPct val="105000"/>
              </a:lnSpc>
              <a:spcBef>
                <a:spcPct val="45000"/>
              </a:spcBef>
              <a:buClr>
                <a:srgbClr val="669900"/>
              </a:buClr>
              <a:buSzPct val="120000"/>
              <a:buFont typeface="Wingdings" panose="05000000000000000000" pitchFamily="2" charset="2"/>
              <a:buNone/>
            </a:pPr>
            <a:r>
              <a:rPr lang="en-US" sz="2600" smtClean="0">
                <a:solidFill>
                  <a:srgbClr val="FF0000"/>
                </a:solidFill>
                <a:latin typeface="微软雅黑" panose="020B0503020204020204" pitchFamily="34" charset="-122"/>
                <a:ea typeface="微软雅黑" panose="020B0503020204020204" pitchFamily="34" charset="-122"/>
                <a:cs typeface="Arial" panose="020B0604020202020204"/>
              </a:rPr>
              <a:t>对B</a:t>
            </a:r>
            <a:r>
              <a:rPr lang="zh-CN" altLang="en-US" sz="2600" smtClean="0">
                <a:solidFill>
                  <a:srgbClr val="FF0000"/>
                </a:solidFill>
                <a:latin typeface="微软雅黑" panose="020B0503020204020204" pitchFamily="34" charset="-122"/>
                <a:ea typeface="微软雅黑" panose="020B0503020204020204" pitchFamily="34" charset="-122"/>
                <a:cs typeface="Arial" panose="020B0604020202020204"/>
              </a:rPr>
              <a:t>公司</a:t>
            </a:r>
            <a:r>
              <a:rPr lang="en-US" sz="2600" smtClean="0">
                <a:solidFill>
                  <a:srgbClr val="FF0000"/>
                </a:solidFill>
                <a:latin typeface="微软雅黑" panose="020B0503020204020204" pitchFamily="34" charset="-122"/>
                <a:ea typeface="微软雅黑" panose="020B0503020204020204" pitchFamily="34" charset="-122"/>
                <a:cs typeface="Arial" panose="020B0604020202020204"/>
              </a:rPr>
              <a:t>也如此</a:t>
            </a:r>
            <a:r>
              <a:rPr lang="zh-CN" altLang="en-US" sz="2600" smtClean="0">
                <a:solidFill>
                  <a:srgbClr val="FF0000"/>
                </a:solidFill>
                <a:latin typeface="微软雅黑" panose="020B0503020204020204" pitchFamily="34" charset="-122"/>
                <a:ea typeface="微软雅黑" panose="020B0503020204020204" pitchFamily="34" charset="-122"/>
                <a:cs typeface="Arial" panose="020B0604020202020204"/>
              </a:rPr>
              <a:t>。</a:t>
            </a:r>
            <a:r>
              <a:rPr lang="en-US" sz="2600" smtClean="0">
                <a:solidFill>
                  <a:srgbClr val="FF0000"/>
                </a:solidFill>
                <a:latin typeface="微软雅黑" panose="020B0503020204020204" pitchFamily="34" charset="-122"/>
                <a:ea typeface="微软雅黑" panose="020B0503020204020204" pitchFamily="34" charset="-122"/>
                <a:cs typeface="Arial" panose="020B0604020202020204"/>
              </a:rPr>
              <a:t> </a:t>
            </a:r>
            <a:endParaRPr lang="en-US" sz="2600" dirty="0">
              <a:solidFill>
                <a:srgbClr val="FF0000"/>
              </a:solidFill>
              <a:latin typeface="微软雅黑" panose="020B0503020204020204" pitchFamily="34" charset="-122"/>
              <a:ea typeface="微软雅黑" panose="020B0503020204020204" pitchFamily="34" charset="-122"/>
              <a:cs typeface="Arial" panose="020B0604020202020204"/>
            </a:endParaRPr>
          </a:p>
        </p:txBody>
      </p:sp>
      <p:graphicFrame>
        <p:nvGraphicFramePr>
          <p:cNvPr id="22" name="Group 8"/>
          <p:cNvGraphicFramePr>
            <a:graphicFrameLocks noGrp="1"/>
          </p:cNvGraphicFramePr>
          <p:nvPr>
            <p:custDataLst>
              <p:tags r:id="rId2"/>
            </p:custDataLst>
          </p:nvPr>
        </p:nvGraphicFramePr>
        <p:xfrm>
          <a:off x="650875" y="1370013"/>
          <a:ext cx="1524000" cy="5266055"/>
        </p:xfrm>
        <a:graphic>
          <a:graphicData uri="http://schemas.openxmlformats.org/drawingml/2006/table">
            <a:tbl>
              <a:tblPr/>
              <a:tblGrid>
                <a:gridCol w="688975"/>
                <a:gridCol w="835025"/>
              </a:tblGrid>
              <a:tr h="511175">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1" i="1" u="none" strike="noStrike" cap="none" normalizeH="0" baseline="0" smtClean="0">
                          <a:ln>
                            <a:noFill/>
                          </a:ln>
                          <a:solidFill>
                            <a:schemeClr val="tx1"/>
                          </a:solidFill>
                          <a:effectLst/>
                          <a:latin typeface="Arial" panose="020B0604020202020204" pitchFamily="34" charset="0"/>
                        </a:rPr>
                        <a:t>P</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1" i="1" u="none" strike="noStrike" cap="none" normalizeH="0" baseline="0" smtClean="0">
                          <a:ln>
                            <a:noFill/>
                          </a:ln>
                          <a:solidFill>
                            <a:schemeClr val="tx1"/>
                          </a:solidFill>
                          <a:effectLst/>
                          <a:latin typeface="Arial" panose="020B0604020202020204" pitchFamily="34" charset="0"/>
                        </a:rPr>
                        <a:t>Q</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140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130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120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110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20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100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25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90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30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80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35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70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40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60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45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50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4" name="TextBox 5"/>
          <p:cNvSpPr txBox="1"/>
          <p:nvPr>
            <p:custDataLst>
              <p:tags r:id="rId3"/>
            </p:custDataLst>
          </p:nvPr>
        </p:nvSpPr>
        <p:spPr>
          <a:xfrm>
            <a:off x="414137" y="641967"/>
            <a:ext cx="3057247" cy="584775"/>
          </a:xfrm>
          <a:prstGeom prst="rect">
            <a:avLst/>
          </a:prstGeom>
          <a:noFill/>
        </p:spPr>
        <p:txBody>
          <a:bodyPr wrap="none" rtlCol="0">
            <a:spAutoFit/>
          </a:bodyPr>
          <a:lstStyle/>
          <a:p>
            <a:pPr algn="l"/>
            <a:r>
              <a:rPr lang="zh-CN" altLang="en-US" sz="3200" smtClean="0">
                <a:solidFill>
                  <a:srgbClr val="002060"/>
                </a:solidFill>
                <a:latin typeface="华光中雅_CNKI" panose="02000500000000000000" pitchFamily="2" charset="-122"/>
                <a:ea typeface="华光中雅_CNKI" panose="02000500000000000000" pitchFamily="2" charset="-122"/>
              </a:rPr>
              <a:t>习题：参考答案</a:t>
            </a:r>
            <a:endParaRPr lang="zh-CN" altLang="en-US" sz="3200" dirty="0">
              <a:solidFill>
                <a:srgbClr val="002060"/>
              </a:solidFill>
              <a:latin typeface="华光中雅_CNKI" panose="02000500000000000000" pitchFamily="2" charset="-122"/>
              <a:ea typeface="华光中雅_CNKI" panose="020005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wipe(left)">
                                      <p:cBhvr>
                                        <p:cTn id="7" dur="500"/>
                                        <p:tgtEl>
                                          <p:spTgt spid="16">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xEl>
                                              <p:pRg st="2" end="2"/>
                                            </p:txEl>
                                          </p:spTgt>
                                        </p:tgtEl>
                                        <p:attrNameLst>
                                          <p:attrName>style.visibility</p:attrName>
                                        </p:attrNameLst>
                                      </p:cBhvr>
                                      <p:to>
                                        <p:strVal val="visible"/>
                                      </p:to>
                                    </p:set>
                                    <p:animEffect transition="in" filter="wipe(left)">
                                      <p:cBhvr>
                                        <p:cTn id="10" dur="500"/>
                                        <p:tgtEl>
                                          <p:spTgt spid="16">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xEl>
                                              <p:pRg st="3" end="3"/>
                                            </p:txEl>
                                          </p:spTgt>
                                        </p:tgtEl>
                                        <p:attrNameLst>
                                          <p:attrName>style.visibility</p:attrName>
                                        </p:attrNameLst>
                                      </p:cBhvr>
                                      <p:to>
                                        <p:strVal val="visible"/>
                                      </p:to>
                                    </p:set>
                                    <p:animEffect transition="in" filter="wipe(left)">
                                      <p:cBhvr>
                                        <p:cTn id="13" dur="500"/>
                                        <p:tgtEl>
                                          <p:spTgt spid="1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6">
                                            <p:txEl>
                                              <p:pRg st="4" end="4"/>
                                            </p:txEl>
                                          </p:spTgt>
                                        </p:tgtEl>
                                        <p:attrNameLst>
                                          <p:attrName>style.visibility</p:attrName>
                                        </p:attrNameLst>
                                      </p:cBhvr>
                                      <p:to>
                                        <p:strVal val="visible"/>
                                      </p:to>
                                    </p:set>
                                    <p:animEffect transition="in" filter="wipe(left)">
                                      <p:cBhvr>
                                        <p:cTn id="18" dur="500"/>
                                        <p:tgtEl>
                                          <p:spTgt spid="16">
                                            <p:txEl>
                                              <p:pRg st="4" end="4"/>
                                            </p:txEl>
                                          </p:spTgt>
                                        </p:tgtEl>
                                      </p:cBhvr>
                                    </p:animEffect>
                                  </p:childTnLst>
                                  <p:subTnLst>
                                    <p:animClr clrSpc="rgb" dir="cw">
                                      <p:cBhvr override="childStyle">
                                        <p:cTn dur="1" fill="hold" display="0" masterRel="nextClick" afterEffect="1"/>
                                        <p:tgtEl>
                                          <p:spTgt spid="16">
                                            <p:txEl>
                                              <p:pRg st="4" end="4"/>
                                            </p:txEl>
                                          </p:spTgt>
                                        </p:tgtEl>
                                        <p:attrNameLst>
                                          <p:attrName>ppt_c</p:attrName>
                                        </p:attrNameLst>
                                      </p:cBhvr>
                                      <p:to>
                                        <a:srgbClr val="000000"/>
                                      </p:to>
                                    </p:animClr>
                                  </p:sub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6">
                                            <p:txEl>
                                              <p:pRg st="5" end="5"/>
                                            </p:txEl>
                                          </p:spTgt>
                                        </p:tgtEl>
                                        <p:attrNameLst>
                                          <p:attrName>style.visibility</p:attrName>
                                        </p:attrNameLst>
                                      </p:cBhvr>
                                      <p:to>
                                        <p:strVal val="visible"/>
                                      </p:to>
                                    </p:set>
                                    <p:animEffect transition="in" filter="wipe(left)">
                                      <p:cBhvr>
                                        <p:cTn id="23" dur="500"/>
                                        <p:tgtEl>
                                          <p:spTgt spid="16">
                                            <p:txEl>
                                              <p:pRg st="5" end="5"/>
                                            </p:txEl>
                                          </p:spTgt>
                                        </p:tgtEl>
                                      </p:cBhvr>
                                    </p:animEffect>
                                  </p:childTnLst>
                                  <p:subTnLst>
                                    <p:animClr clrSpc="rgb" dir="cw">
                                      <p:cBhvr override="childStyle">
                                        <p:cTn dur="1" fill="hold" display="0" masterRel="nextClick" afterEffect="1"/>
                                        <p:tgtEl>
                                          <p:spTgt spid="16">
                                            <p:txEl>
                                              <p:pRg st="5" end="5"/>
                                            </p:txEl>
                                          </p:spTgt>
                                        </p:tgtEl>
                                        <p:attrNameLst>
                                          <p:attrName>ppt_c</p:attrName>
                                        </p:attrNameLst>
                                      </p:cBhvr>
                                      <p:to>
                                        <a:srgbClr val="000000"/>
                                      </p:to>
                                    </p:animClr>
                                  </p:sub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6">
                                            <p:txEl>
                                              <p:pRg st="6" end="6"/>
                                            </p:txEl>
                                          </p:spTgt>
                                        </p:tgtEl>
                                        <p:attrNameLst>
                                          <p:attrName>style.visibility</p:attrName>
                                        </p:attrNameLst>
                                      </p:cBhvr>
                                      <p:to>
                                        <p:strVal val="visible"/>
                                      </p:to>
                                    </p:set>
                                    <p:animEffect transition="in" filter="wipe(left)">
                                      <p:cBhvr>
                                        <p:cTn id="28" dur="500"/>
                                        <p:tgtEl>
                                          <p:spTgt spid="1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4137" y="641967"/>
            <a:ext cx="1826141" cy="584775"/>
          </a:xfrm>
          <a:prstGeom prst="rect">
            <a:avLst/>
          </a:prstGeom>
          <a:noFill/>
        </p:spPr>
        <p:txBody>
          <a:bodyPr wrap="none" rtlCol="0">
            <a:spAutoFit/>
          </a:bodyPr>
          <a:lstStyle/>
          <a:p>
            <a:pPr algn="l"/>
            <a:r>
              <a:rPr lang="zh-CN" sz="3200" smtClean="0">
                <a:solidFill>
                  <a:srgbClr val="002060"/>
                </a:solidFill>
                <a:latin typeface="华光中雅_CNKI" panose="02000500000000000000" pitchFamily="2" charset="-122"/>
                <a:ea typeface="华光中雅_CNKI" panose="02000500000000000000" pitchFamily="2" charset="-122"/>
              </a:rPr>
              <a:t>寡头均衡</a:t>
            </a:r>
            <a:endParaRPr lang="zh-CN" sz="3200">
              <a:solidFill>
                <a:srgbClr val="002060"/>
              </a:solidFill>
              <a:latin typeface="华光中雅_CNKI" panose="02000500000000000000" pitchFamily="2" charset="-122"/>
              <a:ea typeface="华光中雅_CNKI" panose="02000500000000000000" pitchFamily="2" charset="-122"/>
            </a:endParaRPr>
          </a:p>
        </p:txBody>
      </p:sp>
      <p:sp>
        <p:nvSpPr>
          <p:cNvPr id="16" name="Rectangle 3"/>
          <p:cNvSpPr>
            <a:spLocks noGrp="1" noChangeArrowheads="1"/>
          </p:cNvSpPr>
          <p:nvPr>
            <p:custDataLst>
              <p:tags r:id="rId1"/>
            </p:custDataLst>
          </p:nvPr>
        </p:nvSpPr>
        <p:spPr>
          <a:xfrm>
            <a:off x="467544" y="1484785"/>
            <a:ext cx="8424936" cy="4392488"/>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sz="2700" smtClean="0">
                <a:solidFill>
                  <a:srgbClr val="FF0000"/>
                </a:solidFill>
                <a:latin typeface="微软雅黑" panose="020B0503020204020204" pitchFamily="34" charset="-122"/>
                <a:ea typeface="微软雅黑" panose="020B0503020204020204" pitchFamily="34" charset="-122"/>
              </a:rPr>
              <a:t>纳什均衡</a:t>
            </a:r>
            <a:r>
              <a:rPr lang="zh-CN" altLang="en-US" sz="2700" smtClean="0">
                <a:latin typeface="微软雅黑" panose="020B0503020204020204" pitchFamily="34" charset="-122"/>
                <a:ea typeface="微软雅黑" panose="020B0503020204020204" pitchFamily="34" charset="-122"/>
              </a:rPr>
              <a:t>：</a:t>
            </a:r>
            <a:r>
              <a:rPr lang="en-US" sz="2700" smtClean="0">
                <a:latin typeface="微软雅黑" panose="020B0503020204020204" pitchFamily="34" charset="-122"/>
                <a:ea typeface="微软雅黑" panose="020B0503020204020204" pitchFamily="34" charset="-122"/>
              </a:rPr>
              <a:t>相互作用的经济主体</a:t>
            </a:r>
            <a:r>
              <a:rPr lang="zh-CN" altLang="en-US" sz="2700" smtClean="0">
                <a:latin typeface="微软雅黑" panose="020B0503020204020204" pitchFamily="34" charset="-122"/>
                <a:ea typeface="微软雅黑" panose="020B0503020204020204" pitchFamily="34" charset="-122"/>
              </a:rPr>
              <a:t>，</a:t>
            </a:r>
            <a:r>
              <a:rPr lang="en-US" sz="2700" smtClean="0">
                <a:latin typeface="微软雅黑" panose="020B0503020204020204" pitchFamily="34" charset="-122"/>
                <a:ea typeface="微软雅黑" panose="020B0503020204020204" pitchFamily="34" charset="-122"/>
              </a:rPr>
              <a:t>在</a:t>
            </a:r>
            <a:r>
              <a:rPr lang="zh-CN" altLang="en-US" sz="2700">
                <a:latin typeface="微软雅黑" panose="020B0503020204020204" pitchFamily="34" charset="-122"/>
                <a:ea typeface="微软雅黑" panose="020B0503020204020204" pitchFamily="34" charset="-122"/>
              </a:rPr>
              <a:t>假定</a:t>
            </a:r>
            <a:r>
              <a:rPr lang="en-US" sz="2700" smtClean="0">
                <a:latin typeface="微软雅黑" panose="020B0503020204020204" pitchFamily="34" charset="-122"/>
                <a:ea typeface="微软雅黑" panose="020B0503020204020204" pitchFamily="34" charset="-122"/>
              </a:rPr>
              <a:t>所有其他</a:t>
            </a:r>
            <a:r>
              <a:rPr lang="zh-CN" altLang="en-US" sz="2700" smtClean="0">
                <a:latin typeface="微软雅黑" panose="020B0503020204020204" pitchFamily="34" charset="-122"/>
                <a:ea typeface="微软雅黑" panose="020B0503020204020204" pitchFamily="34" charset="-122"/>
              </a:rPr>
              <a:t>经济</a:t>
            </a:r>
            <a:r>
              <a:rPr lang="en-US" sz="2700" smtClean="0">
                <a:latin typeface="微软雅黑" panose="020B0503020204020204" pitchFamily="34" charset="-122"/>
                <a:ea typeface="微软雅黑" panose="020B0503020204020204" pitchFamily="34" charset="-122"/>
              </a:rPr>
              <a:t>主体策略既定的情况下</a:t>
            </a:r>
            <a:r>
              <a:rPr lang="zh-CN" altLang="en-US" sz="2700" smtClean="0">
                <a:latin typeface="微软雅黑" panose="020B0503020204020204" pitchFamily="34" charset="-122"/>
                <a:ea typeface="微软雅黑" panose="020B0503020204020204" pitchFamily="34" charset="-122"/>
              </a:rPr>
              <a:t>，选择</a:t>
            </a:r>
            <a:r>
              <a:rPr lang="en-US" sz="2700" smtClean="0">
                <a:latin typeface="微软雅黑" panose="020B0503020204020204" pitchFamily="34" charset="-122"/>
                <a:ea typeface="微软雅黑" panose="020B0503020204020204" pitchFamily="34" charset="-122"/>
              </a:rPr>
              <a:t>自己最优策略的状态 </a:t>
            </a:r>
            <a:endParaRPr lang="en-US" sz="2700" dirty="0" smtClean="0">
              <a:latin typeface="微软雅黑" panose="020B0503020204020204" pitchFamily="34" charset="-122"/>
              <a:ea typeface="微软雅黑" panose="020B0503020204020204" pitchFamily="34" charset="-122"/>
            </a:endParaRPr>
          </a:p>
          <a:p>
            <a:pPr eaLnBrk="1" hangingPunct="1"/>
            <a:r>
              <a:rPr lang="zh-CN" altLang="en-US" sz="2700" smtClean="0">
                <a:latin typeface="微软雅黑" panose="020B0503020204020204" pitchFamily="34" charset="-122"/>
                <a:ea typeface="微软雅黑" panose="020B0503020204020204" pitchFamily="34" charset="-122"/>
              </a:rPr>
              <a:t>前面</a:t>
            </a:r>
            <a:r>
              <a:rPr lang="zh-CN" altLang="en-US" sz="2700">
                <a:latin typeface="微软雅黑" panose="020B0503020204020204" pitchFamily="34" charset="-122"/>
                <a:ea typeface="微软雅黑" panose="020B0503020204020204" pitchFamily="34" charset="-122"/>
              </a:rPr>
              <a:t>双</a:t>
            </a:r>
            <a:r>
              <a:rPr lang="zh-CN" altLang="en-US" sz="2700" smtClean="0">
                <a:latin typeface="微软雅黑" panose="020B0503020204020204" pitchFamily="34" charset="-122"/>
                <a:ea typeface="微软雅黑" panose="020B0503020204020204" pitchFamily="34" charset="-122"/>
              </a:rPr>
              <a:t>寡头的</a:t>
            </a:r>
            <a:r>
              <a:rPr lang="en-US" sz="2700" smtClean="0">
                <a:latin typeface="微软雅黑" panose="020B0503020204020204" pitchFamily="34" charset="-122"/>
                <a:ea typeface="微软雅黑" panose="020B0503020204020204" pitchFamily="34" charset="-122"/>
              </a:rPr>
              <a:t>例子</a:t>
            </a:r>
            <a:r>
              <a:rPr lang="zh-CN" altLang="en-US" sz="2700" smtClean="0">
                <a:latin typeface="微软雅黑" panose="020B0503020204020204" pitchFamily="34" charset="-122"/>
                <a:ea typeface="微软雅黑" panose="020B0503020204020204" pitchFamily="34" charset="-122"/>
              </a:rPr>
              <a:t>有一个</a:t>
            </a:r>
            <a:r>
              <a:rPr lang="en-US" sz="2700" smtClean="0">
                <a:latin typeface="微软雅黑" panose="020B0503020204020204" pitchFamily="34" charset="-122"/>
                <a:ea typeface="微软雅黑" panose="020B0503020204020204" pitchFamily="34" charset="-122"/>
              </a:rPr>
              <a:t>纳什均衡</a:t>
            </a:r>
            <a:r>
              <a:rPr lang="zh-CN" altLang="en-US" sz="2700" smtClean="0">
                <a:latin typeface="微软雅黑" panose="020B0503020204020204" pitchFamily="34" charset="-122"/>
                <a:ea typeface="微软雅黑" panose="020B0503020204020204" pitchFamily="34" charset="-122"/>
              </a:rPr>
              <a:t>，即</a:t>
            </a:r>
            <a:r>
              <a:rPr lang="en-US" sz="2700" smtClean="0">
                <a:latin typeface="微软雅黑" panose="020B0503020204020204" pitchFamily="34" charset="-122"/>
                <a:ea typeface="微软雅黑" panose="020B0503020204020204" pitchFamily="34" charset="-122"/>
              </a:rPr>
              <a:t>每个企业生产 </a:t>
            </a:r>
            <a:r>
              <a:rPr lang="en-US" sz="2700" b="1" dirty="0" smtClean="0">
                <a:latin typeface="微软雅黑" panose="020B0503020204020204" pitchFamily="34" charset="-122"/>
                <a:ea typeface="微软雅黑" panose="020B0503020204020204" pitchFamily="34" charset="-122"/>
              </a:rPr>
              <a:t>Q</a:t>
            </a:r>
            <a:r>
              <a:rPr lang="en-US" sz="2700" dirty="0" smtClean="0">
                <a:latin typeface="微软雅黑" panose="020B0503020204020204" pitchFamily="34" charset="-122"/>
                <a:ea typeface="微软雅黑" panose="020B0503020204020204" pitchFamily="34" charset="-122"/>
              </a:rPr>
              <a:t> = 40.  </a:t>
            </a:r>
          </a:p>
          <a:p>
            <a:pPr lvl="1">
              <a:spcBef>
                <a:spcPct val="25000"/>
              </a:spcBef>
            </a:pPr>
            <a:r>
              <a:rPr lang="en-US" smtClean="0">
                <a:latin typeface="微软雅黑" panose="020B0503020204020204" pitchFamily="34" charset="-122"/>
                <a:ea typeface="微软雅黑" panose="020B0503020204020204" pitchFamily="34" charset="-122"/>
              </a:rPr>
              <a:t>如果</a:t>
            </a:r>
            <a:r>
              <a:rPr lang="zh-CN" altLang="en-US" smtClean="0">
                <a:latin typeface="微软雅黑" panose="020B0503020204020204" pitchFamily="34" charset="-122"/>
                <a:ea typeface="微软雅黑" panose="020B0503020204020204" pitchFamily="34" charset="-122"/>
              </a:rPr>
              <a:t>给定</a:t>
            </a:r>
            <a:r>
              <a:rPr lang="en-US" smtClean="0">
                <a:latin typeface="微软雅黑" panose="020B0503020204020204" pitchFamily="34" charset="-122"/>
                <a:ea typeface="微软雅黑" panose="020B0503020204020204" pitchFamily="34" charset="-122"/>
              </a:rPr>
              <a:t>B</a:t>
            </a:r>
            <a:r>
              <a:rPr lang="zh-CN" altLang="en-US" smtClean="0">
                <a:latin typeface="微软雅黑" panose="020B0503020204020204" pitchFamily="34" charset="-122"/>
                <a:ea typeface="微软雅黑" panose="020B0503020204020204" pitchFamily="34" charset="-122"/>
              </a:rPr>
              <a:t>公司</a:t>
            </a:r>
            <a:r>
              <a:rPr lang="en-US" smtClean="0">
                <a:latin typeface="微软雅黑" panose="020B0503020204020204" pitchFamily="34" charset="-122"/>
                <a:ea typeface="微软雅黑" panose="020B0503020204020204" pitchFamily="34" charset="-122"/>
              </a:rPr>
              <a:t>生产</a:t>
            </a:r>
            <a:r>
              <a:rPr lang="en-US" dirty="0" smtClean="0">
                <a:latin typeface="微软雅黑" panose="020B0503020204020204" pitchFamily="34" charset="-122"/>
                <a:ea typeface="微软雅黑" panose="020B0503020204020204" pitchFamily="34" charset="-122"/>
              </a:rPr>
              <a:t>Q</a:t>
            </a:r>
            <a:r>
              <a:rPr lang="en-US" smtClean="0">
                <a:latin typeface="微软雅黑" panose="020B0503020204020204" pitchFamily="34" charset="-122"/>
                <a:ea typeface="微软雅黑" panose="020B0503020204020204" pitchFamily="34" charset="-122"/>
              </a:rPr>
              <a:t>= 40</a:t>
            </a:r>
            <a:r>
              <a:rPr lang="zh-CN" altLang="en-US" smtClean="0">
                <a:latin typeface="微软雅黑" panose="020B0503020204020204" pitchFamily="34" charset="-122"/>
                <a:ea typeface="微软雅黑" panose="020B0503020204020204" pitchFamily="34" charset="-122"/>
              </a:rPr>
              <a:t>，</a:t>
            </a:r>
            <a:r>
              <a:rPr lang="en-US" smtClean="0">
                <a:latin typeface="微软雅黑" panose="020B0503020204020204" pitchFamily="34" charset="-122"/>
                <a:ea typeface="微软雅黑" panose="020B0503020204020204" pitchFamily="34" charset="-122"/>
              </a:rPr>
              <a:t>A</a:t>
            </a:r>
            <a:r>
              <a:rPr lang="zh-CN" altLang="en-US" smtClean="0">
                <a:latin typeface="微软雅黑" panose="020B0503020204020204" pitchFamily="34" charset="-122"/>
                <a:ea typeface="微软雅黑" panose="020B0503020204020204" pitchFamily="34" charset="-122"/>
              </a:rPr>
              <a:t>公司</a:t>
            </a:r>
            <a:r>
              <a:rPr lang="en-US" smtClean="0">
                <a:latin typeface="微软雅黑" panose="020B0503020204020204" pitchFamily="34" charset="-122"/>
                <a:ea typeface="微软雅黑" panose="020B0503020204020204" pitchFamily="34" charset="-122"/>
              </a:rPr>
              <a:t>最好的</a:t>
            </a:r>
            <a:r>
              <a:rPr lang="zh-CN" altLang="en-US" smtClean="0">
                <a:latin typeface="微软雅黑" panose="020B0503020204020204" pitchFamily="34" charset="-122"/>
                <a:ea typeface="微软雅黑" panose="020B0503020204020204" pitchFamily="34" charset="-122"/>
              </a:rPr>
              <a:t>行动就是</a:t>
            </a:r>
            <a:r>
              <a:rPr lang="en-US" smtClean="0">
                <a:latin typeface="微软雅黑" panose="020B0503020204020204" pitchFamily="34" charset="-122"/>
                <a:ea typeface="微软雅黑" panose="020B0503020204020204" pitchFamily="34" charset="-122"/>
              </a:rPr>
              <a:t>生产</a:t>
            </a:r>
            <a:r>
              <a:rPr lang="en-US" dirty="0" smtClean="0">
                <a:latin typeface="微软雅黑" panose="020B0503020204020204" pitchFamily="34" charset="-122"/>
                <a:ea typeface="微软雅黑" panose="020B0503020204020204" pitchFamily="34" charset="-122"/>
              </a:rPr>
              <a:t>Q=40.</a:t>
            </a:r>
          </a:p>
          <a:p>
            <a:pPr lvl="1">
              <a:spcBef>
                <a:spcPct val="25000"/>
              </a:spcBef>
            </a:pPr>
            <a:r>
              <a:rPr lang="en-US" smtClean="0">
                <a:latin typeface="微软雅黑" panose="020B0503020204020204" pitchFamily="34" charset="-122"/>
                <a:ea typeface="微软雅黑" panose="020B0503020204020204" pitchFamily="34" charset="-122"/>
              </a:rPr>
              <a:t>如果</a:t>
            </a:r>
            <a:r>
              <a:rPr lang="zh-CN" altLang="en-US" smtClean="0">
                <a:latin typeface="微软雅黑" panose="020B0503020204020204" pitchFamily="34" charset="-122"/>
                <a:ea typeface="微软雅黑" panose="020B0503020204020204" pitchFamily="34" charset="-122"/>
              </a:rPr>
              <a:t>给定</a:t>
            </a:r>
            <a:r>
              <a:rPr lang="en-US" smtClean="0">
                <a:latin typeface="微软雅黑" panose="020B0503020204020204" pitchFamily="34" charset="-122"/>
                <a:ea typeface="微软雅黑" panose="020B0503020204020204" pitchFamily="34" charset="-122"/>
                <a:sym typeface="+mn-ea"/>
              </a:rPr>
              <a:t>A</a:t>
            </a:r>
            <a:r>
              <a:rPr lang="zh-CN" altLang="en-US" smtClean="0">
                <a:latin typeface="微软雅黑" panose="020B0503020204020204" pitchFamily="34" charset="-122"/>
                <a:ea typeface="微软雅黑" panose="020B0503020204020204" pitchFamily="34" charset="-122"/>
                <a:sym typeface="+mn-ea"/>
              </a:rPr>
              <a:t>公司</a:t>
            </a:r>
            <a:r>
              <a:rPr lang="en-US" smtClean="0">
                <a:latin typeface="微软雅黑" panose="020B0503020204020204" pitchFamily="34" charset="-122"/>
                <a:ea typeface="微软雅黑" panose="020B0503020204020204" pitchFamily="34" charset="-122"/>
              </a:rPr>
              <a:t>生产</a:t>
            </a:r>
            <a:r>
              <a:rPr lang="en-US" dirty="0" smtClean="0">
                <a:latin typeface="微软雅黑" panose="020B0503020204020204" pitchFamily="34" charset="-122"/>
                <a:ea typeface="微软雅黑" panose="020B0503020204020204" pitchFamily="34" charset="-122"/>
              </a:rPr>
              <a:t>Q</a:t>
            </a:r>
            <a:r>
              <a:rPr lang="en-US" smtClean="0">
                <a:latin typeface="微软雅黑" panose="020B0503020204020204" pitchFamily="34" charset="-122"/>
                <a:ea typeface="微软雅黑" panose="020B0503020204020204" pitchFamily="34" charset="-122"/>
              </a:rPr>
              <a:t>= 40</a:t>
            </a:r>
            <a:r>
              <a:rPr lang="zh-CN" altLang="en-US" smtClean="0">
                <a:latin typeface="微软雅黑" panose="020B0503020204020204" pitchFamily="34" charset="-122"/>
                <a:ea typeface="微软雅黑" panose="020B0503020204020204" pitchFamily="34" charset="-122"/>
              </a:rPr>
              <a:t>，</a:t>
            </a:r>
            <a:r>
              <a:rPr lang="en-US" altLang="zh-CN" smtClean="0">
                <a:latin typeface="微软雅黑" panose="020B0503020204020204" pitchFamily="34" charset="-122"/>
                <a:ea typeface="微软雅黑" panose="020B0503020204020204" pitchFamily="34" charset="-122"/>
              </a:rPr>
              <a:t>B</a:t>
            </a:r>
            <a:r>
              <a:rPr lang="zh-CN" altLang="en-US" smtClean="0">
                <a:latin typeface="微软雅黑" panose="020B0503020204020204" pitchFamily="34" charset="-122"/>
                <a:ea typeface="微软雅黑" panose="020B0503020204020204" pitchFamily="34" charset="-122"/>
              </a:rPr>
              <a:t>公司</a:t>
            </a:r>
            <a:r>
              <a:rPr lang="en-US" smtClean="0">
                <a:latin typeface="微软雅黑" panose="020B0503020204020204" pitchFamily="34" charset="-122"/>
                <a:ea typeface="微软雅黑" panose="020B0503020204020204" pitchFamily="34" charset="-122"/>
              </a:rPr>
              <a:t>最好的</a:t>
            </a:r>
            <a:r>
              <a:rPr lang="zh-CN" altLang="en-US" smtClean="0">
                <a:latin typeface="微软雅黑" panose="020B0503020204020204" pitchFamily="34" charset="-122"/>
                <a:ea typeface="微软雅黑" panose="020B0503020204020204" pitchFamily="34" charset="-122"/>
              </a:rPr>
              <a:t>行动就是</a:t>
            </a:r>
            <a:r>
              <a:rPr lang="en-US" smtClean="0">
                <a:latin typeface="微软雅黑" panose="020B0503020204020204" pitchFamily="34" charset="-122"/>
                <a:ea typeface="微软雅黑" panose="020B0503020204020204" pitchFamily="34" charset="-122"/>
              </a:rPr>
              <a:t>生产</a:t>
            </a:r>
            <a:r>
              <a:rPr lang="en-US" dirty="0" smtClean="0">
                <a:latin typeface="微软雅黑" panose="020B0503020204020204" pitchFamily="34" charset="-122"/>
                <a:ea typeface="微软雅黑" panose="020B0503020204020204" pitchFamily="34" charset="-122"/>
              </a:rPr>
              <a:t>Q= 40.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xEl>
                                              <p:pRg st="3" end="3"/>
                                            </p:txEl>
                                          </p:spTgt>
                                        </p:tgtEl>
                                        <p:attrNameLst>
                                          <p:attrName>style.visibility</p:attrName>
                                        </p:attrNameLst>
                                      </p:cBhvr>
                                      <p:to>
                                        <p:strVal val="visible"/>
                                      </p:to>
                                    </p:set>
                                    <p:animEffect transition="in" filter="wipe(left)">
                                      <p:cBhvr>
                                        <p:cTn id="22"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bldLvl="4"/>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4" cstate="print"/>
          <a:stretch>
            <a:fillRect/>
          </a:stretch>
        </p:blipFill>
        <p:spPr>
          <a:xfrm>
            <a:off x="433281" y="6286520"/>
            <a:ext cx="1495513" cy="288536"/>
          </a:xfrm>
          <a:prstGeom prst="rect">
            <a:avLst/>
          </a:prstGeom>
        </p:spPr>
      </p:pic>
      <p:sp>
        <p:nvSpPr>
          <p:cNvPr id="6" name="TextBox 5"/>
          <p:cNvSpPr txBox="1"/>
          <p:nvPr/>
        </p:nvSpPr>
        <p:spPr>
          <a:xfrm>
            <a:off x="414137" y="641967"/>
            <a:ext cx="3467616" cy="584775"/>
          </a:xfrm>
          <a:prstGeom prst="rect">
            <a:avLst/>
          </a:prstGeom>
          <a:noFill/>
        </p:spPr>
        <p:txBody>
          <a:bodyPr wrap="none" rtlCol="0">
            <a:spAutoFit/>
          </a:bodyPr>
          <a:lstStyle/>
          <a:p>
            <a:pPr algn="l"/>
            <a:r>
              <a:rPr lang="zh-CN" altLang="en-US" sz="3200" smtClean="0">
                <a:solidFill>
                  <a:srgbClr val="002060"/>
                </a:solidFill>
                <a:latin typeface="华光中雅_CNKI" panose="02000500000000000000" pitchFamily="2" charset="-122"/>
                <a:ea typeface="华光中雅_CNKI" panose="02000500000000000000" pitchFamily="2" charset="-122"/>
              </a:rPr>
              <a:t>比较各种</a:t>
            </a:r>
            <a:r>
              <a:rPr sz="3200" smtClean="0">
                <a:solidFill>
                  <a:srgbClr val="002060"/>
                </a:solidFill>
                <a:latin typeface="华光中雅_CNKI" panose="02000500000000000000" pitchFamily="2" charset="-122"/>
                <a:ea typeface="华光中雅_CNKI" panose="02000500000000000000" pitchFamily="2" charset="-122"/>
              </a:rPr>
              <a:t>市场结果</a:t>
            </a:r>
            <a:endParaRPr sz="3200">
              <a:solidFill>
                <a:srgbClr val="002060"/>
              </a:solidFill>
              <a:latin typeface="华光中雅_CNKI" panose="02000500000000000000" pitchFamily="2" charset="-122"/>
              <a:ea typeface="华光中雅_CNKI" panose="02000500000000000000" pitchFamily="2" charset="-122"/>
            </a:endParaRPr>
          </a:p>
        </p:txBody>
      </p:sp>
      <p:sp>
        <p:nvSpPr>
          <p:cNvPr id="4" name="Rectangle 3"/>
          <p:cNvSpPr>
            <a:spLocks noGrp="1" noChangeArrowheads="1"/>
          </p:cNvSpPr>
          <p:nvPr>
            <p:custDataLst>
              <p:tags r:id="rId1"/>
            </p:custDataLst>
          </p:nvPr>
        </p:nvSpPr>
        <p:spPr>
          <a:xfrm>
            <a:off x="611560" y="1556793"/>
            <a:ext cx="8229600" cy="2592288"/>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a:ea typeface="+mn-ea"/>
                <a:cs typeface="Arial" panose="020B0604020202020204"/>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a:ea typeface="+mn-ea"/>
                <a:cs typeface="Arial" panose="020B0604020202020204"/>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a:ea typeface="+mn-ea"/>
                <a:cs typeface="Arial" panose="020B0604020202020204"/>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spcBef>
                <a:spcPct val="50000"/>
              </a:spcBef>
              <a:buFont typeface="Wingdings" panose="05000000000000000000" pitchFamily="2" charset="2"/>
              <a:buNone/>
            </a:pPr>
            <a:r>
              <a:rPr lang="en-US" smtClean="0">
                <a:latin typeface="微软雅黑" panose="020B0503020204020204" pitchFamily="34" charset="-122"/>
                <a:ea typeface="微软雅黑" panose="020B0503020204020204" pitchFamily="34" charset="-122"/>
                <a:sym typeface="+mn-ea"/>
              </a:rPr>
              <a:t>当寡头</a:t>
            </a:r>
            <a:r>
              <a:rPr lang="zh-CN" altLang="en-US" smtClean="0">
                <a:latin typeface="微软雅黑" panose="020B0503020204020204" pitchFamily="34" charset="-122"/>
                <a:ea typeface="微软雅黑" panose="020B0503020204020204" pitchFamily="34" charset="-122"/>
                <a:sym typeface="+mn-ea"/>
              </a:rPr>
              <a:t>市场中的</a:t>
            </a:r>
            <a:r>
              <a:rPr lang="en-US" smtClean="0">
                <a:latin typeface="微软雅黑" panose="020B0503020204020204" pitchFamily="34" charset="-122"/>
                <a:ea typeface="微软雅黑" panose="020B0503020204020204" pitchFamily="34" charset="-122"/>
                <a:sym typeface="+mn-ea"/>
              </a:rPr>
              <a:t>企业单独选择</a:t>
            </a:r>
            <a:r>
              <a:rPr lang="zh-CN" altLang="en-US" smtClean="0">
                <a:latin typeface="微软雅黑" panose="020B0503020204020204" pitchFamily="34" charset="-122"/>
                <a:ea typeface="微软雅黑" panose="020B0503020204020204" pitchFamily="34" charset="-122"/>
                <a:sym typeface="+mn-ea"/>
              </a:rPr>
              <a:t>自己</a:t>
            </a:r>
            <a:r>
              <a:rPr lang="en-US" smtClean="0">
                <a:latin typeface="微软雅黑" panose="020B0503020204020204" pitchFamily="34" charset="-122"/>
                <a:ea typeface="微软雅黑" panose="020B0503020204020204" pitchFamily="34" charset="-122"/>
                <a:sym typeface="+mn-ea"/>
              </a:rPr>
              <a:t>利润最大化的产量时:</a:t>
            </a:r>
            <a:endParaRPr lang="en-US" smtClean="0">
              <a:latin typeface="微软雅黑" panose="020B0503020204020204" pitchFamily="34" charset="-122"/>
              <a:ea typeface="微软雅黑" panose="020B0503020204020204" pitchFamily="34" charset="-122"/>
            </a:endParaRPr>
          </a:p>
          <a:p>
            <a:pPr marL="514350" lvl="1" eaLnBrk="1" hangingPunct="1">
              <a:spcBef>
                <a:spcPct val="50000"/>
              </a:spcBef>
            </a:pPr>
            <a:r>
              <a:rPr lang="zh-CN" altLang="en-US" sz="2800">
                <a:latin typeface="微软雅黑" panose="020B0503020204020204" pitchFamily="34" charset="-122"/>
                <a:ea typeface="微软雅黑" panose="020B0503020204020204" pitchFamily="34" charset="-122"/>
                <a:sym typeface="+mn-ea"/>
              </a:rPr>
              <a:t>寡头</a:t>
            </a:r>
            <a:r>
              <a:rPr lang="en-US" sz="2800" smtClean="0">
                <a:latin typeface="微软雅黑" panose="020B0503020204020204" pitchFamily="34" charset="-122"/>
                <a:ea typeface="微软雅黑" panose="020B0503020204020204" pitchFamily="34" charset="-122"/>
                <a:sym typeface="+mn-ea"/>
              </a:rPr>
              <a:t>产量大于垄断</a:t>
            </a:r>
            <a:r>
              <a:rPr lang="zh-CN" altLang="en-US" sz="2800" smtClean="0">
                <a:latin typeface="微软雅黑" panose="020B0503020204020204" pitchFamily="34" charset="-122"/>
                <a:ea typeface="微软雅黑" panose="020B0503020204020204" pitchFamily="34" charset="-122"/>
                <a:sym typeface="+mn-ea"/>
              </a:rPr>
              <a:t>产量，</a:t>
            </a:r>
            <a:r>
              <a:rPr lang="en-US" sz="2800" smtClean="0">
                <a:latin typeface="微软雅黑" panose="020B0503020204020204" pitchFamily="34" charset="-122"/>
                <a:ea typeface="微软雅黑" panose="020B0503020204020204" pitchFamily="34" charset="-122"/>
                <a:sym typeface="+mn-ea"/>
              </a:rPr>
              <a:t>但小于竞争产量</a:t>
            </a:r>
          </a:p>
          <a:p>
            <a:pPr marL="514350" lvl="1" eaLnBrk="1" hangingPunct="1">
              <a:spcBef>
                <a:spcPct val="50000"/>
              </a:spcBef>
            </a:pPr>
            <a:r>
              <a:rPr lang="en-US" sz="2800" smtClean="0">
                <a:latin typeface="微软雅黑" panose="020B0503020204020204" pitchFamily="34" charset="-122"/>
                <a:ea typeface="微软雅黑" panose="020B0503020204020204" pitchFamily="34" charset="-122"/>
              </a:rPr>
              <a:t>寡头价格低于垄断价格，但高于竞争价格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4"/>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3" cstate="print"/>
          <a:stretch>
            <a:fillRect/>
          </a:stretch>
        </p:blipFill>
        <p:spPr>
          <a:xfrm>
            <a:off x="433281" y="6286520"/>
            <a:ext cx="1495513" cy="288536"/>
          </a:xfrm>
          <a:prstGeom prst="rect">
            <a:avLst/>
          </a:prstGeom>
        </p:spPr>
      </p:pic>
      <p:sp>
        <p:nvSpPr>
          <p:cNvPr id="7" name="TextBox 5"/>
          <p:cNvSpPr txBox="1"/>
          <p:nvPr/>
        </p:nvSpPr>
        <p:spPr>
          <a:xfrm>
            <a:off x="414137" y="641967"/>
            <a:ext cx="3840480" cy="583565"/>
          </a:xfrm>
          <a:prstGeom prst="rect">
            <a:avLst/>
          </a:prstGeom>
          <a:noFill/>
        </p:spPr>
        <p:txBody>
          <a:bodyPr wrap="none" rtlCol="0">
            <a:spAutoFit/>
          </a:bodyPr>
          <a:lstStyle/>
          <a:p>
            <a:pPr algn="l"/>
            <a:r>
              <a:rPr sz="3200">
                <a:solidFill>
                  <a:srgbClr val="002060"/>
                </a:solidFill>
                <a:latin typeface="华光中雅_CNKI" panose="02000500000000000000" pitchFamily="2" charset="-122"/>
                <a:ea typeface="华光中雅_CNKI" panose="02000500000000000000" pitchFamily="2" charset="-122"/>
              </a:rPr>
              <a:t>产量效应与价格效应</a:t>
            </a:r>
          </a:p>
        </p:txBody>
      </p:sp>
      <p:sp>
        <p:nvSpPr>
          <p:cNvPr id="19461" name="Rectangle 3"/>
          <p:cNvSpPr>
            <a:spLocks noGrp="1" noChangeArrowheads="1"/>
          </p:cNvSpPr>
          <p:nvPr>
            <p:ph idx="1"/>
            <p:custDataLst>
              <p:tags r:id="rId1"/>
            </p:custDataLst>
          </p:nvPr>
        </p:nvSpPr>
        <p:spPr>
          <a:xfrm>
            <a:off x="539552" y="1700808"/>
            <a:ext cx="8382000" cy="3672408"/>
          </a:xfrm>
        </p:spPr>
        <p:txBody>
          <a:bodyPr>
            <a:normAutofit/>
          </a:bodyPr>
          <a:lstStyle/>
          <a:p>
            <a:pPr marL="457200" indent="-457200" eaLnBrk="1" hangingPunct="1">
              <a:lnSpc>
                <a:spcPct val="130000"/>
              </a:lnSpc>
              <a:buFont typeface="Wingdings" panose="05000000000000000000" pitchFamily="2" charset="2"/>
              <a:buChar char="Ø"/>
            </a:pPr>
            <a:r>
              <a:rPr lang="en-US" sz="2700" dirty="0" smtClean="0">
                <a:latin typeface="微软雅黑" panose="020B0503020204020204" pitchFamily="34" charset="-122"/>
                <a:ea typeface="微软雅黑" panose="020B0503020204020204" pitchFamily="34" charset="-122"/>
              </a:rPr>
              <a:t>增加产出对企业的利润有两种影响: </a:t>
            </a:r>
          </a:p>
          <a:p>
            <a:pPr marL="914400" lvl="1" indent="-457200">
              <a:lnSpc>
                <a:spcPct val="130000"/>
              </a:lnSpc>
              <a:buFont typeface="Wingdings" panose="05000000000000000000" pitchFamily="2" charset="2"/>
              <a:buChar char="ü"/>
            </a:pPr>
            <a:r>
              <a:rPr lang="en-US" sz="2400" smtClean="0">
                <a:latin typeface="微软雅黑" panose="020B0503020204020204" pitchFamily="34" charset="-122"/>
                <a:ea typeface="微软雅黑" panose="020B0503020204020204" pitchFamily="34" charset="-122"/>
                <a:sym typeface="+mn-ea"/>
              </a:rPr>
              <a:t>产量效应</a:t>
            </a:r>
            <a:r>
              <a:rPr lang="zh-CN" altLang="en-US" sz="2400" smtClean="0">
                <a:latin typeface="微软雅黑" panose="020B0503020204020204" pitchFamily="34" charset="-122"/>
                <a:ea typeface="微软雅黑" panose="020B0503020204020204" pitchFamily="34" charset="-122"/>
                <a:sym typeface="+mn-ea"/>
              </a:rPr>
              <a:t>：</a:t>
            </a:r>
            <a:r>
              <a:rPr lang="en-US" sz="2400" smtClean="0">
                <a:latin typeface="微软雅黑" panose="020B0503020204020204" pitchFamily="34" charset="-122"/>
                <a:ea typeface="微软雅黑" panose="020B0503020204020204" pitchFamily="34" charset="-122"/>
                <a:sym typeface="+mn-ea"/>
              </a:rPr>
              <a:t>如果P&gt;MC，售出更多的产出会增加利润 </a:t>
            </a:r>
            <a:endParaRPr lang="en-US" sz="2400" dirty="0" smtClean="0">
              <a:latin typeface="微软雅黑" panose="020B0503020204020204" pitchFamily="34" charset="-122"/>
              <a:ea typeface="微软雅黑" panose="020B0503020204020204" pitchFamily="34" charset="-122"/>
            </a:endParaRPr>
          </a:p>
          <a:p>
            <a:pPr marL="914400" lvl="1" indent="-457200">
              <a:lnSpc>
                <a:spcPct val="130000"/>
              </a:lnSpc>
              <a:buFont typeface="Wingdings" panose="05000000000000000000" pitchFamily="2" charset="2"/>
              <a:buChar char="ü"/>
            </a:pPr>
            <a:r>
              <a:rPr lang="en-US" sz="2400" smtClean="0">
                <a:latin typeface="微软雅黑" panose="020B0503020204020204" pitchFamily="34" charset="-122"/>
                <a:ea typeface="微软雅黑" panose="020B0503020204020204" pitchFamily="34" charset="-122"/>
                <a:sym typeface="+mn-ea"/>
              </a:rPr>
              <a:t>价格效应</a:t>
            </a:r>
            <a:r>
              <a:rPr lang="zh-CN" altLang="en-US" sz="2400" smtClean="0">
                <a:latin typeface="微软雅黑" panose="020B0503020204020204" pitchFamily="34" charset="-122"/>
                <a:ea typeface="微软雅黑" panose="020B0503020204020204" pitchFamily="34" charset="-122"/>
                <a:sym typeface="+mn-ea"/>
              </a:rPr>
              <a:t>：</a:t>
            </a:r>
            <a:r>
              <a:rPr lang="en-US" sz="2400" smtClean="0">
                <a:latin typeface="微软雅黑" panose="020B0503020204020204" pitchFamily="34" charset="-122"/>
                <a:ea typeface="微软雅黑" panose="020B0503020204020204" pitchFamily="34" charset="-122"/>
                <a:sym typeface="+mn-ea"/>
              </a:rPr>
              <a:t>提高产量会增加巿场</a:t>
            </a:r>
            <a:r>
              <a:rPr lang="zh-CN" altLang="en-US" sz="2400" smtClean="0">
                <a:latin typeface="微软雅黑" panose="020B0503020204020204" pitchFamily="34" charset="-122"/>
                <a:ea typeface="微软雅黑" panose="020B0503020204020204" pitchFamily="34" charset="-122"/>
                <a:sym typeface="+mn-ea"/>
              </a:rPr>
              <a:t>供给，</a:t>
            </a:r>
            <a:r>
              <a:rPr lang="en-US" sz="2400" smtClean="0">
                <a:latin typeface="微软雅黑" panose="020B0503020204020204" pitchFamily="34" charset="-122"/>
                <a:ea typeface="微软雅黑" panose="020B0503020204020204" pitchFamily="34" charset="-122"/>
                <a:sym typeface="+mn-ea"/>
              </a:rPr>
              <a:t>这会降低市场价格</a:t>
            </a:r>
            <a:r>
              <a:rPr lang="zh-CN" altLang="en-US" sz="2400" smtClean="0">
                <a:latin typeface="微软雅黑" panose="020B0503020204020204" pitchFamily="34" charset="-122"/>
                <a:ea typeface="微软雅黑" panose="020B0503020204020204" pitchFamily="34" charset="-122"/>
                <a:sym typeface="+mn-ea"/>
              </a:rPr>
              <a:t>，</a:t>
            </a:r>
            <a:r>
              <a:rPr lang="en-US" sz="2400" smtClean="0">
                <a:latin typeface="微软雅黑" panose="020B0503020204020204" pitchFamily="34" charset="-122"/>
                <a:ea typeface="微软雅黑" panose="020B0503020204020204" pitchFamily="34" charset="-122"/>
                <a:sym typeface="+mn-ea"/>
              </a:rPr>
              <a:t>并减少每一单位售出产品的利润</a:t>
            </a:r>
            <a:endParaRPr lang="en-US" sz="2400" dirty="0" smtClean="0">
              <a:latin typeface="微软雅黑" panose="020B0503020204020204" pitchFamily="34" charset="-122"/>
              <a:ea typeface="微软雅黑" panose="020B0503020204020204" pitchFamily="34" charset="-122"/>
            </a:endParaRPr>
          </a:p>
          <a:p>
            <a:pPr marL="457200" indent="-457200">
              <a:lnSpc>
                <a:spcPct val="130000"/>
              </a:lnSpc>
              <a:buFont typeface="Wingdings" panose="05000000000000000000" pitchFamily="2" charset="2"/>
              <a:buChar char="Ø"/>
            </a:pPr>
            <a:r>
              <a:rPr lang="en-US" sz="2700">
                <a:latin typeface="微软雅黑" panose="020B0503020204020204" pitchFamily="34" charset="-122"/>
                <a:ea typeface="微软雅黑" panose="020B0503020204020204" pitchFamily="34" charset="-122"/>
                <a:sym typeface="+mn-ea"/>
              </a:rPr>
              <a:t>如果产量效应</a:t>
            </a:r>
            <a:r>
              <a:rPr lang="en-US" sz="2700" smtClean="0">
                <a:latin typeface="微软雅黑" panose="020B0503020204020204" pitchFamily="34" charset="-122"/>
                <a:ea typeface="微软雅黑" panose="020B0503020204020204" pitchFamily="34" charset="-122"/>
                <a:sym typeface="+mn-ea"/>
              </a:rPr>
              <a:t>&gt; 价格效应</a:t>
            </a:r>
            <a:r>
              <a:rPr lang="en-US" sz="2700">
                <a:latin typeface="微软雅黑" panose="020B0503020204020204" pitchFamily="34" charset="-122"/>
                <a:ea typeface="微软雅黑" panose="020B0503020204020204" pitchFamily="34" charset="-122"/>
                <a:sym typeface="+mn-ea"/>
              </a:rPr>
              <a:t>，企业应该增加产出</a:t>
            </a:r>
          </a:p>
          <a:p>
            <a:pPr marL="457200" indent="-457200">
              <a:lnSpc>
                <a:spcPct val="130000"/>
              </a:lnSpc>
              <a:buFont typeface="Wingdings" panose="05000000000000000000" pitchFamily="2" charset="2"/>
              <a:buChar char="Ø"/>
            </a:pPr>
            <a:r>
              <a:rPr lang="en-US" altLang="zh-CN" sz="2700">
                <a:latin typeface="微软雅黑" panose="020B0503020204020204" pitchFamily="34" charset="-122"/>
                <a:ea typeface="微软雅黑" panose="020B0503020204020204" pitchFamily="34" charset="-122"/>
                <a:sym typeface="+mn-ea"/>
              </a:rPr>
              <a:t>如果产量效应&lt; 价格效应，企业应该</a:t>
            </a:r>
            <a:r>
              <a:rPr lang="zh-CN" altLang="en-US" sz="2700">
                <a:latin typeface="微软雅黑" panose="020B0503020204020204" pitchFamily="34" charset="-122"/>
                <a:ea typeface="微软雅黑" panose="020B0503020204020204" pitchFamily="34" charset="-122"/>
                <a:sym typeface="+mn-ea"/>
              </a:rPr>
              <a:t>减少</a:t>
            </a:r>
            <a:r>
              <a:rPr lang="en-US" altLang="zh-CN" sz="2700">
                <a:latin typeface="微软雅黑" panose="020B0503020204020204" pitchFamily="34" charset="-122"/>
                <a:ea typeface="微软雅黑" panose="020B0503020204020204" pitchFamily="34" charset="-122"/>
                <a:sym typeface="+mn-ea"/>
              </a:rPr>
              <a:t>产出</a:t>
            </a:r>
          </a:p>
          <a:p>
            <a:pPr eaLnBrk="1" hangingPunct="1">
              <a:lnSpc>
                <a:spcPct val="130000"/>
              </a:lnSpc>
            </a:pPr>
            <a:endParaRPr lang="en-US" sz="27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wipe(left)">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61">
                                            <p:txEl>
                                              <p:pRg st="1" end="1"/>
                                            </p:txEl>
                                          </p:spTgt>
                                        </p:tgtEl>
                                        <p:attrNameLst>
                                          <p:attrName>style.visibility</p:attrName>
                                        </p:attrNameLst>
                                      </p:cBhvr>
                                      <p:to>
                                        <p:strVal val="visible"/>
                                      </p:to>
                                    </p:set>
                                    <p:animEffect transition="in" filter="wipe(left)">
                                      <p:cBhvr>
                                        <p:cTn id="12" dur="500"/>
                                        <p:tgtEl>
                                          <p:spTgt spid="194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61">
                                            <p:txEl>
                                              <p:pRg st="2" end="2"/>
                                            </p:txEl>
                                          </p:spTgt>
                                        </p:tgtEl>
                                        <p:attrNameLst>
                                          <p:attrName>style.visibility</p:attrName>
                                        </p:attrNameLst>
                                      </p:cBhvr>
                                      <p:to>
                                        <p:strVal val="visible"/>
                                      </p:to>
                                    </p:set>
                                    <p:animEffect transition="in" filter="wipe(left)">
                                      <p:cBhvr>
                                        <p:cTn id="17" dur="500"/>
                                        <p:tgtEl>
                                          <p:spTgt spid="194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61">
                                            <p:txEl>
                                              <p:pRg st="3" end="3"/>
                                            </p:txEl>
                                          </p:spTgt>
                                        </p:tgtEl>
                                        <p:attrNameLst>
                                          <p:attrName>style.visibility</p:attrName>
                                        </p:attrNameLst>
                                      </p:cBhvr>
                                      <p:to>
                                        <p:strVal val="visible"/>
                                      </p:to>
                                    </p:set>
                                    <p:animEffect transition="in" filter="wipe(left)">
                                      <p:cBhvr>
                                        <p:cTn id="22" dur="500"/>
                                        <p:tgtEl>
                                          <p:spTgt spid="194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61">
                                            <p:txEl>
                                              <p:pRg st="4" end="4"/>
                                            </p:txEl>
                                          </p:spTgt>
                                        </p:tgtEl>
                                        <p:attrNameLst>
                                          <p:attrName>style.visibility</p:attrName>
                                        </p:attrNameLst>
                                      </p:cBhvr>
                                      <p:to>
                                        <p:strVal val="visible"/>
                                      </p:to>
                                    </p:set>
                                    <p:animEffect transition="in" filter="wipe(left)">
                                      <p:cBhvr>
                                        <p:cTn id="27" dur="500"/>
                                        <p:tgtEl>
                                          <p:spTgt spid="1946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bldLvl="4"/>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4" cstate="print"/>
          <a:stretch>
            <a:fillRect/>
          </a:stretch>
        </p:blipFill>
        <p:spPr>
          <a:xfrm>
            <a:off x="433281" y="6286520"/>
            <a:ext cx="1495513" cy="288536"/>
          </a:xfrm>
          <a:prstGeom prst="rect">
            <a:avLst/>
          </a:prstGeom>
        </p:spPr>
      </p:pic>
      <p:sp>
        <p:nvSpPr>
          <p:cNvPr id="7" name="TextBox 5"/>
          <p:cNvSpPr txBox="1"/>
          <p:nvPr/>
        </p:nvSpPr>
        <p:spPr>
          <a:xfrm>
            <a:off x="414137" y="641967"/>
            <a:ext cx="2214880" cy="583565"/>
          </a:xfrm>
          <a:prstGeom prst="rect">
            <a:avLst/>
          </a:prstGeom>
          <a:noFill/>
        </p:spPr>
        <p:txBody>
          <a:bodyPr wrap="none" rtlCol="0">
            <a:spAutoFit/>
          </a:bodyPr>
          <a:lstStyle/>
          <a:p>
            <a:pPr algn="l"/>
            <a:r>
              <a:rPr sz="3200">
                <a:solidFill>
                  <a:srgbClr val="002060"/>
                </a:solidFill>
                <a:latin typeface="华光中雅_CNKI" panose="02000500000000000000" pitchFamily="2" charset="-122"/>
                <a:ea typeface="华光中雅_CNKI" panose="02000500000000000000" pitchFamily="2" charset="-122"/>
              </a:rPr>
              <a:t>寡头的规模</a:t>
            </a:r>
          </a:p>
        </p:txBody>
      </p:sp>
      <p:sp>
        <p:nvSpPr>
          <p:cNvPr id="2" name="Rectangle 3"/>
          <p:cNvSpPr>
            <a:spLocks noGrp="1" noChangeArrowheads="1"/>
          </p:cNvSpPr>
          <p:nvPr>
            <p:custDataLst>
              <p:tags r:id="rId1"/>
            </p:custDataLst>
          </p:nvPr>
        </p:nvSpPr>
        <p:spPr>
          <a:xfrm>
            <a:off x="539433" y="1411923"/>
            <a:ext cx="8313737" cy="4393341"/>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a:ea typeface="+mn-ea"/>
                <a:cs typeface="Arial" panose="020B0604020202020204"/>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a:ea typeface="+mn-ea"/>
                <a:cs typeface="Arial" panose="020B0604020202020204"/>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a:ea typeface="+mn-ea"/>
                <a:cs typeface="Arial" panose="020B0604020202020204"/>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130000"/>
              </a:lnSpc>
            </a:pPr>
            <a:r>
              <a:rPr lang="en-US" sz="2700" dirty="0" smtClean="0">
                <a:latin typeface="微软雅黑" panose="020B0503020204020204" pitchFamily="34" charset="-122"/>
                <a:ea typeface="微软雅黑" panose="020B0503020204020204" pitchFamily="34" charset="-122"/>
              </a:rPr>
              <a:t>随着巿场上企业数量的增加，</a:t>
            </a:r>
          </a:p>
          <a:p>
            <a:pPr lvl="1" eaLnBrk="1" hangingPunct="1">
              <a:lnSpc>
                <a:spcPct val="130000"/>
              </a:lnSpc>
            </a:pPr>
            <a:r>
              <a:rPr lang="en-US" smtClean="0">
                <a:latin typeface="微软雅黑" panose="020B0503020204020204" pitchFamily="34" charset="-122"/>
                <a:ea typeface="微软雅黑" panose="020B0503020204020204" pitchFamily="34" charset="-122"/>
              </a:rPr>
              <a:t>价格效应会变得越来越小</a:t>
            </a:r>
            <a:r>
              <a:rPr lang="zh-CN" altLang="en-US" smtClean="0">
                <a:latin typeface="微软雅黑" panose="020B0503020204020204" pitchFamily="34" charset="-122"/>
                <a:ea typeface="微软雅黑" panose="020B0503020204020204" pitchFamily="34" charset="-122"/>
              </a:rPr>
              <a:t>（即单个企业的产量变化对市场价格的影响越来越小）</a:t>
            </a:r>
            <a:endParaRPr lang="en-US" dirty="0" smtClean="0">
              <a:latin typeface="微软雅黑" panose="020B0503020204020204" pitchFamily="34" charset="-122"/>
              <a:ea typeface="微软雅黑" panose="020B0503020204020204" pitchFamily="34" charset="-122"/>
            </a:endParaRPr>
          </a:p>
          <a:p>
            <a:pPr lvl="1" eaLnBrk="1" hangingPunct="1">
              <a:lnSpc>
                <a:spcPct val="130000"/>
              </a:lnSpc>
            </a:pPr>
            <a:r>
              <a:rPr lang="en-US" dirty="0" smtClean="0">
                <a:latin typeface="微软雅黑" panose="020B0503020204020204" pitchFamily="34" charset="-122"/>
                <a:ea typeface="微软雅黑" panose="020B0503020204020204" pitchFamily="34" charset="-122"/>
                <a:sym typeface="+mn-ea"/>
              </a:rPr>
              <a:t>寡头巿场越来越像竞争市场</a:t>
            </a:r>
            <a:endParaRPr lang="en-US" dirty="0" smtClean="0">
              <a:latin typeface="微软雅黑" panose="020B0503020204020204" pitchFamily="34" charset="-122"/>
              <a:ea typeface="微软雅黑" panose="020B0503020204020204" pitchFamily="34" charset="-122"/>
            </a:endParaRPr>
          </a:p>
          <a:p>
            <a:pPr lvl="1" eaLnBrk="1" hangingPunct="1">
              <a:lnSpc>
                <a:spcPct val="130000"/>
              </a:lnSpc>
            </a:pPr>
            <a:r>
              <a:rPr lang="en-US" b="1" i="1" smtClean="0">
                <a:latin typeface="微软雅黑" panose="020B0503020204020204" pitchFamily="34" charset="-122"/>
                <a:ea typeface="微软雅黑" panose="020B0503020204020204" pitchFamily="34" charset="-122"/>
              </a:rPr>
              <a:t>P </a:t>
            </a:r>
            <a:r>
              <a:rPr lang="en-US" smtClean="0">
                <a:latin typeface="微软雅黑" panose="020B0503020204020204" pitchFamily="34" charset="-122"/>
                <a:ea typeface="微软雅黑" panose="020B0503020204020204" pitchFamily="34" charset="-122"/>
                <a:sym typeface="+mn-ea"/>
              </a:rPr>
              <a:t>也越接近</a:t>
            </a:r>
            <a:r>
              <a:rPr lang="en-US" dirty="0" smtClean="0">
                <a:latin typeface="微软雅黑" panose="020B0503020204020204" pitchFamily="34" charset="-122"/>
                <a:ea typeface="微软雅黑" panose="020B0503020204020204" pitchFamily="34" charset="-122"/>
                <a:sym typeface="+mn-ea"/>
              </a:rPr>
              <a:t>MC</a:t>
            </a:r>
            <a:endParaRPr lang="en-US" i="1" dirty="0" smtClean="0">
              <a:latin typeface="微软雅黑" panose="020B0503020204020204" pitchFamily="34" charset="-122"/>
              <a:ea typeface="微软雅黑" panose="020B0503020204020204" pitchFamily="34" charset="-122"/>
            </a:endParaRPr>
          </a:p>
          <a:p>
            <a:pPr lvl="1" eaLnBrk="1" hangingPunct="1">
              <a:lnSpc>
                <a:spcPct val="130000"/>
              </a:lnSpc>
            </a:pPr>
            <a:r>
              <a:rPr lang="en-US" dirty="0" smtClean="0">
                <a:latin typeface="微软雅黑" panose="020B0503020204020204" pitchFamily="34" charset="-122"/>
                <a:ea typeface="微软雅黑" panose="020B0503020204020204" pitchFamily="34" charset="-122"/>
              </a:rPr>
              <a:t>巿场产量越来越接近社会有效率的产量</a:t>
            </a:r>
          </a:p>
        </p:txBody>
      </p:sp>
      <p:sp>
        <p:nvSpPr>
          <p:cNvPr id="3" name="Text Box 6"/>
          <p:cNvSpPr txBox="1">
            <a:spLocks noChangeArrowheads="1"/>
          </p:cNvSpPr>
          <p:nvPr>
            <p:custDataLst>
              <p:tags r:id="rId2"/>
            </p:custDataLst>
          </p:nvPr>
        </p:nvSpPr>
        <p:spPr bwMode="auto">
          <a:xfrm>
            <a:off x="683568" y="5013176"/>
            <a:ext cx="7967662" cy="1003935"/>
          </a:xfrm>
          <a:prstGeom prst="rect">
            <a:avLst/>
          </a:prstGeom>
          <a:solidFill>
            <a:srgbClr val="FFF8BE"/>
          </a:solidFill>
          <a:ln w="9525">
            <a:noFill/>
            <a:miter lim="800000"/>
          </a:ln>
          <a:effectLst>
            <a:outerShdw blurRad="50800" dist="38100" dir="2700000" algn="tl" rotWithShape="0">
              <a:prstClr val="black">
                <a:alpha val="40000"/>
              </a:prstClr>
            </a:outerShdw>
          </a:effectLst>
        </p:spPr>
        <p:txBody>
          <a:bodyPr>
            <a:spAutoFit/>
          </a:bodyPr>
          <a:lstStyle/>
          <a:p>
            <a:pPr algn="just">
              <a:lnSpc>
                <a:spcPct val="110000"/>
              </a:lnSpc>
              <a:spcBef>
                <a:spcPct val="50000"/>
              </a:spcBef>
              <a:defRPr/>
            </a:pPr>
            <a:r>
              <a:rPr lang="en-US" sz="2700" smtClean="0">
                <a:latin typeface="Arial" panose="020B0604020202020204"/>
                <a:cs typeface="Arial" panose="020B0604020202020204"/>
              </a:rPr>
              <a:t>国际贸易的另一个好处</a:t>
            </a:r>
            <a:r>
              <a:rPr lang="zh-CN" altLang="en-US" sz="2700" smtClean="0">
                <a:latin typeface="Arial" panose="020B0604020202020204"/>
                <a:cs typeface="Arial" panose="020B0604020202020204"/>
              </a:rPr>
              <a:t>：</a:t>
            </a:r>
            <a:r>
              <a:rPr lang="en-US" sz="2700" smtClean="0">
                <a:latin typeface="Arial" panose="020B0604020202020204"/>
                <a:cs typeface="Arial" panose="020B0604020202020204"/>
              </a:rPr>
              <a:t>贸易增加了竞争企业的数量</a:t>
            </a:r>
            <a:r>
              <a:rPr lang="en-US" sz="2700">
                <a:latin typeface="Arial" panose="020B0604020202020204"/>
                <a:cs typeface="Arial" panose="020B0604020202020204"/>
              </a:rPr>
              <a:t>，</a:t>
            </a:r>
            <a:r>
              <a:rPr lang="en-US" sz="2700" smtClean="0">
                <a:latin typeface="Arial" panose="020B0604020202020204"/>
                <a:cs typeface="Arial" panose="020B0604020202020204"/>
              </a:rPr>
              <a:t>增加了产量Q，使价格P更接近边际成本</a:t>
            </a:r>
            <a:endParaRPr lang="en-US" sz="2700" dirty="0">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4"/>
      <p:bldP spid="3"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5"/>
          <p:cNvSpPr txBox="1"/>
          <p:nvPr/>
        </p:nvSpPr>
        <p:spPr>
          <a:xfrm>
            <a:off x="414137" y="641967"/>
            <a:ext cx="1402080" cy="583565"/>
          </a:xfrm>
          <a:prstGeom prst="rect">
            <a:avLst/>
          </a:prstGeom>
          <a:noFill/>
        </p:spPr>
        <p:txBody>
          <a:bodyPr wrap="none" rtlCol="0">
            <a:spAutoFit/>
          </a:bodyPr>
          <a:lstStyle/>
          <a:p>
            <a:pPr algn="l"/>
            <a:r>
              <a:rPr lang="zh-CN" sz="3200">
                <a:solidFill>
                  <a:srgbClr val="002060"/>
                </a:solidFill>
                <a:latin typeface="华光中雅_CNKI" panose="02000500000000000000" pitchFamily="2" charset="-122"/>
                <a:ea typeface="华光中雅_CNKI" panose="02000500000000000000" pitchFamily="2" charset="-122"/>
              </a:rPr>
              <a:t>博弈论</a:t>
            </a:r>
          </a:p>
        </p:txBody>
      </p:sp>
      <p:sp>
        <p:nvSpPr>
          <p:cNvPr id="6" name="Rectangle 3"/>
          <p:cNvSpPr>
            <a:spLocks noGrp="1" noChangeArrowheads="1"/>
          </p:cNvSpPr>
          <p:nvPr>
            <p:custDataLst>
              <p:tags r:id="rId1"/>
            </p:custDataLst>
          </p:nvPr>
        </p:nvSpPr>
        <p:spPr>
          <a:xfrm>
            <a:off x="395536" y="1556792"/>
            <a:ext cx="8229600" cy="40327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a:ea typeface="+mn-ea"/>
                <a:cs typeface="Arial" panose="020B0604020202020204"/>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a:ea typeface="+mn-ea"/>
                <a:cs typeface="Arial" panose="020B0604020202020204"/>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a:ea typeface="+mn-ea"/>
                <a:cs typeface="Arial" panose="020B0604020202020204"/>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smtClean="0">
                <a:solidFill>
                  <a:srgbClr val="FF0000"/>
                </a:solidFill>
                <a:latin typeface="微软雅黑" panose="020B0503020204020204" pitchFamily="34" charset="-122"/>
                <a:ea typeface="微软雅黑" panose="020B0503020204020204" pitchFamily="34" charset="-122"/>
              </a:rPr>
              <a:t>博弈论</a:t>
            </a:r>
            <a:r>
              <a:rPr lang="zh-CN" altLang="en-US" smtClean="0">
                <a:latin typeface="微软雅黑" panose="020B0503020204020204" pitchFamily="34" charset="-122"/>
                <a:ea typeface="微软雅黑" panose="020B0503020204020204" pitchFamily="34" charset="-122"/>
              </a:rPr>
              <a:t>：</a:t>
            </a:r>
            <a:r>
              <a:rPr lang="en-US" smtClean="0">
                <a:latin typeface="微软雅黑" panose="020B0503020204020204" pitchFamily="34" charset="-122"/>
                <a:ea typeface="微软雅黑" panose="020B0503020204020204" pitchFamily="34" charset="-122"/>
              </a:rPr>
              <a:t>帮助我们理解寡头以及</a:t>
            </a:r>
            <a:r>
              <a:rPr lang="zh-CN" altLang="en-US" smtClean="0">
                <a:latin typeface="微软雅黑" panose="020B0503020204020204" pitchFamily="34" charset="-122"/>
                <a:ea typeface="微软雅黑" panose="020B0503020204020204" pitchFamily="34" charset="-122"/>
              </a:rPr>
              <a:t>各方</a:t>
            </a:r>
            <a:r>
              <a:rPr lang="en-US" smtClean="0">
                <a:latin typeface="微软雅黑" panose="020B0503020204020204" pitchFamily="34" charset="-122"/>
                <a:ea typeface="微软雅黑" panose="020B0503020204020204" pitchFamily="34" charset="-122"/>
              </a:rPr>
              <a:t>之间相互作用</a:t>
            </a:r>
            <a:r>
              <a:rPr lang="zh-CN" altLang="en-US" smtClean="0">
                <a:latin typeface="微软雅黑" panose="020B0503020204020204" pitchFamily="34" charset="-122"/>
                <a:ea typeface="微软雅黑" panose="020B0503020204020204" pitchFamily="34" charset="-122"/>
              </a:rPr>
              <a:t>，如何采取</a:t>
            </a:r>
            <a:r>
              <a:rPr lang="en-US" smtClean="0">
                <a:latin typeface="微软雅黑" panose="020B0503020204020204" pitchFamily="34" charset="-122"/>
                <a:ea typeface="微软雅黑" panose="020B0503020204020204" pitchFamily="34" charset="-122"/>
              </a:rPr>
              <a:t>策略行为的</a:t>
            </a:r>
            <a:r>
              <a:rPr lang="zh-CN" altLang="en-US" smtClean="0">
                <a:latin typeface="微软雅黑" panose="020B0503020204020204" pitchFamily="34" charset="-122"/>
                <a:ea typeface="微软雅黑" panose="020B0503020204020204" pitchFamily="34" charset="-122"/>
              </a:rPr>
              <a:t>各种</a:t>
            </a:r>
            <a:r>
              <a:rPr lang="en-US" smtClean="0">
                <a:latin typeface="微软雅黑" panose="020B0503020204020204" pitchFamily="34" charset="-122"/>
                <a:ea typeface="微软雅黑" panose="020B0503020204020204" pitchFamily="34" charset="-122"/>
              </a:rPr>
              <a:t>情形</a:t>
            </a:r>
            <a:r>
              <a:rPr lang="zh-CN" altLang="en-US" smtClean="0">
                <a:latin typeface="微软雅黑" panose="020B0503020204020204" pitchFamily="34" charset="-122"/>
                <a:ea typeface="微软雅黑" panose="020B0503020204020204" pitchFamily="34" charset="-122"/>
              </a:rPr>
              <a:t>。</a:t>
            </a:r>
            <a:r>
              <a:rPr lang="en-US" smtClean="0">
                <a:latin typeface="微软雅黑" panose="020B0503020204020204" pitchFamily="34" charset="-122"/>
                <a:ea typeface="微软雅黑" panose="020B0503020204020204" pitchFamily="34" charset="-122"/>
              </a:rPr>
              <a:t>  </a:t>
            </a:r>
            <a:endParaRPr lang="en-US" smtClean="0">
              <a:latin typeface="微软雅黑" panose="020B0503020204020204" pitchFamily="34" charset="-122"/>
              <a:ea typeface="微软雅黑" panose="020B0503020204020204" pitchFamily="34" charset="-122"/>
            </a:endParaRPr>
          </a:p>
          <a:p>
            <a:pPr eaLnBrk="1" hangingPunct="1"/>
            <a:r>
              <a:rPr lang="en-US" smtClean="0">
                <a:solidFill>
                  <a:srgbClr val="FF0000"/>
                </a:solidFill>
                <a:latin typeface="微软雅黑" panose="020B0503020204020204" pitchFamily="34" charset="-122"/>
                <a:ea typeface="微软雅黑" panose="020B0503020204020204" pitchFamily="34" charset="-122"/>
                <a:sym typeface="+mn-ea"/>
              </a:rPr>
              <a:t>占优策略</a:t>
            </a:r>
            <a:r>
              <a:rPr lang="zh-CN" altLang="en-US" smtClean="0">
                <a:latin typeface="微软雅黑" panose="020B0503020204020204" pitchFamily="34" charset="-122"/>
                <a:ea typeface="微软雅黑" panose="020B0503020204020204" pitchFamily="34" charset="-122"/>
                <a:sym typeface="+mn-ea"/>
              </a:rPr>
              <a:t>：</a:t>
            </a:r>
            <a:r>
              <a:rPr lang="en-US" smtClean="0">
                <a:latin typeface="微软雅黑" panose="020B0503020204020204" pitchFamily="34" charset="-122"/>
                <a:ea typeface="微软雅黑" panose="020B0503020204020204" pitchFamily="34" charset="-122"/>
                <a:sym typeface="+mn-ea"/>
              </a:rPr>
              <a:t>无论其他参与者选择什么策略</a:t>
            </a:r>
            <a:r>
              <a:rPr lang="zh-CN" altLang="en-US">
                <a:latin typeface="微软雅黑" panose="020B0503020204020204" pitchFamily="34" charset="-122"/>
                <a:ea typeface="微软雅黑" panose="020B0503020204020204" pitchFamily="34" charset="-122"/>
                <a:sym typeface="+mn-ea"/>
              </a:rPr>
              <a:t>，</a:t>
            </a:r>
            <a:r>
              <a:rPr lang="en-US" smtClean="0">
                <a:latin typeface="微软雅黑" panose="020B0503020204020204" pitchFamily="34" charset="-122"/>
                <a:ea typeface="微软雅黑" panose="020B0503020204020204" pitchFamily="34" charset="-122"/>
                <a:sym typeface="+mn-ea"/>
              </a:rPr>
              <a:t>对一</a:t>
            </a:r>
            <a:r>
              <a:rPr lang="zh-CN" altLang="en-US" smtClean="0">
                <a:latin typeface="微软雅黑" panose="020B0503020204020204" pitchFamily="34" charset="-122"/>
                <a:ea typeface="微软雅黑" panose="020B0503020204020204" pitchFamily="34" charset="-122"/>
                <a:sym typeface="+mn-ea"/>
              </a:rPr>
              <a:t>方</a:t>
            </a:r>
            <a:r>
              <a:rPr lang="en-US" smtClean="0">
                <a:latin typeface="微软雅黑" panose="020B0503020204020204" pitchFamily="34" charset="-122"/>
                <a:ea typeface="微软雅黑" panose="020B0503020204020204" pitchFamily="34" charset="-122"/>
                <a:sym typeface="+mn-ea"/>
              </a:rPr>
              <a:t>都为最优的策略</a:t>
            </a:r>
            <a:r>
              <a:rPr lang="zh-CN" altLang="en-US" smtClean="0">
                <a:latin typeface="微软雅黑" panose="020B0503020204020204" pitchFamily="34" charset="-122"/>
                <a:ea typeface="微软雅黑" panose="020B0503020204020204" pitchFamily="34" charset="-122"/>
                <a:sym typeface="+mn-ea"/>
              </a:rPr>
              <a:t>。</a:t>
            </a:r>
            <a:endParaRPr lang="en-US" smtClean="0">
              <a:latin typeface="微软雅黑" panose="020B0503020204020204" pitchFamily="34" charset="-122"/>
              <a:ea typeface="微软雅黑" panose="020B0503020204020204" pitchFamily="34" charset="-122"/>
              <a:sym typeface="+mn-ea"/>
            </a:endParaRPr>
          </a:p>
          <a:p>
            <a:pPr eaLnBrk="1" hangingPunct="1"/>
            <a:r>
              <a:rPr lang="en-US" smtClean="0">
                <a:solidFill>
                  <a:srgbClr val="FF0000"/>
                </a:solidFill>
                <a:latin typeface="微软雅黑" panose="020B0503020204020204" pitchFamily="34" charset="-122"/>
                <a:ea typeface="微软雅黑" panose="020B0503020204020204" pitchFamily="34" charset="-122"/>
              </a:rPr>
              <a:t>囚徒困境</a:t>
            </a:r>
            <a:r>
              <a:rPr lang="zh-CN" altLang="en-US" smtClean="0">
                <a:latin typeface="微软雅黑" panose="020B0503020204020204" pitchFamily="34" charset="-122"/>
                <a:ea typeface="微软雅黑" panose="020B0503020204020204" pitchFamily="34" charset="-122"/>
              </a:rPr>
              <a:t>：</a:t>
            </a:r>
            <a:r>
              <a:rPr lang="en-US" smtClean="0">
                <a:latin typeface="微软雅黑" panose="020B0503020204020204" pitchFamily="34" charset="-122"/>
                <a:ea typeface="微软雅黑" panose="020B0503020204020204" pitchFamily="34" charset="-122"/>
              </a:rPr>
              <a:t>两个被捕的囚徒之间的一种特殊“博弈”，说明为什么</a:t>
            </a:r>
            <a:r>
              <a:rPr lang="zh-CN" altLang="en-US" smtClean="0">
                <a:latin typeface="微软雅黑" panose="020B0503020204020204" pitchFamily="34" charset="-122"/>
                <a:ea typeface="微软雅黑" panose="020B0503020204020204" pitchFamily="34" charset="-122"/>
              </a:rPr>
              <a:t>即使</a:t>
            </a:r>
            <a:r>
              <a:rPr lang="en-US" smtClean="0">
                <a:latin typeface="微软雅黑" panose="020B0503020204020204" pitchFamily="34" charset="-122"/>
                <a:ea typeface="微软雅黑" panose="020B0503020204020204" pitchFamily="34" charset="-122"/>
              </a:rPr>
              <a:t>合作对双方都有利，保持合作也</a:t>
            </a:r>
            <a:r>
              <a:rPr lang="zh-CN" altLang="en-US" smtClean="0">
                <a:latin typeface="微软雅黑" panose="020B0503020204020204" pitchFamily="34" charset="-122"/>
                <a:ea typeface="微软雅黑" panose="020B0503020204020204" pitchFamily="34" charset="-122"/>
              </a:rPr>
              <a:t>依然</a:t>
            </a:r>
            <a:r>
              <a:rPr lang="en-US" smtClean="0">
                <a:latin typeface="微软雅黑" panose="020B0503020204020204" pitchFamily="34" charset="-122"/>
                <a:ea typeface="微软雅黑" panose="020B0503020204020204" pitchFamily="34" charset="-122"/>
              </a:rPr>
              <a:t>是困难的</a:t>
            </a:r>
            <a:r>
              <a:rPr lang="zh-CN" altLang="en-US" smtClean="0">
                <a:latin typeface="微软雅黑" panose="020B0503020204020204" pitchFamily="34" charset="-122"/>
                <a:ea typeface="微软雅黑" panose="020B0503020204020204" pitchFamily="34" charset="-122"/>
              </a:rPr>
              <a:t>。</a:t>
            </a:r>
            <a:r>
              <a:rPr lang="en-US" smtClean="0">
                <a:latin typeface="微软雅黑" panose="020B0503020204020204" pitchFamily="34" charset="-122"/>
                <a:ea typeface="微软雅黑" panose="020B0503020204020204" pitchFamily="34" charset="-122"/>
              </a:rPr>
              <a:t>  </a:t>
            </a:r>
            <a:endParaRPr lang="en-US"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4"/>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3" cstate="print"/>
          <a:stretch>
            <a:fillRect/>
          </a:stretch>
        </p:blipFill>
        <p:spPr>
          <a:xfrm>
            <a:off x="433281" y="6286520"/>
            <a:ext cx="1495513" cy="288536"/>
          </a:xfrm>
          <a:prstGeom prst="rect">
            <a:avLst/>
          </a:prstGeom>
        </p:spPr>
      </p:pic>
      <p:sp>
        <p:nvSpPr>
          <p:cNvPr id="6" name="TextBox 5"/>
          <p:cNvSpPr txBox="1"/>
          <p:nvPr/>
        </p:nvSpPr>
        <p:spPr>
          <a:xfrm>
            <a:off x="414137" y="641967"/>
            <a:ext cx="4043680" cy="607695"/>
          </a:xfrm>
          <a:prstGeom prst="rect">
            <a:avLst/>
          </a:prstGeom>
          <a:noFill/>
        </p:spPr>
        <p:txBody>
          <a:bodyPr wrap="none" rtlCol="0">
            <a:spAutoFit/>
          </a:bodyPr>
          <a:lstStyle/>
          <a:p>
            <a:pPr algn="l">
              <a:lnSpc>
                <a:spcPct val="105000"/>
              </a:lnSpc>
              <a:defRPr/>
            </a:pPr>
            <a:r>
              <a:rPr lang="zh-CN" altLang="en-US" sz="3200">
                <a:solidFill>
                  <a:srgbClr val="002060"/>
                </a:solidFill>
                <a:latin typeface="华光中雅_CNKI" panose="02000500000000000000" pitchFamily="2" charset="-122"/>
                <a:ea typeface="华光中雅_CNKI" panose="02000500000000000000" pitchFamily="2" charset="-122"/>
                <a:sym typeface="+mn-ea"/>
              </a:rPr>
              <a:t>本章回答</a:t>
            </a:r>
            <a:r>
              <a:rPr lang="zh-CN" altLang="en-US" sz="3200" smtClean="0">
                <a:solidFill>
                  <a:srgbClr val="002060"/>
                </a:solidFill>
                <a:latin typeface="华光中雅_CNKI" panose="02000500000000000000" pitchFamily="2" charset="-122"/>
                <a:ea typeface="华光中雅_CNKI" panose="02000500000000000000" pitchFamily="2" charset="-122"/>
                <a:sym typeface="+mn-ea"/>
              </a:rPr>
              <a:t>如下</a:t>
            </a:r>
            <a:r>
              <a:rPr lang="en-US" altLang="zh-CN" sz="3200" smtClean="0">
                <a:solidFill>
                  <a:srgbClr val="002060"/>
                </a:solidFill>
                <a:latin typeface="华光中雅_CNKI" panose="02000500000000000000" pitchFamily="2" charset="-122"/>
                <a:ea typeface="华光中雅_CNKI" panose="02000500000000000000" pitchFamily="2" charset="-122"/>
                <a:sym typeface="+mn-ea"/>
              </a:rPr>
              <a:t>3</a:t>
            </a:r>
            <a:r>
              <a:rPr lang="zh-CN" altLang="en-US" sz="3200" smtClean="0">
                <a:solidFill>
                  <a:srgbClr val="002060"/>
                </a:solidFill>
                <a:latin typeface="华光中雅_CNKI" panose="02000500000000000000" pitchFamily="2" charset="-122"/>
                <a:ea typeface="华光中雅_CNKI" panose="02000500000000000000" pitchFamily="2" charset="-122"/>
                <a:sym typeface="+mn-ea"/>
              </a:rPr>
              <a:t>个</a:t>
            </a:r>
            <a:r>
              <a:rPr lang="zh-CN" altLang="en-US" sz="3200">
                <a:solidFill>
                  <a:srgbClr val="002060"/>
                </a:solidFill>
                <a:latin typeface="华光中雅_CNKI" panose="02000500000000000000" pitchFamily="2" charset="-122"/>
                <a:ea typeface="华光中雅_CNKI" panose="02000500000000000000" pitchFamily="2" charset="-122"/>
                <a:sym typeface="+mn-ea"/>
              </a:rPr>
              <a:t>问题</a:t>
            </a:r>
            <a:endParaRPr lang="zh-CN" altLang="en-US" sz="3200" dirty="0">
              <a:solidFill>
                <a:srgbClr val="002060"/>
              </a:solidFill>
              <a:latin typeface="华光中雅_CNKI" panose="02000500000000000000" pitchFamily="2" charset="-122"/>
              <a:ea typeface="华光中雅_CNKI" panose="02000500000000000000" pitchFamily="2" charset="-122"/>
            </a:endParaRPr>
          </a:p>
        </p:txBody>
      </p:sp>
      <p:sp>
        <p:nvSpPr>
          <p:cNvPr id="4" name="Content Placeholder 2"/>
          <p:cNvSpPr>
            <a:spLocks noGrp="1"/>
          </p:cNvSpPr>
          <p:nvPr/>
        </p:nvSpPr>
        <p:spPr>
          <a:xfrm>
            <a:off x="433070" y="1484487"/>
            <a:ext cx="8229600" cy="2109914"/>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l">
              <a:lnSpc>
                <a:spcPct val="150000"/>
              </a:lnSpc>
              <a:spcBef>
                <a:spcPct val="20000"/>
              </a:spcBef>
              <a:buClrTx/>
              <a:buFont typeface="微软雅黑" panose="020B0503020204020204" pitchFamily="34" charset="-122"/>
              <a:buAutoNum type="arabicPeriod"/>
            </a:pPr>
            <a:r>
              <a:rPr lang="en-US" altLang="zh-CN" sz="2400" dirty="0">
                <a:solidFill>
                  <a:srgbClr val="002060"/>
                </a:solidFill>
                <a:latin typeface="微软雅黑" panose="020B0503020204020204" pitchFamily="34" charset="-122"/>
                <a:ea typeface="微软雅黑" panose="020B0503020204020204" pitchFamily="34" charset="-122"/>
                <a:cs typeface="+mn-cs"/>
              </a:rPr>
              <a:t>寡头垄断下可能出现什么结果？</a:t>
            </a:r>
          </a:p>
          <a:p>
            <a:pPr marL="457200" indent="-457200" algn="l">
              <a:lnSpc>
                <a:spcPct val="150000"/>
              </a:lnSpc>
              <a:spcBef>
                <a:spcPct val="20000"/>
              </a:spcBef>
              <a:buClrTx/>
              <a:buFont typeface="微软雅黑" panose="020B0503020204020204" pitchFamily="34" charset="-122"/>
              <a:buAutoNum type="arabicPeriod"/>
            </a:pPr>
            <a:r>
              <a:rPr lang="en-US" altLang="zh-CN" sz="2400" dirty="0">
                <a:solidFill>
                  <a:srgbClr val="002060"/>
                </a:solidFill>
                <a:latin typeface="微软雅黑" panose="020B0503020204020204" pitchFamily="34" charset="-122"/>
                <a:ea typeface="微软雅黑" panose="020B0503020204020204" pitchFamily="34" charset="-122"/>
                <a:cs typeface="+mn-cs"/>
              </a:rPr>
              <a:t>为什么寡头垄断企业很难合作？</a:t>
            </a:r>
          </a:p>
          <a:p>
            <a:pPr marL="457200" indent="-457200" algn="l">
              <a:lnSpc>
                <a:spcPct val="150000"/>
              </a:lnSpc>
              <a:spcBef>
                <a:spcPct val="20000"/>
              </a:spcBef>
              <a:buClrTx/>
              <a:buFont typeface="微软雅黑" panose="020B0503020204020204" pitchFamily="34" charset="-122"/>
              <a:buAutoNum type="arabicPeriod"/>
            </a:pPr>
            <a:r>
              <a:rPr lang="en-US" altLang="zh-CN" sz="2400" dirty="0">
                <a:solidFill>
                  <a:srgbClr val="002060"/>
                </a:solidFill>
                <a:latin typeface="微软雅黑" panose="020B0503020204020204" pitchFamily="34" charset="-122"/>
                <a:ea typeface="微软雅黑" panose="020B0503020204020204" pitchFamily="34" charset="-122"/>
                <a:cs typeface="+mn-cs"/>
              </a:rPr>
              <a:t>反垄断法如何用于促进竞争？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5"/>
          <p:cNvSpPr txBox="1"/>
          <p:nvPr/>
        </p:nvSpPr>
        <p:spPr>
          <a:xfrm>
            <a:off x="414137" y="641967"/>
            <a:ext cx="3027680" cy="583565"/>
          </a:xfrm>
          <a:prstGeom prst="rect">
            <a:avLst/>
          </a:prstGeom>
          <a:noFill/>
        </p:spPr>
        <p:txBody>
          <a:bodyPr wrap="none" rtlCol="0">
            <a:spAutoFit/>
          </a:bodyPr>
          <a:lstStyle/>
          <a:p>
            <a:pPr algn="l"/>
            <a:r>
              <a:rPr sz="3200">
                <a:solidFill>
                  <a:srgbClr val="002060"/>
                </a:solidFill>
                <a:latin typeface="华光中雅_CNKI" panose="02000500000000000000" pitchFamily="2" charset="-122"/>
                <a:ea typeface="华光中雅_CNKI" panose="02000500000000000000" pitchFamily="2" charset="-122"/>
              </a:rPr>
              <a:t>囚徒困境的例子</a:t>
            </a:r>
          </a:p>
        </p:txBody>
      </p:sp>
      <p:sp>
        <p:nvSpPr>
          <p:cNvPr id="2" name="Rectangle 3"/>
          <p:cNvSpPr>
            <a:spLocks noGrp="1" noChangeArrowheads="1"/>
          </p:cNvSpPr>
          <p:nvPr>
            <p:custDataLst>
              <p:tags r:id="rId1"/>
            </p:custDataLst>
          </p:nvPr>
        </p:nvSpPr>
        <p:spPr>
          <a:xfrm>
            <a:off x="395536" y="1412777"/>
            <a:ext cx="8496944" cy="396044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sz="2700" smtClean="0">
                <a:latin typeface="微软雅黑" panose="020B0503020204020204" pitchFamily="34" charset="-122"/>
                <a:ea typeface="微软雅黑" panose="020B0503020204020204" pitchFamily="34" charset="-122"/>
              </a:rPr>
              <a:t>警察抓住了两个抢劫银行的嫌疑犯</a:t>
            </a:r>
            <a:r>
              <a:rPr lang="zh-CN" altLang="en-US" sz="2700" smtClean="0">
                <a:latin typeface="微软雅黑" panose="020B0503020204020204" pitchFamily="34" charset="-122"/>
                <a:ea typeface="微软雅黑" panose="020B0503020204020204" pitchFamily="34" charset="-122"/>
              </a:rPr>
              <a:t>：</a:t>
            </a:r>
            <a:r>
              <a:rPr lang="en-US" sz="2700" smtClean="0">
                <a:latin typeface="微软雅黑" panose="020B0503020204020204" pitchFamily="34" charset="-122"/>
                <a:ea typeface="微软雅黑" panose="020B0503020204020204" pitchFamily="34" charset="-122"/>
              </a:rPr>
              <a:t>B和C</a:t>
            </a:r>
            <a:r>
              <a:rPr lang="zh-CN" altLang="en-US" sz="2700" smtClean="0">
                <a:latin typeface="微软雅黑" panose="020B0503020204020204" pitchFamily="34" charset="-122"/>
                <a:ea typeface="微软雅黑" panose="020B0503020204020204" pitchFamily="34" charset="-122"/>
              </a:rPr>
              <a:t>，</a:t>
            </a:r>
            <a:r>
              <a:rPr lang="en-US" sz="2700" smtClean="0">
                <a:latin typeface="微软雅黑" panose="020B0503020204020204" pitchFamily="34" charset="-122"/>
                <a:ea typeface="微软雅黑" panose="020B0503020204020204" pitchFamily="34" charset="-122"/>
              </a:rPr>
              <a:t>但只有足够的证据</a:t>
            </a:r>
            <a:r>
              <a:rPr lang="zh-CN" altLang="en-US" sz="2700" smtClean="0">
                <a:latin typeface="微软雅黑" panose="020B0503020204020204" pitchFamily="34" charset="-122"/>
                <a:ea typeface="微软雅黑" panose="020B0503020204020204" pitchFamily="34" charset="-122"/>
              </a:rPr>
              <a:t>判</a:t>
            </a:r>
            <a:r>
              <a:rPr lang="en-US" sz="2700" smtClean="0">
                <a:latin typeface="微软雅黑" panose="020B0503020204020204" pitchFamily="34" charset="-122"/>
                <a:ea typeface="微软雅黑" panose="020B0503020204020204" pitchFamily="34" charset="-122"/>
              </a:rPr>
              <a:t>两人在狱里</a:t>
            </a:r>
            <a:r>
              <a:rPr lang="zh-CN" altLang="en-US" sz="2700">
                <a:latin typeface="微软雅黑" panose="020B0503020204020204" pitchFamily="34" charset="-122"/>
                <a:ea typeface="微软雅黑" panose="020B0503020204020204" pitchFamily="34" charset="-122"/>
              </a:rPr>
              <a:t>各自</a:t>
            </a:r>
            <a:r>
              <a:rPr lang="en-US" sz="2700" smtClean="0">
                <a:latin typeface="微软雅黑" panose="020B0503020204020204" pitchFamily="34" charset="-122"/>
                <a:ea typeface="微软雅黑" panose="020B0503020204020204" pitchFamily="34" charset="-122"/>
              </a:rPr>
              <a:t>度过一年</a:t>
            </a:r>
          </a:p>
          <a:p>
            <a:pPr eaLnBrk="1" hangingPunct="1"/>
            <a:r>
              <a:rPr lang="en-US" sz="2700" smtClean="0">
                <a:latin typeface="微软雅黑" panose="020B0503020204020204" pitchFamily="34" charset="-122"/>
                <a:ea typeface="微软雅黑" panose="020B0503020204020204" pitchFamily="34" charset="-122"/>
              </a:rPr>
              <a:t>警察分别审问了B和C</a:t>
            </a:r>
            <a:r>
              <a:rPr lang="zh-CN" altLang="en-US" sz="2700" smtClean="0">
                <a:latin typeface="微软雅黑" panose="020B0503020204020204" pitchFamily="34" charset="-122"/>
                <a:ea typeface="微软雅黑" panose="020B0503020204020204" pitchFamily="34" charset="-122"/>
              </a:rPr>
              <a:t>，</a:t>
            </a:r>
            <a:r>
              <a:rPr lang="en-US" sz="2700" smtClean="0">
                <a:latin typeface="微软雅黑" panose="020B0503020204020204" pitchFamily="34" charset="-122"/>
                <a:ea typeface="微软雅黑" panose="020B0503020204020204" pitchFamily="34" charset="-122"/>
              </a:rPr>
              <a:t>向他们每人提出以下交易:</a:t>
            </a:r>
          </a:p>
          <a:p>
            <a:pPr lvl="1" eaLnBrk="1" hangingPunct="1">
              <a:spcBef>
                <a:spcPct val="25000"/>
              </a:spcBef>
            </a:pPr>
            <a:r>
              <a:rPr lang="en-US" sz="2600" smtClean="0">
                <a:latin typeface="微软雅黑" panose="020B0503020204020204" pitchFamily="34" charset="-122"/>
                <a:ea typeface="微软雅黑" panose="020B0503020204020204" pitchFamily="34" charset="-122"/>
              </a:rPr>
              <a:t>如果你承认抢劫</a:t>
            </a:r>
            <a:r>
              <a:rPr lang="zh-CN" altLang="en-US" sz="2600" smtClean="0">
                <a:latin typeface="微软雅黑" panose="020B0503020204020204" pitchFamily="34" charset="-122"/>
                <a:ea typeface="微软雅黑" panose="020B0503020204020204" pitchFamily="34" charset="-122"/>
              </a:rPr>
              <a:t>，</a:t>
            </a:r>
            <a:r>
              <a:rPr lang="en-US" sz="2600" smtClean="0">
                <a:latin typeface="微软雅黑" panose="020B0503020204020204" pitchFamily="34" charset="-122"/>
                <a:ea typeface="微软雅黑" panose="020B0503020204020204" pitchFamily="34" charset="-122"/>
              </a:rPr>
              <a:t>并</a:t>
            </a:r>
            <a:r>
              <a:rPr lang="zh-CN" altLang="en-US" sz="2600" smtClean="0">
                <a:latin typeface="微软雅黑" panose="020B0503020204020204" pitchFamily="34" charset="-122"/>
                <a:ea typeface="微软雅黑" panose="020B0503020204020204" pitchFamily="34" charset="-122"/>
              </a:rPr>
              <a:t>指控对方，</a:t>
            </a:r>
            <a:r>
              <a:rPr lang="en-US" sz="2600" smtClean="0">
                <a:latin typeface="微软雅黑" panose="020B0503020204020204" pitchFamily="34" charset="-122"/>
                <a:ea typeface="微软雅黑" panose="020B0503020204020204" pitchFamily="34" charset="-122"/>
              </a:rPr>
              <a:t>你可以</a:t>
            </a:r>
            <a:r>
              <a:rPr lang="zh-CN" altLang="en-US" sz="2600" smtClean="0">
                <a:latin typeface="微软雅黑" panose="020B0503020204020204" pitchFamily="34" charset="-122"/>
                <a:ea typeface="微软雅黑" panose="020B0503020204020204" pitchFamily="34" charset="-122"/>
              </a:rPr>
              <a:t>获得</a:t>
            </a:r>
            <a:r>
              <a:rPr lang="en-US" sz="2600" smtClean="0">
                <a:latin typeface="微软雅黑" panose="020B0503020204020204" pitchFamily="34" charset="-122"/>
                <a:ea typeface="微软雅黑" panose="020B0503020204020204" pitchFamily="34" charset="-122"/>
              </a:rPr>
              <a:t>自由</a:t>
            </a:r>
          </a:p>
          <a:p>
            <a:pPr lvl="1" eaLnBrk="1" hangingPunct="1">
              <a:spcBef>
                <a:spcPct val="25000"/>
              </a:spcBef>
            </a:pPr>
            <a:r>
              <a:rPr lang="en-US" sz="2600" smtClean="0">
                <a:latin typeface="微软雅黑" panose="020B0503020204020204" pitchFamily="34" charset="-122"/>
                <a:ea typeface="微软雅黑" panose="020B0503020204020204" pitchFamily="34" charset="-122"/>
              </a:rPr>
              <a:t>如果你们两个都承认抢劫</a:t>
            </a:r>
            <a:r>
              <a:rPr lang="zh-CN" altLang="en-US" sz="2600" smtClean="0">
                <a:latin typeface="微软雅黑" panose="020B0503020204020204" pitchFamily="34" charset="-122"/>
                <a:ea typeface="微软雅黑" panose="020B0503020204020204" pitchFamily="34" charset="-122"/>
              </a:rPr>
              <a:t>，</a:t>
            </a:r>
            <a:r>
              <a:rPr lang="en-US" sz="2600" smtClean="0">
                <a:latin typeface="微软雅黑" panose="020B0503020204020204" pitchFamily="34" charset="-122"/>
                <a:ea typeface="微软雅黑" panose="020B0503020204020204" pitchFamily="34" charset="-122"/>
              </a:rPr>
              <a:t>那你们两个都将被判处8年的监禁</a:t>
            </a:r>
          </a:p>
          <a:p>
            <a:pPr lvl="1">
              <a:spcBef>
                <a:spcPct val="25000"/>
              </a:spcBef>
            </a:pPr>
            <a:r>
              <a:rPr lang="en-US" altLang="zh-CN" sz="2600">
                <a:latin typeface="微软雅黑" panose="020B0503020204020204" pitchFamily="34" charset="-122"/>
                <a:ea typeface="微软雅黑" panose="020B0503020204020204" pitchFamily="34" charset="-122"/>
              </a:rPr>
              <a:t>如果你不承认抢劫</a:t>
            </a:r>
            <a:r>
              <a:rPr lang="zh-CN" altLang="en-US" sz="2600">
                <a:latin typeface="微软雅黑" panose="020B0503020204020204" pitchFamily="34" charset="-122"/>
                <a:ea typeface="微软雅黑" panose="020B0503020204020204" pitchFamily="34" charset="-122"/>
              </a:rPr>
              <a:t>，</a:t>
            </a:r>
            <a:r>
              <a:rPr lang="en-US" altLang="zh-CN" sz="2600">
                <a:latin typeface="微软雅黑" panose="020B0503020204020204" pitchFamily="34" charset="-122"/>
                <a:ea typeface="微软雅黑" panose="020B0503020204020204" pitchFamily="34" charset="-122"/>
              </a:rPr>
              <a:t>但</a:t>
            </a:r>
            <a:r>
              <a:rPr lang="zh-CN" altLang="en-US" sz="2600">
                <a:latin typeface="微软雅黑" panose="020B0503020204020204" pitchFamily="34" charset="-122"/>
                <a:ea typeface="微软雅黑" panose="020B0503020204020204" pitchFamily="34" charset="-122"/>
              </a:rPr>
              <a:t>你的同伙</a:t>
            </a:r>
            <a:r>
              <a:rPr lang="en-US" altLang="zh-CN" sz="2600">
                <a:latin typeface="微软雅黑" panose="020B0503020204020204" pitchFamily="34" charset="-122"/>
                <a:ea typeface="微软雅黑" panose="020B0503020204020204" pitchFamily="34" charset="-122"/>
              </a:rPr>
              <a:t>供出了你</a:t>
            </a:r>
            <a:r>
              <a:rPr lang="zh-CN" altLang="en-US" sz="2600">
                <a:latin typeface="微软雅黑" panose="020B0503020204020204" pitchFamily="34" charset="-122"/>
                <a:ea typeface="微软雅黑" panose="020B0503020204020204" pitchFamily="34" charset="-122"/>
              </a:rPr>
              <a:t>，</a:t>
            </a:r>
            <a:r>
              <a:rPr lang="en-US" altLang="zh-CN" sz="2600">
                <a:latin typeface="微软雅黑" panose="020B0503020204020204" pitchFamily="34" charset="-122"/>
                <a:ea typeface="微软雅黑" panose="020B0503020204020204" pitchFamily="34" charset="-122"/>
              </a:rPr>
              <a:t>你将被判处20年的监禁</a:t>
            </a:r>
          </a:p>
          <a:p>
            <a:pPr lvl="1" eaLnBrk="1" hangingPunct="1">
              <a:spcBef>
                <a:spcPct val="25000"/>
              </a:spcBef>
            </a:pPr>
            <a:endParaRPr lang="en-US" sz="260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4"/>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34" cstate="print"/>
          <a:stretch>
            <a:fillRect/>
          </a:stretch>
        </p:blipFill>
        <p:spPr>
          <a:xfrm>
            <a:off x="433281" y="6286520"/>
            <a:ext cx="1495513" cy="288536"/>
          </a:xfrm>
          <a:prstGeom prst="rect">
            <a:avLst/>
          </a:prstGeom>
        </p:spPr>
      </p:pic>
      <p:sp>
        <p:nvSpPr>
          <p:cNvPr id="6" name="TextBox 5"/>
          <p:cNvSpPr txBox="1"/>
          <p:nvPr/>
        </p:nvSpPr>
        <p:spPr>
          <a:xfrm>
            <a:off x="395722" y="641967"/>
            <a:ext cx="3027680" cy="583565"/>
          </a:xfrm>
          <a:prstGeom prst="rect">
            <a:avLst/>
          </a:prstGeom>
          <a:noFill/>
        </p:spPr>
        <p:txBody>
          <a:bodyPr wrap="none" rtlCol="0">
            <a:spAutoFit/>
          </a:bodyPr>
          <a:lstStyle/>
          <a:p>
            <a:pPr algn="l" eaLnBrk="1" hangingPunct="1"/>
            <a:r>
              <a:rPr lang="en-US" sz="3200" smtClean="0">
                <a:sym typeface="+mn-ea"/>
              </a:rPr>
              <a:t>囚徒困境的例子</a:t>
            </a:r>
            <a:endParaRPr lang="zh-CN" altLang="en-US" sz="3200" dirty="0">
              <a:solidFill>
                <a:srgbClr val="002060"/>
              </a:solidFill>
              <a:latin typeface="华光中雅_CNKI" panose="02000500000000000000" pitchFamily="2" charset="-122"/>
              <a:ea typeface="华光中雅_CNKI" panose="02000500000000000000" pitchFamily="2" charset="-122"/>
            </a:endParaRPr>
          </a:p>
        </p:txBody>
      </p:sp>
      <p:grpSp>
        <p:nvGrpSpPr>
          <p:cNvPr id="9" name="Group 43"/>
          <p:cNvGrpSpPr/>
          <p:nvPr/>
        </p:nvGrpSpPr>
        <p:grpSpPr bwMode="auto">
          <a:xfrm>
            <a:off x="2870200" y="3007360"/>
            <a:ext cx="5983288" cy="3536950"/>
            <a:chOff x="1522" y="1296"/>
            <a:chExt cx="2421" cy="1658"/>
          </a:xfrm>
        </p:grpSpPr>
        <p:sp>
          <p:nvSpPr>
            <p:cNvPr id="10" name="AutoShape 33"/>
            <p:cNvSpPr>
              <a:spLocks noChangeArrowheads="1"/>
            </p:cNvSpPr>
            <p:nvPr>
              <p:custDataLst>
                <p:tags r:id="rId21"/>
              </p:custDataLst>
            </p:nvPr>
          </p:nvSpPr>
          <p:spPr bwMode="auto">
            <a:xfrm>
              <a:off x="1527" y="1298"/>
              <a:ext cx="1206" cy="826"/>
            </a:xfrm>
            <a:prstGeom prst="rtTriangle">
              <a:avLst/>
            </a:prstGeom>
            <a:solidFill>
              <a:srgbClr val="FFFFCC"/>
            </a:solidFill>
            <a:ln w="9525">
              <a:noFill/>
              <a:miter lim="800000"/>
            </a:ln>
          </p:spPr>
          <p:txBody>
            <a:bodyPr wrap="none" anchor="ctr"/>
            <a:lstStyle/>
            <a:p>
              <a:endParaRPr lang="en-US">
                <a:latin typeface="Arial" panose="020B0604020202020204"/>
                <a:cs typeface="Arial" panose="020B0604020202020204"/>
              </a:endParaRPr>
            </a:p>
          </p:txBody>
        </p:sp>
        <p:sp>
          <p:nvSpPr>
            <p:cNvPr id="11" name="AutoShape 36"/>
            <p:cNvSpPr>
              <a:spLocks noChangeArrowheads="1"/>
            </p:cNvSpPr>
            <p:nvPr>
              <p:custDataLst>
                <p:tags r:id="rId22"/>
              </p:custDataLst>
            </p:nvPr>
          </p:nvSpPr>
          <p:spPr bwMode="auto">
            <a:xfrm>
              <a:off x="2737" y="1298"/>
              <a:ext cx="1206" cy="826"/>
            </a:xfrm>
            <a:prstGeom prst="rtTriangle">
              <a:avLst/>
            </a:prstGeom>
            <a:solidFill>
              <a:srgbClr val="FFFFCC"/>
            </a:solidFill>
            <a:ln w="9525">
              <a:noFill/>
              <a:miter lim="800000"/>
            </a:ln>
          </p:spPr>
          <p:txBody>
            <a:bodyPr wrap="none" anchor="ctr"/>
            <a:lstStyle/>
            <a:p>
              <a:endParaRPr lang="en-US">
                <a:latin typeface="Arial" panose="020B0604020202020204"/>
                <a:cs typeface="Arial" panose="020B0604020202020204"/>
              </a:endParaRPr>
            </a:p>
          </p:txBody>
        </p:sp>
        <p:sp>
          <p:nvSpPr>
            <p:cNvPr id="12" name="AutoShape 37"/>
            <p:cNvSpPr>
              <a:spLocks noChangeArrowheads="1"/>
            </p:cNvSpPr>
            <p:nvPr>
              <p:custDataLst>
                <p:tags r:id="rId23"/>
              </p:custDataLst>
            </p:nvPr>
          </p:nvSpPr>
          <p:spPr bwMode="auto">
            <a:xfrm>
              <a:off x="2735" y="2125"/>
              <a:ext cx="1206" cy="826"/>
            </a:xfrm>
            <a:prstGeom prst="rtTriangle">
              <a:avLst/>
            </a:prstGeom>
            <a:solidFill>
              <a:srgbClr val="FFFFCC"/>
            </a:solidFill>
            <a:ln w="9525">
              <a:noFill/>
              <a:miter lim="800000"/>
            </a:ln>
          </p:spPr>
          <p:txBody>
            <a:bodyPr wrap="none" anchor="ctr"/>
            <a:lstStyle/>
            <a:p>
              <a:endParaRPr lang="en-US">
                <a:latin typeface="Arial" panose="020B0604020202020204"/>
                <a:cs typeface="Arial" panose="020B0604020202020204"/>
              </a:endParaRPr>
            </a:p>
          </p:txBody>
        </p:sp>
        <p:sp>
          <p:nvSpPr>
            <p:cNvPr id="13" name="AutoShape 38"/>
            <p:cNvSpPr>
              <a:spLocks noChangeArrowheads="1"/>
            </p:cNvSpPr>
            <p:nvPr>
              <p:custDataLst>
                <p:tags r:id="rId24"/>
              </p:custDataLst>
            </p:nvPr>
          </p:nvSpPr>
          <p:spPr bwMode="auto">
            <a:xfrm>
              <a:off x="1527" y="2126"/>
              <a:ext cx="1206" cy="826"/>
            </a:xfrm>
            <a:prstGeom prst="rtTriangle">
              <a:avLst/>
            </a:prstGeom>
            <a:solidFill>
              <a:srgbClr val="FFFFCC"/>
            </a:solidFill>
            <a:ln w="9525">
              <a:noFill/>
              <a:miter lim="800000"/>
            </a:ln>
          </p:spPr>
          <p:txBody>
            <a:bodyPr wrap="none" anchor="ctr"/>
            <a:lstStyle/>
            <a:p>
              <a:endParaRPr lang="en-US">
                <a:latin typeface="Arial" panose="020B0604020202020204"/>
                <a:cs typeface="Arial" panose="020B0604020202020204"/>
              </a:endParaRPr>
            </a:p>
          </p:txBody>
        </p:sp>
        <p:sp>
          <p:nvSpPr>
            <p:cNvPr id="14" name="AutoShape 39"/>
            <p:cNvSpPr>
              <a:spLocks noChangeArrowheads="1"/>
            </p:cNvSpPr>
            <p:nvPr>
              <p:custDataLst>
                <p:tags r:id="rId25"/>
              </p:custDataLst>
            </p:nvPr>
          </p:nvSpPr>
          <p:spPr bwMode="auto">
            <a:xfrm rot="10800000">
              <a:off x="1522" y="1298"/>
              <a:ext cx="1206" cy="826"/>
            </a:xfrm>
            <a:prstGeom prst="rtTriangle">
              <a:avLst/>
            </a:prstGeom>
            <a:solidFill>
              <a:srgbClr val="CCFFCC"/>
            </a:solidFill>
            <a:ln w="9525">
              <a:noFill/>
              <a:miter lim="800000"/>
            </a:ln>
          </p:spPr>
          <p:txBody>
            <a:bodyPr wrap="none" anchor="ctr"/>
            <a:lstStyle/>
            <a:p>
              <a:endParaRPr lang="en-US">
                <a:latin typeface="Arial" panose="020B0604020202020204"/>
                <a:cs typeface="Arial" panose="020B0604020202020204"/>
              </a:endParaRPr>
            </a:p>
          </p:txBody>
        </p:sp>
        <p:sp>
          <p:nvSpPr>
            <p:cNvPr id="15" name="AutoShape 40"/>
            <p:cNvSpPr>
              <a:spLocks noChangeArrowheads="1"/>
            </p:cNvSpPr>
            <p:nvPr>
              <p:custDataLst>
                <p:tags r:id="rId26"/>
              </p:custDataLst>
            </p:nvPr>
          </p:nvSpPr>
          <p:spPr bwMode="auto">
            <a:xfrm rot="10800000">
              <a:off x="2732" y="1298"/>
              <a:ext cx="1206" cy="826"/>
            </a:xfrm>
            <a:prstGeom prst="rtTriangle">
              <a:avLst/>
            </a:prstGeom>
            <a:solidFill>
              <a:srgbClr val="CCFFCC"/>
            </a:solidFill>
            <a:ln w="9525">
              <a:noFill/>
              <a:miter lim="800000"/>
            </a:ln>
          </p:spPr>
          <p:txBody>
            <a:bodyPr wrap="none" anchor="ctr"/>
            <a:lstStyle/>
            <a:p>
              <a:endParaRPr lang="en-US">
                <a:latin typeface="Arial" panose="020B0604020202020204"/>
                <a:cs typeface="Arial" panose="020B0604020202020204"/>
              </a:endParaRPr>
            </a:p>
          </p:txBody>
        </p:sp>
        <p:sp>
          <p:nvSpPr>
            <p:cNvPr id="16" name="AutoShape 41"/>
            <p:cNvSpPr>
              <a:spLocks noChangeArrowheads="1"/>
            </p:cNvSpPr>
            <p:nvPr>
              <p:custDataLst>
                <p:tags r:id="rId27"/>
              </p:custDataLst>
            </p:nvPr>
          </p:nvSpPr>
          <p:spPr bwMode="auto">
            <a:xfrm rot="10800000">
              <a:off x="2730" y="2125"/>
              <a:ext cx="1206" cy="826"/>
            </a:xfrm>
            <a:prstGeom prst="rtTriangle">
              <a:avLst/>
            </a:prstGeom>
            <a:solidFill>
              <a:srgbClr val="CCFFCC"/>
            </a:solidFill>
            <a:ln w="9525">
              <a:noFill/>
              <a:miter lim="800000"/>
            </a:ln>
          </p:spPr>
          <p:txBody>
            <a:bodyPr wrap="none" anchor="ctr"/>
            <a:lstStyle/>
            <a:p>
              <a:endParaRPr lang="en-US">
                <a:latin typeface="Arial" panose="020B0604020202020204"/>
                <a:cs typeface="Arial" panose="020B0604020202020204"/>
              </a:endParaRPr>
            </a:p>
          </p:txBody>
        </p:sp>
        <p:sp>
          <p:nvSpPr>
            <p:cNvPr id="17" name="AutoShape 42"/>
            <p:cNvSpPr>
              <a:spLocks noChangeArrowheads="1"/>
            </p:cNvSpPr>
            <p:nvPr>
              <p:custDataLst>
                <p:tags r:id="rId28"/>
              </p:custDataLst>
            </p:nvPr>
          </p:nvSpPr>
          <p:spPr bwMode="auto">
            <a:xfrm rot="10800000">
              <a:off x="1522" y="2126"/>
              <a:ext cx="1206" cy="826"/>
            </a:xfrm>
            <a:prstGeom prst="rtTriangle">
              <a:avLst/>
            </a:prstGeom>
            <a:solidFill>
              <a:srgbClr val="CCFFCC"/>
            </a:solidFill>
            <a:ln w="9525">
              <a:noFill/>
              <a:miter lim="800000"/>
            </a:ln>
          </p:spPr>
          <p:txBody>
            <a:bodyPr wrap="none" anchor="ctr"/>
            <a:lstStyle/>
            <a:p>
              <a:endParaRPr lang="en-US">
                <a:latin typeface="Arial" panose="020B0604020202020204"/>
                <a:cs typeface="Arial" panose="020B0604020202020204"/>
              </a:endParaRPr>
            </a:p>
          </p:txBody>
        </p:sp>
        <p:grpSp>
          <p:nvGrpSpPr>
            <p:cNvPr id="18" name="Group 32"/>
            <p:cNvGrpSpPr/>
            <p:nvPr/>
          </p:nvGrpSpPr>
          <p:grpSpPr bwMode="auto">
            <a:xfrm>
              <a:off x="1524" y="1296"/>
              <a:ext cx="2417" cy="1658"/>
              <a:chOff x="1335" y="1089"/>
              <a:chExt cx="2290" cy="1791"/>
            </a:xfrm>
          </p:grpSpPr>
          <p:sp>
            <p:nvSpPr>
              <p:cNvPr id="19" name="Rectangle 27"/>
              <p:cNvSpPr>
                <a:spLocks noChangeArrowheads="1"/>
              </p:cNvSpPr>
              <p:nvPr>
                <p:custDataLst>
                  <p:tags r:id="rId29"/>
                </p:custDataLst>
              </p:nvPr>
            </p:nvSpPr>
            <p:spPr bwMode="auto">
              <a:xfrm>
                <a:off x="1335" y="1089"/>
                <a:ext cx="2290" cy="1791"/>
              </a:xfrm>
              <a:prstGeom prst="rect">
                <a:avLst/>
              </a:prstGeom>
              <a:noFill/>
              <a:ln w="9525">
                <a:solidFill>
                  <a:schemeClr val="tx1"/>
                </a:solidFill>
                <a:miter lim="800000"/>
              </a:ln>
            </p:spPr>
            <p:txBody>
              <a:bodyPr wrap="none" anchor="ctr"/>
              <a:lstStyle/>
              <a:p>
                <a:endParaRPr lang="en-US">
                  <a:latin typeface="Arial" panose="020B0604020202020204"/>
                  <a:cs typeface="Arial" panose="020B0604020202020204"/>
                </a:endParaRPr>
              </a:p>
            </p:txBody>
          </p:sp>
          <p:sp>
            <p:nvSpPr>
              <p:cNvPr id="20" name="Line 28"/>
              <p:cNvSpPr>
                <a:spLocks noChangeShapeType="1"/>
              </p:cNvSpPr>
              <p:nvPr>
                <p:custDataLst>
                  <p:tags r:id="rId30"/>
                </p:custDataLst>
              </p:nvPr>
            </p:nvSpPr>
            <p:spPr bwMode="auto">
              <a:xfrm>
                <a:off x="1335" y="1988"/>
                <a:ext cx="2290" cy="0"/>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sp>
            <p:nvSpPr>
              <p:cNvPr id="21" name="Line 29"/>
              <p:cNvSpPr>
                <a:spLocks noChangeShapeType="1"/>
              </p:cNvSpPr>
              <p:nvPr>
                <p:custDataLst>
                  <p:tags r:id="rId31"/>
                </p:custDataLst>
              </p:nvPr>
            </p:nvSpPr>
            <p:spPr bwMode="auto">
              <a:xfrm>
                <a:off x="2480" y="1089"/>
                <a:ext cx="0" cy="1791"/>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grpSp>
      <p:sp>
        <p:nvSpPr>
          <p:cNvPr id="22" name="Text Box 44"/>
          <p:cNvSpPr txBox="1">
            <a:spLocks noChangeArrowheads="1"/>
          </p:cNvSpPr>
          <p:nvPr>
            <p:custDataLst>
              <p:tags r:id="rId1"/>
            </p:custDataLst>
          </p:nvPr>
        </p:nvSpPr>
        <p:spPr bwMode="auto">
          <a:xfrm>
            <a:off x="3155950" y="2553335"/>
            <a:ext cx="2516188" cy="368935"/>
          </a:xfrm>
          <a:prstGeom prst="rect">
            <a:avLst/>
          </a:prstGeom>
          <a:noFill/>
          <a:ln w="9525">
            <a:noFill/>
            <a:miter lim="800000"/>
          </a:ln>
        </p:spPr>
        <p:txBody>
          <a:bodyPr lIns="0" tIns="0" rIns="0" bIns="0">
            <a:spAutoFit/>
          </a:bodyPr>
          <a:lstStyle/>
          <a:p>
            <a:pPr algn="ctr">
              <a:spcBef>
                <a:spcPct val="50000"/>
              </a:spcBef>
            </a:pPr>
            <a:r>
              <a:rPr lang="en-US" sz="2400" i="1">
                <a:latin typeface="Arial" panose="020B0604020202020204"/>
                <a:cs typeface="Arial" panose="020B0604020202020204"/>
              </a:rPr>
              <a:t>坦白</a:t>
            </a:r>
          </a:p>
        </p:txBody>
      </p:sp>
      <p:sp>
        <p:nvSpPr>
          <p:cNvPr id="23" name="Text Box 45"/>
          <p:cNvSpPr txBox="1">
            <a:spLocks noChangeArrowheads="1"/>
          </p:cNvSpPr>
          <p:nvPr>
            <p:custDataLst>
              <p:tags r:id="rId2"/>
            </p:custDataLst>
          </p:nvPr>
        </p:nvSpPr>
        <p:spPr bwMode="auto">
          <a:xfrm>
            <a:off x="6086475" y="2561273"/>
            <a:ext cx="2549525" cy="368935"/>
          </a:xfrm>
          <a:prstGeom prst="rect">
            <a:avLst/>
          </a:prstGeom>
          <a:noFill/>
          <a:ln w="9525">
            <a:noFill/>
            <a:miter lim="800000"/>
          </a:ln>
        </p:spPr>
        <p:txBody>
          <a:bodyPr lIns="0" tIns="0" rIns="0" bIns="0">
            <a:spAutoFit/>
          </a:bodyPr>
          <a:lstStyle/>
          <a:p>
            <a:pPr algn="ctr">
              <a:spcBef>
                <a:spcPct val="50000"/>
              </a:spcBef>
            </a:pPr>
            <a:r>
              <a:rPr lang="en-US" sz="2400" i="1">
                <a:latin typeface="Arial" panose="020B0604020202020204"/>
                <a:cs typeface="Arial" panose="020B0604020202020204"/>
              </a:rPr>
              <a:t>保持沉默</a:t>
            </a:r>
          </a:p>
        </p:txBody>
      </p:sp>
      <p:sp>
        <p:nvSpPr>
          <p:cNvPr id="24" name="Text Box 46"/>
          <p:cNvSpPr txBox="1">
            <a:spLocks noChangeArrowheads="1"/>
          </p:cNvSpPr>
          <p:nvPr>
            <p:custDataLst>
              <p:tags r:id="rId3"/>
            </p:custDataLst>
          </p:nvPr>
        </p:nvSpPr>
        <p:spPr bwMode="auto">
          <a:xfrm>
            <a:off x="1487488" y="3697923"/>
            <a:ext cx="1271587" cy="368935"/>
          </a:xfrm>
          <a:prstGeom prst="rect">
            <a:avLst/>
          </a:prstGeom>
          <a:noFill/>
          <a:ln w="9525">
            <a:noFill/>
            <a:miter lim="800000"/>
          </a:ln>
        </p:spPr>
        <p:txBody>
          <a:bodyPr lIns="0" tIns="0" rIns="0" bIns="0">
            <a:spAutoFit/>
          </a:bodyPr>
          <a:lstStyle/>
          <a:p>
            <a:pPr algn="r">
              <a:spcBef>
                <a:spcPct val="50000"/>
              </a:spcBef>
            </a:pPr>
            <a:r>
              <a:rPr lang="en-US" sz="2400" i="1">
                <a:latin typeface="Arial" panose="020B0604020202020204"/>
                <a:cs typeface="Arial" panose="020B0604020202020204"/>
              </a:rPr>
              <a:t>坦白</a:t>
            </a:r>
          </a:p>
        </p:txBody>
      </p:sp>
      <p:sp>
        <p:nvSpPr>
          <p:cNvPr id="25" name="Text Box 47"/>
          <p:cNvSpPr txBox="1">
            <a:spLocks noChangeArrowheads="1"/>
          </p:cNvSpPr>
          <p:nvPr>
            <p:custDataLst>
              <p:tags r:id="rId4"/>
            </p:custDataLst>
          </p:nvPr>
        </p:nvSpPr>
        <p:spPr bwMode="auto">
          <a:xfrm>
            <a:off x="1487170" y="5558790"/>
            <a:ext cx="1265555" cy="368935"/>
          </a:xfrm>
          <a:prstGeom prst="rect">
            <a:avLst/>
          </a:prstGeom>
          <a:noFill/>
          <a:ln w="9525">
            <a:noFill/>
            <a:miter lim="800000"/>
          </a:ln>
        </p:spPr>
        <p:txBody>
          <a:bodyPr wrap="square" lIns="0" tIns="0" rIns="0" bIns="0">
            <a:spAutoFit/>
          </a:bodyPr>
          <a:lstStyle/>
          <a:p>
            <a:pPr algn="r">
              <a:spcBef>
                <a:spcPct val="50000"/>
              </a:spcBef>
            </a:pPr>
            <a:r>
              <a:rPr lang="en-US" sz="2400" i="1">
                <a:latin typeface="Arial" panose="020B0604020202020204"/>
                <a:cs typeface="Arial" panose="020B0604020202020204"/>
              </a:rPr>
              <a:t>保持沉默</a:t>
            </a:r>
          </a:p>
        </p:txBody>
      </p:sp>
      <p:sp>
        <p:nvSpPr>
          <p:cNvPr id="26" name="Text Box 48"/>
          <p:cNvSpPr txBox="1">
            <a:spLocks noChangeArrowheads="1"/>
          </p:cNvSpPr>
          <p:nvPr>
            <p:custDataLst>
              <p:tags r:id="rId5"/>
            </p:custDataLst>
          </p:nvPr>
        </p:nvSpPr>
        <p:spPr bwMode="auto">
          <a:xfrm>
            <a:off x="4572000" y="1916832"/>
            <a:ext cx="3000375" cy="551815"/>
          </a:xfrm>
          <a:prstGeom prst="rect">
            <a:avLst/>
          </a:prstGeom>
          <a:solidFill>
            <a:srgbClr val="CCFFCC"/>
          </a:solidFill>
          <a:ln w="9525">
            <a:solidFill>
              <a:schemeClr val="tx1"/>
            </a:solidFill>
            <a:miter lim="800000"/>
          </a:ln>
        </p:spPr>
        <p:txBody>
          <a:bodyPr tIns="91440" bIns="91440">
            <a:spAutoFit/>
          </a:bodyPr>
          <a:lstStyle/>
          <a:p>
            <a:pPr algn="ctr">
              <a:spcBef>
                <a:spcPct val="50000"/>
              </a:spcBef>
            </a:pPr>
            <a:r>
              <a:rPr lang="en-US" sz="2400" b="1" smtClean="0">
                <a:latin typeface="Arial" panose="020B0604020202020204"/>
                <a:cs typeface="Arial" panose="020B0604020202020204"/>
              </a:rPr>
              <a:t>B的决策</a:t>
            </a:r>
            <a:endParaRPr lang="en-US" sz="2400" b="1">
              <a:latin typeface="Arial" panose="020B0604020202020204"/>
              <a:cs typeface="Arial" panose="020B0604020202020204"/>
            </a:endParaRPr>
          </a:p>
        </p:txBody>
      </p:sp>
      <p:sp>
        <p:nvSpPr>
          <p:cNvPr id="27" name="Text Box 49"/>
          <p:cNvSpPr txBox="1">
            <a:spLocks noChangeArrowheads="1"/>
          </p:cNvSpPr>
          <p:nvPr>
            <p:custDataLst>
              <p:tags r:id="rId6"/>
            </p:custDataLst>
          </p:nvPr>
        </p:nvSpPr>
        <p:spPr bwMode="auto">
          <a:xfrm>
            <a:off x="765175" y="4256723"/>
            <a:ext cx="1550988" cy="553998"/>
          </a:xfrm>
          <a:prstGeom prst="rect">
            <a:avLst/>
          </a:prstGeom>
          <a:solidFill>
            <a:srgbClr val="FFFFCC"/>
          </a:solidFill>
          <a:ln w="9525">
            <a:solidFill>
              <a:schemeClr val="tx1"/>
            </a:solidFill>
            <a:miter lim="800000"/>
          </a:ln>
        </p:spPr>
        <p:txBody>
          <a:bodyPr tIns="91440" bIns="91440">
            <a:spAutoFit/>
          </a:bodyPr>
          <a:lstStyle/>
          <a:p>
            <a:pPr>
              <a:spcBef>
                <a:spcPct val="50000"/>
              </a:spcBef>
            </a:pPr>
            <a:r>
              <a:rPr lang="en-US" sz="2400" b="1" smtClean="0">
                <a:latin typeface="Arial" panose="020B0604020202020204"/>
                <a:cs typeface="Arial" panose="020B0604020202020204"/>
              </a:rPr>
              <a:t>C</a:t>
            </a:r>
            <a:r>
              <a:rPr lang="en-US" sz="2400" b="1" smtClean="0">
                <a:latin typeface="Arial" panose="020B0604020202020204"/>
                <a:cs typeface="Arial" panose="020B0604020202020204"/>
                <a:sym typeface="+mn-ea"/>
              </a:rPr>
              <a:t>的决策</a:t>
            </a:r>
            <a:endParaRPr lang="en-US" sz="2400" b="1">
              <a:latin typeface="Arial" panose="020B0604020202020204"/>
              <a:cs typeface="Arial" panose="020B0604020202020204"/>
            </a:endParaRPr>
          </a:p>
        </p:txBody>
      </p:sp>
      <p:sp>
        <p:nvSpPr>
          <p:cNvPr id="28" name="Text Box 50"/>
          <p:cNvSpPr txBox="1">
            <a:spLocks noChangeArrowheads="1"/>
          </p:cNvSpPr>
          <p:nvPr>
            <p:custDataLst>
              <p:tags r:id="rId7"/>
            </p:custDataLst>
          </p:nvPr>
        </p:nvSpPr>
        <p:spPr bwMode="auto">
          <a:xfrm>
            <a:off x="4119563" y="3040698"/>
            <a:ext cx="1751012" cy="798830"/>
          </a:xfrm>
          <a:prstGeom prst="rect">
            <a:avLst/>
          </a:prstGeom>
          <a:noFill/>
          <a:ln w="9525">
            <a:noFill/>
            <a:miter lim="800000"/>
          </a:ln>
        </p:spPr>
        <p:txBody>
          <a:bodyPr>
            <a:spAutoFit/>
          </a:bodyPr>
          <a:lstStyle/>
          <a:p>
            <a:pPr algn="r">
              <a:spcBef>
                <a:spcPct val="50000"/>
              </a:spcBef>
            </a:pPr>
            <a:r>
              <a:rPr lang="en-US" sz="2300" smtClean="0">
                <a:solidFill>
                  <a:srgbClr val="FF0000"/>
                </a:solidFill>
                <a:latin typeface="Arial" panose="020B0604020202020204"/>
                <a:cs typeface="Arial" panose="020B0604020202020204"/>
              </a:rPr>
              <a:t>B  </a:t>
            </a:r>
            <a:r>
              <a:rPr lang="en-US" sz="2300">
                <a:solidFill>
                  <a:srgbClr val="FF0000"/>
                </a:solidFill>
                <a:latin typeface="Arial" panose="020B0604020202020204"/>
                <a:cs typeface="Arial" panose="020B0604020202020204"/>
              </a:rPr>
              <a:t/>
            </a:r>
            <a:br>
              <a:rPr lang="en-US" sz="2300">
                <a:solidFill>
                  <a:srgbClr val="FF0000"/>
                </a:solidFill>
                <a:latin typeface="Arial" panose="020B0604020202020204"/>
                <a:cs typeface="Arial" panose="020B0604020202020204"/>
              </a:rPr>
            </a:br>
            <a:r>
              <a:rPr lang="en-US" sz="2300">
                <a:solidFill>
                  <a:srgbClr val="FF0000"/>
                </a:solidFill>
                <a:latin typeface="Arial" panose="020B0604020202020204"/>
                <a:cs typeface="Arial" panose="020B0604020202020204"/>
              </a:rPr>
              <a:t>8 </a:t>
            </a:r>
            <a:r>
              <a:rPr lang="zh-CN" altLang="en-US" sz="2300">
                <a:solidFill>
                  <a:srgbClr val="FF0000"/>
                </a:solidFill>
                <a:latin typeface="Arial" panose="020B0604020202020204"/>
                <a:cs typeface="Arial" panose="020B0604020202020204"/>
              </a:rPr>
              <a:t>年</a:t>
            </a:r>
          </a:p>
        </p:txBody>
      </p:sp>
      <p:sp>
        <p:nvSpPr>
          <p:cNvPr id="29" name="Text Box 51"/>
          <p:cNvSpPr txBox="1">
            <a:spLocks noChangeArrowheads="1"/>
          </p:cNvSpPr>
          <p:nvPr>
            <p:custDataLst>
              <p:tags r:id="rId8"/>
            </p:custDataLst>
          </p:nvPr>
        </p:nvSpPr>
        <p:spPr bwMode="auto">
          <a:xfrm>
            <a:off x="2898775" y="3969385"/>
            <a:ext cx="1906588" cy="798830"/>
          </a:xfrm>
          <a:prstGeom prst="rect">
            <a:avLst/>
          </a:prstGeom>
          <a:noFill/>
          <a:ln w="9525">
            <a:noFill/>
            <a:miter lim="800000"/>
          </a:ln>
        </p:spPr>
        <p:txBody>
          <a:bodyPr>
            <a:spAutoFit/>
          </a:bodyPr>
          <a:lstStyle/>
          <a:p>
            <a:pPr>
              <a:spcBef>
                <a:spcPct val="50000"/>
              </a:spcBef>
            </a:pPr>
            <a:r>
              <a:rPr lang="en-US" sz="2300" smtClean="0">
                <a:solidFill>
                  <a:srgbClr val="FF0000"/>
                </a:solidFill>
                <a:latin typeface="Arial" panose="020B0604020202020204"/>
                <a:cs typeface="Arial" panose="020B0604020202020204"/>
              </a:rPr>
              <a:t>C</a:t>
            </a:r>
            <a:br>
              <a:rPr lang="en-US" sz="2300" smtClean="0">
                <a:solidFill>
                  <a:srgbClr val="FF0000"/>
                </a:solidFill>
                <a:latin typeface="Arial" panose="020B0604020202020204"/>
                <a:cs typeface="Arial" panose="020B0604020202020204"/>
              </a:rPr>
            </a:br>
            <a:r>
              <a:rPr lang="en-US" sz="2300" smtClean="0">
                <a:solidFill>
                  <a:srgbClr val="FF0000"/>
                </a:solidFill>
                <a:latin typeface="Arial" panose="020B0604020202020204"/>
                <a:cs typeface="Arial" panose="020B0604020202020204"/>
              </a:rPr>
              <a:t>8 </a:t>
            </a:r>
            <a:r>
              <a:rPr lang="en-US" sz="2300">
                <a:solidFill>
                  <a:srgbClr val="FF0000"/>
                </a:solidFill>
                <a:latin typeface="Arial" panose="020B0604020202020204"/>
                <a:cs typeface="Arial" panose="020B0604020202020204"/>
              </a:rPr>
              <a:t>年</a:t>
            </a:r>
          </a:p>
        </p:txBody>
      </p:sp>
      <p:sp>
        <p:nvSpPr>
          <p:cNvPr id="30" name="Text Box 52"/>
          <p:cNvSpPr txBox="1">
            <a:spLocks noChangeArrowheads="1"/>
          </p:cNvSpPr>
          <p:nvPr>
            <p:custDataLst>
              <p:tags r:id="rId9"/>
            </p:custDataLst>
          </p:nvPr>
        </p:nvSpPr>
        <p:spPr bwMode="auto">
          <a:xfrm>
            <a:off x="7065963" y="3040698"/>
            <a:ext cx="1751012" cy="798830"/>
          </a:xfrm>
          <a:prstGeom prst="rect">
            <a:avLst/>
          </a:prstGeom>
          <a:noFill/>
          <a:ln w="9525">
            <a:noFill/>
            <a:miter lim="800000"/>
          </a:ln>
        </p:spPr>
        <p:txBody>
          <a:bodyPr>
            <a:spAutoFit/>
          </a:bodyPr>
          <a:lstStyle/>
          <a:p>
            <a:pPr algn="r">
              <a:spcBef>
                <a:spcPct val="50000"/>
              </a:spcBef>
            </a:pPr>
            <a:r>
              <a:rPr lang="en-US" sz="2300" smtClean="0">
                <a:solidFill>
                  <a:srgbClr val="FF0000"/>
                </a:solidFill>
                <a:latin typeface="Arial" panose="020B0604020202020204"/>
                <a:cs typeface="Arial" panose="020B0604020202020204"/>
              </a:rPr>
              <a:t>B </a:t>
            </a:r>
            <a:r>
              <a:rPr lang="en-US" sz="2300">
                <a:solidFill>
                  <a:srgbClr val="FF0000"/>
                </a:solidFill>
                <a:latin typeface="Arial" panose="020B0604020202020204"/>
                <a:cs typeface="Arial" panose="020B0604020202020204"/>
              </a:rPr>
              <a:t/>
            </a:r>
            <a:br>
              <a:rPr lang="en-US" sz="2300">
                <a:solidFill>
                  <a:srgbClr val="FF0000"/>
                </a:solidFill>
                <a:latin typeface="Arial" panose="020B0604020202020204"/>
                <a:cs typeface="Arial" panose="020B0604020202020204"/>
              </a:rPr>
            </a:br>
            <a:r>
              <a:rPr lang="en-US" sz="2300">
                <a:solidFill>
                  <a:srgbClr val="FF0000"/>
                </a:solidFill>
                <a:latin typeface="Arial" panose="020B0604020202020204"/>
                <a:cs typeface="Arial" panose="020B0604020202020204"/>
              </a:rPr>
              <a:t>20 年</a:t>
            </a:r>
          </a:p>
        </p:txBody>
      </p:sp>
      <p:sp>
        <p:nvSpPr>
          <p:cNvPr id="31" name="Text Box 53"/>
          <p:cNvSpPr txBox="1">
            <a:spLocks noChangeArrowheads="1"/>
          </p:cNvSpPr>
          <p:nvPr>
            <p:custDataLst>
              <p:tags r:id="rId10"/>
            </p:custDataLst>
          </p:nvPr>
        </p:nvSpPr>
        <p:spPr bwMode="auto">
          <a:xfrm>
            <a:off x="7045325" y="4788535"/>
            <a:ext cx="1751013" cy="798830"/>
          </a:xfrm>
          <a:prstGeom prst="rect">
            <a:avLst/>
          </a:prstGeom>
          <a:noFill/>
          <a:ln w="9525">
            <a:noFill/>
            <a:miter lim="800000"/>
          </a:ln>
        </p:spPr>
        <p:txBody>
          <a:bodyPr>
            <a:spAutoFit/>
          </a:bodyPr>
          <a:lstStyle/>
          <a:p>
            <a:pPr algn="r">
              <a:spcBef>
                <a:spcPct val="50000"/>
              </a:spcBef>
            </a:pPr>
            <a:r>
              <a:rPr lang="en-US" sz="2300" smtClean="0">
                <a:solidFill>
                  <a:srgbClr val="FF0000"/>
                </a:solidFill>
                <a:latin typeface="Arial" panose="020B0604020202020204"/>
                <a:cs typeface="Arial" panose="020B0604020202020204"/>
              </a:rPr>
              <a:t>B </a:t>
            </a:r>
            <a:r>
              <a:rPr lang="en-US" sz="2300">
                <a:solidFill>
                  <a:srgbClr val="FF0000"/>
                </a:solidFill>
                <a:latin typeface="Arial" panose="020B0604020202020204"/>
                <a:cs typeface="Arial" panose="020B0604020202020204"/>
              </a:rPr>
              <a:t/>
            </a:r>
            <a:br>
              <a:rPr lang="en-US" sz="2300">
                <a:solidFill>
                  <a:srgbClr val="FF0000"/>
                </a:solidFill>
                <a:latin typeface="Arial" panose="020B0604020202020204"/>
                <a:cs typeface="Arial" panose="020B0604020202020204"/>
              </a:rPr>
            </a:br>
            <a:r>
              <a:rPr lang="en-US" sz="2300">
                <a:solidFill>
                  <a:srgbClr val="FF0000"/>
                </a:solidFill>
                <a:latin typeface="Arial" panose="020B0604020202020204"/>
                <a:cs typeface="Arial" panose="020B0604020202020204"/>
              </a:rPr>
              <a:t>1 </a:t>
            </a:r>
            <a:r>
              <a:rPr lang="zh-CN" altLang="en-US" sz="2300">
                <a:solidFill>
                  <a:srgbClr val="FF0000"/>
                </a:solidFill>
                <a:latin typeface="Arial" panose="020B0604020202020204"/>
                <a:cs typeface="Arial" panose="020B0604020202020204"/>
              </a:rPr>
              <a:t>年</a:t>
            </a:r>
          </a:p>
        </p:txBody>
      </p:sp>
      <p:sp>
        <p:nvSpPr>
          <p:cNvPr id="32" name="Text Box 54"/>
          <p:cNvSpPr txBox="1">
            <a:spLocks noChangeArrowheads="1"/>
          </p:cNvSpPr>
          <p:nvPr>
            <p:custDataLst>
              <p:tags r:id="rId11"/>
            </p:custDataLst>
          </p:nvPr>
        </p:nvSpPr>
        <p:spPr bwMode="auto">
          <a:xfrm>
            <a:off x="4355976" y="4786948"/>
            <a:ext cx="1489199" cy="800219"/>
          </a:xfrm>
          <a:prstGeom prst="rect">
            <a:avLst/>
          </a:prstGeom>
          <a:noFill/>
          <a:ln w="9525">
            <a:noFill/>
            <a:miter lim="800000"/>
          </a:ln>
        </p:spPr>
        <p:txBody>
          <a:bodyPr wrap="square">
            <a:spAutoFit/>
          </a:bodyPr>
          <a:lstStyle/>
          <a:p>
            <a:pPr>
              <a:spcBef>
                <a:spcPct val="50000"/>
              </a:spcBef>
            </a:pPr>
            <a:r>
              <a:rPr lang="en-US" sz="2300" smtClean="0">
                <a:solidFill>
                  <a:srgbClr val="FF0000"/>
                </a:solidFill>
                <a:latin typeface="Arial" panose="020B0604020202020204"/>
                <a:cs typeface="Arial" panose="020B0604020202020204"/>
              </a:rPr>
              <a:t>B </a:t>
            </a:r>
            <a:br>
              <a:rPr lang="en-US" sz="2300" smtClean="0">
                <a:solidFill>
                  <a:srgbClr val="FF0000"/>
                </a:solidFill>
                <a:latin typeface="Arial" panose="020B0604020202020204"/>
                <a:cs typeface="Arial" panose="020B0604020202020204"/>
              </a:rPr>
            </a:br>
            <a:r>
              <a:rPr lang="zh-CN" altLang="en-US" sz="2300" smtClean="0">
                <a:solidFill>
                  <a:srgbClr val="FF0000"/>
                </a:solidFill>
                <a:latin typeface="Arial" panose="020B0604020202020204"/>
                <a:cs typeface="Arial" panose="020B0604020202020204"/>
                <a:sym typeface="+mn-ea"/>
              </a:rPr>
              <a:t>获得</a:t>
            </a:r>
            <a:r>
              <a:rPr lang="zh-CN" altLang="en-US" sz="2300">
                <a:solidFill>
                  <a:srgbClr val="FF0000"/>
                </a:solidFill>
                <a:latin typeface="Arial" panose="020B0604020202020204"/>
                <a:cs typeface="Arial" panose="020B0604020202020204"/>
                <a:sym typeface="+mn-ea"/>
              </a:rPr>
              <a:t>自由</a:t>
            </a:r>
            <a:endParaRPr lang="en-US" sz="2300">
              <a:solidFill>
                <a:srgbClr val="FF0000"/>
              </a:solidFill>
              <a:latin typeface="Arial" panose="020B0604020202020204"/>
              <a:cs typeface="Arial" panose="020B0604020202020204"/>
            </a:endParaRPr>
          </a:p>
        </p:txBody>
      </p:sp>
      <p:sp>
        <p:nvSpPr>
          <p:cNvPr id="33" name="Text Box 55"/>
          <p:cNvSpPr txBox="1">
            <a:spLocks noChangeArrowheads="1"/>
          </p:cNvSpPr>
          <p:nvPr>
            <p:custDataLst>
              <p:tags r:id="rId12"/>
            </p:custDataLst>
          </p:nvPr>
        </p:nvSpPr>
        <p:spPr bwMode="auto">
          <a:xfrm>
            <a:off x="5867400" y="3972560"/>
            <a:ext cx="1906588" cy="798830"/>
          </a:xfrm>
          <a:prstGeom prst="rect">
            <a:avLst/>
          </a:prstGeom>
          <a:noFill/>
          <a:ln w="9525">
            <a:noFill/>
            <a:miter lim="800000"/>
          </a:ln>
        </p:spPr>
        <p:txBody>
          <a:bodyPr>
            <a:spAutoFit/>
          </a:bodyPr>
          <a:lstStyle/>
          <a:p>
            <a:pPr>
              <a:spcBef>
                <a:spcPct val="50000"/>
              </a:spcBef>
            </a:pPr>
            <a:r>
              <a:rPr lang="en-US" sz="2300" smtClean="0">
                <a:solidFill>
                  <a:srgbClr val="FF0000"/>
                </a:solidFill>
                <a:latin typeface="Arial" panose="020B0604020202020204"/>
                <a:cs typeface="Arial" panose="020B0604020202020204"/>
              </a:rPr>
              <a:t>C </a:t>
            </a:r>
            <a:r>
              <a:rPr lang="en-US" sz="2300">
                <a:solidFill>
                  <a:srgbClr val="FF0000"/>
                </a:solidFill>
                <a:latin typeface="Arial" panose="020B0604020202020204"/>
                <a:cs typeface="Arial" panose="020B0604020202020204"/>
              </a:rPr>
              <a:t/>
            </a:r>
            <a:br>
              <a:rPr lang="en-US" sz="2300">
                <a:solidFill>
                  <a:srgbClr val="FF0000"/>
                </a:solidFill>
                <a:latin typeface="Arial" panose="020B0604020202020204"/>
                <a:cs typeface="Arial" panose="020B0604020202020204"/>
              </a:rPr>
            </a:br>
            <a:r>
              <a:rPr lang="zh-CN" altLang="en-US" sz="2300">
                <a:solidFill>
                  <a:srgbClr val="FF0000"/>
                </a:solidFill>
                <a:latin typeface="Arial" panose="020B0604020202020204"/>
                <a:cs typeface="Arial" panose="020B0604020202020204"/>
              </a:rPr>
              <a:t>获得自由</a:t>
            </a:r>
          </a:p>
        </p:txBody>
      </p:sp>
      <p:sp>
        <p:nvSpPr>
          <p:cNvPr id="34" name="Text Box 56"/>
          <p:cNvSpPr txBox="1">
            <a:spLocks noChangeArrowheads="1"/>
          </p:cNvSpPr>
          <p:nvPr>
            <p:custDataLst>
              <p:tags r:id="rId13"/>
            </p:custDataLst>
          </p:nvPr>
        </p:nvSpPr>
        <p:spPr bwMode="auto">
          <a:xfrm>
            <a:off x="5867400" y="5698173"/>
            <a:ext cx="1906588" cy="798830"/>
          </a:xfrm>
          <a:prstGeom prst="rect">
            <a:avLst/>
          </a:prstGeom>
          <a:noFill/>
          <a:ln w="9525">
            <a:noFill/>
            <a:miter lim="800000"/>
          </a:ln>
        </p:spPr>
        <p:txBody>
          <a:bodyPr>
            <a:spAutoFit/>
          </a:bodyPr>
          <a:lstStyle/>
          <a:p>
            <a:pPr>
              <a:spcBef>
                <a:spcPct val="50000"/>
              </a:spcBef>
            </a:pPr>
            <a:r>
              <a:rPr lang="en-US" sz="2300" smtClean="0">
                <a:solidFill>
                  <a:srgbClr val="FF0000"/>
                </a:solidFill>
                <a:latin typeface="Arial" panose="020B0604020202020204"/>
                <a:cs typeface="Arial" panose="020B0604020202020204"/>
              </a:rPr>
              <a:t>C </a:t>
            </a:r>
            <a:r>
              <a:rPr lang="en-US" sz="2300">
                <a:solidFill>
                  <a:srgbClr val="FF0000"/>
                </a:solidFill>
                <a:latin typeface="Arial" panose="020B0604020202020204"/>
                <a:cs typeface="Arial" panose="020B0604020202020204"/>
              </a:rPr>
              <a:t/>
            </a:r>
            <a:br>
              <a:rPr lang="en-US" sz="2300">
                <a:solidFill>
                  <a:srgbClr val="FF0000"/>
                </a:solidFill>
                <a:latin typeface="Arial" panose="020B0604020202020204"/>
                <a:cs typeface="Arial" panose="020B0604020202020204"/>
              </a:rPr>
            </a:br>
            <a:r>
              <a:rPr lang="en-US" sz="2300">
                <a:solidFill>
                  <a:srgbClr val="FF0000"/>
                </a:solidFill>
                <a:latin typeface="Arial" panose="020B0604020202020204"/>
                <a:cs typeface="Arial" panose="020B0604020202020204"/>
              </a:rPr>
              <a:t> 1</a:t>
            </a:r>
            <a:r>
              <a:rPr lang="zh-CN" altLang="en-US" sz="2300">
                <a:solidFill>
                  <a:srgbClr val="FF0000"/>
                </a:solidFill>
                <a:latin typeface="Arial" panose="020B0604020202020204"/>
                <a:cs typeface="Arial" panose="020B0604020202020204"/>
              </a:rPr>
              <a:t>年</a:t>
            </a:r>
          </a:p>
        </p:txBody>
      </p:sp>
      <p:sp>
        <p:nvSpPr>
          <p:cNvPr id="35" name="Text Box 57"/>
          <p:cNvSpPr txBox="1">
            <a:spLocks noChangeArrowheads="1"/>
          </p:cNvSpPr>
          <p:nvPr>
            <p:custDataLst>
              <p:tags r:id="rId14"/>
            </p:custDataLst>
          </p:nvPr>
        </p:nvSpPr>
        <p:spPr bwMode="auto">
          <a:xfrm>
            <a:off x="2908300" y="5706110"/>
            <a:ext cx="2095500" cy="798830"/>
          </a:xfrm>
          <a:prstGeom prst="rect">
            <a:avLst/>
          </a:prstGeom>
          <a:noFill/>
          <a:ln w="9525">
            <a:noFill/>
            <a:miter lim="800000"/>
          </a:ln>
        </p:spPr>
        <p:txBody>
          <a:bodyPr>
            <a:spAutoFit/>
          </a:bodyPr>
          <a:lstStyle/>
          <a:p>
            <a:pPr>
              <a:spcBef>
                <a:spcPct val="50000"/>
              </a:spcBef>
            </a:pPr>
            <a:r>
              <a:rPr lang="en-US" sz="2300" smtClean="0">
                <a:solidFill>
                  <a:srgbClr val="FF0000"/>
                </a:solidFill>
                <a:latin typeface="Arial" panose="020B0604020202020204"/>
                <a:cs typeface="Arial" panose="020B0604020202020204"/>
              </a:rPr>
              <a:t>C </a:t>
            </a:r>
            <a:r>
              <a:rPr lang="en-US" sz="2300">
                <a:solidFill>
                  <a:srgbClr val="FF0000"/>
                </a:solidFill>
                <a:latin typeface="Arial" panose="020B0604020202020204"/>
                <a:cs typeface="Arial" panose="020B0604020202020204"/>
              </a:rPr>
              <a:t/>
            </a:r>
            <a:br>
              <a:rPr lang="en-US" sz="2300">
                <a:solidFill>
                  <a:srgbClr val="FF0000"/>
                </a:solidFill>
                <a:latin typeface="Arial" panose="020B0604020202020204"/>
                <a:cs typeface="Arial" panose="020B0604020202020204"/>
              </a:rPr>
            </a:br>
            <a:r>
              <a:rPr lang="en-US" sz="2300">
                <a:solidFill>
                  <a:srgbClr val="FF0000"/>
                </a:solidFill>
                <a:latin typeface="Arial" panose="020B0604020202020204"/>
                <a:cs typeface="Arial" panose="020B0604020202020204"/>
              </a:rPr>
              <a:t> 20 年</a:t>
            </a:r>
          </a:p>
        </p:txBody>
      </p:sp>
      <p:sp>
        <p:nvSpPr>
          <p:cNvPr id="36" name="Text Box 58"/>
          <p:cNvSpPr txBox="1">
            <a:spLocks noChangeArrowheads="1"/>
          </p:cNvSpPr>
          <p:nvPr>
            <p:custDataLst>
              <p:tags r:id="rId15"/>
            </p:custDataLst>
          </p:nvPr>
        </p:nvSpPr>
        <p:spPr bwMode="auto">
          <a:xfrm>
            <a:off x="323528" y="1340768"/>
            <a:ext cx="8266113" cy="563562"/>
          </a:xfrm>
          <a:prstGeom prst="rect">
            <a:avLst/>
          </a:prstGeom>
          <a:noFill/>
          <a:ln w="9525">
            <a:noFill/>
            <a:miter lim="800000"/>
          </a:ln>
        </p:spPr>
        <p:txBody>
          <a:bodyPr/>
          <a:lstStyle/>
          <a:p>
            <a:pPr>
              <a:spcBef>
                <a:spcPct val="50000"/>
              </a:spcBef>
            </a:pPr>
            <a:r>
              <a:rPr lang="en-US" sz="2600">
                <a:solidFill>
                  <a:srgbClr val="0000FF"/>
                </a:solidFill>
                <a:latin typeface="微软雅黑" panose="020B0503020204020204" pitchFamily="34" charset="-122"/>
                <a:ea typeface="微软雅黑" panose="020B0503020204020204" pitchFamily="34" charset="-122"/>
                <a:cs typeface="Arial" panose="020B0604020202020204"/>
              </a:rPr>
              <a:t>对两人而言，</a:t>
            </a:r>
            <a:r>
              <a:rPr lang="en-US" sz="2600" smtClean="0">
                <a:solidFill>
                  <a:srgbClr val="0000FF"/>
                </a:solidFill>
                <a:latin typeface="微软雅黑" panose="020B0503020204020204" pitchFamily="34" charset="-122"/>
                <a:ea typeface="微软雅黑" panose="020B0503020204020204" pitchFamily="34" charset="-122"/>
                <a:cs typeface="Arial" panose="020B0604020202020204"/>
              </a:rPr>
              <a:t>承认罪行</a:t>
            </a:r>
            <a:r>
              <a:rPr lang="zh-CN" altLang="en-US" sz="2600" smtClean="0">
                <a:solidFill>
                  <a:srgbClr val="0000FF"/>
                </a:solidFill>
                <a:latin typeface="微软雅黑" panose="020B0503020204020204" pitchFamily="34" charset="-122"/>
                <a:ea typeface="微软雅黑" panose="020B0503020204020204" pitchFamily="34" charset="-122"/>
                <a:cs typeface="Arial" panose="020B0604020202020204"/>
              </a:rPr>
              <a:t>（坦白）</a:t>
            </a:r>
            <a:r>
              <a:rPr lang="en-US" sz="2600" smtClean="0">
                <a:solidFill>
                  <a:srgbClr val="0000FF"/>
                </a:solidFill>
                <a:latin typeface="微软雅黑" panose="020B0503020204020204" pitchFamily="34" charset="-122"/>
                <a:ea typeface="微软雅黑" panose="020B0503020204020204" pitchFamily="34" charset="-122"/>
                <a:cs typeface="Arial" panose="020B0604020202020204"/>
              </a:rPr>
              <a:t>是占优策略</a:t>
            </a:r>
            <a:endParaRPr lang="en-US" sz="260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37" name="Text Box 59"/>
          <p:cNvSpPr txBox="1">
            <a:spLocks noChangeArrowheads="1"/>
          </p:cNvSpPr>
          <p:nvPr>
            <p:custDataLst>
              <p:tags r:id="rId16"/>
            </p:custDataLst>
          </p:nvPr>
        </p:nvSpPr>
        <p:spPr bwMode="auto">
          <a:xfrm>
            <a:off x="333375" y="1951038"/>
            <a:ext cx="3567113" cy="917575"/>
          </a:xfrm>
          <a:prstGeom prst="rect">
            <a:avLst/>
          </a:prstGeom>
          <a:noFill/>
          <a:ln w="9525">
            <a:noFill/>
            <a:miter lim="800000"/>
          </a:ln>
        </p:spPr>
        <p:txBody>
          <a:bodyPr/>
          <a:lstStyle/>
          <a:p>
            <a:pPr>
              <a:spcBef>
                <a:spcPct val="50000"/>
              </a:spcBef>
            </a:pPr>
            <a:r>
              <a:rPr lang="en-US" sz="2600">
                <a:solidFill>
                  <a:srgbClr val="0000FF"/>
                </a:solidFill>
                <a:latin typeface="微软雅黑" panose="020B0503020204020204" pitchFamily="34" charset="-122"/>
                <a:ea typeface="微软雅黑" panose="020B0503020204020204" pitchFamily="34" charset="-122"/>
                <a:cs typeface="Arial" panose="020B0604020202020204"/>
                <a:sym typeface="+mn-ea"/>
              </a:rPr>
              <a:t>纳什均衡</a:t>
            </a:r>
            <a:r>
              <a:rPr lang="en-US" sz="2600" smtClean="0">
                <a:solidFill>
                  <a:srgbClr val="0000FF"/>
                </a:solidFill>
                <a:latin typeface="微软雅黑" panose="020B0503020204020204" pitchFamily="34" charset="-122"/>
                <a:ea typeface="微软雅黑" panose="020B0503020204020204" pitchFamily="34" charset="-122"/>
                <a:cs typeface="Arial" panose="020B0604020202020204"/>
                <a:sym typeface="+mn-ea"/>
              </a:rPr>
              <a:t>: </a:t>
            </a:r>
            <a:r>
              <a:rPr lang="en-US" sz="2600" smtClean="0">
                <a:solidFill>
                  <a:srgbClr val="0000FF"/>
                </a:solidFill>
                <a:latin typeface="微软雅黑" panose="020B0503020204020204" pitchFamily="34" charset="-122"/>
                <a:ea typeface="微软雅黑" panose="020B0503020204020204" pitchFamily="34" charset="-122"/>
                <a:cs typeface="Arial" panose="020B0604020202020204"/>
              </a:rPr>
              <a:t>两人都</a:t>
            </a:r>
            <a:r>
              <a:rPr lang="zh-CN" altLang="en-US" sz="2600" smtClean="0">
                <a:solidFill>
                  <a:srgbClr val="0000FF"/>
                </a:solidFill>
                <a:latin typeface="微软雅黑" panose="020B0503020204020204" pitchFamily="34" charset="-122"/>
                <a:ea typeface="微软雅黑" panose="020B0503020204020204" pitchFamily="34" charset="-122"/>
                <a:cs typeface="Arial" panose="020B0604020202020204"/>
              </a:rPr>
              <a:t>坦白</a:t>
            </a:r>
            <a:endParaRPr lang="en-US" sz="2600">
              <a:solidFill>
                <a:srgbClr val="0000FF"/>
              </a:solidFill>
              <a:latin typeface="微软雅黑" panose="020B0503020204020204" pitchFamily="34" charset="-122"/>
              <a:ea typeface="微软雅黑" panose="020B0503020204020204" pitchFamily="34" charset="-122"/>
              <a:cs typeface="Arial" panose="020B0604020202020204"/>
            </a:endParaRPr>
          </a:p>
        </p:txBody>
      </p:sp>
      <p:sp>
        <p:nvSpPr>
          <p:cNvPr id="38" name="Line 60"/>
          <p:cNvSpPr>
            <a:spLocks noChangeShapeType="1"/>
          </p:cNvSpPr>
          <p:nvPr>
            <p:custDataLst>
              <p:tags r:id="rId17"/>
            </p:custDataLst>
          </p:nvPr>
        </p:nvSpPr>
        <p:spPr bwMode="auto">
          <a:xfrm>
            <a:off x="1403350" y="3826193"/>
            <a:ext cx="639763" cy="0"/>
          </a:xfrm>
          <a:prstGeom prst="line">
            <a:avLst/>
          </a:prstGeom>
          <a:noFill/>
          <a:ln w="50800">
            <a:solidFill>
              <a:srgbClr val="FF0000"/>
            </a:solidFill>
            <a:round/>
            <a:tailEnd type="triangle" w="lg" len="lg"/>
          </a:ln>
        </p:spPr>
        <p:txBody>
          <a:bodyPr/>
          <a:lstStyle/>
          <a:p>
            <a:endParaRPr lang="en-US">
              <a:latin typeface="Arial" panose="020B0604020202020204"/>
              <a:cs typeface="Arial" panose="020B0604020202020204"/>
            </a:endParaRPr>
          </a:p>
        </p:txBody>
      </p:sp>
      <p:sp>
        <p:nvSpPr>
          <p:cNvPr id="39" name="Line 61"/>
          <p:cNvSpPr>
            <a:spLocks noChangeShapeType="1"/>
          </p:cNvSpPr>
          <p:nvPr>
            <p:custDataLst>
              <p:tags r:id="rId18"/>
            </p:custDataLst>
          </p:nvPr>
        </p:nvSpPr>
        <p:spPr bwMode="auto">
          <a:xfrm>
            <a:off x="923925" y="5701348"/>
            <a:ext cx="639763" cy="0"/>
          </a:xfrm>
          <a:prstGeom prst="line">
            <a:avLst/>
          </a:prstGeom>
          <a:noFill/>
          <a:ln w="50800">
            <a:solidFill>
              <a:srgbClr val="FF0000"/>
            </a:solidFill>
            <a:round/>
            <a:tailEnd type="triangle" w="lg" len="lg"/>
          </a:ln>
        </p:spPr>
        <p:txBody>
          <a:bodyPr/>
          <a:lstStyle/>
          <a:p>
            <a:endParaRPr lang="en-US">
              <a:latin typeface="Arial" panose="020B0604020202020204"/>
              <a:cs typeface="Arial" panose="020B0604020202020204"/>
            </a:endParaRPr>
          </a:p>
        </p:txBody>
      </p:sp>
      <p:sp>
        <p:nvSpPr>
          <p:cNvPr id="40" name="Line 62"/>
          <p:cNvSpPr>
            <a:spLocks noChangeShapeType="1"/>
          </p:cNvSpPr>
          <p:nvPr>
            <p:custDataLst>
              <p:tags r:id="rId19"/>
            </p:custDataLst>
          </p:nvPr>
        </p:nvSpPr>
        <p:spPr bwMode="auto">
          <a:xfrm>
            <a:off x="3106738" y="2750185"/>
            <a:ext cx="639762" cy="0"/>
          </a:xfrm>
          <a:prstGeom prst="line">
            <a:avLst/>
          </a:prstGeom>
          <a:noFill/>
          <a:ln w="50800">
            <a:solidFill>
              <a:srgbClr val="FF0000"/>
            </a:solidFill>
            <a:round/>
            <a:tailEnd type="triangle" w="lg" len="lg"/>
          </a:ln>
        </p:spPr>
        <p:txBody>
          <a:bodyPr/>
          <a:lstStyle/>
          <a:p>
            <a:endParaRPr lang="en-US">
              <a:latin typeface="Arial" panose="020B0604020202020204"/>
              <a:cs typeface="Arial" panose="020B0604020202020204"/>
            </a:endParaRPr>
          </a:p>
        </p:txBody>
      </p:sp>
      <p:sp>
        <p:nvSpPr>
          <p:cNvPr id="41" name="Line 63"/>
          <p:cNvSpPr>
            <a:spLocks noChangeShapeType="1"/>
          </p:cNvSpPr>
          <p:nvPr>
            <p:custDataLst>
              <p:tags r:id="rId20"/>
            </p:custDataLst>
          </p:nvPr>
        </p:nvSpPr>
        <p:spPr bwMode="auto">
          <a:xfrm>
            <a:off x="5738813" y="2731135"/>
            <a:ext cx="639762" cy="0"/>
          </a:xfrm>
          <a:prstGeom prst="line">
            <a:avLst/>
          </a:prstGeom>
          <a:noFill/>
          <a:ln w="50800">
            <a:solidFill>
              <a:srgbClr val="FF0000"/>
            </a:solidFill>
            <a:round/>
            <a:tailEnd type="triangle" w="lg" len="lg"/>
          </a:ln>
        </p:spPr>
        <p:txBody>
          <a:bodyPr/>
          <a:lstStyle/>
          <a:p>
            <a:endParaRPr lang="en-US">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subTnLst>
                                    <p:animClr clrSpc="rgb" dir="cw">
                                      <p:cBhvr override="childStyle">
                                        <p:cTn dur="1" fill="hold" display="0" masterRel="nextClick" afterEffect="1"/>
                                        <p:tgtEl>
                                          <p:spTgt spid="28"/>
                                        </p:tgtEl>
                                        <p:attrNameLst>
                                          <p:attrName>ppt_c</p:attrName>
                                        </p:attrNameLst>
                                      </p:cBhvr>
                                      <p:to>
                                        <a:srgbClr val="000000"/>
                                      </p:to>
                                    </p:animClr>
                                  </p:sub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subTnLst>
                                    <p:animClr clrSpc="rgb" dir="cw">
                                      <p:cBhvr override="childStyle">
                                        <p:cTn dur="1" fill="hold" display="0" masterRel="nextClick" afterEffect="1"/>
                                        <p:tgtEl>
                                          <p:spTgt spid="30"/>
                                        </p:tgtEl>
                                        <p:attrNameLst>
                                          <p:attrName>ppt_c</p:attrName>
                                        </p:attrNameLst>
                                      </p:cBhvr>
                                      <p:to>
                                        <a:srgbClr val="000000"/>
                                      </p:to>
                                    </p:animClr>
                                  </p:sub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38"/>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subTnLst>
                                    <p:animClr clrSpc="rgb" dir="cw">
                                      <p:cBhvr override="childStyle">
                                        <p:cTn dur="1" fill="hold" display="0" masterRel="nextClick" afterEffect="1"/>
                                        <p:tgtEl>
                                          <p:spTgt spid="32"/>
                                        </p:tgtEl>
                                        <p:attrNameLst>
                                          <p:attrName>ppt_c</p:attrName>
                                        </p:attrNameLst>
                                      </p:cBhvr>
                                      <p:to>
                                        <a:srgbClr val="000000"/>
                                      </p:to>
                                    </p:animClr>
                                  </p:subTnLst>
                                </p:cTn>
                              </p:par>
                              <p:par>
                                <p:cTn id="24" presetID="10"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subTnLst>
                                    <p:animClr clrSpc="rgb" dir="cw">
                                      <p:cBhvr override="childStyle">
                                        <p:cTn dur="1" fill="hold" display="0" masterRel="nextClick" afterEffect="1"/>
                                        <p:tgtEl>
                                          <p:spTgt spid="31"/>
                                        </p:tgtEl>
                                        <p:attrNameLst>
                                          <p:attrName>ppt_c</p:attrName>
                                        </p:attrNameLst>
                                      </p:cBhvr>
                                      <p:to>
                                        <a:srgbClr val="000000"/>
                                      </p:to>
                                    </p:animClr>
                                  </p:sub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3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subTnLst>
                                    <p:animClr clrSpc="rgb" dir="cw">
                                      <p:cBhvr override="childStyle">
                                        <p:cTn dur="1" fill="hold" display="0" masterRel="nextClick" afterEffect="1"/>
                                        <p:tgtEl>
                                          <p:spTgt spid="29"/>
                                        </p:tgtEl>
                                        <p:attrNameLst>
                                          <p:attrName>ppt_c</p:attrName>
                                        </p:attrNameLst>
                                      </p:cBhvr>
                                      <p:to>
                                        <a:srgbClr val="000000"/>
                                      </p:to>
                                    </p:animClr>
                                  </p:subTnLst>
                                </p:cTn>
                              </p:par>
                              <p:par>
                                <p:cTn id="39" presetID="10"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500"/>
                                        <p:tgtEl>
                                          <p:spTgt spid="35"/>
                                        </p:tgtEl>
                                      </p:cBhvr>
                                    </p:animEffect>
                                  </p:childTnLst>
                                  <p:subTnLst>
                                    <p:animClr clrSpc="rgb" dir="cw">
                                      <p:cBhvr override="childStyle">
                                        <p:cTn dur="1" fill="hold" display="0" masterRel="nextClick" afterEffect="1"/>
                                        <p:tgtEl>
                                          <p:spTgt spid="35"/>
                                        </p:tgtEl>
                                        <p:attrNameLst>
                                          <p:attrName>ppt_c</p:attrName>
                                        </p:attrNameLst>
                                      </p:cBhvr>
                                      <p:to>
                                        <a:srgbClr val="000000"/>
                                      </p:to>
                                    </p:animClr>
                                  </p:sub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40"/>
                                        </p:tgtEl>
                                        <p:attrNameLst>
                                          <p:attrName>style.visibility</p:attrName>
                                        </p:attrNameLst>
                                      </p:cBhvr>
                                      <p:to>
                                        <p:strVal val="hidden"/>
                                      </p:to>
                                    </p:set>
                                  </p:childTnLst>
                                </p:cTn>
                              </p:par>
                              <p:par>
                                <p:cTn id="46" presetID="10" presetClass="entr" presetSubtype="0"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subTnLst>
                                    <p:animClr clrSpc="rgb" dir="cw">
                                      <p:cBhvr override="childStyle">
                                        <p:cTn dur="1" fill="hold" display="0" masterRel="nextClick" afterEffect="1"/>
                                        <p:tgtEl>
                                          <p:spTgt spid="33"/>
                                        </p:tgtEl>
                                        <p:attrNameLst>
                                          <p:attrName>ppt_c</p:attrName>
                                        </p:attrNameLst>
                                      </p:cBhvr>
                                      <p:to>
                                        <a:schemeClr val="tx1"/>
                                      </p:to>
                                    </p:animClr>
                                  </p:subTnLst>
                                </p:cTn>
                              </p:par>
                              <p:par>
                                <p:cTn id="52" presetID="10" presetClass="entr" presetSubtype="0"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subTnLst>
                                    <p:animClr clrSpc="rgb" dir="cw">
                                      <p:cBhvr override="childStyle">
                                        <p:cTn dur="1" fill="hold" display="0" masterRel="nextClick" afterEffect="1"/>
                                        <p:tgtEl>
                                          <p:spTgt spid="34"/>
                                        </p:tgtEl>
                                        <p:attrNameLst>
                                          <p:attrName>ppt_c</p:attrName>
                                        </p:attrNameLst>
                                      </p:cBhvr>
                                      <p:to>
                                        <a:schemeClr val="tx1"/>
                                      </p:to>
                                    </p:animClr>
                                  </p:sub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4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subTnLst>
                                    <p:animClr clrSpc="rgb" dir="cw">
                                      <p:cBhvr override="childStyle">
                                        <p:cTn dur="1" fill="hold" display="0" masterRel="nextClick" afterEffect="1"/>
                                        <p:tgtEl>
                                          <p:spTgt spid="36"/>
                                        </p:tgtEl>
                                        <p:attrNameLst>
                                          <p:attrName>ppt_c</p:attrName>
                                        </p:attrNameLst>
                                      </p:cBhvr>
                                      <p:to>
                                        <a:schemeClr val="tx1"/>
                                      </p:to>
                                    </p:animClr>
                                  </p:sub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fade">
                                      <p:cBhvr>
                                        <p:cTn id="6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34" grpId="0"/>
      <p:bldP spid="35" grpId="0"/>
      <p:bldP spid="36" grpId="0"/>
      <p:bldP spid="37" grpId="0"/>
      <p:bldP spid="38" grpId="0" bldLvl="0" animBg="1"/>
      <p:bldP spid="38" grpId="1" bldLvl="0" animBg="1"/>
      <p:bldP spid="39" grpId="0" bldLvl="0" animBg="1"/>
      <p:bldP spid="39" grpId="1" bldLvl="0" animBg="1"/>
      <p:bldP spid="40" grpId="0" bldLvl="0" animBg="1"/>
      <p:bldP spid="40" grpId="1" bldLvl="0" animBg="1"/>
      <p:bldP spid="41" grpId="0" bldLvl="0" animBg="1"/>
      <p:bldP spid="41" grpId="1"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5" cstate="print"/>
          <a:stretch>
            <a:fillRect/>
          </a:stretch>
        </p:blipFill>
        <p:spPr>
          <a:xfrm>
            <a:off x="433281" y="6286520"/>
            <a:ext cx="1495513" cy="288536"/>
          </a:xfrm>
          <a:prstGeom prst="rect">
            <a:avLst/>
          </a:prstGeom>
        </p:spPr>
      </p:pic>
      <p:sp>
        <p:nvSpPr>
          <p:cNvPr id="2" name="Rectangle 3"/>
          <p:cNvSpPr>
            <a:spLocks noGrp="1" noChangeArrowheads="1"/>
          </p:cNvSpPr>
          <p:nvPr>
            <p:custDataLst>
              <p:tags r:id="rId1"/>
            </p:custDataLst>
          </p:nvPr>
        </p:nvSpPr>
        <p:spPr>
          <a:xfrm>
            <a:off x="107504" y="1556792"/>
            <a:ext cx="8569141" cy="3528392"/>
          </a:xfrm>
          <a:prstGeom prst="rect">
            <a:avLst/>
          </a:prstGeom>
        </p:spPr>
        <p:txBody>
          <a:bodyPr vert="horz" lIns="91440" tIns="45720" rIns="91440" bIns="45720" rtlCol="0">
            <a:normAutofit fontScale="92500"/>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160000"/>
              </a:lnSpc>
            </a:pPr>
            <a:r>
              <a:rPr lang="en-US" smtClean="0">
                <a:latin typeface="微软雅黑" panose="020B0503020204020204" pitchFamily="34" charset="-122"/>
                <a:ea typeface="微软雅黑" panose="020B0503020204020204" pitchFamily="34" charset="-122"/>
              </a:rPr>
              <a:t>结果: B和C两人都坦白，都得到8年的刑期  </a:t>
            </a:r>
          </a:p>
          <a:p>
            <a:pPr eaLnBrk="1" hangingPunct="1">
              <a:lnSpc>
                <a:spcPct val="160000"/>
              </a:lnSpc>
            </a:pPr>
            <a:r>
              <a:rPr lang="en-US" smtClean="0">
                <a:latin typeface="微软雅黑" panose="020B0503020204020204" pitchFamily="34" charset="-122"/>
                <a:ea typeface="微软雅黑" panose="020B0503020204020204" pitchFamily="34" charset="-122"/>
              </a:rPr>
              <a:t>如果两人都保持沉默</a:t>
            </a:r>
            <a:r>
              <a:rPr lang="zh-CN" altLang="en-US" smtClean="0">
                <a:latin typeface="微软雅黑" panose="020B0503020204020204" pitchFamily="34" charset="-122"/>
                <a:ea typeface="微软雅黑" panose="020B0503020204020204" pitchFamily="34" charset="-122"/>
              </a:rPr>
              <a:t>，</a:t>
            </a:r>
            <a:r>
              <a:rPr lang="en-US" smtClean="0">
                <a:latin typeface="微软雅黑" panose="020B0503020204020204" pitchFamily="34" charset="-122"/>
                <a:ea typeface="微软雅黑" panose="020B0503020204020204" pitchFamily="34" charset="-122"/>
              </a:rPr>
              <a:t>他们将更好</a:t>
            </a:r>
          </a:p>
          <a:p>
            <a:pPr eaLnBrk="1" hangingPunct="1">
              <a:lnSpc>
                <a:spcPct val="160000"/>
              </a:lnSpc>
            </a:pPr>
            <a:r>
              <a:rPr lang="zh-CN" altLang="en-US">
                <a:latin typeface="微软雅黑" panose="020B0503020204020204" pitchFamily="34" charset="-122"/>
                <a:ea typeface="微软雅黑" panose="020B0503020204020204" pitchFamily="34" charset="-122"/>
              </a:rPr>
              <a:t>即使</a:t>
            </a:r>
            <a:r>
              <a:rPr lang="en-US" smtClean="0">
                <a:latin typeface="微软雅黑" panose="020B0503020204020204" pitchFamily="34" charset="-122"/>
                <a:ea typeface="微软雅黑" panose="020B0503020204020204" pitchFamily="34" charset="-122"/>
              </a:rPr>
              <a:t>他们在被捕之前就已经对保持沉默达成协议，</a:t>
            </a:r>
            <a:r>
              <a:rPr lang="zh-CN" altLang="en-US" smtClean="0">
                <a:latin typeface="微软雅黑" panose="020B0503020204020204" pitchFamily="34" charset="-122"/>
                <a:ea typeface="微软雅黑" panose="020B0503020204020204" pitchFamily="34" charset="-122"/>
              </a:rPr>
              <a:t>自私</a:t>
            </a:r>
            <a:r>
              <a:rPr lang="en-US" smtClean="0">
                <a:latin typeface="微软雅黑" panose="020B0503020204020204" pitchFamily="34" charset="-122"/>
                <a:ea typeface="微软雅黑" panose="020B0503020204020204" pitchFamily="34" charset="-122"/>
              </a:rPr>
              <a:t>自利的逻辑仍会起主导作用，并使他们</a:t>
            </a:r>
            <a:r>
              <a:rPr lang="zh-CN" altLang="en-US" smtClean="0">
                <a:latin typeface="微软雅黑" panose="020B0503020204020204" pitchFamily="34" charset="-122"/>
                <a:ea typeface="微软雅黑" panose="020B0503020204020204" pitchFamily="34" charset="-122"/>
              </a:rPr>
              <a:t>各自选择</a:t>
            </a:r>
            <a:r>
              <a:rPr lang="en-US" smtClean="0">
                <a:latin typeface="微软雅黑" panose="020B0503020204020204" pitchFamily="34" charset="-122"/>
                <a:ea typeface="微软雅黑" panose="020B0503020204020204" pitchFamily="34" charset="-122"/>
              </a:rPr>
              <a:t>坦白</a:t>
            </a:r>
          </a:p>
          <a:p>
            <a:pPr eaLnBrk="1" hangingPunct="1"/>
            <a:endParaRPr lang="en-US" smtClean="0"/>
          </a:p>
          <a:p>
            <a:pPr eaLnBrk="1" hangingPunct="1"/>
            <a:endParaRPr lang="en-US" smtClean="0"/>
          </a:p>
        </p:txBody>
      </p:sp>
      <p:sp>
        <p:nvSpPr>
          <p:cNvPr id="12" name="TextBox 5"/>
          <p:cNvSpPr txBox="1"/>
          <p:nvPr>
            <p:custDataLst>
              <p:tags r:id="rId2"/>
            </p:custDataLst>
          </p:nvPr>
        </p:nvSpPr>
        <p:spPr>
          <a:xfrm>
            <a:off x="395722" y="641967"/>
            <a:ext cx="3027680" cy="583565"/>
          </a:xfrm>
          <a:prstGeom prst="rect">
            <a:avLst/>
          </a:prstGeom>
          <a:noFill/>
        </p:spPr>
        <p:txBody>
          <a:bodyPr wrap="none" rtlCol="0">
            <a:spAutoFit/>
          </a:bodyPr>
          <a:lstStyle/>
          <a:p>
            <a:pPr algn="l" eaLnBrk="1" hangingPunct="1"/>
            <a:r>
              <a:rPr lang="en-US" sz="3200" smtClean="0">
                <a:sym typeface="+mn-ea"/>
              </a:rPr>
              <a:t>囚徒困境的例子</a:t>
            </a:r>
            <a:endParaRPr lang="zh-CN" altLang="en-US" sz="3200" dirty="0">
              <a:solidFill>
                <a:srgbClr val="002060"/>
              </a:solidFill>
              <a:latin typeface="华光中雅_CNKI" panose="02000500000000000000" pitchFamily="2" charset="-122"/>
              <a:ea typeface="华光中雅_CNKI" panose="020005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4"/>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4137" y="641967"/>
            <a:ext cx="3938899" cy="584775"/>
          </a:xfrm>
          <a:prstGeom prst="rect">
            <a:avLst/>
          </a:prstGeom>
          <a:noFill/>
        </p:spPr>
        <p:txBody>
          <a:bodyPr wrap="none" rtlCol="0">
            <a:spAutoFit/>
          </a:bodyPr>
          <a:lstStyle/>
          <a:p>
            <a:pPr algn="l"/>
            <a:r>
              <a:rPr sz="3200" smtClean="0">
                <a:solidFill>
                  <a:srgbClr val="002060"/>
                </a:solidFill>
                <a:latin typeface="华光中雅_CNKI" panose="02000500000000000000" pitchFamily="2" charset="-122"/>
                <a:ea typeface="华光中雅_CNKI" panose="02000500000000000000" pitchFamily="2" charset="-122"/>
              </a:rPr>
              <a:t>作为囚徒困境的</a:t>
            </a:r>
            <a:r>
              <a:rPr lang="zh-CN" altLang="en-US" sz="3200" smtClean="0">
                <a:solidFill>
                  <a:srgbClr val="002060"/>
                </a:solidFill>
                <a:latin typeface="华光中雅_CNKI" panose="02000500000000000000" pitchFamily="2" charset="-122"/>
                <a:ea typeface="华光中雅_CNKI" panose="02000500000000000000" pitchFamily="2" charset="-122"/>
              </a:rPr>
              <a:t>寡头</a:t>
            </a:r>
            <a:endParaRPr sz="3200">
              <a:solidFill>
                <a:srgbClr val="002060"/>
              </a:solidFill>
              <a:latin typeface="华光中雅_CNKI" panose="02000500000000000000" pitchFamily="2" charset="-122"/>
              <a:ea typeface="华光中雅_CNKI" panose="02000500000000000000" pitchFamily="2" charset="-122"/>
            </a:endParaRPr>
          </a:p>
        </p:txBody>
      </p:sp>
      <p:sp>
        <p:nvSpPr>
          <p:cNvPr id="2" name="Rectangle 3"/>
          <p:cNvSpPr>
            <a:spLocks noGrp="1" noChangeArrowheads="1"/>
          </p:cNvSpPr>
          <p:nvPr>
            <p:custDataLst>
              <p:tags r:id="rId1"/>
            </p:custDataLst>
          </p:nvPr>
        </p:nvSpPr>
        <p:spPr>
          <a:xfrm>
            <a:off x="395536" y="1628801"/>
            <a:ext cx="8229600" cy="3672408"/>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sz="2700" smtClean="0">
                <a:latin typeface="微软雅黑" panose="020B0503020204020204" pitchFamily="34" charset="-122"/>
                <a:ea typeface="微软雅黑" panose="020B0503020204020204" pitchFamily="34" charset="-122"/>
              </a:rPr>
              <a:t>当寡头企业形成一个卡特尔</a:t>
            </a:r>
            <a:r>
              <a:rPr lang="zh-CN" altLang="en-US" sz="2700" smtClean="0">
                <a:latin typeface="微软雅黑" panose="020B0503020204020204" pitchFamily="34" charset="-122"/>
                <a:ea typeface="微软雅黑" panose="020B0503020204020204" pitchFamily="34" charset="-122"/>
              </a:rPr>
              <a:t>，希望</a:t>
            </a:r>
            <a:r>
              <a:rPr lang="en-US" sz="2700" smtClean="0">
                <a:latin typeface="微软雅黑" panose="020B0503020204020204" pitchFamily="34" charset="-122"/>
                <a:ea typeface="微软雅黑" panose="020B0503020204020204" pitchFamily="34" charset="-122"/>
              </a:rPr>
              <a:t>达到垄断巿场的结果时</a:t>
            </a:r>
            <a:r>
              <a:rPr lang="en-US" sz="2700" dirty="0" smtClean="0">
                <a:latin typeface="微软雅黑" panose="020B0503020204020204" pitchFamily="34" charset="-122"/>
                <a:ea typeface="微软雅黑" panose="020B0503020204020204" pitchFamily="34" charset="-122"/>
              </a:rPr>
              <a:t>，它们便会成为囚徒困境中的参与者 </a:t>
            </a:r>
          </a:p>
          <a:p>
            <a:pPr eaLnBrk="1" hangingPunct="1"/>
            <a:r>
              <a:rPr lang="zh-CN" altLang="en-US" sz="2700" smtClean="0">
                <a:latin typeface="微软雅黑" panose="020B0503020204020204" pitchFamily="34" charset="-122"/>
                <a:ea typeface="微软雅黑" panose="020B0503020204020204" pitchFamily="34" charset="-122"/>
              </a:rPr>
              <a:t>之前的例子中</a:t>
            </a:r>
            <a:r>
              <a:rPr lang="en-US" sz="2700" smtClean="0">
                <a:latin typeface="微软雅黑" panose="020B0503020204020204" pitchFamily="34" charset="-122"/>
                <a:ea typeface="微软雅黑" panose="020B0503020204020204" pitchFamily="34" charset="-122"/>
              </a:rPr>
              <a:t>:</a:t>
            </a:r>
            <a:endParaRPr lang="en-US" sz="2700" dirty="0" smtClean="0">
              <a:latin typeface="微软雅黑" panose="020B0503020204020204" pitchFamily="34" charset="-122"/>
              <a:ea typeface="微软雅黑" panose="020B0503020204020204" pitchFamily="34" charset="-122"/>
            </a:endParaRPr>
          </a:p>
          <a:p>
            <a:pPr lvl="1"/>
            <a:r>
              <a:rPr lang="en-US" smtClean="0">
                <a:latin typeface="微软雅黑" panose="020B0503020204020204" pitchFamily="34" charset="-122"/>
                <a:ea typeface="微软雅黑" panose="020B0503020204020204" pitchFamily="34" charset="-122"/>
              </a:rPr>
              <a:t>A和B</a:t>
            </a:r>
            <a:r>
              <a:rPr lang="zh-CN" altLang="en-US" smtClean="0">
                <a:latin typeface="微软雅黑" panose="020B0503020204020204" pitchFamily="34" charset="-122"/>
                <a:ea typeface="微软雅黑" panose="020B0503020204020204" pitchFamily="34" charset="-122"/>
              </a:rPr>
              <a:t>两家电话公司</a:t>
            </a:r>
            <a:r>
              <a:rPr lang="en-US" smtClean="0">
                <a:latin typeface="微软雅黑" panose="020B0503020204020204" pitchFamily="34" charset="-122"/>
                <a:ea typeface="微软雅黑" panose="020B0503020204020204" pitchFamily="34" charset="-122"/>
              </a:rPr>
              <a:t>是小镇上的双寡头</a:t>
            </a:r>
            <a:endParaRPr lang="en-US" dirty="0" smtClean="0">
              <a:latin typeface="微软雅黑" panose="020B0503020204020204" pitchFamily="34" charset="-122"/>
              <a:ea typeface="微软雅黑" panose="020B0503020204020204" pitchFamily="34" charset="-122"/>
            </a:endParaRPr>
          </a:p>
          <a:p>
            <a:pPr lvl="1" eaLnBrk="1" hangingPunct="1"/>
            <a:r>
              <a:rPr lang="en-US" smtClean="0">
                <a:latin typeface="微软雅黑" panose="020B0503020204020204" pitchFamily="34" charset="-122"/>
                <a:ea typeface="微软雅黑" panose="020B0503020204020204" pitchFamily="34" charset="-122"/>
              </a:rPr>
              <a:t>卡特尔结果能最大化利润</a:t>
            </a:r>
            <a:r>
              <a:rPr lang="zh-CN" altLang="en-US" smtClean="0">
                <a:latin typeface="微软雅黑" panose="020B0503020204020204" pitchFamily="34" charset="-122"/>
                <a:ea typeface="微软雅黑" panose="020B0503020204020204" pitchFamily="34" charset="-122"/>
              </a:rPr>
              <a:t>：</a:t>
            </a:r>
            <a:r>
              <a:rPr lang="en-US" smtClean="0">
                <a:latin typeface="微软雅黑" panose="020B0503020204020204" pitchFamily="34" charset="-122"/>
                <a:ea typeface="微软雅黑" panose="020B0503020204020204" pitchFamily="34" charset="-122"/>
              </a:rPr>
              <a:t>每个企业都同意生产</a:t>
            </a:r>
            <a:r>
              <a:rPr lang="en-US" dirty="0" smtClean="0">
                <a:latin typeface="微软雅黑" panose="020B0503020204020204" pitchFamily="34" charset="-122"/>
                <a:ea typeface="微软雅黑" panose="020B0503020204020204" pitchFamily="34" charset="-122"/>
              </a:rPr>
              <a:t>Q= 30  </a:t>
            </a:r>
          </a:p>
          <a:p>
            <a:pPr eaLnBrk="1" hangingPunct="1"/>
            <a:r>
              <a:rPr lang="en-US" sz="2700" smtClean="0">
                <a:latin typeface="微软雅黑" panose="020B0503020204020204" pitchFamily="34" charset="-122"/>
                <a:ea typeface="微软雅黑" panose="020B0503020204020204" pitchFamily="34" charset="-122"/>
              </a:rPr>
              <a:t>下面是这个例子的</a:t>
            </a:r>
            <a:r>
              <a:rPr lang="zh-CN" altLang="en-US" sz="2700" smtClean="0">
                <a:latin typeface="微软雅黑" panose="020B0503020204020204" pitchFamily="34" charset="-122"/>
                <a:ea typeface="微软雅黑" panose="020B0503020204020204" pitchFamily="34" charset="-122"/>
              </a:rPr>
              <a:t>不同结果的收益矩阵</a:t>
            </a:r>
            <a:endParaRPr lang="en-US" sz="27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4"/>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29" cstate="print"/>
          <a:stretch>
            <a:fillRect/>
          </a:stretch>
        </p:blipFill>
        <p:spPr>
          <a:xfrm>
            <a:off x="433281" y="6286520"/>
            <a:ext cx="1495513" cy="288536"/>
          </a:xfrm>
          <a:prstGeom prst="rect">
            <a:avLst/>
          </a:prstGeom>
        </p:spPr>
      </p:pic>
      <p:sp>
        <p:nvSpPr>
          <p:cNvPr id="6" name="TextBox 5"/>
          <p:cNvSpPr txBox="1"/>
          <p:nvPr/>
        </p:nvSpPr>
        <p:spPr>
          <a:xfrm>
            <a:off x="414137" y="641967"/>
            <a:ext cx="5109091" cy="584775"/>
          </a:xfrm>
          <a:prstGeom prst="rect">
            <a:avLst/>
          </a:prstGeom>
          <a:noFill/>
        </p:spPr>
        <p:txBody>
          <a:bodyPr wrap="none" rtlCol="0">
            <a:spAutoFit/>
          </a:bodyPr>
          <a:lstStyle/>
          <a:p>
            <a:pPr algn="l"/>
            <a:r>
              <a:rPr sz="3200" smtClean="0">
                <a:solidFill>
                  <a:srgbClr val="002060"/>
                </a:solidFill>
                <a:latin typeface="华光中雅_CNKI" panose="02000500000000000000" pitchFamily="2" charset="-122"/>
                <a:ea typeface="华光中雅_CNKI" panose="02000500000000000000" pitchFamily="2" charset="-122"/>
              </a:rPr>
              <a:t>囚徒困境中的</a:t>
            </a:r>
            <a:r>
              <a:rPr lang="zh-CN" altLang="en-US" sz="3200" smtClean="0">
                <a:solidFill>
                  <a:srgbClr val="002060"/>
                </a:solidFill>
                <a:latin typeface="华光中雅_CNKI" panose="02000500000000000000" pitchFamily="2" charset="-122"/>
                <a:ea typeface="华光中雅_CNKI" panose="02000500000000000000" pitchFamily="2" charset="-122"/>
              </a:rPr>
              <a:t>两家电话公司</a:t>
            </a:r>
            <a:endParaRPr sz="3200" dirty="0">
              <a:solidFill>
                <a:srgbClr val="002060"/>
              </a:solidFill>
              <a:latin typeface="华光中雅_CNKI" panose="02000500000000000000" pitchFamily="2" charset="-122"/>
              <a:ea typeface="华光中雅_CNKI" panose="02000500000000000000" pitchFamily="2" charset="-122"/>
            </a:endParaRPr>
          </a:p>
        </p:txBody>
      </p:sp>
      <p:grpSp>
        <p:nvGrpSpPr>
          <p:cNvPr id="2" name="Group 3"/>
          <p:cNvGrpSpPr/>
          <p:nvPr/>
        </p:nvGrpSpPr>
        <p:grpSpPr bwMode="auto">
          <a:xfrm>
            <a:off x="2364740" y="3044190"/>
            <a:ext cx="6497638" cy="3536950"/>
            <a:chOff x="1522" y="1296"/>
            <a:chExt cx="2421" cy="1658"/>
          </a:xfrm>
        </p:grpSpPr>
        <p:sp>
          <p:nvSpPr>
            <p:cNvPr id="26646" name="AutoShape 4"/>
            <p:cNvSpPr>
              <a:spLocks noChangeArrowheads="1"/>
            </p:cNvSpPr>
            <p:nvPr>
              <p:custDataLst>
                <p:tags r:id="rId16"/>
              </p:custDataLst>
            </p:nvPr>
          </p:nvSpPr>
          <p:spPr bwMode="auto">
            <a:xfrm>
              <a:off x="1527" y="1298"/>
              <a:ext cx="1206" cy="826"/>
            </a:xfrm>
            <a:prstGeom prst="rtTriangle">
              <a:avLst/>
            </a:prstGeom>
            <a:solidFill>
              <a:srgbClr val="FFFFCC"/>
            </a:solidFill>
            <a:ln w="9525">
              <a:noFill/>
              <a:miter lim="800000"/>
            </a:ln>
          </p:spPr>
          <p:txBody>
            <a:bodyPr wrap="none" anchor="ctr"/>
            <a:lstStyle/>
            <a:p>
              <a:endParaRPr lang="en-US">
                <a:latin typeface="Arial" panose="020B0604020202020204"/>
                <a:cs typeface="Arial" panose="020B0604020202020204"/>
              </a:endParaRPr>
            </a:p>
          </p:txBody>
        </p:sp>
        <p:sp>
          <p:nvSpPr>
            <p:cNvPr id="26647" name="AutoShape 5"/>
            <p:cNvSpPr>
              <a:spLocks noChangeArrowheads="1"/>
            </p:cNvSpPr>
            <p:nvPr>
              <p:custDataLst>
                <p:tags r:id="rId17"/>
              </p:custDataLst>
            </p:nvPr>
          </p:nvSpPr>
          <p:spPr bwMode="auto">
            <a:xfrm>
              <a:off x="2737" y="1298"/>
              <a:ext cx="1206" cy="826"/>
            </a:xfrm>
            <a:prstGeom prst="rtTriangle">
              <a:avLst/>
            </a:prstGeom>
            <a:solidFill>
              <a:srgbClr val="FFFFCC"/>
            </a:solidFill>
            <a:ln w="9525">
              <a:noFill/>
              <a:miter lim="800000"/>
            </a:ln>
          </p:spPr>
          <p:txBody>
            <a:bodyPr wrap="none" anchor="ctr"/>
            <a:lstStyle/>
            <a:p>
              <a:endParaRPr lang="en-US">
                <a:latin typeface="Arial" panose="020B0604020202020204"/>
                <a:cs typeface="Arial" panose="020B0604020202020204"/>
              </a:endParaRPr>
            </a:p>
          </p:txBody>
        </p:sp>
        <p:sp>
          <p:nvSpPr>
            <p:cNvPr id="26648" name="AutoShape 6"/>
            <p:cNvSpPr>
              <a:spLocks noChangeArrowheads="1"/>
            </p:cNvSpPr>
            <p:nvPr>
              <p:custDataLst>
                <p:tags r:id="rId18"/>
              </p:custDataLst>
            </p:nvPr>
          </p:nvSpPr>
          <p:spPr bwMode="auto">
            <a:xfrm>
              <a:off x="2735" y="2125"/>
              <a:ext cx="1206" cy="826"/>
            </a:xfrm>
            <a:prstGeom prst="rtTriangle">
              <a:avLst/>
            </a:prstGeom>
            <a:solidFill>
              <a:srgbClr val="FFFFCC"/>
            </a:solidFill>
            <a:ln w="9525">
              <a:noFill/>
              <a:miter lim="800000"/>
            </a:ln>
          </p:spPr>
          <p:txBody>
            <a:bodyPr wrap="none" anchor="ctr"/>
            <a:lstStyle/>
            <a:p>
              <a:endParaRPr lang="en-US">
                <a:latin typeface="Arial" panose="020B0604020202020204"/>
                <a:cs typeface="Arial" panose="020B0604020202020204"/>
              </a:endParaRPr>
            </a:p>
          </p:txBody>
        </p:sp>
        <p:sp>
          <p:nvSpPr>
            <p:cNvPr id="26649" name="AutoShape 7"/>
            <p:cNvSpPr>
              <a:spLocks noChangeArrowheads="1"/>
            </p:cNvSpPr>
            <p:nvPr>
              <p:custDataLst>
                <p:tags r:id="rId19"/>
              </p:custDataLst>
            </p:nvPr>
          </p:nvSpPr>
          <p:spPr bwMode="auto">
            <a:xfrm>
              <a:off x="1527" y="2126"/>
              <a:ext cx="1206" cy="826"/>
            </a:xfrm>
            <a:prstGeom prst="rtTriangle">
              <a:avLst/>
            </a:prstGeom>
            <a:solidFill>
              <a:srgbClr val="FFFFCC"/>
            </a:solidFill>
            <a:ln w="9525">
              <a:noFill/>
              <a:miter lim="800000"/>
            </a:ln>
          </p:spPr>
          <p:txBody>
            <a:bodyPr wrap="none" anchor="ctr"/>
            <a:lstStyle/>
            <a:p>
              <a:endParaRPr lang="en-US">
                <a:latin typeface="Arial" panose="020B0604020202020204"/>
                <a:cs typeface="Arial" panose="020B0604020202020204"/>
              </a:endParaRPr>
            </a:p>
          </p:txBody>
        </p:sp>
        <p:sp>
          <p:nvSpPr>
            <p:cNvPr id="26650" name="AutoShape 8"/>
            <p:cNvSpPr>
              <a:spLocks noChangeArrowheads="1"/>
            </p:cNvSpPr>
            <p:nvPr>
              <p:custDataLst>
                <p:tags r:id="rId20"/>
              </p:custDataLst>
            </p:nvPr>
          </p:nvSpPr>
          <p:spPr bwMode="auto">
            <a:xfrm rot="10800000">
              <a:off x="1522" y="1298"/>
              <a:ext cx="1206" cy="826"/>
            </a:xfrm>
            <a:prstGeom prst="rtTriangle">
              <a:avLst/>
            </a:prstGeom>
            <a:solidFill>
              <a:srgbClr val="CCFFCC"/>
            </a:solidFill>
            <a:ln w="9525">
              <a:noFill/>
              <a:miter lim="800000"/>
            </a:ln>
          </p:spPr>
          <p:txBody>
            <a:bodyPr wrap="none" anchor="ctr"/>
            <a:lstStyle/>
            <a:p>
              <a:endParaRPr lang="en-US">
                <a:latin typeface="Arial" panose="020B0604020202020204"/>
                <a:cs typeface="Arial" panose="020B0604020202020204"/>
              </a:endParaRPr>
            </a:p>
          </p:txBody>
        </p:sp>
        <p:sp>
          <p:nvSpPr>
            <p:cNvPr id="26651" name="AutoShape 9"/>
            <p:cNvSpPr>
              <a:spLocks noChangeArrowheads="1"/>
            </p:cNvSpPr>
            <p:nvPr>
              <p:custDataLst>
                <p:tags r:id="rId21"/>
              </p:custDataLst>
            </p:nvPr>
          </p:nvSpPr>
          <p:spPr bwMode="auto">
            <a:xfrm rot="10800000">
              <a:off x="2732" y="1298"/>
              <a:ext cx="1206" cy="826"/>
            </a:xfrm>
            <a:prstGeom prst="rtTriangle">
              <a:avLst/>
            </a:prstGeom>
            <a:solidFill>
              <a:srgbClr val="CCFFCC"/>
            </a:solidFill>
            <a:ln w="9525">
              <a:noFill/>
              <a:miter lim="800000"/>
            </a:ln>
          </p:spPr>
          <p:txBody>
            <a:bodyPr wrap="none" anchor="ctr"/>
            <a:lstStyle/>
            <a:p>
              <a:endParaRPr lang="en-US">
                <a:latin typeface="Arial" panose="020B0604020202020204"/>
                <a:cs typeface="Arial" panose="020B0604020202020204"/>
              </a:endParaRPr>
            </a:p>
          </p:txBody>
        </p:sp>
        <p:sp>
          <p:nvSpPr>
            <p:cNvPr id="26652" name="AutoShape 10"/>
            <p:cNvSpPr>
              <a:spLocks noChangeArrowheads="1"/>
            </p:cNvSpPr>
            <p:nvPr>
              <p:custDataLst>
                <p:tags r:id="rId22"/>
              </p:custDataLst>
            </p:nvPr>
          </p:nvSpPr>
          <p:spPr bwMode="auto">
            <a:xfrm rot="10800000">
              <a:off x="2730" y="2125"/>
              <a:ext cx="1206" cy="826"/>
            </a:xfrm>
            <a:prstGeom prst="rtTriangle">
              <a:avLst/>
            </a:prstGeom>
            <a:solidFill>
              <a:srgbClr val="CCFFCC"/>
            </a:solidFill>
            <a:ln w="9525">
              <a:noFill/>
              <a:miter lim="800000"/>
            </a:ln>
          </p:spPr>
          <p:txBody>
            <a:bodyPr wrap="none" anchor="ctr"/>
            <a:lstStyle/>
            <a:p>
              <a:endParaRPr lang="en-US">
                <a:latin typeface="Arial" panose="020B0604020202020204"/>
                <a:cs typeface="Arial" panose="020B0604020202020204"/>
              </a:endParaRPr>
            </a:p>
          </p:txBody>
        </p:sp>
        <p:sp>
          <p:nvSpPr>
            <p:cNvPr id="26653" name="AutoShape 11"/>
            <p:cNvSpPr>
              <a:spLocks noChangeArrowheads="1"/>
            </p:cNvSpPr>
            <p:nvPr>
              <p:custDataLst>
                <p:tags r:id="rId23"/>
              </p:custDataLst>
            </p:nvPr>
          </p:nvSpPr>
          <p:spPr bwMode="auto">
            <a:xfrm rot="10800000">
              <a:off x="1522" y="2126"/>
              <a:ext cx="1206" cy="826"/>
            </a:xfrm>
            <a:prstGeom prst="rtTriangle">
              <a:avLst/>
            </a:prstGeom>
            <a:solidFill>
              <a:srgbClr val="CCFFCC"/>
            </a:solidFill>
            <a:ln w="9525">
              <a:noFill/>
              <a:miter lim="800000"/>
            </a:ln>
          </p:spPr>
          <p:txBody>
            <a:bodyPr wrap="none" anchor="ctr"/>
            <a:lstStyle/>
            <a:p>
              <a:endParaRPr lang="en-US">
                <a:latin typeface="Arial" panose="020B0604020202020204"/>
                <a:cs typeface="Arial" panose="020B0604020202020204"/>
              </a:endParaRPr>
            </a:p>
          </p:txBody>
        </p:sp>
        <p:grpSp>
          <p:nvGrpSpPr>
            <p:cNvPr id="3" name="Group 12"/>
            <p:cNvGrpSpPr/>
            <p:nvPr/>
          </p:nvGrpSpPr>
          <p:grpSpPr bwMode="auto">
            <a:xfrm>
              <a:off x="1524" y="1296"/>
              <a:ext cx="2417" cy="1658"/>
              <a:chOff x="1335" y="1089"/>
              <a:chExt cx="2290" cy="1791"/>
            </a:xfrm>
          </p:grpSpPr>
          <p:sp>
            <p:nvSpPr>
              <p:cNvPr id="26655" name="Rectangle 13"/>
              <p:cNvSpPr>
                <a:spLocks noChangeArrowheads="1"/>
              </p:cNvSpPr>
              <p:nvPr>
                <p:custDataLst>
                  <p:tags r:id="rId24"/>
                </p:custDataLst>
              </p:nvPr>
            </p:nvSpPr>
            <p:spPr bwMode="auto">
              <a:xfrm>
                <a:off x="1335" y="1089"/>
                <a:ext cx="2290" cy="1791"/>
              </a:xfrm>
              <a:prstGeom prst="rect">
                <a:avLst/>
              </a:prstGeom>
              <a:noFill/>
              <a:ln w="9525">
                <a:solidFill>
                  <a:schemeClr val="tx1"/>
                </a:solidFill>
                <a:miter lim="800000"/>
              </a:ln>
            </p:spPr>
            <p:txBody>
              <a:bodyPr wrap="none" anchor="ctr"/>
              <a:lstStyle/>
              <a:p>
                <a:endParaRPr lang="en-US">
                  <a:latin typeface="Arial" panose="020B0604020202020204"/>
                  <a:cs typeface="Arial" panose="020B0604020202020204"/>
                </a:endParaRPr>
              </a:p>
            </p:txBody>
          </p:sp>
          <p:sp>
            <p:nvSpPr>
              <p:cNvPr id="26656" name="Line 14"/>
              <p:cNvSpPr>
                <a:spLocks noChangeShapeType="1"/>
              </p:cNvSpPr>
              <p:nvPr>
                <p:custDataLst>
                  <p:tags r:id="rId25"/>
                </p:custDataLst>
              </p:nvPr>
            </p:nvSpPr>
            <p:spPr bwMode="auto">
              <a:xfrm>
                <a:off x="1335" y="1988"/>
                <a:ext cx="2290" cy="0"/>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sp>
            <p:nvSpPr>
              <p:cNvPr id="26657" name="Line 15"/>
              <p:cNvSpPr>
                <a:spLocks noChangeShapeType="1"/>
              </p:cNvSpPr>
              <p:nvPr>
                <p:custDataLst>
                  <p:tags r:id="rId26"/>
                </p:custDataLst>
              </p:nvPr>
            </p:nvSpPr>
            <p:spPr bwMode="auto">
              <a:xfrm>
                <a:off x="2480" y="1089"/>
                <a:ext cx="0" cy="1791"/>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grpSp>
      <p:sp>
        <p:nvSpPr>
          <p:cNvPr id="26630" name="Text Box 16"/>
          <p:cNvSpPr txBox="1">
            <a:spLocks noChangeArrowheads="1"/>
          </p:cNvSpPr>
          <p:nvPr>
            <p:custDataLst>
              <p:tags r:id="rId1"/>
            </p:custDataLst>
          </p:nvPr>
        </p:nvSpPr>
        <p:spPr bwMode="auto">
          <a:xfrm>
            <a:off x="2775903" y="2590165"/>
            <a:ext cx="2516187" cy="369332"/>
          </a:xfrm>
          <a:prstGeom prst="rect">
            <a:avLst/>
          </a:prstGeom>
          <a:noFill/>
          <a:ln w="9525">
            <a:noFill/>
            <a:miter lim="800000"/>
          </a:ln>
        </p:spPr>
        <p:txBody>
          <a:bodyPr lIns="0" tIns="0" rIns="0" bIns="0">
            <a:spAutoFit/>
          </a:bodyPr>
          <a:lstStyle/>
          <a:p>
            <a:pPr algn="ctr">
              <a:spcBef>
                <a:spcPct val="50000"/>
              </a:spcBef>
            </a:pPr>
            <a:r>
              <a:rPr lang="en-US" sz="2400" b="1" i="1">
                <a:latin typeface="Arial" panose="020B0604020202020204"/>
                <a:cs typeface="Arial" panose="020B0604020202020204"/>
              </a:rPr>
              <a:t>Q</a:t>
            </a:r>
            <a:r>
              <a:rPr lang="en-US" sz="2400">
                <a:latin typeface="Arial" panose="020B0604020202020204"/>
                <a:cs typeface="Arial" panose="020B0604020202020204"/>
              </a:rPr>
              <a:t> = 30</a:t>
            </a:r>
          </a:p>
        </p:txBody>
      </p:sp>
      <p:sp>
        <p:nvSpPr>
          <p:cNvPr id="26631" name="Text Box 17"/>
          <p:cNvSpPr txBox="1">
            <a:spLocks noChangeArrowheads="1"/>
          </p:cNvSpPr>
          <p:nvPr>
            <p:custDataLst>
              <p:tags r:id="rId2"/>
            </p:custDataLst>
          </p:nvPr>
        </p:nvSpPr>
        <p:spPr bwMode="auto">
          <a:xfrm>
            <a:off x="6006465" y="2598103"/>
            <a:ext cx="2549525" cy="369332"/>
          </a:xfrm>
          <a:prstGeom prst="rect">
            <a:avLst/>
          </a:prstGeom>
          <a:noFill/>
          <a:ln w="9525">
            <a:noFill/>
            <a:miter lim="800000"/>
          </a:ln>
        </p:spPr>
        <p:txBody>
          <a:bodyPr lIns="0" tIns="0" rIns="0" bIns="0">
            <a:spAutoFit/>
          </a:bodyPr>
          <a:lstStyle/>
          <a:p>
            <a:pPr algn="ctr">
              <a:spcBef>
                <a:spcPct val="50000"/>
              </a:spcBef>
            </a:pPr>
            <a:r>
              <a:rPr lang="en-US" sz="2400" b="1" i="1">
                <a:latin typeface="Arial" panose="020B0604020202020204"/>
                <a:cs typeface="Arial" panose="020B0604020202020204"/>
              </a:rPr>
              <a:t>Q</a:t>
            </a:r>
            <a:r>
              <a:rPr lang="en-US" sz="2400">
                <a:latin typeface="Arial" panose="020B0604020202020204"/>
                <a:cs typeface="Arial" panose="020B0604020202020204"/>
              </a:rPr>
              <a:t> = 40</a:t>
            </a:r>
          </a:p>
        </p:txBody>
      </p:sp>
      <p:sp>
        <p:nvSpPr>
          <p:cNvPr id="26632" name="Text Box 18"/>
          <p:cNvSpPr txBox="1">
            <a:spLocks noChangeArrowheads="1"/>
          </p:cNvSpPr>
          <p:nvPr>
            <p:custDataLst>
              <p:tags r:id="rId3"/>
            </p:custDataLst>
          </p:nvPr>
        </p:nvSpPr>
        <p:spPr bwMode="auto">
          <a:xfrm>
            <a:off x="1191578" y="3734753"/>
            <a:ext cx="1065212" cy="369332"/>
          </a:xfrm>
          <a:prstGeom prst="rect">
            <a:avLst/>
          </a:prstGeom>
          <a:noFill/>
          <a:ln w="9525">
            <a:noFill/>
            <a:miter lim="800000"/>
          </a:ln>
        </p:spPr>
        <p:txBody>
          <a:bodyPr lIns="0" tIns="0" rIns="0" bIns="0">
            <a:spAutoFit/>
          </a:bodyPr>
          <a:lstStyle/>
          <a:p>
            <a:pPr algn="r">
              <a:spcBef>
                <a:spcPct val="50000"/>
              </a:spcBef>
            </a:pPr>
            <a:r>
              <a:rPr lang="en-US" sz="2400" b="1" i="1">
                <a:latin typeface="Arial" panose="020B0604020202020204"/>
                <a:cs typeface="Arial" panose="020B0604020202020204"/>
              </a:rPr>
              <a:t>Q</a:t>
            </a:r>
            <a:r>
              <a:rPr lang="en-US" sz="2400">
                <a:latin typeface="Arial" panose="020B0604020202020204"/>
                <a:cs typeface="Arial" panose="020B0604020202020204"/>
              </a:rPr>
              <a:t> = 30</a:t>
            </a:r>
          </a:p>
        </p:txBody>
      </p:sp>
      <p:sp>
        <p:nvSpPr>
          <p:cNvPr id="26633" name="Text Box 19"/>
          <p:cNvSpPr txBox="1">
            <a:spLocks noChangeArrowheads="1"/>
          </p:cNvSpPr>
          <p:nvPr>
            <p:custDataLst>
              <p:tags r:id="rId4"/>
            </p:custDataLst>
          </p:nvPr>
        </p:nvSpPr>
        <p:spPr bwMode="auto">
          <a:xfrm>
            <a:off x="1237615" y="5460365"/>
            <a:ext cx="1012825" cy="369332"/>
          </a:xfrm>
          <a:prstGeom prst="rect">
            <a:avLst/>
          </a:prstGeom>
          <a:noFill/>
          <a:ln w="9525">
            <a:noFill/>
            <a:miter lim="800000"/>
          </a:ln>
        </p:spPr>
        <p:txBody>
          <a:bodyPr lIns="0" tIns="0" rIns="0" bIns="0">
            <a:spAutoFit/>
          </a:bodyPr>
          <a:lstStyle/>
          <a:p>
            <a:pPr algn="r">
              <a:spcBef>
                <a:spcPct val="50000"/>
              </a:spcBef>
            </a:pPr>
            <a:r>
              <a:rPr lang="en-US" sz="2400" b="1" i="1">
                <a:latin typeface="Arial" panose="020B0604020202020204"/>
                <a:cs typeface="Arial" panose="020B0604020202020204"/>
              </a:rPr>
              <a:t>Q</a:t>
            </a:r>
            <a:r>
              <a:rPr lang="en-US" sz="2400">
                <a:latin typeface="Arial" panose="020B0604020202020204"/>
                <a:cs typeface="Arial" panose="020B0604020202020204"/>
              </a:rPr>
              <a:t> = 40</a:t>
            </a:r>
          </a:p>
        </p:txBody>
      </p:sp>
      <p:sp>
        <p:nvSpPr>
          <p:cNvPr id="26634" name="Text Box 20"/>
          <p:cNvSpPr txBox="1">
            <a:spLocks noChangeArrowheads="1"/>
          </p:cNvSpPr>
          <p:nvPr>
            <p:custDataLst>
              <p:tags r:id="rId5"/>
            </p:custDataLst>
          </p:nvPr>
        </p:nvSpPr>
        <p:spPr bwMode="auto">
          <a:xfrm>
            <a:off x="4860032" y="2348880"/>
            <a:ext cx="1597025" cy="553998"/>
          </a:xfrm>
          <a:prstGeom prst="rect">
            <a:avLst/>
          </a:prstGeom>
          <a:solidFill>
            <a:srgbClr val="CCFFCC"/>
          </a:solidFill>
          <a:ln w="9525">
            <a:solidFill>
              <a:schemeClr val="tx1"/>
            </a:solidFill>
            <a:miter lim="800000"/>
          </a:ln>
        </p:spPr>
        <p:txBody>
          <a:bodyPr tIns="91440" bIns="91440">
            <a:spAutoFit/>
          </a:bodyPr>
          <a:lstStyle/>
          <a:p>
            <a:pPr algn="ctr">
              <a:spcBef>
                <a:spcPct val="50000"/>
              </a:spcBef>
            </a:pPr>
            <a:r>
              <a:rPr lang="en-US" sz="2400" b="1" smtClean="0">
                <a:latin typeface="Arial" panose="020B0604020202020204"/>
                <a:cs typeface="Arial" panose="020B0604020202020204"/>
              </a:rPr>
              <a:t>A</a:t>
            </a:r>
            <a:r>
              <a:rPr lang="zh-CN" altLang="en-US" sz="2400" b="1" smtClean="0">
                <a:latin typeface="Arial" panose="020B0604020202020204"/>
                <a:cs typeface="Arial" panose="020B0604020202020204"/>
              </a:rPr>
              <a:t>公司</a:t>
            </a:r>
            <a:endParaRPr lang="en-US" sz="2400" b="1" dirty="0">
              <a:latin typeface="Arial" panose="020B0604020202020204"/>
              <a:cs typeface="Arial" panose="020B0604020202020204"/>
            </a:endParaRPr>
          </a:p>
        </p:txBody>
      </p:sp>
      <p:sp>
        <p:nvSpPr>
          <p:cNvPr id="26635" name="Text Box 21"/>
          <p:cNvSpPr txBox="1">
            <a:spLocks noChangeArrowheads="1"/>
          </p:cNvSpPr>
          <p:nvPr>
            <p:custDataLst>
              <p:tags r:id="rId6"/>
            </p:custDataLst>
          </p:nvPr>
        </p:nvSpPr>
        <p:spPr bwMode="auto">
          <a:xfrm>
            <a:off x="507365" y="4538028"/>
            <a:ext cx="1368425" cy="553998"/>
          </a:xfrm>
          <a:prstGeom prst="rect">
            <a:avLst/>
          </a:prstGeom>
          <a:solidFill>
            <a:srgbClr val="FFFFCC"/>
          </a:solidFill>
          <a:ln w="9525">
            <a:solidFill>
              <a:schemeClr val="tx1"/>
            </a:solidFill>
            <a:miter lim="800000"/>
          </a:ln>
        </p:spPr>
        <p:txBody>
          <a:bodyPr tIns="91440" bIns="91440">
            <a:spAutoFit/>
          </a:bodyPr>
          <a:lstStyle/>
          <a:p>
            <a:pPr>
              <a:spcBef>
                <a:spcPct val="50000"/>
              </a:spcBef>
            </a:pPr>
            <a:r>
              <a:rPr lang="en-US" sz="2400" b="1" smtClean="0">
                <a:latin typeface="Arial" panose="020B0604020202020204"/>
                <a:cs typeface="Arial" panose="020B0604020202020204"/>
              </a:rPr>
              <a:t>B</a:t>
            </a:r>
            <a:r>
              <a:rPr lang="zh-CN" altLang="en-US" sz="2400" b="1" smtClean="0">
                <a:latin typeface="Arial" panose="020B0604020202020204"/>
                <a:cs typeface="Arial" panose="020B0604020202020204"/>
              </a:rPr>
              <a:t>公司</a:t>
            </a:r>
            <a:endParaRPr lang="en-US" sz="2400" b="1">
              <a:latin typeface="Arial" panose="020B0604020202020204"/>
              <a:cs typeface="Arial" panose="020B0604020202020204"/>
            </a:endParaRPr>
          </a:p>
        </p:txBody>
      </p:sp>
      <p:sp>
        <p:nvSpPr>
          <p:cNvPr id="26636" name="Text Box 22"/>
          <p:cNvSpPr txBox="1">
            <a:spLocks noChangeArrowheads="1"/>
          </p:cNvSpPr>
          <p:nvPr>
            <p:custDataLst>
              <p:tags r:id="rId7"/>
            </p:custDataLst>
          </p:nvPr>
        </p:nvSpPr>
        <p:spPr bwMode="auto">
          <a:xfrm>
            <a:off x="3419873" y="3077528"/>
            <a:ext cx="2215118" cy="446276"/>
          </a:xfrm>
          <a:prstGeom prst="rect">
            <a:avLst/>
          </a:prstGeom>
          <a:noFill/>
          <a:ln w="9525">
            <a:noFill/>
            <a:miter lim="800000"/>
          </a:ln>
        </p:spPr>
        <p:txBody>
          <a:bodyPr wrap="square">
            <a:spAutoFit/>
          </a:bodyPr>
          <a:lstStyle/>
          <a:p>
            <a:pPr algn="r">
              <a:spcBef>
                <a:spcPct val="50000"/>
              </a:spcBef>
            </a:pPr>
            <a:r>
              <a:rPr lang="en-US" sz="2300" smtClean="0">
                <a:latin typeface="Arial" panose="020B0604020202020204"/>
                <a:cs typeface="Arial" panose="020B0604020202020204"/>
              </a:rPr>
              <a:t>A</a:t>
            </a:r>
            <a:r>
              <a:rPr lang="zh-CN" altLang="en-US" sz="2300" smtClean="0">
                <a:latin typeface="Arial" panose="020B0604020202020204"/>
                <a:cs typeface="Arial" panose="020B0604020202020204"/>
              </a:rPr>
              <a:t>的</a:t>
            </a:r>
            <a:r>
              <a:rPr lang="en-US" sz="2300" smtClean="0">
                <a:latin typeface="Arial" panose="020B0604020202020204"/>
                <a:cs typeface="Arial" panose="020B0604020202020204"/>
              </a:rPr>
              <a:t>利润 </a:t>
            </a:r>
            <a:r>
              <a:rPr lang="en-US" sz="2300">
                <a:latin typeface="Arial" panose="020B0604020202020204"/>
                <a:cs typeface="Arial" panose="020B0604020202020204"/>
              </a:rPr>
              <a:t>= </a:t>
            </a:r>
            <a:r>
              <a:rPr lang="en-US" sz="2300" smtClean="0">
                <a:latin typeface="Arial" panose="020B0604020202020204"/>
                <a:cs typeface="Arial" panose="020B0604020202020204"/>
              </a:rPr>
              <a:t>900</a:t>
            </a:r>
            <a:endParaRPr lang="en-US" sz="2300" dirty="0">
              <a:latin typeface="Arial" panose="020B0604020202020204"/>
              <a:cs typeface="Arial" panose="020B0604020202020204"/>
            </a:endParaRPr>
          </a:p>
        </p:txBody>
      </p:sp>
      <p:sp>
        <p:nvSpPr>
          <p:cNvPr id="26637" name="Text Box 23"/>
          <p:cNvSpPr txBox="1">
            <a:spLocks noChangeArrowheads="1"/>
          </p:cNvSpPr>
          <p:nvPr>
            <p:custDataLst>
              <p:tags r:id="rId8"/>
            </p:custDataLst>
          </p:nvPr>
        </p:nvSpPr>
        <p:spPr bwMode="auto">
          <a:xfrm>
            <a:off x="2339752" y="4293096"/>
            <a:ext cx="2247518" cy="446276"/>
          </a:xfrm>
          <a:prstGeom prst="rect">
            <a:avLst/>
          </a:prstGeom>
          <a:noFill/>
          <a:ln w="9525">
            <a:noFill/>
            <a:miter lim="800000"/>
          </a:ln>
        </p:spPr>
        <p:txBody>
          <a:bodyPr wrap="square">
            <a:spAutoFit/>
          </a:bodyPr>
          <a:lstStyle/>
          <a:p>
            <a:pPr>
              <a:spcBef>
                <a:spcPct val="50000"/>
              </a:spcBef>
            </a:pPr>
            <a:r>
              <a:rPr lang="en-US" sz="2300" smtClean="0">
                <a:latin typeface="Arial" panose="020B0604020202020204"/>
                <a:cs typeface="Arial" panose="020B0604020202020204"/>
              </a:rPr>
              <a:t>B</a:t>
            </a:r>
            <a:r>
              <a:rPr lang="zh-CN" altLang="en-US" sz="2300" smtClean="0">
                <a:latin typeface="Arial" panose="020B0604020202020204"/>
                <a:cs typeface="Arial" panose="020B0604020202020204"/>
              </a:rPr>
              <a:t>的</a:t>
            </a:r>
            <a:r>
              <a:rPr lang="en-US" sz="2300" smtClean="0">
                <a:latin typeface="Arial" panose="020B0604020202020204"/>
                <a:cs typeface="Arial" panose="020B0604020202020204"/>
              </a:rPr>
              <a:t>利润 </a:t>
            </a:r>
            <a:r>
              <a:rPr lang="en-US" sz="2300">
                <a:latin typeface="Arial" panose="020B0604020202020204"/>
                <a:cs typeface="Arial" panose="020B0604020202020204"/>
              </a:rPr>
              <a:t>= </a:t>
            </a:r>
            <a:r>
              <a:rPr lang="en-US" sz="2300" smtClean="0">
                <a:latin typeface="Arial" panose="020B0604020202020204"/>
                <a:cs typeface="Arial" panose="020B0604020202020204"/>
              </a:rPr>
              <a:t>900</a:t>
            </a:r>
            <a:endParaRPr lang="en-US" sz="2300">
              <a:latin typeface="Arial" panose="020B0604020202020204"/>
              <a:cs typeface="Arial" panose="020B0604020202020204"/>
            </a:endParaRPr>
          </a:p>
        </p:txBody>
      </p:sp>
      <p:sp>
        <p:nvSpPr>
          <p:cNvPr id="26639" name="Text Box 25"/>
          <p:cNvSpPr txBox="1">
            <a:spLocks noChangeArrowheads="1"/>
          </p:cNvSpPr>
          <p:nvPr>
            <p:custDataLst>
              <p:tags r:id="rId9"/>
            </p:custDataLst>
          </p:nvPr>
        </p:nvSpPr>
        <p:spPr bwMode="auto">
          <a:xfrm>
            <a:off x="6588224" y="4836478"/>
            <a:ext cx="2239229" cy="446276"/>
          </a:xfrm>
          <a:prstGeom prst="rect">
            <a:avLst/>
          </a:prstGeom>
          <a:noFill/>
          <a:ln w="9525">
            <a:noFill/>
            <a:miter lim="800000"/>
          </a:ln>
        </p:spPr>
        <p:txBody>
          <a:bodyPr wrap="square">
            <a:spAutoFit/>
          </a:bodyPr>
          <a:lstStyle/>
          <a:p>
            <a:pPr algn="r">
              <a:spcBef>
                <a:spcPct val="50000"/>
              </a:spcBef>
            </a:pPr>
            <a:r>
              <a:rPr lang="en-US" sz="2300" smtClean="0">
                <a:latin typeface="Arial" panose="020B0604020202020204"/>
                <a:cs typeface="Arial" panose="020B0604020202020204"/>
              </a:rPr>
              <a:t>A</a:t>
            </a:r>
            <a:r>
              <a:rPr lang="zh-CN" altLang="en-US" sz="2300" smtClean="0">
                <a:latin typeface="Arial" panose="020B0604020202020204"/>
                <a:cs typeface="Arial" panose="020B0604020202020204"/>
              </a:rPr>
              <a:t>的</a:t>
            </a:r>
            <a:r>
              <a:rPr lang="en-US" sz="2300" smtClean="0">
                <a:latin typeface="Arial" panose="020B0604020202020204"/>
                <a:cs typeface="Arial" panose="020B0604020202020204"/>
              </a:rPr>
              <a:t>利润</a:t>
            </a:r>
            <a:r>
              <a:rPr lang="en-US" sz="2300">
                <a:latin typeface="Arial" panose="020B0604020202020204"/>
                <a:cs typeface="Arial" panose="020B0604020202020204"/>
              </a:rPr>
              <a:t>= </a:t>
            </a:r>
            <a:r>
              <a:rPr lang="en-US" sz="2300" smtClean="0">
                <a:latin typeface="Arial" panose="020B0604020202020204"/>
                <a:cs typeface="Arial" panose="020B0604020202020204"/>
              </a:rPr>
              <a:t>800</a:t>
            </a:r>
            <a:endParaRPr lang="en-US" sz="2300" dirty="0">
              <a:latin typeface="Arial" panose="020B0604020202020204"/>
              <a:cs typeface="Arial" panose="020B0604020202020204"/>
            </a:endParaRPr>
          </a:p>
        </p:txBody>
      </p:sp>
      <p:sp>
        <p:nvSpPr>
          <p:cNvPr id="26640" name="Text Box 26"/>
          <p:cNvSpPr txBox="1">
            <a:spLocks noChangeArrowheads="1"/>
          </p:cNvSpPr>
          <p:nvPr>
            <p:custDataLst>
              <p:tags r:id="rId10"/>
            </p:custDataLst>
          </p:nvPr>
        </p:nvSpPr>
        <p:spPr bwMode="auto">
          <a:xfrm>
            <a:off x="3347865" y="4823778"/>
            <a:ext cx="2261726" cy="446276"/>
          </a:xfrm>
          <a:prstGeom prst="rect">
            <a:avLst/>
          </a:prstGeom>
          <a:noFill/>
          <a:ln w="9525">
            <a:noFill/>
            <a:miter lim="800000"/>
          </a:ln>
        </p:spPr>
        <p:txBody>
          <a:bodyPr wrap="square">
            <a:spAutoFit/>
          </a:bodyPr>
          <a:lstStyle/>
          <a:p>
            <a:pPr algn="r">
              <a:spcBef>
                <a:spcPct val="50000"/>
              </a:spcBef>
            </a:pPr>
            <a:r>
              <a:rPr lang="en-US" sz="2300" smtClean="0">
                <a:latin typeface="Arial" panose="020B0604020202020204"/>
                <a:cs typeface="Arial" panose="020B0604020202020204"/>
              </a:rPr>
              <a:t>A</a:t>
            </a:r>
            <a:r>
              <a:rPr lang="zh-CN" altLang="en-US" sz="2300" smtClean="0">
                <a:latin typeface="Arial" panose="020B0604020202020204"/>
                <a:cs typeface="Arial" panose="020B0604020202020204"/>
              </a:rPr>
              <a:t>的</a:t>
            </a:r>
            <a:r>
              <a:rPr lang="en-US" sz="2300" smtClean="0">
                <a:latin typeface="Arial" panose="020B0604020202020204"/>
                <a:cs typeface="Arial" panose="020B0604020202020204"/>
              </a:rPr>
              <a:t>利润 </a:t>
            </a:r>
            <a:r>
              <a:rPr lang="en-US" sz="2300">
                <a:latin typeface="Arial" panose="020B0604020202020204"/>
                <a:cs typeface="Arial" panose="020B0604020202020204"/>
              </a:rPr>
              <a:t>= </a:t>
            </a:r>
            <a:r>
              <a:rPr lang="en-US" sz="2300" smtClean="0">
                <a:latin typeface="Arial" panose="020B0604020202020204"/>
                <a:cs typeface="Arial" panose="020B0604020202020204"/>
              </a:rPr>
              <a:t>750</a:t>
            </a:r>
            <a:endParaRPr lang="en-US" sz="2300" dirty="0">
              <a:latin typeface="Arial" panose="020B0604020202020204"/>
              <a:cs typeface="Arial" panose="020B0604020202020204"/>
            </a:endParaRPr>
          </a:p>
        </p:txBody>
      </p:sp>
      <p:sp>
        <p:nvSpPr>
          <p:cNvPr id="26642" name="Text Box 28"/>
          <p:cNvSpPr txBox="1">
            <a:spLocks noChangeArrowheads="1"/>
          </p:cNvSpPr>
          <p:nvPr>
            <p:custDataLst>
              <p:tags r:id="rId11"/>
            </p:custDataLst>
          </p:nvPr>
        </p:nvSpPr>
        <p:spPr bwMode="auto">
          <a:xfrm>
            <a:off x="5652120" y="5949280"/>
            <a:ext cx="2324561" cy="446276"/>
          </a:xfrm>
          <a:prstGeom prst="rect">
            <a:avLst/>
          </a:prstGeom>
          <a:noFill/>
          <a:ln w="9525">
            <a:noFill/>
            <a:miter lim="800000"/>
          </a:ln>
        </p:spPr>
        <p:txBody>
          <a:bodyPr wrap="square">
            <a:spAutoFit/>
          </a:bodyPr>
          <a:lstStyle/>
          <a:p>
            <a:pPr>
              <a:spcBef>
                <a:spcPct val="50000"/>
              </a:spcBef>
            </a:pPr>
            <a:r>
              <a:rPr lang="en-US" sz="2300" smtClean="0">
                <a:latin typeface="Arial" panose="020B0604020202020204"/>
                <a:cs typeface="Arial" panose="020B0604020202020204"/>
              </a:rPr>
              <a:t>B</a:t>
            </a:r>
            <a:r>
              <a:rPr lang="zh-CN" altLang="en-US" sz="2300" smtClean="0">
                <a:latin typeface="Arial" panose="020B0604020202020204"/>
                <a:cs typeface="Arial" panose="020B0604020202020204"/>
              </a:rPr>
              <a:t>的</a:t>
            </a:r>
            <a:r>
              <a:rPr lang="en-US" sz="2300" smtClean="0">
                <a:latin typeface="Arial" panose="020B0604020202020204"/>
                <a:cs typeface="Arial" panose="020B0604020202020204"/>
              </a:rPr>
              <a:t>利润 </a:t>
            </a:r>
            <a:r>
              <a:rPr lang="en-US" sz="2300">
                <a:latin typeface="Arial" panose="020B0604020202020204"/>
                <a:cs typeface="Arial" panose="020B0604020202020204"/>
              </a:rPr>
              <a:t>= </a:t>
            </a:r>
            <a:r>
              <a:rPr lang="en-US" sz="2300" smtClean="0">
                <a:latin typeface="Arial" panose="020B0604020202020204"/>
                <a:cs typeface="Arial" panose="020B0604020202020204"/>
              </a:rPr>
              <a:t>800</a:t>
            </a:r>
            <a:endParaRPr lang="en-US" sz="2300">
              <a:latin typeface="Arial" panose="020B0604020202020204"/>
              <a:cs typeface="Arial" panose="020B0604020202020204"/>
            </a:endParaRPr>
          </a:p>
        </p:txBody>
      </p:sp>
      <p:sp>
        <p:nvSpPr>
          <p:cNvPr id="26643" name="Text Box 29"/>
          <p:cNvSpPr txBox="1">
            <a:spLocks noChangeArrowheads="1"/>
          </p:cNvSpPr>
          <p:nvPr>
            <p:custDataLst>
              <p:tags r:id="rId12"/>
            </p:custDataLst>
          </p:nvPr>
        </p:nvSpPr>
        <p:spPr bwMode="auto">
          <a:xfrm>
            <a:off x="2411760" y="6021288"/>
            <a:ext cx="2670042" cy="446276"/>
          </a:xfrm>
          <a:prstGeom prst="rect">
            <a:avLst/>
          </a:prstGeom>
          <a:noFill/>
          <a:ln w="9525">
            <a:noFill/>
            <a:miter lim="800000"/>
          </a:ln>
        </p:spPr>
        <p:txBody>
          <a:bodyPr wrap="square">
            <a:spAutoFit/>
          </a:bodyPr>
          <a:lstStyle/>
          <a:p>
            <a:pPr>
              <a:spcBef>
                <a:spcPct val="50000"/>
              </a:spcBef>
            </a:pPr>
            <a:r>
              <a:rPr lang="en-US" sz="2300" smtClean="0">
                <a:latin typeface="Arial" panose="020B0604020202020204"/>
                <a:cs typeface="Arial" panose="020B0604020202020204"/>
              </a:rPr>
              <a:t>B</a:t>
            </a:r>
            <a:r>
              <a:rPr lang="zh-CN" altLang="en-US" sz="2300" smtClean="0">
                <a:latin typeface="Arial" panose="020B0604020202020204"/>
                <a:cs typeface="Arial" panose="020B0604020202020204"/>
              </a:rPr>
              <a:t>的</a:t>
            </a:r>
            <a:r>
              <a:rPr lang="en-US" sz="2300" smtClean="0">
                <a:latin typeface="Arial" panose="020B0604020202020204"/>
                <a:cs typeface="Arial" panose="020B0604020202020204"/>
              </a:rPr>
              <a:t>利润 </a:t>
            </a:r>
            <a:r>
              <a:rPr lang="en-US" sz="2300">
                <a:latin typeface="Arial" panose="020B0604020202020204"/>
                <a:cs typeface="Arial" panose="020B0604020202020204"/>
              </a:rPr>
              <a:t>= </a:t>
            </a:r>
            <a:r>
              <a:rPr lang="en-US" sz="2300" smtClean="0">
                <a:latin typeface="Arial" panose="020B0604020202020204"/>
                <a:cs typeface="Arial" panose="020B0604020202020204"/>
              </a:rPr>
              <a:t>1000</a:t>
            </a:r>
            <a:endParaRPr lang="en-US" sz="2300" dirty="0">
              <a:latin typeface="Arial" panose="020B0604020202020204"/>
              <a:cs typeface="Arial" panose="020B0604020202020204"/>
            </a:endParaRPr>
          </a:p>
        </p:txBody>
      </p:sp>
      <p:sp>
        <p:nvSpPr>
          <p:cNvPr id="198686" name="Text Box 30"/>
          <p:cNvSpPr txBox="1">
            <a:spLocks noChangeArrowheads="1"/>
          </p:cNvSpPr>
          <p:nvPr>
            <p:custDataLst>
              <p:tags r:id="rId13"/>
            </p:custDataLst>
          </p:nvPr>
        </p:nvSpPr>
        <p:spPr bwMode="auto">
          <a:xfrm>
            <a:off x="323528" y="1484784"/>
            <a:ext cx="8266113" cy="576064"/>
          </a:xfrm>
          <a:prstGeom prst="rect">
            <a:avLst/>
          </a:prstGeom>
          <a:noFill/>
          <a:ln w="9525">
            <a:noFill/>
            <a:miter lim="800000"/>
          </a:ln>
        </p:spPr>
        <p:txBody>
          <a:bodyPr/>
          <a:lstStyle/>
          <a:p>
            <a:pPr>
              <a:spcBef>
                <a:spcPct val="50000"/>
              </a:spcBef>
            </a:pPr>
            <a:r>
              <a:rPr lang="en-US" sz="2600">
                <a:solidFill>
                  <a:srgbClr val="0000FF"/>
                </a:solidFill>
                <a:latin typeface="Arial" panose="020B0604020202020204"/>
                <a:cs typeface="Arial" panose="020B0604020202020204"/>
              </a:rPr>
              <a:t>每个企业的占优策略</a:t>
            </a:r>
            <a:r>
              <a:rPr lang="en-US" sz="2600" smtClean="0">
                <a:solidFill>
                  <a:srgbClr val="0000FF"/>
                </a:solidFill>
                <a:latin typeface="Arial" panose="020B0604020202020204"/>
                <a:cs typeface="Arial" panose="020B0604020202020204"/>
              </a:rPr>
              <a:t>: 违反协定</a:t>
            </a:r>
            <a:r>
              <a:rPr lang="en-US" sz="2600" dirty="0">
                <a:solidFill>
                  <a:srgbClr val="0000FF"/>
                </a:solidFill>
                <a:latin typeface="Arial" panose="020B0604020202020204"/>
                <a:cs typeface="Arial" panose="020B0604020202020204"/>
              </a:rPr>
              <a:t>，分别生产Q=40.</a:t>
            </a:r>
          </a:p>
        </p:txBody>
      </p:sp>
      <p:sp>
        <p:nvSpPr>
          <p:cNvPr id="32" name="Text Box 23"/>
          <p:cNvSpPr txBox="1">
            <a:spLocks noChangeArrowheads="1"/>
          </p:cNvSpPr>
          <p:nvPr>
            <p:custDataLst>
              <p:tags r:id="rId14"/>
            </p:custDataLst>
          </p:nvPr>
        </p:nvSpPr>
        <p:spPr bwMode="auto">
          <a:xfrm>
            <a:off x="5652120" y="4221088"/>
            <a:ext cx="2247518" cy="446276"/>
          </a:xfrm>
          <a:prstGeom prst="rect">
            <a:avLst/>
          </a:prstGeom>
          <a:noFill/>
          <a:ln w="9525">
            <a:noFill/>
            <a:miter lim="800000"/>
          </a:ln>
        </p:spPr>
        <p:txBody>
          <a:bodyPr wrap="square">
            <a:spAutoFit/>
          </a:bodyPr>
          <a:lstStyle/>
          <a:p>
            <a:pPr>
              <a:spcBef>
                <a:spcPct val="50000"/>
              </a:spcBef>
            </a:pPr>
            <a:r>
              <a:rPr lang="en-US" sz="2300" smtClean="0">
                <a:latin typeface="Arial" panose="020B0604020202020204"/>
                <a:cs typeface="Arial" panose="020B0604020202020204"/>
              </a:rPr>
              <a:t>B</a:t>
            </a:r>
            <a:r>
              <a:rPr lang="zh-CN" altLang="en-US" sz="2300" smtClean="0">
                <a:latin typeface="Arial" panose="020B0604020202020204"/>
                <a:cs typeface="Arial" panose="020B0604020202020204"/>
              </a:rPr>
              <a:t>的</a:t>
            </a:r>
            <a:r>
              <a:rPr lang="en-US" sz="2300" smtClean="0">
                <a:latin typeface="Arial" panose="020B0604020202020204"/>
                <a:cs typeface="Arial" panose="020B0604020202020204"/>
              </a:rPr>
              <a:t>利润 </a:t>
            </a:r>
            <a:r>
              <a:rPr lang="en-US" sz="2300">
                <a:latin typeface="Arial" panose="020B0604020202020204"/>
                <a:cs typeface="Arial" panose="020B0604020202020204"/>
              </a:rPr>
              <a:t>= </a:t>
            </a:r>
            <a:r>
              <a:rPr lang="en-US" sz="2300" smtClean="0">
                <a:latin typeface="Arial" panose="020B0604020202020204"/>
                <a:cs typeface="Arial" panose="020B0604020202020204"/>
              </a:rPr>
              <a:t>750</a:t>
            </a:r>
            <a:endParaRPr lang="en-US" sz="2300">
              <a:latin typeface="Arial" panose="020B0604020202020204"/>
              <a:cs typeface="Arial" panose="020B0604020202020204"/>
            </a:endParaRPr>
          </a:p>
        </p:txBody>
      </p:sp>
      <p:sp>
        <p:nvSpPr>
          <p:cNvPr id="33" name="Text Box 23"/>
          <p:cNvSpPr txBox="1">
            <a:spLocks noChangeArrowheads="1"/>
          </p:cNvSpPr>
          <p:nvPr>
            <p:custDataLst>
              <p:tags r:id="rId15"/>
            </p:custDataLst>
          </p:nvPr>
        </p:nvSpPr>
        <p:spPr bwMode="auto">
          <a:xfrm>
            <a:off x="6588224" y="3140968"/>
            <a:ext cx="2247518" cy="446276"/>
          </a:xfrm>
          <a:prstGeom prst="rect">
            <a:avLst/>
          </a:prstGeom>
          <a:noFill/>
          <a:ln w="9525">
            <a:noFill/>
            <a:miter lim="800000"/>
          </a:ln>
        </p:spPr>
        <p:txBody>
          <a:bodyPr wrap="square">
            <a:spAutoFit/>
          </a:bodyPr>
          <a:lstStyle/>
          <a:p>
            <a:pPr>
              <a:spcBef>
                <a:spcPct val="50000"/>
              </a:spcBef>
            </a:pPr>
            <a:r>
              <a:rPr lang="en-US" sz="2300" smtClean="0">
                <a:latin typeface="Arial" panose="020B0604020202020204"/>
                <a:cs typeface="Arial" panose="020B0604020202020204"/>
              </a:rPr>
              <a:t>A</a:t>
            </a:r>
            <a:r>
              <a:rPr lang="zh-CN" altLang="en-US" sz="2300" smtClean="0">
                <a:latin typeface="Arial" panose="020B0604020202020204"/>
                <a:cs typeface="Arial" panose="020B0604020202020204"/>
              </a:rPr>
              <a:t>的</a:t>
            </a:r>
            <a:r>
              <a:rPr lang="en-US" sz="2300" smtClean="0">
                <a:latin typeface="Arial" panose="020B0604020202020204"/>
                <a:cs typeface="Arial" panose="020B0604020202020204"/>
              </a:rPr>
              <a:t>利润 </a:t>
            </a:r>
            <a:r>
              <a:rPr lang="en-US" sz="2300">
                <a:latin typeface="Arial" panose="020B0604020202020204"/>
                <a:cs typeface="Arial" panose="020B0604020202020204"/>
              </a:rPr>
              <a:t>= </a:t>
            </a:r>
            <a:r>
              <a:rPr lang="en-US" sz="2300" smtClean="0">
                <a:latin typeface="Arial" panose="020B0604020202020204"/>
                <a:cs typeface="Arial" panose="020B0604020202020204"/>
              </a:rPr>
              <a:t>1000</a:t>
            </a:r>
            <a:endParaRPr lang="en-US" sz="2300">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8686"/>
                                        </p:tgtEl>
                                        <p:attrNameLst>
                                          <p:attrName>style.visibility</p:attrName>
                                        </p:attrNameLst>
                                      </p:cBhvr>
                                      <p:to>
                                        <p:strVal val="visible"/>
                                      </p:to>
                                    </p:set>
                                    <p:animEffect transition="in" filter="fade">
                                      <p:cBhvr>
                                        <p:cTn id="7" dur="500"/>
                                        <p:tgtEl>
                                          <p:spTgt spid="198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8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4137" y="641967"/>
            <a:ext cx="3057247" cy="584775"/>
          </a:xfrm>
          <a:prstGeom prst="rect">
            <a:avLst/>
          </a:prstGeom>
          <a:noFill/>
        </p:spPr>
        <p:txBody>
          <a:bodyPr wrap="none" rtlCol="0">
            <a:spAutoFit/>
          </a:bodyPr>
          <a:lstStyle/>
          <a:p>
            <a:pPr algn="l"/>
            <a:r>
              <a:rPr lang="zh-CN" altLang="en-US" sz="3200" smtClean="0">
                <a:solidFill>
                  <a:srgbClr val="002060"/>
                </a:solidFill>
                <a:latin typeface="华光中雅_CNKI" panose="02000500000000000000" pitchFamily="2" charset="-122"/>
                <a:ea typeface="华光中雅_CNKI" panose="02000500000000000000" pitchFamily="2" charset="-122"/>
              </a:rPr>
              <a:t>习题：</a:t>
            </a:r>
            <a:r>
              <a:rPr sz="3200" smtClean="0">
                <a:solidFill>
                  <a:srgbClr val="002060"/>
                </a:solidFill>
                <a:latin typeface="华光中雅_CNKI" panose="02000500000000000000" pitchFamily="2" charset="-122"/>
                <a:ea typeface="华光中雅_CNKI" panose="02000500000000000000" pitchFamily="2" charset="-122"/>
              </a:rPr>
              <a:t>机票</a:t>
            </a:r>
            <a:r>
              <a:rPr lang="zh-CN" altLang="en-US" sz="3200" smtClean="0">
                <a:solidFill>
                  <a:srgbClr val="002060"/>
                </a:solidFill>
                <a:latin typeface="华光中雅_CNKI" panose="02000500000000000000" pitchFamily="2" charset="-122"/>
                <a:ea typeface="华光中雅_CNKI" panose="02000500000000000000" pitchFamily="2" charset="-122"/>
              </a:rPr>
              <a:t>大战</a:t>
            </a:r>
            <a:endParaRPr lang="zh-CN" sz="3200" dirty="0">
              <a:solidFill>
                <a:srgbClr val="002060"/>
              </a:solidFill>
              <a:latin typeface="华光中雅_CNKI" panose="02000500000000000000" pitchFamily="2" charset="-122"/>
              <a:ea typeface="华光中雅_CNKI" panose="02000500000000000000" pitchFamily="2" charset="-122"/>
            </a:endParaRPr>
          </a:p>
        </p:txBody>
      </p:sp>
      <p:sp>
        <p:nvSpPr>
          <p:cNvPr id="36" name="Content Placeholder 2"/>
          <p:cNvSpPr>
            <a:spLocks noGrp="1"/>
          </p:cNvSpPr>
          <p:nvPr>
            <p:ph idx="1"/>
            <p:custDataLst>
              <p:tags r:id="rId1"/>
            </p:custDataLst>
          </p:nvPr>
        </p:nvSpPr>
        <p:spPr>
          <a:xfrm>
            <a:off x="457200" y="1371600"/>
            <a:ext cx="8507288" cy="5105400"/>
          </a:xfrm>
        </p:spPr>
        <p:txBody>
          <a:bodyPr>
            <a:normAutofit/>
          </a:bodyPr>
          <a:lstStyle/>
          <a:p>
            <a:pPr>
              <a:spcBef>
                <a:spcPts val="600"/>
              </a:spcBef>
              <a:buClr>
                <a:srgbClr val="CC0000"/>
              </a:buClr>
            </a:pPr>
            <a:r>
              <a:rPr lang="en-US" sz="2700" smtClean="0">
                <a:latin typeface="微软雅黑" panose="020B0503020204020204" pitchFamily="34" charset="-122"/>
                <a:ea typeface="微软雅黑" panose="020B0503020204020204" pitchFamily="34" charset="-122"/>
              </a:rPr>
              <a:t>参与者</a:t>
            </a:r>
            <a:r>
              <a:rPr lang="zh-CN" altLang="en-US" sz="2700" smtClean="0">
                <a:latin typeface="微软雅黑" panose="020B0503020204020204" pitchFamily="34" charset="-122"/>
                <a:ea typeface="微软雅黑" panose="020B0503020204020204" pitchFamily="34" charset="-122"/>
              </a:rPr>
              <a:t>：</a:t>
            </a:r>
            <a:r>
              <a:rPr lang="en-US" altLang="zh-CN" sz="2700" smtClean="0">
                <a:latin typeface="微软雅黑" panose="020B0503020204020204" pitchFamily="34" charset="-122"/>
                <a:ea typeface="微软雅黑" panose="020B0503020204020204" pitchFamily="34" charset="-122"/>
              </a:rPr>
              <a:t>A</a:t>
            </a:r>
            <a:r>
              <a:rPr lang="zh-CN" altLang="en-US" sz="2700" smtClean="0">
                <a:latin typeface="微软雅黑" panose="020B0503020204020204" pitchFamily="34" charset="-122"/>
                <a:ea typeface="微软雅黑" panose="020B0503020204020204" pitchFamily="34" charset="-122"/>
              </a:rPr>
              <a:t>和</a:t>
            </a:r>
            <a:r>
              <a:rPr lang="en-US" altLang="zh-CN" sz="2700" smtClean="0">
                <a:latin typeface="微软雅黑" panose="020B0503020204020204" pitchFamily="34" charset="-122"/>
                <a:ea typeface="微软雅黑" panose="020B0503020204020204" pitchFamily="34" charset="-122"/>
              </a:rPr>
              <a:t>B</a:t>
            </a:r>
            <a:r>
              <a:rPr lang="zh-CN" altLang="en-US" sz="2700" smtClean="0">
                <a:latin typeface="微软雅黑" panose="020B0503020204020204" pitchFamily="34" charset="-122"/>
                <a:ea typeface="微软雅黑" panose="020B0503020204020204" pitchFamily="34" charset="-122"/>
              </a:rPr>
              <a:t>两家航空公司</a:t>
            </a:r>
            <a:endParaRPr lang="en-US" sz="2700" dirty="0">
              <a:latin typeface="微软雅黑" panose="020B0503020204020204" pitchFamily="34" charset="-122"/>
              <a:ea typeface="微软雅黑" panose="020B0503020204020204" pitchFamily="34" charset="-122"/>
            </a:endParaRPr>
          </a:p>
          <a:p>
            <a:pPr>
              <a:spcBef>
                <a:spcPts val="600"/>
              </a:spcBef>
              <a:buClr>
                <a:srgbClr val="CC0000"/>
              </a:buClr>
            </a:pPr>
            <a:r>
              <a:rPr lang="en-US" sz="2700" smtClean="0">
                <a:latin typeface="微软雅黑" panose="020B0503020204020204" pitchFamily="34" charset="-122"/>
                <a:ea typeface="微软雅黑" panose="020B0503020204020204" pitchFamily="34" charset="-122"/>
              </a:rPr>
              <a:t>选择</a:t>
            </a:r>
            <a:r>
              <a:rPr lang="zh-CN" altLang="en-US" sz="2700" smtClean="0">
                <a:latin typeface="微软雅黑" panose="020B0503020204020204" pitchFamily="34" charset="-122"/>
                <a:ea typeface="微软雅黑" panose="020B0503020204020204" pitchFamily="34" charset="-122"/>
              </a:rPr>
              <a:t>：</a:t>
            </a:r>
            <a:r>
              <a:rPr lang="en-US" sz="2700" smtClean="0">
                <a:latin typeface="微软雅黑" panose="020B0503020204020204" pitchFamily="34" charset="-122"/>
                <a:ea typeface="微软雅黑" panose="020B0503020204020204" pitchFamily="34" charset="-122"/>
              </a:rPr>
              <a:t>机票降价</a:t>
            </a:r>
            <a:r>
              <a:rPr lang="en-US" sz="2700">
                <a:latin typeface="微软雅黑" panose="020B0503020204020204" pitchFamily="34" charset="-122"/>
                <a:ea typeface="微软雅黑" panose="020B0503020204020204" pitchFamily="34" charset="-122"/>
              </a:rPr>
              <a:t>50</a:t>
            </a:r>
            <a:r>
              <a:rPr lang="en-US" sz="2700" smtClean="0">
                <a:latin typeface="微软雅黑" panose="020B0503020204020204" pitchFamily="34" charset="-122"/>
                <a:ea typeface="微软雅黑" panose="020B0503020204020204" pitchFamily="34" charset="-122"/>
              </a:rPr>
              <a:t>%</a:t>
            </a:r>
            <a:r>
              <a:rPr lang="zh-CN" altLang="en-US" sz="2700" smtClean="0">
                <a:latin typeface="微软雅黑" panose="020B0503020204020204" pitchFamily="34" charset="-122"/>
                <a:ea typeface="微软雅黑" panose="020B0503020204020204" pitchFamily="34" charset="-122"/>
              </a:rPr>
              <a:t>，</a:t>
            </a:r>
            <a:r>
              <a:rPr lang="en-US" sz="2700" smtClean="0">
                <a:latin typeface="微软雅黑" panose="020B0503020204020204" pitchFamily="34" charset="-122"/>
                <a:ea typeface="微软雅黑" panose="020B0503020204020204" pitchFamily="34" charset="-122"/>
              </a:rPr>
              <a:t>或者不变</a:t>
            </a:r>
            <a:endParaRPr lang="en-US" sz="2700" dirty="0">
              <a:latin typeface="微软雅黑" panose="020B0503020204020204" pitchFamily="34" charset="-122"/>
              <a:ea typeface="微软雅黑" panose="020B0503020204020204" pitchFamily="34" charset="-122"/>
            </a:endParaRPr>
          </a:p>
          <a:p>
            <a:pPr marL="800100" lvl="1" indent="-342900">
              <a:spcBef>
                <a:spcPts val="600"/>
              </a:spcBef>
              <a:buClr>
                <a:srgbClr val="CC0000"/>
              </a:buClr>
              <a:buFont typeface="Wingdings" panose="05000000000000000000" pitchFamily="2" charset="2"/>
              <a:buChar char="ü"/>
            </a:pPr>
            <a:r>
              <a:rPr lang="en-US" sz="2500" smtClean="0">
                <a:latin typeface="微软雅黑" panose="020B0503020204020204" pitchFamily="34" charset="-122"/>
                <a:ea typeface="微软雅黑" panose="020B0503020204020204" pitchFamily="34" charset="-122"/>
              </a:rPr>
              <a:t>如果两家航空公司都降价</a:t>
            </a:r>
            <a:r>
              <a:rPr lang="zh-CN" altLang="en-US" sz="2500" smtClean="0">
                <a:latin typeface="微软雅黑" panose="020B0503020204020204" pitchFamily="34" charset="-122"/>
                <a:ea typeface="微软雅黑" panose="020B0503020204020204" pitchFamily="34" charset="-122"/>
              </a:rPr>
              <a:t>，</a:t>
            </a:r>
            <a:r>
              <a:rPr lang="en-US" sz="2500" smtClean="0">
                <a:latin typeface="微软雅黑" panose="020B0503020204020204" pitchFamily="34" charset="-122"/>
                <a:ea typeface="微软雅黑" panose="020B0503020204020204" pitchFamily="34" charset="-122"/>
              </a:rPr>
              <a:t>每家航空公司的利润=400 </a:t>
            </a:r>
            <a:r>
              <a:rPr lang="zh-CN" altLang="en-US" sz="2500" smtClean="0">
                <a:latin typeface="微软雅黑" panose="020B0503020204020204" pitchFamily="34" charset="-122"/>
                <a:ea typeface="微软雅黑" panose="020B0503020204020204" pitchFamily="34" charset="-122"/>
              </a:rPr>
              <a:t>万元</a:t>
            </a:r>
            <a:endParaRPr lang="en-US" sz="2500" dirty="0">
              <a:latin typeface="微软雅黑" panose="020B0503020204020204" pitchFamily="34" charset="-122"/>
              <a:ea typeface="微软雅黑" panose="020B0503020204020204" pitchFamily="34" charset="-122"/>
            </a:endParaRPr>
          </a:p>
          <a:p>
            <a:pPr marL="800100" lvl="1" indent="-342900">
              <a:spcBef>
                <a:spcPts val="600"/>
              </a:spcBef>
              <a:buClr>
                <a:srgbClr val="CC0000"/>
              </a:buClr>
              <a:buFont typeface="Wingdings" panose="05000000000000000000" pitchFamily="2" charset="2"/>
              <a:buChar char="ü"/>
            </a:pPr>
            <a:r>
              <a:rPr lang="en-US" sz="2500" smtClean="0">
                <a:latin typeface="微软雅黑" panose="020B0503020204020204" pitchFamily="34" charset="-122"/>
                <a:ea typeface="微软雅黑" panose="020B0503020204020204" pitchFamily="34" charset="-122"/>
              </a:rPr>
              <a:t>如果两家航空公司都不降价</a:t>
            </a:r>
            <a:r>
              <a:rPr lang="zh-CN" altLang="en-US" sz="2500" smtClean="0">
                <a:latin typeface="微软雅黑" panose="020B0503020204020204" pitchFamily="34" charset="-122"/>
                <a:ea typeface="微软雅黑" panose="020B0503020204020204" pitchFamily="34" charset="-122"/>
              </a:rPr>
              <a:t>，</a:t>
            </a:r>
            <a:r>
              <a:rPr lang="en-US" sz="2500" smtClean="0">
                <a:latin typeface="微软雅黑" panose="020B0503020204020204" pitchFamily="34" charset="-122"/>
                <a:ea typeface="微软雅黑" panose="020B0503020204020204" pitchFamily="34" charset="-122"/>
              </a:rPr>
              <a:t>每家航空公司的利润=600 </a:t>
            </a:r>
            <a:r>
              <a:rPr lang="zh-CN" altLang="en-US" sz="2500" smtClean="0">
                <a:latin typeface="微软雅黑" panose="020B0503020204020204" pitchFamily="34" charset="-122"/>
                <a:ea typeface="微软雅黑" panose="020B0503020204020204" pitchFamily="34" charset="-122"/>
              </a:rPr>
              <a:t>万元</a:t>
            </a:r>
            <a:endParaRPr lang="en-US" sz="2500" dirty="0">
              <a:latin typeface="微软雅黑" panose="020B0503020204020204" pitchFamily="34" charset="-122"/>
              <a:ea typeface="微软雅黑" panose="020B0503020204020204" pitchFamily="34" charset="-122"/>
            </a:endParaRPr>
          </a:p>
          <a:p>
            <a:pPr marL="800100" lvl="1" indent="-342900">
              <a:spcBef>
                <a:spcPts val="600"/>
              </a:spcBef>
              <a:buClr>
                <a:srgbClr val="CC0000"/>
              </a:buClr>
              <a:buFont typeface="Wingdings" panose="05000000000000000000" pitchFamily="2" charset="2"/>
              <a:buChar char="ü"/>
            </a:pPr>
            <a:r>
              <a:rPr lang="en-US" sz="2500" smtClean="0">
                <a:latin typeface="微软雅黑" panose="020B0503020204020204" pitchFamily="34" charset="-122"/>
                <a:ea typeface="微软雅黑" panose="020B0503020204020204" pitchFamily="34" charset="-122"/>
              </a:rPr>
              <a:t>如果只有一家航空公司降价</a:t>
            </a:r>
            <a:r>
              <a:rPr lang="zh-CN" altLang="en-US" sz="2500" smtClean="0">
                <a:latin typeface="微软雅黑" panose="020B0503020204020204" pitchFamily="34" charset="-122"/>
                <a:ea typeface="微软雅黑" panose="020B0503020204020204" pitchFamily="34" charset="-122"/>
              </a:rPr>
              <a:t>，</a:t>
            </a:r>
            <a:r>
              <a:rPr lang="en-US" sz="2500" smtClean="0">
                <a:latin typeface="微软雅黑" panose="020B0503020204020204" pitchFamily="34" charset="-122"/>
                <a:ea typeface="微软雅黑" panose="020B0503020204020204" pitchFamily="34" charset="-122"/>
              </a:rPr>
              <a:t>那它的利润=800</a:t>
            </a:r>
            <a:r>
              <a:rPr lang="zh-CN" altLang="en-US" sz="2500" smtClean="0">
                <a:latin typeface="微软雅黑" panose="020B0503020204020204" pitchFamily="34" charset="-122"/>
                <a:ea typeface="微软雅黑" panose="020B0503020204020204" pitchFamily="34" charset="-122"/>
              </a:rPr>
              <a:t>万元，</a:t>
            </a:r>
            <a:r>
              <a:rPr lang="en-US" sz="2500" smtClean="0">
                <a:latin typeface="微软雅黑" panose="020B0503020204020204" pitchFamily="34" charset="-122"/>
                <a:ea typeface="微软雅黑" panose="020B0503020204020204" pitchFamily="34" charset="-122"/>
              </a:rPr>
              <a:t>另外一家航空公司的利润=200 </a:t>
            </a:r>
            <a:r>
              <a:rPr lang="zh-CN" altLang="en-US" sz="2500" smtClean="0">
                <a:latin typeface="微软雅黑" panose="020B0503020204020204" pitchFamily="34" charset="-122"/>
                <a:ea typeface="微软雅黑" panose="020B0503020204020204" pitchFamily="34" charset="-122"/>
              </a:rPr>
              <a:t>万元</a:t>
            </a:r>
            <a:endParaRPr lang="en-US" sz="2500" dirty="0">
              <a:latin typeface="微软雅黑" panose="020B0503020204020204" pitchFamily="34" charset="-122"/>
              <a:ea typeface="微软雅黑" panose="020B0503020204020204" pitchFamily="34" charset="-122"/>
            </a:endParaRPr>
          </a:p>
          <a:p>
            <a:pPr>
              <a:spcBef>
                <a:spcPts val="1000"/>
              </a:spcBef>
              <a:buClr>
                <a:srgbClr val="CC0000"/>
              </a:buClr>
              <a:buNone/>
            </a:pPr>
            <a:r>
              <a:rPr lang="en-US" sz="2700" smtClean="0">
                <a:latin typeface="微软雅黑" panose="020B0503020204020204" pitchFamily="34" charset="-122"/>
                <a:ea typeface="微软雅黑" panose="020B0503020204020204" pitchFamily="34" charset="-122"/>
              </a:rPr>
              <a:t>画出</a:t>
            </a:r>
            <a:r>
              <a:rPr lang="zh-CN" altLang="en-US" sz="2700" smtClean="0">
                <a:latin typeface="微软雅黑" panose="020B0503020204020204" pitchFamily="34" charset="-122"/>
                <a:ea typeface="微软雅黑" panose="020B0503020204020204" pitchFamily="34" charset="-122"/>
              </a:rPr>
              <a:t>收益</a:t>
            </a:r>
            <a:r>
              <a:rPr lang="en-US" sz="2700" smtClean="0">
                <a:latin typeface="微软雅黑" panose="020B0503020204020204" pitchFamily="34" charset="-122"/>
                <a:ea typeface="微软雅黑" panose="020B0503020204020204" pitchFamily="34" charset="-122"/>
              </a:rPr>
              <a:t>矩阵</a:t>
            </a:r>
            <a:r>
              <a:rPr lang="zh-CN" altLang="en-US" sz="2700" smtClean="0">
                <a:latin typeface="微软雅黑" panose="020B0503020204020204" pitchFamily="34" charset="-122"/>
                <a:ea typeface="微软雅黑" panose="020B0503020204020204" pitchFamily="34" charset="-122"/>
              </a:rPr>
              <a:t>，</a:t>
            </a:r>
            <a:r>
              <a:rPr lang="en-US" sz="2700" smtClean="0">
                <a:latin typeface="微软雅黑" panose="020B0503020204020204" pitchFamily="34" charset="-122"/>
                <a:ea typeface="微软雅黑" panose="020B0503020204020204" pitchFamily="34" charset="-122"/>
              </a:rPr>
              <a:t>并找到纳什均衡</a:t>
            </a:r>
            <a:endParaRPr lang="en-US" sz="27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30" cstate="print"/>
          <a:stretch>
            <a:fillRect/>
          </a:stretch>
        </p:blipFill>
        <p:spPr>
          <a:xfrm>
            <a:off x="433281" y="6286520"/>
            <a:ext cx="1495513" cy="288536"/>
          </a:xfrm>
          <a:prstGeom prst="rect">
            <a:avLst/>
          </a:prstGeom>
        </p:spPr>
      </p:pic>
      <p:sp>
        <p:nvSpPr>
          <p:cNvPr id="6" name="TextBox 5"/>
          <p:cNvSpPr txBox="1"/>
          <p:nvPr/>
        </p:nvSpPr>
        <p:spPr>
          <a:xfrm>
            <a:off x="414137" y="641967"/>
            <a:ext cx="3057247" cy="584775"/>
          </a:xfrm>
          <a:prstGeom prst="rect">
            <a:avLst/>
          </a:prstGeom>
          <a:noFill/>
        </p:spPr>
        <p:txBody>
          <a:bodyPr wrap="none" rtlCol="0">
            <a:spAutoFit/>
          </a:bodyPr>
          <a:lstStyle/>
          <a:p>
            <a:pPr algn="l"/>
            <a:r>
              <a:rPr lang="zh-CN" altLang="en-US" sz="3200" smtClean="0">
                <a:solidFill>
                  <a:srgbClr val="002060"/>
                </a:solidFill>
                <a:latin typeface="华光中雅_CNKI" panose="02000500000000000000" pitchFamily="2" charset="-122"/>
                <a:ea typeface="华光中雅_CNKI" panose="02000500000000000000" pitchFamily="2" charset="-122"/>
              </a:rPr>
              <a:t>习题：</a:t>
            </a:r>
            <a:r>
              <a:rPr lang="en-US" altLang="zh-CN" sz="3200" smtClean="0">
                <a:solidFill>
                  <a:srgbClr val="002060"/>
                </a:solidFill>
                <a:latin typeface="华光中雅_CNKI" panose="02000500000000000000" pitchFamily="2" charset="-122"/>
                <a:ea typeface="华光中雅_CNKI" panose="02000500000000000000" pitchFamily="2" charset="-122"/>
              </a:rPr>
              <a:t>参考答案</a:t>
            </a:r>
            <a:endParaRPr lang="zh-CN" altLang="en-US" sz="3200" dirty="0">
              <a:solidFill>
                <a:srgbClr val="002060"/>
              </a:solidFill>
              <a:latin typeface="华光中雅_CNKI" panose="02000500000000000000" pitchFamily="2" charset="-122"/>
              <a:ea typeface="华光中雅_CNKI" panose="02000500000000000000" pitchFamily="2" charset="-122"/>
            </a:endParaRPr>
          </a:p>
        </p:txBody>
      </p:sp>
      <p:sp>
        <p:nvSpPr>
          <p:cNvPr id="3" name="Rectangle 6"/>
          <p:cNvSpPr>
            <a:spLocks noChangeArrowheads="1"/>
          </p:cNvSpPr>
          <p:nvPr>
            <p:custDataLst>
              <p:tags r:id="rId1"/>
            </p:custDataLst>
          </p:nvPr>
        </p:nvSpPr>
        <p:spPr bwMode="auto">
          <a:xfrm>
            <a:off x="539552" y="1484784"/>
            <a:ext cx="3233737" cy="1022350"/>
          </a:xfrm>
          <a:prstGeom prst="rect">
            <a:avLst/>
          </a:prstGeom>
          <a:noFill/>
          <a:ln w="9525">
            <a:noFill/>
            <a:miter lim="800000"/>
          </a:ln>
        </p:spPr>
        <p:txBody>
          <a:bodyPr/>
          <a:lstStyle/>
          <a:p>
            <a:pPr>
              <a:lnSpc>
                <a:spcPct val="105000"/>
              </a:lnSpc>
              <a:spcBef>
                <a:spcPct val="45000"/>
              </a:spcBef>
              <a:buClr>
                <a:srgbClr val="669900"/>
              </a:buClr>
              <a:buSzPct val="120000"/>
              <a:buFont typeface="Wingdings" panose="05000000000000000000" pitchFamily="2" charset="2"/>
              <a:buNone/>
            </a:pPr>
            <a:r>
              <a:rPr lang="en-US" sz="2600">
                <a:latin typeface="Arial" panose="020B0604020202020204"/>
                <a:cs typeface="Arial" panose="020B0604020202020204"/>
              </a:rPr>
              <a:t>纳什均衡:</a:t>
            </a:r>
            <a:br>
              <a:rPr lang="en-US" sz="2600">
                <a:latin typeface="Arial" panose="020B0604020202020204"/>
                <a:cs typeface="Arial" panose="020B0604020202020204"/>
              </a:rPr>
            </a:br>
            <a:r>
              <a:rPr lang="en-US" sz="2600">
                <a:solidFill>
                  <a:srgbClr val="FF0000"/>
                </a:solidFill>
                <a:latin typeface="Arial" panose="020B0604020202020204"/>
                <a:cs typeface="Arial" panose="020B0604020202020204"/>
              </a:rPr>
              <a:t>两家公司都降价</a:t>
            </a:r>
          </a:p>
        </p:txBody>
      </p:sp>
      <p:grpSp>
        <p:nvGrpSpPr>
          <p:cNvPr id="7" name="Group 6"/>
          <p:cNvGrpSpPr/>
          <p:nvPr/>
        </p:nvGrpSpPr>
        <p:grpSpPr bwMode="auto">
          <a:xfrm>
            <a:off x="2836863" y="2768600"/>
            <a:ext cx="5983287" cy="3536950"/>
            <a:chOff x="1522" y="1296"/>
            <a:chExt cx="2421" cy="1658"/>
          </a:xfrm>
        </p:grpSpPr>
        <p:sp>
          <p:nvSpPr>
            <p:cNvPr id="8" name="AutoShape 9"/>
            <p:cNvSpPr>
              <a:spLocks noChangeArrowheads="1"/>
            </p:cNvSpPr>
            <p:nvPr>
              <p:custDataLst>
                <p:tags r:id="rId17"/>
              </p:custDataLst>
            </p:nvPr>
          </p:nvSpPr>
          <p:spPr bwMode="auto">
            <a:xfrm>
              <a:off x="1527" y="1298"/>
              <a:ext cx="1206" cy="826"/>
            </a:xfrm>
            <a:prstGeom prst="rtTriangle">
              <a:avLst/>
            </a:prstGeom>
            <a:solidFill>
              <a:srgbClr val="FFFFCC"/>
            </a:solidFill>
            <a:ln w="9525">
              <a:noFill/>
              <a:miter lim="800000"/>
            </a:ln>
          </p:spPr>
          <p:txBody>
            <a:bodyPr wrap="none" anchor="ctr"/>
            <a:lstStyle/>
            <a:p>
              <a:endParaRPr lang="en-US">
                <a:latin typeface="Arial" panose="020B0604020202020204"/>
                <a:cs typeface="Arial" panose="020B0604020202020204"/>
              </a:endParaRPr>
            </a:p>
          </p:txBody>
        </p:sp>
        <p:sp>
          <p:nvSpPr>
            <p:cNvPr id="9" name="AutoShape 10"/>
            <p:cNvSpPr>
              <a:spLocks noChangeArrowheads="1"/>
            </p:cNvSpPr>
            <p:nvPr>
              <p:custDataLst>
                <p:tags r:id="rId18"/>
              </p:custDataLst>
            </p:nvPr>
          </p:nvSpPr>
          <p:spPr bwMode="auto">
            <a:xfrm>
              <a:off x="2737" y="1298"/>
              <a:ext cx="1206" cy="826"/>
            </a:xfrm>
            <a:prstGeom prst="rtTriangle">
              <a:avLst/>
            </a:prstGeom>
            <a:solidFill>
              <a:srgbClr val="FFFFCC"/>
            </a:solidFill>
            <a:ln w="9525">
              <a:noFill/>
              <a:miter lim="800000"/>
            </a:ln>
          </p:spPr>
          <p:txBody>
            <a:bodyPr wrap="none" anchor="ctr"/>
            <a:lstStyle/>
            <a:p>
              <a:endParaRPr lang="en-US">
                <a:latin typeface="Arial" panose="020B0604020202020204"/>
                <a:cs typeface="Arial" panose="020B0604020202020204"/>
              </a:endParaRPr>
            </a:p>
          </p:txBody>
        </p:sp>
        <p:sp>
          <p:nvSpPr>
            <p:cNvPr id="10" name="AutoShape 11"/>
            <p:cNvSpPr>
              <a:spLocks noChangeArrowheads="1"/>
            </p:cNvSpPr>
            <p:nvPr>
              <p:custDataLst>
                <p:tags r:id="rId19"/>
              </p:custDataLst>
            </p:nvPr>
          </p:nvSpPr>
          <p:spPr bwMode="auto">
            <a:xfrm>
              <a:off x="2735" y="2125"/>
              <a:ext cx="1206" cy="826"/>
            </a:xfrm>
            <a:prstGeom prst="rtTriangle">
              <a:avLst/>
            </a:prstGeom>
            <a:solidFill>
              <a:srgbClr val="FFFFCC"/>
            </a:solidFill>
            <a:ln w="9525">
              <a:noFill/>
              <a:miter lim="800000"/>
            </a:ln>
          </p:spPr>
          <p:txBody>
            <a:bodyPr wrap="none" anchor="ctr"/>
            <a:lstStyle/>
            <a:p>
              <a:endParaRPr lang="en-US">
                <a:latin typeface="Arial" panose="020B0604020202020204"/>
                <a:cs typeface="Arial" panose="020B0604020202020204"/>
              </a:endParaRPr>
            </a:p>
          </p:txBody>
        </p:sp>
        <p:sp>
          <p:nvSpPr>
            <p:cNvPr id="11" name="AutoShape 12"/>
            <p:cNvSpPr>
              <a:spLocks noChangeArrowheads="1"/>
            </p:cNvSpPr>
            <p:nvPr>
              <p:custDataLst>
                <p:tags r:id="rId20"/>
              </p:custDataLst>
            </p:nvPr>
          </p:nvSpPr>
          <p:spPr bwMode="auto">
            <a:xfrm>
              <a:off x="1527" y="2126"/>
              <a:ext cx="1206" cy="826"/>
            </a:xfrm>
            <a:prstGeom prst="rtTriangle">
              <a:avLst/>
            </a:prstGeom>
            <a:solidFill>
              <a:srgbClr val="FFFFCC"/>
            </a:solidFill>
            <a:ln w="9525">
              <a:noFill/>
              <a:miter lim="800000"/>
            </a:ln>
          </p:spPr>
          <p:txBody>
            <a:bodyPr wrap="none" anchor="ctr"/>
            <a:lstStyle/>
            <a:p>
              <a:endParaRPr lang="en-US">
                <a:latin typeface="Arial" panose="020B0604020202020204"/>
                <a:cs typeface="Arial" panose="020B0604020202020204"/>
              </a:endParaRPr>
            </a:p>
          </p:txBody>
        </p:sp>
        <p:sp>
          <p:nvSpPr>
            <p:cNvPr id="12" name="AutoShape 13"/>
            <p:cNvSpPr>
              <a:spLocks noChangeArrowheads="1"/>
            </p:cNvSpPr>
            <p:nvPr>
              <p:custDataLst>
                <p:tags r:id="rId21"/>
              </p:custDataLst>
            </p:nvPr>
          </p:nvSpPr>
          <p:spPr bwMode="auto">
            <a:xfrm rot="10800000">
              <a:off x="1522" y="1298"/>
              <a:ext cx="1206" cy="826"/>
            </a:xfrm>
            <a:prstGeom prst="rtTriangle">
              <a:avLst/>
            </a:prstGeom>
            <a:solidFill>
              <a:srgbClr val="CCFFCC"/>
            </a:solidFill>
            <a:ln w="9525">
              <a:noFill/>
              <a:miter lim="800000"/>
            </a:ln>
          </p:spPr>
          <p:txBody>
            <a:bodyPr wrap="none" anchor="ctr"/>
            <a:lstStyle/>
            <a:p>
              <a:endParaRPr lang="en-US">
                <a:latin typeface="Arial" panose="020B0604020202020204"/>
                <a:cs typeface="Arial" panose="020B0604020202020204"/>
              </a:endParaRPr>
            </a:p>
          </p:txBody>
        </p:sp>
        <p:sp>
          <p:nvSpPr>
            <p:cNvPr id="13" name="AutoShape 14"/>
            <p:cNvSpPr>
              <a:spLocks noChangeArrowheads="1"/>
            </p:cNvSpPr>
            <p:nvPr>
              <p:custDataLst>
                <p:tags r:id="rId22"/>
              </p:custDataLst>
            </p:nvPr>
          </p:nvSpPr>
          <p:spPr bwMode="auto">
            <a:xfrm rot="10800000">
              <a:off x="2732" y="1298"/>
              <a:ext cx="1206" cy="826"/>
            </a:xfrm>
            <a:prstGeom prst="rtTriangle">
              <a:avLst/>
            </a:prstGeom>
            <a:solidFill>
              <a:srgbClr val="CCFFCC"/>
            </a:solidFill>
            <a:ln w="9525">
              <a:noFill/>
              <a:miter lim="800000"/>
            </a:ln>
          </p:spPr>
          <p:txBody>
            <a:bodyPr wrap="none" anchor="ctr"/>
            <a:lstStyle/>
            <a:p>
              <a:endParaRPr lang="en-US">
                <a:latin typeface="Arial" panose="020B0604020202020204"/>
                <a:cs typeface="Arial" panose="020B0604020202020204"/>
              </a:endParaRPr>
            </a:p>
          </p:txBody>
        </p:sp>
        <p:sp>
          <p:nvSpPr>
            <p:cNvPr id="14" name="AutoShape 15"/>
            <p:cNvSpPr>
              <a:spLocks noChangeArrowheads="1"/>
            </p:cNvSpPr>
            <p:nvPr>
              <p:custDataLst>
                <p:tags r:id="rId23"/>
              </p:custDataLst>
            </p:nvPr>
          </p:nvSpPr>
          <p:spPr bwMode="auto">
            <a:xfrm rot="10800000">
              <a:off x="2730" y="2125"/>
              <a:ext cx="1206" cy="826"/>
            </a:xfrm>
            <a:prstGeom prst="rtTriangle">
              <a:avLst/>
            </a:prstGeom>
            <a:solidFill>
              <a:srgbClr val="CCFFCC"/>
            </a:solidFill>
            <a:ln w="9525">
              <a:noFill/>
              <a:miter lim="800000"/>
            </a:ln>
          </p:spPr>
          <p:txBody>
            <a:bodyPr wrap="none" anchor="ctr"/>
            <a:lstStyle/>
            <a:p>
              <a:endParaRPr lang="en-US">
                <a:latin typeface="Arial" panose="020B0604020202020204"/>
                <a:cs typeface="Arial" panose="020B0604020202020204"/>
              </a:endParaRPr>
            </a:p>
          </p:txBody>
        </p:sp>
        <p:sp>
          <p:nvSpPr>
            <p:cNvPr id="15" name="AutoShape 16"/>
            <p:cNvSpPr>
              <a:spLocks noChangeArrowheads="1"/>
            </p:cNvSpPr>
            <p:nvPr>
              <p:custDataLst>
                <p:tags r:id="rId24"/>
              </p:custDataLst>
            </p:nvPr>
          </p:nvSpPr>
          <p:spPr bwMode="auto">
            <a:xfrm rot="10800000">
              <a:off x="1522" y="2126"/>
              <a:ext cx="1206" cy="826"/>
            </a:xfrm>
            <a:prstGeom prst="rtTriangle">
              <a:avLst/>
            </a:prstGeom>
            <a:solidFill>
              <a:srgbClr val="CCFFCC"/>
            </a:solidFill>
            <a:ln w="9525">
              <a:noFill/>
              <a:miter lim="800000"/>
            </a:ln>
          </p:spPr>
          <p:txBody>
            <a:bodyPr wrap="none" anchor="ctr"/>
            <a:lstStyle/>
            <a:p>
              <a:endParaRPr lang="en-US">
                <a:latin typeface="Arial" panose="020B0604020202020204"/>
                <a:cs typeface="Arial" panose="020B0604020202020204"/>
              </a:endParaRPr>
            </a:p>
          </p:txBody>
        </p:sp>
        <p:grpSp>
          <p:nvGrpSpPr>
            <p:cNvPr id="16" name="Group 15"/>
            <p:cNvGrpSpPr/>
            <p:nvPr/>
          </p:nvGrpSpPr>
          <p:grpSpPr bwMode="auto">
            <a:xfrm>
              <a:off x="1524" y="1296"/>
              <a:ext cx="2417" cy="1658"/>
              <a:chOff x="1335" y="1089"/>
              <a:chExt cx="2290" cy="1791"/>
            </a:xfrm>
          </p:grpSpPr>
          <p:sp>
            <p:nvSpPr>
              <p:cNvPr id="17" name="Rectangle 16"/>
              <p:cNvSpPr>
                <a:spLocks noChangeArrowheads="1"/>
              </p:cNvSpPr>
              <p:nvPr>
                <p:custDataLst>
                  <p:tags r:id="rId25"/>
                </p:custDataLst>
              </p:nvPr>
            </p:nvSpPr>
            <p:spPr bwMode="auto">
              <a:xfrm>
                <a:off x="1335" y="1089"/>
                <a:ext cx="2290" cy="1791"/>
              </a:xfrm>
              <a:prstGeom prst="rect">
                <a:avLst/>
              </a:prstGeom>
              <a:noFill/>
              <a:ln w="9525">
                <a:solidFill>
                  <a:schemeClr val="tx1"/>
                </a:solidFill>
                <a:miter lim="800000"/>
              </a:ln>
            </p:spPr>
            <p:txBody>
              <a:bodyPr wrap="none" anchor="ctr"/>
              <a:lstStyle/>
              <a:p>
                <a:endParaRPr lang="en-US">
                  <a:latin typeface="Arial" panose="020B0604020202020204"/>
                  <a:cs typeface="Arial" panose="020B0604020202020204"/>
                </a:endParaRPr>
              </a:p>
            </p:txBody>
          </p:sp>
          <p:sp>
            <p:nvSpPr>
              <p:cNvPr id="18" name="Line 19"/>
              <p:cNvSpPr>
                <a:spLocks noChangeShapeType="1"/>
              </p:cNvSpPr>
              <p:nvPr>
                <p:custDataLst>
                  <p:tags r:id="rId26"/>
                </p:custDataLst>
              </p:nvPr>
            </p:nvSpPr>
            <p:spPr bwMode="auto">
              <a:xfrm>
                <a:off x="1335" y="1988"/>
                <a:ext cx="2290" cy="0"/>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sp>
            <p:nvSpPr>
              <p:cNvPr id="19" name="Line 20"/>
              <p:cNvSpPr>
                <a:spLocks noChangeShapeType="1"/>
              </p:cNvSpPr>
              <p:nvPr>
                <p:custDataLst>
                  <p:tags r:id="rId27"/>
                </p:custDataLst>
              </p:nvPr>
            </p:nvSpPr>
            <p:spPr bwMode="auto">
              <a:xfrm>
                <a:off x="2480" y="1089"/>
                <a:ext cx="0" cy="1791"/>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grpSp>
      <p:sp>
        <p:nvSpPr>
          <p:cNvPr id="20" name="Text Box 21"/>
          <p:cNvSpPr txBox="1">
            <a:spLocks noChangeArrowheads="1"/>
          </p:cNvSpPr>
          <p:nvPr>
            <p:custDataLst>
              <p:tags r:id="rId2"/>
            </p:custDataLst>
          </p:nvPr>
        </p:nvSpPr>
        <p:spPr bwMode="auto">
          <a:xfrm>
            <a:off x="3122613" y="2314575"/>
            <a:ext cx="2516187" cy="368935"/>
          </a:xfrm>
          <a:prstGeom prst="rect">
            <a:avLst/>
          </a:prstGeom>
          <a:noFill/>
          <a:ln w="9525">
            <a:noFill/>
            <a:miter lim="800000"/>
          </a:ln>
        </p:spPr>
        <p:txBody>
          <a:bodyPr lIns="0" tIns="0" rIns="0" bIns="0">
            <a:spAutoFit/>
          </a:bodyPr>
          <a:lstStyle/>
          <a:p>
            <a:pPr algn="ctr">
              <a:spcBef>
                <a:spcPct val="50000"/>
              </a:spcBef>
            </a:pPr>
            <a:r>
              <a:rPr lang="en-US" sz="2400" i="1">
                <a:latin typeface="Arial" panose="020B0604020202020204"/>
                <a:cs typeface="Arial" panose="020B0604020202020204"/>
              </a:rPr>
              <a:t>降价</a:t>
            </a:r>
          </a:p>
        </p:txBody>
      </p:sp>
      <p:sp>
        <p:nvSpPr>
          <p:cNvPr id="21" name="Text Box 22"/>
          <p:cNvSpPr txBox="1">
            <a:spLocks noChangeArrowheads="1"/>
          </p:cNvSpPr>
          <p:nvPr>
            <p:custDataLst>
              <p:tags r:id="rId3"/>
            </p:custDataLst>
          </p:nvPr>
        </p:nvSpPr>
        <p:spPr bwMode="auto">
          <a:xfrm>
            <a:off x="6053138" y="2322513"/>
            <a:ext cx="2549525" cy="368935"/>
          </a:xfrm>
          <a:prstGeom prst="rect">
            <a:avLst/>
          </a:prstGeom>
          <a:noFill/>
          <a:ln w="9525">
            <a:noFill/>
            <a:miter lim="800000"/>
          </a:ln>
        </p:spPr>
        <p:txBody>
          <a:bodyPr lIns="0" tIns="0" rIns="0" bIns="0">
            <a:spAutoFit/>
          </a:bodyPr>
          <a:lstStyle/>
          <a:p>
            <a:pPr algn="ctr">
              <a:spcBef>
                <a:spcPct val="50000"/>
              </a:spcBef>
            </a:pPr>
            <a:r>
              <a:rPr lang="en-US" sz="2400" i="1">
                <a:latin typeface="Arial" panose="020B0604020202020204"/>
                <a:cs typeface="Arial" panose="020B0604020202020204"/>
              </a:rPr>
              <a:t>不降价</a:t>
            </a:r>
          </a:p>
        </p:txBody>
      </p:sp>
      <p:sp>
        <p:nvSpPr>
          <p:cNvPr id="22" name="Text Box 23"/>
          <p:cNvSpPr txBox="1">
            <a:spLocks noChangeArrowheads="1"/>
          </p:cNvSpPr>
          <p:nvPr>
            <p:custDataLst>
              <p:tags r:id="rId4"/>
            </p:custDataLst>
          </p:nvPr>
        </p:nvSpPr>
        <p:spPr bwMode="auto">
          <a:xfrm>
            <a:off x="779463" y="3459163"/>
            <a:ext cx="1946275" cy="368935"/>
          </a:xfrm>
          <a:prstGeom prst="rect">
            <a:avLst/>
          </a:prstGeom>
          <a:noFill/>
          <a:ln w="9525">
            <a:noFill/>
            <a:miter lim="800000"/>
          </a:ln>
        </p:spPr>
        <p:txBody>
          <a:bodyPr lIns="0" tIns="0" rIns="0" bIns="0">
            <a:spAutoFit/>
          </a:bodyPr>
          <a:lstStyle/>
          <a:p>
            <a:pPr algn="ctr">
              <a:spcBef>
                <a:spcPct val="50000"/>
              </a:spcBef>
            </a:pPr>
            <a:r>
              <a:rPr lang="en-US" sz="2400" i="1">
                <a:latin typeface="Arial" panose="020B0604020202020204"/>
                <a:cs typeface="Arial" panose="020B0604020202020204"/>
                <a:sym typeface="+mn-ea"/>
              </a:rPr>
              <a:t>降价</a:t>
            </a:r>
            <a:endParaRPr lang="en-US" sz="2400" i="1">
              <a:latin typeface="Arial" panose="020B0604020202020204"/>
              <a:cs typeface="Arial" panose="020B0604020202020204"/>
            </a:endParaRPr>
          </a:p>
        </p:txBody>
      </p:sp>
      <p:sp>
        <p:nvSpPr>
          <p:cNvPr id="23" name="Text Box 24"/>
          <p:cNvSpPr txBox="1">
            <a:spLocks noChangeArrowheads="1"/>
          </p:cNvSpPr>
          <p:nvPr>
            <p:custDataLst>
              <p:tags r:id="rId5"/>
            </p:custDataLst>
          </p:nvPr>
        </p:nvSpPr>
        <p:spPr bwMode="auto">
          <a:xfrm>
            <a:off x="1203325" y="5062538"/>
            <a:ext cx="1516063" cy="368935"/>
          </a:xfrm>
          <a:prstGeom prst="rect">
            <a:avLst/>
          </a:prstGeom>
          <a:noFill/>
          <a:ln w="9525">
            <a:noFill/>
            <a:miter lim="800000"/>
          </a:ln>
        </p:spPr>
        <p:txBody>
          <a:bodyPr lIns="0" tIns="0" rIns="0" bIns="0">
            <a:spAutoFit/>
          </a:bodyPr>
          <a:lstStyle/>
          <a:p>
            <a:pPr algn="ctr">
              <a:spcBef>
                <a:spcPct val="50000"/>
              </a:spcBef>
            </a:pPr>
            <a:r>
              <a:rPr lang="en-US" sz="2400" i="1">
                <a:latin typeface="Arial" panose="020B0604020202020204"/>
                <a:cs typeface="Arial" panose="020B0604020202020204"/>
                <a:sym typeface="+mn-ea"/>
              </a:rPr>
              <a:t>不降价</a:t>
            </a:r>
            <a:endParaRPr lang="en-US" sz="2400" i="1">
              <a:latin typeface="Arial" panose="020B0604020202020204"/>
              <a:cs typeface="Arial" panose="020B0604020202020204"/>
            </a:endParaRPr>
          </a:p>
        </p:txBody>
      </p:sp>
      <p:sp>
        <p:nvSpPr>
          <p:cNvPr id="24" name="Text Box 25"/>
          <p:cNvSpPr txBox="1">
            <a:spLocks noChangeArrowheads="1"/>
          </p:cNvSpPr>
          <p:nvPr>
            <p:custDataLst>
              <p:tags r:id="rId6"/>
            </p:custDataLst>
          </p:nvPr>
        </p:nvSpPr>
        <p:spPr bwMode="auto">
          <a:xfrm>
            <a:off x="4716016" y="1628800"/>
            <a:ext cx="3000375" cy="551815"/>
          </a:xfrm>
          <a:prstGeom prst="rect">
            <a:avLst/>
          </a:prstGeom>
          <a:solidFill>
            <a:srgbClr val="CCFFCC"/>
          </a:solidFill>
          <a:ln w="9525">
            <a:solidFill>
              <a:schemeClr val="tx1"/>
            </a:solidFill>
            <a:miter lim="800000"/>
          </a:ln>
        </p:spPr>
        <p:txBody>
          <a:bodyPr tIns="91440" bIns="91440">
            <a:spAutoFit/>
          </a:bodyPr>
          <a:lstStyle/>
          <a:p>
            <a:pPr algn="ctr">
              <a:spcBef>
                <a:spcPct val="50000"/>
              </a:spcBef>
            </a:pPr>
            <a:r>
              <a:rPr lang="en-US" sz="2400" b="1" smtClean="0">
                <a:latin typeface="Arial" panose="020B0604020202020204"/>
                <a:cs typeface="Arial" panose="020B0604020202020204"/>
              </a:rPr>
              <a:t>A航空公司</a:t>
            </a:r>
            <a:endParaRPr lang="en-US" sz="2400" b="1" dirty="0">
              <a:latin typeface="Arial" panose="020B0604020202020204"/>
              <a:cs typeface="Arial" panose="020B0604020202020204"/>
            </a:endParaRPr>
          </a:p>
        </p:txBody>
      </p:sp>
      <p:sp>
        <p:nvSpPr>
          <p:cNvPr id="25" name="Text Box 26"/>
          <p:cNvSpPr txBox="1">
            <a:spLocks noChangeArrowheads="1"/>
          </p:cNvSpPr>
          <p:nvPr>
            <p:custDataLst>
              <p:tags r:id="rId7"/>
            </p:custDataLst>
          </p:nvPr>
        </p:nvSpPr>
        <p:spPr bwMode="auto">
          <a:xfrm>
            <a:off x="467544" y="4017963"/>
            <a:ext cx="1699394" cy="553998"/>
          </a:xfrm>
          <a:prstGeom prst="rect">
            <a:avLst/>
          </a:prstGeom>
          <a:solidFill>
            <a:srgbClr val="FFFFCC"/>
          </a:solidFill>
          <a:ln w="9525">
            <a:solidFill>
              <a:schemeClr val="tx1"/>
            </a:solidFill>
            <a:miter lim="800000"/>
          </a:ln>
        </p:spPr>
        <p:txBody>
          <a:bodyPr wrap="square" tIns="91440" bIns="91440">
            <a:spAutoFit/>
          </a:bodyPr>
          <a:lstStyle/>
          <a:p>
            <a:pPr>
              <a:spcBef>
                <a:spcPct val="50000"/>
              </a:spcBef>
            </a:pPr>
            <a:r>
              <a:rPr lang="en-US" sz="2400" b="1" smtClean="0">
                <a:latin typeface="Arial" panose="020B0604020202020204"/>
                <a:cs typeface="Arial" panose="020B0604020202020204"/>
              </a:rPr>
              <a:t>B航空公司</a:t>
            </a:r>
            <a:endParaRPr lang="en-US" sz="2400" b="1">
              <a:latin typeface="Arial" panose="020B0604020202020204"/>
              <a:cs typeface="Arial" panose="020B0604020202020204"/>
            </a:endParaRPr>
          </a:p>
        </p:txBody>
      </p:sp>
      <p:sp>
        <p:nvSpPr>
          <p:cNvPr id="26" name="Text Box 27"/>
          <p:cNvSpPr txBox="1">
            <a:spLocks noChangeArrowheads="1"/>
          </p:cNvSpPr>
          <p:nvPr>
            <p:custDataLst>
              <p:tags r:id="rId8"/>
            </p:custDataLst>
          </p:nvPr>
        </p:nvSpPr>
        <p:spPr bwMode="auto">
          <a:xfrm>
            <a:off x="7000875" y="4616450"/>
            <a:ext cx="1751013" cy="445135"/>
          </a:xfrm>
          <a:prstGeom prst="rect">
            <a:avLst/>
          </a:prstGeom>
          <a:noFill/>
          <a:ln w="9525">
            <a:noFill/>
            <a:miter lim="800000"/>
          </a:ln>
        </p:spPr>
        <p:txBody>
          <a:bodyPr>
            <a:spAutoFit/>
          </a:bodyPr>
          <a:lstStyle/>
          <a:p>
            <a:pPr algn="r">
              <a:spcBef>
                <a:spcPct val="50000"/>
              </a:spcBef>
            </a:pPr>
            <a:r>
              <a:rPr lang="en-US" sz="2300" smtClean="0">
                <a:latin typeface="Arial" panose="020B0604020202020204"/>
                <a:cs typeface="Arial" panose="020B0604020202020204"/>
              </a:rPr>
              <a:t>600 万</a:t>
            </a:r>
            <a:endParaRPr lang="en-US" sz="2300">
              <a:latin typeface="Arial" panose="020B0604020202020204"/>
              <a:cs typeface="Arial" panose="020B0604020202020204"/>
            </a:endParaRPr>
          </a:p>
        </p:txBody>
      </p:sp>
      <p:sp>
        <p:nvSpPr>
          <p:cNvPr id="27" name="Text Box 28"/>
          <p:cNvSpPr txBox="1">
            <a:spLocks noChangeArrowheads="1"/>
          </p:cNvSpPr>
          <p:nvPr>
            <p:custDataLst>
              <p:tags r:id="rId9"/>
            </p:custDataLst>
          </p:nvPr>
        </p:nvSpPr>
        <p:spPr bwMode="auto">
          <a:xfrm>
            <a:off x="5872480" y="5805170"/>
            <a:ext cx="1906588" cy="445135"/>
          </a:xfrm>
          <a:prstGeom prst="rect">
            <a:avLst/>
          </a:prstGeom>
          <a:noFill/>
          <a:ln w="9525">
            <a:noFill/>
            <a:miter lim="800000"/>
          </a:ln>
        </p:spPr>
        <p:txBody>
          <a:bodyPr>
            <a:spAutoFit/>
          </a:bodyPr>
          <a:lstStyle/>
          <a:p>
            <a:pPr>
              <a:spcBef>
                <a:spcPct val="50000"/>
              </a:spcBef>
            </a:pPr>
            <a:r>
              <a:rPr lang="en-US" sz="2300" smtClean="0">
                <a:latin typeface="Arial" panose="020B0604020202020204"/>
                <a:cs typeface="Arial" panose="020B0604020202020204"/>
              </a:rPr>
              <a:t>600 万</a:t>
            </a:r>
            <a:endParaRPr lang="en-US" sz="2300">
              <a:latin typeface="Arial" panose="020B0604020202020204"/>
              <a:cs typeface="Arial" panose="020B0604020202020204"/>
            </a:endParaRPr>
          </a:p>
        </p:txBody>
      </p:sp>
      <p:sp>
        <p:nvSpPr>
          <p:cNvPr id="28" name="Text Box 29"/>
          <p:cNvSpPr txBox="1">
            <a:spLocks noChangeArrowheads="1"/>
          </p:cNvSpPr>
          <p:nvPr>
            <p:custDataLst>
              <p:tags r:id="rId10"/>
            </p:custDataLst>
          </p:nvPr>
        </p:nvSpPr>
        <p:spPr bwMode="auto">
          <a:xfrm>
            <a:off x="6992938" y="2827338"/>
            <a:ext cx="1751012" cy="445135"/>
          </a:xfrm>
          <a:prstGeom prst="rect">
            <a:avLst/>
          </a:prstGeom>
          <a:noFill/>
          <a:ln w="9525">
            <a:noFill/>
            <a:miter lim="800000"/>
          </a:ln>
        </p:spPr>
        <p:txBody>
          <a:bodyPr>
            <a:spAutoFit/>
          </a:bodyPr>
          <a:lstStyle/>
          <a:p>
            <a:pPr algn="r">
              <a:spcBef>
                <a:spcPct val="50000"/>
              </a:spcBef>
            </a:pPr>
            <a:r>
              <a:rPr lang="en-US" sz="2300" smtClean="0">
                <a:latin typeface="Arial" panose="020B0604020202020204"/>
                <a:cs typeface="Arial" panose="020B0604020202020204"/>
              </a:rPr>
              <a:t>200 万</a:t>
            </a:r>
            <a:endParaRPr lang="en-US" sz="2300">
              <a:latin typeface="Arial" panose="020B0604020202020204"/>
              <a:cs typeface="Arial" panose="020B0604020202020204"/>
            </a:endParaRPr>
          </a:p>
        </p:txBody>
      </p:sp>
      <p:sp>
        <p:nvSpPr>
          <p:cNvPr id="29" name="Text Box 30"/>
          <p:cNvSpPr txBox="1">
            <a:spLocks noChangeArrowheads="1"/>
          </p:cNvSpPr>
          <p:nvPr>
            <p:custDataLst>
              <p:tags r:id="rId11"/>
            </p:custDataLst>
          </p:nvPr>
        </p:nvSpPr>
        <p:spPr bwMode="auto">
          <a:xfrm>
            <a:off x="5848350" y="4078288"/>
            <a:ext cx="1906588" cy="445135"/>
          </a:xfrm>
          <a:prstGeom prst="rect">
            <a:avLst/>
          </a:prstGeom>
          <a:noFill/>
          <a:ln w="9525">
            <a:noFill/>
            <a:miter lim="800000"/>
          </a:ln>
        </p:spPr>
        <p:txBody>
          <a:bodyPr>
            <a:spAutoFit/>
          </a:bodyPr>
          <a:lstStyle/>
          <a:p>
            <a:pPr>
              <a:spcBef>
                <a:spcPct val="50000"/>
              </a:spcBef>
            </a:pPr>
            <a:r>
              <a:rPr lang="en-US" sz="2300" smtClean="0">
                <a:latin typeface="Arial" panose="020B0604020202020204"/>
                <a:cs typeface="Arial" panose="020B0604020202020204"/>
              </a:rPr>
              <a:t>800 </a:t>
            </a:r>
            <a:r>
              <a:rPr lang="en-US" sz="2300">
                <a:latin typeface="Arial" panose="020B0604020202020204"/>
                <a:cs typeface="Arial" panose="020B0604020202020204"/>
              </a:rPr>
              <a:t>百万</a:t>
            </a:r>
          </a:p>
        </p:txBody>
      </p:sp>
      <p:sp>
        <p:nvSpPr>
          <p:cNvPr id="30" name="Text Box 31"/>
          <p:cNvSpPr txBox="1">
            <a:spLocks noChangeArrowheads="1"/>
          </p:cNvSpPr>
          <p:nvPr>
            <p:custDataLst>
              <p:tags r:id="rId12"/>
            </p:custDataLst>
          </p:nvPr>
        </p:nvSpPr>
        <p:spPr bwMode="auto">
          <a:xfrm>
            <a:off x="4041775" y="4624388"/>
            <a:ext cx="1751013" cy="445135"/>
          </a:xfrm>
          <a:prstGeom prst="rect">
            <a:avLst/>
          </a:prstGeom>
          <a:noFill/>
          <a:ln w="9525">
            <a:noFill/>
            <a:miter lim="800000"/>
          </a:ln>
        </p:spPr>
        <p:txBody>
          <a:bodyPr>
            <a:spAutoFit/>
          </a:bodyPr>
          <a:lstStyle/>
          <a:p>
            <a:pPr algn="r">
              <a:spcBef>
                <a:spcPct val="50000"/>
              </a:spcBef>
            </a:pPr>
            <a:r>
              <a:rPr lang="en-US" sz="2300" smtClean="0">
                <a:latin typeface="Arial" panose="020B0604020202020204"/>
                <a:cs typeface="Arial" panose="020B0604020202020204"/>
              </a:rPr>
              <a:t>800 万</a:t>
            </a:r>
            <a:endParaRPr lang="en-US" sz="2300">
              <a:latin typeface="Arial" panose="020B0604020202020204"/>
              <a:cs typeface="Arial" panose="020B0604020202020204"/>
            </a:endParaRPr>
          </a:p>
        </p:txBody>
      </p:sp>
      <p:sp>
        <p:nvSpPr>
          <p:cNvPr id="31" name="Text Box 32"/>
          <p:cNvSpPr txBox="1">
            <a:spLocks noChangeArrowheads="1"/>
          </p:cNvSpPr>
          <p:nvPr>
            <p:custDataLst>
              <p:tags r:id="rId13"/>
            </p:custDataLst>
          </p:nvPr>
        </p:nvSpPr>
        <p:spPr bwMode="auto">
          <a:xfrm>
            <a:off x="2863850" y="5834063"/>
            <a:ext cx="1906588" cy="445135"/>
          </a:xfrm>
          <a:prstGeom prst="rect">
            <a:avLst/>
          </a:prstGeom>
          <a:noFill/>
          <a:ln w="9525">
            <a:noFill/>
            <a:miter lim="800000"/>
          </a:ln>
        </p:spPr>
        <p:txBody>
          <a:bodyPr>
            <a:spAutoFit/>
          </a:bodyPr>
          <a:lstStyle/>
          <a:p>
            <a:pPr>
              <a:spcBef>
                <a:spcPct val="50000"/>
              </a:spcBef>
            </a:pPr>
            <a:r>
              <a:rPr lang="en-US" sz="2300" smtClean="0">
                <a:latin typeface="Arial" panose="020B0604020202020204"/>
                <a:cs typeface="Arial" panose="020B0604020202020204"/>
              </a:rPr>
              <a:t>200 万</a:t>
            </a:r>
            <a:endParaRPr lang="en-US" sz="2300">
              <a:latin typeface="Arial" panose="020B0604020202020204"/>
              <a:cs typeface="Arial" panose="020B0604020202020204"/>
            </a:endParaRPr>
          </a:p>
        </p:txBody>
      </p:sp>
      <p:sp>
        <p:nvSpPr>
          <p:cNvPr id="32" name="Text Box 33"/>
          <p:cNvSpPr txBox="1">
            <a:spLocks noChangeArrowheads="1"/>
          </p:cNvSpPr>
          <p:nvPr>
            <p:custDataLst>
              <p:tags r:id="rId14"/>
            </p:custDataLst>
          </p:nvPr>
        </p:nvSpPr>
        <p:spPr bwMode="auto">
          <a:xfrm>
            <a:off x="4033838" y="2835275"/>
            <a:ext cx="1751012" cy="445135"/>
          </a:xfrm>
          <a:prstGeom prst="rect">
            <a:avLst/>
          </a:prstGeom>
          <a:noFill/>
          <a:ln w="9525">
            <a:noFill/>
            <a:miter lim="800000"/>
          </a:ln>
        </p:spPr>
        <p:txBody>
          <a:bodyPr>
            <a:spAutoFit/>
          </a:bodyPr>
          <a:lstStyle/>
          <a:p>
            <a:pPr algn="r">
              <a:spcBef>
                <a:spcPct val="50000"/>
              </a:spcBef>
            </a:pPr>
            <a:r>
              <a:rPr lang="en-US" sz="2300" smtClean="0">
                <a:latin typeface="Arial" panose="020B0604020202020204"/>
                <a:cs typeface="Arial" panose="020B0604020202020204"/>
              </a:rPr>
              <a:t>400 万</a:t>
            </a:r>
            <a:endParaRPr lang="en-US" sz="2300">
              <a:latin typeface="Arial" panose="020B0604020202020204"/>
              <a:cs typeface="Arial" panose="020B0604020202020204"/>
            </a:endParaRPr>
          </a:p>
        </p:txBody>
      </p:sp>
      <p:sp>
        <p:nvSpPr>
          <p:cNvPr id="33" name="Text Box 34"/>
          <p:cNvSpPr txBox="1">
            <a:spLocks noChangeArrowheads="1"/>
          </p:cNvSpPr>
          <p:nvPr>
            <p:custDataLst>
              <p:tags r:id="rId15"/>
            </p:custDataLst>
          </p:nvPr>
        </p:nvSpPr>
        <p:spPr bwMode="auto">
          <a:xfrm>
            <a:off x="2889250" y="4086225"/>
            <a:ext cx="1906588" cy="445135"/>
          </a:xfrm>
          <a:prstGeom prst="rect">
            <a:avLst/>
          </a:prstGeom>
          <a:noFill/>
          <a:ln w="9525">
            <a:noFill/>
            <a:miter lim="800000"/>
          </a:ln>
        </p:spPr>
        <p:txBody>
          <a:bodyPr>
            <a:spAutoFit/>
          </a:bodyPr>
          <a:lstStyle/>
          <a:p>
            <a:pPr>
              <a:spcBef>
                <a:spcPct val="50000"/>
              </a:spcBef>
            </a:pPr>
            <a:r>
              <a:rPr lang="en-US" sz="2300" smtClean="0">
                <a:latin typeface="Arial" panose="020B0604020202020204"/>
                <a:cs typeface="Arial" panose="020B0604020202020204"/>
              </a:rPr>
              <a:t>400 万</a:t>
            </a:r>
            <a:endParaRPr lang="en-US" sz="2300">
              <a:latin typeface="Arial" panose="020B0604020202020204"/>
              <a:cs typeface="Arial" panose="020B0604020202020204"/>
            </a:endParaRPr>
          </a:p>
        </p:txBody>
      </p:sp>
      <p:sp>
        <p:nvSpPr>
          <p:cNvPr id="34" name="Rectangle 35"/>
          <p:cNvSpPr>
            <a:spLocks noChangeArrowheads="1"/>
          </p:cNvSpPr>
          <p:nvPr>
            <p:custDataLst>
              <p:tags r:id="rId16"/>
            </p:custDataLst>
          </p:nvPr>
        </p:nvSpPr>
        <p:spPr bwMode="auto">
          <a:xfrm>
            <a:off x="2846388" y="2789238"/>
            <a:ext cx="2971800" cy="1760537"/>
          </a:xfrm>
          <a:prstGeom prst="rect">
            <a:avLst/>
          </a:prstGeom>
          <a:noFill/>
          <a:ln w="47625" cmpd="sng">
            <a:solidFill>
              <a:srgbClr val="FF0000"/>
            </a:solidFill>
            <a:miter lim="800000"/>
          </a:ln>
        </p:spPr>
        <p:txBody>
          <a:bodyPr wrap="none" anchor="ctr"/>
          <a:lstStyle/>
          <a:p>
            <a:endParaRPr lang="en-US">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4"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33800" name="Rectangle 15"/>
          <p:cNvSpPr>
            <a:spLocks noGrp="1" noChangeArrowheads="1"/>
          </p:cNvSpPr>
          <p:nvPr>
            <p:ph type="title" idx="4294967295"/>
            <p:custDataLst>
              <p:tags r:id="rId2"/>
            </p:custDataLst>
          </p:nvPr>
        </p:nvSpPr>
        <p:spPr>
          <a:xfrm>
            <a:off x="323215" y="548323"/>
            <a:ext cx="8229600" cy="612775"/>
          </a:xfrm>
        </p:spPr>
        <p:txBody>
          <a:bodyPr/>
          <a:lstStyle/>
          <a:p>
            <a:pPr algn="l" eaLnBrk="1" hangingPunct="1">
              <a:buClrTx/>
              <a:buSzTx/>
              <a:buFontTx/>
            </a:pPr>
            <a:r>
              <a:rPr sz="3200" dirty="0">
                <a:latin typeface="华光中雅_CNKI" panose="02000500000000000000" pitchFamily="2" charset="-122"/>
                <a:ea typeface="华光中雅_CNKI" panose="02000500000000000000" pitchFamily="2" charset="-122"/>
                <a:cs typeface="+mn-cs"/>
              </a:rPr>
              <a:t>囚徒困境的其他例子</a:t>
            </a:r>
          </a:p>
        </p:txBody>
      </p:sp>
      <p:sp>
        <p:nvSpPr>
          <p:cNvPr id="4" name="Rectangle 3"/>
          <p:cNvSpPr>
            <a:spLocks noGrp="1" noChangeArrowheads="1"/>
          </p:cNvSpPr>
          <p:nvPr>
            <p:custDataLst>
              <p:tags r:id="rId3"/>
            </p:custDataLst>
          </p:nvPr>
        </p:nvSpPr>
        <p:spPr>
          <a:xfrm>
            <a:off x="467360" y="1340485"/>
            <a:ext cx="8229600" cy="4979581"/>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spcBef>
                <a:spcPct val="60000"/>
              </a:spcBef>
              <a:buFont typeface="Wingdings" panose="05000000000000000000" pitchFamily="2" charset="2"/>
              <a:buNone/>
            </a:pPr>
            <a:r>
              <a:rPr lang="en-US" sz="2700" i="1" u="sng" dirty="0" smtClean="0">
                <a:solidFill>
                  <a:srgbClr val="CC3300"/>
                </a:solidFill>
              </a:rPr>
              <a:t>广告战争</a:t>
            </a:r>
          </a:p>
          <a:p>
            <a:pPr eaLnBrk="1" hangingPunct="1">
              <a:spcBef>
                <a:spcPct val="60000"/>
              </a:spcBef>
              <a:buFont typeface="Wingdings" panose="05000000000000000000" pitchFamily="2" charset="2"/>
              <a:buNone/>
            </a:pPr>
            <a:r>
              <a:rPr lang="en-US" sz="2700" dirty="0" smtClean="0"/>
              <a:t>    两家相互竞争的企业花巨资在电视广告上，希望抢夺对方的生意。但由于广告的作用相互抵消，导致最后两家企业的利润会因为投放广告的成本而下降  </a:t>
            </a:r>
          </a:p>
          <a:p>
            <a:pPr eaLnBrk="1" hangingPunct="1">
              <a:spcBef>
                <a:spcPct val="60000"/>
              </a:spcBef>
              <a:buFont typeface="Wingdings" panose="05000000000000000000" pitchFamily="2" charset="2"/>
              <a:buNone/>
            </a:pPr>
            <a:r>
              <a:rPr lang="en-US" sz="2700" i="1" u="sng" dirty="0" smtClean="0">
                <a:solidFill>
                  <a:srgbClr val="CC3300"/>
                </a:solidFill>
              </a:rPr>
              <a:t>石油输出国组织</a:t>
            </a:r>
            <a:r>
              <a:rPr lang="en-US" sz="2700" dirty="0" smtClean="0">
                <a:solidFill>
                  <a:srgbClr val="CC3300"/>
                </a:solidFill>
              </a:rPr>
              <a:t> </a:t>
            </a:r>
            <a:endParaRPr lang="en-US" sz="2700" dirty="0" smtClean="0"/>
          </a:p>
          <a:p>
            <a:pPr eaLnBrk="1" hangingPunct="1">
              <a:spcBef>
                <a:spcPct val="60000"/>
              </a:spcBef>
              <a:buFont typeface="Wingdings" panose="05000000000000000000" pitchFamily="2" charset="2"/>
              <a:buNone/>
            </a:pPr>
            <a:r>
              <a:rPr lang="en-US" sz="2700" smtClean="0"/>
              <a:t>    </a:t>
            </a:r>
            <a:r>
              <a:rPr lang="en-US" sz="2700" smtClean="0">
                <a:latin typeface="微软雅黑" panose="020B0503020204020204" pitchFamily="34" charset="-122"/>
                <a:ea typeface="微软雅黑" panose="020B0503020204020204" pitchFamily="34" charset="-122"/>
              </a:rPr>
              <a:t>成员国国家之间试图像卡特尔一样行动</a:t>
            </a:r>
            <a:r>
              <a:rPr lang="zh-CN" altLang="en-US" sz="2700" smtClean="0">
                <a:latin typeface="微软雅黑" panose="020B0503020204020204" pitchFamily="34" charset="-122"/>
                <a:ea typeface="微软雅黑" panose="020B0503020204020204" pitchFamily="34" charset="-122"/>
              </a:rPr>
              <a:t>，</a:t>
            </a:r>
            <a:r>
              <a:rPr lang="en-US" sz="2700" smtClean="0">
                <a:latin typeface="微软雅黑" panose="020B0503020204020204" pitchFamily="34" charset="-122"/>
                <a:ea typeface="微软雅黑" panose="020B0503020204020204" pitchFamily="34" charset="-122"/>
              </a:rPr>
              <a:t>通过控制石油产量来增加价格和利润。然而个别国家有时会违反协定</a:t>
            </a:r>
            <a:r>
              <a:rPr lang="zh-CN" altLang="en-US" sz="2700" smtClean="0">
                <a:latin typeface="微软雅黑" panose="020B0503020204020204" pitchFamily="34" charset="-122"/>
                <a:ea typeface="微软雅黑" panose="020B0503020204020204" pitchFamily="34" charset="-122"/>
              </a:rPr>
              <a:t>（增加产量）</a:t>
            </a:r>
            <a:r>
              <a:rPr lang="en-US" sz="2700" smtClean="0">
                <a:latin typeface="微软雅黑" panose="020B0503020204020204" pitchFamily="34" charset="-122"/>
                <a:ea typeface="微软雅黑" panose="020B0503020204020204" pitchFamily="34" charset="-122"/>
              </a:rPr>
              <a:t>，</a:t>
            </a:r>
            <a:r>
              <a:rPr lang="en-US" sz="2700" dirty="0" smtClean="0">
                <a:latin typeface="微软雅黑" panose="020B0503020204020204" pitchFamily="34" charset="-122"/>
                <a:ea typeface="微软雅黑" panose="020B0503020204020204" pitchFamily="34" charset="-122"/>
              </a:rPr>
              <a:t>从而使卡特尔不成功</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5722" y="476232"/>
            <a:ext cx="3840480" cy="583565"/>
          </a:xfrm>
          <a:prstGeom prst="rect">
            <a:avLst/>
          </a:prstGeom>
          <a:noFill/>
        </p:spPr>
        <p:txBody>
          <a:bodyPr wrap="none" rtlCol="0">
            <a:spAutoFit/>
          </a:bodyPr>
          <a:lstStyle/>
          <a:p>
            <a:pPr algn="l">
              <a:buClrTx/>
              <a:buSzTx/>
              <a:buFontTx/>
            </a:pPr>
            <a:r>
              <a:rPr sz="3200" dirty="0">
                <a:solidFill>
                  <a:srgbClr val="002060"/>
                </a:solidFill>
                <a:latin typeface="华光中雅_CNKI" panose="02000500000000000000" pitchFamily="2" charset="-122"/>
                <a:ea typeface="华光中雅_CNKI" panose="02000500000000000000" pitchFamily="2" charset="-122"/>
              </a:rPr>
              <a:t>囚徒困境的其他例子</a:t>
            </a:r>
          </a:p>
        </p:txBody>
      </p:sp>
      <p:sp>
        <p:nvSpPr>
          <p:cNvPr id="4" name="Rectangle 3"/>
          <p:cNvSpPr>
            <a:spLocks noGrp="1" noChangeArrowheads="1"/>
          </p:cNvSpPr>
          <p:nvPr>
            <p:custDataLst>
              <p:tags r:id="rId1"/>
            </p:custDataLst>
          </p:nvPr>
        </p:nvSpPr>
        <p:spPr>
          <a:xfrm>
            <a:off x="467544" y="1484784"/>
            <a:ext cx="8425120" cy="3456667"/>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spcBef>
                <a:spcPct val="60000"/>
              </a:spcBef>
              <a:buFont typeface="Wingdings" panose="05000000000000000000" pitchFamily="2" charset="2"/>
              <a:buNone/>
            </a:pPr>
            <a:r>
              <a:rPr lang="en-US" sz="2700" i="1" u="sng" smtClean="0">
                <a:solidFill>
                  <a:srgbClr val="CC3300"/>
                </a:solidFill>
              </a:rPr>
              <a:t>军事超级大国之间的军备亲赛 </a:t>
            </a:r>
            <a:br>
              <a:rPr lang="en-US" sz="2700" i="1" u="sng" smtClean="0">
                <a:solidFill>
                  <a:srgbClr val="CC3300"/>
                </a:solidFill>
              </a:rPr>
            </a:br>
            <a:r>
              <a:rPr lang="en-US" sz="2700" smtClean="0">
                <a:latin typeface="微软雅黑" panose="020B0503020204020204" pitchFamily="34" charset="-122"/>
                <a:ea typeface="微软雅黑" panose="020B0503020204020204" pitchFamily="34" charset="-122"/>
              </a:rPr>
              <a:t>如果两个国家都裁军</a:t>
            </a:r>
            <a:r>
              <a:rPr lang="zh-CN" altLang="en-US" sz="2700" smtClean="0">
                <a:latin typeface="微软雅黑" panose="020B0503020204020204" pitchFamily="34" charset="-122"/>
                <a:ea typeface="微软雅黑" panose="020B0503020204020204" pitchFamily="34" charset="-122"/>
              </a:rPr>
              <a:t>，</a:t>
            </a:r>
            <a:r>
              <a:rPr lang="en-US" sz="2700" smtClean="0">
                <a:latin typeface="微软雅黑" panose="020B0503020204020204" pitchFamily="34" charset="-122"/>
                <a:ea typeface="微软雅黑" panose="020B0503020204020204" pitchFamily="34" charset="-122"/>
              </a:rPr>
              <a:t>彼此都会更好。但每个国家的占优策略都是加强军备.</a:t>
            </a:r>
            <a:r>
              <a:rPr lang="zh-CN" altLang="en-US" sz="2700" smtClean="0">
                <a:latin typeface="微软雅黑" panose="020B0503020204020204" pitchFamily="34" charset="-122"/>
                <a:ea typeface="微软雅黑" panose="020B0503020204020204" pitchFamily="34" charset="-122"/>
              </a:rPr>
              <a:t>（例子：高考每个学生学习内卷）</a:t>
            </a:r>
            <a:endParaRPr lang="en-US" sz="2700" smtClean="0">
              <a:latin typeface="微软雅黑" panose="020B0503020204020204" pitchFamily="34" charset="-122"/>
              <a:ea typeface="微软雅黑" panose="020B0503020204020204" pitchFamily="34" charset="-122"/>
            </a:endParaRPr>
          </a:p>
          <a:p>
            <a:pPr eaLnBrk="1" hangingPunct="1">
              <a:spcBef>
                <a:spcPct val="60000"/>
              </a:spcBef>
              <a:buFont typeface="Wingdings" panose="05000000000000000000" pitchFamily="2" charset="2"/>
              <a:buNone/>
            </a:pPr>
            <a:r>
              <a:rPr lang="en-US" sz="2700" i="1" u="sng" smtClean="0">
                <a:solidFill>
                  <a:srgbClr val="CC3300"/>
                </a:solidFill>
              </a:rPr>
              <a:t>公共资源</a:t>
            </a:r>
            <a:br>
              <a:rPr lang="en-US" sz="2700" i="1" u="sng" smtClean="0">
                <a:solidFill>
                  <a:srgbClr val="CC3300"/>
                </a:solidFill>
              </a:rPr>
            </a:br>
            <a:r>
              <a:rPr lang="en-US" sz="2700" smtClean="0"/>
              <a:t>如果大家都保护公共资源</a:t>
            </a:r>
            <a:r>
              <a:rPr lang="zh-CN" altLang="en-US" sz="2700" smtClean="0"/>
              <a:t>，</a:t>
            </a:r>
            <a:r>
              <a:rPr lang="en-US" sz="2700" smtClean="0"/>
              <a:t>所有人的状况都会变好。但每个人的占优策略却是过度使用资源.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143000"/>
          </a:xfrm>
        </p:spPr>
        <p:txBody>
          <a:bodyPr>
            <a:normAutofit/>
          </a:bodyPr>
          <a:lstStyle/>
          <a:p>
            <a:r>
              <a:rPr sz="3200" smtClean="0">
                <a:latin typeface="华光中雅_CNKI" panose="02000500000000000000" pitchFamily="2" charset="-122"/>
                <a:ea typeface="华光中雅_CNKI" panose="02000500000000000000" pitchFamily="2" charset="-122"/>
              </a:rPr>
              <a:t>囚徒困境与社会福利</a:t>
            </a:r>
            <a:endParaRPr sz="3200">
              <a:latin typeface="华光中雅_CNKI" panose="02000500000000000000" pitchFamily="2" charset="-122"/>
              <a:ea typeface="华光中雅_CNKI" panose="02000500000000000000" pitchFamily="2" charset="-122"/>
            </a:endParaRPr>
          </a:p>
        </p:txBody>
      </p:sp>
      <p:sp>
        <p:nvSpPr>
          <p:cNvPr id="4" name="Rectangle 3"/>
          <p:cNvSpPr>
            <a:spLocks noGrp="1" noChangeArrowheads="1"/>
          </p:cNvSpPr>
          <p:nvPr>
            <p:custDataLst>
              <p:tags r:id="rId1"/>
            </p:custDataLst>
          </p:nvPr>
        </p:nvSpPr>
        <p:spPr>
          <a:xfrm>
            <a:off x="467544" y="1556792"/>
            <a:ext cx="8229600" cy="4320763"/>
          </a:xfrm>
          <a:prstGeom prst="rect">
            <a:avLst/>
          </a:prstGeom>
        </p:spPr>
        <p:txBody>
          <a:bodyPr vert="horz" lIns="91440" tIns="45720" rIns="91440" bIns="45720" rtlCol="0">
            <a:normAutofit lnSpcReduction="10000"/>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mtClean="0">
                <a:latin typeface="微软雅黑" panose="020B0503020204020204" pitchFamily="34" charset="-122"/>
                <a:ea typeface="微软雅黑" panose="020B0503020204020204" pitchFamily="34" charset="-122"/>
              </a:rPr>
              <a:t>取决于不同的情境</a:t>
            </a:r>
            <a:endParaRPr lang="en-US" smtClean="0">
              <a:latin typeface="微软雅黑" panose="020B0503020204020204" pitchFamily="34" charset="-122"/>
              <a:ea typeface="微软雅黑" panose="020B0503020204020204" pitchFamily="34" charset="-122"/>
            </a:endParaRPr>
          </a:p>
          <a:p>
            <a:pPr eaLnBrk="1" hangingPunct="1"/>
            <a:r>
              <a:rPr lang="en-US" smtClean="0">
                <a:latin typeface="微软雅黑" panose="020B0503020204020204" pitchFamily="34" charset="-122"/>
                <a:ea typeface="微软雅黑" panose="020B0503020204020204" pitchFamily="34" charset="-122"/>
              </a:rPr>
              <a:t>非合作寡头均衡</a:t>
            </a:r>
            <a:r>
              <a:rPr lang="zh-CN" altLang="en-US" smtClean="0">
                <a:latin typeface="微软雅黑" panose="020B0503020204020204" pitchFamily="34" charset="-122"/>
                <a:ea typeface="微软雅黑" panose="020B0503020204020204" pitchFamily="34" charset="-122"/>
              </a:rPr>
              <a:t>的情况</a:t>
            </a:r>
            <a:endParaRPr lang="en-US" smtClean="0">
              <a:latin typeface="微软雅黑" panose="020B0503020204020204" pitchFamily="34" charset="-122"/>
              <a:ea typeface="微软雅黑" panose="020B0503020204020204" pitchFamily="34" charset="-122"/>
            </a:endParaRPr>
          </a:p>
          <a:p>
            <a:pPr lvl="1"/>
            <a:r>
              <a:rPr lang="en-US" smtClean="0">
                <a:latin typeface="微软雅黑" panose="020B0503020204020204" pitchFamily="34" charset="-122"/>
                <a:ea typeface="微软雅黑" panose="020B0503020204020204" pitchFamily="34" charset="-122"/>
              </a:rPr>
              <a:t>对寡头企业来说不好</a:t>
            </a:r>
            <a:r>
              <a:rPr lang="zh-CN" altLang="en-US" smtClean="0">
                <a:latin typeface="微软雅黑" panose="020B0503020204020204" pitchFamily="34" charset="-122"/>
                <a:ea typeface="微软雅黑" panose="020B0503020204020204" pitchFamily="34" charset="-122"/>
              </a:rPr>
              <a:t>：</a:t>
            </a:r>
            <a:r>
              <a:rPr lang="en-US" smtClean="0">
                <a:latin typeface="微软雅黑" panose="020B0503020204020204" pitchFamily="34" charset="-122"/>
                <a:ea typeface="微软雅黑" panose="020B0503020204020204" pitchFamily="34" charset="-122"/>
              </a:rPr>
              <a:t>阻止了它们获得垄断利润</a:t>
            </a:r>
            <a:endParaRPr lang="en-US" dirty="0" smtClean="0">
              <a:latin typeface="微软雅黑" panose="020B0503020204020204" pitchFamily="34" charset="-122"/>
              <a:ea typeface="微软雅黑" panose="020B0503020204020204" pitchFamily="34" charset="-122"/>
            </a:endParaRPr>
          </a:p>
          <a:p>
            <a:pPr lvl="1"/>
            <a:r>
              <a:rPr lang="en-US" dirty="0" smtClean="0">
                <a:latin typeface="微软雅黑" panose="020B0503020204020204" pitchFamily="34" charset="-122"/>
                <a:ea typeface="微软雅黑" panose="020B0503020204020204" pitchFamily="34" charset="-122"/>
              </a:rPr>
              <a:t>对社会而言却是好的:</a:t>
            </a:r>
          </a:p>
          <a:p>
            <a:pPr marL="1257300" lvl="2" indent="-457200">
              <a:buClrTx/>
              <a:buFont typeface="Wingdings" panose="05000000000000000000" pitchFamily="2" charset="2"/>
              <a:buChar char="ü"/>
            </a:pPr>
            <a:r>
              <a:rPr lang="en-US" smtClean="0">
                <a:latin typeface="微软雅黑" panose="020B0503020204020204" pitchFamily="34" charset="-122"/>
                <a:ea typeface="微软雅黑" panose="020B0503020204020204" pitchFamily="34" charset="-122"/>
              </a:rPr>
              <a:t>Q</a:t>
            </a:r>
            <a:r>
              <a:rPr lang="en-US" dirty="0" smtClean="0">
                <a:latin typeface="微软雅黑" panose="020B0503020204020204" pitchFamily="34" charset="-122"/>
                <a:ea typeface="微软雅黑" panose="020B0503020204020204" pitchFamily="34" charset="-122"/>
              </a:rPr>
              <a:t>更接近社会有效率产量</a:t>
            </a:r>
          </a:p>
          <a:p>
            <a:pPr marL="1257300" lvl="2" indent="-457200">
              <a:buClrTx/>
              <a:buFont typeface="Wingdings" panose="05000000000000000000" pitchFamily="2" charset="2"/>
              <a:buChar char="ü"/>
            </a:pPr>
            <a:r>
              <a:rPr lang="en-US" dirty="0" smtClean="0">
                <a:latin typeface="微软雅黑" panose="020B0503020204020204" pitchFamily="34" charset="-122"/>
                <a:ea typeface="微软雅黑" panose="020B0503020204020204" pitchFamily="34" charset="-122"/>
              </a:rPr>
              <a:t>Р更接近MC</a:t>
            </a:r>
          </a:p>
          <a:p>
            <a:r>
              <a:rPr lang="en-US" dirty="0">
                <a:latin typeface="微软雅黑" panose="020B0503020204020204" pitchFamily="34" charset="-122"/>
                <a:ea typeface="微软雅黑" panose="020B0503020204020204" pitchFamily="34" charset="-122"/>
              </a:rPr>
              <a:t>在其他囚徒困境的例子中</a:t>
            </a:r>
            <a:r>
              <a:rPr lang="en-US">
                <a:latin typeface="微软雅黑" panose="020B0503020204020204" pitchFamily="34" charset="-122"/>
                <a:ea typeface="微软雅黑" panose="020B0503020204020204" pitchFamily="34" charset="-122"/>
              </a:rPr>
              <a:t>，</a:t>
            </a:r>
            <a:r>
              <a:rPr lang="en-US" smtClean="0">
                <a:latin typeface="微软雅黑" panose="020B0503020204020204" pitchFamily="34" charset="-122"/>
                <a:ea typeface="微软雅黑" panose="020B0503020204020204" pitchFamily="34" charset="-122"/>
              </a:rPr>
              <a:t>不能合作可能会</a:t>
            </a:r>
            <a:r>
              <a:rPr lang="zh-CN" altLang="en-US" smtClean="0">
                <a:latin typeface="微软雅黑" panose="020B0503020204020204" pitchFamily="34" charset="-122"/>
                <a:ea typeface="微软雅黑" panose="020B0503020204020204" pitchFamily="34" charset="-122"/>
              </a:rPr>
              <a:t>减少社会福利，如果合作社会状况会变得更好</a:t>
            </a:r>
            <a:endParaRPr lang="en-US" dirty="0">
              <a:latin typeface="微软雅黑" panose="020B0503020204020204" pitchFamily="34" charset="-122"/>
              <a:ea typeface="微软雅黑" panose="020B0503020204020204" pitchFamily="34" charset="-122"/>
            </a:endParaRPr>
          </a:p>
          <a:p>
            <a:pPr lvl="1" eaLnBrk="1" hangingPunct="1"/>
            <a:r>
              <a:rPr lang="en-US" dirty="0" smtClean="0">
                <a:latin typeface="微软雅黑" panose="020B0503020204020204" pitchFamily="34" charset="-122"/>
                <a:ea typeface="微软雅黑" panose="020B0503020204020204" pitchFamily="34" charset="-122"/>
              </a:rPr>
              <a:t>比如，军备竞赛、公共资源的过度使用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4"/>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4" cstate="print"/>
          <a:stretch>
            <a:fillRect/>
          </a:stretch>
        </p:blipFill>
        <p:spPr>
          <a:xfrm>
            <a:off x="433281" y="6286520"/>
            <a:ext cx="1495513" cy="288536"/>
          </a:xfrm>
          <a:prstGeom prst="rect">
            <a:avLst/>
          </a:prstGeom>
        </p:spPr>
      </p:pic>
      <p:sp>
        <p:nvSpPr>
          <p:cNvPr id="6" name="TextBox 5"/>
          <p:cNvSpPr txBox="1"/>
          <p:nvPr/>
        </p:nvSpPr>
        <p:spPr>
          <a:xfrm>
            <a:off x="414137" y="641967"/>
            <a:ext cx="2621280" cy="583565"/>
          </a:xfrm>
          <a:prstGeom prst="rect">
            <a:avLst/>
          </a:prstGeom>
          <a:noFill/>
        </p:spPr>
        <p:txBody>
          <a:bodyPr wrap="none" rtlCol="0">
            <a:spAutoFit/>
          </a:bodyPr>
          <a:lstStyle/>
          <a:p>
            <a:pPr algn="l" eaLnBrk="1" hangingPunct="1"/>
            <a:r>
              <a:rPr lang="zh-CN" altLang="en-US" sz="3200" smtClean="0">
                <a:sym typeface="+mn-ea"/>
              </a:rPr>
              <a:t>集中度的衡量</a:t>
            </a:r>
          </a:p>
        </p:txBody>
      </p:sp>
      <p:sp>
        <p:nvSpPr>
          <p:cNvPr id="2" name="Rectangle 3"/>
          <p:cNvSpPr>
            <a:spLocks noGrp="1" noChangeArrowheads="1"/>
          </p:cNvSpPr>
          <p:nvPr>
            <p:custDataLst>
              <p:tags r:id="rId1"/>
            </p:custDataLst>
          </p:nvPr>
        </p:nvSpPr>
        <p:spPr>
          <a:xfrm>
            <a:off x="395536" y="1772817"/>
            <a:ext cx="8568952" cy="2448272"/>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a:ea typeface="+mn-ea"/>
                <a:cs typeface="Arial" panose="020B0604020202020204"/>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a:ea typeface="+mn-ea"/>
                <a:cs typeface="Arial" panose="020B0604020202020204"/>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a:ea typeface="+mn-ea"/>
                <a:cs typeface="Arial" panose="020B0604020202020204"/>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smtClean="0">
                <a:solidFill>
                  <a:srgbClr val="002060"/>
                </a:solidFill>
                <a:latin typeface="微软雅黑" panose="020B0503020204020204" pitchFamily="34" charset="-122"/>
                <a:ea typeface="微软雅黑" panose="020B0503020204020204" pitchFamily="34" charset="-122"/>
                <a:cs typeface="+mn-cs"/>
              </a:rPr>
              <a:t>集中度</a:t>
            </a:r>
            <a:r>
              <a:rPr lang="zh-CN" altLang="en-US" smtClean="0">
                <a:solidFill>
                  <a:srgbClr val="002060"/>
                </a:solidFill>
                <a:latin typeface="微软雅黑" panose="020B0503020204020204" pitchFamily="34" charset="-122"/>
                <a:ea typeface="微软雅黑" panose="020B0503020204020204" pitchFamily="34" charset="-122"/>
                <a:cs typeface="+mn-cs"/>
              </a:rPr>
              <a:t>：</a:t>
            </a:r>
            <a:r>
              <a:rPr lang="en-US" altLang="zh-CN" smtClean="0">
                <a:solidFill>
                  <a:srgbClr val="002060"/>
                </a:solidFill>
                <a:latin typeface="微软雅黑" panose="020B0503020204020204" pitchFamily="34" charset="-122"/>
                <a:ea typeface="微软雅黑" panose="020B0503020204020204" pitchFamily="34" charset="-122"/>
                <a:cs typeface="+mn-cs"/>
              </a:rPr>
              <a:t>巿场上最大的四家企业的产量占市场总产量的百分比</a:t>
            </a:r>
            <a:endParaRPr lang="en-US" altLang="zh-CN" dirty="0">
              <a:solidFill>
                <a:srgbClr val="002060"/>
              </a:solidFill>
              <a:latin typeface="微软雅黑" panose="020B0503020204020204" pitchFamily="34" charset="-122"/>
              <a:ea typeface="微软雅黑" panose="020B0503020204020204" pitchFamily="34" charset="-122"/>
              <a:cs typeface="+mn-cs"/>
            </a:endParaRPr>
          </a:p>
          <a:p>
            <a:pPr algn="l" eaLnBrk="1" hangingPunct="1"/>
            <a:r>
              <a:rPr lang="en-US" altLang="zh-CN" dirty="0">
                <a:solidFill>
                  <a:srgbClr val="002060"/>
                </a:solidFill>
                <a:latin typeface="微软雅黑" panose="020B0503020204020204" pitchFamily="34" charset="-122"/>
                <a:ea typeface="微软雅黑" panose="020B0503020204020204" pitchFamily="34" charset="-122"/>
                <a:cs typeface="+mn-cs"/>
              </a:rPr>
              <a:t>集中度越高，竞争越少</a:t>
            </a:r>
          </a:p>
          <a:p>
            <a:pPr eaLnBrk="1" hangingPunct="1"/>
            <a:r>
              <a:rPr lang="en-US" altLang="zh-CN" dirty="0">
                <a:solidFill>
                  <a:srgbClr val="002060"/>
                </a:solidFill>
                <a:latin typeface="微软雅黑" panose="020B0503020204020204" pitchFamily="34" charset="-122"/>
                <a:ea typeface="微软雅黑" panose="020B0503020204020204" pitchFamily="34" charset="-122"/>
                <a:cs typeface="+mn-cs"/>
              </a:rPr>
              <a:t>本章主要关注寡头，这是一种集中度高的市场结构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4"/>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4137" y="641967"/>
            <a:ext cx="5109091" cy="584775"/>
          </a:xfrm>
          <a:prstGeom prst="rect">
            <a:avLst/>
          </a:prstGeom>
          <a:noFill/>
        </p:spPr>
        <p:txBody>
          <a:bodyPr wrap="none" rtlCol="0">
            <a:spAutoFit/>
          </a:bodyPr>
          <a:lstStyle/>
          <a:p>
            <a:pPr algn="l"/>
            <a:r>
              <a:rPr lang="zh-CN" altLang="en-US" sz="3200" smtClean="0">
                <a:solidFill>
                  <a:srgbClr val="002060"/>
                </a:solidFill>
                <a:latin typeface="华光中雅_CNKI" panose="02000500000000000000" pitchFamily="2" charset="-122"/>
                <a:ea typeface="华光中雅_CNKI" panose="02000500000000000000" pitchFamily="2" charset="-122"/>
              </a:rPr>
              <a:t>另一个例子：负面竞选广告</a:t>
            </a:r>
          </a:p>
        </p:txBody>
      </p:sp>
      <p:sp>
        <p:nvSpPr>
          <p:cNvPr id="3" name="Rectangle 3"/>
          <p:cNvSpPr>
            <a:spLocks noGrp="1" noChangeArrowheads="1"/>
          </p:cNvSpPr>
          <p:nvPr>
            <p:custDataLst>
              <p:tags r:id="rId1"/>
            </p:custDataLst>
          </p:nvPr>
        </p:nvSpPr>
        <p:spPr>
          <a:xfrm>
            <a:off x="539552" y="1484785"/>
            <a:ext cx="8342313" cy="4464496"/>
          </a:xfrm>
          <a:prstGeom prst="rect">
            <a:avLst/>
          </a:prstGeom>
        </p:spPr>
        <p:txBody>
          <a:bodyPr vert="horz" lIns="91440" tIns="45720" rIns="91440" bIns="45720" rtlCol="0">
            <a:normAutofit lnSpcReduction="10000"/>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a:ea typeface="+mn-ea"/>
                <a:cs typeface="Arial" panose="020B0604020202020204"/>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a:ea typeface="+mn-ea"/>
                <a:cs typeface="Arial" panose="020B0604020202020204"/>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a:ea typeface="+mn-ea"/>
                <a:cs typeface="Arial" panose="020B0604020202020204"/>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spcBef>
                <a:spcPct val="50000"/>
              </a:spcBef>
              <a:buClr>
                <a:srgbClr val="000000"/>
              </a:buClr>
            </a:pPr>
            <a:r>
              <a:rPr lang="en-US" smtClean="0">
                <a:latin typeface="微软雅黑" panose="020B0503020204020204" pitchFamily="34" charset="-122"/>
                <a:ea typeface="微软雅黑" panose="020B0503020204020204" pitchFamily="34" charset="-122"/>
                <a:cs typeface="微软雅黑" panose="020B0503020204020204" pitchFamily="34" charset="-122"/>
              </a:rPr>
              <a:t>两个候选人竞选，“R”与“D”</a:t>
            </a:r>
          </a:p>
          <a:p>
            <a:pPr eaLnBrk="1" hangingPunct="1">
              <a:spcBef>
                <a:spcPct val="50000"/>
              </a:spcBef>
              <a:buClr>
                <a:srgbClr val="000000"/>
              </a:buClr>
            </a:pPr>
            <a:r>
              <a:rPr lang="en-US" smtClean="0">
                <a:latin typeface="微软雅黑" panose="020B0503020204020204" pitchFamily="34" charset="-122"/>
                <a:ea typeface="微软雅黑" panose="020B0503020204020204" pitchFamily="34" charset="-122"/>
                <a:cs typeface="微软雅黑" panose="020B0503020204020204" pitchFamily="34" charset="-122"/>
              </a:rPr>
              <a:t>如果R对D进行一个负面</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广告</a:t>
            </a:r>
            <a:r>
              <a:rPr lang="en-US" smtClean="0">
                <a:latin typeface="微软雅黑" panose="020B0503020204020204" pitchFamily="34" charset="-122"/>
                <a:ea typeface="微软雅黑" panose="020B0503020204020204" pitchFamily="34" charset="-122"/>
                <a:cs typeface="微软雅黑" panose="020B0503020204020204" pitchFamily="34" charset="-122"/>
              </a:rPr>
              <a:t>攻击</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a:t>
            </a:r>
            <a:r>
              <a:rPr lang="en-US" smtClean="0">
                <a:latin typeface="微软雅黑" panose="020B0503020204020204" pitchFamily="34" charset="-122"/>
                <a:ea typeface="微软雅黑" panose="020B0503020204020204" pitchFamily="34" charset="-122"/>
                <a:cs typeface="微软雅黑" panose="020B0503020204020204" pitchFamily="34" charset="-122"/>
              </a:rPr>
              <a:t>选D的选民会减少3000个</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a:t>
            </a:r>
            <a:r>
              <a:rPr lang="en-US" smtClean="0">
                <a:latin typeface="微软雅黑" panose="020B0503020204020204" pitchFamily="34" charset="-122"/>
                <a:ea typeface="微软雅黑" panose="020B0503020204020204" pitchFamily="34" charset="-122"/>
                <a:cs typeface="微软雅黑" panose="020B0503020204020204" pitchFamily="34" charset="-122"/>
              </a:rPr>
              <a:t>这其中的1000个选民会转而投票给R</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a:t>
            </a:r>
            <a:r>
              <a:rPr lang="en-US" smtClean="0">
                <a:latin typeface="微软雅黑" panose="020B0503020204020204" pitchFamily="34" charset="-122"/>
                <a:ea typeface="微软雅黑" panose="020B0503020204020204" pitchFamily="34" charset="-122"/>
                <a:cs typeface="微软雅黑" panose="020B0503020204020204" pitchFamily="34" charset="-122"/>
              </a:rPr>
              <a:t>其他的选民弃权</a:t>
            </a:r>
          </a:p>
          <a:p>
            <a:pPr eaLnBrk="1" hangingPunct="1">
              <a:spcBef>
                <a:spcPct val="50000"/>
              </a:spcBef>
              <a:buClr>
                <a:srgbClr val="000000"/>
              </a:buClr>
            </a:pPr>
            <a:r>
              <a:rPr lang="en-US" smtClean="0">
                <a:latin typeface="微软雅黑" panose="020B0503020204020204" pitchFamily="34" charset="-122"/>
                <a:ea typeface="微软雅黑" panose="020B0503020204020204" pitchFamily="34" charset="-122"/>
                <a:cs typeface="微软雅黑" panose="020B0503020204020204" pitchFamily="34" charset="-122"/>
              </a:rPr>
              <a:t>如果D对R进行一个负面</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广告</a:t>
            </a:r>
            <a:r>
              <a:rPr lang="en-US" smtClean="0">
                <a:latin typeface="微软雅黑" panose="020B0503020204020204" pitchFamily="34" charset="-122"/>
                <a:ea typeface="微软雅黑" panose="020B0503020204020204" pitchFamily="34" charset="-122"/>
                <a:cs typeface="微软雅黑" panose="020B0503020204020204" pitchFamily="34" charset="-122"/>
              </a:rPr>
              <a:t>的攻击</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a:t>
            </a:r>
            <a:r>
              <a:rPr lang="en-US" smtClean="0">
                <a:latin typeface="微软雅黑" panose="020B0503020204020204" pitchFamily="34" charset="-122"/>
                <a:ea typeface="微软雅黑" panose="020B0503020204020204" pitchFamily="34" charset="-122"/>
                <a:cs typeface="微软雅黑" panose="020B0503020204020204" pitchFamily="34" charset="-122"/>
              </a:rPr>
              <a:t>R会损失3000张选票</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a:t>
            </a:r>
            <a:r>
              <a:rPr lang="en-US" smtClean="0">
                <a:latin typeface="微软雅黑" panose="020B0503020204020204" pitchFamily="34" charset="-122"/>
                <a:ea typeface="微软雅黑" panose="020B0503020204020204" pitchFamily="34" charset="-122"/>
                <a:cs typeface="微软雅黑" panose="020B0503020204020204" pitchFamily="34" charset="-122"/>
              </a:rPr>
              <a:t>D得到其中的1000张选票</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a:t>
            </a:r>
            <a:r>
              <a:rPr lang="en-US" smtClean="0">
                <a:latin typeface="微软雅黑" panose="020B0503020204020204" pitchFamily="34" charset="-122"/>
                <a:ea typeface="微软雅黑" panose="020B0503020204020204" pitchFamily="34" charset="-122"/>
                <a:cs typeface="微软雅黑" panose="020B0503020204020204" pitchFamily="34" charset="-122"/>
              </a:rPr>
              <a:t>其他的弃权</a:t>
            </a:r>
          </a:p>
          <a:p>
            <a:pPr eaLnBrk="1" hangingPunct="1">
              <a:spcBef>
                <a:spcPct val="50000"/>
              </a:spcBef>
              <a:buClr>
                <a:srgbClr val="000000"/>
              </a:buClr>
            </a:pP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如果</a:t>
            </a:r>
            <a:r>
              <a:rPr lang="en-US" smtClean="0">
                <a:latin typeface="微软雅黑" panose="020B0503020204020204" pitchFamily="34" charset="-122"/>
                <a:ea typeface="微软雅黑" panose="020B0503020204020204" pitchFamily="34" charset="-122"/>
                <a:cs typeface="微软雅黑" panose="020B0503020204020204" pitchFamily="34" charset="-122"/>
              </a:rPr>
              <a:t>R与D都同意停止</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广告攻击，</a:t>
            </a:r>
            <a:r>
              <a:rPr lang="en-US" smtClean="0">
                <a:latin typeface="微软雅黑" panose="020B0503020204020204" pitchFamily="34" charset="-122"/>
                <a:ea typeface="微软雅黑" panose="020B0503020204020204" pitchFamily="34" charset="-122"/>
                <a:cs typeface="微软雅黑" panose="020B0503020204020204" pitchFamily="34" charset="-122"/>
              </a:rPr>
              <a:t>他们会遵守协定吗?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7477" y="681972"/>
            <a:ext cx="4856480" cy="583565"/>
          </a:xfrm>
          <a:prstGeom prst="rect">
            <a:avLst/>
          </a:prstGeom>
          <a:noFill/>
        </p:spPr>
        <p:txBody>
          <a:bodyPr wrap="none" rtlCol="0">
            <a:spAutoFit/>
          </a:bodyPr>
          <a:lstStyle/>
          <a:p>
            <a:r>
              <a:rPr sz="3200">
                <a:solidFill>
                  <a:srgbClr val="002060"/>
                </a:solidFill>
                <a:latin typeface="华光中雅_CNKI" panose="02000500000000000000" pitchFamily="2" charset="-122"/>
                <a:ea typeface="华光中雅_CNKI" panose="02000500000000000000" pitchFamily="2" charset="-122"/>
              </a:rPr>
              <a:t>另一个例子:负面竞选广告</a:t>
            </a:r>
          </a:p>
        </p:txBody>
      </p:sp>
      <p:grpSp>
        <p:nvGrpSpPr>
          <p:cNvPr id="4" name="Group 3"/>
          <p:cNvGrpSpPr/>
          <p:nvPr/>
        </p:nvGrpSpPr>
        <p:grpSpPr bwMode="auto">
          <a:xfrm>
            <a:off x="2336800" y="2660650"/>
            <a:ext cx="6497638" cy="3536950"/>
            <a:chOff x="1522" y="1296"/>
            <a:chExt cx="2421" cy="1658"/>
          </a:xfrm>
        </p:grpSpPr>
        <p:sp>
          <p:nvSpPr>
            <p:cNvPr id="33814" name="AutoShape 4"/>
            <p:cNvSpPr>
              <a:spLocks noChangeArrowheads="1"/>
            </p:cNvSpPr>
            <p:nvPr>
              <p:custDataLst>
                <p:tags r:id="rId16"/>
              </p:custDataLst>
            </p:nvPr>
          </p:nvSpPr>
          <p:spPr bwMode="auto">
            <a:xfrm>
              <a:off x="1527" y="1298"/>
              <a:ext cx="1206" cy="826"/>
            </a:xfrm>
            <a:prstGeom prst="rtTriangle">
              <a:avLst/>
            </a:prstGeom>
            <a:solidFill>
              <a:srgbClr val="5B82FF"/>
            </a:solidFill>
            <a:ln w="9525">
              <a:noFill/>
              <a:miter lim="800000"/>
            </a:ln>
          </p:spPr>
          <p:txBody>
            <a:bodyPr wrap="none" anchor="ctr"/>
            <a:lstStyle/>
            <a:p>
              <a:endParaRPr lang="en-US">
                <a:latin typeface="Arial" panose="020B0604020202020204"/>
                <a:cs typeface="Arial" panose="020B0604020202020204"/>
              </a:endParaRPr>
            </a:p>
          </p:txBody>
        </p:sp>
        <p:sp>
          <p:nvSpPr>
            <p:cNvPr id="33815" name="AutoShape 5"/>
            <p:cNvSpPr>
              <a:spLocks noChangeArrowheads="1"/>
            </p:cNvSpPr>
            <p:nvPr>
              <p:custDataLst>
                <p:tags r:id="rId17"/>
              </p:custDataLst>
            </p:nvPr>
          </p:nvSpPr>
          <p:spPr bwMode="auto">
            <a:xfrm>
              <a:off x="2737" y="1298"/>
              <a:ext cx="1206" cy="826"/>
            </a:xfrm>
            <a:prstGeom prst="rtTriangle">
              <a:avLst/>
            </a:prstGeom>
            <a:solidFill>
              <a:srgbClr val="5B82FF"/>
            </a:solidFill>
            <a:ln w="9525">
              <a:noFill/>
              <a:miter lim="800000"/>
            </a:ln>
          </p:spPr>
          <p:txBody>
            <a:bodyPr wrap="none" anchor="ctr"/>
            <a:lstStyle/>
            <a:p>
              <a:endParaRPr lang="en-US">
                <a:latin typeface="Arial" panose="020B0604020202020204"/>
                <a:cs typeface="Arial" panose="020B0604020202020204"/>
              </a:endParaRPr>
            </a:p>
          </p:txBody>
        </p:sp>
        <p:sp>
          <p:nvSpPr>
            <p:cNvPr id="33816" name="AutoShape 6"/>
            <p:cNvSpPr>
              <a:spLocks noChangeArrowheads="1"/>
            </p:cNvSpPr>
            <p:nvPr>
              <p:custDataLst>
                <p:tags r:id="rId18"/>
              </p:custDataLst>
            </p:nvPr>
          </p:nvSpPr>
          <p:spPr bwMode="auto">
            <a:xfrm>
              <a:off x="2735" y="2125"/>
              <a:ext cx="1206" cy="826"/>
            </a:xfrm>
            <a:prstGeom prst="rtTriangle">
              <a:avLst/>
            </a:prstGeom>
            <a:solidFill>
              <a:srgbClr val="5B82FF"/>
            </a:solidFill>
            <a:ln w="9525">
              <a:noFill/>
              <a:miter lim="800000"/>
            </a:ln>
          </p:spPr>
          <p:txBody>
            <a:bodyPr wrap="none" anchor="ctr"/>
            <a:lstStyle/>
            <a:p>
              <a:endParaRPr lang="en-US">
                <a:latin typeface="Arial" panose="020B0604020202020204"/>
                <a:cs typeface="Arial" panose="020B0604020202020204"/>
              </a:endParaRPr>
            </a:p>
          </p:txBody>
        </p:sp>
        <p:sp>
          <p:nvSpPr>
            <p:cNvPr id="33817" name="AutoShape 7"/>
            <p:cNvSpPr>
              <a:spLocks noChangeArrowheads="1"/>
            </p:cNvSpPr>
            <p:nvPr>
              <p:custDataLst>
                <p:tags r:id="rId19"/>
              </p:custDataLst>
            </p:nvPr>
          </p:nvSpPr>
          <p:spPr bwMode="auto">
            <a:xfrm>
              <a:off x="1527" y="2126"/>
              <a:ext cx="1206" cy="826"/>
            </a:xfrm>
            <a:prstGeom prst="rtTriangle">
              <a:avLst/>
            </a:prstGeom>
            <a:solidFill>
              <a:srgbClr val="5B82FF"/>
            </a:solidFill>
            <a:ln w="9525">
              <a:noFill/>
              <a:miter lim="800000"/>
            </a:ln>
          </p:spPr>
          <p:txBody>
            <a:bodyPr wrap="none" anchor="ctr"/>
            <a:lstStyle/>
            <a:p>
              <a:endParaRPr lang="en-US">
                <a:latin typeface="Arial" panose="020B0604020202020204"/>
                <a:cs typeface="Arial" panose="020B0604020202020204"/>
              </a:endParaRPr>
            </a:p>
          </p:txBody>
        </p:sp>
        <p:sp>
          <p:nvSpPr>
            <p:cNvPr id="33818" name="AutoShape 8"/>
            <p:cNvSpPr>
              <a:spLocks noChangeArrowheads="1"/>
            </p:cNvSpPr>
            <p:nvPr>
              <p:custDataLst>
                <p:tags r:id="rId20"/>
              </p:custDataLst>
            </p:nvPr>
          </p:nvSpPr>
          <p:spPr bwMode="auto">
            <a:xfrm rot="10800000">
              <a:off x="1522" y="1298"/>
              <a:ext cx="1206" cy="826"/>
            </a:xfrm>
            <a:prstGeom prst="rtTriangle">
              <a:avLst/>
            </a:prstGeom>
            <a:solidFill>
              <a:srgbClr val="FF5B5B"/>
            </a:solidFill>
            <a:ln w="9525">
              <a:noFill/>
              <a:miter lim="800000"/>
            </a:ln>
          </p:spPr>
          <p:txBody>
            <a:bodyPr wrap="none" anchor="ctr"/>
            <a:lstStyle/>
            <a:p>
              <a:endParaRPr lang="en-US">
                <a:latin typeface="Arial" panose="020B0604020202020204"/>
                <a:cs typeface="Arial" panose="020B0604020202020204"/>
              </a:endParaRPr>
            </a:p>
          </p:txBody>
        </p:sp>
        <p:sp>
          <p:nvSpPr>
            <p:cNvPr id="33819" name="AutoShape 9"/>
            <p:cNvSpPr>
              <a:spLocks noChangeArrowheads="1"/>
            </p:cNvSpPr>
            <p:nvPr>
              <p:custDataLst>
                <p:tags r:id="rId21"/>
              </p:custDataLst>
            </p:nvPr>
          </p:nvSpPr>
          <p:spPr bwMode="auto">
            <a:xfrm rot="10800000">
              <a:off x="2732" y="1298"/>
              <a:ext cx="1206" cy="826"/>
            </a:xfrm>
            <a:prstGeom prst="rtTriangle">
              <a:avLst/>
            </a:prstGeom>
            <a:solidFill>
              <a:srgbClr val="FF5B5B"/>
            </a:solidFill>
            <a:ln w="9525">
              <a:noFill/>
              <a:miter lim="800000"/>
            </a:ln>
          </p:spPr>
          <p:txBody>
            <a:bodyPr wrap="none" anchor="ctr"/>
            <a:lstStyle/>
            <a:p>
              <a:endParaRPr lang="en-US">
                <a:latin typeface="Arial" panose="020B0604020202020204"/>
                <a:cs typeface="Arial" panose="020B0604020202020204"/>
              </a:endParaRPr>
            </a:p>
          </p:txBody>
        </p:sp>
        <p:sp>
          <p:nvSpPr>
            <p:cNvPr id="33820" name="AutoShape 10"/>
            <p:cNvSpPr>
              <a:spLocks noChangeArrowheads="1"/>
            </p:cNvSpPr>
            <p:nvPr>
              <p:custDataLst>
                <p:tags r:id="rId22"/>
              </p:custDataLst>
            </p:nvPr>
          </p:nvSpPr>
          <p:spPr bwMode="auto">
            <a:xfrm rot="10800000">
              <a:off x="2730" y="2125"/>
              <a:ext cx="1206" cy="826"/>
            </a:xfrm>
            <a:prstGeom prst="rtTriangle">
              <a:avLst/>
            </a:prstGeom>
            <a:solidFill>
              <a:srgbClr val="FF5B5B"/>
            </a:solidFill>
            <a:ln w="9525">
              <a:noFill/>
              <a:miter lim="800000"/>
            </a:ln>
          </p:spPr>
          <p:txBody>
            <a:bodyPr wrap="none" anchor="ctr"/>
            <a:lstStyle/>
            <a:p>
              <a:endParaRPr lang="en-US">
                <a:latin typeface="Arial" panose="020B0604020202020204"/>
                <a:cs typeface="Arial" panose="020B0604020202020204"/>
              </a:endParaRPr>
            </a:p>
          </p:txBody>
        </p:sp>
        <p:sp>
          <p:nvSpPr>
            <p:cNvPr id="33821" name="AutoShape 11"/>
            <p:cNvSpPr>
              <a:spLocks noChangeArrowheads="1"/>
            </p:cNvSpPr>
            <p:nvPr>
              <p:custDataLst>
                <p:tags r:id="rId23"/>
              </p:custDataLst>
            </p:nvPr>
          </p:nvSpPr>
          <p:spPr bwMode="auto">
            <a:xfrm rot="10800000">
              <a:off x="1522" y="2126"/>
              <a:ext cx="1206" cy="826"/>
            </a:xfrm>
            <a:prstGeom prst="rtTriangle">
              <a:avLst/>
            </a:prstGeom>
            <a:solidFill>
              <a:srgbClr val="FF5B5B"/>
            </a:solidFill>
            <a:ln w="9525">
              <a:noFill/>
              <a:miter lim="800000"/>
            </a:ln>
          </p:spPr>
          <p:txBody>
            <a:bodyPr wrap="none" anchor="ctr"/>
            <a:lstStyle/>
            <a:p>
              <a:endParaRPr lang="en-US">
                <a:latin typeface="Arial" panose="020B0604020202020204"/>
                <a:cs typeface="Arial" panose="020B0604020202020204"/>
              </a:endParaRPr>
            </a:p>
          </p:txBody>
        </p:sp>
        <p:grpSp>
          <p:nvGrpSpPr>
            <p:cNvPr id="7" name="Group 12"/>
            <p:cNvGrpSpPr/>
            <p:nvPr/>
          </p:nvGrpSpPr>
          <p:grpSpPr bwMode="auto">
            <a:xfrm>
              <a:off x="1524" y="1296"/>
              <a:ext cx="2417" cy="1658"/>
              <a:chOff x="1335" y="1089"/>
              <a:chExt cx="2290" cy="1791"/>
            </a:xfrm>
          </p:grpSpPr>
          <p:sp>
            <p:nvSpPr>
              <p:cNvPr id="33823" name="Rectangle 13"/>
              <p:cNvSpPr>
                <a:spLocks noChangeArrowheads="1"/>
              </p:cNvSpPr>
              <p:nvPr>
                <p:custDataLst>
                  <p:tags r:id="rId24"/>
                </p:custDataLst>
              </p:nvPr>
            </p:nvSpPr>
            <p:spPr bwMode="auto">
              <a:xfrm>
                <a:off x="1335" y="1089"/>
                <a:ext cx="2290" cy="1791"/>
              </a:xfrm>
              <a:prstGeom prst="rect">
                <a:avLst/>
              </a:prstGeom>
              <a:noFill/>
              <a:ln w="9525">
                <a:solidFill>
                  <a:schemeClr val="tx1"/>
                </a:solidFill>
                <a:miter lim="800000"/>
              </a:ln>
            </p:spPr>
            <p:txBody>
              <a:bodyPr wrap="none" anchor="ctr"/>
              <a:lstStyle/>
              <a:p>
                <a:endParaRPr lang="en-US">
                  <a:latin typeface="Arial" panose="020B0604020202020204"/>
                  <a:cs typeface="Arial" panose="020B0604020202020204"/>
                </a:endParaRPr>
              </a:p>
            </p:txBody>
          </p:sp>
          <p:sp>
            <p:nvSpPr>
              <p:cNvPr id="33824" name="Line 14"/>
              <p:cNvSpPr>
                <a:spLocks noChangeShapeType="1"/>
              </p:cNvSpPr>
              <p:nvPr>
                <p:custDataLst>
                  <p:tags r:id="rId25"/>
                </p:custDataLst>
              </p:nvPr>
            </p:nvSpPr>
            <p:spPr bwMode="auto">
              <a:xfrm>
                <a:off x="1335" y="1988"/>
                <a:ext cx="2290" cy="0"/>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sp>
            <p:nvSpPr>
              <p:cNvPr id="33825" name="Line 15"/>
              <p:cNvSpPr>
                <a:spLocks noChangeShapeType="1"/>
              </p:cNvSpPr>
              <p:nvPr>
                <p:custDataLst>
                  <p:tags r:id="rId26"/>
                </p:custDataLst>
              </p:nvPr>
            </p:nvSpPr>
            <p:spPr bwMode="auto">
              <a:xfrm>
                <a:off x="2480" y="1089"/>
                <a:ext cx="0" cy="1791"/>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grpSp>
      <p:sp>
        <p:nvSpPr>
          <p:cNvPr id="33798" name="Text Box 16"/>
          <p:cNvSpPr txBox="1">
            <a:spLocks noChangeArrowheads="1"/>
          </p:cNvSpPr>
          <p:nvPr>
            <p:custDataLst>
              <p:tags r:id="rId1"/>
            </p:custDataLst>
          </p:nvPr>
        </p:nvSpPr>
        <p:spPr bwMode="auto">
          <a:xfrm>
            <a:off x="2684780" y="1868805"/>
            <a:ext cx="1941195" cy="738505"/>
          </a:xfrm>
          <a:prstGeom prst="rect">
            <a:avLst/>
          </a:prstGeom>
          <a:noFill/>
          <a:ln w="9525">
            <a:noFill/>
            <a:miter lim="800000"/>
          </a:ln>
        </p:spPr>
        <p:txBody>
          <a:bodyPr wrap="square" lIns="0" tIns="0" rIns="0" bIns="0">
            <a:spAutoFit/>
          </a:bodyPr>
          <a:lstStyle/>
          <a:p>
            <a:pPr algn="ctr">
              <a:spcBef>
                <a:spcPct val="50000"/>
              </a:spcBef>
            </a:pPr>
            <a:r>
              <a:rPr lang="en-US" sz="2400">
                <a:latin typeface="Arial" panose="020B0604020202020204"/>
                <a:cs typeface="Arial" panose="020B0604020202020204"/>
              </a:rPr>
              <a:t>没有攻击广告（合作)</a:t>
            </a:r>
          </a:p>
        </p:txBody>
      </p:sp>
      <p:sp>
        <p:nvSpPr>
          <p:cNvPr id="106513" name="Text Box 20"/>
          <p:cNvSpPr txBox="1">
            <a:spLocks noChangeArrowheads="1"/>
          </p:cNvSpPr>
          <p:nvPr>
            <p:custDataLst>
              <p:tags r:id="rId2"/>
            </p:custDataLst>
          </p:nvPr>
        </p:nvSpPr>
        <p:spPr bwMode="auto">
          <a:xfrm>
            <a:off x="4571683" y="1290638"/>
            <a:ext cx="2538412" cy="551815"/>
          </a:xfrm>
          <a:prstGeom prst="rect">
            <a:avLst/>
          </a:prstGeom>
          <a:solidFill>
            <a:srgbClr val="FF5B5B"/>
          </a:solidFill>
          <a:ln w="9525">
            <a:solidFill>
              <a:schemeClr val="tx1"/>
            </a:solidFill>
            <a:miter lim="800000"/>
          </a:ln>
        </p:spPr>
        <p:txBody>
          <a:bodyPr tIns="91440" bIns="91440">
            <a:spAutoFit/>
          </a:bodyPr>
          <a:lstStyle/>
          <a:p>
            <a:pPr algn="ctr">
              <a:spcBef>
                <a:spcPct val="50000"/>
              </a:spcBef>
              <a:defRPr/>
            </a:pPr>
            <a:r>
              <a:rPr lang="en-US" sz="2400" b="1">
                <a:solidFill>
                  <a:schemeClr val="bg1"/>
                </a:solidFill>
                <a:effectLst>
                  <a:outerShdw blurRad="38100" dist="38100" dir="2700000" algn="tl">
                    <a:srgbClr val="000000"/>
                  </a:outerShdw>
                </a:effectLst>
                <a:latin typeface="Arial" panose="020B0604020202020204"/>
                <a:cs typeface="Arial" panose="020B0604020202020204"/>
              </a:rPr>
              <a:t>R的决策</a:t>
            </a:r>
          </a:p>
        </p:txBody>
      </p:sp>
      <p:sp>
        <p:nvSpPr>
          <p:cNvPr id="106514" name="Text Box 21"/>
          <p:cNvSpPr txBox="1">
            <a:spLocks noChangeArrowheads="1"/>
          </p:cNvSpPr>
          <p:nvPr>
            <p:custDataLst>
              <p:tags r:id="rId3"/>
            </p:custDataLst>
          </p:nvPr>
        </p:nvSpPr>
        <p:spPr bwMode="auto">
          <a:xfrm>
            <a:off x="192088" y="4192588"/>
            <a:ext cx="2019300" cy="551815"/>
          </a:xfrm>
          <a:prstGeom prst="rect">
            <a:avLst/>
          </a:prstGeom>
          <a:solidFill>
            <a:srgbClr val="5B82FF"/>
          </a:solidFill>
          <a:ln w="9525">
            <a:solidFill>
              <a:schemeClr val="tx1"/>
            </a:solidFill>
            <a:miter lim="800000"/>
          </a:ln>
        </p:spPr>
        <p:txBody>
          <a:bodyPr tIns="91440" bIns="91440">
            <a:spAutoFit/>
          </a:bodyPr>
          <a:lstStyle/>
          <a:p>
            <a:pPr algn="ctr">
              <a:spcBef>
                <a:spcPct val="50000"/>
              </a:spcBef>
              <a:defRPr/>
            </a:pPr>
            <a:r>
              <a:rPr lang="en-US" sz="2400" b="1">
                <a:solidFill>
                  <a:schemeClr val="bg1"/>
                </a:solidFill>
                <a:effectLst>
                  <a:outerShdw blurRad="38100" dist="38100" dir="2700000" algn="tl">
                    <a:srgbClr val="000000"/>
                  </a:outerShdw>
                </a:effectLst>
                <a:latin typeface="Arial" panose="020B0604020202020204"/>
                <a:cs typeface="Arial" panose="020B0604020202020204"/>
              </a:rPr>
              <a:t>D的决策</a:t>
            </a:r>
          </a:p>
        </p:txBody>
      </p:sp>
      <p:sp>
        <p:nvSpPr>
          <p:cNvPr id="106515" name="Text Box 22"/>
          <p:cNvSpPr txBox="1">
            <a:spLocks noChangeArrowheads="1"/>
          </p:cNvSpPr>
          <p:nvPr>
            <p:custDataLst>
              <p:tags r:id="rId4"/>
            </p:custDataLst>
          </p:nvPr>
        </p:nvSpPr>
        <p:spPr bwMode="auto">
          <a:xfrm>
            <a:off x="3649663" y="2693988"/>
            <a:ext cx="1957387" cy="798830"/>
          </a:xfrm>
          <a:prstGeom prst="rect">
            <a:avLst/>
          </a:prstGeom>
          <a:noFill/>
          <a:ln w="9525">
            <a:noFill/>
            <a:miter lim="800000"/>
          </a:ln>
        </p:spPr>
        <p:txBody>
          <a:bodyPr>
            <a:spAutoFit/>
          </a:bodyPr>
          <a:lstStyle/>
          <a:p>
            <a:pPr algn="r">
              <a:spcBef>
                <a:spcPct val="50000"/>
              </a:spcBef>
              <a:defRPr/>
            </a:pPr>
            <a:r>
              <a:rPr lang="en-US" sz="2300" dirty="0">
                <a:solidFill>
                  <a:schemeClr val="bg1"/>
                </a:solidFill>
                <a:latin typeface="Arial" panose="020B0604020202020204"/>
                <a:cs typeface="Arial" panose="020B0604020202020204"/>
              </a:rPr>
              <a:t>没有选票损失或增加</a:t>
            </a:r>
          </a:p>
        </p:txBody>
      </p:sp>
      <p:sp>
        <p:nvSpPr>
          <p:cNvPr id="106516" name="Text Box 23"/>
          <p:cNvSpPr txBox="1">
            <a:spLocks noChangeArrowheads="1"/>
          </p:cNvSpPr>
          <p:nvPr>
            <p:custDataLst>
              <p:tags r:id="rId5"/>
            </p:custDataLst>
          </p:nvPr>
        </p:nvSpPr>
        <p:spPr bwMode="auto">
          <a:xfrm>
            <a:off x="2368550" y="3622675"/>
            <a:ext cx="2132013" cy="798830"/>
          </a:xfrm>
          <a:prstGeom prst="rect">
            <a:avLst/>
          </a:prstGeom>
          <a:noFill/>
          <a:ln w="9525">
            <a:noFill/>
            <a:miter lim="800000"/>
          </a:ln>
        </p:spPr>
        <p:txBody>
          <a:bodyPr>
            <a:spAutoFit/>
          </a:bodyPr>
          <a:lstStyle/>
          <a:p>
            <a:pPr>
              <a:spcBef>
                <a:spcPct val="50000"/>
              </a:spcBef>
              <a:defRPr/>
            </a:pPr>
            <a:r>
              <a:rPr lang="en-US" sz="2300" dirty="0">
                <a:solidFill>
                  <a:schemeClr val="bg1"/>
                </a:solidFill>
                <a:latin typeface="Arial" panose="020B0604020202020204"/>
                <a:cs typeface="Arial" panose="020B0604020202020204"/>
              </a:rPr>
              <a:t>没有选票损失或增加</a:t>
            </a:r>
          </a:p>
        </p:txBody>
      </p:sp>
      <p:sp>
        <p:nvSpPr>
          <p:cNvPr id="106517" name="Text Box 24"/>
          <p:cNvSpPr txBox="1">
            <a:spLocks noChangeArrowheads="1"/>
          </p:cNvSpPr>
          <p:nvPr>
            <p:custDataLst>
              <p:tags r:id="rId6"/>
            </p:custDataLst>
          </p:nvPr>
        </p:nvSpPr>
        <p:spPr bwMode="auto">
          <a:xfrm>
            <a:off x="6840538" y="2693988"/>
            <a:ext cx="1979612" cy="798830"/>
          </a:xfrm>
          <a:prstGeom prst="rect">
            <a:avLst/>
          </a:prstGeom>
          <a:noFill/>
          <a:ln w="9525">
            <a:noFill/>
            <a:miter lim="800000"/>
          </a:ln>
        </p:spPr>
        <p:txBody>
          <a:bodyPr>
            <a:spAutoFit/>
          </a:bodyPr>
          <a:lstStyle/>
          <a:p>
            <a:pPr algn="r">
              <a:spcBef>
                <a:spcPct val="50000"/>
              </a:spcBef>
              <a:defRPr/>
            </a:pPr>
            <a:r>
              <a:rPr lang="en-US" sz="2300">
                <a:solidFill>
                  <a:schemeClr val="bg1"/>
                </a:solidFill>
                <a:latin typeface="Arial" panose="020B0604020202020204"/>
                <a:cs typeface="Arial" panose="020B0604020202020204"/>
              </a:rPr>
              <a:t>R增加1000张选票</a:t>
            </a:r>
          </a:p>
        </p:txBody>
      </p:sp>
      <p:sp>
        <p:nvSpPr>
          <p:cNvPr id="106518" name="Text Box 25"/>
          <p:cNvSpPr txBox="1">
            <a:spLocks noChangeArrowheads="1"/>
          </p:cNvSpPr>
          <p:nvPr>
            <p:custDataLst>
              <p:tags r:id="rId7"/>
            </p:custDataLst>
          </p:nvPr>
        </p:nvSpPr>
        <p:spPr bwMode="auto">
          <a:xfrm>
            <a:off x="6956425" y="4452938"/>
            <a:ext cx="1843088" cy="798830"/>
          </a:xfrm>
          <a:prstGeom prst="rect">
            <a:avLst/>
          </a:prstGeom>
          <a:noFill/>
          <a:ln w="9525">
            <a:noFill/>
            <a:miter lim="800000"/>
          </a:ln>
        </p:spPr>
        <p:txBody>
          <a:bodyPr>
            <a:spAutoFit/>
          </a:bodyPr>
          <a:lstStyle/>
          <a:p>
            <a:pPr>
              <a:spcBef>
                <a:spcPct val="50000"/>
              </a:spcBef>
              <a:defRPr/>
            </a:pPr>
            <a:r>
              <a:rPr lang="en-US" sz="2300">
                <a:solidFill>
                  <a:schemeClr val="bg1"/>
                </a:solidFill>
                <a:latin typeface="Arial" panose="020B0604020202020204"/>
                <a:cs typeface="Arial" panose="020B0604020202020204"/>
                <a:sym typeface="+mn-ea"/>
              </a:rPr>
              <a:t>R损失2000张选票 </a:t>
            </a:r>
            <a:endParaRPr lang="en-US" sz="2300">
              <a:solidFill>
                <a:schemeClr val="bg1"/>
              </a:solidFill>
              <a:latin typeface="Arial" panose="020B0604020202020204"/>
              <a:cs typeface="Arial" panose="020B0604020202020204"/>
            </a:endParaRPr>
          </a:p>
        </p:txBody>
      </p:sp>
      <p:sp>
        <p:nvSpPr>
          <p:cNvPr id="106519" name="Text Box 26"/>
          <p:cNvSpPr txBox="1">
            <a:spLocks noChangeArrowheads="1"/>
          </p:cNvSpPr>
          <p:nvPr>
            <p:custDataLst>
              <p:tags r:id="rId8"/>
            </p:custDataLst>
          </p:nvPr>
        </p:nvSpPr>
        <p:spPr bwMode="auto">
          <a:xfrm>
            <a:off x="3444875" y="4440238"/>
            <a:ext cx="2136775" cy="798830"/>
          </a:xfrm>
          <a:prstGeom prst="rect">
            <a:avLst/>
          </a:prstGeom>
          <a:noFill/>
          <a:ln w="9525">
            <a:noFill/>
            <a:miter lim="800000"/>
          </a:ln>
        </p:spPr>
        <p:txBody>
          <a:bodyPr>
            <a:spAutoFit/>
          </a:bodyPr>
          <a:lstStyle/>
          <a:p>
            <a:pPr>
              <a:spcBef>
                <a:spcPct val="50000"/>
              </a:spcBef>
              <a:defRPr/>
            </a:pPr>
            <a:r>
              <a:rPr lang="en-US" sz="2300">
                <a:solidFill>
                  <a:schemeClr val="bg1"/>
                </a:solidFill>
                <a:latin typeface="Arial" panose="020B0604020202020204"/>
                <a:cs typeface="Arial" panose="020B0604020202020204"/>
                <a:sym typeface="+mn-ea"/>
              </a:rPr>
              <a:t>R损失3000张选票 </a:t>
            </a:r>
            <a:endParaRPr lang="en-US" sz="2300">
              <a:solidFill>
                <a:schemeClr val="bg1"/>
              </a:solidFill>
              <a:latin typeface="Arial" panose="020B0604020202020204"/>
              <a:cs typeface="Arial" panose="020B0604020202020204"/>
            </a:endParaRPr>
          </a:p>
        </p:txBody>
      </p:sp>
      <p:sp>
        <p:nvSpPr>
          <p:cNvPr id="106520" name="Text Box 27"/>
          <p:cNvSpPr txBox="1">
            <a:spLocks noChangeArrowheads="1"/>
          </p:cNvSpPr>
          <p:nvPr>
            <p:custDataLst>
              <p:tags r:id="rId9"/>
            </p:custDataLst>
          </p:nvPr>
        </p:nvSpPr>
        <p:spPr bwMode="auto">
          <a:xfrm>
            <a:off x="5603875" y="3625850"/>
            <a:ext cx="1906588" cy="798830"/>
          </a:xfrm>
          <a:prstGeom prst="rect">
            <a:avLst/>
          </a:prstGeom>
          <a:noFill/>
          <a:ln w="9525">
            <a:noFill/>
            <a:miter lim="800000"/>
          </a:ln>
        </p:spPr>
        <p:txBody>
          <a:bodyPr>
            <a:spAutoFit/>
          </a:bodyPr>
          <a:lstStyle/>
          <a:p>
            <a:pPr>
              <a:spcBef>
                <a:spcPct val="50000"/>
              </a:spcBef>
              <a:defRPr/>
            </a:pPr>
            <a:r>
              <a:rPr lang="en-US" sz="2300" smtClean="0">
                <a:solidFill>
                  <a:schemeClr val="bg1"/>
                </a:solidFill>
                <a:latin typeface="Arial" panose="020B0604020202020204"/>
                <a:cs typeface="Arial" panose="020B0604020202020204"/>
              </a:rPr>
              <a:t>D损失</a:t>
            </a:r>
            <a:r>
              <a:rPr lang="en-US" sz="2300">
                <a:solidFill>
                  <a:schemeClr val="bg1"/>
                </a:solidFill>
                <a:latin typeface="Arial" panose="020B0604020202020204"/>
                <a:cs typeface="Arial" panose="020B0604020202020204"/>
              </a:rPr>
              <a:t>3000张选票 </a:t>
            </a:r>
          </a:p>
        </p:txBody>
      </p:sp>
      <p:sp>
        <p:nvSpPr>
          <p:cNvPr id="106521" name="Text Box 28"/>
          <p:cNvSpPr txBox="1">
            <a:spLocks noChangeArrowheads="1"/>
          </p:cNvSpPr>
          <p:nvPr>
            <p:custDataLst>
              <p:tags r:id="rId10"/>
            </p:custDataLst>
          </p:nvPr>
        </p:nvSpPr>
        <p:spPr bwMode="auto">
          <a:xfrm>
            <a:off x="5603875" y="5351463"/>
            <a:ext cx="1906588" cy="798830"/>
          </a:xfrm>
          <a:prstGeom prst="rect">
            <a:avLst/>
          </a:prstGeom>
          <a:noFill/>
          <a:ln w="9525">
            <a:noFill/>
            <a:miter lim="800000"/>
          </a:ln>
        </p:spPr>
        <p:txBody>
          <a:bodyPr>
            <a:spAutoFit/>
          </a:bodyPr>
          <a:lstStyle/>
          <a:p>
            <a:pPr>
              <a:spcBef>
                <a:spcPct val="50000"/>
              </a:spcBef>
              <a:defRPr/>
            </a:pPr>
            <a:r>
              <a:rPr lang="en-US" sz="2300" smtClean="0">
                <a:solidFill>
                  <a:schemeClr val="bg1"/>
                </a:solidFill>
                <a:latin typeface="Arial" panose="020B0604020202020204"/>
                <a:cs typeface="Arial" panose="020B0604020202020204"/>
                <a:sym typeface="+mn-ea"/>
              </a:rPr>
              <a:t>D损失</a:t>
            </a:r>
            <a:r>
              <a:rPr lang="en-US" sz="2300">
                <a:solidFill>
                  <a:schemeClr val="bg1"/>
                </a:solidFill>
                <a:latin typeface="Arial" panose="020B0604020202020204"/>
                <a:cs typeface="Arial" panose="020B0604020202020204"/>
                <a:sym typeface="+mn-ea"/>
              </a:rPr>
              <a:t>2000张选票 </a:t>
            </a:r>
            <a:endParaRPr lang="en-US" sz="2300">
              <a:solidFill>
                <a:schemeClr val="bg1"/>
              </a:solidFill>
              <a:latin typeface="Arial" panose="020B0604020202020204"/>
              <a:cs typeface="Arial" panose="020B0604020202020204"/>
            </a:endParaRPr>
          </a:p>
        </p:txBody>
      </p:sp>
      <p:sp>
        <p:nvSpPr>
          <p:cNvPr id="106522" name="Text Box 29"/>
          <p:cNvSpPr txBox="1">
            <a:spLocks noChangeArrowheads="1"/>
          </p:cNvSpPr>
          <p:nvPr>
            <p:custDataLst>
              <p:tags r:id="rId11"/>
            </p:custDataLst>
          </p:nvPr>
        </p:nvSpPr>
        <p:spPr bwMode="auto">
          <a:xfrm>
            <a:off x="2378075" y="5359400"/>
            <a:ext cx="2095500" cy="798830"/>
          </a:xfrm>
          <a:prstGeom prst="rect">
            <a:avLst/>
          </a:prstGeom>
          <a:noFill/>
          <a:ln w="9525">
            <a:noFill/>
            <a:miter lim="800000"/>
          </a:ln>
        </p:spPr>
        <p:txBody>
          <a:bodyPr>
            <a:spAutoFit/>
          </a:bodyPr>
          <a:lstStyle/>
          <a:p>
            <a:pPr>
              <a:spcBef>
                <a:spcPct val="50000"/>
              </a:spcBef>
              <a:defRPr/>
            </a:pPr>
            <a:r>
              <a:rPr lang="en-US" sz="2300" smtClean="0">
                <a:solidFill>
                  <a:schemeClr val="bg1"/>
                </a:solidFill>
                <a:latin typeface="Arial" panose="020B0604020202020204"/>
                <a:cs typeface="Arial" panose="020B0604020202020204"/>
                <a:sym typeface="+mn-ea"/>
              </a:rPr>
              <a:t>D</a:t>
            </a:r>
            <a:r>
              <a:rPr lang="zh-CN" altLang="en-US" sz="2300" smtClean="0">
                <a:solidFill>
                  <a:schemeClr val="bg1"/>
                </a:solidFill>
                <a:latin typeface="Arial" panose="020B0604020202020204"/>
                <a:cs typeface="Arial" panose="020B0604020202020204"/>
                <a:sym typeface="+mn-ea"/>
              </a:rPr>
              <a:t>得到</a:t>
            </a:r>
            <a:r>
              <a:rPr lang="en-US" altLang="zh-CN" sz="2300">
                <a:solidFill>
                  <a:schemeClr val="bg1"/>
                </a:solidFill>
                <a:latin typeface="Arial" panose="020B0604020202020204"/>
                <a:cs typeface="Arial" panose="020B0604020202020204"/>
                <a:sym typeface="+mn-ea"/>
              </a:rPr>
              <a:t>1</a:t>
            </a:r>
            <a:r>
              <a:rPr lang="en-US" sz="2300">
                <a:solidFill>
                  <a:schemeClr val="bg1"/>
                </a:solidFill>
                <a:latin typeface="Arial" panose="020B0604020202020204"/>
                <a:cs typeface="Arial" panose="020B0604020202020204"/>
                <a:sym typeface="+mn-ea"/>
              </a:rPr>
              <a:t>000张选票 </a:t>
            </a:r>
            <a:endParaRPr lang="en-US" sz="2300">
              <a:solidFill>
                <a:schemeClr val="bg1"/>
              </a:solidFill>
              <a:latin typeface="Arial" panose="020B0604020202020204"/>
              <a:cs typeface="Arial" panose="020B0604020202020204"/>
            </a:endParaRPr>
          </a:p>
        </p:txBody>
      </p:sp>
      <p:sp>
        <p:nvSpPr>
          <p:cNvPr id="257054" name="Text Box 30"/>
          <p:cNvSpPr txBox="1">
            <a:spLocks noChangeArrowheads="1"/>
          </p:cNvSpPr>
          <p:nvPr>
            <p:custDataLst>
              <p:tags r:id="rId12"/>
            </p:custDataLst>
          </p:nvPr>
        </p:nvSpPr>
        <p:spPr bwMode="auto">
          <a:xfrm>
            <a:off x="35560" y="1340485"/>
            <a:ext cx="2652395" cy="1259205"/>
          </a:xfrm>
          <a:prstGeom prst="rect">
            <a:avLst/>
          </a:prstGeom>
          <a:noFill/>
          <a:ln w="9525">
            <a:noFill/>
            <a:miter lim="800000"/>
          </a:ln>
          <a:effectLst/>
        </p:spPr>
        <p:txBody>
          <a:bodyPr/>
          <a:lstStyle/>
          <a:p>
            <a:pPr>
              <a:spcBef>
                <a:spcPct val="50000"/>
              </a:spcBef>
              <a:defRPr/>
            </a:pPr>
            <a:r>
              <a:rPr lang="en-US" sz="2600" dirty="0">
                <a:solidFill>
                  <a:srgbClr val="FF0000"/>
                </a:solidFill>
                <a:effectLst>
                  <a:outerShdw blurRad="38100" dist="38100" dir="2700000" algn="tl">
                    <a:srgbClr val="C0C0C0"/>
                  </a:outerShdw>
                </a:effectLst>
                <a:latin typeface="Arial" panose="020B0604020202020204"/>
                <a:cs typeface="Arial" panose="020B0604020202020204"/>
              </a:rPr>
              <a:t>每个候选人的占优策略是</a:t>
            </a:r>
            <a:r>
              <a:rPr lang="zh-CN" altLang="en-US" sz="2600" dirty="0">
                <a:solidFill>
                  <a:srgbClr val="FF0000"/>
                </a:solidFill>
                <a:effectLst>
                  <a:outerShdw blurRad="38100" dist="38100" dir="2700000" algn="tl">
                    <a:srgbClr val="C0C0C0"/>
                  </a:outerShdw>
                </a:effectLst>
                <a:latin typeface="Arial" panose="020B0604020202020204"/>
                <a:cs typeface="Arial" panose="020B0604020202020204"/>
              </a:rPr>
              <a:t>：</a:t>
            </a:r>
            <a:r>
              <a:rPr lang="en-US" sz="2600" dirty="0">
                <a:solidFill>
                  <a:srgbClr val="FF0000"/>
                </a:solidFill>
                <a:effectLst>
                  <a:outerShdw blurRad="38100" dist="38100" dir="2700000" algn="tl">
                    <a:srgbClr val="C0C0C0"/>
                  </a:outerShdw>
                </a:effectLst>
                <a:latin typeface="Arial" panose="020B0604020202020204"/>
                <a:cs typeface="Arial" panose="020B0604020202020204"/>
              </a:rPr>
              <a:t>进行攻击广告</a:t>
            </a:r>
          </a:p>
        </p:txBody>
      </p:sp>
      <p:sp>
        <p:nvSpPr>
          <p:cNvPr id="33811" name="Text Box 32"/>
          <p:cNvSpPr txBox="1">
            <a:spLocks noChangeArrowheads="1"/>
          </p:cNvSpPr>
          <p:nvPr>
            <p:custDataLst>
              <p:tags r:id="rId13"/>
            </p:custDataLst>
          </p:nvPr>
        </p:nvSpPr>
        <p:spPr bwMode="auto">
          <a:xfrm>
            <a:off x="5945505" y="1859280"/>
            <a:ext cx="1893570" cy="738505"/>
          </a:xfrm>
          <a:prstGeom prst="rect">
            <a:avLst/>
          </a:prstGeom>
          <a:noFill/>
          <a:ln w="9525">
            <a:noFill/>
            <a:miter lim="800000"/>
          </a:ln>
        </p:spPr>
        <p:txBody>
          <a:bodyPr wrap="square" lIns="0" tIns="0" rIns="0" bIns="0">
            <a:spAutoFit/>
          </a:bodyPr>
          <a:lstStyle/>
          <a:p>
            <a:pPr algn="ctr">
              <a:spcBef>
                <a:spcPct val="50000"/>
              </a:spcBef>
            </a:pPr>
            <a:r>
              <a:rPr lang="en-US" sz="2400">
                <a:latin typeface="Arial" panose="020B0604020202020204"/>
                <a:cs typeface="Arial" panose="020B0604020202020204"/>
              </a:rPr>
              <a:t>有攻击广告（背叛)</a:t>
            </a:r>
          </a:p>
        </p:txBody>
      </p:sp>
      <p:sp>
        <p:nvSpPr>
          <p:cNvPr id="33812" name="Text Box 33"/>
          <p:cNvSpPr txBox="1">
            <a:spLocks noChangeArrowheads="1"/>
          </p:cNvSpPr>
          <p:nvPr>
            <p:custDataLst>
              <p:tags r:id="rId14"/>
            </p:custDataLst>
          </p:nvPr>
        </p:nvSpPr>
        <p:spPr bwMode="auto">
          <a:xfrm>
            <a:off x="363538" y="2844800"/>
            <a:ext cx="1827212" cy="1292225"/>
          </a:xfrm>
          <a:prstGeom prst="rect">
            <a:avLst/>
          </a:prstGeom>
          <a:noFill/>
          <a:ln w="9525">
            <a:noFill/>
            <a:miter lim="800000"/>
          </a:ln>
        </p:spPr>
        <p:txBody>
          <a:bodyPr lIns="0" tIns="0" rIns="0" bIns="0">
            <a:spAutoFit/>
          </a:bodyPr>
          <a:lstStyle/>
          <a:p>
            <a:pPr algn="ctr">
              <a:spcBef>
                <a:spcPct val="50000"/>
              </a:spcBef>
            </a:pPr>
            <a:r>
              <a:rPr lang="en-US" sz="2400">
                <a:latin typeface="Arial" panose="020B0604020202020204"/>
                <a:cs typeface="Arial" panose="020B0604020202020204"/>
                <a:sym typeface="+mn-ea"/>
              </a:rPr>
              <a:t>没有攻击广告（合作)</a:t>
            </a:r>
            <a:endParaRPr lang="en-US" sz="2400">
              <a:latin typeface="Arial" panose="020B0604020202020204"/>
              <a:cs typeface="Arial" panose="020B0604020202020204"/>
            </a:endParaRPr>
          </a:p>
          <a:p>
            <a:pPr algn="ctr">
              <a:spcBef>
                <a:spcPct val="50000"/>
              </a:spcBef>
            </a:pPr>
            <a:endParaRPr lang="en-US" sz="2400">
              <a:latin typeface="Arial" panose="020B0604020202020204"/>
              <a:cs typeface="Arial" panose="020B0604020202020204"/>
            </a:endParaRPr>
          </a:p>
        </p:txBody>
      </p:sp>
      <p:sp>
        <p:nvSpPr>
          <p:cNvPr id="33813" name="Text Box 34"/>
          <p:cNvSpPr txBox="1">
            <a:spLocks noChangeArrowheads="1"/>
          </p:cNvSpPr>
          <p:nvPr>
            <p:custDataLst>
              <p:tags r:id="rId15"/>
            </p:custDataLst>
          </p:nvPr>
        </p:nvSpPr>
        <p:spPr bwMode="auto">
          <a:xfrm>
            <a:off x="423863" y="4879975"/>
            <a:ext cx="1601787" cy="738505"/>
          </a:xfrm>
          <a:prstGeom prst="rect">
            <a:avLst/>
          </a:prstGeom>
          <a:noFill/>
          <a:ln w="9525">
            <a:noFill/>
            <a:miter lim="800000"/>
          </a:ln>
        </p:spPr>
        <p:txBody>
          <a:bodyPr lIns="0" tIns="0" rIns="0" bIns="0">
            <a:spAutoFit/>
          </a:bodyPr>
          <a:lstStyle/>
          <a:p>
            <a:pPr algn="ctr">
              <a:spcBef>
                <a:spcPct val="50000"/>
              </a:spcBef>
            </a:pPr>
            <a:r>
              <a:rPr lang="en-US" sz="2400">
                <a:latin typeface="Arial" panose="020B0604020202020204"/>
                <a:cs typeface="Arial" panose="020B0604020202020204"/>
                <a:sym typeface="+mn-ea"/>
              </a:rPr>
              <a:t>有攻击广告（背叛)</a:t>
            </a:r>
            <a:endParaRPr lang="en-US" sz="2400">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7054"/>
                                        </p:tgtEl>
                                        <p:attrNameLst>
                                          <p:attrName>style.visibility</p:attrName>
                                        </p:attrNameLst>
                                      </p:cBhvr>
                                      <p:to>
                                        <p:strVal val="visible"/>
                                      </p:to>
                                    </p:set>
                                    <p:animEffect transition="in" filter="fade">
                                      <p:cBhvr>
                                        <p:cTn id="7" dur="500"/>
                                        <p:tgtEl>
                                          <p:spTgt spid="257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54"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5417" y="620688"/>
            <a:ext cx="4856480" cy="583565"/>
          </a:xfrm>
          <a:prstGeom prst="rect">
            <a:avLst/>
          </a:prstGeom>
          <a:noFill/>
        </p:spPr>
        <p:txBody>
          <a:bodyPr wrap="none" rtlCol="0">
            <a:spAutoFit/>
          </a:bodyPr>
          <a:lstStyle/>
          <a:p>
            <a:pPr algn="l"/>
            <a:r>
              <a:rPr sz="3200" smtClean="0">
                <a:solidFill>
                  <a:srgbClr val="002060"/>
                </a:solidFill>
                <a:latin typeface="华光中雅_CNKI" panose="02000500000000000000" pitchFamily="2" charset="-122"/>
                <a:ea typeface="华光中雅_CNKI" panose="02000500000000000000" pitchFamily="2" charset="-122"/>
              </a:rPr>
              <a:t>另一个例子:负面竞选广告</a:t>
            </a:r>
          </a:p>
        </p:txBody>
      </p:sp>
      <p:sp>
        <p:nvSpPr>
          <p:cNvPr id="14" name="Rectangle 3"/>
          <p:cNvSpPr>
            <a:spLocks noGrp="1" noChangeArrowheads="1"/>
          </p:cNvSpPr>
          <p:nvPr>
            <p:custDataLst>
              <p:tags r:id="rId1"/>
            </p:custDataLst>
          </p:nvPr>
        </p:nvSpPr>
        <p:spPr>
          <a:xfrm>
            <a:off x="467360" y="1628775"/>
            <a:ext cx="8342630" cy="314706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a:ea typeface="+mn-ea"/>
                <a:cs typeface="Arial" panose="020B0604020202020204"/>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a:ea typeface="+mn-ea"/>
                <a:cs typeface="Arial" panose="020B0604020202020204"/>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a:ea typeface="+mn-ea"/>
                <a:cs typeface="Arial" panose="020B0604020202020204"/>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Clr>
                <a:srgbClr val="000000"/>
              </a:buClr>
              <a:buFont typeface="Wingdings" panose="05000000000000000000" charset="0"/>
              <a:buChar char="u"/>
            </a:pPr>
            <a:r>
              <a:rPr lang="en-US" smtClean="0">
                <a:latin typeface="微软雅黑" panose="020B0503020204020204" pitchFamily="34" charset="-122"/>
                <a:ea typeface="微软雅黑" panose="020B0503020204020204" pitchFamily="34" charset="-122"/>
              </a:rPr>
              <a:t>纳什均衡</a:t>
            </a:r>
            <a:r>
              <a:rPr lang="zh-CN" altLang="en-US" smtClean="0">
                <a:latin typeface="微软雅黑" panose="020B0503020204020204" pitchFamily="34" charset="-122"/>
                <a:ea typeface="微软雅黑" panose="020B0503020204020204" pitchFamily="34" charset="-122"/>
              </a:rPr>
              <a:t>：</a:t>
            </a:r>
            <a:r>
              <a:rPr lang="en-US" smtClean="0">
                <a:latin typeface="微软雅黑" panose="020B0503020204020204" pitchFamily="34" charset="-122"/>
                <a:ea typeface="微软雅黑" panose="020B0503020204020204" pitchFamily="34" charset="-122"/>
              </a:rPr>
              <a:t>两个候选人都</a:t>
            </a:r>
            <a:r>
              <a:rPr lang="zh-CN" altLang="en-US" smtClean="0">
                <a:latin typeface="微软雅黑" panose="020B0503020204020204" pitchFamily="34" charset="-122"/>
                <a:ea typeface="微软雅黑" panose="020B0503020204020204" pitchFamily="34" charset="-122"/>
              </a:rPr>
              <a:t>实施</a:t>
            </a:r>
            <a:r>
              <a:rPr lang="en-US" smtClean="0">
                <a:latin typeface="微软雅黑" panose="020B0503020204020204" pitchFamily="34" charset="-122"/>
                <a:ea typeface="微软雅黑" panose="020B0503020204020204" pitchFamily="34" charset="-122"/>
              </a:rPr>
              <a:t>攻击广告</a:t>
            </a:r>
          </a:p>
          <a:p>
            <a:pPr eaLnBrk="1" hangingPunct="1">
              <a:buClr>
                <a:srgbClr val="000000"/>
              </a:buClr>
              <a:buFont typeface="Wingdings" panose="05000000000000000000" charset="0"/>
              <a:buChar char="u"/>
            </a:pPr>
            <a:r>
              <a:rPr lang="en-US" smtClean="0">
                <a:latin typeface="微软雅黑" panose="020B0503020204020204" pitchFamily="34" charset="-122"/>
                <a:ea typeface="微软雅黑" panose="020B0503020204020204" pitchFamily="34" charset="-122"/>
              </a:rPr>
              <a:t>对竞选结果的影响</a:t>
            </a:r>
            <a:r>
              <a:rPr lang="zh-CN" altLang="en-US" smtClean="0">
                <a:latin typeface="微软雅黑" panose="020B0503020204020204" pitchFamily="34" charset="-122"/>
                <a:ea typeface="微软雅黑" panose="020B0503020204020204" pitchFamily="34" charset="-122"/>
              </a:rPr>
              <a:t>：</a:t>
            </a:r>
            <a:r>
              <a:rPr lang="en-US" smtClean="0">
                <a:latin typeface="微软雅黑" panose="020B0503020204020204" pitchFamily="34" charset="-122"/>
                <a:ea typeface="微软雅黑" panose="020B0503020204020204" pitchFamily="34" charset="-122"/>
              </a:rPr>
              <a:t>没有影响  </a:t>
            </a:r>
            <a:br>
              <a:rPr lang="en-US" smtClean="0">
                <a:latin typeface="微软雅黑" panose="020B0503020204020204" pitchFamily="34" charset="-122"/>
                <a:ea typeface="微软雅黑" panose="020B0503020204020204" pitchFamily="34" charset="-122"/>
              </a:rPr>
            </a:br>
            <a:r>
              <a:rPr lang="en-US" smtClean="0">
                <a:latin typeface="微软雅黑" panose="020B0503020204020204" pitchFamily="34" charset="-122"/>
                <a:ea typeface="微软雅黑" panose="020B0503020204020204" pitchFamily="34" charset="-122"/>
              </a:rPr>
              <a:t>两个竞选人损失的选民数量相互抵消</a:t>
            </a:r>
          </a:p>
          <a:p>
            <a:pPr eaLnBrk="1" hangingPunct="1">
              <a:buClr>
                <a:srgbClr val="000000"/>
              </a:buClr>
              <a:buFont typeface="Wingdings" panose="05000000000000000000" charset="0"/>
              <a:buChar char="u"/>
            </a:pPr>
            <a:r>
              <a:rPr lang="en-US" smtClean="0">
                <a:latin typeface="微软雅黑" panose="020B0503020204020204" pitchFamily="34" charset="-122"/>
                <a:ea typeface="微软雅黑" panose="020B0503020204020204" pitchFamily="34" charset="-122"/>
              </a:rPr>
              <a:t>对社会的影响</a:t>
            </a:r>
            <a:r>
              <a:rPr lang="zh-CN" altLang="en-US" smtClean="0">
                <a:latin typeface="微软雅黑" panose="020B0503020204020204" pitchFamily="34" charset="-122"/>
                <a:ea typeface="微软雅黑" panose="020B0503020204020204" pitchFamily="34" charset="-122"/>
              </a:rPr>
              <a:t>：</a:t>
            </a:r>
            <a:r>
              <a:rPr lang="en-US" smtClean="0">
                <a:latin typeface="微软雅黑" panose="020B0503020204020204" pitchFamily="34" charset="-122"/>
                <a:ea typeface="微软雅黑" panose="020B0503020204020204" pitchFamily="34" charset="-122"/>
              </a:rPr>
              <a:t>负面的影响  </a:t>
            </a:r>
            <a:br>
              <a:rPr lang="en-US" smtClean="0">
                <a:latin typeface="微软雅黑" panose="020B0503020204020204" pitchFamily="34" charset="-122"/>
                <a:ea typeface="微软雅黑" panose="020B0503020204020204" pitchFamily="34" charset="-122"/>
              </a:rPr>
            </a:br>
            <a:r>
              <a:rPr lang="en-US" smtClean="0">
                <a:latin typeface="微软雅黑" panose="020B0503020204020204" pitchFamily="34" charset="-122"/>
                <a:ea typeface="微软雅黑" panose="020B0503020204020204" pitchFamily="34" charset="-122"/>
              </a:rPr>
              <a:t>减少投票人数</a:t>
            </a:r>
            <a:r>
              <a:rPr lang="zh-CN" altLang="en-US" smtClean="0">
                <a:latin typeface="微软雅黑" panose="020B0503020204020204" pitchFamily="34" charset="-122"/>
                <a:ea typeface="微软雅黑" panose="020B0503020204020204" pitchFamily="34" charset="-122"/>
              </a:rPr>
              <a:t>，</a:t>
            </a:r>
            <a:r>
              <a:rPr lang="en-US" smtClean="0">
                <a:latin typeface="微软雅黑" panose="020B0503020204020204" pitchFamily="34" charset="-122"/>
                <a:ea typeface="微软雅黑" panose="020B0503020204020204" pitchFamily="34" charset="-122"/>
              </a:rPr>
              <a:t>选民对政治更不关心</a:t>
            </a:r>
            <a:r>
              <a:rPr lang="zh-CN" altLang="en-US" smtClean="0">
                <a:latin typeface="微软雅黑" panose="020B0503020204020204" pitchFamily="34" charset="-122"/>
                <a:ea typeface="微软雅黑" panose="020B0503020204020204" pitchFamily="34" charset="-122"/>
              </a:rPr>
              <a:t>，</a:t>
            </a:r>
            <a:r>
              <a:rPr lang="en-US" smtClean="0">
                <a:latin typeface="微软雅黑" panose="020B0503020204020204" pitchFamily="34" charset="-122"/>
                <a:ea typeface="微软雅黑" panose="020B0503020204020204" pitchFamily="34" charset="-122"/>
              </a:rPr>
              <a:t>选民对候选官员的行为更不在意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left)">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left)">
                                      <p:cBhvr>
                                        <p:cTn id="17"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bldLvl="4"/>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33197" y="620688"/>
            <a:ext cx="4246880" cy="583565"/>
          </a:xfrm>
          <a:prstGeom prst="rect">
            <a:avLst/>
          </a:prstGeom>
          <a:noFill/>
        </p:spPr>
        <p:txBody>
          <a:bodyPr wrap="none" rtlCol="0">
            <a:spAutoFit/>
          </a:bodyPr>
          <a:lstStyle/>
          <a:p>
            <a:pPr algn="l"/>
            <a:r>
              <a:rPr sz="3200">
                <a:solidFill>
                  <a:srgbClr val="002060"/>
                </a:solidFill>
              </a:rPr>
              <a:t>为什么人们有时能合作</a:t>
            </a:r>
          </a:p>
        </p:txBody>
      </p:sp>
      <p:sp>
        <p:nvSpPr>
          <p:cNvPr id="2" name="Rectangle 3"/>
          <p:cNvSpPr>
            <a:spLocks noGrp="1" noChangeArrowheads="1"/>
          </p:cNvSpPr>
          <p:nvPr>
            <p:custDataLst>
              <p:tags r:id="rId1"/>
            </p:custDataLst>
          </p:nvPr>
        </p:nvSpPr>
        <p:spPr>
          <a:xfrm>
            <a:off x="433070" y="1629059"/>
            <a:ext cx="8229600" cy="487873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a:ea typeface="+mn-ea"/>
                <a:cs typeface="Arial" panose="020B0604020202020204"/>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a:ea typeface="+mn-ea"/>
                <a:cs typeface="Arial" panose="020B0604020202020204"/>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a:ea typeface="+mn-ea"/>
                <a:cs typeface="Arial" panose="020B0604020202020204"/>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dirty="0" smtClean="0">
                <a:latin typeface="微软雅黑" panose="020B0503020204020204" pitchFamily="34" charset="-122"/>
                <a:ea typeface="微软雅黑" panose="020B0503020204020204" pitchFamily="34" charset="-122"/>
                <a:cs typeface="微软雅黑" panose="020B0503020204020204" pitchFamily="34" charset="-122"/>
              </a:rPr>
              <a:t>当博弈重复很多次时，合作成为可能</a:t>
            </a:r>
          </a:p>
          <a:p>
            <a:pPr eaLnBrk="1" hangingPunct="1"/>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两种</a:t>
            </a:r>
            <a:r>
              <a:rPr lang="en-US" dirty="0" smtClean="0">
                <a:latin typeface="微软雅黑" panose="020B0503020204020204" pitchFamily="34" charset="-122"/>
                <a:ea typeface="微软雅黑" panose="020B0503020204020204" pitchFamily="34" charset="-122"/>
                <a:cs typeface="微软雅黑" panose="020B0503020204020204" pitchFamily="34" charset="-122"/>
              </a:rPr>
              <a:t>策略可能引起合作:</a:t>
            </a:r>
          </a:p>
          <a:p>
            <a:pPr lvl="1" eaLnBrk="1" hangingPunct="1"/>
            <a:r>
              <a:rPr lang="en-US" dirty="0" smtClean="0">
                <a:latin typeface="微软雅黑" panose="020B0503020204020204" pitchFamily="34" charset="-122"/>
                <a:ea typeface="微软雅黑" panose="020B0503020204020204" pitchFamily="34" charset="-122"/>
                <a:cs typeface="微软雅黑" panose="020B0503020204020204" pitchFamily="34" charset="-122"/>
              </a:rPr>
              <a:t>如果你的对手在一个回合中违反协定，你将在接下来的</a:t>
            </a:r>
            <a:r>
              <a:rPr lang="en-US"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所有回合</a:t>
            </a:r>
            <a:r>
              <a:rPr lang="en-US" dirty="0" smtClean="0">
                <a:latin typeface="微软雅黑" panose="020B0503020204020204" pitchFamily="34" charset="-122"/>
                <a:ea typeface="微软雅黑" panose="020B0503020204020204" pitchFamily="34" charset="-122"/>
                <a:cs typeface="微软雅黑" panose="020B0503020204020204" pitchFamily="34" charset="-122"/>
              </a:rPr>
              <a:t>中违反协定</a:t>
            </a:r>
          </a:p>
          <a:p>
            <a:pPr lvl="1" eaLnBrk="1" hangingPunct="1"/>
            <a:r>
              <a:rPr lang="en-US" dirty="0" smtClean="0">
                <a:latin typeface="微软雅黑" panose="020B0503020204020204" pitchFamily="34" charset="-122"/>
                <a:ea typeface="微软雅黑" panose="020B0503020204020204" pitchFamily="34" charset="-122"/>
                <a:cs typeface="微软雅黑" panose="020B0503020204020204" pitchFamily="34" charset="-122"/>
              </a:rPr>
              <a:t>“以牙还牙”</a:t>
            </a:r>
            <a:br>
              <a:rPr lang="en-US" dirty="0" smtClean="0">
                <a:latin typeface="微软雅黑" panose="020B0503020204020204" pitchFamily="34" charset="-122"/>
                <a:ea typeface="微软雅黑" panose="020B0503020204020204" pitchFamily="34" charset="-122"/>
                <a:cs typeface="微软雅黑" panose="020B0503020204020204" pitchFamily="34" charset="-122"/>
              </a:rPr>
            </a:br>
            <a:r>
              <a:rPr lang="en-US" dirty="0" smtClean="0">
                <a:latin typeface="微软雅黑" panose="020B0503020204020204" pitchFamily="34" charset="-122"/>
                <a:ea typeface="微软雅黑" panose="020B0503020204020204" pitchFamily="34" charset="-122"/>
                <a:cs typeface="微软雅黑" panose="020B0503020204020204" pitchFamily="34" charset="-122"/>
              </a:rPr>
              <a:t>不管你的对手在这个回合中做什么(违反协定或者合作），你在</a:t>
            </a:r>
            <a:r>
              <a:rPr lang="en-US"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接下来的回合</a:t>
            </a:r>
            <a:r>
              <a:rPr lang="en-US" dirty="0" smtClean="0">
                <a:latin typeface="微软雅黑" panose="020B0503020204020204" pitchFamily="34" charset="-122"/>
                <a:ea typeface="微软雅黑" panose="020B0503020204020204" pitchFamily="34" charset="-122"/>
                <a:cs typeface="微软雅黑" panose="020B0503020204020204" pitchFamily="34" charset="-122"/>
              </a:rPr>
              <a:t>中做同样的事情</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4"/>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5"/>
          <p:cNvSpPr txBox="1"/>
          <p:nvPr/>
        </p:nvSpPr>
        <p:spPr>
          <a:xfrm>
            <a:off x="415417" y="620688"/>
            <a:ext cx="3840480" cy="583565"/>
          </a:xfrm>
          <a:prstGeom prst="rect">
            <a:avLst/>
          </a:prstGeom>
          <a:noFill/>
        </p:spPr>
        <p:txBody>
          <a:bodyPr wrap="none" rtlCol="0">
            <a:spAutoFit/>
          </a:bodyPr>
          <a:lstStyle/>
          <a:p>
            <a:pPr algn="l"/>
            <a:r>
              <a:rPr sz="3200">
                <a:solidFill>
                  <a:srgbClr val="002060"/>
                </a:solidFill>
              </a:rPr>
              <a:t>针对寡头的公共政策</a:t>
            </a:r>
          </a:p>
        </p:txBody>
      </p:sp>
      <p:sp>
        <p:nvSpPr>
          <p:cNvPr id="7" name="Rectangle 3"/>
          <p:cNvSpPr>
            <a:spLocks noGrp="1" noChangeArrowheads="1"/>
          </p:cNvSpPr>
          <p:nvPr>
            <p:custDataLst>
              <p:tags r:id="rId1"/>
            </p:custDataLst>
          </p:nvPr>
        </p:nvSpPr>
        <p:spPr>
          <a:xfrm>
            <a:off x="467360" y="1412524"/>
            <a:ext cx="8229600" cy="487873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a:ea typeface="+mn-ea"/>
                <a:cs typeface="Arial" panose="020B0604020202020204"/>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a:ea typeface="+mn-ea"/>
                <a:cs typeface="Arial" panose="020B0604020202020204"/>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a:ea typeface="+mn-ea"/>
                <a:cs typeface="Arial" panose="020B0604020202020204"/>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dirty="0" smtClean="0"/>
              <a:t>复习第一章中的经济学的十大原理之一:     </a:t>
            </a:r>
          </a:p>
          <a:p>
            <a:pPr marL="0" indent="457200" eaLnBrk="1" hangingPunct="1">
              <a:buNone/>
            </a:pPr>
            <a:r>
              <a:rPr lang="en-US" b="1" i="1" dirty="0" smtClean="0">
                <a:solidFill>
                  <a:srgbClr val="996633"/>
                </a:solidFill>
              </a:rPr>
              <a:t>政府有时可以改善市场结果</a:t>
            </a:r>
          </a:p>
          <a:p>
            <a:pPr eaLnBrk="1" hangingPunct="1"/>
            <a:r>
              <a:rPr lang="en-US" dirty="0" smtClean="0"/>
              <a:t>在寡头市场中，相对于社会最优结果，产量太少而价格太高 </a:t>
            </a:r>
          </a:p>
          <a:p>
            <a:pPr eaLnBrk="1" hangingPunct="1"/>
            <a:r>
              <a:rPr lang="en-US" dirty="0" smtClean="0"/>
              <a:t>政策制定者的角色</a:t>
            </a:r>
            <a:r>
              <a:rPr lang="zh-CN" altLang="en-US" dirty="0" smtClean="0"/>
              <a:t>：</a:t>
            </a:r>
            <a:r>
              <a:rPr lang="en-US" dirty="0" smtClean="0"/>
              <a:t> </a:t>
            </a:r>
            <a:br>
              <a:rPr lang="en-US" dirty="0" smtClean="0"/>
            </a:br>
            <a:r>
              <a:rPr lang="en-US" dirty="0" smtClean="0"/>
              <a:t>促进竞争，使寡头市场结果更接近社会有效率的结果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5"/>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5417" y="620688"/>
            <a:ext cx="4246880" cy="583565"/>
          </a:xfrm>
          <a:prstGeom prst="rect">
            <a:avLst/>
          </a:prstGeom>
          <a:noFill/>
        </p:spPr>
        <p:txBody>
          <a:bodyPr wrap="none" rtlCol="0">
            <a:spAutoFit/>
          </a:bodyPr>
          <a:lstStyle/>
          <a:p>
            <a:pPr algn="l">
              <a:buClrTx/>
              <a:buSzTx/>
              <a:buFontTx/>
            </a:pPr>
            <a:r>
              <a:rPr sz="3200">
                <a:solidFill>
                  <a:srgbClr val="002060"/>
                </a:solidFill>
              </a:rPr>
              <a:t>贸易限制与反托拉斯法</a:t>
            </a:r>
          </a:p>
        </p:txBody>
      </p:sp>
      <p:sp>
        <p:nvSpPr>
          <p:cNvPr id="7" name="Rectangle 3"/>
          <p:cNvSpPr>
            <a:spLocks noGrp="1" noChangeArrowheads="1"/>
          </p:cNvSpPr>
          <p:nvPr>
            <p:custDataLst>
              <p:tags r:id="rId1"/>
            </p:custDataLst>
          </p:nvPr>
        </p:nvSpPr>
        <p:spPr>
          <a:xfrm>
            <a:off x="611505" y="1628775"/>
            <a:ext cx="8229600" cy="2404745"/>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a:ea typeface="+mn-ea"/>
                <a:cs typeface="Arial" panose="020B0604020202020204"/>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a:ea typeface="+mn-ea"/>
                <a:cs typeface="Arial" panose="020B0604020202020204"/>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a:ea typeface="+mn-ea"/>
                <a:cs typeface="Arial" panose="020B0604020202020204"/>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smtClean="0">
                <a:latin typeface="微软雅黑" panose="020B0503020204020204" pitchFamily="34" charset="-122"/>
                <a:ea typeface="微软雅黑" panose="020B0503020204020204" pitchFamily="34" charset="-122"/>
                <a:cs typeface="微软雅黑" panose="020B0503020204020204" pitchFamily="34" charset="-122"/>
              </a:rPr>
              <a:t>《谢尔曼反托拉斯法》(1890):</a:t>
            </a:r>
            <a:br>
              <a:rPr lang="en-US" smtClean="0">
                <a:latin typeface="微软雅黑" panose="020B0503020204020204" pitchFamily="34" charset="-122"/>
                <a:ea typeface="微软雅黑" panose="020B0503020204020204" pitchFamily="34" charset="-122"/>
                <a:cs typeface="微软雅黑" panose="020B0503020204020204" pitchFamily="34" charset="-122"/>
              </a:rPr>
            </a:br>
            <a:r>
              <a:rPr lang="en-US" smtClean="0">
                <a:latin typeface="微软雅黑" panose="020B0503020204020204" pitchFamily="34" charset="-122"/>
                <a:ea typeface="微软雅黑" panose="020B0503020204020204" pitchFamily="34" charset="-122"/>
                <a:cs typeface="微软雅黑" panose="020B0503020204020204" pitchFamily="34" charset="-122"/>
              </a:rPr>
              <a:t>禁止竞争者之间相互勾结</a:t>
            </a:r>
          </a:p>
          <a:p>
            <a:pPr eaLnBrk="1" hangingPunct="1"/>
            <a:r>
              <a:rPr lang="en-US" smtClean="0">
                <a:latin typeface="微软雅黑" panose="020B0503020204020204" pitchFamily="34" charset="-122"/>
                <a:ea typeface="微软雅黑" panose="020B0503020204020204" pitchFamily="34" charset="-122"/>
                <a:cs typeface="微软雅黑" panose="020B0503020204020204" pitchFamily="34" charset="-122"/>
              </a:rPr>
              <a:t>《克莱顿法》(1914):</a:t>
            </a:r>
            <a:br>
              <a:rPr lang="en-US" smtClean="0">
                <a:latin typeface="微软雅黑" panose="020B0503020204020204" pitchFamily="34" charset="-122"/>
                <a:ea typeface="微软雅黑" panose="020B0503020204020204" pitchFamily="34" charset="-122"/>
                <a:cs typeface="微软雅黑" panose="020B0503020204020204" pitchFamily="34" charset="-122"/>
              </a:rPr>
            </a:br>
            <a:r>
              <a:rPr lang="en-US" smtClean="0">
                <a:latin typeface="微软雅黑" panose="020B0503020204020204" pitchFamily="34" charset="-122"/>
                <a:ea typeface="微软雅黑" panose="020B0503020204020204" pitchFamily="34" charset="-122"/>
                <a:cs typeface="微软雅黑" panose="020B0503020204020204" pitchFamily="34" charset="-122"/>
              </a:rPr>
              <a:t>保护个人被企业的反竞争措施所损害的权利</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4"/>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4137" y="641967"/>
            <a:ext cx="4653280" cy="583565"/>
          </a:xfrm>
          <a:prstGeom prst="rect">
            <a:avLst/>
          </a:prstGeom>
          <a:noFill/>
        </p:spPr>
        <p:txBody>
          <a:bodyPr wrap="none" rtlCol="0">
            <a:spAutoFit/>
          </a:bodyPr>
          <a:lstStyle/>
          <a:p>
            <a:pPr algn="l"/>
            <a:r>
              <a:rPr sz="3200">
                <a:solidFill>
                  <a:srgbClr val="002060"/>
                </a:solidFill>
              </a:rPr>
              <a:t>关于反托拉斯政策的争论</a:t>
            </a:r>
          </a:p>
        </p:txBody>
      </p:sp>
      <p:sp>
        <p:nvSpPr>
          <p:cNvPr id="2" name="Rectangle 3"/>
          <p:cNvSpPr>
            <a:spLocks noGrp="1" noChangeArrowheads="1"/>
          </p:cNvSpPr>
          <p:nvPr>
            <p:custDataLst>
              <p:tags r:id="rId1"/>
            </p:custDataLst>
          </p:nvPr>
        </p:nvSpPr>
        <p:spPr>
          <a:xfrm>
            <a:off x="323215" y="1700530"/>
            <a:ext cx="8495030" cy="324358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a:ea typeface="+mn-ea"/>
                <a:cs typeface="Arial" panose="020B0604020202020204"/>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a:ea typeface="+mn-ea"/>
                <a:cs typeface="Arial" panose="020B0604020202020204"/>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a:ea typeface="+mn-ea"/>
                <a:cs typeface="Arial" panose="020B0604020202020204"/>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smtClean="0">
                <a:latin typeface="微软雅黑" panose="020B0503020204020204" pitchFamily="34" charset="-122"/>
                <a:ea typeface="微软雅黑" panose="020B0503020204020204" pitchFamily="34" charset="-122"/>
                <a:cs typeface="微软雅黑" panose="020B0503020204020204" pitchFamily="34" charset="-122"/>
              </a:rPr>
              <a:t>大部分人同意竞争者之间固定价格的协议是违法的.  </a:t>
            </a:r>
          </a:p>
          <a:p>
            <a:pPr eaLnBrk="1" hangingPunct="1"/>
            <a:r>
              <a:rPr lang="en-US" smtClean="0">
                <a:latin typeface="微软雅黑" panose="020B0503020204020204" pitchFamily="34" charset="-122"/>
                <a:ea typeface="微软雅黑" panose="020B0503020204020204" pitchFamily="34" charset="-122"/>
                <a:cs typeface="微软雅黑" panose="020B0503020204020204" pitchFamily="34" charset="-122"/>
              </a:rPr>
              <a:t>一些经济学家认为政策制定者走的太远，比如用反托拉斯法来禁止某些并不一定有害的商业行为，这</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些商业行为</a:t>
            </a:r>
            <a:r>
              <a:rPr lang="en-US" smtClean="0">
                <a:latin typeface="微软雅黑" panose="020B0503020204020204" pitchFamily="34" charset="-122"/>
                <a:ea typeface="微软雅黑" panose="020B0503020204020204" pitchFamily="34" charset="-122"/>
                <a:cs typeface="微软雅黑" panose="020B0503020204020204" pitchFamily="34" charset="-122"/>
              </a:rPr>
              <a:t>可能是有合法的目标.  </a:t>
            </a:r>
          </a:p>
          <a:p>
            <a:pPr eaLnBrk="1" hangingPunct="1"/>
            <a:r>
              <a:rPr lang="en-US" smtClean="0">
                <a:latin typeface="微软雅黑" panose="020B0503020204020204" pitchFamily="34" charset="-122"/>
                <a:ea typeface="微软雅黑" panose="020B0503020204020204" pitchFamily="34" charset="-122"/>
                <a:cs typeface="微软雅黑" panose="020B0503020204020204" pitchFamily="34" charset="-122"/>
              </a:rPr>
              <a:t>我们考察下面三种行为...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5"/>
          <p:cNvSpPr txBox="1"/>
          <p:nvPr/>
        </p:nvSpPr>
        <p:spPr>
          <a:xfrm>
            <a:off x="414137" y="641967"/>
            <a:ext cx="5142230" cy="583565"/>
          </a:xfrm>
          <a:prstGeom prst="rect">
            <a:avLst/>
          </a:prstGeom>
          <a:noFill/>
        </p:spPr>
        <p:txBody>
          <a:bodyPr wrap="none" rtlCol="0">
            <a:spAutoFit/>
          </a:bodyPr>
          <a:lstStyle/>
          <a:p>
            <a:pPr algn="l"/>
            <a:r>
              <a:rPr lang="en-US" sz="3200">
                <a:solidFill>
                  <a:srgbClr val="002060"/>
                </a:solidFill>
              </a:rPr>
              <a:t>1.</a:t>
            </a:r>
            <a:r>
              <a:rPr sz="3200">
                <a:solidFill>
                  <a:srgbClr val="002060"/>
                </a:solidFill>
              </a:rPr>
              <a:t>转售价格维持(“公平贸易”)</a:t>
            </a:r>
          </a:p>
        </p:txBody>
      </p:sp>
      <p:sp>
        <p:nvSpPr>
          <p:cNvPr id="5" name="Rectangle 3"/>
          <p:cNvSpPr>
            <a:spLocks noGrp="1" noChangeArrowheads="1"/>
          </p:cNvSpPr>
          <p:nvPr>
            <p:custDataLst>
              <p:tags r:id="rId1"/>
            </p:custDataLst>
          </p:nvPr>
        </p:nvSpPr>
        <p:spPr>
          <a:xfrm>
            <a:off x="395605" y="1700530"/>
            <a:ext cx="8434070" cy="365252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a:ea typeface="+mn-ea"/>
                <a:cs typeface="Arial" panose="020B0604020202020204"/>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a:ea typeface="+mn-ea"/>
                <a:cs typeface="Arial" panose="020B0604020202020204"/>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a:ea typeface="+mn-ea"/>
                <a:cs typeface="Arial" panose="020B0604020202020204"/>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smtClean="0">
                <a:latin typeface="微软雅黑" panose="020B0503020204020204" pitchFamily="34" charset="-122"/>
                <a:ea typeface="微软雅黑" panose="020B0503020204020204" pitchFamily="34" charset="-122"/>
                <a:cs typeface="微软雅黑" panose="020B0503020204020204" pitchFamily="34" charset="-122"/>
              </a:rPr>
              <a:t>制造商对零售商制定</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后者</a:t>
            </a:r>
            <a:r>
              <a:rPr lang="en-US" smtClean="0">
                <a:latin typeface="微软雅黑" panose="020B0503020204020204" pitchFamily="34" charset="-122"/>
                <a:ea typeface="微软雅黑" panose="020B0503020204020204" pitchFamily="34" charset="-122"/>
                <a:cs typeface="微软雅黑" panose="020B0503020204020204" pitchFamily="34" charset="-122"/>
                <a:sym typeface="+mn-ea"/>
              </a:rPr>
              <a:t>可以</a:t>
            </a:r>
            <a:r>
              <a:rPr lang="en-US" smtClean="0">
                <a:latin typeface="微软雅黑" panose="020B0503020204020204" pitchFamily="34" charset="-122"/>
                <a:ea typeface="微软雅黑" panose="020B0503020204020204" pitchFamily="34" charset="-122"/>
                <a:cs typeface="微软雅黑" panose="020B0503020204020204" pitchFamily="34" charset="-122"/>
              </a:rPr>
              <a:t>收取的价格下限</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a:t>
            </a:r>
            <a:r>
              <a:rPr lang="en-US" smtClean="0">
                <a:latin typeface="微软雅黑" panose="020B0503020204020204" pitchFamily="34" charset="-122"/>
                <a:ea typeface="微软雅黑" panose="020B0503020204020204" pitchFamily="34" charset="-122"/>
                <a:cs typeface="微软雅黑" panose="020B0503020204020204" pitchFamily="34" charset="-122"/>
              </a:rPr>
              <a:t>  </a:t>
            </a:r>
          </a:p>
          <a:p>
            <a:pPr eaLnBrk="1" hangingPunct="1"/>
            <a:r>
              <a:rPr lang="en-US" smtClean="0">
                <a:latin typeface="微软雅黑" panose="020B0503020204020204" pitchFamily="34" charset="-122"/>
                <a:ea typeface="微软雅黑" panose="020B0503020204020204" pitchFamily="34" charset="-122"/>
                <a:cs typeface="微软雅黑" panose="020B0503020204020204" pitchFamily="34" charset="-122"/>
              </a:rPr>
              <a:t>通常遭到反对，因为它减少了零售层面的竞争</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a:t>
            </a:r>
          </a:p>
          <a:p>
            <a:pPr eaLnBrk="1" hangingPunct="1"/>
            <a:r>
              <a:rPr lang="en-US" smtClean="0">
                <a:latin typeface="微软雅黑" panose="020B0503020204020204" pitchFamily="34" charset="-122"/>
                <a:ea typeface="微软雅黑" panose="020B0503020204020204" pitchFamily="34" charset="-122"/>
                <a:cs typeface="微软雅黑" panose="020B0503020204020204" pitchFamily="34" charset="-122"/>
              </a:rPr>
              <a:t>但制造商的市场势力是在批发层面</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a:t>
            </a:r>
            <a:r>
              <a:rPr lang="en-US" smtClean="0">
                <a:latin typeface="微软雅黑" panose="020B0503020204020204" pitchFamily="34" charset="-122"/>
                <a:ea typeface="微软雅黑" panose="020B0503020204020204" pitchFamily="34" charset="-122"/>
                <a:cs typeface="微软雅黑" panose="020B0503020204020204" pitchFamily="34" charset="-122"/>
              </a:rPr>
              <a:t>制造商并不能从限制零售层面的竞争而受益</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a:t>
            </a:r>
            <a:endParaRPr lang="en-US" smtClean="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r>
              <a:rPr lang="en-US" smtClean="0">
                <a:latin typeface="微软雅黑" panose="020B0503020204020204" pitchFamily="34" charset="-122"/>
                <a:ea typeface="微软雅黑" panose="020B0503020204020204" pitchFamily="34" charset="-122"/>
                <a:cs typeface="微软雅黑" panose="020B0503020204020204" pitchFamily="34" charset="-122"/>
              </a:rPr>
              <a:t>这种做法的合理目标是</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a:t>
            </a:r>
            <a:r>
              <a:rPr lang="en-US" smtClean="0">
                <a:latin typeface="微软雅黑" panose="020B0503020204020204" pitchFamily="34" charset="-122"/>
                <a:ea typeface="微软雅黑" panose="020B0503020204020204" pitchFamily="34" charset="-122"/>
                <a:cs typeface="微软雅黑" panose="020B0503020204020204" pitchFamily="34" charset="-122"/>
              </a:rPr>
              <a:t>防止提供折扣的零售商从其他提供</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全方位</a:t>
            </a:r>
            <a:r>
              <a:rPr lang="en-US" smtClean="0">
                <a:latin typeface="微软雅黑" panose="020B0503020204020204" pitchFamily="34" charset="-122"/>
                <a:ea typeface="微软雅黑" panose="020B0503020204020204" pitchFamily="34" charset="-122"/>
                <a:cs typeface="微软雅黑" panose="020B0503020204020204" pitchFamily="34" charset="-122"/>
              </a:rPr>
              <a:t>服务的零售商那里搭便车</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a:t>
            </a:r>
            <a:r>
              <a:rPr lang="en-US" smtClean="0">
                <a:latin typeface="微软雅黑" panose="020B0503020204020204" pitchFamily="34" charset="-122"/>
                <a:ea typeface="微软雅黑" panose="020B0503020204020204" pitchFamily="34" charset="-122"/>
                <a:cs typeface="微软雅黑" panose="020B0503020204020204"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4"/>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5"/>
          <p:cNvSpPr txBox="1"/>
          <p:nvPr/>
        </p:nvSpPr>
        <p:spPr>
          <a:xfrm>
            <a:off x="414137" y="641967"/>
            <a:ext cx="2523490" cy="583565"/>
          </a:xfrm>
          <a:prstGeom prst="rect">
            <a:avLst/>
          </a:prstGeom>
          <a:noFill/>
        </p:spPr>
        <p:txBody>
          <a:bodyPr wrap="none" rtlCol="0">
            <a:spAutoFit/>
          </a:bodyPr>
          <a:lstStyle/>
          <a:p>
            <a:pPr algn="l"/>
            <a:r>
              <a:rPr sz="3200">
                <a:solidFill>
                  <a:srgbClr val="002060"/>
                </a:solidFill>
              </a:rPr>
              <a:t>2.掠夺性定价</a:t>
            </a:r>
          </a:p>
        </p:txBody>
      </p:sp>
      <p:sp>
        <p:nvSpPr>
          <p:cNvPr id="2" name="Rectangle 3"/>
          <p:cNvSpPr>
            <a:spLocks noGrp="1" noChangeArrowheads="1"/>
          </p:cNvSpPr>
          <p:nvPr>
            <p:custDataLst>
              <p:tags r:id="rId1"/>
            </p:custDataLst>
          </p:nvPr>
        </p:nvSpPr>
        <p:spPr>
          <a:xfrm>
            <a:off x="107315" y="1341120"/>
            <a:ext cx="8229600" cy="48260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a:ea typeface="+mn-ea"/>
                <a:cs typeface="Arial" panose="020B0604020202020204"/>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a:ea typeface="+mn-ea"/>
                <a:cs typeface="Arial" panose="020B0604020202020204"/>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a:ea typeface="+mn-ea"/>
                <a:cs typeface="Arial" panose="020B0604020202020204"/>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sz="2700" smtClean="0">
                <a:latin typeface="微软雅黑" panose="020B0503020204020204" pitchFamily="34" charset="-122"/>
                <a:ea typeface="微软雅黑" panose="020B0503020204020204" pitchFamily="34" charset="-122"/>
                <a:cs typeface="微软雅黑" panose="020B0503020204020204" pitchFamily="34" charset="-122"/>
              </a:rPr>
              <a:t>一个企业通过削减价格来阻止潜在竞争者进入市场或把竞争者赶出市场，</a:t>
            </a:r>
            <a:r>
              <a:rPr lang="zh-CN" altLang="en-US" sz="2700" smtClean="0">
                <a:latin typeface="微软雅黑" panose="020B0503020204020204" pitchFamily="34" charset="-122"/>
                <a:ea typeface="微软雅黑" panose="020B0503020204020204" pitchFamily="34" charset="-122"/>
                <a:cs typeface="微软雅黑" panose="020B0503020204020204" pitchFamily="34" charset="-122"/>
              </a:rPr>
              <a:t>以便</a:t>
            </a:r>
            <a:r>
              <a:rPr lang="en-US" sz="2700" smtClean="0">
                <a:latin typeface="微软雅黑" panose="020B0503020204020204" pitchFamily="34" charset="-122"/>
                <a:ea typeface="微软雅黑" panose="020B0503020204020204" pitchFamily="34" charset="-122"/>
                <a:cs typeface="微软雅黑" panose="020B0503020204020204" pitchFamily="34" charset="-122"/>
              </a:rPr>
              <a:t>它</a:t>
            </a:r>
            <a:r>
              <a:rPr lang="zh-CN" altLang="en-US" sz="2700" smtClean="0">
                <a:latin typeface="微软雅黑" panose="020B0503020204020204" pitchFamily="34" charset="-122"/>
                <a:ea typeface="微软雅黑" panose="020B0503020204020204" pitchFamily="34" charset="-122"/>
                <a:cs typeface="微软雅黑" panose="020B0503020204020204" pitchFamily="34" charset="-122"/>
              </a:rPr>
              <a:t>后期</a:t>
            </a:r>
            <a:r>
              <a:rPr lang="en-US" sz="2700" smtClean="0">
                <a:latin typeface="微软雅黑" panose="020B0503020204020204" pitchFamily="34" charset="-122"/>
                <a:ea typeface="微软雅黑" panose="020B0503020204020204" pitchFamily="34" charset="-122"/>
                <a:cs typeface="微软雅黑" panose="020B0503020204020204" pitchFamily="34" charset="-122"/>
              </a:rPr>
              <a:t>收取垄断价格</a:t>
            </a:r>
            <a:r>
              <a:rPr lang="zh-CN" altLang="en-US" sz="2700" smtClean="0">
                <a:latin typeface="微软雅黑" panose="020B0503020204020204" pitchFamily="34" charset="-122"/>
                <a:ea typeface="微软雅黑" panose="020B0503020204020204" pitchFamily="34" charset="-122"/>
                <a:cs typeface="微软雅黑" panose="020B0503020204020204" pitchFamily="34" charset="-122"/>
              </a:rPr>
              <a:t>。</a:t>
            </a:r>
          </a:p>
          <a:p>
            <a:pPr eaLnBrk="1" hangingPunct="1"/>
            <a:r>
              <a:rPr lang="en-US" sz="2700" smtClean="0">
                <a:latin typeface="微软雅黑" panose="020B0503020204020204" pitchFamily="34" charset="-122"/>
                <a:ea typeface="微软雅黑" panose="020B0503020204020204" pitchFamily="34" charset="-122"/>
                <a:cs typeface="微软雅黑" panose="020B0503020204020204" pitchFamily="34" charset="-122"/>
              </a:rPr>
              <a:t>这</a:t>
            </a:r>
            <a:r>
              <a:rPr lang="zh-CN" altLang="en-US" sz="2700" smtClean="0">
                <a:latin typeface="微软雅黑" panose="020B0503020204020204" pitchFamily="34" charset="-122"/>
                <a:ea typeface="微软雅黑" panose="020B0503020204020204" pitchFamily="34" charset="-122"/>
                <a:cs typeface="微软雅黑" panose="020B0503020204020204" pitchFamily="34" charset="-122"/>
              </a:rPr>
              <a:t>是</a:t>
            </a:r>
            <a:r>
              <a:rPr lang="en-US" sz="2700" smtClean="0">
                <a:latin typeface="微软雅黑" panose="020B0503020204020204" pitchFamily="34" charset="-122"/>
                <a:ea typeface="微软雅黑" panose="020B0503020204020204" pitchFamily="34" charset="-122"/>
                <a:cs typeface="微软雅黑" panose="020B0503020204020204" pitchFamily="34" charset="-122"/>
              </a:rPr>
              <a:t>违反反托拉斯法的行为，但法庭很难判断哪一种降价</a:t>
            </a:r>
            <a:r>
              <a:rPr lang="zh-CN" altLang="en-US" sz="2700" smtClean="0">
                <a:latin typeface="微软雅黑" panose="020B0503020204020204" pitchFamily="34" charset="-122"/>
                <a:ea typeface="微软雅黑" panose="020B0503020204020204" pitchFamily="34" charset="-122"/>
                <a:cs typeface="微软雅黑" panose="020B0503020204020204" pitchFamily="34" charset="-122"/>
              </a:rPr>
              <a:t>是</a:t>
            </a:r>
            <a:r>
              <a:rPr lang="en-US" sz="2700" smtClean="0">
                <a:latin typeface="微软雅黑" panose="020B0503020204020204" pitchFamily="34" charset="-122"/>
                <a:ea typeface="微软雅黑" panose="020B0503020204020204" pitchFamily="34" charset="-122"/>
                <a:cs typeface="微软雅黑" panose="020B0503020204020204" pitchFamily="34" charset="-122"/>
              </a:rPr>
              <a:t>掠夺性的，哪一种降价是竞争性的，从而有利于消费者</a:t>
            </a:r>
            <a:r>
              <a:rPr lang="zh-CN" altLang="en-US" sz="2700" smtClean="0">
                <a:latin typeface="微软雅黑" panose="020B0503020204020204" pitchFamily="34" charset="-122"/>
                <a:ea typeface="微软雅黑" panose="020B0503020204020204" pitchFamily="34" charset="-122"/>
                <a:cs typeface="微软雅黑" panose="020B0503020204020204" pitchFamily="34" charset="-122"/>
              </a:rPr>
              <a:t>。</a:t>
            </a:r>
          </a:p>
          <a:p>
            <a:pPr eaLnBrk="1" hangingPunct="1"/>
            <a:r>
              <a:rPr lang="en-US" sz="2700" smtClean="0">
                <a:latin typeface="微软雅黑" panose="020B0503020204020204" pitchFamily="34" charset="-122"/>
                <a:ea typeface="微软雅黑" panose="020B0503020204020204" pitchFamily="34" charset="-122"/>
                <a:cs typeface="微软雅黑" panose="020B0503020204020204" pitchFamily="34" charset="-122"/>
              </a:rPr>
              <a:t>许多经济学家</a:t>
            </a:r>
            <a:r>
              <a:rPr lang="zh-CN" altLang="en-US" sz="2700" smtClean="0">
                <a:latin typeface="微软雅黑" panose="020B0503020204020204" pitchFamily="34" charset="-122"/>
                <a:ea typeface="微软雅黑" panose="020B0503020204020204" pitchFamily="34" charset="-122"/>
                <a:cs typeface="微软雅黑" panose="020B0503020204020204" pitchFamily="34" charset="-122"/>
              </a:rPr>
              <a:t>置疑</a:t>
            </a:r>
            <a:r>
              <a:rPr lang="en-US" sz="2700" smtClean="0">
                <a:latin typeface="微软雅黑" panose="020B0503020204020204" pitchFamily="34" charset="-122"/>
                <a:ea typeface="微软雅黑" panose="020B0503020204020204" pitchFamily="34" charset="-122"/>
                <a:cs typeface="微软雅黑" panose="020B0503020204020204" pitchFamily="34" charset="-122"/>
              </a:rPr>
              <a:t>掠夺性定价是</a:t>
            </a:r>
            <a:r>
              <a:rPr lang="zh-CN" altLang="en-US" sz="2700" smtClean="0">
                <a:latin typeface="微软雅黑" panose="020B0503020204020204" pitchFamily="34" charset="-122"/>
                <a:ea typeface="微软雅黑" panose="020B0503020204020204" pitchFamily="34" charset="-122"/>
                <a:cs typeface="微软雅黑" panose="020B0503020204020204" pitchFamily="34" charset="-122"/>
              </a:rPr>
              <a:t>一种</a:t>
            </a:r>
            <a:r>
              <a:rPr lang="en-US" sz="2700" smtClean="0">
                <a:latin typeface="微软雅黑" panose="020B0503020204020204" pitchFamily="34" charset="-122"/>
                <a:ea typeface="微软雅黑" panose="020B0503020204020204" pitchFamily="34" charset="-122"/>
                <a:cs typeface="微软雅黑" panose="020B0503020204020204" pitchFamily="34" charset="-122"/>
              </a:rPr>
              <a:t>理性策略:</a:t>
            </a:r>
          </a:p>
          <a:p>
            <a:pPr lvl="1" eaLnBrk="1" hangingPunct="1"/>
            <a:r>
              <a:rPr lang="en-US" sz="2600" smtClean="0">
                <a:latin typeface="微软雅黑" panose="020B0503020204020204" pitchFamily="34" charset="-122"/>
                <a:ea typeface="微软雅黑" panose="020B0503020204020204" pitchFamily="34" charset="-122"/>
                <a:cs typeface="微软雅黑" panose="020B0503020204020204" pitchFamily="34" charset="-122"/>
              </a:rPr>
              <a:t>掠夺性定价的价格必须低于成本，这对企业来说是极其昂贵的</a:t>
            </a:r>
            <a:r>
              <a:rPr lang="zh-CN" altLang="en-US" sz="260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sz="2600" smtClean="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r>
              <a:rPr lang="en-US" sz="2600" smtClean="0">
                <a:latin typeface="微软雅黑" panose="020B0503020204020204" pitchFamily="34" charset="-122"/>
                <a:ea typeface="微软雅黑" panose="020B0503020204020204" pitchFamily="34" charset="-122"/>
                <a:cs typeface="微软雅黑" panose="020B0503020204020204" pitchFamily="34" charset="-122"/>
              </a:rPr>
              <a:t>而且这有可能适得其反，使掠夺者遭受的损失大于被掠夺者</a:t>
            </a:r>
            <a:r>
              <a:rPr lang="zh-CN" altLang="en-US" sz="2600" smtClean="0">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4"/>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5"/>
          <p:cNvSpPr txBox="1"/>
          <p:nvPr/>
        </p:nvSpPr>
        <p:spPr>
          <a:xfrm>
            <a:off x="414137" y="641967"/>
            <a:ext cx="1304290" cy="583565"/>
          </a:xfrm>
          <a:prstGeom prst="rect">
            <a:avLst/>
          </a:prstGeom>
          <a:noFill/>
        </p:spPr>
        <p:txBody>
          <a:bodyPr wrap="none" rtlCol="0">
            <a:spAutoFit/>
          </a:bodyPr>
          <a:lstStyle/>
          <a:p>
            <a:pPr algn="l"/>
            <a:r>
              <a:rPr sz="3200">
                <a:solidFill>
                  <a:srgbClr val="002060"/>
                </a:solidFill>
              </a:rPr>
              <a:t>3.搭售</a:t>
            </a:r>
          </a:p>
        </p:txBody>
      </p:sp>
      <p:sp>
        <p:nvSpPr>
          <p:cNvPr id="2" name="Rectangle 3"/>
          <p:cNvSpPr>
            <a:spLocks noGrp="1" noChangeArrowheads="1"/>
          </p:cNvSpPr>
          <p:nvPr>
            <p:custDataLst>
              <p:tags r:id="rId1"/>
            </p:custDataLst>
          </p:nvPr>
        </p:nvSpPr>
        <p:spPr>
          <a:xfrm>
            <a:off x="414020" y="1266508"/>
            <a:ext cx="8509000" cy="5591175"/>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a:ea typeface="+mn-ea"/>
                <a:cs typeface="Arial" panose="020B0604020202020204"/>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a:ea typeface="+mn-ea"/>
                <a:cs typeface="Arial" panose="020B0604020202020204"/>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a:ea typeface="+mn-ea"/>
                <a:cs typeface="Arial" panose="020B0604020202020204"/>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sz="2700" dirty="0" smtClean="0"/>
              <a:t>制造商将两种产品搭配在一起，并以单一价格出售(例如，微软将它的浏览器与操作系统一起出售)</a:t>
            </a:r>
            <a:r>
              <a:rPr lang="zh-CN" altLang="en-US" sz="2700" dirty="0" smtClean="0"/>
              <a:t>。</a:t>
            </a:r>
            <a:r>
              <a:rPr lang="en-US" sz="2700" dirty="0" smtClean="0"/>
              <a:t> </a:t>
            </a:r>
          </a:p>
          <a:p>
            <a:pPr eaLnBrk="1" hangingPunct="1"/>
            <a:r>
              <a:rPr lang="en-US" sz="2700" dirty="0" smtClean="0"/>
              <a:t>批评者认为搭售使企业将差产品与好产品一起出售，从而具有更大的市场势力</a:t>
            </a:r>
            <a:r>
              <a:rPr lang="zh-CN" altLang="en-US" sz="2700" dirty="0" smtClean="0"/>
              <a:t>。</a:t>
            </a:r>
            <a:r>
              <a:rPr lang="en-US" sz="2700" dirty="0" smtClean="0"/>
              <a:t>  </a:t>
            </a:r>
          </a:p>
          <a:p>
            <a:pPr eaLnBrk="1" hangingPunct="1"/>
            <a:r>
              <a:rPr lang="en-US" sz="2700" dirty="0" smtClean="0"/>
              <a:t>另一些人认为搭售并不会改变市场势力</a:t>
            </a:r>
            <a:r>
              <a:rPr lang="zh-CN" altLang="en-US" sz="2700" dirty="0" smtClean="0"/>
              <a:t>：</a:t>
            </a:r>
            <a:r>
              <a:rPr lang="en-US" sz="2700" dirty="0" smtClean="0"/>
              <a:t>买者并不愿意为搭售在一起的两种产品支付比两种产品分开出售更高的价格</a:t>
            </a:r>
            <a:r>
              <a:rPr lang="zh-CN" altLang="en-US" sz="2700" dirty="0" smtClean="0"/>
              <a:t>。</a:t>
            </a:r>
            <a:r>
              <a:rPr lang="en-US" sz="2700" dirty="0" smtClean="0"/>
              <a:t>  </a:t>
            </a:r>
          </a:p>
          <a:p>
            <a:pPr eaLnBrk="1" hangingPunct="1"/>
            <a:r>
              <a:rPr lang="en-US" sz="2700" dirty="0" smtClean="0"/>
              <a:t>企业可能是为了实行价格歧视而使用搭售，这是合法的，并且有时可以增进经济效率</a:t>
            </a:r>
            <a:r>
              <a:rPr lang="zh-CN" altLang="en-US" sz="27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4"/>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414137" y="641967"/>
            <a:ext cx="3877985" cy="584775"/>
          </a:xfrm>
          <a:prstGeom prst="rect">
            <a:avLst/>
          </a:prstGeom>
          <a:noFill/>
        </p:spPr>
        <p:txBody>
          <a:bodyPr wrap="none" rtlCol="0">
            <a:spAutoFit/>
          </a:bodyPr>
          <a:lstStyle/>
          <a:p>
            <a:pPr algn="l"/>
            <a:r>
              <a:rPr lang="zh-CN" altLang="en-US" sz="3200" smtClean="0">
                <a:solidFill>
                  <a:srgbClr val="002060"/>
                </a:solidFill>
                <a:latin typeface="华光中雅_CNKI" panose="02000500000000000000" pitchFamily="2" charset="-122"/>
                <a:ea typeface="华光中雅_CNKI" panose="02000500000000000000" pitchFamily="2" charset="-122"/>
              </a:rPr>
              <a:t>我国</a:t>
            </a:r>
            <a:r>
              <a:rPr lang="zh-CN" sz="3200" smtClean="0">
                <a:solidFill>
                  <a:srgbClr val="002060"/>
                </a:solidFill>
                <a:latin typeface="华光中雅_CNKI" panose="02000500000000000000" pitchFamily="2" charset="-122"/>
                <a:ea typeface="华光中雅_CNKI" panose="02000500000000000000" pitchFamily="2" charset="-122"/>
              </a:rPr>
              <a:t>一些行业集中度</a:t>
            </a:r>
          </a:p>
        </p:txBody>
      </p:sp>
      <p:pic>
        <p:nvPicPr>
          <p:cNvPr id="1026" name="Picture 2" descr="https://pic1.zhimg.com/v2-dc37e3adee323aef06bd994de6fd925c_r.jpg"/>
          <p:cNvPicPr>
            <a:picLocks noChangeAspect="1" noChangeArrowheads="1"/>
          </p:cNvPicPr>
          <p:nvPr/>
        </p:nvPicPr>
        <p:blipFill rotWithShape="1">
          <a:blip r:embed="rId3">
            <a:extLst>
              <a:ext uri="{28A0092B-C50C-407E-A947-70E740481C1C}">
                <a14:useLocalDpi xmlns:a14="http://schemas.microsoft.com/office/drawing/2010/main" val="0"/>
              </a:ext>
            </a:extLst>
          </a:blip>
          <a:srcRect t="12302" r="70"/>
          <a:stretch>
            <a:fillRect/>
          </a:stretch>
        </p:blipFill>
        <p:spPr bwMode="auto">
          <a:xfrm>
            <a:off x="611560" y="1484784"/>
            <a:ext cx="8136904" cy="47525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4137" y="641967"/>
            <a:ext cx="8694367" cy="583565"/>
          </a:xfrm>
          <a:prstGeom prst="rect">
            <a:avLst/>
          </a:prstGeom>
          <a:noFill/>
        </p:spPr>
        <p:txBody>
          <a:bodyPr wrap="square" rtlCol="0">
            <a:spAutoFit/>
          </a:bodyPr>
          <a:lstStyle/>
          <a:p>
            <a:r>
              <a:rPr sz="3200">
                <a:solidFill>
                  <a:srgbClr val="002060"/>
                </a:solidFill>
                <a:latin typeface="华光中雅_CNKI" panose="02000500000000000000" pitchFamily="2" charset="-122"/>
                <a:ea typeface="华光中雅_CNKI" panose="02000500000000000000" pitchFamily="2" charset="-122"/>
              </a:rPr>
              <a:t>结论</a:t>
            </a:r>
          </a:p>
        </p:txBody>
      </p:sp>
      <p:sp>
        <p:nvSpPr>
          <p:cNvPr id="2" name="Rectangle 3"/>
          <p:cNvSpPr>
            <a:spLocks noGrp="1" noChangeArrowheads="1"/>
          </p:cNvSpPr>
          <p:nvPr>
            <p:custDataLst>
              <p:tags r:id="rId1"/>
            </p:custDataLst>
          </p:nvPr>
        </p:nvSpPr>
        <p:spPr>
          <a:xfrm>
            <a:off x="539750" y="1557304"/>
            <a:ext cx="8229600" cy="487873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a:ea typeface="+mn-ea"/>
                <a:cs typeface="Arial" panose="020B0604020202020204"/>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a:ea typeface="+mn-ea"/>
                <a:cs typeface="Arial" panose="020B0604020202020204"/>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a:ea typeface="+mn-ea"/>
                <a:cs typeface="Arial" panose="020B0604020202020204"/>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smtClean="0">
                <a:latin typeface="微软雅黑" panose="020B0503020204020204" pitchFamily="34" charset="-122"/>
                <a:ea typeface="微软雅黑" panose="020B0503020204020204" pitchFamily="34" charset="-122"/>
                <a:cs typeface="微软雅黑" panose="020B0503020204020204" pitchFamily="34" charset="-122"/>
              </a:rPr>
              <a:t>寡头市场的结果可能像垄断市场或者竞争市场，这要取决于企业的数量以及它们如何合作</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a:t>
            </a:r>
            <a:endParaRPr lang="en-US" smtClean="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r>
              <a:rPr lang="en-US" smtClean="0">
                <a:latin typeface="微软雅黑" panose="020B0503020204020204" pitchFamily="34" charset="-122"/>
                <a:ea typeface="微软雅黑" panose="020B0503020204020204" pitchFamily="34" charset="-122"/>
                <a:cs typeface="微软雅黑" panose="020B0503020204020204" pitchFamily="34" charset="-122"/>
              </a:rPr>
              <a:t>囚徒困境揭示了对企业来讲要维持合作是多么的困难，尽管这样做最符合它们</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各自双方</a:t>
            </a:r>
            <a:r>
              <a:rPr lang="en-US" smtClean="0">
                <a:latin typeface="微软雅黑" panose="020B0503020204020204" pitchFamily="34" charset="-122"/>
                <a:ea typeface="微软雅黑" panose="020B0503020204020204" pitchFamily="34" charset="-122"/>
                <a:cs typeface="微软雅黑" panose="020B0503020204020204" pitchFamily="34" charset="-122"/>
              </a:rPr>
              <a:t>的利益</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a:t>
            </a:r>
            <a:r>
              <a:rPr lang="en-US" smtClean="0">
                <a:latin typeface="微软雅黑" panose="020B0503020204020204" pitchFamily="34" charset="-122"/>
                <a:ea typeface="微软雅黑" panose="020B0503020204020204" pitchFamily="34" charset="-122"/>
                <a:cs typeface="微软雅黑" panose="020B0503020204020204" pitchFamily="34" charset="-122"/>
              </a:rPr>
              <a:t>  </a:t>
            </a:r>
          </a:p>
          <a:p>
            <a:pPr eaLnBrk="1" hangingPunct="1"/>
            <a:r>
              <a:rPr lang="en-US" smtClean="0">
                <a:latin typeface="微软雅黑" panose="020B0503020204020204" pitchFamily="34" charset="-122"/>
                <a:ea typeface="微软雅黑" panose="020B0503020204020204" pitchFamily="34" charset="-122"/>
                <a:cs typeface="微软雅黑" panose="020B0503020204020204" pitchFamily="34" charset="-122"/>
              </a:rPr>
              <a:t>政策制定者利用反托拉斯法来监管寡头企业的行为。这些法律的合理界限是目前讨论问题的热点</a:t>
            </a:r>
            <a:r>
              <a:rPr lang="zh-CN" altLang="en-US" smtClean="0"/>
              <a:t>。</a:t>
            </a:r>
            <a:r>
              <a:rPr lang="en-US"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4"/>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4" cstate="print"/>
          <a:stretch>
            <a:fillRect/>
          </a:stretch>
        </p:blipFill>
        <p:spPr>
          <a:xfrm>
            <a:off x="433281" y="6286520"/>
            <a:ext cx="1495513" cy="288536"/>
          </a:xfrm>
          <a:prstGeom prst="rect">
            <a:avLst/>
          </a:prstGeom>
        </p:spPr>
      </p:pic>
      <p:sp>
        <p:nvSpPr>
          <p:cNvPr id="6" name="TextBox 5"/>
          <p:cNvSpPr txBox="1"/>
          <p:nvPr/>
        </p:nvSpPr>
        <p:spPr>
          <a:xfrm>
            <a:off x="414137" y="641967"/>
            <a:ext cx="1808480" cy="583565"/>
          </a:xfrm>
          <a:prstGeom prst="rect">
            <a:avLst/>
          </a:prstGeom>
          <a:noFill/>
        </p:spPr>
        <p:txBody>
          <a:bodyPr wrap="none" rtlCol="0">
            <a:spAutoFit/>
          </a:bodyPr>
          <a:lstStyle/>
          <a:p>
            <a:pPr algn="l"/>
            <a:r>
              <a:rPr sz="3200" dirty="0">
                <a:solidFill>
                  <a:srgbClr val="002060"/>
                </a:solidFill>
                <a:latin typeface="华光中雅_CNKI" panose="02000500000000000000" pitchFamily="2" charset="-122"/>
                <a:ea typeface="华光中雅_CNKI" panose="02000500000000000000" pitchFamily="2" charset="-122"/>
              </a:rPr>
              <a:t>内容提要</a:t>
            </a:r>
          </a:p>
        </p:txBody>
      </p:sp>
      <p:sp>
        <p:nvSpPr>
          <p:cNvPr id="2" name="Content Placeholder 2"/>
          <p:cNvSpPr>
            <a:spLocks noGrp="1"/>
          </p:cNvSpPr>
          <p:nvPr>
            <p:custDataLst>
              <p:tags r:id="rId1"/>
            </p:custDataLst>
          </p:nvPr>
        </p:nvSpPr>
        <p:spPr>
          <a:xfrm>
            <a:off x="395605" y="1485265"/>
            <a:ext cx="8229600" cy="51816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chemeClr val="accent1">
                  <a:lumMod val="75000"/>
                </a:schemeClr>
              </a:buClr>
              <a:buSzPct val="120000"/>
              <a:buFont typeface="Arial" panose="020B0604020202020204" pitchFamily="34" charset="0"/>
              <a:buChar char="•"/>
            </a:pPr>
            <a:r>
              <a:rPr lang="en-US">
                <a:latin typeface="微软雅黑" panose="020B0503020204020204" pitchFamily="34" charset="-122"/>
                <a:ea typeface="微软雅黑" panose="020B0503020204020204" pitchFamily="34" charset="-122"/>
                <a:cs typeface="微软雅黑" panose="020B0503020204020204" pitchFamily="34" charset="-122"/>
              </a:rPr>
              <a:t>寡头通过形成一个卡特尔</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r>
              <a:rPr lang="en-US">
                <a:latin typeface="微软雅黑" panose="020B0503020204020204" pitchFamily="34" charset="-122"/>
                <a:ea typeface="微软雅黑" panose="020B0503020204020204" pitchFamily="34" charset="-122"/>
                <a:cs typeface="微软雅黑" panose="020B0503020204020204" pitchFamily="34" charset="-122"/>
              </a:rPr>
              <a:t>像垄断者一样行事</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r>
              <a:rPr lang="en-US">
                <a:latin typeface="微软雅黑" panose="020B0503020204020204" pitchFamily="34" charset="-122"/>
                <a:ea typeface="微软雅黑" panose="020B0503020204020204" pitchFamily="34" charset="-122"/>
                <a:cs typeface="微软雅黑" panose="020B0503020204020204" pitchFamily="34" charset="-122"/>
              </a:rPr>
              <a:t>以使自己的总利润最大化</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dirty="0">
                <a:latin typeface="微软雅黑" panose="020B0503020204020204" pitchFamily="34" charset="-122"/>
                <a:ea typeface="微软雅黑" panose="020B0503020204020204" pitchFamily="34" charset="-122"/>
                <a:cs typeface="微软雅黑" panose="020B0503020204020204" pitchFamily="34" charset="-122"/>
              </a:rPr>
              <a:t> </a:t>
            </a:r>
          </a:p>
          <a:p>
            <a:pPr>
              <a:buClr>
                <a:schemeClr val="accent1">
                  <a:lumMod val="75000"/>
                </a:schemeClr>
              </a:buClr>
              <a:buSzPct val="120000"/>
              <a:buFont typeface="Arial" panose="020B0604020202020204" pitchFamily="34" charset="0"/>
              <a:buChar char="•"/>
            </a:pPr>
            <a:r>
              <a:rPr lang="en-US">
                <a:latin typeface="微软雅黑" panose="020B0503020204020204" pitchFamily="34" charset="-122"/>
                <a:ea typeface="微软雅黑" panose="020B0503020204020204" pitchFamily="34" charset="-122"/>
                <a:cs typeface="微软雅黑" panose="020B0503020204020204" pitchFamily="34" charset="-122"/>
              </a:rPr>
              <a:t>然而</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r>
              <a:rPr lang="en-US">
                <a:latin typeface="微软雅黑" panose="020B0503020204020204" pitchFamily="34" charset="-122"/>
                <a:ea typeface="微软雅黑" panose="020B0503020204020204" pitchFamily="34" charset="-122"/>
                <a:cs typeface="微软雅黑" panose="020B0503020204020204" pitchFamily="34" charset="-122"/>
              </a:rPr>
              <a:t>自利使寡头企业比垄断企业生产更多的产量和</a:t>
            </a:r>
            <a:r>
              <a:rPr lang="zh-CN" altLang="en-US">
                <a:latin typeface="微软雅黑" panose="020B0503020204020204" pitchFamily="34" charset="-122"/>
                <a:ea typeface="微软雅黑" panose="020B0503020204020204" pitchFamily="34" charset="-122"/>
                <a:cs typeface="微软雅黑" panose="020B0503020204020204" pitchFamily="34" charset="-122"/>
              </a:rPr>
              <a:t>收取</a:t>
            </a:r>
            <a:r>
              <a:rPr lang="en-US">
                <a:latin typeface="微软雅黑" panose="020B0503020204020204" pitchFamily="34" charset="-122"/>
                <a:ea typeface="微软雅黑" panose="020B0503020204020204" pitchFamily="34" charset="-122"/>
                <a:cs typeface="微软雅黑" panose="020B0503020204020204" pitchFamily="34" charset="-122"/>
              </a:rPr>
              <a:t>更低的价格</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dirty="0">
                <a:latin typeface="微软雅黑" panose="020B0503020204020204" pitchFamily="34" charset="-122"/>
                <a:ea typeface="微软雅黑" panose="020B0503020204020204" pitchFamily="34" charset="-122"/>
                <a:cs typeface="微软雅黑" panose="020B0503020204020204" pitchFamily="34" charset="-122"/>
              </a:rPr>
              <a:t>  </a:t>
            </a:r>
          </a:p>
          <a:p>
            <a:pPr>
              <a:buClr>
                <a:schemeClr val="accent1">
                  <a:lumMod val="75000"/>
                </a:schemeClr>
              </a:buClr>
              <a:buSzPct val="120000"/>
              <a:buFont typeface="Arial" panose="020B0604020202020204" pitchFamily="34" charset="0"/>
              <a:buChar char="•"/>
            </a:pPr>
            <a:r>
              <a:rPr lang="en-US" dirty="0">
                <a:latin typeface="微软雅黑" panose="020B0503020204020204" pitchFamily="34" charset="-122"/>
                <a:ea typeface="微软雅黑" panose="020B0503020204020204" pitchFamily="34" charset="-122"/>
                <a:cs typeface="微软雅黑" panose="020B0503020204020204" pitchFamily="34" charset="-122"/>
              </a:rPr>
              <a:t>在寡头市场上企业数量越多，产量和价格越接近于竞争状态的水平</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3" cstate="print"/>
          <a:stretch>
            <a:fillRect/>
          </a:stretch>
        </p:blipFill>
        <p:spPr>
          <a:xfrm>
            <a:off x="433281" y="6286520"/>
            <a:ext cx="1495513" cy="288536"/>
          </a:xfrm>
          <a:prstGeom prst="rect">
            <a:avLst/>
          </a:prstGeom>
        </p:spPr>
      </p:pic>
      <p:sp>
        <p:nvSpPr>
          <p:cNvPr id="18" name="TextBox 5"/>
          <p:cNvSpPr txBox="1"/>
          <p:nvPr/>
        </p:nvSpPr>
        <p:spPr>
          <a:xfrm>
            <a:off x="414137" y="641967"/>
            <a:ext cx="1808480" cy="583565"/>
          </a:xfrm>
          <a:prstGeom prst="rect">
            <a:avLst/>
          </a:prstGeom>
          <a:noFill/>
        </p:spPr>
        <p:txBody>
          <a:bodyPr wrap="none" rtlCol="0">
            <a:spAutoFit/>
          </a:bodyPr>
          <a:lstStyle/>
          <a:p>
            <a:pPr algn="l"/>
            <a:r>
              <a:rPr sz="3200">
                <a:solidFill>
                  <a:srgbClr val="002060"/>
                </a:solidFill>
              </a:rPr>
              <a:t>内容提要</a:t>
            </a:r>
          </a:p>
        </p:txBody>
      </p:sp>
      <p:sp>
        <p:nvSpPr>
          <p:cNvPr id="3" name="Content Placeholder 2"/>
          <p:cNvSpPr>
            <a:spLocks noGrp="1"/>
          </p:cNvSpPr>
          <p:nvPr>
            <p:custDataLst>
              <p:tags r:id="rId1"/>
            </p:custDataLst>
          </p:nvPr>
        </p:nvSpPr>
        <p:spPr>
          <a:xfrm>
            <a:off x="467360" y="1485265"/>
            <a:ext cx="8229600" cy="329057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chemeClr val="accent1">
                  <a:lumMod val="75000"/>
                </a:schemeClr>
              </a:buClr>
              <a:buSzPct val="120000"/>
              <a:buFont typeface="Arial" panose="020B0604020202020204" pitchFamily="34" charset="0"/>
              <a:buChar char="•"/>
            </a:pPr>
            <a:r>
              <a:rPr lang="en-US" dirty="0"/>
              <a:t>囚徒困境表明，利己使人们即使在合作符合他们共同利益时也无法维持合作。囚徒困境的逻辑适用于许多情况.</a:t>
            </a:r>
          </a:p>
          <a:p>
            <a:pPr>
              <a:buClr>
                <a:schemeClr val="accent1">
                  <a:lumMod val="75000"/>
                </a:schemeClr>
              </a:buClr>
              <a:buSzPct val="120000"/>
              <a:buFont typeface="Arial" panose="020B0604020202020204" pitchFamily="34" charset="0"/>
              <a:buChar char="•"/>
            </a:pPr>
            <a:r>
              <a:rPr lang="en-US" dirty="0"/>
              <a:t>政策制定者用反托拉斯法来防止寡头从事减少竞争的行为，比如固定价格。但这些法律的适用性是有争议的</a:t>
            </a:r>
            <a:r>
              <a:rPr lang="zh-CN" altLang="en-US" dirty="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logo-VI系统0709-PPT-24.jpg"/>
          <p:cNvPicPr>
            <a:picLocks noChangeAspect="1"/>
          </p:cNvPicPr>
          <p:nvPr/>
        </p:nvPicPr>
        <p:blipFill>
          <a:blip r:embed="rId3" cstate="print"/>
          <a:stretch>
            <a:fillRect/>
          </a:stretch>
        </p:blipFill>
        <p:spPr>
          <a:xfrm>
            <a:off x="35796" y="-27357"/>
            <a:ext cx="9143129" cy="6858000"/>
          </a:xfrm>
          <a:prstGeom prst="rect">
            <a:avLst/>
          </a:prstGeom>
        </p:spPr>
      </p:pic>
      <p:pic>
        <p:nvPicPr>
          <p:cNvPr id="5" name="图片 4" descr="logo-VI系统0630-PPT-09.png"/>
          <p:cNvPicPr>
            <a:picLocks noChangeAspect="1"/>
          </p:cNvPicPr>
          <p:nvPr/>
        </p:nvPicPr>
        <p:blipFill>
          <a:blip r:embed="rId4" cstate="print"/>
          <a:stretch>
            <a:fillRect/>
          </a:stretch>
        </p:blipFill>
        <p:spPr>
          <a:xfrm>
            <a:off x="642910" y="571480"/>
            <a:ext cx="2714644" cy="523429"/>
          </a:xfrm>
          <a:prstGeom prst="rect">
            <a:avLst/>
          </a:prstGeom>
        </p:spPr>
      </p:pic>
      <p:sp>
        <p:nvSpPr>
          <p:cNvPr id="6" name="TextBox 5"/>
          <p:cNvSpPr txBox="1"/>
          <p:nvPr/>
        </p:nvSpPr>
        <p:spPr>
          <a:xfrm>
            <a:off x="467544" y="5218459"/>
            <a:ext cx="3957391" cy="830997"/>
          </a:xfrm>
          <a:prstGeom prst="rect">
            <a:avLst/>
          </a:prstGeom>
          <a:noFill/>
        </p:spPr>
        <p:txBody>
          <a:bodyPr wrap="square" rtlCol="0" anchor="b" anchorCtr="0">
            <a:spAutoFit/>
          </a:bodyPr>
          <a:lstStyle/>
          <a:p>
            <a:r>
              <a:rPr lang="zh-CN" altLang="en-US" sz="2400" dirty="0">
                <a:solidFill>
                  <a:schemeClr val="bg1"/>
                </a:solidFill>
                <a:latin typeface="华光中雅_CNKI" panose="02000500000000000000" pitchFamily="2" charset="-122"/>
                <a:ea typeface="华光中雅_CNKI" panose="02000500000000000000" pitchFamily="2" charset="-122"/>
              </a:rPr>
              <a:t>哈尔滨工业大学（</a:t>
            </a:r>
            <a:r>
              <a:rPr lang="zh-CN" altLang="en-US" sz="2400">
                <a:solidFill>
                  <a:schemeClr val="bg1"/>
                </a:solidFill>
                <a:latin typeface="华光中雅_CNKI" panose="02000500000000000000" pitchFamily="2" charset="-122"/>
                <a:ea typeface="华光中雅_CNKI" panose="02000500000000000000" pitchFamily="2" charset="-122"/>
              </a:rPr>
              <a:t>深圳）</a:t>
            </a:r>
            <a:endParaRPr lang="en-US" altLang="zh-CN" sz="2400">
              <a:solidFill>
                <a:schemeClr val="bg1"/>
              </a:solidFill>
              <a:latin typeface="华光中雅_CNKI" panose="02000500000000000000" pitchFamily="2" charset="-122"/>
              <a:ea typeface="华光中雅_CNKI" panose="02000500000000000000" pitchFamily="2" charset="-122"/>
            </a:endParaRPr>
          </a:p>
          <a:p>
            <a:r>
              <a:rPr lang="zh-CN" altLang="en-US" sz="2400">
                <a:solidFill>
                  <a:schemeClr val="bg1"/>
                </a:solidFill>
                <a:latin typeface="华光中雅_CNKI" panose="02000500000000000000" pitchFamily="2" charset="-122"/>
                <a:ea typeface="华光中雅_CNKI" panose="02000500000000000000" pitchFamily="2" charset="-122"/>
              </a:rPr>
              <a:t>经济管理</a:t>
            </a:r>
            <a:r>
              <a:rPr lang="zh-CN" altLang="en-US" sz="2400" dirty="0">
                <a:solidFill>
                  <a:schemeClr val="bg1"/>
                </a:solidFill>
                <a:latin typeface="华光中雅_CNKI" panose="02000500000000000000" pitchFamily="2" charset="-122"/>
                <a:ea typeface="华光中雅_CNKI" panose="02000500000000000000" pitchFamily="2" charset="-122"/>
              </a:rPr>
              <a:t>学院</a:t>
            </a:r>
          </a:p>
        </p:txBody>
      </p:sp>
      <p:sp>
        <p:nvSpPr>
          <p:cNvPr id="8" name="TextBox 7"/>
          <p:cNvSpPr txBox="1"/>
          <p:nvPr/>
        </p:nvSpPr>
        <p:spPr>
          <a:xfrm>
            <a:off x="467544" y="6055687"/>
            <a:ext cx="2736304" cy="461665"/>
          </a:xfrm>
          <a:prstGeom prst="rect">
            <a:avLst/>
          </a:prstGeom>
          <a:noFill/>
        </p:spPr>
        <p:txBody>
          <a:bodyPr wrap="square" rtlCol="0" anchor="b" anchorCtr="0">
            <a:spAutoFit/>
          </a:bodyPr>
          <a:lstStyle/>
          <a:p>
            <a:r>
              <a:rPr lang="en-US" altLang="zh-CN" sz="1200" dirty="0">
                <a:solidFill>
                  <a:srgbClr val="9D7B55"/>
                </a:solidFill>
                <a:latin typeface="华光中雅_CNKI" panose="02000500000000000000" pitchFamily="2" charset="-122"/>
                <a:ea typeface="华光中雅_CNKI" panose="02000500000000000000" pitchFamily="2" charset="-122"/>
              </a:rPr>
              <a:t>THE HITSZ SCHOOL OF ECONOMICS AND MANAGEMENT</a:t>
            </a:r>
            <a:endParaRPr lang="zh-CN" altLang="en-US" sz="1200" dirty="0">
              <a:solidFill>
                <a:srgbClr val="9D7B55"/>
              </a:solidFill>
              <a:latin typeface="华光中雅_CNKI" panose="02000500000000000000" pitchFamily="2" charset="-122"/>
              <a:ea typeface="华光中雅_CNKI" panose="02000500000000000000" pitchFamily="2" charset="-122"/>
            </a:endParaRPr>
          </a:p>
        </p:txBody>
      </p:sp>
      <p:sp>
        <p:nvSpPr>
          <p:cNvPr id="2" name="文本框 1"/>
          <p:cNvSpPr txBox="1"/>
          <p:nvPr/>
        </p:nvSpPr>
        <p:spPr>
          <a:xfrm>
            <a:off x="2029861" y="1506771"/>
            <a:ext cx="4450080" cy="829945"/>
          </a:xfrm>
          <a:prstGeom prst="rect">
            <a:avLst/>
          </a:prstGeom>
          <a:noFill/>
        </p:spPr>
        <p:txBody>
          <a:bodyPr wrap="none" rtlCol="0">
            <a:spAutoFit/>
          </a:bodyPr>
          <a:lstStyle/>
          <a:p>
            <a:r>
              <a:rPr lang="en-US" altLang="zh-CN" sz="4800">
                <a:solidFill>
                  <a:schemeClr val="bg1"/>
                </a:solidFill>
                <a:latin typeface="华光中雅_CNKI" panose="02000500000000000000" pitchFamily="2" charset="-122"/>
                <a:ea typeface="华光中雅_CNKI" panose="02000500000000000000" pitchFamily="2" charset="-122"/>
              </a:rPr>
              <a:t>《</a:t>
            </a:r>
            <a:r>
              <a:rPr lang="zh-CN" altLang="en-US" sz="4800">
                <a:solidFill>
                  <a:schemeClr val="bg1"/>
                </a:solidFill>
                <a:latin typeface="华光中雅_CNKI" panose="02000500000000000000" pitchFamily="2" charset="-122"/>
                <a:ea typeface="华光中雅_CNKI" panose="02000500000000000000" pitchFamily="2" charset="-122"/>
              </a:rPr>
              <a:t>经济学原理</a:t>
            </a:r>
            <a:r>
              <a:rPr lang="en-US" altLang="zh-CN" sz="4800">
                <a:solidFill>
                  <a:schemeClr val="bg1"/>
                </a:solidFill>
                <a:latin typeface="华光中雅_CNKI" panose="02000500000000000000" pitchFamily="2" charset="-122"/>
                <a:ea typeface="华光中雅_CNKI" panose="02000500000000000000" pitchFamily="2" charset="-122"/>
              </a:rPr>
              <a:t>》</a:t>
            </a:r>
            <a:endParaRPr lang="zh-CN" altLang="en-US" sz="4800" dirty="0">
              <a:solidFill>
                <a:schemeClr val="bg1"/>
              </a:solidFill>
              <a:latin typeface="华光中雅_CNKI" panose="02000500000000000000" pitchFamily="2" charset="-122"/>
              <a:ea typeface="华光中雅_CNKI" panose="02000500000000000000" pitchFamily="2" charset="-122"/>
            </a:endParaRPr>
          </a:p>
        </p:txBody>
      </p:sp>
      <p:sp>
        <p:nvSpPr>
          <p:cNvPr id="4" name="文本框 3"/>
          <p:cNvSpPr txBox="1"/>
          <p:nvPr/>
        </p:nvSpPr>
        <p:spPr>
          <a:xfrm>
            <a:off x="1331886" y="3048242"/>
            <a:ext cx="7110260" cy="706755"/>
          </a:xfrm>
          <a:prstGeom prst="rect">
            <a:avLst/>
          </a:prstGeom>
          <a:noFill/>
        </p:spPr>
        <p:txBody>
          <a:bodyPr wrap="square" rtlCol="0">
            <a:spAutoFit/>
          </a:bodyPr>
          <a:lstStyle/>
          <a:p>
            <a:r>
              <a:rPr lang="zh-CN" altLang="en-US" sz="4000" b="1">
                <a:solidFill>
                  <a:schemeClr val="bg1"/>
                </a:solidFill>
                <a:latin typeface="华光中雅_CNKI" panose="02000500000000000000" pitchFamily="2" charset="-122"/>
                <a:ea typeface="华光中雅_CNKI" panose="02000500000000000000" pitchFamily="2" charset="-122"/>
              </a:rPr>
              <a:t>下一章：</a:t>
            </a:r>
            <a:r>
              <a:rPr lang="zh-CN" altLang="en-US" sz="4000" b="1" dirty="0">
                <a:solidFill>
                  <a:schemeClr val="bg1"/>
                </a:solidFill>
                <a:latin typeface="华光中雅_CNKI" panose="02000500000000000000" pitchFamily="2" charset="-122"/>
                <a:ea typeface="华光中雅_CNKI" panose="02000500000000000000" pitchFamily="2" charset="-122"/>
              </a:rPr>
              <a:t>生产要素市场</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4137" y="641967"/>
            <a:ext cx="3467616" cy="584775"/>
          </a:xfrm>
          <a:prstGeom prst="rect">
            <a:avLst/>
          </a:prstGeom>
          <a:noFill/>
        </p:spPr>
        <p:txBody>
          <a:bodyPr wrap="none" rtlCol="0">
            <a:spAutoFit/>
          </a:bodyPr>
          <a:lstStyle/>
          <a:p>
            <a:pPr algn="l"/>
            <a:r>
              <a:rPr lang="zh-CN" altLang="en-US" sz="3200" smtClean="0">
                <a:solidFill>
                  <a:srgbClr val="002060"/>
                </a:solidFill>
                <a:latin typeface="华光中雅_CNKI" panose="02000500000000000000" pitchFamily="2" charset="-122"/>
                <a:ea typeface="华光中雅_CNKI" panose="02000500000000000000" pitchFamily="2" charset="-122"/>
              </a:rPr>
              <a:t>例子：</a:t>
            </a:r>
            <a:r>
              <a:rPr lang="zh-CN" sz="3200" smtClean="0">
                <a:solidFill>
                  <a:srgbClr val="002060"/>
                </a:solidFill>
                <a:latin typeface="华光中雅_CNKI" panose="02000500000000000000" pitchFamily="2" charset="-122"/>
                <a:ea typeface="华光中雅_CNKI" panose="02000500000000000000" pitchFamily="2" charset="-122"/>
              </a:rPr>
              <a:t>行业集中度</a:t>
            </a:r>
          </a:p>
        </p:txBody>
      </p:sp>
      <p:pic>
        <p:nvPicPr>
          <p:cNvPr id="2050" name="Picture 2" descr="https://p9.itc.cn/images01/20210731/fb07f77222ad43f9b8704486c9a00718.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357983"/>
            <a:ext cx="7920880" cy="47525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692696"/>
            <a:ext cx="4968552" cy="468027"/>
          </a:xfrm>
        </p:spPr>
        <p:txBody>
          <a:bodyPr>
            <a:noAutofit/>
          </a:bodyPr>
          <a:lstStyle/>
          <a:p>
            <a:r>
              <a:rPr lang="zh-CN" altLang="en-US" sz="3200">
                <a:latin typeface="华光中雅_CNKI" panose="02000500000000000000" pitchFamily="2" charset="-122"/>
                <a:ea typeface="华光中雅_CNKI" panose="02000500000000000000" pitchFamily="2" charset="-122"/>
              </a:rPr>
              <a:t>寡头</a:t>
            </a:r>
          </a:p>
        </p:txBody>
      </p:sp>
      <p:sp>
        <p:nvSpPr>
          <p:cNvPr id="4" name="Rectangle 3"/>
          <p:cNvSpPr>
            <a:spLocks noGrp="1" noChangeArrowheads="1"/>
          </p:cNvSpPr>
          <p:nvPr/>
        </p:nvSpPr>
        <p:spPr>
          <a:xfrm>
            <a:off x="539750" y="1340485"/>
            <a:ext cx="8229600" cy="4979581"/>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pitchFamily="34" charset="0"/>
                <a:ea typeface="+mn-ea"/>
                <a:cs typeface="Arial" panose="020B0604020202020204" pitchFamily="34" charset="0"/>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smtClean="0">
                <a:latin typeface="微软雅黑" panose="020B0503020204020204" pitchFamily="34" charset="-122"/>
                <a:ea typeface="微软雅黑" panose="020B0503020204020204" pitchFamily="34" charset="-122"/>
                <a:cs typeface="微软雅黑" panose="020B0503020204020204" pitchFamily="34" charset="-122"/>
              </a:rPr>
              <a:t>寡头</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a:t>
            </a:r>
            <a:r>
              <a:rPr lang="en-US" smtClean="0">
                <a:latin typeface="微软雅黑" panose="020B0503020204020204" pitchFamily="34" charset="-122"/>
                <a:ea typeface="微软雅黑" panose="020B0503020204020204" pitchFamily="34" charset="-122"/>
                <a:cs typeface="微软雅黑" panose="020B0503020204020204" pitchFamily="34" charset="-122"/>
              </a:rPr>
              <a:t>只有少数几个卖者</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a:t>
            </a:r>
            <a:r>
              <a:rPr lang="en-US" smtClean="0">
                <a:latin typeface="微软雅黑" panose="020B0503020204020204" pitchFamily="34" charset="-122"/>
                <a:ea typeface="微软雅黑" panose="020B0503020204020204" pitchFamily="34" charset="-122"/>
                <a:cs typeface="微软雅黑" panose="020B0503020204020204" pitchFamily="34" charset="-122"/>
              </a:rPr>
              <a:t>提供</a:t>
            </a:r>
            <a:r>
              <a:rPr lang="en-US"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相似或相同产品</a:t>
            </a:r>
            <a:r>
              <a:rPr lang="en-US" smtClean="0">
                <a:latin typeface="微软雅黑" panose="020B0503020204020204" pitchFamily="34" charset="-122"/>
                <a:ea typeface="微软雅黑" panose="020B0503020204020204" pitchFamily="34" charset="-122"/>
                <a:cs typeface="微软雅黑" panose="020B0503020204020204" pitchFamily="34" charset="-122"/>
              </a:rPr>
              <a:t>的巿场结构</a:t>
            </a:r>
          </a:p>
          <a:p>
            <a:pPr eaLnBrk="1" hangingPunct="1"/>
            <a:r>
              <a:rPr lang="en-US" smtClean="0">
                <a:latin typeface="微软雅黑" panose="020B0503020204020204" pitchFamily="34" charset="-122"/>
                <a:ea typeface="微软雅黑" panose="020B0503020204020204" pitchFamily="34" charset="-122"/>
                <a:cs typeface="微软雅黑" panose="020B0503020204020204" pitchFamily="34" charset="-122"/>
              </a:rPr>
              <a:t>寡头的策略行为</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a:t>
            </a:r>
            <a:r>
              <a:rPr lang="en-US" smtClean="0">
                <a:latin typeface="微软雅黑" panose="020B0503020204020204" pitchFamily="34" charset="-122"/>
                <a:ea typeface="微软雅黑" panose="020B0503020204020204" pitchFamily="34" charset="-122"/>
                <a:cs typeface="微软雅黑" panose="020B0503020204020204" pitchFamily="34" charset="-122"/>
              </a:rPr>
              <a:t>一个企业价格与产量的决策会影响其他企业</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a:t>
            </a:r>
            <a:r>
              <a:rPr lang="en-US" smtClean="0">
                <a:latin typeface="微软雅黑" panose="020B0503020204020204" pitchFamily="34" charset="-122"/>
                <a:ea typeface="微软雅黑" panose="020B0503020204020204" pitchFamily="34" charset="-122"/>
                <a:cs typeface="微软雅黑" panose="020B0503020204020204" pitchFamily="34" charset="-122"/>
              </a:rPr>
              <a:t>并使他们做出反应。因此该企业在做决策时需要将</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其他企业的</a:t>
            </a:r>
            <a:r>
              <a:rPr lang="en-US" smtClean="0">
                <a:latin typeface="微软雅黑" panose="020B0503020204020204" pitchFamily="34" charset="-122"/>
                <a:ea typeface="微软雅黑" panose="020B0503020204020204" pitchFamily="34" charset="-122"/>
                <a:cs typeface="微软雅黑" panose="020B0503020204020204" pitchFamily="34" charset="-122"/>
              </a:rPr>
              <a:t>反应考虑在内</a:t>
            </a:r>
          </a:p>
          <a:p>
            <a:pPr eaLnBrk="1" hangingPunct="1"/>
            <a:r>
              <a:rPr lang="en-US"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博弈论</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a:t>
            </a:r>
            <a:r>
              <a:rPr lang="en-US" smtClean="0">
                <a:latin typeface="微软雅黑" panose="020B0503020204020204" pitchFamily="34" charset="-122"/>
                <a:ea typeface="微软雅黑" panose="020B0503020204020204" pitchFamily="34" charset="-122"/>
                <a:cs typeface="微软雅黑" panose="020B0503020204020204" pitchFamily="34" charset="-122"/>
              </a:rPr>
              <a:t>研究在</a:t>
            </a:r>
            <a:r>
              <a:rPr lang="zh-CN" altLang="en-US" smtClean="0">
                <a:latin typeface="微软雅黑" panose="020B0503020204020204" pitchFamily="34" charset="-122"/>
                <a:ea typeface="微软雅黑" panose="020B0503020204020204" pitchFamily="34" charset="-122"/>
                <a:cs typeface="微软雅黑" panose="020B0503020204020204" pitchFamily="34" charset="-122"/>
              </a:rPr>
              <a:t>战略情境</a:t>
            </a:r>
            <a:r>
              <a:rPr lang="en-US" smtClean="0">
                <a:latin typeface="微软雅黑" panose="020B0503020204020204" pitchFamily="34" charset="-122"/>
                <a:ea typeface="微软雅黑" panose="020B0503020204020204" pitchFamily="34" charset="-122"/>
                <a:cs typeface="微软雅黑" panose="020B0503020204020204" pitchFamily="34" charset="-122"/>
              </a:rPr>
              <a:t>下人们如何行为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692785"/>
            <a:ext cx="7125970" cy="467995"/>
          </a:xfrm>
        </p:spPr>
        <p:txBody>
          <a:bodyPr>
            <a:noAutofit/>
          </a:bodyPr>
          <a:lstStyle/>
          <a:p>
            <a:r>
              <a:rPr lang="zh-CN" altLang="en-US" sz="3200" smtClean="0">
                <a:latin typeface="华光中雅_CNKI" panose="02000500000000000000" pitchFamily="2" charset="-122"/>
                <a:ea typeface="华光中雅_CNKI" panose="02000500000000000000" pitchFamily="2" charset="-122"/>
              </a:rPr>
              <a:t>例子：小</a:t>
            </a:r>
            <a:r>
              <a:rPr lang="zh-CN" altLang="en-US" sz="3200">
                <a:latin typeface="华光中雅_CNKI" panose="02000500000000000000" pitchFamily="2" charset="-122"/>
                <a:ea typeface="华光中雅_CNKI" panose="02000500000000000000" pitchFamily="2" charset="-122"/>
              </a:rPr>
              <a:t>镇移动电话的</a:t>
            </a:r>
            <a:r>
              <a:rPr lang="zh-CN" altLang="en-US" sz="3200" smtClean="0">
                <a:latin typeface="华光中雅_CNKI" panose="02000500000000000000" pitchFamily="2" charset="-122"/>
                <a:ea typeface="华光中雅_CNKI" panose="02000500000000000000" pitchFamily="2" charset="-122"/>
              </a:rPr>
              <a:t>双寡头</a:t>
            </a:r>
            <a:endParaRPr lang="zh-CN" altLang="en-US" sz="3200">
              <a:latin typeface="华光中雅_CNKI" panose="02000500000000000000" pitchFamily="2" charset="-122"/>
              <a:ea typeface="华光中雅_CNKI" panose="02000500000000000000" pitchFamily="2" charset="-122"/>
            </a:endParaRPr>
          </a:p>
        </p:txBody>
      </p:sp>
      <p:sp>
        <p:nvSpPr>
          <p:cNvPr id="123197" name="Rectangle 317"/>
          <p:cNvSpPr>
            <a:spLocks noChangeArrowheads="1"/>
          </p:cNvSpPr>
          <p:nvPr>
            <p:custDataLst>
              <p:tags r:id="rId1"/>
            </p:custDataLst>
          </p:nvPr>
        </p:nvSpPr>
        <p:spPr bwMode="auto">
          <a:xfrm>
            <a:off x="107504" y="1412776"/>
            <a:ext cx="1656690" cy="5249862"/>
          </a:xfrm>
          <a:prstGeom prst="rect">
            <a:avLst/>
          </a:prstGeom>
          <a:solidFill>
            <a:srgbClr val="FFFFCC"/>
          </a:solidFill>
          <a:ln w="9525">
            <a:noFill/>
            <a:miter lim="800000"/>
          </a:ln>
        </p:spPr>
        <p:txBody>
          <a:bodyPr wrap="none" anchor="ctr"/>
          <a:lstStyle/>
          <a:p>
            <a:endParaRPr lang="en-US">
              <a:cs typeface="Arial" panose="020B0604020202020204" pitchFamily="34" charset="0"/>
            </a:endParaRPr>
          </a:p>
        </p:txBody>
      </p:sp>
      <p:graphicFrame>
        <p:nvGraphicFramePr>
          <p:cNvPr id="123199" name="Group 319"/>
          <p:cNvGraphicFramePr>
            <a:graphicFrameLocks noGrp="1"/>
          </p:cNvGraphicFramePr>
          <p:nvPr>
            <p:ph idx="4294967295"/>
            <p:custDataLst>
              <p:tags r:id="rId2"/>
            </p:custDataLst>
          </p:nvPr>
        </p:nvGraphicFramePr>
        <p:xfrm>
          <a:off x="107504" y="1412776"/>
          <a:ext cx="1659865" cy="5266055"/>
        </p:xfrm>
        <a:graphic>
          <a:graphicData uri="http://schemas.openxmlformats.org/drawingml/2006/table">
            <a:tbl>
              <a:tblPr/>
              <a:tblGrid>
                <a:gridCol w="795769"/>
                <a:gridCol w="864096"/>
              </a:tblGrid>
              <a:tr h="511175">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1" i="1" u="none" strike="noStrike" cap="none" normalizeH="0" baseline="0" smtClean="0">
                          <a:ln>
                            <a:noFill/>
                          </a:ln>
                          <a:solidFill>
                            <a:schemeClr val="tx1"/>
                          </a:solidFill>
                          <a:effectLst/>
                          <a:latin typeface="Arial" panose="020B0604020202020204" pitchFamily="34" charset="0"/>
                        </a:rPr>
                        <a:t>P</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1" i="1" u="none" strike="noStrike" cap="none" normalizeH="0" baseline="0" smtClean="0">
                          <a:ln>
                            <a:noFill/>
                          </a:ln>
                          <a:solidFill>
                            <a:schemeClr val="tx1"/>
                          </a:solidFill>
                          <a:effectLst/>
                          <a:latin typeface="Arial" panose="020B0604020202020204" pitchFamily="34" charset="0"/>
                        </a:rPr>
                        <a:t>Q</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0</a:t>
                      </a:r>
                      <a:r>
                        <a:rPr kumimoji="0" lang="zh-CN" altLang="en-US" sz="2400" b="0" i="0" u="none" strike="noStrike" cap="none" normalizeH="0" baseline="0" smtClean="0">
                          <a:ln>
                            <a:noFill/>
                          </a:ln>
                          <a:solidFill>
                            <a:schemeClr val="tx1"/>
                          </a:solidFill>
                          <a:effectLst/>
                          <a:latin typeface="Arial" panose="020B0604020202020204" pitchFamily="34" charset="0"/>
                        </a:rPr>
                        <a:t>元</a:t>
                      </a:r>
                      <a:endParaRPr kumimoji="0" lang="en-US" sz="2400" b="0" i="0" u="none" strike="noStrike" cap="none" normalizeH="0" baseline="0" smtClean="0">
                        <a:ln>
                          <a:noFill/>
                        </a:ln>
                        <a:solidFill>
                          <a:schemeClr val="tx1"/>
                        </a:solidFill>
                        <a:effectLst/>
                        <a:latin typeface="Arial" panose="020B0604020202020204" pitchFamily="34" charset="0"/>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140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130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120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110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20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100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25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90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30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80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35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70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40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60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45</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50</a:t>
                      </a: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3200" name="Rectangle 320"/>
          <p:cNvSpPr>
            <a:spLocks noChangeArrowheads="1"/>
          </p:cNvSpPr>
          <p:nvPr>
            <p:custDataLst>
              <p:tags r:id="rId3"/>
            </p:custDataLst>
          </p:nvPr>
        </p:nvSpPr>
        <p:spPr bwMode="auto">
          <a:xfrm>
            <a:off x="1835696" y="1628800"/>
            <a:ext cx="7056784" cy="5124450"/>
          </a:xfrm>
          <a:prstGeom prst="rect">
            <a:avLst/>
          </a:prstGeom>
          <a:noFill/>
          <a:ln w="9525">
            <a:noFill/>
            <a:miter lim="800000"/>
          </a:ln>
        </p:spPr>
        <p:txBody>
          <a:bodyPr/>
          <a:lstStyle/>
          <a:p>
            <a:pPr marL="342900" indent="-342900">
              <a:lnSpc>
                <a:spcPct val="105000"/>
              </a:lnSpc>
              <a:spcBef>
                <a:spcPct val="50000"/>
              </a:spcBef>
              <a:buClr>
                <a:srgbClr val="339966"/>
              </a:buClr>
              <a:buSzPct val="120000"/>
              <a:buFont typeface="Wingdings" panose="05000000000000000000" pitchFamily="2" charset="2"/>
              <a:buChar char="§"/>
            </a:pPr>
            <a:r>
              <a:rPr lang="en-US" sz="2700">
                <a:latin typeface="微软雅黑" panose="020B0503020204020204" pitchFamily="34" charset="-122"/>
                <a:ea typeface="微软雅黑" panose="020B0503020204020204" pitchFamily="34" charset="-122"/>
                <a:cs typeface="微软雅黑" panose="020B0503020204020204" pitchFamily="34" charset="-122"/>
              </a:rPr>
              <a:t>小镇有140个居民</a:t>
            </a:r>
            <a:endParaRPr lang="en-US" sz="27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05000"/>
              </a:lnSpc>
              <a:spcBef>
                <a:spcPct val="50000"/>
              </a:spcBef>
              <a:buClr>
                <a:srgbClr val="339966"/>
              </a:buClr>
              <a:buSzPct val="120000"/>
              <a:buFont typeface="Wingdings" panose="05000000000000000000" pitchFamily="2" charset="2"/>
              <a:buChar char="§"/>
            </a:pPr>
            <a:r>
              <a:rPr lang="en-US" sz="2700">
                <a:latin typeface="微软雅黑" panose="020B0503020204020204" pitchFamily="34" charset="-122"/>
                <a:ea typeface="微软雅黑" panose="020B0503020204020204" pitchFamily="34" charset="-122"/>
                <a:cs typeface="微软雅黑" panose="020B0503020204020204" pitchFamily="34" charset="-122"/>
                <a:sym typeface="+mn-ea"/>
              </a:rPr>
              <a:t>物品:</a:t>
            </a:r>
            <a:r>
              <a:rPr lang="en-US" sz="2700">
                <a:latin typeface="微软雅黑" panose="020B0503020204020204" pitchFamily="34" charset="-122"/>
                <a:ea typeface="微软雅黑" panose="020B0503020204020204" pitchFamily="34" charset="-122"/>
                <a:cs typeface="微软雅黑" panose="020B0503020204020204" pitchFamily="34" charset="-122"/>
              </a:rPr>
              <a:t>  </a:t>
            </a:r>
            <a:r>
              <a:rPr lang="en-US" sz="2700" smtClean="0">
                <a:latin typeface="微软雅黑" panose="020B0503020204020204" pitchFamily="34" charset="-122"/>
                <a:ea typeface="微软雅黑" panose="020B0503020204020204" pitchFamily="34" charset="-122"/>
                <a:cs typeface="微软雅黑" panose="020B0503020204020204" pitchFamily="34" charset="-122"/>
              </a:rPr>
              <a:t>没有</a:t>
            </a:r>
            <a:r>
              <a:rPr lang="zh-CN" altLang="en-US" sz="2700" smtClean="0">
                <a:latin typeface="微软雅黑" panose="020B0503020204020204" pitchFamily="34" charset="-122"/>
                <a:ea typeface="微软雅黑" panose="020B0503020204020204" pitchFamily="34" charset="-122"/>
                <a:cs typeface="微软雅黑" panose="020B0503020204020204" pitchFamily="34" charset="-122"/>
              </a:rPr>
              <a:t>分钟</a:t>
            </a:r>
            <a:r>
              <a:rPr lang="en-US" sz="2700" smtClean="0">
                <a:latin typeface="微软雅黑" panose="020B0503020204020204" pitchFamily="34" charset="-122"/>
                <a:ea typeface="微软雅黑" panose="020B0503020204020204" pitchFamily="34" charset="-122"/>
                <a:cs typeface="微软雅黑" panose="020B0503020204020204" pitchFamily="34" charset="-122"/>
              </a:rPr>
              <a:t>限制的移动通话服务和免费手机</a:t>
            </a:r>
            <a:endParaRPr lang="en-US" sz="27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05000"/>
              </a:lnSpc>
              <a:spcBef>
                <a:spcPct val="50000"/>
              </a:spcBef>
              <a:buClr>
                <a:srgbClr val="339966"/>
              </a:buClr>
              <a:buSzPct val="120000"/>
              <a:buFont typeface="Wingdings" panose="05000000000000000000" pitchFamily="2" charset="2"/>
              <a:buChar char="§"/>
            </a:pPr>
            <a:r>
              <a:rPr lang="en-US" sz="2700" smtClean="0">
                <a:latin typeface="微软雅黑" panose="020B0503020204020204" pitchFamily="34" charset="-122"/>
                <a:ea typeface="微软雅黑" panose="020B0503020204020204" pitchFamily="34" charset="-122"/>
                <a:cs typeface="微软雅黑" panose="020B0503020204020204" pitchFamily="34" charset="-122"/>
              </a:rPr>
              <a:t>小镇的需求表</a:t>
            </a:r>
            <a:r>
              <a:rPr lang="zh-CN" altLang="en-US" sz="2700" smtClean="0">
                <a:latin typeface="微软雅黑" panose="020B0503020204020204" pitchFamily="34" charset="-122"/>
                <a:ea typeface="微软雅黑" panose="020B0503020204020204" pitchFamily="34" charset="-122"/>
                <a:cs typeface="微软雅黑" panose="020B0503020204020204" pitchFamily="34" charset="-122"/>
              </a:rPr>
              <a:t>（左图）</a:t>
            </a:r>
            <a:endParaRPr lang="en-US" sz="27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05000"/>
              </a:lnSpc>
              <a:spcBef>
                <a:spcPct val="50000"/>
              </a:spcBef>
              <a:buClr>
                <a:srgbClr val="339966"/>
              </a:buClr>
              <a:buSzPct val="120000"/>
              <a:buFont typeface="Wingdings" panose="05000000000000000000" pitchFamily="2" charset="2"/>
              <a:buChar char="§"/>
            </a:pPr>
            <a:r>
              <a:rPr lang="en-US" sz="2700" dirty="0">
                <a:latin typeface="微软雅黑" panose="020B0503020204020204" pitchFamily="34" charset="-122"/>
                <a:ea typeface="微软雅黑" panose="020B0503020204020204" pitchFamily="34" charset="-122"/>
                <a:cs typeface="微软雅黑" panose="020B0503020204020204" pitchFamily="34" charset="-122"/>
              </a:rPr>
              <a:t>两个企业</a:t>
            </a:r>
            <a:r>
              <a:rPr lang="en-US" sz="27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700" smtClean="0">
                <a:latin typeface="微软雅黑" panose="020B0503020204020204" pitchFamily="34" charset="-122"/>
                <a:ea typeface="微软雅黑" panose="020B0503020204020204" pitchFamily="34" charset="-122"/>
                <a:cs typeface="微软雅黑" panose="020B0503020204020204" pitchFamily="34" charset="-122"/>
              </a:rPr>
              <a:t>联通，移动</a:t>
            </a:r>
            <a:r>
              <a:rPr lang="en-US" sz="2700" dirty="0">
                <a:latin typeface="微软雅黑" panose="020B0503020204020204" pitchFamily="34" charset="-122"/>
                <a:ea typeface="微软雅黑" panose="020B0503020204020204" pitchFamily="34" charset="-122"/>
                <a:cs typeface="微软雅黑" panose="020B0503020204020204" pitchFamily="34" charset="-122"/>
              </a:rPr>
              <a:t/>
            </a:r>
            <a:br>
              <a:rPr lang="en-US" sz="2700" dirty="0">
                <a:latin typeface="微软雅黑" panose="020B0503020204020204" pitchFamily="34" charset="-122"/>
                <a:ea typeface="微软雅黑" panose="020B0503020204020204" pitchFamily="34" charset="-122"/>
                <a:cs typeface="微软雅黑" panose="020B0503020204020204" pitchFamily="34" charset="-122"/>
              </a:rPr>
            </a:br>
            <a:r>
              <a:rPr lang="en-US" sz="2700">
                <a:latin typeface="微软雅黑" panose="020B0503020204020204" pitchFamily="34" charset="-122"/>
                <a:ea typeface="微软雅黑" panose="020B0503020204020204" pitchFamily="34" charset="-122"/>
                <a:cs typeface="微软雅黑" panose="020B0503020204020204" pitchFamily="34" charset="-122"/>
              </a:rPr>
              <a:t>(</a:t>
            </a:r>
            <a:r>
              <a:rPr lang="en-US" sz="2700" smtClean="0">
                <a:latin typeface="微软雅黑" panose="020B0503020204020204" pitchFamily="34" charset="-122"/>
                <a:ea typeface="微软雅黑" panose="020B0503020204020204" pitchFamily="34" charset="-122"/>
                <a:cs typeface="微软雅黑" panose="020B0503020204020204" pitchFamily="34" charset="-122"/>
              </a:rPr>
              <a:t>双</a:t>
            </a:r>
            <a:r>
              <a:rPr lang="zh-CN" altLang="en-US" sz="2700" smtClean="0">
                <a:latin typeface="微软雅黑" panose="020B0503020204020204" pitchFamily="34" charset="-122"/>
                <a:ea typeface="微软雅黑" panose="020B0503020204020204" pitchFamily="34" charset="-122"/>
                <a:cs typeface="微软雅黑" panose="020B0503020204020204" pitchFamily="34" charset="-122"/>
              </a:rPr>
              <a:t>寡头：</a:t>
            </a:r>
            <a:r>
              <a:rPr lang="en-US" sz="2700" smtClean="0">
                <a:latin typeface="微软雅黑" panose="020B0503020204020204" pitchFamily="34" charset="-122"/>
                <a:ea typeface="微软雅黑" panose="020B0503020204020204" pitchFamily="34" charset="-122"/>
                <a:cs typeface="微软雅黑" panose="020B0503020204020204" pitchFamily="34" charset="-122"/>
              </a:rPr>
              <a:t>有两个企业的寡头</a:t>
            </a:r>
            <a:r>
              <a:rPr lang="en-US" sz="2700" dirty="0">
                <a:latin typeface="微软雅黑" panose="020B0503020204020204" pitchFamily="34" charset="-122"/>
                <a:ea typeface="微软雅黑" panose="020B0503020204020204" pitchFamily="34" charset="-122"/>
                <a:cs typeface="微软雅黑" panose="020B0503020204020204" pitchFamily="34" charset="-122"/>
              </a:rPr>
              <a:t>)</a:t>
            </a:r>
          </a:p>
          <a:p>
            <a:pPr marL="342900" indent="-342900">
              <a:lnSpc>
                <a:spcPct val="105000"/>
              </a:lnSpc>
              <a:spcBef>
                <a:spcPct val="50000"/>
              </a:spcBef>
              <a:buClr>
                <a:srgbClr val="339966"/>
              </a:buClr>
              <a:buSzPct val="120000"/>
              <a:buFont typeface="Wingdings" panose="05000000000000000000" pitchFamily="2" charset="2"/>
              <a:buChar char="§"/>
            </a:pPr>
            <a:r>
              <a:rPr lang="en-US" sz="2700" dirty="0">
                <a:latin typeface="微软雅黑" panose="020B0503020204020204" pitchFamily="34" charset="-122"/>
                <a:ea typeface="微软雅黑" panose="020B0503020204020204" pitchFamily="34" charset="-122"/>
                <a:cs typeface="微软雅黑" panose="020B0503020204020204" pitchFamily="34" charset="-122"/>
              </a:rPr>
              <a:t>每个企业的成本: </a:t>
            </a:r>
            <a:r>
              <a:rPr lang="en-US" sz="2700" i="1" dirty="0">
                <a:latin typeface="微软雅黑" panose="020B0503020204020204" pitchFamily="34" charset="-122"/>
                <a:ea typeface="微软雅黑" panose="020B0503020204020204" pitchFamily="34" charset="-122"/>
                <a:cs typeface="微软雅黑" panose="020B0503020204020204" pitchFamily="34" charset="-122"/>
              </a:rPr>
              <a:t>FC</a:t>
            </a:r>
            <a:r>
              <a:rPr lang="en-US" sz="2700" dirty="0">
                <a:latin typeface="微软雅黑" panose="020B0503020204020204" pitchFamily="34" charset="-122"/>
                <a:ea typeface="微软雅黑" panose="020B0503020204020204" pitchFamily="34" charset="-122"/>
                <a:cs typeface="微软雅黑" panose="020B0503020204020204" pitchFamily="34" charset="-122"/>
              </a:rPr>
              <a:t> </a:t>
            </a:r>
            <a:r>
              <a:rPr lang="en-US" sz="2700">
                <a:latin typeface="微软雅黑" panose="020B0503020204020204" pitchFamily="34" charset="-122"/>
                <a:ea typeface="微软雅黑" panose="020B0503020204020204" pitchFamily="34" charset="-122"/>
                <a:cs typeface="微软雅黑" panose="020B0503020204020204" pitchFamily="34" charset="-122"/>
              </a:rPr>
              <a:t>= </a:t>
            </a:r>
            <a:r>
              <a:rPr lang="en-US" sz="2700" smtClean="0">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700" smtClean="0">
                <a:latin typeface="微软雅黑" panose="020B0503020204020204" pitchFamily="34" charset="-122"/>
                <a:ea typeface="微软雅黑" panose="020B0503020204020204" pitchFamily="34" charset="-122"/>
                <a:cs typeface="微软雅黑" panose="020B0503020204020204" pitchFamily="34" charset="-122"/>
              </a:rPr>
              <a:t>元</a:t>
            </a:r>
            <a:r>
              <a:rPr lang="en-US" sz="2700" smtClean="0">
                <a:latin typeface="微软雅黑" panose="020B0503020204020204" pitchFamily="34" charset="-122"/>
                <a:ea typeface="微软雅黑" panose="020B0503020204020204" pitchFamily="34" charset="-122"/>
                <a:cs typeface="微软雅黑" panose="020B0503020204020204" pitchFamily="34" charset="-122"/>
              </a:rPr>
              <a:t>, </a:t>
            </a:r>
            <a:r>
              <a:rPr lang="en-US" sz="2700" i="1" dirty="0">
                <a:latin typeface="微软雅黑" panose="020B0503020204020204" pitchFamily="34" charset="-122"/>
                <a:ea typeface="微软雅黑" panose="020B0503020204020204" pitchFamily="34" charset="-122"/>
                <a:cs typeface="微软雅黑" panose="020B0503020204020204" pitchFamily="34" charset="-122"/>
              </a:rPr>
              <a:t>MC</a:t>
            </a:r>
            <a:r>
              <a:rPr lang="en-US" sz="2700" dirty="0">
                <a:latin typeface="微软雅黑" panose="020B0503020204020204" pitchFamily="34" charset="-122"/>
                <a:ea typeface="微软雅黑" panose="020B0503020204020204" pitchFamily="34" charset="-122"/>
                <a:cs typeface="微软雅黑" panose="020B0503020204020204" pitchFamily="34" charset="-122"/>
              </a:rPr>
              <a:t> </a:t>
            </a:r>
            <a:r>
              <a:rPr lang="en-US" sz="2700">
                <a:latin typeface="微软雅黑" panose="020B0503020204020204" pitchFamily="34" charset="-122"/>
                <a:ea typeface="微软雅黑" panose="020B0503020204020204" pitchFamily="34" charset="-122"/>
                <a:cs typeface="微软雅黑" panose="020B0503020204020204" pitchFamily="34" charset="-122"/>
              </a:rPr>
              <a:t>= </a:t>
            </a:r>
            <a:r>
              <a:rPr lang="en-US" sz="2700" smtClean="0">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700" smtClean="0">
                <a:latin typeface="微软雅黑" panose="020B0503020204020204" pitchFamily="34" charset="-122"/>
                <a:ea typeface="微软雅黑" panose="020B0503020204020204" pitchFamily="34" charset="-122"/>
                <a:cs typeface="微软雅黑" panose="020B0503020204020204" pitchFamily="34" charset="-122"/>
              </a:rPr>
              <a:t>元</a:t>
            </a:r>
            <a:endParaRPr lang="en-US" sz="27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3200">
                                            <p:txEl>
                                              <p:pRg st="0" end="0"/>
                                            </p:txEl>
                                          </p:spTgt>
                                        </p:tgtEl>
                                        <p:attrNameLst>
                                          <p:attrName>style.visibility</p:attrName>
                                        </p:attrNameLst>
                                      </p:cBhvr>
                                      <p:to>
                                        <p:strVal val="visible"/>
                                      </p:to>
                                    </p:set>
                                    <p:animEffect transition="in" filter="wipe(left)">
                                      <p:cBhvr>
                                        <p:cTn id="7" dur="500"/>
                                        <p:tgtEl>
                                          <p:spTgt spid="1232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3200">
                                            <p:txEl>
                                              <p:pRg st="1" end="1"/>
                                            </p:txEl>
                                          </p:spTgt>
                                        </p:tgtEl>
                                        <p:attrNameLst>
                                          <p:attrName>style.visibility</p:attrName>
                                        </p:attrNameLst>
                                      </p:cBhvr>
                                      <p:to>
                                        <p:strVal val="visible"/>
                                      </p:to>
                                    </p:set>
                                    <p:animEffect transition="in" filter="wipe(left)">
                                      <p:cBhvr>
                                        <p:cTn id="12" dur="500"/>
                                        <p:tgtEl>
                                          <p:spTgt spid="1232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3200">
                                            <p:txEl>
                                              <p:pRg st="2" end="2"/>
                                            </p:txEl>
                                          </p:spTgt>
                                        </p:tgtEl>
                                        <p:attrNameLst>
                                          <p:attrName>style.visibility</p:attrName>
                                        </p:attrNameLst>
                                      </p:cBhvr>
                                      <p:to>
                                        <p:strVal val="visible"/>
                                      </p:to>
                                    </p:set>
                                    <p:animEffect transition="in" filter="wipe(left)">
                                      <p:cBhvr>
                                        <p:cTn id="17" dur="500"/>
                                        <p:tgtEl>
                                          <p:spTgt spid="123200">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3197"/>
                                        </p:tgtEl>
                                        <p:attrNameLst>
                                          <p:attrName>style.visibility</p:attrName>
                                        </p:attrNameLst>
                                      </p:cBhvr>
                                      <p:to>
                                        <p:strVal val="visible"/>
                                      </p:to>
                                    </p:set>
                                    <p:animEffect transition="in" filter="fade">
                                      <p:cBhvr>
                                        <p:cTn id="20" dur="500"/>
                                        <p:tgtEl>
                                          <p:spTgt spid="123197"/>
                                        </p:tgtEl>
                                      </p:cBhvr>
                                    </p:animEffect>
                                  </p:childTnLst>
                                </p:cTn>
                              </p:par>
                              <p:par>
                                <p:cTn id="21" presetID="10" presetClass="entr" presetSubtype="0" fill="hold" nodeType="withEffect">
                                  <p:stCondLst>
                                    <p:cond delay="0"/>
                                  </p:stCondLst>
                                  <p:childTnLst>
                                    <p:set>
                                      <p:cBhvr>
                                        <p:cTn id="22" dur="1" fill="hold">
                                          <p:stCondLst>
                                            <p:cond delay="0"/>
                                          </p:stCondLst>
                                        </p:cTn>
                                        <p:tgtEl>
                                          <p:spTgt spid="123199"/>
                                        </p:tgtEl>
                                        <p:attrNameLst>
                                          <p:attrName>style.visibility</p:attrName>
                                        </p:attrNameLst>
                                      </p:cBhvr>
                                      <p:to>
                                        <p:strVal val="visible"/>
                                      </p:to>
                                    </p:set>
                                    <p:animEffect transition="in" filter="fade">
                                      <p:cBhvr>
                                        <p:cTn id="23" dur="500"/>
                                        <p:tgtEl>
                                          <p:spTgt spid="12319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3200">
                                            <p:txEl>
                                              <p:pRg st="3" end="3"/>
                                            </p:txEl>
                                          </p:spTgt>
                                        </p:tgtEl>
                                        <p:attrNameLst>
                                          <p:attrName>style.visibility</p:attrName>
                                        </p:attrNameLst>
                                      </p:cBhvr>
                                      <p:to>
                                        <p:strVal val="visible"/>
                                      </p:to>
                                    </p:set>
                                    <p:animEffect transition="in" filter="wipe(left)">
                                      <p:cBhvr>
                                        <p:cTn id="28" dur="500"/>
                                        <p:tgtEl>
                                          <p:spTgt spid="123200">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23200">
                                            <p:txEl>
                                              <p:pRg st="4" end="4"/>
                                            </p:txEl>
                                          </p:spTgt>
                                        </p:tgtEl>
                                        <p:attrNameLst>
                                          <p:attrName>style.visibility</p:attrName>
                                        </p:attrNameLst>
                                      </p:cBhvr>
                                      <p:to>
                                        <p:strVal val="visible"/>
                                      </p:to>
                                    </p:set>
                                    <p:animEffect transition="in" filter="wipe(left)">
                                      <p:cBhvr>
                                        <p:cTn id="33" dur="500"/>
                                        <p:tgtEl>
                                          <p:spTgt spid="12320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97" grpId="0" bldLvl="0" animBg="1"/>
      <p:bldP spid="12320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ChangeArrowheads="1"/>
          </p:cNvSpPr>
          <p:nvPr>
            <p:custDataLst>
              <p:tags r:id="rId1"/>
            </p:custDataLst>
          </p:nvPr>
        </p:nvSpPr>
        <p:spPr bwMode="auto">
          <a:xfrm>
            <a:off x="319088" y="1411923"/>
            <a:ext cx="5246687" cy="5249862"/>
          </a:xfrm>
          <a:prstGeom prst="rect">
            <a:avLst/>
          </a:prstGeom>
          <a:solidFill>
            <a:srgbClr val="FFFFCC"/>
          </a:solidFill>
          <a:ln w="9525">
            <a:noFill/>
            <a:miter lim="800000"/>
          </a:ln>
        </p:spPr>
        <p:txBody>
          <a:bodyPr wrap="none" anchor="ctr"/>
          <a:lstStyle/>
          <a:p>
            <a:endParaRPr lang="en-US">
              <a:latin typeface="Arial" panose="020B0604020202020204"/>
              <a:cs typeface="Arial" panose="020B0604020202020204"/>
            </a:endParaRPr>
          </a:p>
        </p:txBody>
      </p:sp>
      <p:sp>
        <p:nvSpPr>
          <p:cNvPr id="125955" name="Rectangle 3"/>
          <p:cNvSpPr>
            <a:spLocks noChangeArrowheads="1"/>
          </p:cNvSpPr>
          <p:nvPr>
            <p:custDataLst>
              <p:tags r:id="rId2"/>
            </p:custDataLst>
          </p:nvPr>
        </p:nvSpPr>
        <p:spPr bwMode="auto">
          <a:xfrm>
            <a:off x="322263" y="2874010"/>
            <a:ext cx="5243512" cy="465138"/>
          </a:xfrm>
          <a:prstGeom prst="rect">
            <a:avLst/>
          </a:prstGeom>
          <a:solidFill>
            <a:srgbClr val="99FF99"/>
          </a:solidFill>
          <a:ln w="9525">
            <a:noFill/>
            <a:miter lim="800000"/>
          </a:ln>
        </p:spPr>
        <p:txBody>
          <a:bodyPr wrap="none" anchor="ctr"/>
          <a:lstStyle/>
          <a:p>
            <a:endParaRPr lang="en-US">
              <a:latin typeface="Arial" panose="020B0604020202020204"/>
              <a:cs typeface="Arial" panose="020B0604020202020204"/>
            </a:endParaRPr>
          </a:p>
        </p:txBody>
      </p:sp>
      <p:sp>
        <p:nvSpPr>
          <p:cNvPr id="125956" name="Rectangle 4"/>
          <p:cNvSpPr>
            <a:spLocks noChangeArrowheads="1"/>
          </p:cNvSpPr>
          <p:nvPr>
            <p:custDataLst>
              <p:tags r:id="rId3"/>
            </p:custDataLst>
          </p:nvPr>
        </p:nvSpPr>
        <p:spPr bwMode="auto">
          <a:xfrm>
            <a:off x="319088" y="5723573"/>
            <a:ext cx="5243512" cy="465137"/>
          </a:xfrm>
          <a:prstGeom prst="rect">
            <a:avLst/>
          </a:prstGeom>
          <a:solidFill>
            <a:srgbClr val="FF99CC"/>
          </a:solidFill>
          <a:ln w="9525">
            <a:noFill/>
            <a:miter lim="800000"/>
          </a:ln>
        </p:spPr>
        <p:txBody>
          <a:bodyPr wrap="none" anchor="ctr"/>
          <a:lstStyle/>
          <a:p>
            <a:endParaRPr lang="en-US">
              <a:latin typeface="Arial" panose="020B0604020202020204"/>
              <a:cs typeface="Arial" panose="020B0604020202020204"/>
            </a:endParaRPr>
          </a:p>
        </p:txBody>
      </p:sp>
      <p:grpSp>
        <p:nvGrpSpPr>
          <p:cNvPr id="3" name="Group 82"/>
          <p:cNvGrpSpPr/>
          <p:nvPr/>
        </p:nvGrpSpPr>
        <p:grpSpPr bwMode="auto">
          <a:xfrm>
            <a:off x="315913" y="1410335"/>
            <a:ext cx="1524000" cy="5257800"/>
            <a:chOff x="199" y="596"/>
            <a:chExt cx="960" cy="3312"/>
          </a:xfrm>
        </p:grpSpPr>
        <p:sp>
          <p:nvSpPr>
            <p:cNvPr id="10309" name="Rectangle 9"/>
            <p:cNvSpPr>
              <a:spLocks noChangeArrowheads="1"/>
            </p:cNvSpPr>
            <p:nvPr>
              <p:custDataLst>
                <p:tags r:id="rId58"/>
              </p:custDataLst>
            </p:nvPr>
          </p:nvSpPr>
          <p:spPr bwMode="auto">
            <a:xfrm>
              <a:off x="633" y="3609"/>
              <a:ext cx="526" cy="299"/>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50</a:t>
              </a:r>
            </a:p>
          </p:txBody>
        </p:sp>
        <p:sp>
          <p:nvSpPr>
            <p:cNvPr id="10310" name="Rectangle 10"/>
            <p:cNvSpPr>
              <a:spLocks noChangeArrowheads="1"/>
            </p:cNvSpPr>
            <p:nvPr>
              <p:custDataLst>
                <p:tags r:id="rId59"/>
              </p:custDataLst>
            </p:nvPr>
          </p:nvSpPr>
          <p:spPr bwMode="auto">
            <a:xfrm>
              <a:off x="199" y="3609"/>
              <a:ext cx="434" cy="299"/>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45</a:t>
              </a:r>
            </a:p>
          </p:txBody>
        </p:sp>
        <p:sp>
          <p:nvSpPr>
            <p:cNvPr id="10311" name="Rectangle 14"/>
            <p:cNvSpPr>
              <a:spLocks noChangeArrowheads="1"/>
            </p:cNvSpPr>
            <p:nvPr>
              <p:custDataLst>
                <p:tags r:id="rId60"/>
              </p:custDataLst>
            </p:nvPr>
          </p:nvSpPr>
          <p:spPr bwMode="auto">
            <a:xfrm>
              <a:off x="633" y="3310"/>
              <a:ext cx="526" cy="299"/>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60</a:t>
              </a:r>
            </a:p>
          </p:txBody>
        </p:sp>
        <p:sp>
          <p:nvSpPr>
            <p:cNvPr id="10312" name="Rectangle 15"/>
            <p:cNvSpPr>
              <a:spLocks noChangeArrowheads="1"/>
            </p:cNvSpPr>
            <p:nvPr>
              <p:custDataLst>
                <p:tags r:id="rId61"/>
              </p:custDataLst>
            </p:nvPr>
          </p:nvSpPr>
          <p:spPr bwMode="auto">
            <a:xfrm>
              <a:off x="199" y="3310"/>
              <a:ext cx="434" cy="299"/>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40</a:t>
              </a:r>
            </a:p>
          </p:txBody>
        </p:sp>
        <p:sp>
          <p:nvSpPr>
            <p:cNvPr id="10313" name="Rectangle 19"/>
            <p:cNvSpPr>
              <a:spLocks noChangeArrowheads="1"/>
            </p:cNvSpPr>
            <p:nvPr>
              <p:custDataLst>
                <p:tags r:id="rId62"/>
              </p:custDataLst>
            </p:nvPr>
          </p:nvSpPr>
          <p:spPr bwMode="auto">
            <a:xfrm>
              <a:off x="633" y="3011"/>
              <a:ext cx="526" cy="299"/>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70</a:t>
              </a:r>
            </a:p>
          </p:txBody>
        </p:sp>
        <p:sp>
          <p:nvSpPr>
            <p:cNvPr id="10314" name="Rectangle 20"/>
            <p:cNvSpPr>
              <a:spLocks noChangeArrowheads="1"/>
            </p:cNvSpPr>
            <p:nvPr>
              <p:custDataLst>
                <p:tags r:id="rId63"/>
              </p:custDataLst>
            </p:nvPr>
          </p:nvSpPr>
          <p:spPr bwMode="auto">
            <a:xfrm>
              <a:off x="199" y="3011"/>
              <a:ext cx="434" cy="299"/>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35</a:t>
              </a:r>
            </a:p>
          </p:txBody>
        </p:sp>
        <p:sp>
          <p:nvSpPr>
            <p:cNvPr id="10315" name="Rectangle 24"/>
            <p:cNvSpPr>
              <a:spLocks noChangeArrowheads="1"/>
            </p:cNvSpPr>
            <p:nvPr>
              <p:custDataLst>
                <p:tags r:id="rId64"/>
              </p:custDataLst>
            </p:nvPr>
          </p:nvSpPr>
          <p:spPr bwMode="auto">
            <a:xfrm>
              <a:off x="633" y="2712"/>
              <a:ext cx="526" cy="299"/>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80</a:t>
              </a:r>
            </a:p>
          </p:txBody>
        </p:sp>
        <p:sp>
          <p:nvSpPr>
            <p:cNvPr id="10316" name="Rectangle 25"/>
            <p:cNvSpPr>
              <a:spLocks noChangeArrowheads="1"/>
            </p:cNvSpPr>
            <p:nvPr>
              <p:custDataLst>
                <p:tags r:id="rId65"/>
              </p:custDataLst>
            </p:nvPr>
          </p:nvSpPr>
          <p:spPr bwMode="auto">
            <a:xfrm>
              <a:off x="199" y="2712"/>
              <a:ext cx="434" cy="299"/>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30</a:t>
              </a:r>
            </a:p>
          </p:txBody>
        </p:sp>
        <p:sp>
          <p:nvSpPr>
            <p:cNvPr id="10317" name="Rectangle 29"/>
            <p:cNvSpPr>
              <a:spLocks noChangeArrowheads="1"/>
            </p:cNvSpPr>
            <p:nvPr>
              <p:custDataLst>
                <p:tags r:id="rId66"/>
              </p:custDataLst>
            </p:nvPr>
          </p:nvSpPr>
          <p:spPr bwMode="auto">
            <a:xfrm>
              <a:off x="633" y="2413"/>
              <a:ext cx="526" cy="299"/>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90</a:t>
              </a:r>
            </a:p>
          </p:txBody>
        </p:sp>
        <p:sp>
          <p:nvSpPr>
            <p:cNvPr id="10318" name="Rectangle 30"/>
            <p:cNvSpPr>
              <a:spLocks noChangeArrowheads="1"/>
            </p:cNvSpPr>
            <p:nvPr>
              <p:custDataLst>
                <p:tags r:id="rId67"/>
              </p:custDataLst>
            </p:nvPr>
          </p:nvSpPr>
          <p:spPr bwMode="auto">
            <a:xfrm>
              <a:off x="199" y="2413"/>
              <a:ext cx="434" cy="299"/>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25</a:t>
              </a:r>
            </a:p>
          </p:txBody>
        </p:sp>
        <p:sp>
          <p:nvSpPr>
            <p:cNvPr id="10319" name="Rectangle 34"/>
            <p:cNvSpPr>
              <a:spLocks noChangeArrowheads="1"/>
            </p:cNvSpPr>
            <p:nvPr>
              <p:custDataLst>
                <p:tags r:id="rId68"/>
              </p:custDataLst>
            </p:nvPr>
          </p:nvSpPr>
          <p:spPr bwMode="auto">
            <a:xfrm>
              <a:off x="633" y="2114"/>
              <a:ext cx="526" cy="299"/>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a:t>
              </a:r>
            </a:p>
          </p:txBody>
        </p:sp>
        <p:sp>
          <p:nvSpPr>
            <p:cNvPr id="10320" name="Rectangle 35"/>
            <p:cNvSpPr>
              <a:spLocks noChangeArrowheads="1"/>
            </p:cNvSpPr>
            <p:nvPr>
              <p:custDataLst>
                <p:tags r:id="rId69"/>
              </p:custDataLst>
            </p:nvPr>
          </p:nvSpPr>
          <p:spPr bwMode="auto">
            <a:xfrm>
              <a:off x="199" y="2114"/>
              <a:ext cx="434" cy="299"/>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20</a:t>
              </a:r>
            </a:p>
          </p:txBody>
        </p:sp>
        <p:sp>
          <p:nvSpPr>
            <p:cNvPr id="10321" name="Rectangle 39"/>
            <p:cNvSpPr>
              <a:spLocks noChangeArrowheads="1"/>
            </p:cNvSpPr>
            <p:nvPr>
              <p:custDataLst>
                <p:tags r:id="rId70"/>
              </p:custDataLst>
            </p:nvPr>
          </p:nvSpPr>
          <p:spPr bwMode="auto">
            <a:xfrm>
              <a:off x="633" y="1815"/>
              <a:ext cx="526" cy="299"/>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110</a:t>
              </a:r>
            </a:p>
          </p:txBody>
        </p:sp>
        <p:sp>
          <p:nvSpPr>
            <p:cNvPr id="10322" name="Rectangle 40"/>
            <p:cNvSpPr>
              <a:spLocks noChangeArrowheads="1"/>
            </p:cNvSpPr>
            <p:nvPr>
              <p:custDataLst>
                <p:tags r:id="rId71"/>
              </p:custDataLst>
            </p:nvPr>
          </p:nvSpPr>
          <p:spPr bwMode="auto">
            <a:xfrm>
              <a:off x="199" y="1815"/>
              <a:ext cx="434" cy="299"/>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15</a:t>
              </a:r>
            </a:p>
          </p:txBody>
        </p:sp>
        <p:sp>
          <p:nvSpPr>
            <p:cNvPr id="10323" name="Rectangle 44"/>
            <p:cNvSpPr>
              <a:spLocks noChangeArrowheads="1"/>
            </p:cNvSpPr>
            <p:nvPr>
              <p:custDataLst>
                <p:tags r:id="rId72"/>
              </p:custDataLst>
            </p:nvPr>
          </p:nvSpPr>
          <p:spPr bwMode="auto">
            <a:xfrm>
              <a:off x="633" y="1516"/>
              <a:ext cx="526" cy="299"/>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120</a:t>
              </a:r>
            </a:p>
          </p:txBody>
        </p:sp>
        <p:sp>
          <p:nvSpPr>
            <p:cNvPr id="10324" name="Rectangle 45"/>
            <p:cNvSpPr>
              <a:spLocks noChangeArrowheads="1"/>
            </p:cNvSpPr>
            <p:nvPr>
              <p:custDataLst>
                <p:tags r:id="rId73"/>
              </p:custDataLst>
            </p:nvPr>
          </p:nvSpPr>
          <p:spPr bwMode="auto">
            <a:xfrm>
              <a:off x="199" y="1516"/>
              <a:ext cx="434" cy="299"/>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a:t>
              </a:r>
            </a:p>
          </p:txBody>
        </p:sp>
        <p:sp>
          <p:nvSpPr>
            <p:cNvPr id="10325" name="Rectangle 49"/>
            <p:cNvSpPr>
              <a:spLocks noChangeArrowheads="1"/>
            </p:cNvSpPr>
            <p:nvPr>
              <p:custDataLst>
                <p:tags r:id="rId74"/>
              </p:custDataLst>
            </p:nvPr>
          </p:nvSpPr>
          <p:spPr bwMode="auto">
            <a:xfrm>
              <a:off x="633" y="1217"/>
              <a:ext cx="526" cy="299"/>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130</a:t>
              </a:r>
            </a:p>
          </p:txBody>
        </p:sp>
        <p:sp>
          <p:nvSpPr>
            <p:cNvPr id="10326" name="Rectangle 50"/>
            <p:cNvSpPr>
              <a:spLocks noChangeArrowheads="1"/>
            </p:cNvSpPr>
            <p:nvPr>
              <p:custDataLst>
                <p:tags r:id="rId75"/>
              </p:custDataLst>
            </p:nvPr>
          </p:nvSpPr>
          <p:spPr bwMode="auto">
            <a:xfrm>
              <a:off x="199" y="1217"/>
              <a:ext cx="434" cy="299"/>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5</a:t>
              </a:r>
            </a:p>
          </p:txBody>
        </p:sp>
        <p:sp>
          <p:nvSpPr>
            <p:cNvPr id="10327" name="Rectangle 54"/>
            <p:cNvSpPr>
              <a:spLocks noChangeArrowheads="1"/>
            </p:cNvSpPr>
            <p:nvPr>
              <p:custDataLst>
                <p:tags r:id="rId76"/>
              </p:custDataLst>
            </p:nvPr>
          </p:nvSpPr>
          <p:spPr bwMode="auto">
            <a:xfrm>
              <a:off x="633" y="918"/>
              <a:ext cx="526" cy="299"/>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140</a:t>
              </a:r>
            </a:p>
          </p:txBody>
        </p:sp>
        <p:sp>
          <p:nvSpPr>
            <p:cNvPr id="10328" name="Rectangle 55"/>
            <p:cNvSpPr>
              <a:spLocks noChangeArrowheads="1"/>
            </p:cNvSpPr>
            <p:nvPr>
              <p:custDataLst>
                <p:tags r:id="rId77"/>
              </p:custDataLst>
            </p:nvPr>
          </p:nvSpPr>
          <p:spPr bwMode="auto">
            <a:xfrm>
              <a:off x="199" y="918"/>
              <a:ext cx="434" cy="299"/>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sz="2400" smtClean="0">
                  <a:latin typeface="Arial" panose="020B0604020202020204"/>
                  <a:cs typeface="Arial" panose="020B0604020202020204"/>
                </a:rPr>
                <a:t>0</a:t>
              </a:r>
              <a:endParaRPr lang="en-US" sz="2400">
                <a:latin typeface="Arial" panose="020B0604020202020204"/>
                <a:cs typeface="Arial" panose="020B0604020202020204"/>
              </a:endParaRPr>
            </a:p>
          </p:txBody>
        </p:sp>
        <p:sp>
          <p:nvSpPr>
            <p:cNvPr id="10329" name="Rectangle 59"/>
            <p:cNvSpPr>
              <a:spLocks noChangeArrowheads="1"/>
            </p:cNvSpPr>
            <p:nvPr>
              <p:custDataLst>
                <p:tags r:id="rId78"/>
              </p:custDataLst>
            </p:nvPr>
          </p:nvSpPr>
          <p:spPr bwMode="auto">
            <a:xfrm>
              <a:off x="633" y="596"/>
              <a:ext cx="526" cy="322"/>
            </a:xfrm>
            <a:prstGeom prst="rect">
              <a:avLst/>
            </a:prstGeom>
            <a:noFill/>
            <a:ln w="9525">
              <a:noFill/>
              <a:miter lim="800000"/>
            </a:ln>
          </p:spPr>
          <p:txBody>
            <a:bodyPr lIns="0" rIns="0" anchor="ctr"/>
            <a:lstStyle/>
            <a:p>
              <a:pPr algn="ctr">
                <a:lnSpc>
                  <a:spcPct val="105000"/>
                </a:lnSpc>
                <a:spcBef>
                  <a:spcPct val="45000"/>
                </a:spcBef>
                <a:buClr>
                  <a:srgbClr val="00B85C"/>
                </a:buClr>
                <a:buSzPct val="120000"/>
                <a:buFont typeface="Wingdings" panose="05000000000000000000" pitchFamily="2" charset="2"/>
                <a:buNone/>
              </a:pPr>
              <a:r>
                <a:rPr lang="en-US" sz="2400" b="1" i="1">
                  <a:latin typeface="Arial" panose="020B0604020202020204"/>
                  <a:cs typeface="Arial" panose="020B0604020202020204"/>
                </a:rPr>
                <a:t>Q</a:t>
              </a:r>
            </a:p>
          </p:txBody>
        </p:sp>
        <p:sp>
          <p:nvSpPr>
            <p:cNvPr id="10330" name="Rectangle 60"/>
            <p:cNvSpPr>
              <a:spLocks noChangeArrowheads="1"/>
            </p:cNvSpPr>
            <p:nvPr>
              <p:custDataLst>
                <p:tags r:id="rId79"/>
              </p:custDataLst>
            </p:nvPr>
          </p:nvSpPr>
          <p:spPr bwMode="auto">
            <a:xfrm>
              <a:off x="199" y="596"/>
              <a:ext cx="434" cy="322"/>
            </a:xfrm>
            <a:prstGeom prst="rect">
              <a:avLst/>
            </a:prstGeom>
            <a:noFill/>
            <a:ln w="9525">
              <a:noFill/>
              <a:miter lim="800000"/>
            </a:ln>
          </p:spPr>
          <p:txBody>
            <a:bodyPr lIns="0" rIns="0" anchor="ctr"/>
            <a:lstStyle/>
            <a:p>
              <a:pPr algn="ctr">
                <a:lnSpc>
                  <a:spcPct val="105000"/>
                </a:lnSpc>
                <a:spcBef>
                  <a:spcPct val="45000"/>
                </a:spcBef>
                <a:buClr>
                  <a:srgbClr val="00B85C"/>
                </a:buClr>
                <a:buSzPct val="120000"/>
                <a:buFont typeface="Wingdings" panose="05000000000000000000" pitchFamily="2" charset="2"/>
                <a:buNone/>
              </a:pPr>
              <a:r>
                <a:rPr lang="en-US" sz="2400" b="1" i="1">
                  <a:latin typeface="Arial" panose="020B0604020202020204"/>
                  <a:cs typeface="Arial" panose="020B0604020202020204"/>
                </a:rPr>
                <a:t>P</a:t>
              </a:r>
            </a:p>
          </p:txBody>
        </p:sp>
      </p:grpSp>
      <p:grpSp>
        <p:nvGrpSpPr>
          <p:cNvPr id="4" name="Group 85"/>
          <p:cNvGrpSpPr/>
          <p:nvPr/>
        </p:nvGrpSpPr>
        <p:grpSpPr bwMode="auto">
          <a:xfrm>
            <a:off x="4368800" y="1410335"/>
            <a:ext cx="1196975" cy="5257800"/>
            <a:chOff x="2752" y="596"/>
            <a:chExt cx="754" cy="3312"/>
          </a:xfrm>
        </p:grpSpPr>
        <p:sp>
          <p:nvSpPr>
            <p:cNvPr id="10298" name="Rectangle 6"/>
            <p:cNvSpPr>
              <a:spLocks noChangeArrowheads="1"/>
            </p:cNvSpPr>
            <p:nvPr>
              <p:custDataLst>
                <p:tags r:id="rId47"/>
              </p:custDataLst>
            </p:nvPr>
          </p:nvSpPr>
          <p:spPr bwMode="auto">
            <a:xfrm>
              <a:off x="2752" y="3609"/>
              <a:ext cx="754" cy="299"/>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1,750</a:t>
              </a:r>
            </a:p>
          </p:txBody>
        </p:sp>
        <p:sp>
          <p:nvSpPr>
            <p:cNvPr id="10299" name="Rectangle 11"/>
            <p:cNvSpPr>
              <a:spLocks noChangeArrowheads="1"/>
            </p:cNvSpPr>
            <p:nvPr>
              <p:custDataLst>
                <p:tags r:id="rId48"/>
              </p:custDataLst>
            </p:nvPr>
          </p:nvSpPr>
          <p:spPr bwMode="auto">
            <a:xfrm>
              <a:off x="2752" y="3310"/>
              <a:ext cx="754" cy="299"/>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1,800</a:t>
              </a:r>
            </a:p>
          </p:txBody>
        </p:sp>
        <p:sp>
          <p:nvSpPr>
            <p:cNvPr id="10300" name="Rectangle 16"/>
            <p:cNvSpPr>
              <a:spLocks noChangeArrowheads="1"/>
            </p:cNvSpPr>
            <p:nvPr>
              <p:custDataLst>
                <p:tags r:id="rId49"/>
              </p:custDataLst>
            </p:nvPr>
          </p:nvSpPr>
          <p:spPr bwMode="auto">
            <a:xfrm>
              <a:off x="2752" y="3011"/>
              <a:ext cx="754" cy="299"/>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1,750</a:t>
              </a:r>
            </a:p>
          </p:txBody>
        </p:sp>
        <p:sp>
          <p:nvSpPr>
            <p:cNvPr id="10301" name="Rectangle 21"/>
            <p:cNvSpPr>
              <a:spLocks noChangeArrowheads="1"/>
            </p:cNvSpPr>
            <p:nvPr>
              <p:custDataLst>
                <p:tags r:id="rId50"/>
              </p:custDataLst>
            </p:nvPr>
          </p:nvSpPr>
          <p:spPr bwMode="auto">
            <a:xfrm>
              <a:off x="2752" y="2712"/>
              <a:ext cx="754" cy="299"/>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1,600</a:t>
              </a:r>
            </a:p>
          </p:txBody>
        </p:sp>
        <p:sp>
          <p:nvSpPr>
            <p:cNvPr id="10302" name="Rectangle 26"/>
            <p:cNvSpPr>
              <a:spLocks noChangeArrowheads="1"/>
            </p:cNvSpPr>
            <p:nvPr>
              <p:custDataLst>
                <p:tags r:id="rId51"/>
              </p:custDataLst>
            </p:nvPr>
          </p:nvSpPr>
          <p:spPr bwMode="auto">
            <a:xfrm>
              <a:off x="2752" y="2413"/>
              <a:ext cx="754" cy="299"/>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1,350</a:t>
              </a:r>
            </a:p>
          </p:txBody>
        </p:sp>
        <p:sp>
          <p:nvSpPr>
            <p:cNvPr id="10303" name="Rectangle 31"/>
            <p:cNvSpPr>
              <a:spLocks noChangeArrowheads="1"/>
            </p:cNvSpPr>
            <p:nvPr>
              <p:custDataLst>
                <p:tags r:id="rId52"/>
              </p:custDataLst>
            </p:nvPr>
          </p:nvSpPr>
          <p:spPr bwMode="auto">
            <a:xfrm>
              <a:off x="2752" y="2114"/>
              <a:ext cx="754" cy="299"/>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1,000</a:t>
              </a:r>
            </a:p>
          </p:txBody>
        </p:sp>
        <p:sp>
          <p:nvSpPr>
            <p:cNvPr id="10304" name="Rectangle 36"/>
            <p:cNvSpPr>
              <a:spLocks noChangeArrowheads="1"/>
            </p:cNvSpPr>
            <p:nvPr>
              <p:custDataLst>
                <p:tags r:id="rId53"/>
              </p:custDataLst>
            </p:nvPr>
          </p:nvSpPr>
          <p:spPr bwMode="auto">
            <a:xfrm>
              <a:off x="2752" y="1815"/>
              <a:ext cx="754" cy="299"/>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550</a:t>
              </a:r>
            </a:p>
          </p:txBody>
        </p:sp>
        <p:sp>
          <p:nvSpPr>
            <p:cNvPr id="10305" name="Rectangle 41"/>
            <p:cNvSpPr>
              <a:spLocks noChangeArrowheads="1"/>
            </p:cNvSpPr>
            <p:nvPr>
              <p:custDataLst>
                <p:tags r:id="rId54"/>
              </p:custDataLst>
            </p:nvPr>
          </p:nvSpPr>
          <p:spPr bwMode="auto">
            <a:xfrm>
              <a:off x="2752" y="1516"/>
              <a:ext cx="754" cy="299"/>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0</a:t>
              </a:r>
            </a:p>
          </p:txBody>
        </p:sp>
        <p:sp>
          <p:nvSpPr>
            <p:cNvPr id="10306" name="Rectangle 46"/>
            <p:cNvSpPr>
              <a:spLocks noChangeArrowheads="1"/>
            </p:cNvSpPr>
            <p:nvPr>
              <p:custDataLst>
                <p:tags r:id="rId55"/>
              </p:custDataLst>
            </p:nvPr>
          </p:nvSpPr>
          <p:spPr bwMode="auto">
            <a:xfrm>
              <a:off x="2752" y="1217"/>
              <a:ext cx="754" cy="299"/>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–650</a:t>
              </a:r>
            </a:p>
          </p:txBody>
        </p:sp>
        <p:sp>
          <p:nvSpPr>
            <p:cNvPr id="10307" name="Rectangle 51"/>
            <p:cNvSpPr>
              <a:spLocks noChangeArrowheads="1"/>
            </p:cNvSpPr>
            <p:nvPr>
              <p:custDataLst>
                <p:tags r:id="rId56"/>
              </p:custDataLst>
            </p:nvPr>
          </p:nvSpPr>
          <p:spPr bwMode="auto">
            <a:xfrm>
              <a:off x="2752" y="918"/>
              <a:ext cx="754" cy="299"/>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–1,400</a:t>
              </a:r>
            </a:p>
          </p:txBody>
        </p:sp>
        <p:sp>
          <p:nvSpPr>
            <p:cNvPr id="10308" name="Rectangle 56"/>
            <p:cNvSpPr>
              <a:spLocks noChangeArrowheads="1"/>
            </p:cNvSpPr>
            <p:nvPr>
              <p:custDataLst>
                <p:tags r:id="rId57"/>
              </p:custDataLst>
            </p:nvPr>
          </p:nvSpPr>
          <p:spPr bwMode="auto">
            <a:xfrm>
              <a:off x="2752" y="596"/>
              <a:ext cx="754" cy="322"/>
            </a:xfrm>
            <a:prstGeom prst="rect">
              <a:avLst/>
            </a:prstGeom>
            <a:noFill/>
            <a:ln w="9525">
              <a:noFill/>
              <a:miter lim="800000"/>
            </a:ln>
          </p:spPr>
          <p:txBody>
            <a:bodyPr lIns="0" rIns="0" anchor="ctr"/>
            <a:lstStyle/>
            <a:p>
              <a:pPr algn="ctr">
                <a:lnSpc>
                  <a:spcPct val="105000"/>
                </a:lnSpc>
                <a:spcBef>
                  <a:spcPct val="45000"/>
                </a:spcBef>
                <a:buClr>
                  <a:srgbClr val="00B85C"/>
                </a:buClr>
                <a:buSzPct val="120000"/>
                <a:buFont typeface="Wingdings" panose="05000000000000000000" pitchFamily="2" charset="2"/>
                <a:buNone/>
              </a:pPr>
              <a:r>
                <a:rPr lang="zh-CN" altLang="en-US" sz="2400">
                  <a:latin typeface="Arial" panose="020B0604020202020204"/>
                  <a:cs typeface="Arial" panose="020B0604020202020204"/>
                </a:rPr>
                <a:t>利润</a:t>
              </a:r>
            </a:p>
          </p:txBody>
        </p:sp>
      </p:grpSp>
      <p:grpSp>
        <p:nvGrpSpPr>
          <p:cNvPr id="5" name="Group 84"/>
          <p:cNvGrpSpPr/>
          <p:nvPr/>
        </p:nvGrpSpPr>
        <p:grpSpPr bwMode="auto">
          <a:xfrm>
            <a:off x="3206750" y="1410335"/>
            <a:ext cx="1162050" cy="5257800"/>
            <a:chOff x="2020" y="596"/>
            <a:chExt cx="732" cy="3312"/>
          </a:xfrm>
        </p:grpSpPr>
        <p:sp>
          <p:nvSpPr>
            <p:cNvPr id="10287" name="Rectangle 7"/>
            <p:cNvSpPr>
              <a:spLocks noChangeArrowheads="1"/>
            </p:cNvSpPr>
            <p:nvPr>
              <p:custDataLst>
                <p:tags r:id="rId36"/>
              </p:custDataLst>
            </p:nvPr>
          </p:nvSpPr>
          <p:spPr bwMode="auto">
            <a:xfrm>
              <a:off x="2020" y="3609"/>
              <a:ext cx="732" cy="299"/>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500</a:t>
              </a:r>
            </a:p>
          </p:txBody>
        </p:sp>
        <p:sp>
          <p:nvSpPr>
            <p:cNvPr id="10288" name="Rectangle 12"/>
            <p:cNvSpPr>
              <a:spLocks noChangeArrowheads="1"/>
            </p:cNvSpPr>
            <p:nvPr>
              <p:custDataLst>
                <p:tags r:id="rId37"/>
              </p:custDataLst>
            </p:nvPr>
          </p:nvSpPr>
          <p:spPr bwMode="auto">
            <a:xfrm>
              <a:off x="2020" y="3310"/>
              <a:ext cx="732" cy="299"/>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600</a:t>
              </a:r>
            </a:p>
          </p:txBody>
        </p:sp>
        <p:sp>
          <p:nvSpPr>
            <p:cNvPr id="10289" name="Rectangle 17"/>
            <p:cNvSpPr>
              <a:spLocks noChangeArrowheads="1"/>
            </p:cNvSpPr>
            <p:nvPr>
              <p:custDataLst>
                <p:tags r:id="rId38"/>
              </p:custDataLst>
            </p:nvPr>
          </p:nvSpPr>
          <p:spPr bwMode="auto">
            <a:xfrm>
              <a:off x="2020" y="3011"/>
              <a:ext cx="732" cy="299"/>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700</a:t>
              </a:r>
            </a:p>
          </p:txBody>
        </p:sp>
        <p:sp>
          <p:nvSpPr>
            <p:cNvPr id="10290" name="Rectangle 22"/>
            <p:cNvSpPr>
              <a:spLocks noChangeArrowheads="1"/>
            </p:cNvSpPr>
            <p:nvPr>
              <p:custDataLst>
                <p:tags r:id="rId39"/>
              </p:custDataLst>
            </p:nvPr>
          </p:nvSpPr>
          <p:spPr bwMode="auto">
            <a:xfrm>
              <a:off x="2020" y="2712"/>
              <a:ext cx="732" cy="299"/>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800</a:t>
              </a:r>
            </a:p>
          </p:txBody>
        </p:sp>
        <p:sp>
          <p:nvSpPr>
            <p:cNvPr id="10291" name="Rectangle 27"/>
            <p:cNvSpPr>
              <a:spLocks noChangeArrowheads="1"/>
            </p:cNvSpPr>
            <p:nvPr>
              <p:custDataLst>
                <p:tags r:id="rId40"/>
              </p:custDataLst>
            </p:nvPr>
          </p:nvSpPr>
          <p:spPr bwMode="auto">
            <a:xfrm>
              <a:off x="2020" y="2413"/>
              <a:ext cx="732" cy="299"/>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900</a:t>
              </a:r>
            </a:p>
          </p:txBody>
        </p:sp>
        <p:sp>
          <p:nvSpPr>
            <p:cNvPr id="10292" name="Rectangle 32"/>
            <p:cNvSpPr>
              <a:spLocks noChangeArrowheads="1"/>
            </p:cNvSpPr>
            <p:nvPr>
              <p:custDataLst>
                <p:tags r:id="rId41"/>
              </p:custDataLst>
            </p:nvPr>
          </p:nvSpPr>
          <p:spPr bwMode="auto">
            <a:xfrm>
              <a:off x="2020" y="2114"/>
              <a:ext cx="732" cy="299"/>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1,000</a:t>
              </a:r>
            </a:p>
          </p:txBody>
        </p:sp>
        <p:sp>
          <p:nvSpPr>
            <p:cNvPr id="10293" name="Rectangle 37"/>
            <p:cNvSpPr>
              <a:spLocks noChangeArrowheads="1"/>
            </p:cNvSpPr>
            <p:nvPr>
              <p:custDataLst>
                <p:tags r:id="rId42"/>
              </p:custDataLst>
            </p:nvPr>
          </p:nvSpPr>
          <p:spPr bwMode="auto">
            <a:xfrm>
              <a:off x="2020" y="1815"/>
              <a:ext cx="732" cy="299"/>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1,100</a:t>
              </a:r>
            </a:p>
          </p:txBody>
        </p:sp>
        <p:sp>
          <p:nvSpPr>
            <p:cNvPr id="10294" name="Rectangle 42"/>
            <p:cNvSpPr>
              <a:spLocks noChangeArrowheads="1"/>
            </p:cNvSpPr>
            <p:nvPr>
              <p:custDataLst>
                <p:tags r:id="rId43"/>
              </p:custDataLst>
            </p:nvPr>
          </p:nvSpPr>
          <p:spPr bwMode="auto">
            <a:xfrm>
              <a:off x="2020" y="1516"/>
              <a:ext cx="732" cy="299"/>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1,200</a:t>
              </a:r>
            </a:p>
          </p:txBody>
        </p:sp>
        <p:sp>
          <p:nvSpPr>
            <p:cNvPr id="10295" name="Rectangle 47"/>
            <p:cNvSpPr>
              <a:spLocks noChangeArrowheads="1"/>
            </p:cNvSpPr>
            <p:nvPr>
              <p:custDataLst>
                <p:tags r:id="rId44"/>
              </p:custDataLst>
            </p:nvPr>
          </p:nvSpPr>
          <p:spPr bwMode="auto">
            <a:xfrm>
              <a:off x="2020" y="1217"/>
              <a:ext cx="732" cy="299"/>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1,300</a:t>
              </a:r>
            </a:p>
          </p:txBody>
        </p:sp>
        <p:sp>
          <p:nvSpPr>
            <p:cNvPr id="10296" name="Rectangle 52"/>
            <p:cNvSpPr>
              <a:spLocks noChangeArrowheads="1"/>
            </p:cNvSpPr>
            <p:nvPr>
              <p:custDataLst>
                <p:tags r:id="rId45"/>
              </p:custDataLst>
            </p:nvPr>
          </p:nvSpPr>
          <p:spPr bwMode="auto">
            <a:xfrm>
              <a:off x="2020" y="918"/>
              <a:ext cx="732" cy="299"/>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400" smtClean="0">
                  <a:latin typeface="Arial" panose="020B0604020202020204"/>
                  <a:cs typeface="Arial" panose="020B0604020202020204"/>
                </a:rPr>
                <a:t>1,400</a:t>
              </a:r>
              <a:endParaRPr lang="en-US" sz="2400">
                <a:latin typeface="Arial" panose="020B0604020202020204"/>
                <a:cs typeface="Arial" panose="020B0604020202020204"/>
              </a:endParaRPr>
            </a:p>
          </p:txBody>
        </p:sp>
        <p:sp>
          <p:nvSpPr>
            <p:cNvPr id="10297" name="Rectangle 57"/>
            <p:cNvSpPr>
              <a:spLocks noChangeArrowheads="1"/>
            </p:cNvSpPr>
            <p:nvPr>
              <p:custDataLst>
                <p:tags r:id="rId46"/>
              </p:custDataLst>
            </p:nvPr>
          </p:nvSpPr>
          <p:spPr bwMode="auto">
            <a:xfrm>
              <a:off x="2020" y="596"/>
              <a:ext cx="732" cy="322"/>
            </a:xfrm>
            <a:prstGeom prst="rect">
              <a:avLst/>
            </a:prstGeom>
            <a:noFill/>
            <a:ln w="9525">
              <a:noFill/>
              <a:miter lim="800000"/>
            </a:ln>
          </p:spPr>
          <p:txBody>
            <a:bodyPr lIns="0" rIns="0" anchor="ctr"/>
            <a:lstStyle/>
            <a:p>
              <a:pPr algn="ctr">
                <a:lnSpc>
                  <a:spcPct val="105000"/>
                </a:lnSpc>
                <a:spcBef>
                  <a:spcPct val="45000"/>
                </a:spcBef>
                <a:buClr>
                  <a:srgbClr val="00B85C"/>
                </a:buClr>
                <a:buSzPct val="120000"/>
                <a:buFont typeface="Wingdings" panose="05000000000000000000" pitchFamily="2" charset="2"/>
                <a:buNone/>
              </a:pPr>
              <a:r>
                <a:rPr lang="zh-CN" altLang="en-US" sz="2400">
                  <a:latin typeface="Arial" panose="020B0604020202020204"/>
                  <a:cs typeface="Arial" panose="020B0604020202020204"/>
                </a:rPr>
                <a:t>成本</a:t>
              </a:r>
            </a:p>
          </p:txBody>
        </p:sp>
      </p:grpSp>
      <p:grpSp>
        <p:nvGrpSpPr>
          <p:cNvPr id="6" name="Group 83"/>
          <p:cNvGrpSpPr/>
          <p:nvPr/>
        </p:nvGrpSpPr>
        <p:grpSpPr bwMode="auto">
          <a:xfrm>
            <a:off x="1839913" y="1410335"/>
            <a:ext cx="1366837" cy="5257800"/>
            <a:chOff x="1159" y="596"/>
            <a:chExt cx="861" cy="3312"/>
          </a:xfrm>
        </p:grpSpPr>
        <p:sp>
          <p:nvSpPr>
            <p:cNvPr id="10276" name="Rectangle 8"/>
            <p:cNvSpPr>
              <a:spLocks noChangeArrowheads="1"/>
            </p:cNvSpPr>
            <p:nvPr>
              <p:custDataLst>
                <p:tags r:id="rId25"/>
              </p:custDataLst>
            </p:nvPr>
          </p:nvSpPr>
          <p:spPr bwMode="auto">
            <a:xfrm>
              <a:off x="1159" y="3609"/>
              <a:ext cx="861" cy="299"/>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2,250</a:t>
              </a:r>
            </a:p>
          </p:txBody>
        </p:sp>
        <p:sp>
          <p:nvSpPr>
            <p:cNvPr id="10277" name="Rectangle 13"/>
            <p:cNvSpPr>
              <a:spLocks noChangeArrowheads="1"/>
            </p:cNvSpPr>
            <p:nvPr>
              <p:custDataLst>
                <p:tags r:id="rId26"/>
              </p:custDataLst>
            </p:nvPr>
          </p:nvSpPr>
          <p:spPr bwMode="auto">
            <a:xfrm>
              <a:off x="1159" y="3310"/>
              <a:ext cx="861" cy="299"/>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2,400</a:t>
              </a:r>
            </a:p>
          </p:txBody>
        </p:sp>
        <p:sp>
          <p:nvSpPr>
            <p:cNvPr id="10278" name="Rectangle 18"/>
            <p:cNvSpPr>
              <a:spLocks noChangeArrowheads="1"/>
            </p:cNvSpPr>
            <p:nvPr>
              <p:custDataLst>
                <p:tags r:id="rId27"/>
              </p:custDataLst>
            </p:nvPr>
          </p:nvSpPr>
          <p:spPr bwMode="auto">
            <a:xfrm>
              <a:off x="1159" y="3011"/>
              <a:ext cx="861" cy="299"/>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2,450</a:t>
              </a:r>
            </a:p>
          </p:txBody>
        </p:sp>
        <p:sp>
          <p:nvSpPr>
            <p:cNvPr id="10279" name="Rectangle 23"/>
            <p:cNvSpPr>
              <a:spLocks noChangeArrowheads="1"/>
            </p:cNvSpPr>
            <p:nvPr>
              <p:custDataLst>
                <p:tags r:id="rId28"/>
              </p:custDataLst>
            </p:nvPr>
          </p:nvSpPr>
          <p:spPr bwMode="auto">
            <a:xfrm>
              <a:off x="1159" y="2712"/>
              <a:ext cx="861" cy="299"/>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2,400</a:t>
              </a:r>
            </a:p>
          </p:txBody>
        </p:sp>
        <p:sp>
          <p:nvSpPr>
            <p:cNvPr id="10280" name="Rectangle 28"/>
            <p:cNvSpPr>
              <a:spLocks noChangeArrowheads="1"/>
            </p:cNvSpPr>
            <p:nvPr>
              <p:custDataLst>
                <p:tags r:id="rId29"/>
              </p:custDataLst>
            </p:nvPr>
          </p:nvSpPr>
          <p:spPr bwMode="auto">
            <a:xfrm>
              <a:off x="1159" y="2413"/>
              <a:ext cx="861" cy="299"/>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2,250</a:t>
              </a:r>
            </a:p>
          </p:txBody>
        </p:sp>
        <p:sp>
          <p:nvSpPr>
            <p:cNvPr id="10281" name="Rectangle 33"/>
            <p:cNvSpPr>
              <a:spLocks noChangeArrowheads="1"/>
            </p:cNvSpPr>
            <p:nvPr>
              <p:custDataLst>
                <p:tags r:id="rId30"/>
              </p:custDataLst>
            </p:nvPr>
          </p:nvSpPr>
          <p:spPr bwMode="auto">
            <a:xfrm>
              <a:off x="1159" y="2114"/>
              <a:ext cx="861" cy="299"/>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2,000</a:t>
              </a:r>
            </a:p>
          </p:txBody>
        </p:sp>
        <p:sp>
          <p:nvSpPr>
            <p:cNvPr id="10282" name="Rectangle 38"/>
            <p:cNvSpPr>
              <a:spLocks noChangeArrowheads="1"/>
            </p:cNvSpPr>
            <p:nvPr>
              <p:custDataLst>
                <p:tags r:id="rId31"/>
              </p:custDataLst>
            </p:nvPr>
          </p:nvSpPr>
          <p:spPr bwMode="auto">
            <a:xfrm>
              <a:off x="1159" y="1815"/>
              <a:ext cx="861" cy="299"/>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1,650</a:t>
              </a:r>
            </a:p>
          </p:txBody>
        </p:sp>
        <p:sp>
          <p:nvSpPr>
            <p:cNvPr id="10283" name="Rectangle 43"/>
            <p:cNvSpPr>
              <a:spLocks noChangeArrowheads="1"/>
            </p:cNvSpPr>
            <p:nvPr>
              <p:custDataLst>
                <p:tags r:id="rId32"/>
              </p:custDataLst>
            </p:nvPr>
          </p:nvSpPr>
          <p:spPr bwMode="auto">
            <a:xfrm>
              <a:off x="1159" y="1516"/>
              <a:ext cx="861" cy="299"/>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1,200</a:t>
              </a:r>
            </a:p>
          </p:txBody>
        </p:sp>
        <p:sp>
          <p:nvSpPr>
            <p:cNvPr id="10284" name="Rectangle 48"/>
            <p:cNvSpPr>
              <a:spLocks noChangeArrowheads="1"/>
            </p:cNvSpPr>
            <p:nvPr>
              <p:custDataLst>
                <p:tags r:id="rId33"/>
              </p:custDataLst>
            </p:nvPr>
          </p:nvSpPr>
          <p:spPr bwMode="auto">
            <a:xfrm>
              <a:off x="1159" y="1217"/>
              <a:ext cx="861" cy="299"/>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400">
                  <a:latin typeface="Arial" panose="020B0604020202020204"/>
                  <a:cs typeface="Arial" panose="020B0604020202020204"/>
                </a:rPr>
                <a:t>650</a:t>
              </a:r>
            </a:p>
          </p:txBody>
        </p:sp>
        <p:sp>
          <p:nvSpPr>
            <p:cNvPr id="10285" name="Rectangle 53"/>
            <p:cNvSpPr>
              <a:spLocks noChangeArrowheads="1"/>
            </p:cNvSpPr>
            <p:nvPr>
              <p:custDataLst>
                <p:tags r:id="rId34"/>
              </p:custDataLst>
            </p:nvPr>
          </p:nvSpPr>
          <p:spPr bwMode="auto">
            <a:xfrm>
              <a:off x="1159" y="918"/>
              <a:ext cx="861" cy="299"/>
            </a:xfrm>
            <a:prstGeom prst="rect">
              <a:avLst/>
            </a:prstGeom>
            <a:noFill/>
            <a:ln w="9525">
              <a:noFill/>
              <a:miter lim="800000"/>
            </a:ln>
          </p:spPr>
          <p:txBody>
            <a:bodyPr rIns="137160" anchor="ctr"/>
            <a:lstStyle/>
            <a:p>
              <a:pPr algn="r">
                <a:lnSpc>
                  <a:spcPct val="105000"/>
                </a:lnSpc>
                <a:spcBef>
                  <a:spcPct val="45000"/>
                </a:spcBef>
                <a:buClr>
                  <a:srgbClr val="00B85C"/>
                </a:buClr>
                <a:buSzPct val="120000"/>
                <a:buFont typeface="Wingdings" panose="05000000000000000000" pitchFamily="2" charset="2"/>
                <a:buNone/>
              </a:pPr>
              <a:r>
                <a:rPr lang="en-US" sz="2400" smtClean="0">
                  <a:latin typeface="Arial" panose="020B0604020202020204"/>
                  <a:cs typeface="Arial" panose="020B0604020202020204"/>
                </a:rPr>
                <a:t>0</a:t>
              </a:r>
              <a:endParaRPr lang="en-US" sz="2400">
                <a:latin typeface="Arial" panose="020B0604020202020204"/>
                <a:cs typeface="Arial" panose="020B0604020202020204"/>
              </a:endParaRPr>
            </a:p>
          </p:txBody>
        </p:sp>
        <p:sp>
          <p:nvSpPr>
            <p:cNvPr id="10286" name="Rectangle 58"/>
            <p:cNvSpPr>
              <a:spLocks noChangeArrowheads="1"/>
            </p:cNvSpPr>
            <p:nvPr>
              <p:custDataLst>
                <p:tags r:id="rId35"/>
              </p:custDataLst>
            </p:nvPr>
          </p:nvSpPr>
          <p:spPr bwMode="auto">
            <a:xfrm>
              <a:off x="1159" y="596"/>
              <a:ext cx="861" cy="322"/>
            </a:xfrm>
            <a:prstGeom prst="rect">
              <a:avLst/>
            </a:prstGeom>
            <a:noFill/>
            <a:ln w="9525">
              <a:noFill/>
              <a:miter lim="800000"/>
            </a:ln>
          </p:spPr>
          <p:txBody>
            <a:bodyPr lIns="0" rIns="0" anchor="ctr"/>
            <a:lstStyle/>
            <a:p>
              <a:pPr algn="ctr">
                <a:lnSpc>
                  <a:spcPct val="105000"/>
                </a:lnSpc>
                <a:spcBef>
                  <a:spcPct val="45000"/>
                </a:spcBef>
                <a:buClr>
                  <a:srgbClr val="00B85C"/>
                </a:buClr>
                <a:buSzPct val="120000"/>
                <a:buFont typeface="Wingdings" panose="05000000000000000000" pitchFamily="2" charset="2"/>
                <a:buNone/>
              </a:pPr>
              <a:r>
                <a:rPr lang="zh-CN" altLang="en-US" sz="2400">
                  <a:latin typeface="Arial" panose="020B0604020202020204"/>
                  <a:cs typeface="Arial" panose="020B0604020202020204"/>
                </a:rPr>
                <a:t>收益</a:t>
              </a:r>
            </a:p>
          </p:txBody>
        </p:sp>
      </p:grpSp>
      <p:grpSp>
        <p:nvGrpSpPr>
          <p:cNvPr id="7" name="Group 88"/>
          <p:cNvGrpSpPr/>
          <p:nvPr/>
        </p:nvGrpSpPr>
        <p:grpSpPr bwMode="auto">
          <a:xfrm>
            <a:off x="315913" y="1410335"/>
            <a:ext cx="5249862" cy="5257800"/>
            <a:chOff x="199" y="596"/>
            <a:chExt cx="3307" cy="3312"/>
          </a:xfrm>
        </p:grpSpPr>
        <p:grpSp>
          <p:nvGrpSpPr>
            <p:cNvPr id="9" name="Group 86"/>
            <p:cNvGrpSpPr/>
            <p:nvPr/>
          </p:nvGrpSpPr>
          <p:grpSpPr bwMode="auto">
            <a:xfrm>
              <a:off x="199" y="596"/>
              <a:ext cx="3307" cy="3312"/>
              <a:chOff x="199" y="596"/>
              <a:chExt cx="3307" cy="3312"/>
            </a:xfrm>
          </p:grpSpPr>
          <p:sp>
            <p:nvSpPr>
              <p:cNvPr id="10264" name="Line 61"/>
              <p:cNvSpPr>
                <a:spLocks noChangeShapeType="1"/>
              </p:cNvSpPr>
              <p:nvPr>
                <p:custDataLst>
                  <p:tags r:id="rId13"/>
                </p:custDataLst>
              </p:nvPr>
            </p:nvSpPr>
            <p:spPr bwMode="auto">
              <a:xfrm>
                <a:off x="199" y="596"/>
                <a:ext cx="3307" cy="0"/>
              </a:xfrm>
              <a:prstGeom prst="line">
                <a:avLst/>
              </a:prstGeom>
              <a:noFill/>
              <a:ln w="12700" cap="sq">
                <a:solidFill>
                  <a:schemeClr val="tx1"/>
                </a:solidFill>
                <a:round/>
              </a:ln>
            </p:spPr>
            <p:txBody>
              <a:bodyPr rIns="0" anchor="ctr"/>
              <a:lstStyle/>
              <a:p>
                <a:endParaRPr lang="en-US">
                  <a:latin typeface="Arial" panose="020B0604020202020204"/>
                  <a:cs typeface="Arial" panose="020B0604020202020204"/>
                </a:endParaRPr>
              </a:p>
            </p:txBody>
          </p:sp>
          <p:sp>
            <p:nvSpPr>
              <p:cNvPr id="10265" name="Line 62"/>
              <p:cNvSpPr>
                <a:spLocks noChangeShapeType="1"/>
              </p:cNvSpPr>
              <p:nvPr>
                <p:custDataLst>
                  <p:tags r:id="rId14"/>
                </p:custDataLst>
              </p:nvPr>
            </p:nvSpPr>
            <p:spPr bwMode="auto">
              <a:xfrm>
                <a:off x="199" y="918"/>
                <a:ext cx="3307" cy="0"/>
              </a:xfrm>
              <a:prstGeom prst="line">
                <a:avLst/>
              </a:prstGeom>
              <a:noFill/>
              <a:ln w="12700">
                <a:solidFill>
                  <a:schemeClr val="tx1"/>
                </a:solidFill>
                <a:round/>
              </a:ln>
            </p:spPr>
            <p:txBody>
              <a:bodyPr rIns="0" anchor="ctr"/>
              <a:lstStyle/>
              <a:p>
                <a:endParaRPr lang="en-US">
                  <a:latin typeface="Arial" panose="020B0604020202020204"/>
                  <a:cs typeface="Arial" panose="020B0604020202020204"/>
                </a:endParaRPr>
              </a:p>
            </p:txBody>
          </p:sp>
          <p:sp>
            <p:nvSpPr>
              <p:cNvPr id="10266" name="Line 63"/>
              <p:cNvSpPr>
                <a:spLocks noChangeShapeType="1"/>
              </p:cNvSpPr>
              <p:nvPr>
                <p:custDataLst>
                  <p:tags r:id="rId15"/>
                </p:custDataLst>
              </p:nvPr>
            </p:nvSpPr>
            <p:spPr bwMode="auto">
              <a:xfrm>
                <a:off x="199" y="1217"/>
                <a:ext cx="3307" cy="0"/>
              </a:xfrm>
              <a:prstGeom prst="line">
                <a:avLst/>
              </a:prstGeom>
              <a:noFill/>
              <a:ln w="12700">
                <a:solidFill>
                  <a:schemeClr val="tx1"/>
                </a:solidFill>
                <a:round/>
              </a:ln>
            </p:spPr>
            <p:txBody>
              <a:bodyPr rIns="0" anchor="ctr"/>
              <a:lstStyle/>
              <a:p>
                <a:endParaRPr lang="en-US">
                  <a:latin typeface="Arial" panose="020B0604020202020204"/>
                  <a:cs typeface="Arial" panose="020B0604020202020204"/>
                </a:endParaRPr>
              </a:p>
            </p:txBody>
          </p:sp>
          <p:sp>
            <p:nvSpPr>
              <p:cNvPr id="10267" name="Line 64"/>
              <p:cNvSpPr>
                <a:spLocks noChangeShapeType="1"/>
              </p:cNvSpPr>
              <p:nvPr>
                <p:custDataLst>
                  <p:tags r:id="rId16"/>
                </p:custDataLst>
              </p:nvPr>
            </p:nvSpPr>
            <p:spPr bwMode="auto">
              <a:xfrm>
                <a:off x="199" y="1516"/>
                <a:ext cx="3307" cy="0"/>
              </a:xfrm>
              <a:prstGeom prst="line">
                <a:avLst/>
              </a:prstGeom>
              <a:noFill/>
              <a:ln w="12700">
                <a:solidFill>
                  <a:schemeClr val="tx1"/>
                </a:solidFill>
                <a:round/>
              </a:ln>
            </p:spPr>
            <p:txBody>
              <a:bodyPr rIns="0" anchor="ctr"/>
              <a:lstStyle/>
              <a:p>
                <a:endParaRPr lang="en-US">
                  <a:latin typeface="Arial" panose="020B0604020202020204"/>
                  <a:cs typeface="Arial" panose="020B0604020202020204"/>
                </a:endParaRPr>
              </a:p>
            </p:txBody>
          </p:sp>
          <p:sp>
            <p:nvSpPr>
              <p:cNvPr id="10268" name="Line 65"/>
              <p:cNvSpPr>
                <a:spLocks noChangeShapeType="1"/>
              </p:cNvSpPr>
              <p:nvPr>
                <p:custDataLst>
                  <p:tags r:id="rId17"/>
                </p:custDataLst>
              </p:nvPr>
            </p:nvSpPr>
            <p:spPr bwMode="auto">
              <a:xfrm>
                <a:off x="199" y="1815"/>
                <a:ext cx="3307" cy="0"/>
              </a:xfrm>
              <a:prstGeom prst="line">
                <a:avLst/>
              </a:prstGeom>
              <a:noFill/>
              <a:ln w="12700">
                <a:solidFill>
                  <a:schemeClr val="tx1"/>
                </a:solidFill>
                <a:round/>
              </a:ln>
            </p:spPr>
            <p:txBody>
              <a:bodyPr rIns="0" anchor="ctr"/>
              <a:lstStyle/>
              <a:p>
                <a:endParaRPr lang="en-US">
                  <a:latin typeface="Arial" panose="020B0604020202020204"/>
                  <a:cs typeface="Arial" panose="020B0604020202020204"/>
                </a:endParaRPr>
              </a:p>
            </p:txBody>
          </p:sp>
          <p:sp>
            <p:nvSpPr>
              <p:cNvPr id="10269" name="Line 66"/>
              <p:cNvSpPr>
                <a:spLocks noChangeShapeType="1"/>
              </p:cNvSpPr>
              <p:nvPr>
                <p:custDataLst>
                  <p:tags r:id="rId18"/>
                </p:custDataLst>
              </p:nvPr>
            </p:nvSpPr>
            <p:spPr bwMode="auto">
              <a:xfrm>
                <a:off x="199" y="2114"/>
                <a:ext cx="3307" cy="0"/>
              </a:xfrm>
              <a:prstGeom prst="line">
                <a:avLst/>
              </a:prstGeom>
              <a:noFill/>
              <a:ln w="12700">
                <a:solidFill>
                  <a:schemeClr val="tx1"/>
                </a:solidFill>
                <a:round/>
              </a:ln>
            </p:spPr>
            <p:txBody>
              <a:bodyPr rIns="0" anchor="ctr"/>
              <a:lstStyle/>
              <a:p>
                <a:endParaRPr lang="en-US">
                  <a:latin typeface="Arial" panose="020B0604020202020204"/>
                  <a:cs typeface="Arial" panose="020B0604020202020204"/>
                </a:endParaRPr>
              </a:p>
            </p:txBody>
          </p:sp>
          <p:sp>
            <p:nvSpPr>
              <p:cNvPr id="10270" name="Line 67"/>
              <p:cNvSpPr>
                <a:spLocks noChangeShapeType="1"/>
              </p:cNvSpPr>
              <p:nvPr>
                <p:custDataLst>
                  <p:tags r:id="rId19"/>
                </p:custDataLst>
              </p:nvPr>
            </p:nvSpPr>
            <p:spPr bwMode="auto">
              <a:xfrm>
                <a:off x="199" y="2413"/>
                <a:ext cx="3307" cy="0"/>
              </a:xfrm>
              <a:prstGeom prst="line">
                <a:avLst/>
              </a:prstGeom>
              <a:noFill/>
              <a:ln w="12700">
                <a:solidFill>
                  <a:schemeClr val="tx1"/>
                </a:solidFill>
                <a:round/>
              </a:ln>
            </p:spPr>
            <p:txBody>
              <a:bodyPr rIns="0" anchor="ctr"/>
              <a:lstStyle/>
              <a:p>
                <a:endParaRPr lang="en-US">
                  <a:latin typeface="Arial" panose="020B0604020202020204"/>
                  <a:cs typeface="Arial" panose="020B0604020202020204"/>
                </a:endParaRPr>
              </a:p>
            </p:txBody>
          </p:sp>
          <p:sp>
            <p:nvSpPr>
              <p:cNvPr id="10271" name="Line 68"/>
              <p:cNvSpPr>
                <a:spLocks noChangeShapeType="1"/>
              </p:cNvSpPr>
              <p:nvPr>
                <p:custDataLst>
                  <p:tags r:id="rId20"/>
                </p:custDataLst>
              </p:nvPr>
            </p:nvSpPr>
            <p:spPr bwMode="auto">
              <a:xfrm>
                <a:off x="199" y="2712"/>
                <a:ext cx="3307" cy="0"/>
              </a:xfrm>
              <a:prstGeom prst="line">
                <a:avLst/>
              </a:prstGeom>
              <a:noFill/>
              <a:ln w="12700">
                <a:solidFill>
                  <a:schemeClr val="tx1"/>
                </a:solidFill>
                <a:round/>
              </a:ln>
            </p:spPr>
            <p:txBody>
              <a:bodyPr rIns="0" anchor="ctr"/>
              <a:lstStyle/>
              <a:p>
                <a:endParaRPr lang="en-US">
                  <a:latin typeface="Arial" panose="020B0604020202020204"/>
                  <a:cs typeface="Arial" panose="020B0604020202020204"/>
                </a:endParaRPr>
              </a:p>
            </p:txBody>
          </p:sp>
          <p:sp>
            <p:nvSpPr>
              <p:cNvPr id="10272" name="Line 69"/>
              <p:cNvSpPr>
                <a:spLocks noChangeShapeType="1"/>
              </p:cNvSpPr>
              <p:nvPr>
                <p:custDataLst>
                  <p:tags r:id="rId21"/>
                </p:custDataLst>
              </p:nvPr>
            </p:nvSpPr>
            <p:spPr bwMode="auto">
              <a:xfrm>
                <a:off x="199" y="3011"/>
                <a:ext cx="3307" cy="0"/>
              </a:xfrm>
              <a:prstGeom prst="line">
                <a:avLst/>
              </a:prstGeom>
              <a:noFill/>
              <a:ln w="12700">
                <a:solidFill>
                  <a:schemeClr val="tx1"/>
                </a:solidFill>
                <a:round/>
              </a:ln>
            </p:spPr>
            <p:txBody>
              <a:bodyPr rIns="0" anchor="ctr"/>
              <a:lstStyle/>
              <a:p>
                <a:endParaRPr lang="en-US">
                  <a:latin typeface="Arial" panose="020B0604020202020204"/>
                  <a:cs typeface="Arial" panose="020B0604020202020204"/>
                </a:endParaRPr>
              </a:p>
            </p:txBody>
          </p:sp>
          <p:sp>
            <p:nvSpPr>
              <p:cNvPr id="10273" name="Line 70"/>
              <p:cNvSpPr>
                <a:spLocks noChangeShapeType="1"/>
              </p:cNvSpPr>
              <p:nvPr>
                <p:custDataLst>
                  <p:tags r:id="rId22"/>
                </p:custDataLst>
              </p:nvPr>
            </p:nvSpPr>
            <p:spPr bwMode="auto">
              <a:xfrm>
                <a:off x="199" y="3310"/>
                <a:ext cx="3307" cy="0"/>
              </a:xfrm>
              <a:prstGeom prst="line">
                <a:avLst/>
              </a:prstGeom>
              <a:noFill/>
              <a:ln w="12700">
                <a:solidFill>
                  <a:schemeClr val="tx1"/>
                </a:solidFill>
                <a:round/>
              </a:ln>
            </p:spPr>
            <p:txBody>
              <a:bodyPr rIns="0" anchor="ctr"/>
              <a:lstStyle/>
              <a:p>
                <a:endParaRPr lang="en-US">
                  <a:latin typeface="Arial" panose="020B0604020202020204"/>
                  <a:cs typeface="Arial" panose="020B0604020202020204"/>
                </a:endParaRPr>
              </a:p>
            </p:txBody>
          </p:sp>
          <p:sp>
            <p:nvSpPr>
              <p:cNvPr id="10274" name="Line 71"/>
              <p:cNvSpPr>
                <a:spLocks noChangeShapeType="1"/>
              </p:cNvSpPr>
              <p:nvPr>
                <p:custDataLst>
                  <p:tags r:id="rId23"/>
                </p:custDataLst>
              </p:nvPr>
            </p:nvSpPr>
            <p:spPr bwMode="auto">
              <a:xfrm>
                <a:off x="199" y="3609"/>
                <a:ext cx="3307" cy="0"/>
              </a:xfrm>
              <a:prstGeom prst="line">
                <a:avLst/>
              </a:prstGeom>
              <a:noFill/>
              <a:ln w="12700">
                <a:solidFill>
                  <a:schemeClr val="tx1"/>
                </a:solidFill>
                <a:round/>
              </a:ln>
            </p:spPr>
            <p:txBody>
              <a:bodyPr rIns="0" anchor="ctr"/>
              <a:lstStyle/>
              <a:p>
                <a:endParaRPr lang="en-US">
                  <a:latin typeface="Arial" panose="020B0604020202020204"/>
                  <a:cs typeface="Arial" panose="020B0604020202020204"/>
                </a:endParaRPr>
              </a:p>
            </p:txBody>
          </p:sp>
          <p:sp>
            <p:nvSpPr>
              <p:cNvPr id="10275" name="Line 72"/>
              <p:cNvSpPr>
                <a:spLocks noChangeShapeType="1"/>
              </p:cNvSpPr>
              <p:nvPr>
                <p:custDataLst>
                  <p:tags r:id="rId24"/>
                </p:custDataLst>
              </p:nvPr>
            </p:nvSpPr>
            <p:spPr bwMode="auto">
              <a:xfrm>
                <a:off x="199" y="3908"/>
                <a:ext cx="3307" cy="0"/>
              </a:xfrm>
              <a:prstGeom prst="line">
                <a:avLst/>
              </a:prstGeom>
              <a:noFill/>
              <a:ln w="12700" cap="sq">
                <a:solidFill>
                  <a:schemeClr val="tx1"/>
                </a:solidFill>
                <a:round/>
              </a:ln>
            </p:spPr>
            <p:txBody>
              <a:bodyPr rIns="0" anchor="ctr"/>
              <a:lstStyle/>
              <a:p>
                <a:endParaRPr lang="en-US">
                  <a:latin typeface="Arial" panose="020B0604020202020204"/>
                  <a:cs typeface="Arial" panose="020B0604020202020204"/>
                </a:endParaRPr>
              </a:p>
            </p:txBody>
          </p:sp>
        </p:grpSp>
        <p:grpSp>
          <p:nvGrpSpPr>
            <p:cNvPr id="10" name="Group 87"/>
            <p:cNvGrpSpPr/>
            <p:nvPr/>
          </p:nvGrpSpPr>
          <p:grpSpPr bwMode="auto">
            <a:xfrm>
              <a:off x="199" y="596"/>
              <a:ext cx="3307" cy="3312"/>
              <a:chOff x="199" y="596"/>
              <a:chExt cx="3307" cy="3312"/>
            </a:xfrm>
          </p:grpSpPr>
          <p:sp>
            <p:nvSpPr>
              <p:cNvPr id="10258" name="Line 73"/>
              <p:cNvSpPr>
                <a:spLocks noChangeShapeType="1"/>
              </p:cNvSpPr>
              <p:nvPr>
                <p:custDataLst>
                  <p:tags r:id="rId7"/>
                </p:custDataLst>
              </p:nvPr>
            </p:nvSpPr>
            <p:spPr bwMode="auto">
              <a:xfrm>
                <a:off x="199" y="596"/>
                <a:ext cx="0" cy="3312"/>
              </a:xfrm>
              <a:prstGeom prst="line">
                <a:avLst/>
              </a:prstGeom>
              <a:noFill/>
              <a:ln w="12700" cap="sq">
                <a:solidFill>
                  <a:schemeClr val="tx1"/>
                </a:solidFill>
                <a:round/>
              </a:ln>
            </p:spPr>
            <p:txBody>
              <a:bodyPr rIns="0" anchor="ctr"/>
              <a:lstStyle/>
              <a:p>
                <a:endParaRPr lang="en-US">
                  <a:latin typeface="Arial" panose="020B0604020202020204"/>
                  <a:cs typeface="Arial" panose="020B0604020202020204"/>
                </a:endParaRPr>
              </a:p>
            </p:txBody>
          </p:sp>
          <p:sp>
            <p:nvSpPr>
              <p:cNvPr id="10259" name="Line 74"/>
              <p:cNvSpPr>
                <a:spLocks noChangeShapeType="1"/>
              </p:cNvSpPr>
              <p:nvPr>
                <p:custDataLst>
                  <p:tags r:id="rId8"/>
                </p:custDataLst>
              </p:nvPr>
            </p:nvSpPr>
            <p:spPr bwMode="auto">
              <a:xfrm>
                <a:off x="633" y="596"/>
                <a:ext cx="0" cy="3312"/>
              </a:xfrm>
              <a:prstGeom prst="line">
                <a:avLst/>
              </a:prstGeom>
              <a:noFill/>
              <a:ln w="12700">
                <a:solidFill>
                  <a:schemeClr val="tx1"/>
                </a:solidFill>
                <a:round/>
              </a:ln>
            </p:spPr>
            <p:txBody>
              <a:bodyPr rIns="0" anchor="ctr"/>
              <a:lstStyle/>
              <a:p>
                <a:endParaRPr lang="en-US">
                  <a:latin typeface="Arial" panose="020B0604020202020204"/>
                  <a:cs typeface="Arial" panose="020B0604020202020204"/>
                </a:endParaRPr>
              </a:p>
            </p:txBody>
          </p:sp>
          <p:sp>
            <p:nvSpPr>
              <p:cNvPr id="10260" name="Line 75"/>
              <p:cNvSpPr>
                <a:spLocks noChangeShapeType="1"/>
              </p:cNvSpPr>
              <p:nvPr>
                <p:custDataLst>
                  <p:tags r:id="rId9"/>
                </p:custDataLst>
              </p:nvPr>
            </p:nvSpPr>
            <p:spPr bwMode="auto">
              <a:xfrm>
                <a:off x="1159" y="596"/>
                <a:ext cx="0" cy="3312"/>
              </a:xfrm>
              <a:prstGeom prst="line">
                <a:avLst/>
              </a:prstGeom>
              <a:noFill/>
              <a:ln w="12700">
                <a:solidFill>
                  <a:schemeClr val="tx1"/>
                </a:solidFill>
                <a:round/>
              </a:ln>
            </p:spPr>
            <p:txBody>
              <a:bodyPr rIns="0" anchor="ctr"/>
              <a:lstStyle/>
              <a:p>
                <a:endParaRPr lang="en-US">
                  <a:latin typeface="Arial" panose="020B0604020202020204"/>
                  <a:cs typeface="Arial" panose="020B0604020202020204"/>
                </a:endParaRPr>
              </a:p>
            </p:txBody>
          </p:sp>
          <p:sp>
            <p:nvSpPr>
              <p:cNvPr id="10261" name="Line 76"/>
              <p:cNvSpPr>
                <a:spLocks noChangeShapeType="1"/>
              </p:cNvSpPr>
              <p:nvPr>
                <p:custDataLst>
                  <p:tags r:id="rId10"/>
                </p:custDataLst>
              </p:nvPr>
            </p:nvSpPr>
            <p:spPr bwMode="auto">
              <a:xfrm>
                <a:off x="2020" y="596"/>
                <a:ext cx="0" cy="3312"/>
              </a:xfrm>
              <a:prstGeom prst="line">
                <a:avLst/>
              </a:prstGeom>
              <a:noFill/>
              <a:ln w="12700">
                <a:solidFill>
                  <a:schemeClr val="tx1"/>
                </a:solidFill>
                <a:round/>
              </a:ln>
            </p:spPr>
            <p:txBody>
              <a:bodyPr rIns="0" anchor="ctr"/>
              <a:lstStyle/>
              <a:p>
                <a:endParaRPr lang="en-US">
                  <a:latin typeface="Arial" panose="020B0604020202020204"/>
                  <a:cs typeface="Arial" panose="020B0604020202020204"/>
                </a:endParaRPr>
              </a:p>
            </p:txBody>
          </p:sp>
          <p:sp>
            <p:nvSpPr>
              <p:cNvPr id="10262" name="Line 77"/>
              <p:cNvSpPr>
                <a:spLocks noChangeShapeType="1"/>
              </p:cNvSpPr>
              <p:nvPr>
                <p:custDataLst>
                  <p:tags r:id="rId11"/>
                </p:custDataLst>
              </p:nvPr>
            </p:nvSpPr>
            <p:spPr bwMode="auto">
              <a:xfrm>
                <a:off x="2752" y="596"/>
                <a:ext cx="0" cy="3312"/>
              </a:xfrm>
              <a:prstGeom prst="line">
                <a:avLst/>
              </a:prstGeom>
              <a:noFill/>
              <a:ln w="12700">
                <a:solidFill>
                  <a:schemeClr val="tx1"/>
                </a:solidFill>
                <a:round/>
              </a:ln>
            </p:spPr>
            <p:txBody>
              <a:bodyPr rIns="0" anchor="ctr"/>
              <a:lstStyle/>
              <a:p>
                <a:endParaRPr lang="en-US">
                  <a:latin typeface="Arial" panose="020B0604020202020204"/>
                  <a:cs typeface="Arial" panose="020B0604020202020204"/>
                </a:endParaRPr>
              </a:p>
            </p:txBody>
          </p:sp>
          <p:sp>
            <p:nvSpPr>
              <p:cNvPr id="10263" name="Line 78"/>
              <p:cNvSpPr>
                <a:spLocks noChangeShapeType="1"/>
              </p:cNvSpPr>
              <p:nvPr>
                <p:custDataLst>
                  <p:tags r:id="rId12"/>
                </p:custDataLst>
              </p:nvPr>
            </p:nvSpPr>
            <p:spPr bwMode="auto">
              <a:xfrm>
                <a:off x="3506" y="596"/>
                <a:ext cx="0" cy="3312"/>
              </a:xfrm>
              <a:prstGeom prst="line">
                <a:avLst/>
              </a:prstGeom>
              <a:noFill/>
              <a:ln w="12700" cap="sq">
                <a:solidFill>
                  <a:schemeClr val="tx1"/>
                </a:solidFill>
                <a:round/>
              </a:ln>
            </p:spPr>
            <p:txBody>
              <a:bodyPr rIns="0" anchor="ctr"/>
              <a:lstStyle/>
              <a:p>
                <a:endParaRPr lang="en-US">
                  <a:latin typeface="Arial" panose="020B0604020202020204"/>
                  <a:cs typeface="Arial" panose="020B0604020202020204"/>
                </a:endParaRPr>
              </a:p>
            </p:txBody>
          </p:sp>
        </p:grpSp>
      </p:grpSp>
      <p:sp>
        <p:nvSpPr>
          <p:cNvPr id="126032" name="Text Box 80"/>
          <p:cNvSpPr txBox="1">
            <a:spLocks noChangeArrowheads="1"/>
          </p:cNvSpPr>
          <p:nvPr>
            <p:custDataLst>
              <p:tags r:id="rId4"/>
            </p:custDataLst>
          </p:nvPr>
        </p:nvSpPr>
        <p:spPr bwMode="auto">
          <a:xfrm>
            <a:off x="6299200" y="1402398"/>
            <a:ext cx="2235200" cy="1803400"/>
          </a:xfrm>
          <a:prstGeom prst="rect">
            <a:avLst/>
          </a:prstGeom>
          <a:solidFill>
            <a:srgbClr val="99FF99"/>
          </a:solidFill>
          <a:ln w="9525">
            <a:noFill/>
            <a:miter lim="800000"/>
          </a:ln>
          <a:effectLst>
            <a:outerShdw blurRad="50800" dist="38100" dir="2700000" algn="tl" rotWithShape="0">
              <a:prstClr val="black">
                <a:alpha val="40000"/>
              </a:prstClr>
            </a:outerShdw>
          </a:effectLst>
        </p:spPr>
        <p:txBody>
          <a:bodyPr>
            <a:spAutoFit/>
          </a:bodyPr>
          <a:lstStyle/>
          <a:p>
            <a:pPr algn="ctr">
              <a:spcBef>
                <a:spcPct val="15000"/>
              </a:spcBef>
              <a:defRPr/>
            </a:pPr>
            <a:r>
              <a:rPr lang="zh-CN" altLang="en-US" sz="2500" dirty="0">
                <a:latin typeface="Arial" panose="020B0604020202020204"/>
                <a:cs typeface="Arial" panose="020B0604020202020204"/>
              </a:rPr>
              <a:t>竞争结果</a:t>
            </a:r>
            <a:r>
              <a:rPr lang="en-US" sz="2500" dirty="0">
                <a:latin typeface="Arial" panose="020B0604020202020204"/>
                <a:cs typeface="Arial" panose="020B0604020202020204"/>
              </a:rPr>
              <a:t>:</a:t>
            </a:r>
          </a:p>
          <a:p>
            <a:pPr algn="ctr">
              <a:spcBef>
                <a:spcPct val="15000"/>
              </a:spcBef>
              <a:defRPr/>
            </a:pPr>
            <a:r>
              <a:rPr lang="en-US" sz="2500" b="1" i="1" dirty="0">
                <a:latin typeface="Arial" panose="020B0604020202020204"/>
                <a:cs typeface="Arial" panose="020B0604020202020204"/>
              </a:rPr>
              <a:t>P</a:t>
            </a:r>
            <a:r>
              <a:rPr lang="en-US" sz="2500" dirty="0">
                <a:latin typeface="Arial" panose="020B0604020202020204"/>
                <a:cs typeface="Arial" panose="020B0604020202020204"/>
              </a:rPr>
              <a:t> = </a:t>
            </a:r>
            <a:r>
              <a:rPr lang="en-US" sz="2500" i="1" dirty="0">
                <a:latin typeface="Arial" panose="020B0604020202020204"/>
                <a:cs typeface="Arial" panose="020B0604020202020204"/>
              </a:rPr>
              <a:t>MC</a:t>
            </a:r>
            <a:r>
              <a:rPr lang="en-US" sz="2500" dirty="0">
                <a:latin typeface="Arial" panose="020B0604020202020204"/>
                <a:cs typeface="Arial" panose="020B0604020202020204"/>
              </a:rPr>
              <a:t> </a:t>
            </a:r>
            <a:r>
              <a:rPr lang="en-US" sz="2500">
                <a:latin typeface="Arial" panose="020B0604020202020204"/>
                <a:cs typeface="Arial" panose="020B0604020202020204"/>
              </a:rPr>
              <a:t>= </a:t>
            </a:r>
            <a:r>
              <a:rPr lang="en-US" sz="2500" smtClean="0">
                <a:latin typeface="Arial" panose="020B0604020202020204"/>
                <a:cs typeface="Arial" panose="020B0604020202020204"/>
              </a:rPr>
              <a:t>10</a:t>
            </a:r>
            <a:endParaRPr lang="en-US" sz="2500" dirty="0">
              <a:latin typeface="Arial" panose="020B0604020202020204"/>
              <a:cs typeface="Arial" panose="020B0604020202020204"/>
            </a:endParaRPr>
          </a:p>
          <a:p>
            <a:pPr algn="ctr">
              <a:spcBef>
                <a:spcPct val="15000"/>
              </a:spcBef>
              <a:defRPr/>
            </a:pPr>
            <a:r>
              <a:rPr lang="en-US" sz="2500" b="1" i="1" dirty="0">
                <a:latin typeface="Arial" panose="020B0604020202020204"/>
                <a:cs typeface="Arial" panose="020B0604020202020204"/>
              </a:rPr>
              <a:t>Q</a:t>
            </a:r>
            <a:r>
              <a:rPr lang="en-US" sz="2500" dirty="0">
                <a:latin typeface="Arial" panose="020B0604020202020204"/>
                <a:cs typeface="Arial" panose="020B0604020202020204"/>
              </a:rPr>
              <a:t> = 120</a:t>
            </a:r>
          </a:p>
          <a:p>
            <a:pPr algn="ctr">
              <a:spcBef>
                <a:spcPct val="15000"/>
              </a:spcBef>
              <a:defRPr/>
            </a:pPr>
            <a:r>
              <a:rPr lang="zh-CN" altLang="en-US" sz="2500" dirty="0">
                <a:latin typeface="Arial" panose="020B0604020202020204"/>
                <a:cs typeface="Arial" panose="020B0604020202020204"/>
              </a:rPr>
              <a:t>利润</a:t>
            </a:r>
            <a:r>
              <a:rPr lang="en-US" sz="2500" dirty="0">
                <a:latin typeface="Arial" panose="020B0604020202020204"/>
                <a:cs typeface="Arial" panose="020B0604020202020204"/>
              </a:rPr>
              <a:t> </a:t>
            </a:r>
            <a:r>
              <a:rPr lang="en-US" sz="2500">
                <a:latin typeface="Arial" panose="020B0604020202020204"/>
                <a:cs typeface="Arial" panose="020B0604020202020204"/>
              </a:rPr>
              <a:t>= </a:t>
            </a:r>
            <a:r>
              <a:rPr lang="en-US" sz="2500" smtClean="0">
                <a:latin typeface="Arial" panose="020B0604020202020204"/>
                <a:cs typeface="Arial" panose="020B0604020202020204"/>
              </a:rPr>
              <a:t>0</a:t>
            </a:r>
            <a:endParaRPr lang="en-US" sz="2500" dirty="0">
              <a:latin typeface="Arial" panose="020B0604020202020204"/>
              <a:cs typeface="Arial" panose="020B0604020202020204"/>
            </a:endParaRPr>
          </a:p>
        </p:txBody>
      </p:sp>
      <p:sp>
        <p:nvSpPr>
          <p:cNvPr id="126033" name="Text Box 81"/>
          <p:cNvSpPr txBox="1">
            <a:spLocks noChangeArrowheads="1"/>
          </p:cNvSpPr>
          <p:nvPr>
            <p:custDataLst>
              <p:tags r:id="rId5"/>
            </p:custDataLst>
          </p:nvPr>
        </p:nvSpPr>
        <p:spPr bwMode="auto">
          <a:xfrm>
            <a:off x="6249988" y="4448810"/>
            <a:ext cx="2352675" cy="1803400"/>
          </a:xfrm>
          <a:prstGeom prst="rect">
            <a:avLst/>
          </a:prstGeom>
          <a:solidFill>
            <a:srgbClr val="FF99CC"/>
          </a:solidFill>
          <a:ln w="9525">
            <a:noFill/>
            <a:miter lim="800000"/>
          </a:ln>
          <a:effectLst>
            <a:outerShdw blurRad="50800" dist="38100" dir="2700000" algn="tl" rotWithShape="0">
              <a:prstClr val="black">
                <a:alpha val="40000"/>
              </a:prstClr>
            </a:outerShdw>
          </a:effectLst>
        </p:spPr>
        <p:txBody>
          <a:bodyPr>
            <a:spAutoFit/>
          </a:bodyPr>
          <a:lstStyle/>
          <a:p>
            <a:pPr algn="ctr">
              <a:spcBef>
                <a:spcPct val="15000"/>
              </a:spcBef>
              <a:defRPr/>
            </a:pPr>
            <a:r>
              <a:rPr lang="zh-CN" altLang="en-US" sz="2500" dirty="0">
                <a:latin typeface="Arial" panose="020B0604020202020204"/>
                <a:cs typeface="Arial" panose="020B0604020202020204"/>
              </a:rPr>
              <a:t>垄断结果</a:t>
            </a:r>
            <a:r>
              <a:rPr lang="en-US" sz="2500" dirty="0">
                <a:latin typeface="Arial" panose="020B0604020202020204"/>
                <a:cs typeface="Arial" panose="020B0604020202020204"/>
              </a:rPr>
              <a:t>:</a:t>
            </a:r>
          </a:p>
          <a:p>
            <a:pPr algn="ctr">
              <a:spcBef>
                <a:spcPct val="15000"/>
              </a:spcBef>
              <a:defRPr/>
            </a:pPr>
            <a:r>
              <a:rPr lang="en-US" sz="2500" b="1" i="1" dirty="0">
                <a:latin typeface="Arial" panose="020B0604020202020204"/>
                <a:cs typeface="Arial" panose="020B0604020202020204"/>
              </a:rPr>
              <a:t>P</a:t>
            </a:r>
            <a:r>
              <a:rPr lang="en-US" sz="2500" dirty="0">
                <a:latin typeface="Arial" panose="020B0604020202020204"/>
                <a:cs typeface="Arial" panose="020B0604020202020204"/>
              </a:rPr>
              <a:t> </a:t>
            </a:r>
            <a:r>
              <a:rPr lang="en-US" sz="2500">
                <a:latin typeface="Arial" panose="020B0604020202020204"/>
                <a:cs typeface="Arial" panose="020B0604020202020204"/>
              </a:rPr>
              <a:t>= </a:t>
            </a:r>
            <a:r>
              <a:rPr lang="en-US" sz="2500" smtClean="0">
                <a:latin typeface="Arial" panose="020B0604020202020204"/>
                <a:cs typeface="Arial" panose="020B0604020202020204"/>
              </a:rPr>
              <a:t>40</a:t>
            </a:r>
            <a:endParaRPr lang="en-US" sz="2500" dirty="0">
              <a:latin typeface="Arial" panose="020B0604020202020204"/>
              <a:cs typeface="Arial" panose="020B0604020202020204"/>
            </a:endParaRPr>
          </a:p>
          <a:p>
            <a:pPr algn="ctr">
              <a:spcBef>
                <a:spcPct val="15000"/>
              </a:spcBef>
              <a:defRPr/>
            </a:pPr>
            <a:r>
              <a:rPr lang="en-US" sz="2500" b="1" i="1" dirty="0">
                <a:latin typeface="Arial" panose="020B0604020202020204"/>
                <a:cs typeface="Arial" panose="020B0604020202020204"/>
              </a:rPr>
              <a:t>Q</a:t>
            </a:r>
            <a:r>
              <a:rPr lang="en-US" sz="2500" dirty="0">
                <a:latin typeface="Arial" panose="020B0604020202020204"/>
                <a:cs typeface="Arial" panose="020B0604020202020204"/>
              </a:rPr>
              <a:t> = 60</a:t>
            </a:r>
          </a:p>
          <a:p>
            <a:pPr algn="ctr">
              <a:spcBef>
                <a:spcPct val="15000"/>
              </a:spcBef>
              <a:defRPr/>
            </a:pPr>
            <a:r>
              <a:rPr lang="zh-CN" altLang="en-US" sz="2500" dirty="0">
                <a:latin typeface="Arial" panose="020B0604020202020204"/>
                <a:cs typeface="Arial" panose="020B0604020202020204"/>
              </a:rPr>
              <a:t>利润</a:t>
            </a:r>
            <a:r>
              <a:rPr lang="en-US" sz="2500">
                <a:latin typeface="Arial" panose="020B0604020202020204"/>
                <a:cs typeface="Arial" panose="020B0604020202020204"/>
              </a:rPr>
              <a:t>= </a:t>
            </a:r>
            <a:r>
              <a:rPr lang="en-US" sz="2500" smtClean="0">
                <a:latin typeface="Arial" panose="020B0604020202020204"/>
                <a:cs typeface="Arial" panose="020B0604020202020204"/>
              </a:rPr>
              <a:t>1,800</a:t>
            </a:r>
            <a:endParaRPr lang="en-US" sz="2500" dirty="0">
              <a:latin typeface="Arial" panose="020B0604020202020204"/>
              <a:cs typeface="Arial" panose="020B0604020202020204"/>
            </a:endParaRPr>
          </a:p>
        </p:txBody>
      </p:sp>
      <p:sp>
        <p:nvSpPr>
          <p:cNvPr id="12" name="标题 11"/>
          <p:cNvSpPr>
            <a:spLocks noGrp="1"/>
          </p:cNvSpPr>
          <p:nvPr>
            <p:ph type="title"/>
            <p:custDataLst>
              <p:tags r:id="rId6"/>
            </p:custDataLst>
          </p:nvPr>
        </p:nvSpPr>
        <p:spPr>
          <a:xfrm>
            <a:off x="395605" y="692785"/>
            <a:ext cx="7125970" cy="467995"/>
          </a:xfrm>
        </p:spPr>
        <p:txBody>
          <a:bodyPr>
            <a:noAutofit/>
          </a:bodyPr>
          <a:lstStyle/>
          <a:p>
            <a:r>
              <a:rPr lang="zh-CN" altLang="en-US" sz="3200" smtClean="0">
                <a:latin typeface="华光中雅_CNKI" panose="02000500000000000000" pitchFamily="2" charset="-122"/>
                <a:ea typeface="华光中雅_CNKI" panose="02000500000000000000" pitchFamily="2" charset="-122"/>
              </a:rPr>
              <a:t>例子：小</a:t>
            </a:r>
            <a:r>
              <a:rPr lang="zh-CN" altLang="en-US" sz="3200">
                <a:latin typeface="华光中雅_CNKI" panose="02000500000000000000" pitchFamily="2" charset="-122"/>
                <a:ea typeface="华光中雅_CNKI" panose="02000500000000000000" pitchFamily="2" charset="-122"/>
              </a:rPr>
              <a:t>镇移动电话的</a:t>
            </a:r>
            <a:r>
              <a:rPr lang="zh-CN" altLang="en-US" sz="3200" smtClean="0">
                <a:latin typeface="华光中雅_CNKI" panose="02000500000000000000" pitchFamily="2" charset="-122"/>
                <a:ea typeface="华光中雅_CNKI" panose="02000500000000000000" pitchFamily="2" charset="-122"/>
              </a:rPr>
              <a:t>双寡头</a:t>
            </a:r>
            <a:endParaRPr lang="zh-CN" altLang="en-US" sz="3200">
              <a:latin typeface="华光中雅_CNKI" panose="02000500000000000000" pitchFamily="2" charset="-122"/>
              <a:ea typeface="华光中雅_CNKI" panose="020005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5955"/>
                                        </p:tgtEl>
                                        <p:attrNameLst>
                                          <p:attrName>style.visibility</p:attrName>
                                        </p:attrNameLst>
                                      </p:cBhvr>
                                      <p:to>
                                        <p:strVal val="visible"/>
                                      </p:to>
                                    </p:set>
                                    <p:animEffect transition="in" filter="fade">
                                      <p:cBhvr>
                                        <p:cTn id="22" dur="500"/>
                                        <p:tgtEl>
                                          <p:spTgt spid="12595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6032"/>
                                        </p:tgtEl>
                                        <p:attrNameLst>
                                          <p:attrName>style.visibility</p:attrName>
                                        </p:attrNameLst>
                                      </p:cBhvr>
                                      <p:to>
                                        <p:strVal val="visible"/>
                                      </p:to>
                                    </p:set>
                                    <p:animEffect transition="in" filter="fade">
                                      <p:cBhvr>
                                        <p:cTn id="25" dur="500"/>
                                        <p:tgtEl>
                                          <p:spTgt spid="12603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5956"/>
                                        </p:tgtEl>
                                        <p:attrNameLst>
                                          <p:attrName>style.visibility</p:attrName>
                                        </p:attrNameLst>
                                      </p:cBhvr>
                                      <p:to>
                                        <p:strVal val="visible"/>
                                      </p:to>
                                    </p:set>
                                    <p:animEffect transition="in" filter="fade">
                                      <p:cBhvr>
                                        <p:cTn id="30" dur="500"/>
                                        <p:tgtEl>
                                          <p:spTgt spid="125956"/>
                                        </p:tgtEl>
                                      </p:cBhvr>
                                    </p:animEffect>
                                  </p:childTnLst>
                                </p:cTn>
                              </p:par>
                              <p:par>
                                <p:cTn id="31" presetID="10" presetClass="exit" presetSubtype="0" fill="hold" grpId="1" nodeType="withEffect">
                                  <p:stCondLst>
                                    <p:cond delay="0"/>
                                  </p:stCondLst>
                                  <p:childTnLst>
                                    <p:animEffect transition="out" filter="fade">
                                      <p:cBhvr>
                                        <p:cTn id="32" dur="500"/>
                                        <p:tgtEl>
                                          <p:spTgt spid="125955"/>
                                        </p:tgtEl>
                                      </p:cBhvr>
                                    </p:animEffect>
                                    <p:set>
                                      <p:cBhvr>
                                        <p:cTn id="33" dur="1" fill="hold">
                                          <p:stCondLst>
                                            <p:cond delay="499"/>
                                          </p:stCondLst>
                                        </p:cTn>
                                        <p:tgtEl>
                                          <p:spTgt spid="125955"/>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126033"/>
                                        </p:tgtEl>
                                        <p:attrNameLst>
                                          <p:attrName>style.visibility</p:attrName>
                                        </p:attrNameLst>
                                      </p:cBhvr>
                                      <p:to>
                                        <p:strVal val="visible"/>
                                      </p:to>
                                    </p:set>
                                    <p:animEffect transition="in" filter="fade">
                                      <p:cBhvr>
                                        <p:cTn id="36" dur="500"/>
                                        <p:tgtEl>
                                          <p:spTgt spid="126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ldLvl="0" animBg="1"/>
      <p:bldP spid="125955" grpId="1" bldLvl="0" animBg="1"/>
      <p:bldP spid="125956" grpId="0" bldLvl="0" animBg="1"/>
      <p:bldP spid="126032" grpId="0" bldLvl="0" animBg="1"/>
      <p:bldP spid="12603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type="body" idx="4294967295"/>
            <p:custDataLst>
              <p:tags r:id="rId1"/>
            </p:custDataLst>
          </p:nvPr>
        </p:nvSpPr>
        <p:spPr>
          <a:xfrm>
            <a:off x="467360" y="1412240"/>
            <a:ext cx="8497128" cy="5502275"/>
          </a:xfrm>
        </p:spPr>
        <p:txBody>
          <a:bodyPr/>
          <a:lstStyle/>
          <a:p>
            <a:pPr eaLnBrk="1" hangingPunct="1"/>
            <a:r>
              <a:rPr lang="en-US" sz="2700" smtClean="0">
                <a:latin typeface="微软雅黑" panose="020B0503020204020204" pitchFamily="34" charset="-122"/>
                <a:ea typeface="微软雅黑" panose="020B0503020204020204" pitchFamily="34" charset="-122"/>
                <a:cs typeface="微软雅黑" panose="020B0503020204020204" pitchFamily="34" charset="-122"/>
              </a:rPr>
              <a:t>双</a:t>
            </a:r>
            <a:r>
              <a:rPr lang="zh-CN" altLang="en-US" sz="2700" smtClean="0">
                <a:latin typeface="微软雅黑" panose="020B0503020204020204" pitchFamily="34" charset="-122"/>
                <a:ea typeface="微软雅黑" panose="020B0503020204020204" pitchFamily="34" charset="-122"/>
                <a:cs typeface="微软雅黑" panose="020B0503020204020204" pitchFamily="34" charset="-122"/>
              </a:rPr>
              <a:t>寡头</a:t>
            </a:r>
            <a:r>
              <a:rPr lang="en-US" sz="2700" smtClean="0">
                <a:latin typeface="微软雅黑" panose="020B0503020204020204" pitchFamily="34" charset="-122"/>
                <a:ea typeface="微软雅黑" panose="020B0503020204020204" pitchFamily="34" charset="-122"/>
                <a:cs typeface="微软雅黑" panose="020B0503020204020204" pitchFamily="34" charset="-122"/>
              </a:rPr>
              <a:t>的一个可能结果</a:t>
            </a:r>
            <a:r>
              <a:rPr lang="zh-CN" altLang="en-US" sz="2700" smtClean="0">
                <a:latin typeface="微软雅黑" panose="020B0503020204020204" pitchFamily="34" charset="-122"/>
                <a:ea typeface="微软雅黑" panose="020B0503020204020204" pitchFamily="34" charset="-122"/>
                <a:cs typeface="微软雅黑" panose="020B0503020204020204" pitchFamily="34" charset="-122"/>
              </a:rPr>
              <a:t>：</a:t>
            </a:r>
            <a:r>
              <a:rPr lang="en-US" sz="2700" smtClean="0">
                <a:latin typeface="微软雅黑" panose="020B0503020204020204" pitchFamily="34" charset="-122"/>
                <a:ea typeface="微软雅黑" panose="020B0503020204020204" pitchFamily="34" charset="-122"/>
                <a:cs typeface="微软雅黑" panose="020B0503020204020204" pitchFamily="34" charset="-122"/>
              </a:rPr>
              <a:t>勾结</a:t>
            </a:r>
            <a:endParaRPr lang="en-US" sz="2700" dirty="0" smtClean="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r>
              <a:rPr lang="en-US" sz="2700" smtClean="0">
                <a:latin typeface="微软雅黑" panose="020B0503020204020204" pitchFamily="34" charset="-122"/>
                <a:ea typeface="微软雅黑" panose="020B0503020204020204" pitchFamily="34" charset="-122"/>
                <a:cs typeface="微软雅黑" panose="020B0503020204020204" pitchFamily="34" charset="-122"/>
              </a:rPr>
              <a:t>勾结</a:t>
            </a:r>
            <a:r>
              <a:rPr lang="zh-CN" altLang="en-US" sz="2700" smtClean="0">
                <a:latin typeface="微软雅黑" panose="020B0503020204020204" pitchFamily="34" charset="-122"/>
                <a:ea typeface="微软雅黑" panose="020B0503020204020204" pitchFamily="34" charset="-122"/>
                <a:cs typeface="微软雅黑" panose="020B0503020204020204" pitchFamily="34" charset="-122"/>
              </a:rPr>
              <a:t>：</a:t>
            </a:r>
            <a:r>
              <a:rPr lang="en-US" sz="2700" smtClean="0">
                <a:latin typeface="微软雅黑" panose="020B0503020204020204" pitchFamily="34" charset="-122"/>
                <a:ea typeface="微软雅黑" panose="020B0503020204020204" pitchFamily="34" charset="-122"/>
                <a:cs typeface="微软雅黑" panose="020B0503020204020204" pitchFamily="34" charset="-122"/>
              </a:rPr>
              <a:t>一个市场上的企业之间就生产的产量或收取的价格达成的协议</a:t>
            </a:r>
            <a:endParaRPr lang="en-US" sz="2700"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700" smtClean="0">
                <a:latin typeface="微软雅黑" panose="020B0503020204020204" pitchFamily="34" charset="-122"/>
                <a:ea typeface="微软雅黑" panose="020B0503020204020204" pitchFamily="34" charset="-122"/>
                <a:cs typeface="微软雅黑" panose="020B0503020204020204" pitchFamily="34" charset="-122"/>
              </a:rPr>
              <a:t>两家电话公司可以同意</a:t>
            </a:r>
            <a:r>
              <a:rPr lang="en-US" sz="2700" smtClean="0">
                <a:latin typeface="微软雅黑" panose="020B0503020204020204" pitchFamily="34" charset="-122"/>
                <a:ea typeface="微软雅黑" panose="020B0503020204020204" pitchFamily="34" charset="-122"/>
                <a:cs typeface="微软雅黑" panose="020B0503020204020204" pitchFamily="34" charset="-122"/>
              </a:rPr>
              <a:t>各自生产垄断产量的一半</a:t>
            </a:r>
            <a:r>
              <a:rPr lang="zh-CN" altLang="en-US" sz="2700" smtClean="0">
                <a:latin typeface="微软雅黑" panose="020B0503020204020204" pitchFamily="34" charset="-122"/>
                <a:ea typeface="微软雅黑" panose="020B0503020204020204" pitchFamily="34" charset="-122"/>
                <a:cs typeface="微软雅黑" panose="020B0503020204020204" pitchFamily="34" charset="-122"/>
              </a:rPr>
              <a:t>：</a:t>
            </a:r>
            <a:r>
              <a:rPr lang="en-US" sz="2700" smtClean="0">
                <a:latin typeface="微软雅黑" panose="020B0503020204020204" pitchFamily="34" charset="-122"/>
                <a:ea typeface="微软雅黑" panose="020B0503020204020204" pitchFamily="34" charset="-122"/>
                <a:cs typeface="微软雅黑" panose="020B0503020204020204" pitchFamily="34" charset="-122"/>
              </a:rPr>
              <a:t>每个企业</a:t>
            </a:r>
            <a:r>
              <a:rPr lang="zh-CN" altLang="en-US" sz="2700" smtClean="0">
                <a:latin typeface="微软雅黑" panose="020B0503020204020204" pitchFamily="34" charset="-122"/>
                <a:ea typeface="微软雅黑" panose="020B0503020204020204" pitchFamily="34" charset="-122"/>
                <a:cs typeface="微软雅黑" panose="020B0503020204020204" pitchFamily="34" charset="-122"/>
              </a:rPr>
              <a:t>，</a:t>
            </a:r>
            <a:r>
              <a:rPr lang="en-US" sz="2700" smtClean="0">
                <a:latin typeface="微软雅黑" panose="020B0503020204020204" pitchFamily="34" charset="-122"/>
                <a:ea typeface="微软雅黑" panose="020B0503020204020204" pitchFamily="34" charset="-122"/>
                <a:cs typeface="微软雅黑" panose="020B0503020204020204" pitchFamily="34" charset="-122"/>
              </a:rPr>
              <a:t>Q</a:t>
            </a:r>
            <a:r>
              <a:rPr lang="en-US" sz="2700">
                <a:latin typeface="微软雅黑" panose="020B0503020204020204" pitchFamily="34" charset="-122"/>
                <a:ea typeface="微软雅黑" panose="020B0503020204020204" pitchFamily="34" charset="-122"/>
                <a:cs typeface="微软雅黑" panose="020B0503020204020204" pitchFamily="34" charset="-122"/>
              </a:rPr>
              <a:t>= </a:t>
            </a:r>
            <a:r>
              <a:rPr lang="en-US" sz="2700" smtClean="0">
                <a:latin typeface="微软雅黑" panose="020B0503020204020204" pitchFamily="34" charset="-122"/>
                <a:ea typeface="微软雅黑" panose="020B0503020204020204" pitchFamily="34" charset="-122"/>
                <a:cs typeface="微软雅黑" panose="020B0503020204020204" pitchFamily="34" charset="-122"/>
              </a:rPr>
              <a:t>30</a:t>
            </a:r>
            <a:r>
              <a:rPr lang="zh-CN" altLang="en-US" sz="2700" smtClean="0">
                <a:latin typeface="微软雅黑" panose="020B0503020204020204" pitchFamily="34" charset="-122"/>
                <a:ea typeface="微软雅黑" panose="020B0503020204020204" pitchFamily="34" charset="-122"/>
                <a:cs typeface="微软雅黑" panose="020B0503020204020204" pitchFamily="34" charset="-122"/>
              </a:rPr>
              <a:t>，</a:t>
            </a:r>
            <a:r>
              <a:rPr lang="en-US" sz="2700" smtClean="0">
                <a:latin typeface="微软雅黑" panose="020B0503020204020204" pitchFamily="34" charset="-122"/>
                <a:ea typeface="微软雅黑" panose="020B0503020204020204" pitchFamily="34" charset="-122"/>
                <a:cs typeface="微软雅黑" panose="020B0503020204020204" pitchFamily="34" charset="-122"/>
              </a:rPr>
              <a:t>P</a:t>
            </a:r>
            <a:r>
              <a:rPr lang="en-US" sz="2700">
                <a:latin typeface="微软雅黑" panose="020B0503020204020204" pitchFamily="34" charset="-122"/>
                <a:ea typeface="微软雅黑" panose="020B0503020204020204" pitchFamily="34" charset="-122"/>
                <a:cs typeface="微软雅黑" panose="020B0503020204020204" pitchFamily="34" charset="-122"/>
              </a:rPr>
              <a:t>= </a:t>
            </a:r>
            <a:r>
              <a:rPr lang="en-US" sz="2700" smtClean="0">
                <a:latin typeface="微软雅黑" panose="020B0503020204020204" pitchFamily="34" charset="-122"/>
                <a:ea typeface="微软雅黑" panose="020B0503020204020204" pitchFamily="34" charset="-122"/>
                <a:cs typeface="微软雅黑" panose="020B0503020204020204" pitchFamily="34" charset="-122"/>
              </a:rPr>
              <a:t>40</a:t>
            </a:r>
            <a:r>
              <a:rPr lang="en-US" sz="2700" dirty="0">
                <a:latin typeface="微软雅黑" panose="020B0503020204020204" pitchFamily="34" charset="-122"/>
                <a:ea typeface="微软雅黑" panose="020B0503020204020204" pitchFamily="34" charset="-122"/>
                <a:cs typeface="微软雅黑" panose="020B0503020204020204" pitchFamily="34" charset="-122"/>
              </a:rPr>
              <a:t>，利润</a:t>
            </a:r>
            <a:r>
              <a:rPr lang="en-US" sz="2700">
                <a:latin typeface="微软雅黑" panose="020B0503020204020204" pitchFamily="34" charset="-122"/>
                <a:ea typeface="微软雅黑" panose="020B0503020204020204" pitchFamily="34" charset="-122"/>
                <a:cs typeface="微软雅黑" panose="020B0503020204020204" pitchFamily="34" charset="-122"/>
              </a:rPr>
              <a:t>= </a:t>
            </a:r>
            <a:r>
              <a:rPr lang="en-US" sz="2700" smtClean="0">
                <a:latin typeface="微软雅黑" panose="020B0503020204020204" pitchFamily="34" charset="-122"/>
                <a:ea typeface="微软雅黑" panose="020B0503020204020204" pitchFamily="34" charset="-122"/>
                <a:cs typeface="微软雅黑" panose="020B0503020204020204" pitchFamily="34" charset="-122"/>
              </a:rPr>
              <a:t>900</a:t>
            </a:r>
            <a:endParaRPr lang="en-US" sz="2700" dirty="0">
              <a:latin typeface="微软雅黑" panose="020B0503020204020204" pitchFamily="34" charset="-122"/>
              <a:ea typeface="微软雅黑" panose="020B0503020204020204" pitchFamily="34" charset="-122"/>
              <a:cs typeface="微软雅黑" panose="020B0503020204020204" pitchFamily="34" charset="-122"/>
            </a:endParaRPr>
          </a:p>
          <a:p>
            <a:r>
              <a:rPr lang="en-US" sz="2700" smtClean="0">
                <a:latin typeface="微软雅黑" panose="020B0503020204020204" pitchFamily="34" charset="-122"/>
                <a:ea typeface="微软雅黑" panose="020B0503020204020204" pitchFamily="34" charset="-122"/>
                <a:cs typeface="微软雅黑" panose="020B0503020204020204" pitchFamily="34" charset="-122"/>
                <a:sym typeface="+mn-ea"/>
              </a:rPr>
              <a:t>卡特尔</a:t>
            </a:r>
            <a:r>
              <a:rPr lang="zh-CN" altLang="en-US" sz="2700" smtClean="0">
                <a:latin typeface="微软雅黑" panose="020B0503020204020204" pitchFamily="34" charset="-122"/>
                <a:ea typeface="微软雅黑" panose="020B0503020204020204" pitchFamily="34" charset="-122"/>
                <a:cs typeface="微软雅黑" panose="020B0503020204020204" pitchFamily="34" charset="-122"/>
                <a:sym typeface="+mn-ea"/>
              </a:rPr>
              <a:t>：一堆企业</a:t>
            </a:r>
            <a:r>
              <a:rPr lang="en-US" sz="2700" smtClean="0">
                <a:latin typeface="微软雅黑" panose="020B0503020204020204" pitchFamily="34" charset="-122"/>
                <a:ea typeface="微软雅黑" panose="020B0503020204020204" pitchFamily="34" charset="-122"/>
                <a:cs typeface="微软雅黑" panose="020B0503020204020204" pitchFamily="34" charset="-122"/>
                <a:sym typeface="+mn-ea"/>
              </a:rPr>
              <a:t>联合起来行事</a:t>
            </a:r>
            <a:r>
              <a:rPr lang="zh-CN" altLang="en-US" sz="2700" smtClean="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700" smtClean="0">
                <a:latin typeface="微软雅黑" panose="020B0503020204020204" pitchFamily="34" charset="-122"/>
                <a:ea typeface="微软雅黑" panose="020B0503020204020204" pitchFamily="34" charset="-122"/>
                <a:cs typeface="微软雅黑" panose="020B0503020204020204" pitchFamily="34" charset="-122"/>
              </a:rPr>
              <a:t>比如：</a:t>
            </a:r>
            <a:r>
              <a:rPr lang="en-US" sz="27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700" smtClean="0">
                <a:latin typeface="微软雅黑" panose="020B0503020204020204" pitchFamily="34" charset="-122"/>
                <a:ea typeface="微软雅黑" panose="020B0503020204020204" pitchFamily="34" charset="-122"/>
                <a:cs typeface="微软雅黑" panose="020B0503020204020204" pitchFamily="34" charset="-122"/>
              </a:rPr>
              <a:t>本例里的两家电话公司勾结决定产量和价格</a:t>
            </a:r>
            <a:endParaRPr lang="zh-CN" altLang="en-US" sz="27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标题 11"/>
          <p:cNvSpPr>
            <a:spLocks noGrp="1"/>
          </p:cNvSpPr>
          <p:nvPr>
            <p:ph type="title"/>
            <p:custDataLst>
              <p:tags r:id="rId2"/>
            </p:custDataLst>
          </p:nvPr>
        </p:nvSpPr>
        <p:spPr>
          <a:xfrm>
            <a:off x="395605" y="692785"/>
            <a:ext cx="7125970" cy="467995"/>
          </a:xfrm>
        </p:spPr>
        <p:txBody>
          <a:bodyPr>
            <a:noAutofit/>
          </a:bodyPr>
          <a:lstStyle/>
          <a:p>
            <a:r>
              <a:rPr lang="zh-CN" altLang="en-US" sz="3200" smtClean="0">
                <a:latin typeface="华光中雅_CNKI" panose="02000500000000000000" pitchFamily="2" charset="-122"/>
                <a:ea typeface="华光中雅_CNKI" panose="02000500000000000000" pitchFamily="2" charset="-122"/>
              </a:rPr>
              <a:t>例子：小</a:t>
            </a:r>
            <a:r>
              <a:rPr lang="zh-CN" altLang="en-US" sz="3200">
                <a:latin typeface="华光中雅_CNKI" panose="02000500000000000000" pitchFamily="2" charset="-122"/>
                <a:ea typeface="华光中雅_CNKI" panose="02000500000000000000" pitchFamily="2" charset="-122"/>
              </a:rPr>
              <a:t>镇移动电话的</a:t>
            </a:r>
            <a:r>
              <a:rPr lang="zh-CN" altLang="en-US" sz="3200" smtClean="0">
                <a:latin typeface="华光中雅_CNKI" panose="02000500000000000000" pitchFamily="2" charset="-122"/>
                <a:ea typeface="华光中雅_CNKI" panose="02000500000000000000" pitchFamily="2" charset="-122"/>
              </a:rPr>
              <a:t>双寡头</a:t>
            </a:r>
            <a:endParaRPr lang="zh-CN" altLang="en-US" sz="3200">
              <a:latin typeface="华光中雅_CNKI" panose="02000500000000000000" pitchFamily="2" charset="-122"/>
              <a:ea typeface="华光中雅_CNKI" panose="020005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animEffect transition="in" filter="wipe(left)">
                                      <p:cBhvr>
                                        <p:cTn id="7" dur="500"/>
                                        <p:tgtEl>
                                          <p:spTgt spid="112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9">
                                            <p:txEl>
                                              <p:pRg st="1" end="1"/>
                                            </p:txEl>
                                          </p:spTgt>
                                        </p:tgtEl>
                                        <p:attrNameLst>
                                          <p:attrName>style.visibility</p:attrName>
                                        </p:attrNameLst>
                                      </p:cBhvr>
                                      <p:to>
                                        <p:strVal val="visible"/>
                                      </p:to>
                                    </p:set>
                                    <p:animEffect transition="in" filter="wipe(left)">
                                      <p:cBhvr>
                                        <p:cTn id="12" dur="500"/>
                                        <p:tgtEl>
                                          <p:spTgt spid="112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9">
                                            <p:txEl>
                                              <p:pRg st="2" end="2"/>
                                            </p:txEl>
                                          </p:spTgt>
                                        </p:tgtEl>
                                        <p:attrNameLst>
                                          <p:attrName>style.visibility</p:attrName>
                                        </p:attrNameLst>
                                      </p:cBhvr>
                                      <p:to>
                                        <p:strVal val="visible"/>
                                      </p:to>
                                    </p:set>
                                    <p:animEffect transition="in" filter="wipe(left)">
                                      <p:cBhvr>
                                        <p:cTn id="17" dur="500"/>
                                        <p:tgtEl>
                                          <p:spTgt spid="112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269">
                                            <p:txEl>
                                              <p:pRg st="3" end="3"/>
                                            </p:txEl>
                                          </p:spTgt>
                                        </p:tgtEl>
                                        <p:attrNameLst>
                                          <p:attrName>style.visibility</p:attrName>
                                        </p:attrNameLst>
                                      </p:cBhvr>
                                      <p:to>
                                        <p:strVal val="visible"/>
                                      </p:to>
                                    </p:set>
                                    <p:animEffect transition="in" filter="wipe(left)">
                                      <p:cBhvr>
                                        <p:cTn id="22" dur="500"/>
                                        <p:tgtEl>
                                          <p:spTgt spid="112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bldLvl="4"/>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GEyYTQ3YzBjNDdiNmY2MWY1ZjA1Njc3MjE3YzgwODU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1F497D"/>
      </a:dk2>
      <a:lt2>
        <a:srgbClr val="EEECE1"/>
      </a:lt2>
      <a:accent1>
        <a:srgbClr val="002060"/>
      </a:accent1>
      <a:accent2>
        <a:srgbClr val="0070C0"/>
      </a:accent2>
      <a:accent3>
        <a:srgbClr val="00B0F0"/>
      </a:accent3>
      <a:accent4>
        <a:srgbClr val="595959"/>
      </a:accent4>
      <a:accent5>
        <a:srgbClr val="7F7F7F"/>
      </a:accent5>
      <a:accent6>
        <a:srgbClr val="BFBFBF"/>
      </a:accent6>
      <a:hlink>
        <a:srgbClr val="0000FF"/>
      </a:hlink>
      <a:folHlink>
        <a:srgbClr val="800080"/>
      </a:folHlink>
    </a:clrScheme>
    <a:fontScheme name="Office">
      <a:majorFont>
        <a:latin typeface="Calibri"/>
        <a:ea typeface="微软雅黑"/>
        <a:cs typeface="微软雅黑"/>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微软雅黑"/>
        <a:cs typeface="微软雅黑"/>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微软雅黑"/>
        <a:cs typeface="微软雅黑"/>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微软雅黑"/>
        <a:cs typeface="微软雅黑"/>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微软雅黑"/>
        <a:cs typeface="微软雅黑"/>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微软雅黑"/>
        <a:cs typeface="微软雅黑"/>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4">
    <a:dk1>
      <a:sysClr val="windowText" lastClr="000000"/>
    </a:dk1>
    <a:lt1>
      <a:sysClr val="window" lastClr="FFFFFF"/>
    </a:lt1>
    <a:dk2>
      <a:srgbClr val="1F497D"/>
    </a:dk2>
    <a:lt2>
      <a:srgbClr val="EEECE1"/>
    </a:lt2>
    <a:accent1>
      <a:srgbClr val="002060"/>
    </a:accent1>
    <a:accent2>
      <a:srgbClr val="0070C0"/>
    </a:accent2>
    <a:accent3>
      <a:srgbClr val="00B0F0"/>
    </a:accent3>
    <a:accent4>
      <a:srgbClr val="595959"/>
    </a:accent4>
    <a:accent5>
      <a:srgbClr val="7F7F7F"/>
    </a:accent5>
    <a:accent6>
      <a:srgbClr val="BFBFBF"/>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240</TotalTime>
  <Words>1448</Words>
  <Application>Microsoft Office PowerPoint</Application>
  <PresentationFormat>全屏显示(4:3)</PresentationFormat>
  <Paragraphs>457</Paragraphs>
  <Slides>43</Slides>
  <Notes>32</Notes>
  <HiddenSlides>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43</vt:i4>
      </vt:variant>
    </vt:vector>
  </HeadingPairs>
  <TitlesOfParts>
    <vt:vector size="54" baseType="lpstr">
      <vt:lpstr>等线</vt:lpstr>
      <vt:lpstr>华光中雅_CNKI</vt:lpstr>
      <vt:lpstr>思源黑体 CN Bold</vt:lpstr>
      <vt:lpstr>思源黑体 CN Light</vt:lpstr>
      <vt:lpstr>思源黑体 CN Regular</vt:lpstr>
      <vt:lpstr>宋体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寡头</vt:lpstr>
      <vt:lpstr>例子：小镇移动电话的双寡头</vt:lpstr>
      <vt:lpstr>例子：小镇移动电话的双寡头</vt:lpstr>
      <vt:lpstr>例子：小镇移动电话的双寡头</vt:lpstr>
      <vt:lpstr>习题：勾结与自利</vt:lpstr>
      <vt:lpstr>习题：答案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囚徒困境的其他例子</vt:lpstr>
      <vt:lpstr>PowerPoint 演示文稿</vt:lpstr>
      <vt:lpstr>囚徒困境与社会福利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ASUS</dc:creator>
  <cp:lastModifiedBy>Windows 用户</cp:lastModifiedBy>
  <cp:revision>431</cp:revision>
  <cp:lastPrinted>2023-10-26T13:09:58Z</cp:lastPrinted>
  <dcterms:created xsi:type="dcterms:W3CDTF">2020-07-01T07:18:00Z</dcterms:created>
  <dcterms:modified xsi:type="dcterms:W3CDTF">2024-11-02T10:09:46Z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A367C6B3135E43BFB57F9E6FCD2092B9_13</vt:lpwstr>
  </property>
</Properties>
</file>