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66" r:id="rId2"/>
    <p:sldId id="268" r:id="rId3"/>
    <p:sldId id="346" r:id="rId4"/>
    <p:sldId id="433" r:id="rId5"/>
    <p:sldId id="434" r:id="rId6"/>
    <p:sldId id="435" r:id="rId7"/>
    <p:sldId id="436" r:id="rId8"/>
    <p:sldId id="437" r:id="rId9"/>
    <p:sldId id="438" r:id="rId10"/>
    <p:sldId id="465" r:id="rId11"/>
    <p:sldId id="439" r:id="rId12"/>
    <p:sldId id="441" r:id="rId13"/>
    <p:sldId id="442" r:id="rId14"/>
    <p:sldId id="443" r:id="rId15"/>
    <p:sldId id="444" r:id="rId16"/>
    <p:sldId id="445" r:id="rId17"/>
    <p:sldId id="446" r:id="rId18"/>
    <p:sldId id="440" r:id="rId19"/>
    <p:sldId id="447" r:id="rId20"/>
    <p:sldId id="448" r:id="rId21"/>
    <p:sldId id="449" r:id="rId22"/>
    <p:sldId id="450" r:id="rId23"/>
    <p:sldId id="451" r:id="rId24"/>
    <p:sldId id="452" r:id="rId25"/>
    <p:sldId id="454" r:id="rId26"/>
    <p:sldId id="453" r:id="rId27"/>
    <p:sldId id="455" r:id="rId28"/>
    <p:sldId id="456" r:id="rId29"/>
    <p:sldId id="457" r:id="rId30"/>
    <p:sldId id="406" r:id="rId31"/>
    <p:sldId id="458" r:id="rId32"/>
    <p:sldId id="459" r:id="rId33"/>
    <p:sldId id="460" r:id="rId34"/>
    <p:sldId id="408" r:id="rId35"/>
    <p:sldId id="461" r:id="rId36"/>
    <p:sldId id="462" r:id="rId37"/>
    <p:sldId id="463" r:id="rId38"/>
    <p:sldId id="464" r:id="rId39"/>
    <p:sldId id="31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09FA-53E9-42AC-BCDF-BAFC9353B075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4F2C4-0AF9-4CDD-B437-6CD2129DB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73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08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73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43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482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340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5720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460121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5"/>
          </p:nvPr>
        </p:nvSpPr>
        <p:spPr>
          <a:xfrm>
            <a:off x="460121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782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450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08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853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0413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5C27E8-6C78-4FD2-80C7-0DA5228077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9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998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913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z="1400">
                <a:sym typeface="+mn-ea"/>
              </a:rPr>
              <a:t>单击此处编辑母版文本样式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第二级</a:t>
            </a:r>
            <a:endParaRPr lang="zh-CN" altLang="en-US" sz="1400"/>
          </a:p>
          <a:p>
            <a:pPr lvl="2"/>
            <a:r>
              <a:rPr lang="zh-CN" altLang="en-US" sz="1400">
                <a:sym typeface="+mn-ea"/>
              </a:rPr>
              <a:t>第三级</a:t>
            </a:r>
            <a:endParaRPr lang="zh-CN" altLang="en-US"/>
          </a:p>
        </p:txBody>
      </p:sp>
      <p:pic>
        <p:nvPicPr>
          <p:cNvPr id="7" name="图片 6" descr="logo-VI系统0630-PPT-1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28836" y="6286520"/>
            <a:ext cx="1495513" cy="288536"/>
          </a:xfrm>
          <a:prstGeom prst="rect">
            <a:avLst/>
          </a:prstGeom>
        </p:spPr>
      </p:pic>
      <p:pic>
        <p:nvPicPr>
          <p:cNvPr id="2050" name="Picture 2" descr="I:\BOBO Z\哈工大\JPG\2020\7月\0707-ppt\素材01\logo-VI系统0630-PPT-24.jpg"/>
          <p:cNvPicPr>
            <a:picLocks noChangeArrowheads="1"/>
          </p:cNvPicPr>
          <p:nvPr userDrawn="1"/>
        </p:nvPicPr>
        <p:blipFill>
          <a:blip r:embed="rId15" cstate="print"/>
          <a:srcRect t="-37500" b="-37500"/>
          <a:stretch>
            <a:fillRect/>
          </a:stretch>
        </p:blipFill>
        <p:spPr bwMode="auto">
          <a:xfrm flipV="1">
            <a:off x="571471" y="1273711"/>
            <a:ext cx="3960000" cy="3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20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rgbClr val="002060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9D7B55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哈尔滨工业大学（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深圳）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经济管理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9D7B55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THE HITSZ SCHOOL OF ECONOMICS AND MANAGEMENT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D7B55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BD039C5-E591-4702-AED9-53741EC3D7EA}"/>
              </a:ext>
            </a:extLst>
          </p:cNvPr>
          <p:cNvSpPr txBox="1"/>
          <p:nvPr/>
        </p:nvSpPr>
        <p:spPr>
          <a:xfrm>
            <a:off x="2267744" y="1412776"/>
            <a:ext cx="47452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《</a:t>
            </a:r>
            <a:r>
              <a:rPr kumimoji="0" lang="zh-CN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经济学原理</a:t>
            </a: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》</a:t>
            </a:r>
            <a:endParaRPr kumimoji="0" lang="en-US" altLang="zh-CN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（</a:t>
            </a:r>
            <a:r>
              <a:rPr lang="zh-CN" altLang="en-US" sz="3000" smtClean="0">
                <a:solidFill>
                  <a:prstClr val="white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微观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经济学原理部分）</a:t>
            </a:r>
            <a:endParaRPr kumimoji="0" lang="en-US" altLang="zh-CN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主讲人：周豫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3C9CD8B-9D8F-4E4F-AA7B-F97C16B10CCD}"/>
              </a:ext>
            </a:extLst>
          </p:cNvPr>
          <p:cNvSpPr txBox="1"/>
          <p:nvPr/>
        </p:nvSpPr>
        <p:spPr>
          <a:xfrm>
            <a:off x="1259632" y="3933056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第</a:t>
            </a:r>
            <a:r>
              <a:rPr lang="en-US" altLang="zh-CN" sz="4000" b="1">
                <a:solidFill>
                  <a:prstClr val="white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18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章：</a:t>
            </a:r>
            <a:r>
              <a:rPr lang="zh-CN" altLang="en-US" sz="4000" b="1">
                <a:solidFill>
                  <a:prstClr val="white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生产要素市场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520227" y="135529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雇佣工人的成本（工资）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以货币来衡量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雇佣工人的收益（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MPL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）以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产出量来衡量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解决措施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为货币</a:t>
            </a:r>
            <a:endParaRPr lang="en-US" altLang="zh-CN" sz="240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边际产品价值：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边际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产品乘以产出的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价格，即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VMPL=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劳动的边际产品价值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=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P×MPL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边际产品价值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8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299140" y="2057400"/>
            <a:ext cx="27110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P=5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单位，找到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MPL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VMPL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b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把它们填在表格的空白处。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然后画一个图，纵坐标是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VMPL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，横坐标是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习题：计算</a:t>
            </a:r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MPL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和</a:t>
            </a:r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VMPL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1" name="Rectangle 358">
            <a:extLst>
              <a:ext uri="{FF2B5EF4-FFF2-40B4-BE49-F238E27FC236}">
                <a16:creationId xmlns="" xmlns:a16="http://schemas.microsoft.com/office/drawing/2014/main" id="{9C18DCE0-B03E-02D9-3021-BAC726049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603" y="2195512"/>
            <a:ext cx="5624513" cy="4359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Rectangle 34">
            <a:extLst>
              <a:ext uri="{FF2B5EF4-FFF2-40B4-BE49-F238E27FC236}">
                <a16:creationId xmlns="" xmlns:a16="http://schemas.microsoft.com/office/drawing/2014/main" id="{F8A66CCA-B9C7-BFA1-7741-021ABA14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41" y="6035675"/>
            <a:ext cx="1501775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27432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3000</a:t>
            </a:r>
          </a:p>
        </p:txBody>
      </p:sp>
      <p:sp>
        <p:nvSpPr>
          <p:cNvPr id="13" name="Rectangle 33">
            <a:extLst>
              <a:ext uri="{FF2B5EF4-FFF2-40B4-BE49-F238E27FC236}">
                <a16:creationId xmlns="" xmlns:a16="http://schemas.microsoft.com/office/drawing/2014/main" id="{D49FD052-1C66-1BB2-43BA-273A99AD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016" y="6035675"/>
            <a:ext cx="1444625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182880"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5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="" xmlns:a16="http://schemas.microsoft.com/office/drawing/2014/main" id="{F299E2FB-14C9-41D4-9205-6078F6BF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41" y="5516562"/>
            <a:ext cx="15017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27432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2800</a:t>
            </a:r>
          </a:p>
        </p:txBody>
      </p:sp>
      <p:sp>
        <p:nvSpPr>
          <p:cNvPr id="15" name="Rectangle 29">
            <a:extLst>
              <a:ext uri="{FF2B5EF4-FFF2-40B4-BE49-F238E27FC236}">
                <a16:creationId xmlns="" xmlns:a16="http://schemas.microsoft.com/office/drawing/2014/main" id="{4B49AC95-97B2-53D5-B439-3074F7396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016" y="5516562"/>
            <a:ext cx="14446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182880"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4</a:t>
            </a:r>
          </a:p>
        </p:txBody>
      </p:sp>
      <p:sp>
        <p:nvSpPr>
          <p:cNvPr id="16" name="Rectangle 26">
            <a:extLst>
              <a:ext uri="{FF2B5EF4-FFF2-40B4-BE49-F238E27FC236}">
                <a16:creationId xmlns="" xmlns:a16="http://schemas.microsoft.com/office/drawing/2014/main" id="{6DC3E4A7-9E66-F930-50CA-81BA5E5DE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41" y="4992687"/>
            <a:ext cx="15017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27432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2400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="" xmlns:a16="http://schemas.microsoft.com/office/drawing/2014/main" id="{B013763C-8254-D4F4-7C3B-C2EFACF7E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016" y="4992687"/>
            <a:ext cx="14446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182880"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3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="" xmlns:a16="http://schemas.microsoft.com/office/drawing/2014/main" id="{1F674B5C-9967-535B-05EC-988DE98A5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41" y="4470400"/>
            <a:ext cx="1501775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27432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1800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="" xmlns:a16="http://schemas.microsoft.com/office/drawing/2014/main" id="{24270492-B37E-F143-7D15-4432B57DA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016" y="4470400"/>
            <a:ext cx="1444625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182880"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2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="" xmlns:a16="http://schemas.microsoft.com/office/drawing/2014/main" id="{1213B3AE-8421-F15E-11A2-EEA80A096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41" y="3949700"/>
            <a:ext cx="150177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27432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1000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="" xmlns:a16="http://schemas.microsoft.com/office/drawing/2014/main" id="{32600F7F-6E2C-1203-F5D4-CED92D106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016" y="3949700"/>
            <a:ext cx="144462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182880"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1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="" xmlns:a16="http://schemas.microsoft.com/office/drawing/2014/main" id="{4F823E04-A81E-302A-CDEB-1BB0CE25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253" y="3429000"/>
            <a:ext cx="1446213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="" xmlns:a16="http://schemas.microsoft.com/office/drawing/2014/main" id="{D87F13BD-1FD7-4815-0A7C-C4F5C63FF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416" y="3429000"/>
            <a:ext cx="1239837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="" xmlns:a16="http://schemas.microsoft.com/office/drawing/2014/main" id="{546FC127-B4CA-6D07-105C-F3E93BE75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41" y="3429000"/>
            <a:ext cx="150177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27432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0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="" xmlns:a16="http://schemas.microsoft.com/office/drawing/2014/main" id="{DC503D1D-34BF-96C3-9EBA-9CA594F75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016" y="3429000"/>
            <a:ext cx="144462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Ins="182880"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0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="" xmlns:a16="http://schemas.microsoft.com/office/drawing/2014/main" id="{47A12990-CF52-B183-66E4-09467488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253" y="2187575"/>
            <a:ext cx="1446213" cy="1241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 i="1">
                <a:latin typeface="Arial" panose="020B0604020202020204"/>
                <a:cs typeface="Arial" panose="020B0604020202020204"/>
              </a:rPr>
              <a:t>VMPL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="" xmlns:a16="http://schemas.microsoft.com/office/drawing/2014/main" id="{64492E97-74B6-66AD-96E3-F1D6C8AE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416" y="2187575"/>
            <a:ext cx="1239837" cy="1241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 i="1">
                <a:latin typeface="Arial" panose="020B0604020202020204"/>
                <a:cs typeface="Arial" panose="020B0604020202020204"/>
              </a:rPr>
              <a:t>MPL</a:t>
            </a:r>
            <a:endParaRPr lang="en-US"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="" xmlns:a16="http://schemas.microsoft.com/office/drawing/2014/main" id="{A940F7C9-04FB-0CA4-37EA-016265B2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41" y="2187575"/>
            <a:ext cx="1501775" cy="1241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91440" anchor="ctr"/>
          <a:lstStyle/>
          <a:p>
            <a:pPr algn="ctr">
              <a:lnSpc>
                <a:spcPct val="95000"/>
              </a:lnSpc>
              <a:spcBef>
                <a:spcPct val="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 b="1" i="1">
                <a:latin typeface="Arial" panose="020B0604020202020204"/>
                <a:cs typeface="Arial" panose="020B0604020202020204"/>
              </a:rPr>
              <a:t>Q</a:t>
            </a:r>
            <a:endParaRPr lang="en-US" sz="2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（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小麦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产出</a:t>
            </a:r>
            <a:r>
              <a:rPr lang="en-US" sz="2500">
                <a:latin typeface="Arial" panose="020B0604020202020204"/>
                <a:cs typeface="Arial" panose="020B0604020202020204"/>
              </a:rPr>
              <a:t>）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="" xmlns:a16="http://schemas.microsoft.com/office/drawing/2014/main" id="{97FE272B-854F-8168-3F52-97209032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016" y="2187575"/>
            <a:ext cx="1444625" cy="1241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91440" anchor="ctr"/>
          <a:lstStyle/>
          <a:p>
            <a:pPr algn="ctr">
              <a:lnSpc>
                <a:spcPct val="95000"/>
              </a:lnSpc>
              <a:spcBef>
                <a:spcPct val="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 b="1" i="1">
                <a:latin typeface="Arial" panose="020B0604020202020204"/>
                <a:cs typeface="Arial" panose="020B0604020202020204"/>
              </a:rPr>
              <a:t>L</a:t>
            </a:r>
            <a:endParaRPr lang="en-US" sz="2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（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工人人数）</a:t>
            </a:r>
          </a:p>
        </p:txBody>
      </p:sp>
      <p:sp>
        <p:nvSpPr>
          <p:cNvPr id="30" name="Line 37">
            <a:extLst>
              <a:ext uri="{FF2B5EF4-FFF2-40B4-BE49-F238E27FC236}">
                <a16:creationId xmlns="" xmlns:a16="http://schemas.microsoft.com/office/drawing/2014/main" id="{5BCCE20D-3998-DAD4-800D-59D47C1C9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016" y="2187575"/>
            <a:ext cx="56324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 rIns="182880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Line 38">
            <a:extLst>
              <a:ext uri="{FF2B5EF4-FFF2-40B4-BE49-F238E27FC236}">
                <a16:creationId xmlns="" xmlns:a16="http://schemas.microsoft.com/office/drawing/2014/main" id="{FBB00F70-3328-33B1-5C1C-07C753B28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016" y="3429000"/>
            <a:ext cx="5632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rIns="182880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Line 39">
            <a:extLst>
              <a:ext uri="{FF2B5EF4-FFF2-40B4-BE49-F238E27FC236}">
                <a16:creationId xmlns="" xmlns:a16="http://schemas.microsoft.com/office/drawing/2014/main" id="{465E5F41-94C8-3B62-CDD6-A41D10995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016" y="3949700"/>
            <a:ext cx="5632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rIns="182880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Line 40">
            <a:extLst>
              <a:ext uri="{FF2B5EF4-FFF2-40B4-BE49-F238E27FC236}">
                <a16:creationId xmlns="" xmlns:a16="http://schemas.microsoft.com/office/drawing/2014/main" id="{223970A9-3C17-B883-ADE2-B1080C066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016" y="4470400"/>
            <a:ext cx="5632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rIns="182880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Line 41">
            <a:extLst>
              <a:ext uri="{FF2B5EF4-FFF2-40B4-BE49-F238E27FC236}">
                <a16:creationId xmlns="" xmlns:a16="http://schemas.microsoft.com/office/drawing/2014/main" id="{D6D2B072-88D2-A74C-2D3B-752DE520F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016" y="4992687"/>
            <a:ext cx="5632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rIns="182880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Line 42">
            <a:extLst>
              <a:ext uri="{FF2B5EF4-FFF2-40B4-BE49-F238E27FC236}">
                <a16:creationId xmlns="" xmlns:a16="http://schemas.microsoft.com/office/drawing/2014/main" id="{C9798FBD-D9FA-60EA-16B6-4CB12077E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016" y="5516562"/>
            <a:ext cx="5632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rIns="182880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Line 43">
            <a:extLst>
              <a:ext uri="{FF2B5EF4-FFF2-40B4-BE49-F238E27FC236}">
                <a16:creationId xmlns="" xmlns:a16="http://schemas.microsoft.com/office/drawing/2014/main" id="{BC1592B8-CE50-ADE5-49D0-E02801D31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016" y="6035675"/>
            <a:ext cx="5632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rIns="182880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Line 44">
            <a:extLst>
              <a:ext uri="{FF2B5EF4-FFF2-40B4-BE49-F238E27FC236}">
                <a16:creationId xmlns="" xmlns:a16="http://schemas.microsoft.com/office/drawing/2014/main" id="{E017A593-182C-6196-1468-7EBC40B38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016" y="6557962"/>
            <a:ext cx="56324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 rIns="182880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Line 45">
            <a:extLst>
              <a:ext uri="{FF2B5EF4-FFF2-40B4-BE49-F238E27FC236}">
                <a16:creationId xmlns="" xmlns:a16="http://schemas.microsoft.com/office/drawing/2014/main" id="{0C09B1F4-08EB-DB32-BA74-7ED93180B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016" y="2187575"/>
            <a:ext cx="0" cy="43703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 rIns="182880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Line 46">
            <a:extLst>
              <a:ext uri="{FF2B5EF4-FFF2-40B4-BE49-F238E27FC236}">
                <a16:creationId xmlns="" xmlns:a16="http://schemas.microsoft.com/office/drawing/2014/main" id="{D45F7EA8-01DD-3135-F9C8-AF0D51345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2641" y="2187575"/>
            <a:ext cx="0" cy="437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rIns="182880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Line 47">
            <a:extLst>
              <a:ext uri="{FF2B5EF4-FFF2-40B4-BE49-F238E27FC236}">
                <a16:creationId xmlns="" xmlns:a16="http://schemas.microsoft.com/office/drawing/2014/main" id="{4ABAB058-A1A4-BE75-7475-E1AE73233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4416" y="2187575"/>
            <a:ext cx="0" cy="437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rIns="182880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Line 48">
            <a:extLst>
              <a:ext uri="{FF2B5EF4-FFF2-40B4-BE49-F238E27FC236}">
                <a16:creationId xmlns="" xmlns:a16="http://schemas.microsoft.com/office/drawing/2014/main" id="{005C109A-5E73-4C53-2C41-EF1DF939D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4253" y="2187575"/>
            <a:ext cx="0" cy="437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rIns="182880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Line 49">
            <a:extLst>
              <a:ext uri="{FF2B5EF4-FFF2-40B4-BE49-F238E27FC236}">
                <a16:creationId xmlns="" xmlns:a16="http://schemas.microsoft.com/office/drawing/2014/main" id="{7D257BF2-7A57-06A1-E247-D243C9EE0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466" y="2187575"/>
            <a:ext cx="0" cy="43703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</p:spPr>
        <p:txBody>
          <a:bodyPr rIns="182880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Rectangle 36">
            <a:extLst>
              <a:ext uri="{FF2B5EF4-FFF2-40B4-BE49-F238E27FC236}">
                <a16:creationId xmlns="" xmlns:a16="http://schemas.microsoft.com/office/drawing/2014/main" id="{273B2CFF-331B-4482-1343-CAF35DEF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253" y="5772150"/>
            <a:ext cx="1446213" cy="522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 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="" xmlns:a16="http://schemas.microsoft.com/office/drawing/2014/main" id="{8E7851A1-A4F1-9384-7F46-38830BB1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416" y="5772150"/>
            <a:ext cx="1239837" cy="522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 </a:t>
            </a:r>
          </a:p>
        </p:txBody>
      </p:sp>
      <p:sp>
        <p:nvSpPr>
          <p:cNvPr id="45" name="Rectangle 32">
            <a:extLst>
              <a:ext uri="{FF2B5EF4-FFF2-40B4-BE49-F238E27FC236}">
                <a16:creationId xmlns="" xmlns:a16="http://schemas.microsoft.com/office/drawing/2014/main" id="{2AA976D7-50B5-0BCF-1D7F-B9629610B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253" y="5253037"/>
            <a:ext cx="1446213" cy="519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 </a:t>
            </a:r>
          </a:p>
        </p:txBody>
      </p:sp>
      <p:sp>
        <p:nvSpPr>
          <p:cNvPr id="46" name="Rectangle 31">
            <a:extLst>
              <a:ext uri="{FF2B5EF4-FFF2-40B4-BE49-F238E27FC236}">
                <a16:creationId xmlns="" xmlns:a16="http://schemas.microsoft.com/office/drawing/2014/main" id="{C82053B0-8C49-CC4E-C65E-11AD7656D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416" y="5253037"/>
            <a:ext cx="1239837" cy="519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 </a:t>
            </a:r>
          </a:p>
        </p:txBody>
      </p:sp>
      <p:sp>
        <p:nvSpPr>
          <p:cNvPr id="47" name="Rectangle 28">
            <a:extLst>
              <a:ext uri="{FF2B5EF4-FFF2-40B4-BE49-F238E27FC236}">
                <a16:creationId xmlns="" xmlns:a16="http://schemas.microsoft.com/office/drawing/2014/main" id="{36DD9B96-23B1-BF9D-1B1E-35666C4E3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253" y="4729162"/>
            <a:ext cx="1446213" cy="523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 </a:t>
            </a:r>
          </a:p>
        </p:txBody>
      </p:sp>
      <p:sp>
        <p:nvSpPr>
          <p:cNvPr id="48" name="Rectangle 27">
            <a:extLst>
              <a:ext uri="{FF2B5EF4-FFF2-40B4-BE49-F238E27FC236}">
                <a16:creationId xmlns="" xmlns:a16="http://schemas.microsoft.com/office/drawing/2014/main" id="{E0E42CB5-1898-8894-AA20-435E6C90E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416" y="4729162"/>
            <a:ext cx="1239837" cy="523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 </a:t>
            </a:r>
          </a:p>
        </p:txBody>
      </p:sp>
      <p:sp>
        <p:nvSpPr>
          <p:cNvPr id="49" name="Rectangle 24">
            <a:extLst>
              <a:ext uri="{FF2B5EF4-FFF2-40B4-BE49-F238E27FC236}">
                <a16:creationId xmlns="" xmlns:a16="http://schemas.microsoft.com/office/drawing/2014/main" id="{B47B53AA-10F8-93AF-04C0-C44A19743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253" y="4206875"/>
            <a:ext cx="1446213" cy="522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 </a:t>
            </a:r>
          </a:p>
        </p:txBody>
      </p:sp>
      <p:sp>
        <p:nvSpPr>
          <p:cNvPr id="50" name="Rectangle 23">
            <a:extLst>
              <a:ext uri="{FF2B5EF4-FFF2-40B4-BE49-F238E27FC236}">
                <a16:creationId xmlns="" xmlns:a16="http://schemas.microsoft.com/office/drawing/2014/main" id="{91F51EF0-26BB-FBA2-4E54-64B33B6D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416" y="4206875"/>
            <a:ext cx="1239837" cy="522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 </a:t>
            </a:r>
          </a:p>
        </p:txBody>
      </p:sp>
      <p:sp>
        <p:nvSpPr>
          <p:cNvPr id="51" name="Rectangle 20">
            <a:extLst>
              <a:ext uri="{FF2B5EF4-FFF2-40B4-BE49-F238E27FC236}">
                <a16:creationId xmlns="" xmlns:a16="http://schemas.microsoft.com/office/drawing/2014/main" id="{E930B7A1-38A9-25F1-7701-AB4B59250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253" y="3686175"/>
            <a:ext cx="1446213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 </a:t>
            </a:r>
          </a:p>
        </p:txBody>
      </p:sp>
      <p:sp>
        <p:nvSpPr>
          <p:cNvPr id="52" name="Rectangle 19">
            <a:extLst>
              <a:ext uri="{FF2B5EF4-FFF2-40B4-BE49-F238E27FC236}">
                <a16:creationId xmlns="" xmlns:a16="http://schemas.microsoft.com/office/drawing/2014/main" id="{CD40C3B8-04C3-08B3-1AAA-8CCEE737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416" y="3686175"/>
            <a:ext cx="1239837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Arial" panose="020B0604020202020204"/>
                <a:cs typeface="Arial" panose="020B0604020202020204"/>
              </a:rPr>
              <a:t> </a:t>
            </a:r>
          </a:p>
        </p:txBody>
      </p:sp>
      <p:sp>
        <p:nvSpPr>
          <p:cNvPr id="53" name="Rectangle 359" descr="Wide upward diagonal">
            <a:extLst>
              <a:ext uri="{FF2B5EF4-FFF2-40B4-BE49-F238E27FC236}">
                <a16:creationId xmlns="" xmlns:a16="http://schemas.microsoft.com/office/drawing/2014/main" id="{5CAD96A5-D612-811F-F875-72BEFD2CB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766" y="6300787"/>
            <a:ext cx="1223962" cy="250825"/>
          </a:xfrm>
          <a:prstGeom prst="rect">
            <a:avLst/>
          </a:prstGeom>
          <a:pattFill prst="wdUpDiag">
            <a:fgClr>
              <a:srgbClr val="C0C0C0"/>
            </a:fgClr>
            <a:bgClr>
              <a:schemeClr val="bg1"/>
            </a:bgClr>
          </a:patt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Rectangle 360" descr="Wide upward diagonal">
            <a:extLst>
              <a:ext uri="{FF2B5EF4-FFF2-40B4-BE49-F238E27FC236}">
                <a16:creationId xmlns="" xmlns:a16="http://schemas.microsoft.com/office/drawing/2014/main" id="{5F55B17E-33FE-1CE8-205B-F7F97A03F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191" y="6300787"/>
            <a:ext cx="1427162" cy="250825"/>
          </a:xfrm>
          <a:prstGeom prst="rect">
            <a:avLst/>
          </a:prstGeom>
          <a:pattFill prst="wdUpDiag">
            <a:fgClr>
              <a:srgbClr val="C0C0C0"/>
            </a:fgClr>
            <a:bgClr>
              <a:schemeClr val="bg1"/>
            </a:bgClr>
          </a:patt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Rectangle 363" descr="Wide upward diagonal">
            <a:extLst>
              <a:ext uri="{FF2B5EF4-FFF2-40B4-BE49-F238E27FC236}">
                <a16:creationId xmlns="" xmlns:a16="http://schemas.microsoft.com/office/drawing/2014/main" id="{34FD8FCA-F0C9-2FCF-4D10-F4F4E133A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766" y="3433762"/>
            <a:ext cx="1223962" cy="250825"/>
          </a:xfrm>
          <a:prstGeom prst="rect">
            <a:avLst/>
          </a:prstGeom>
          <a:pattFill prst="wdUpDiag">
            <a:fgClr>
              <a:srgbClr val="C0C0C0"/>
            </a:fgClr>
            <a:bgClr>
              <a:schemeClr val="bg1"/>
            </a:bgClr>
          </a:patt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Rectangle 364" descr="Wide upward diagonal">
            <a:extLst>
              <a:ext uri="{FF2B5EF4-FFF2-40B4-BE49-F238E27FC236}">
                <a16:creationId xmlns="" xmlns:a16="http://schemas.microsoft.com/office/drawing/2014/main" id="{019E9825-2E25-0D28-D33F-B46E470C1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191" y="3433762"/>
            <a:ext cx="1427162" cy="250825"/>
          </a:xfrm>
          <a:prstGeom prst="rect">
            <a:avLst/>
          </a:prstGeom>
          <a:pattFill prst="wdUpDiag">
            <a:fgClr>
              <a:srgbClr val="C0C0C0"/>
            </a:fgClr>
            <a:bgClr>
              <a:schemeClr val="bg1"/>
            </a:bgClr>
          </a:patt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780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72998" y="2282081"/>
            <a:ext cx="2759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农场主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生产函数表现为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边际劳动产品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递减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的特性：当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增加时，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下降。</a:t>
            </a:r>
            <a:endParaRPr lang="en-US" altLang="zh-CN" sz="240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这种特性很常见。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1ACDF59B-B8E9-F3A1-68DA-0D24ECDB8BB1}"/>
              </a:ext>
            </a:extLst>
          </p:cNvPr>
          <p:cNvGrpSpPr/>
          <p:nvPr/>
        </p:nvGrpSpPr>
        <p:grpSpPr>
          <a:xfrm>
            <a:off x="3254666" y="2127184"/>
            <a:ext cx="5632450" cy="4370387"/>
            <a:chOff x="3119438" y="1560513"/>
            <a:chExt cx="5632450" cy="4370387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FAAAEF0A-94F9-7A93-4D30-2D888A814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025" y="1568450"/>
              <a:ext cx="5624513" cy="435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="" xmlns:a16="http://schemas.microsoft.com/office/drawing/2014/main" id="{778C6D07-5314-D117-8926-13193848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063" y="5408613"/>
              <a:ext cx="1501775" cy="522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27432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3000</a:t>
              </a:r>
            </a:p>
          </p:txBody>
        </p:sp>
        <p:sp>
          <p:nvSpPr>
            <p:cNvPr id="6" name="Rectangle 10">
              <a:extLst>
                <a:ext uri="{FF2B5EF4-FFF2-40B4-BE49-F238E27FC236}">
                  <a16:creationId xmlns="" xmlns:a16="http://schemas.microsoft.com/office/drawing/2014/main" id="{7A3DE807-F45C-B054-F6F3-E99DAC776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438" y="5408613"/>
              <a:ext cx="1444625" cy="522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182880"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5</a:t>
              </a:r>
            </a:p>
          </p:txBody>
        </p:sp>
        <p:sp>
          <p:nvSpPr>
            <p:cNvPr id="7" name="Rectangle 11">
              <a:extLst>
                <a:ext uri="{FF2B5EF4-FFF2-40B4-BE49-F238E27FC236}">
                  <a16:creationId xmlns="" xmlns:a16="http://schemas.microsoft.com/office/drawing/2014/main" id="{F1C93B0E-4F93-FD73-4702-43BA8A648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063" y="4889500"/>
              <a:ext cx="1501775" cy="5191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27432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2800</a:t>
              </a:r>
            </a:p>
          </p:txBody>
        </p:sp>
        <p:sp>
          <p:nvSpPr>
            <p:cNvPr id="9" name="Rectangle 12">
              <a:extLst>
                <a:ext uri="{FF2B5EF4-FFF2-40B4-BE49-F238E27FC236}">
                  <a16:creationId xmlns="" xmlns:a16="http://schemas.microsoft.com/office/drawing/2014/main" id="{0172F872-7007-F1A9-169B-77780D88C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438" y="4889500"/>
              <a:ext cx="1444625" cy="5191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182880"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4</a:t>
              </a:r>
            </a:p>
          </p:txBody>
        </p:sp>
        <p:sp>
          <p:nvSpPr>
            <p:cNvPr id="10" name="Rectangle 13">
              <a:extLst>
                <a:ext uri="{FF2B5EF4-FFF2-40B4-BE49-F238E27FC236}">
                  <a16:creationId xmlns="" xmlns:a16="http://schemas.microsoft.com/office/drawing/2014/main" id="{297ED099-D8CA-B7F8-F52F-95A6095F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063" y="4365625"/>
              <a:ext cx="1501775" cy="523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27432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2400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="" xmlns:a16="http://schemas.microsoft.com/office/drawing/2014/main" id="{6A19BC9F-F4F6-FF2D-857F-0298BFC6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438" y="4365625"/>
              <a:ext cx="1444625" cy="523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182880"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3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="" xmlns:a16="http://schemas.microsoft.com/office/drawing/2014/main" id="{50BC0AD5-99DE-FB8B-77B9-A127964C6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063" y="3843338"/>
              <a:ext cx="1501775" cy="522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27432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1800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="" xmlns:a16="http://schemas.microsoft.com/office/drawing/2014/main" id="{EFAB033D-C270-F59B-723A-B20D084E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438" y="3843338"/>
              <a:ext cx="1444625" cy="522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182880"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="" xmlns:a16="http://schemas.microsoft.com/office/drawing/2014/main" id="{0F14EA98-AD38-9946-6034-E106F0FD5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063" y="3322638"/>
              <a:ext cx="1501775" cy="520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27432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1000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="" xmlns:a16="http://schemas.microsoft.com/office/drawing/2014/main" id="{FE50A16A-9165-EC50-1BD1-7F10DD17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438" y="3322638"/>
              <a:ext cx="1444625" cy="520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182880"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="" xmlns:a16="http://schemas.microsoft.com/office/drawing/2014/main" id="{31E223B9-9D5C-EC22-75C5-A0F303D60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5" y="2801938"/>
              <a:ext cx="1446213" cy="520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18288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endParaRPr lang="en-US" sz="25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3" name="Rectangle 20">
              <a:extLst>
                <a:ext uri="{FF2B5EF4-FFF2-40B4-BE49-F238E27FC236}">
                  <a16:creationId xmlns="" xmlns:a16="http://schemas.microsoft.com/office/drawing/2014/main" id="{D415E575-5ECA-F104-06B2-3A0FBCE2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2801938"/>
              <a:ext cx="1239837" cy="520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18288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endParaRPr lang="en-US" sz="25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4" name="Rectangle 21">
              <a:extLst>
                <a:ext uri="{FF2B5EF4-FFF2-40B4-BE49-F238E27FC236}">
                  <a16:creationId xmlns="" xmlns:a16="http://schemas.microsoft.com/office/drawing/2014/main" id="{96B216A8-1D84-8DA4-D3C3-FA17F247C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063" y="2801938"/>
              <a:ext cx="1501775" cy="520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27432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0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="" xmlns:a16="http://schemas.microsoft.com/office/drawing/2014/main" id="{1DE479B2-52E4-5F99-2250-2E9CA0795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438" y="2801938"/>
              <a:ext cx="1444625" cy="520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182880"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0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="" xmlns:a16="http://schemas.microsoft.com/office/drawing/2014/main" id="{63F5878C-87A8-5812-C465-BB213C2EB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5" y="1560513"/>
              <a:ext cx="1446213" cy="12414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VMPL = </a:t>
              </a:r>
              <a:r>
                <a:rPr lang="en-US" sz="25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500" i="1">
                  <a:latin typeface="Arial" panose="020B0604020202020204"/>
                  <a:cs typeface="Arial" panose="020B0604020202020204"/>
                </a:rPr>
                <a:t> x MPL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="" xmlns:a16="http://schemas.microsoft.com/office/drawing/2014/main" id="{B4752EC1-B932-9C41-65A7-09B772301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1560513"/>
              <a:ext cx="1239837" cy="12414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MPL = </a:t>
              </a:r>
              <a:r>
                <a:rPr lang="en-US" sz="2500" b="1">
                  <a:latin typeface="Arial" panose="020B0604020202020204"/>
                  <a:cs typeface="Arial" panose="020B0604020202020204"/>
                </a:rPr>
                <a:t>∆</a:t>
              </a: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/</a:t>
              </a:r>
              <a:r>
                <a:rPr lang="en-US" sz="2500" b="1">
                  <a:latin typeface="Arial" panose="020B0604020202020204"/>
                  <a:cs typeface="Arial" panose="020B0604020202020204"/>
                </a:rPr>
                <a:t>∆</a:t>
              </a:r>
              <a:r>
                <a:rPr lang="en-US" sz="2500" b="1" i="1">
                  <a:latin typeface="Arial" panose="020B0604020202020204"/>
                  <a:cs typeface="Arial" panose="020B0604020202020204"/>
                </a:rPr>
                <a:t>L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 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="" xmlns:a16="http://schemas.microsoft.com/office/drawing/2014/main" id="{A9757AEA-31E4-6551-C050-2E4FA8D6F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063" y="1560513"/>
              <a:ext cx="1501775" cy="12414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bIns="91440" anchor="ctr"/>
            <a:lstStyle/>
            <a:p>
              <a:pPr algn="ctr">
                <a:lnSpc>
                  <a:spcPct val="95000"/>
                </a:lnSpc>
                <a:spcBef>
                  <a:spcPct val="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 </a:t>
              </a:r>
            </a:p>
            <a:p>
              <a:pPr>
                <a:lnSpc>
                  <a:spcPct val="95000"/>
                </a:lnSpc>
                <a:spcBef>
                  <a:spcPct val="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(</a:t>
              </a:r>
              <a:r>
                <a:rPr lang="zh-CN" altLang="en-US" sz="25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小麦产出</a:t>
              </a:r>
              <a:r>
                <a:rPr lang="en-US" sz="25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)</a:t>
              </a:r>
            </a:p>
          </p:txBody>
        </p:sp>
        <p:sp>
          <p:nvSpPr>
            <p:cNvPr id="69" name="Rectangle 26">
              <a:extLst>
                <a:ext uri="{FF2B5EF4-FFF2-40B4-BE49-F238E27FC236}">
                  <a16:creationId xmlns="" xmlns:a16="http://schemas.microsoft.com/office/drawing/2014/main" id="{98444E86-D2C6-9B5E-804F-7727CC0F9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438" y="1560513"/>
              <a:ext cx="1444625" cy="12414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bIns="91440" anchor="ctr"/>
            <a:lstStyle/>
            <a:p>
              <a:pPr algn="ctr">
                <a:lnSpc>
                  <a:spcPct val="95000"/>
                </a:lnSpc>
                <a:spcBef>
                  <a:spcPct val="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L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 </a:t>
              </a:r>
            </a:p>
            <a:p>
              <a:pPr>
                <a:lnSpc>
                  <a:spcPct val="95000"/>
                </a:lnSpc>
                <a:spcBef>
                  <a:spcPct val="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(</a:t>
              </a:r>
              <a:r>
                <a:rPr lang="zh-CN" altLang="en-US" sz="25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工人数量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)</a:t>
              </a:r>
            </a:p>
          </p:txBody>
        </p:sp>
        <p:sp>
          <p:nvSpPr>
            <p:cNvPr id="70" name="Line 27">
              <a:extLst>
                <a:ext uri="{FF2B5EF4-FFF2-40B4-BE49-F238E27FC236}">
                  <a16:creationId xmlns="" xmlns:a16="http://schemas.microsoft.com/office/drawing/2014/main" id="{7CFC580F-A49D-2794-80BB-BE7B4C4A2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438" y="1560513"/>
              <a:ext cx="56324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 rIns="182880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" name="Line 28">
              <a:extLst>
                <a:ext uri="{FF2B5EF4-FFF2-40B4-BE49-F238E27FC236}">
                  <a16:creationId xmlns="" xmlns:a16="http://schemas.microsoft.com/office/drawing/2014/main" id="{D154C1A9-4503-73CD-2122-6B96CAF94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438" y="2801938"/>
              <a:ext cx="5632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rIns="182880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" name="Line 29">
              <a:extLst>
                <a:ext uri="{FF2B5EF4-FFF2-40B4-BE49-F238E27FC236}">
                  <a16:creationId xmlns="" xmlns:a16="http://schemas.microsoft.com/office/drawing/2014/main" id="{82835D9E-0EB6-8DB3-68A1-DEA3E87D8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438" y="3322638"/>
              <a:ext cx="5632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rIns="182880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3" name="Line 30">
              <a:extLst>
                <a:ext uri="{FF2B5EF4-FFF2-40B4-BE49-F238E27FC236}">
                  <a16:creationId xmlns="" xmlns:a16="http://schemas.microsoft.com/office/drawing/2014/main" id="{09F91904-4255-41BF-C797-3F026B419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438" y="3843338"/>
              <a:ext cx="5632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rIns="182880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="" xmlns:a16="http://schemas.microsoft.com/office/drawing/2014/main" id="{9EF42857-857F-C2BD-D3D7-D631E49AA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438" y="4365625"/>
              <a:ext cx="5632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rIns="182880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5" name="Line 32">
              <a:extLst>
                <a:ext uri="{FF2B5EF4-FFF2-40B4-BE49-F238E27FC236}">
                  <a16:creationId xmlns="" xmlns:a16="http://schemas.microsoft.com/office/drawing/2014/main" id="{F269F2A2-A0E4-7036-A5AE-E27B32F4A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438" y="4889500"/>
              <a:ext cx="5632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rIns="182880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6" name="Line 33">
              <a:extLst>
                <a:ext uri="{FF2B5EF4-FFF2-40B4-BE49-F238E27FC236}">
                  <a16:creationId xmlns="" xmlns:a16="http://schemas.microsoft.com/office/drawing/2014/main" id="{559F0358-25AE-FA1A-CEF1-0A34B9F4C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438" y="5408613"/>
              <a:ext cx="5632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rIns="182880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7" name="Line 34">
              <a:extLst>
                <a:ext uri="{FF2B5EF4-FFF2-40B4-BE49-F238E27FC236}">
                  <a16:creationId xmlns="" xmlns:a16="http://schemas.microsoft.com/office/drawing/2014/main" id="{65237ED0-0DE8-9201-EFDB-3F7BC017C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438" y="5930900"/>
              <a:ext cx="56324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 rIns="182880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8" name="Line 35">
              <a:extLst>
                <a:ext uri="{FF2B5EF4-FFF2-40B4-BE49-F238E27FC236}">
                  <a16:creationId xmlns="" xmlns:a16="http://schemas.microsoft.com/office/drawing/2014/main" id="{604CAD7B-7ACC-3620-5656-2750E44CB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438" y="1560513"/>
              <a:ext cx="0" cy="4370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 rIns="182880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9" name="Line 36">
              <a:extLst>
                <a:ext uri="{FF2B5EF4-FFF2-40B4-BE49-F238E27FC236}">
                  <a16:creationId xmlns="" xmlns:a16="http://schemas.microsoft.com/office/drawing/2014/main" id="{3CA36F51-94D1-0E71-57A2-B1E4F5551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4063" y="1560513"/>
              <a:ext cx="0" cy="4370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rIns="182880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0" name="Line 37">
              <a:extLst>
                <a:ext uri="{FF2B5EF4-FFF2-40B4-BE49-F238E27FC236}">
                  <a16:creationId xmlns="" xmlns:a16="http://schemas.microsoft.com/office/drawing/2014/main" id="{20B6704A-6289-FAC1-474B-30F63FA0B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5838" y="1560513"/>
              <a:ext cx="0" cy="4370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rIns="182880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1" name="Line 38">
              <a:extLst>
                <a:ext uri="{FF2B5EF4-FFF2-40B4-BE49-F238E27FC236}">
                  <a16:creationId xmlns="" xmlns:a16="http://schemas.microsoft.com/office/drawing/2014/main" id="{A1ED2E5E-B682-24FA-AF41-A031E25E5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5675" y="1560513"/>
              <a:ext cx="0" cy="4370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rIns="182880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2" name="Line 39">
              <a:extLst>
                <a:ext uri="{FF2B5EF4-FFF2-40B4-BE49-F238E27FC236}">
                  <a16:creationId xmlns="" xmlns:a16="http://schemas.microsoft.com/office/drawing/2014/main" id="{6EE89B21-7957-A69D-332B-AE3E6C523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1888" y="1560513"/>
              <a:ext cx="0" cy="4370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 rIns="182880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3" name="Rectangle 40">
              <a:extLst>
                <a:ext uri="{FF2B5EF4-FFF2-40B4-BE49-F238E27FC236}">
                  <a16:creationId xmlns="" xmlns:a16="http://schemas.microsoft.com/office/drawing/2014/main" id="{0E08CF4B-00B7-E555-BD23-2D78121A4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5" y="5145088"/>
              <a:ext cx="1446213" cy="5222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rIns="18288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 dirty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1000</a:t>
              </a:r>
            </a:p>
          </p:txBody>
        </p:sp>
        <p:sp>
          <p:nvSpPr>
            <p:cNvPr id="84" name="Rectangle 41">
              <a:extLst>
                <a:ext uri="{FF2B5EF4-FFF2-40B4-BE49-F238E27FC236}">
                  <a16:creationId xmlns="" xmlns:a16="http://schemas.microsoft.com/office/drawing/2014/main" id="{690CB302-1DA3-7914-0249-3BC48A5C8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5145088"/>
              <a:ext cx="1239837" cy="5222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rIns="18288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200</a:t>
              </a:r>
            </a:p>
          </p:txBody>
        </p:sp>
        <p:sp>
          <p:nvSpPr>
            <p:cNvPr id="85" name="Rectangle 42">
              <a:extLst>
                <a:ext uri="{FF2B5EF4-FFF2-40B4-BE49-F238E27FC236}">
                  <a16:creationId xmlns="" xmlns:a16="http://schemas.microsoft.com/office/drawing/2014/main" id="{276797DF-998A-BA8A-4DA5-9079735F8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5" y="4625975"/>
              <a:ext cx="1446213" cy="5191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rIns="18288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 dirty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2000</a:t>
              </a:r>
            </a:p>
          </p:txBody>
        </p:sp>
        <p:sp>
          <p:nvSpPr>
            <p:cNvPr id="86" name="Rectangle 43">
              <a:extLst>
                <a:ext uri="{FF2B5EF4-FFF2-40B4-BE49-F238E27FC236}">
                  <a16:creationId xmlns="" xmlns:a16="http://schemas.microsoft.com/office/drawing/2014/main" id="{A8A57270-4D2F-961F-4F08-0D145247D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4625975"/>
              <a:ext cx="1239837" cy="5191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rIns="18288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400</a:t>
              </a:r>
            </a:p>
          </p:txBody>
        </p:sp>
        <p:sp>
          <p:nvSpPr>
            <p:cNvPr id="87" name="Rectangle 44">
              <a:extLst>
                <a:ext uri="{FF2B5EF4-FFF2-40B4-BE49-F238E27FC236}">
                  <a16:creationId xmlns="" xmlns:a16="http://schemas.microsoft.com/office/drawing/2014/main" id="{2B3F86EA-55BA-359B-0787-AAB7127F9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5" y="4102100"/>
              <a:ext cx="1446213" cy="5238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rIns="18288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 dirty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3000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="" xmlns:a16="http://schemas.microsoft.com/office/drawing/2014/main" id="{6B6C81F0-7F91-ED04-EB45-0C4E5CCAA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4102100"/>
              <a:ext cx="1239837" cy="5238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rIns="18288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600</a:t>
              </a:r>
            </a:p>
          </p:txBody>
        </p:sp>
        <p:sp>
          <p:nvSpPr>
            <p:cNvPr id="89" name="Rectangle 46">
              <a:extLst>
                <a:ext uri="{FF2B5EF4-FFF2-40B4-BE49-F238E27FC236}">
                  <a16:creationId xmlns="" xmlns:a16="http://schemas.microsoft.com/office/drawing/2014/main" id="{B4B1361C-ACF7-F9A7-1F32-0A047597C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5" y="3579813"/>
              <a:ext cx="1446213" cy="5222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rIns="18288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 dirty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4000</a:t>
              </a:r>
            </a:p>
          </p:txBody>
        </p:sp>
        <p:sp>
          <p:nvSpPr>
            <p:cNvPr id="90" name="Rectangle 47">
              <a:extLst>
                <a:ext uri="{FF2B5EF4-FFF2-40B4-BE49-F238E27FC236}">
                  <a16:creationId xmlns="" xmlns:a16="http://schemas.microsoft.com/office/drawing/2014/main" id="{0C0D507C-BD2B-92AD-F4A5-D21F1E36B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3579813"/>
              <a:ext cx="1239837" cy="5222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rIns="18288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800</a:t>
              </a:r>
            </a:p>
          </p:txBody>
        </p:sp>
        <p:sp>
          <p:nvSpPr>
            <p:cNvPr id="91" name="Rectangle 48">
              <a:extLst>
                <a:ext uri="{FF2B5EF4-FFF2-40B4-BE49-F238E27FC236}">
                  <a16:creationId xmlns="" xmlns:a16="http://schemas.microsoft.com/office/drawing/2014/main" id="{42D32C5B-40B4-1B58-47AC-11818CBC8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5" y="3059113"/>
              <a:ext cx="1446213" cy="520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rIns="18288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 smtClean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5000</a:t>
              </a:r>
              <a:r>
                <a:rPr lang="zh-CN" altLang="en-US" sz="2500" smtClean="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元</a:t>
              </a:r>
              <a:endParaRPr lang="en-US" sz="25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2" name="Rectangle 49">
              <a:extLst>
                <a:ext uri="{FF2B5EF4-FFF2-40B4-BE49-F238E27FC236}">
                  <a16:creationId xmlns="" xmlns:a16="http://schemas.microsoft.com/office/drawing/2014/main" id="{EA2F0EEC-9718-CDEB-8422-96C86B776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3059113"/>
              <a:ext cx="1239837" cy="520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rIns="182880" anchor="ctr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1000</a:t>
              </a:r>
            </a:p>
          </p:txBody>
        </p:sp>
        <p:sp>
          <p:nvSpPr>
            <p:cNvPr id="93" name="Rectangle 50" descr="Wide upward diagonal">
              <a:extLst>
                <a:ext uri="{FF2B5EF4-FFF2-40B4-BE49-F238E27FC236}">
                  <a16:creationId xmlns="" xmlns:a16="http://schemas.microsoft.com/office/drawing/2014/main" id="{BE24C266-3E92-A649-5FC9-FAE73C6E9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188" y="5673725"/>
              <a:ext cx="1223962" cy="250825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chemeClr val="bg1"/>
              </a:bgClr>
            </a:patt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4" name="Rectangle 51" descr="Wide upward diagonal">
              <a:extLst>
                <a:ext uri="{FF2B5EF4-FFF2-40B4-BE49-F238E27FC236}">
                  <a16:creationId xmlns="" xmlns:a16="http://schemas.microsoft.com/office/drawing/2014/main" id="{1839BB4D-E438-5536-A6A4-5D42F3A92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3613" y="5673725"/>
              <a:ext cx="1427162" cy="250825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chemeClr val="bg1"/>
              </a:bgClr>
            </a:patt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5" name="Rectangle 52" descr="Wide upward diagonal">
              <a:extLst>
                <a:ext uri="{FF2B5EF4-FFF2-40B4-BE49-F238E27FC236}">
                  <a16:creationId xmlns="" xmlns:a16="http://schemas.microsoft.com/office/drawing/2014/main" id="{CBD01E89-C3D8-2C6C-3DE5-84C2DEFA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188" y="2806700"/>
              <a:ext cx="1223962" cy="247650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chemeClr val="bg1"/>
              </a:bgClr>
            </a:patt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6" name="Rectangle 53" descr="Wide upward diagonal">
              <a:extLst>
                <a:ext uri="{FF2B5EF4-FFF2-40B4-BE49-F238E27FC236}">
                  <a16:creationId xmlns="" xmlns:a16="http://schemas.microsoft.com/office/drawing/2014/main" id="{2E26A4D3-684B-0203-AC4C-085B8080D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3613" y="2806700"/>
              <a:ext cx="1427162" cy="247650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chemeClr val="bg1"/>
              </a:bgClr>
            </a:patt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97" name="TextBox 15">
            <a:extLst>
              <a:ext uri="{FF2B5EF4-FFF2-40B4-BE49-F238E27FC236}">
                <a16:creationId xmlns="" xmlns:a16="http://schemas.microsoft.com/office/drawing/2014/main" id="{D806631E-D4EE-9D85-89BB-4D8283620166}"/>
              </a:ext>
            </a:extLst>
          </p:cNvPr>
          <p:cNvSpPr txBox="1"/>
          <p:nvPr/>
        </p:nvSpPr>
        <p:spPr>
          <a:xfrm>
            <a:off x="457200" y="1481882"/>
            <a:ext cx="275978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答案</a:t>
            </a:r>
          </a:p>
        </p:txBody>
      </p:sp>
      <p:sp>
        <p:nvSpPr>
          <p:cNvPr id="53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习题：计算</a:t>
            </a:r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MPL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和</a:t>
            </a:r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VMPL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5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4855" y="1523545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由于边际产品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递减，农场主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VMPL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曲线向下倾斜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="" xmlns:a16="http://schemas.microsoft.com/office/drawing/2014/main" id="{FA4E4902-C1FD-695E-3EBA-0076B8B798AC}"/>
              </a:ext>
            </a:extLst>
          </p:cNvPr>
          <p:cNvGrpSpPr/>
          <p:nvPr/>
        </p:nvGrpSpPr>
        <p:grpSpPr>
          <a:xfrm>
            <a:off x="3044114" y="1209049"/>
            <a:ext cx="5765800" cy="5603875"/>
            <a:chOff x="3248025" y="796925"/>
            <a:chExt cx="5765800" cy="5603875"/>
          </a:xfrm>
        </p:grpSpPr>
        <p:sp>
          <p:nvSpPr>
            <p:cNvPr id="108" name="AutoShape 25">
              <a:extLst>
                <a:ext uri="{FF2B5EF4-FFF2-40B4-BE49-F238E27FC236}">
                  <a16:creationId xmlns="" xmlns:a16="http://schemas.microsoft.com/office/drawing/2014/main" id="{1BB271F6-BC3B-53A4-ED1E-1439D28D1D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48025" y="1003300"/>
              <a:ext cx="5765800" cy="51768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09" name="Group 70">
              <a:extLst>
                <a:ext uri="{FF2B5EF4-FFF2-40B4-BE49-F238E27FC236}">
                  <a16:creationId xmlns="" xmlns:a16="http://schemas.microsoft.com/office/drawing/2014/main" id="{E475D0F6-074E-0C0F-68F8-E09242D5896A}"/>
                </a:ext>
              </a:extLst>
            </p:cNvPr>
            <p:cNvGrpSpPr/>
            <p:nvPr/>
          </p:nvGrpSpPr>
          <p:grpSpPr bwMode="auto">
            <a:xfrm>
              <a:off x="4503738" y="1303338"/>
              <a:ext cx="4183062" cy="4133850"/>
              <a:chOff x="2837" y="856"/>
              <a:chExt cx="2635" cy="2604"/>
            </a:xfrm>
          </p:grpSpPr>
          <p:sp>
            <p:nvSpPr>
              <p:cNvPr id="150" name="Rectangle 27">
                <a:extLst>
                  <a:ext uri="{FF2B5EF4-FFF2-40B4-BE49-F238E27FC236}">
                    <a16:creationId xmlns="" xmlns:a16="http://schemas.microsoft.com/office/drawing/2014/main" id="{0EE2BFA8-EC28-7391-A36E-C34BFCB4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7" y="856"/>
                <a:ext cx="2635" cy="26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1" name="Line 28">
                <a:extLst>
                  <a:ext uri="{FF2B5EF4-FFF2-40B4-BE49-F238E27FC236}">
                    <a16:creationId xmlns="" xmlns:a16="http://schemas.microsoft.com/office/drawing/2014/main" id="{8B03ADFE-1224-41E1-E179-9DF9CE1E1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3022"/>
                <a:ext cx="26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2" name="Line 29">
                <a:extLst>
                  <a:ext uri="{FF2B5EF4-FFF2-40B4-BE49-F238E27FC236}">
                    <a16:creationId xmlns="" xmlns:a16="http://schemas.microsoft.com/office/drawing/2014/main" id="{105FD16D-B6F7-085D-833D-B2EF2D999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2594"/>
                <a:ext cx="26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3" name="Line 30">
                <a:extLst>
                  <a:ext uri="{FF2B5EF4-FFF2-40B4-BE49-F238E27FC236}">
                    <a16:creationId xmlns="" xmlns:a16="http://schemas.microsoft.com/office/drawing/2014/main" id="{B45C5560-715E-6F8F-E954-22CC7C564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2158"/>
                <a:ext cx="26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4" name="Line 31">
                <a:extLst>
                  <a:ext uri="{FF2B5EF4-FFF2-40B4-BE49-F238E27FC236}">
                    <a16:creationId xmlns="" xmlns:a16="http://schemas.microsoft.com/office/drawing/2014/main" id="{9659C689-B684-E931-8C27-9569A1A2D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1721"/>
                <a:ext cx="26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5" name="Line 32">
                <a:extLst>
                  <a:ext uri="{FF2B5EF4-FFF2-40B4-BE49-F238E27FC236}">
                    <a16:creationId xmlns="" xmlns:a16="http://schemas.microsoft.com/office/drawing/2014/main" id="{55D0E632-8090-8E22-23CF-8016C5561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1293"/>
                <a:ext cx="26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6" name="Line 34">
                <a:extLst>
                  <a:ext uri="{FF2B5EF4-FFF2-40B4-BE49-F238E27FC236}">
                    <a16:creationId xmlns="" xmlns:a16="http://schemas.microsoft.com/office/drawing/2014/main" id="{8EB051EA-5F24-1288-A8B5-8842C0C1C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4" y="856"/>
                <a:ext cx="1" cy="26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7" name="Line 35">
                <a:extLst>
                  <a:ext uri="{FF2B5EF4-FFF2-40B4-BE49-F238E27FC236}">
                    <a16:creationId xmlns="" xmlns:a16="http://schemas.microsoft.com/office/drawing/2014/main" id="{325B14B3-509A-1DFA-4202-04BF00FBA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1" y="856"/>
                <a:ext cx="1" cy="26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8" name="Line 36">
                <a:extLst>
                  <a:ext uri="{FF2B5EF4-FFF2-40B4-BE49-F238E27FC236}">
                    <a16:creationId xmlns="" xmlns:a16="http://schemas.microsoft.com/office/drawing/2014/main" id="{98430B29-4D92-CC32-4919-B64EFA16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8" y="856"/>
                <a:ext cx="1" cy="26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9" name="Line 37">
                <a:extLst>
                  <a:ext uri="{FF2B5EF4-FFF2-40B4-BE49-F238E27FC236}">
                    <a16:creationId xmlns="" xmlns:a16="http://schemas.microsoft.com/office/drawing/2014/main" id="{42DAD411-0D9F-F7C8-5286-37F997C38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5" y="856"/>
                <a:ext cx="1" cy="26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60" name="Line 40">
                <a:extLst>
                  <a:ext uri="{FF2B5EF4-FFF2-40B4-BE49-F238E27FC236}">
                    <a16:creationId xmlns="" xmlns:a16="http://schemas.microsoft.com/office/drawing/2014/main" id="{FA15774D-4F8A-EF75-7C8A-AC8618064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856"/>
                <a:ext cx="1" cy="26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61" name="Line 48">
                <a:extLst>
                  <a:ext uri="{FF2B5EF4-FFF2-40B4-BE49-F238E27FC236}">
                    <a16:creationId xmlns="" xmlns:a16="http://schemas.microsoft.com/office/drawing/2014/main" id="{EEA9FEDD-9E26-5BAF-209F-A32B3085D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3459"/>
                <a:ext cx="26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10" name="Text Box 15">
              <a:extLst>
                <a:ext uri="{FF2B5EF4-FFF2-40B4-BE49-F238E27FC236}">
                  <a16:creationId xmlns="" xmlns:a16="http://schemas.microsoft.com/office/drawing/2014/main" id="{3533CE84-B676-57A4-11BE-7FD9D25CE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2188" y="5943600"/>
              <a:ext cx="3816350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L</a:t>
              </a:r>
              <a:r>
                <a:rPr lang="en-US" sz="2400">
                  <a:latin typeface="Arial" panose="020B0604020202020204"/>
                  <a:cs typeface="Arial" panose="020B0604020202020204"/>
                </a:rPr>
                <a:t>（工人人数）</a:t>
              </a:r>
            </a:p>
          </p:txBody>
        </p:sp>
        <p:grpSp>
          <p:nvGrpSpPr>
            <p:cNvPr id="111" name="Group 21">
              <a:extLst>
                <a:ext uri="{FF2B5EF4-FFF2-40B4-BE49-F238E27FC236}">
                  <a16:creationId xmlns="" xmlns:a16="http://schemas.microsoft.com/office/drawing/2014/main" id="{6779AA8C-08E6-CD7A-7B70-5D21240BE825}"/>
                </a:ext>
              </a:extLst>
            </p:cNvPr>
            <p:cNvGrpSpPr/>
            <p:nvPr/>
          </p:nvGrpSpPr>
          <p:grpSpPr bwMode="auto">
            <a:xfrm>
              <a:off x="4872038" y="1943100"/>
              <a:ext cx="3462337" cy="2851150"/>
              <a:chOff x="2957" y="1294"/>
              <a:chExt cx="2181" cy="1796"/>
            </a:xfrm>
          </p:grpSpPr>
          <p:sp>
            <p:nvSpPr>
              <p:cNvPr id="144" name="Line 17">
                <a:extLst>
                  <a:ext uri="{FF2B5EF4-FFF2-40B4-BE49-F238E27FC236}">
                    <a16:creationId xmlns="" xmlns:a16="http://schemas.microsoft.com/office/drawing/2014/main" id="{6848E573-80E9-DE6B-31FA-EBD4396CC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9" y="1326"/>
                <a:ext cx="2117" cy="1735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5" name="Oval 18">
                <a:extLst>
                  <a:ext uri="{FF2B5EF4-FFF2-40B4-BE49-F238E27FC236}">
                    <a16:creationId xmlns="" xmlns:a16="http://schemas.microsoft.com/office/drawing/2014/main" id="{1A768E31-D476-59C8-DD04-91FDDB7699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69" y="3022"/>
                <a:ext cx="69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6" name="Oval 19">
                <a:extLst>
                  <a:ext uri="{FF2B5EF4-FFF2-40B4-BE49-F238E27FC236}">
                    <a16:creationId xmlns="" xmlns:a16="http://schemas.microsoft.com/office/drawing/2014/main" id="{E3739187-97EC-46B9-9D68-FC1051CB27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1" y="2596"/>
                <a:ext cx="69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7" name="Oval 20">
                <a:extLst>
                  <a:ext uri="{FF2B5EF4-FFF2-40B4-BE49-F238E27FC236}">
                    <a16:creationId xmlns="" xmlns:a16="http://schemas.microsoft.com/office/drawing/2014/main" id="{F1DA86E9-2D57-E878-31BD-506F36F2B9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08" y="2155"/>
                <a:ext cx="69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8" name="Oval 21">
                <a:extLst>
                  <a:ext uri="{FF2B5EF4-FFF2-40B4-BE49-F238E27FC236}">
                    <a16:creationId xmlns="" xmlns:a16="http://schemas.microsoft.com/office/drawing/2014/main" id="{A821B54D-7F27-B70E-DDA7-13A0AE0138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82" y="1724"/>
                <a:ext cx="69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9" name="Oval 22">
                <a:extLst>
                  <a:ext uri="{FF2B5EF4-FFF2-40B4-BE49-F238E27FC236}">
                    <a16:creationId xmlns="" xmlns:a16="http://schemas.microsoft.com/office/drawing/2014/main" id="{5826934C-9F71-7C75-DEDE-99DD4EBF2D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57" y="1294"/>
                <a:ext cx="69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12" name="Text Box 24">
              <a:extLst>
                <a:ext uri="{FF2B5EF4-FFF2-40B4-BE49-F238E27FC236}">
                  <a16:creationId xmlns="" xmlns:a16="http://schemas.microsoft.com/office/drawing/2014/main" id="{9B227A25-92A8-9CD2-CD41-097685C68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9525" y="796925"/>
              <a:ext cx="2925763" cy="473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VMPL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曲线</a:t>
              </a:r>
            </a:p>
          </p:txBody>
        </p:sp>
        <p:sp>
          <p:nvSpPr>
            <p:cNvPr id="113" name="Line 33">
              <a:extLst>
                <a:ext uri="{FF2B5EF4-FFF2-40B4-BE49-F238E27FC236}">
                  <a16:creationId xmlns="" xmlns:a16="http://schemas.microsoft.com/office/drawing/2014/main" id="{EAA79F0B-54E4-CCE5-2388-39D4B2D8D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3738" y="1303338"/>
              <a:ext cx="41830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4" name="Line 38">
              <a:extLst>
                <a:ext uri="{FF2B5EF4-FFF2-40B4-BE49-F238E27FC236}">
                  <a16:creationId xmlns="" xmlns:a16="http://schemas.microsoft.com/office/drawing/2014/main" id="{A4910CB6-4B8A-FCB2-9EF1-02486AB0E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00" y="1303338"/>
              <a:ext cx="1588" cy="4132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5" name="Rectangle 39">
              <a:extLst>
                <a:ext uri="{FF2B5EF4-FFF2-40B4-BE49-F238E27FC236}">
                  <a16:creationId xmlns="" xmlns:a16="http://schemas.microsoft.com/office/drawing/2014/main" id="{DDD9E7C2-90A2-F6B3-0E18-1854F39DB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738" y="1303338"/>
              <a:ext cx="4183062" cy="413226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6" name="Line 41">
              <a:extLst>
                <a:ext uri="{FF2B5EF4-FFF2-40B4-BE49-F238E27FC236}">
                  <a16:creationId xmlns="" xmlns:a16="http://schemas.microsoft.com/office/drawing/2014/main" id="{AD54EA01-2285-D503-70CD-BA9876AC0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5435600"/>
              <a:ext cx="920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7" name="Line 42">
              <a:extLst>
                <a:ext uri="{FF2B5EF4-FFF2-40B4-BE49-F238E27FC236}">
                  <a16:creationId xmlns="" xmlns:a16="http://schemas.microsoft.com/office/drawing/2014/main" id="{658F031C-C489-7802-EBB7-9FC4EA3FC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4741863"/>
              <a:ext cx="920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8" name="Line 43">
              <a:extLst>
                <a:ext uri="{FF2B5EF4-FFF2-40B4-BE49-F238E27FC236}">
                  <a16:creationId xmlns="" xmlns:a16="http://schemas.microsoft.com/office/drawing/2014/main" id="{BA3112AE-0F16-5F58-6B84-A6BC481CD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4062413"/>
              <a:ext cx="920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9" name="Line 44">
              <a:extLst>
                <a:ext uri="{FF2B5EF4-FFF2-40B4-BE49-F238E27FC236}">
                  <a16:creationId xmlns="" xmlns:a16="http://schemas.microsoft.com/office/drawing/2014/main" id="{80E86D12-BF0E-DE23-503C-51EB7955C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3370263"/>
              <a:ext cx="920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0" name="Line 45">
              <a:extLst>
                <a:ext uri="{FF2B5EF4-FFF2-40B4-BE49-F238E27FC236}">
                  <a16:creationId xmlns="" xmlns:a16="http://schemas.microsoft.com/office/drawing/2014/main" id="{48494A71-95B5-D194-FA24-1A714345B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2676525"/>
              <a:ext cx="920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1" name="Line 46">
              <a:extLst>
                <a:ext uri="{FF2B5EF4-FFF2-40B4-BE49-F238E27FC236}">
                  <a16:creationId xmlns="" xmlns:a16="http://schemas.microsoft.com/office/drawing/2014/main" id="{250B9777-C438-A02B-1344-04DE2C79D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1997075"/>
              <a:ext cx="920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2" name="Line 47">
              <a:extLst>
                <a:ext uri="{FF2B5EF4-FFF2-40B4-BE49-F238E27FC236}">
                  <a16:creationId xmlns="" xmlns:a16="http://schemas.microsoft.com/office/drawing/2014/main" id="{4C7D83FC-709D-54B2-8E4B-686A502FF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1303338"/>
              <a:ext cx="920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3" name="Line 49">
              <a:extLst>
                <a:ext uri="{FF2B5EF4-FFF2-40B4-BE49-F238E27FC236}">
                  <a16:creationId xmlns="" xmlns:a16="http://schemas.microsoft.com/office/drawing/2014/main" id="{302EF727-5F48-F460-82C3-22FE812F0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3738" y="5435600"/>
              <a:ext cx="1587" cy="904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4" name="Line 50">
              <a:extLst>
                <a:ext uri="{FF2B5EF4-FFF2-40B4-BE49-F238E27FC236}">
                  <a16:creationId xmlns="" xmlns:a16="http://schemas.microsoft.com/office/drawing/2014/main" id="{DC736274-43C7-8973-A475-C4760E0C8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0350" y="5435600"/>
              <a:ext cx="1588" cy="904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5" name="Line 51">
              <a:extLst>
                <a:ext uri="{FF2B5EF4-FFF2-40B4-BE49-F238E27FC236}">
                  <a16:creationId xmlns="" xmlns:a16="http://schemas.microsoft.com/office/drawing/2014/main" id="{EFDA025F-3CDB-80BD-7FE9-9E25982C7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3" y="5435600"/>
              <a:ext cx="1587" cy="904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6" name="Line 52">
              <a:extLst>
                <a:ext uri="{FF2B5EF4-FFF2-40B4-BE49-F238E27FC236}">
                  <a16:creationId xmlns="" xmlns:a16="http://schemas.microsoft.com/office/drawing/2014/main" id="{3D7DC1E2-1C2E-40D1-3F36-814ABD023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13575" y="5435600"/>
              <a:ext cx="1588" cy="904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7" name="Line 53">
              <a:extLst>
                <a:ext uri="{FF2B5EF4-FFF2-40B4-BE49-F238E27FC236}">
                  <a16:creationId xmlns="" xmlns:a16="http://schemas.microsoft.com/office/drawing/2014/main" id="{A231B32F-1F8F-4441-B6B3-1B8C4C5F1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0188" y="5435600"/>
              <a:ext cx="1587" cy="904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8" name="Line 54">
              <a:extLst>
                <a:ext uri="{FF2B5EF4-FFF2-40B4-BE49-F238E27FC236}">
                  <a16:creationId xmlns="" xmlns:a16="http://schemas.microsoft.com/office/drawing/2014/main" id="{82E96517-894B-BBA3-306C-9243FAD4B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86800" y="5435600"/>
              <a:ext cx="1588" cy="904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29" name="Group 68">
              <a:extLst>
                <a:ext uri="{FF2B5EF4-FFF2-40B4-BE49-F238E27FC236}">
                  <a16:creationId xmlns="" xmlns:a16="http://schemas.microsoft.com/office/drawing/2014/main" id="{E4A450DF-596E-DB49-6CC1-D7A2DDCC39ED}"/>
                </a:ext>
              </a:extLst>
            </p:cNvPr>
            <p:cNvGrpSpPr/>
            <p:nvPr/>
          </p:nvGrpSpPr>
          <p:grpSpPr bwMode="auto">
            <a:xfrm>
              <a:off x="3349625" y="1127125"/>
              <a:ext cx="1004888" cy="4484688"/>
              <a:chOff x="2110" y="745"/>
              <a:chExt cx="633" cy="2825"/>
            </a:xfrm>
          </p:grpSpPr>
          <p:sp>
            <p:nvSpPr>
              <p:cNvPr id="137" name="Rectangle 55">
                <a:extLst>
                  <a:ext uri="{FF2B5EF4-FFF2-40B4-BE49-F238E27FC236}">
                    <a16:creationId xmlns="" xmlns:a16="http://schemas.microsoft.com/office/drawing/2014/main" id="{F0C3BC08-4293-6FAA-F90E-C5E7F667F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" y="3347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8" name="Rectangle 56">
                <a:extLst>
                  <a:ext uri="{FF2B5EF4-FFF2-40B4-BE49-F238E27FC236}">
                    <a16:creationId xmlns="" xmlns:a16="http://schemas.microsoft.com/office/drawing/2014/main" id="{F7CCB9B3-4F44-1738-31C1-561D6C47E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911"/>
                <a:ext cx="465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1000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9" name="Rectangle 57">
                <a:extLst>
                  <a:ext uri="{FF2B5EF4-FFF2-40B4-BE49-F238E27FC236}">
                    <a16:creationId xmlns="" xmlns:a16="http://schemas.microsoft.com/office/drawing/2014/main" id="{DB2BD4AC-2B21-9C21-A75B-4BDAB299B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482"/>
                <a:ext cx="465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2000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0" name="Rectangle 58">
                <a:extLst>
                  <a:ext uri="{FF2B5EF4-FFF2-40B4-BE49-F238E27FC236}">
                    <a16:creationId xmlns="" xmlns:a16="http://schemas.microsoft.com/office/drawing/2014/main" id="{03CF5B17-A2FA-01F8-0D88-17A65B6E4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046"/>
                <a:ext cx="465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3000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1" name="Rectangle 59">
                <a:extLst>
                  <a:ext uri="{FF2B5EF4-FFF2-40B4-BE49-F238E27FC236}">
                    <a16:creationId xmlns="" xmlns:a16="http://schemas.microsoft.com/office/drawing/2014/main" id="{6BB2D43B-3660-CFD4-DAFC-FAC4AC247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1609"/>
                <a:ext cx="465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4000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2" name="Rectangle 60">
                <a:extLst>
                  <a:ext uri="{FF2B5EF4-FFF2-40B4-BE49-F238E27FC236}">
                    <a16:creationId xmlns="" xmlns:a16="http://schemas.microsoft.com/office/drawing/2014/main" id="{D3A2DB6E-D156-A609-A36E-A38FFDB8C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1181"/>
                <a:ext cx="465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5000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3" name="Rectangle 61">
                <a:extLst>
                  <a:ext uri="{FF2B5EF4-FFF2-40B4-BE49-F238E27FC236}">
                    <a16:creationId xmlns="" xmlns:a16="http://schemas.microsoft.com/office/drawing/2014/main" id="{B721A02B-50CF-5569-84AB-43A88D52B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745"/>
                <a:ext cx="627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r"/>
                <a:r>
                  <a:rPr lang="en-US" sz="2300" smtClea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6000</a:t>
                </a:r>
                <a:r>
                  <a:rPr lang="zh-CN" altLang="en-US" sz="2300" smtClea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元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130" name="Group 69">
              <a:extLst>
                <a:ext uri="{FF2B5EF4-FFF2-40B4-BE49-F238E27FC236}">
                  <a16:creationId xmlns="" xmlns:a16="http://schemas.microsoft.com/office/drawing/2014/main" id="{1047D394-B68B-3B19-621D-42CD7DEBCB89}"/>
                </a:ext>
              </a:extLst>
            </p:cNvPr>
            <p:cNvGrpSpPr/>
            <p:nvPr/>
          </p:nvGrpSpPr>
          <p:grpSpPr bwMode="auto">
            <a:xfrm>
              <a:off x="4424364" y="5565775"/>
              <a:ext cx="4348163" cy="354013"/>
              <a:chOff x="2787" y="3541"/>
              <a:chExt cx="2739" cy="223"/>
            </a:xfrm>
          </p:grpSpPr>
          <p:sp>
            <p:nvSpPr>
              <p:cNvPr id="131" name="Rectangle 62">
                <a:extLst>
                  <a:ext uri="{FF2B5EF4-FFF2-40B4-BE49-F238E27FC236}">
                    <a16:creationId xmlns="" xmlns:a16="http://schemas.microsoft.com/office/drawing/2014/main" id="{6B02ED6A-4704-78A7-8B16-5988A4072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54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2" name="Rectangle 63">
                <a:extLst>
                  <a:ext uri="{FF2B5EF4-FFF2-40B4-BE49-F238E27FC236}">
                    <a16:creationId xmlns="" xmlns:a16="http://schemas.microsoft.com/office/drawing/2014/main" id="{EF2370A3-EB32-23E6-2861-428FDDD97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354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1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3" name="Rectangle 64">
                <a:extLst>
                  <a:ext uri="{FF2B5EF4-FFF2-40B4-BE49-F238E27FC236}">
                    <a16:creationId xmlns="" xmlns:a16="http://schemas.microsoft.com/office/drawing/2014/main" id="{D52679BF-E9D6-425D-4DDB-975D67FC8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" y="354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2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4" name="Rectangle 65">
                <a:extLst>
                  <a:ext uri="{FF2B5EF4-FFF2-40B4-BE49-F238E27FC236}">
                    <a16:creationId xmlns="" xmlns:a16="http://schemas.microsoft.com/office/drawing/2014/main" id="{0E4CEC8F-D453-457A-248D-63BB40C7F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354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3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5" name="Rectangle 66">
                <a:extLst>
                  <a:ext uri="{FF2B5EF4-FFF2-40B4-BE49-F238E27FC236}">
                    <a16:creationId xmlns="" xmlns:a16="http://schemas.microsoft.com/office/drawing/2014/main" id="{D5F3E344-D90E-EE7B-D48D-AF1F0D44D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54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4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6" name="Rectangle 67">
                <a:extLst>
                  <a:ext uri="{FF2B5EF4-FFF2-40B4-BE49-F238E27FC236}">
                    <a16:creationId xmlns="" xmlns:a16="http://schemas.microsoft.com/office/drawing/2014/main" id="{73DCD831-5354-BCE6-4740-04CEBF29F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3" y="354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5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sp>
        <p:nvSpPr>
          <p:cNvPr id="61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758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习题：计算</a:t>
            </a:r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MPL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和</a:t>
            </a:r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VMPL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2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205957" y="1267908"/>
            <a:ext cx="32588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假设工资</a:t>
            </a:r>
            <a:b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W=2500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周。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雇佣多少工人？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L=3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在任何较大的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，可以通过少雇佣一名工人来增加利润。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在任何较小的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，都可以通过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雇佣额外一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名工人来增加利润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农场主</a:t>
            </a:r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A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的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劳动力需求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DB51684-C2B3-2700-207F-E0C32E38CE30}"/>
              </a:ext>
            </a:extLst>
          </p:cNvPr>
          <p:cNvGrpSpPr/>
          <p:nvPr/>
        </p:nvGrpSpPr>
        <p:grpSpPr>
          <a:xfrm>
            <a:off x="3600763" y="1254125"/>
            <a:ext cx="5422902" cy="5603875"/>
            <a:chOff x="3349625" y="796925"/>
            <a:chExt cx="5422902" cy="5603875"/>
          </a:xfrm>
        </p:grpSpPr>
        <p:grpSp>
          <p:nvGrpSpPr>
            <p:cNvPr id="3" name="Group 5">
              <a:extLst>
                <a:ext uri="{FF2B5EF4-FFF2-40B4-BE49-F238E27FC236}">
                  <a16:creationId xmlns="" xmlns:a16="http://schemas.microsoft.com/office/drawing/2014/main" id="{2C26417E-3C77-D2C3-63BC-B5BD922E3C53}"/>
                </a:ext>
              </a:extLst>
            </p:cNvPr>
            <p:cNvGrpSpPr/>
            <p:nvPr/>
          </p:nvGrpSpPr>
          <p:grpSpPr bwMode="auto">
            <a:xfrm>
              <a:off x="4503738" y="1303338"/>
              <a:ext cx="4183062" cy="4133850"/>
              <a:chOff x="2837" y="856"/>
              <a:chExt cx="2635" cy="2604"/>
            </a:xfrm>
          </p:grpSpPr>
          <p:sp>
            <p:nvSpPr>
              <p:cNvPr id="52" name="Rectangle 6">
                <a:extLst>
                  <a:ext uri="{FF2B5EF4-FFF2-40B4-BE49-F238E27FC236}">
                    <a16:creationId xmlns="" xmlns:a16="http://schemas.microsoft.com/office/drawing/2014/main" id="{8F858B38-877B-CC93-9D18-21BEEA4A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7" y="856"/>
                <a:ext cx="2635" cy="26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3" name="Line 7">
                <a:extLst>
                  <a:ext uri="{FF2B5EF4-FFF2-40B4-BE49-F238E27FC236}">
                    <a16:creationId xmlns="" xmlns:a16="http://schemas.microsoft.com/office/drawing/2014/main" id="{F88D7A07-B647-0F7D-8F65-01458AB0A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3022"/>
                <a:ext cx="26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4" name="Line 8">
                <a:extLst>
                  <a:ext uri="{FF2B5EF4-FFF2-40B4-BE49-F238E27FC236}">
                    <a16:creationId xmlns="" xmlns:a16="http://schemas.microsoft.com/office/drawing/2014/main" id="{4E6AAFA8-C702-20FB-4B59-6DC098A4A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2594"/>
                <a:ext cx="26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5" name="Line 9">
                <a:extLst>
                  <a:ext uri="{FF2B5EF4-FFF2-40B4-BE49-F238E27FC236}">
                    <a16:creationId xmlns="" xmlns:a16="http://schemas.microsoft.com/office/drawing/2014/main" id="{6A007DE9-E32F-1661-989B-C9B231DF5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2158"/>
                <a:ext cx="26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6" name="Line 10">
                <a:extLst>
                  <a:ext uri="{FF2B5EF4-FFF2-40B4-BE49-F238E27FC236}">
                    <a16:creationId xmlns="" xmlns:a16="http://schemas.microsoft.com/office/drawing/2014/main" id="{CAC9EF11-2033-80DA-263C-617E6D5CC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1721"/>
                <a:ext cx="26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7" name="Line 11">
                <a:extLst>
                  <a:ext uri="{FF2B5EF4-FFF2-40B4-BE49-F238E27FC236}">
                    <a16:creationId xmlns="" xmlns:a16="http://schemas.microsoft.com/office/drawing/2014/main" id="{5CE1C7BF-DEA7-FB24-4294-C369E2B8C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1293"/>
                <a:ext cx="26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8" name="Line 12">
                <a:extLst>
                  <a:ext uri="{FF2B5EF4-FFF2-40B4-BE49-F238E27FC236}">
                    <a16:creationId xmlns="" xmlns:a16="http://schemas.microsoft.com/office/drawing/2014/main" id="{B75C6579-EC85-CA5E-F8B1-31F3074C4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4" y="856"/>
                <a:ext cx="1" cy="26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9" name="Line 13">
                <a:extLst>
                  <a:ext uri="{FF2B5EF4-FFF2-40B4-BE49-F238E27FC236}">
                    <a16:creationId xmlns="" xmlns:a16="http://schemas.microsoft.com/office/drawing/2014/main" id="{6894E55C-32F8-131F-1C3A-A3503479C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1" y="856"/>
                <a:ext cx="1" cy="26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60" name="Line 14">
                <a:extLst>
                  <a:ext uri="{FF2B5EF4-FFF2-40B4-BE49-F238E27FC236}">
                    <a16:creationId xmlns="" xmlns:a16="http://schemas.microsoft.com/office/drawing/2014/main" id="{845958BB-C4E3-AD99-DC31-A627EEDAB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8" y="856"/>
                <a:ext cx="1" cy="26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61" name="Line 15">
                <a:extLst>
                  <a:ext uri="{FF2B5EF4-FFF2-40B4-BE49-F238E27FC236}">
                    <a16:creationId xmlns="" xmlns:a16="http://schemas.microsoft.com/office/drawing/2014/main" id="{61AB8702-F89B-1CC8-61D0-386A6BF69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5" y="856"/>
                <a:ext cx="1" cy="26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62" name="Line 16">
                <a:extLst>
                  <a:ext uri="{FF2B5EF4-FFF2-40B4-BE49-F238E27FC236}">
                    <a16:creationId xmlns="" xmlns:a16="http://schemas.microsoft.com/office/drawing/2014/main" id="{21709C16-FAD3-0EFA-1C79-B56DE7B82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856"/>
                <a:ext cx="1" cy="26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63" name="Line 17">
                <a:extLst>
                  <a:ext uri="{FF2B5EF4-FFF2-40B4-BE49-F238E27FC236}">
                    <a16:creationId xmlns="" xmlns:a16="http://schemas.microsoft.com/office/drawing/2014/main" id="{F00EE0BC-5DF4-F2ED-06F0-B4DD2C2F6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7" y="3459"/>
                <a:ext cx="26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4" name="Text Box 18">
              <a:extLst>
                <a:ext uri="{FF2B5EF4-FFF2-40B4-BE49-F238E27FC236}">
                  <a16:creationId xmlns="" xmlns:a16="http://schemas.microsoft.com/office/drawing/2014/main" id="{987B646E-D6DF-C79B-A220-4DE1E6E34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2188" y="5943600"/>
              <a:ext cx="3816350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L（工人人数）</a:t>
              </a:r>
              <a:endParaRPr lang="en-US" sz="24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="" xmlns:a16="http://schemas.microsoft.com/office/drawing/2014/main" id="{18B6306F-A35E-FD63-C06B-48B2C3142C09}"/>
                </a:ext>
              </a:extLst>
            </p:cNvPr>
            <p:cNvGrpSpPr/>
            <p:nvPr/>
          </p:nvGrpSpPr>
          <p:grpSpPr bwMode="auto">
            <a:xfrm>
              <a:off x="4872038" y="1943100"/>
              <a:ext cx="3462337" cy="2851150"/>
              <a:chOff x="2957" y="1294"/>
              <a:chExt cx="2181" cy="1796"/>
            </a:xfrm>
          </p:grpSpPr>
          <p:sp>
            <p:nvSpPr>
              <p:cNvPr id="46" name="Line 20">
                <a:extLst>
                  <a:ext uri="{FF2B5EF4-FFF2-40B4-BE49-F238E27FC236}">
                    <a16:creationId xmlns="" xmlns:a16="http://schemas.microsoft.com/office/drawing/2014/main" id="{78023F3F-D9D4-F761-7764-E9640E75E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9" y="1326"/>
                <a:ext cx="2117" cy="1735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7" name="Oval 21">
                <a:extLst>
                  <a:ext uri="{FF2B5EF4-FFF2-40B4-BE49-F238E27FC236}">
                    <a16:creationId xmlns="" xmlns:a16="http://schemas.microsoft.com/office/drawing/2014/main" id="{14DFAF43-C0A2-377C-825F-ACDB17BD28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69" y="3022"/>
                <a:ext cx="69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8" name="Oval 22">
                <a:extLst>
                  <a:ext uri="{FF2B5EF4-FFF2-40B4-BE49-F238E27FC236}">
                    <a16:creationId xmlns="" xmlns:a16="http://schemas.microsoft.com/office/drawing/2014/main" id="{DAB12343-E1E2-BAFD-53D1-D34C3CEEA0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1" y="2596"/>
                <a:ext cx="69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9" name="Oval 23">
                <a:extLst>
                  <a:ext uri="{FF2B5EF4-FFF2-40B4-BE49-F238E27FC236}">
                    <a16:creationId xmlns="" xmlns:a16="http://schemas.microsoft.com/office/drawing/2014/main" id="{1E468B43-ADE5-2A7B-88A5-296BA2893B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08" y="2155"/>
                <a:ext cx="69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0" name="Oval 24">
                <a:extLst>
                  <a:ext uri="{FF2B5EF4-FFF2-40B4-BE49-F238E27FC236}">
                    <a16:creationId xmlns="" xmlns:a16="http://schemas.microsoft.com/office/drawing/2014/main" id="{204DB3EA-C281-ADBB-4938-950DC6204D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82" y="1724"/>
                <a:ext cx="69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1" name="Oval 25">
                <a:extLst>
                  <a:ext uri="{FF2B5EF4-FFF2-40B4-BE49-F238E27FC236}">
                    <a16:creationId xmlns="" xmlns:a16="http://schemas.microsoft.com/office/drawing/2014/main" id="{79AD94F5-77C5-543F-378C-7F35811BA1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57" y="1294"/>
                <a:ext cx="69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7" name="Text Box 26">
              <a:extLst>
                <a:ext uri="{FF2B5EF4-FFF2-40B4-BE49-F238E27FC236}">
                  <a16:creationId xmlns="" xmlns:a16="http://schemas.microsoft.com/office/drawing/2014/main" id="{A0678669-ECDA-038B-01D3-6C9581684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9525" y="796925"/>
              <a:ext cx="2925763" cy="473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 b="1">
                  <a:latin typeface="Arial" panose="020B0604020202020204"/>
                  <a:cs typeface="Arial" panose="020B0604020202020204"/>
                </a:rPr>
                <a:t>VMPL曲线</a:t>
              </a:r>
              <a:endParaRPr lang="en-US" sz="25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Line 27">
              <a:extLst>
                <a:ext uri="{FF2B5EF4-FFF2-40B4-BE49-F238E27FC236}">
                  <a16:creationId xmlns="" xmlns:a16="http://schemas.microsoft.com/office/drawing/2014/main" id="{7F0474D9-C1AE-3BFC-D3DD-EF4BCDABB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3738" y="1303338"/>
              <a:ext cx="41830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" name="Line 28">
              <a:extLst>
                <a:ext uri="{FF2B5EF4-FFF2-40B4-BE49-F238E27FC236}">
                  <a16:creationId xmlns="" xmlns:a16="http://schemas.microsoft.com/office/drawing/2014/main" id="{EC6991BB-D08C-9025-9A6E-9B1D03F5F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00" y="1303338"/>
              <a:ext cx="1588" cy="4132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" name="Rectangle 29">
              <a:extLst>
                <a:ext uri="{FF2B5EF4-FFF2-40B4-BE49-F238E27FC236}">
                  <a16:creationId xmlns="" xmlns:a16="http://schemas.microsoft.com/office/drawing/2014/main" id="{04EF452B-3D2B-76F4-8401-D47E30C6D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738" y="1303338"/>
              <a:ext cx="4183062" cy="413226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" name="Line 30">
              <a:extLst>
                <a:ext uri="{FF2B5EF4-FFF2-40B4-BE49-F238E27FC236}">
                  <a16:creationId xmlns="" xmlns:a16="http://schemas.microsoft.com/office/drawing/2014/main" id="{23266E5E-2739-B83A-7CB6-E4F540BF9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5435600"/>
              <a:ext cx="920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Line 31">
              <a:extLst>
                <a:ext uri="{FF2B5EF4-FFF2-40B4-BE49-F238E27FC236}">
                  <a16:creationId xmlns="" xmlns:a16="http://schemas.microsoft.com/office/drawing/2014/main" id="{4ED5CA5E-7A32-A99E-5762-211AF1198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4741863"/>
              <a:ext cx="920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" name="Line 32">
              <a:extLst>
                <a:ext uri="{FF2B5EF4-FFF2-40B4-BE49-F238E27FC236}">
                  <a16:creationId xmlns="" xmlns:a16="http://schemas.microsoft.com/office/drawing/2014/main" id="{8B6C44A7-74F7-A5FC-06E0-EF9D8B2C7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4062413"/>
              <a:ext cx="920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" name="Line 33">
              <a:extLst>
                <a:ext uri="{FF2B5EF4-FFF2-40B4-BE49-F238E27FC236}">
                  <a16:creationId xmlns="" xmlns:a16="http://schemas.microsoft.com/office/drawing/2014/main" id="{EEDA9298-A79D-1AF1-9E0C-41E9367C5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3370263"/>
              <a:ext cx="920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" name="Line 34">
              <a:extLst>
                <a:ext uri="{FF2B5EF4-FFF2-40B4-BE49-F238E27FC236}">
                  <a16:creationId xmlns="" xmlns:a16="http://schemas.microsoft.com/office/drawing/2014/main" id="{526DD2AF-8D25-9F6E-B236-80150BD3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2676525"/>
              <a:ext cx="920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7" name="Line 35">
              <a:extLst>
                <a:ext uri="{FF2B5EF4-FFF2-40B4-BE49-F238E27FC236}">
                  <a16:creationId xmlns="" xmlns:a16="http://schemas.microsoft.com/office/drawing/2014/main" id="{14CB79DB-3B4F-04D6-0CCB-66298D52F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1997075"/>
              <a:ext cx="920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8" name="Line 36">
              <a:extLst>
                <a:ext uri="{FF2B5EF4-FFF2-40B4-BE49-F238E27FC236}">
                  <a16:creationId xmlns="" xmlns:a16="http://schemas.microsoft.com/office/drawing/2014/main" id="{0CD4305A-F180-5774-330F-182A811A0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663" y="1303338"/>
              <a:ext cx="920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9" name="Line 37">
              <a:extLst>
                <a:ext uri="{FF2B5EF4-FFF2-40B4-BE49-F238E27FC236}">
                  <a16:creationId xmlns="" xmlns:a16="http://schemas.microsoft.com/office/drawing/2014/main" id="{F589FA49-330B-1C16-4989-44B6BC952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3738" y="5435600"/>
              <a:ext cx="1587" cy="904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0" name="Line 38">
              <a:extLst>
                <a:ext uri="{FF2B5EF4-FFF2-40B4-BE49-F238E27FC236}">
                  <a16:creationId xmlns="" xmlns:a16="http://schemas.microsoft.com/office/drawing/2014/main" id="{576052B6-D8C0-80C9-86CB-0C57C1AAF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0350" y="5435600"/>
              <a:ext cx="1588" cy="904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1" name="Line 39">
              <a:extLst>
                <a:ext uri="{FF2B5EF4-FFF2-40B4-BE49-F238E27FC236}">
                  <a16:creationId xmlns="" xmlns:a16="http://schemas.microsoft.com/office/drawing/2014/main" id="{14B8967A-FAD9-48D8-13A7-A04EC31FB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3" y="5435600"/>
              <a:ext cx="1587" cy="904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2" name="Line 40">
              <a:extLst>
                <a:ext uri="{FF2B5EF4-FFF2-40B4-BE49-F238E27FC236}">
                  <a16:creationId xmlns="" xmlns:a16="http://schemas.microsoft.com/office/drawing/2014/main" id="{8D549161-A87F-28EA-14B9-FF1F97636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13575" y="5435600"/>
              <a:ext cx="1588" cy="904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" name="Line 41">
              <a:extLst>
                <a:ext uri="{FF2B5EF4-FFF2-40B4-BE49-F238E27FC236}">
                  <a16:creationId xmlns="" xmlns:a16="http://schemas.microsoft.com/office/drawing/2014/main" id="{E48CDA39-803C-FFF1-B188-346ACDA94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0188" y="5435600"/>
              <a:ext cx="1587" cy="904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4" name="Line 42">
              <a:extLst>
                <a:ext uri="{FF2B5EF4-FFF2-40B4-BE49-F238E27FC236}">
                  <a16:creationId xmlns="" xmlns:a16="http://schemas.microsoft.com/office/drawing/2014/main" id="{C9A43CCD-E4CE-25E4-D2A0-8CC288907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86800" y="5435600"/>
              <a:ext cx="1588" cy="904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5" name="Group 43">
              <a:extLst>
                <a:ext uri="{FF2B5EF4-FFF2-40B4-BE49-F238E27FC236}">
                  <a16:creationId xmlns="" xmlns:a16="http://schemas.microsoft.com/office/drawing/2014/main" id="{C4C1442A-405A-2E20-8C05-A688BFED3519}"/>
                </a:ext>
              </a:extLst>
            </p:cNvPr>
            <p:cNvGrpSpPr/>
            <p:nvPr/>
          </p:nvGrpSpPr>
          <p:grpSpPr bwMode="auto">
            <a:xfrm>
              <a:off x="3349625" y="1127125"/>
              <a:ext cx="1004888" cy="4484688"/>
              <a:chOff x="2110" y="745"/>
              <a:chExt cx="633" cy="2825"/>
            </a:xfrm>
          </p:grpSpPr>
          <p:sp>
            <p:nvSpPr>
              <p:cNvPr id="39" name="Rectangle 44">
                <a:extLst>
                  <a:ext uri="{FF2B5EF4-FFF2-40B4-BE49-F238E27FC236}">
                    <a16:creationId xmlns="" xmlns:a16="http://schemas.microsoft.com/office/drawing/2014/main" id="{32872DE9-DDCC-1D02-20A8-C1698CD43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" y="3347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0" name="Rectangle 45">
                <a:extLst>
                  <a:ext uri="{FF2B5EF4-FFF2-40B4-BE49-F238E27FC236}">
                    <a16:creationId xmlns="" xmlns:a16="http://schemas.microsoft.com/office/drawing/2014/main" id="{3D015666-25B2-62A5-10C6-D6DB858C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911"/>
                <a:ext cx="465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1000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1" name="Rectangle 46">
                <a:extLst>
                  <a:ext uri="{FF2B5EF4-FFF2-40B4-BE49-F238E27FC236}">
                    <a16:creationId xmlns="" xmlns:a16="http://schemas.microsoft.com/office/drawing/2014/main" id="{E0265779-7F6C-AF57-1EDC-88994B636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482"/>
                <a:ext cx="465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2000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2" name="Rectangle 47">
                <a:extLst>
                  <a:ext uri="{FF2B5EF4-FFF2-40B4-BE49-F238E27FC236}">
                    <a16:creationId xmlns="" xmlns:a16="http://schemas.microsoft.com/office/drawing/2014/main" id="{E13153E0-98D0-A504-9A41-A87D8A5D6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046"/>
                <a:ext cx="465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3000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3" name="Rectangle 48">
                <a:extLst>
                  <a:ext uri="{FF2B5EF4-FFF2-40B4-BE49-F238E27FC236}">
                    <a16:creationId xmlns="" xmlns:a16="http://schemas.microsoft.com/office/drawing/2014/main" id="{FCC764F9-F1BD-FFA0-9E2C-DAEE42C20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1609"/>
                <a:ext cx="465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4000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4" name="Rectangle 49">
                <a:extLst>
                  <a:ext uri="{FF2B5EF4-FFF2-40B4-BE49-F238E27FC236}">
                    <a16:creationId xmlns="" xmlns:a16="http://schemas.microsoft.com/office/drawing/2014/main" id="{7770E410-C756-AAB6-ADC8-EC44FA651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1181"/>
                <a:ext cx="465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5000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5" name="Rectangle 50">
                <a:extLst>
                  <a:ext uri="{FF2B5EF4-FFF2-40B4-BE49-F238E27FC236}">
                    <a16:creationId xmlns="" xmlns:a16="http://schemas.microsoft.com/office/drawing/2014/main" id="{A2E2F7DB-C057-8F45-C4F6-FA215AC39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745"/>
                <a:ext cx="627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r"/>
                <a:r>
                  <a:rPr lang="en-US" sz="2300" smtClea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6000</a:t>
                </a:r>
                <a:r>
                  <a:rPr lang="zh-CN" altLang="en-US" sz="2300" smtClean="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元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26" name="Group 51">
              <a:extLst>
                <a:ext uri="{FF2B5EF4-FFF2-40B4-BE49-F238E27FC236}">
                  <a16:creationId xmlns="" xmlns:a16="http://schemas.microsoft.com/office/drawing/2014/main" id="{82436D0E-1FEB-9925-0480-3EDA87758486}"/>
                </a:ext>
              </a:extLst>
            </p:cNvPr>
            <p:cNvGrpSpPr/>
            <p:nvPr/>
          </p:nvGrpSpPr>
          <p:grpSpPr bwMode="auto">
            <a:xfrm>
              <a:off x="4424364" y="5565775"/>
              <a:ext cx="4348163" cy="354013"/>
              <a:chOff x="2787" y="3541"/>
              <a:chExt cx="2739" cy="223"/>
            </a:xfrm>
          </p:grpSpPr>
          <p:sp>
            <p:nvSpPr>
              <p:cNvPr id="33" name="Rectangle 52">
                <a:extLst>
                  <a:ext uri="{FF2B5EF4-FFF2-40B4-BE49-F238E27FC236}">
                    <a16:creationId xmlns="" xmlns:a16="http://schemas.microsoft.com/office/drawing/2014/main" id="{790C48D8-D93B-4ED8-3D2D-115D81EC3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54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0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4" name="Rectangle 53">
                <a:extLst>
                  <a:ext uri="{FF2B5EF4-FFF2-40B4-BE49-F238E27FC236}">
                    <a16:creationId xmlns="" xmlns:a16="http://schemas.microsoft.com/office/drawing/2014/main" id="{DFF5F50F-B9B4-8047-0AD5-A2FFEE1DF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354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1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5" name="Rectangle 54">
                <a:extLst>
                  <a:ext uri="{FF2B5EF4-FFF2-40B4-BE49-F238E27FC236}">
                    <a16:creationId xmlns="" xmlns:a16="http://schemas.microsoft.com/office/drawing/2014/main" id="{D73FE2F7-8E40-54DD-47E9-81C5476AC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" y="354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2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6" name="Rectangle 55">
                <a:extLst>
                  <a:ext uri="{FF2B5EF4-FFF2-40B4-BE49-F238E27FC236}">
                    <a16:creationId xmlns="" xmlns:a16="http://schemas.microsoft.com/office/drawing/2014/main" id="{2ADA231F-3FF9-FA01-6A34-9D7B15DF2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354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3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="" xmlns:a16="http://schemas.microsoft.com/office/drawing/2014/main" id="{3FAF9339-E471-F2BF-995B-D9209F763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54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4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8" name="Rectangle 57">
                <a:extLst>
                  <a:ext uri="{FF2B5EF4-FFF2-40B4-BE49-F238E27FC236}">
                    <a16:creationId xmlns="" xmlns:a16="http://schemas.microsoft.com/office/drawing/2014/main" id="{ACA6E066-ABC8-ABBD-00C9-95A0BCB52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3" y="354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  <a:latin typeface="Arial" panose="020B0604020202020204"/>
                    <a:cs typeface="Arial" panose="020B0604020202020204"/>
                  </a:rPr>
                  <a:t>5</a:t>
                </a:r>
                <a:endParaRPr lang="en-US" sz="23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27" name="Group 65">
              <a:extLst>
                <a:ext uri="{FF2B5EF4-FFF2-40B4-BE49-F238E27FC236}">
                  <a16:creationId xmlns="" xmlns:a16="http://schemas.microsoft.com/office/drawing/2014/main" id="{D0B81141-D8E4-8800-A344-732E573962F3}"/>
                </a:ext>
              </a:extLst>
            </p:cNvPr>
            <p:cNvGrpSpPr/>
            <p:nvPr/>
          </p:nvGrpSpPr>
          <p:grpSpPr bwMode="auto">
            <a:xfrm>
              <a:off x="3509963" y="3494088"/>
              <a:ext cx="5176837" cy="446087"/>
              <a:chOff x="2211" y="2201"/>
              <a:chExt cx="3261" cy="281"/>
            </a:xfrm>
          </p:grpSpPr>
          <p:sp>
            <p:nvSpPr>
              <p:cNvPr id="31" name="Line 59">
                <a:extLst>
                  <a:ext uri="{FF2B5EF4-FFF2-40B4-BE49-F238E27FC236}">
                    <a16:creationId xmlns="" xmlns:a16="http://schemas.microsoft.com/office/drawing/2014/main" id="{06E611C4-1978-609D-D1E7-7A8BA6618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340"/>
                <a:ext cx="264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2" name="Rectangle 61">
                <a:extLst>
                  <a:ext uri="{FF2B5EF4-FFF2-40B4-BE49-F238E27FC236}">
                    <a16:creationId xmlns="" xmlns:a16="http://schemas.microsoft.com/office/drawing/2014/main" id="{B1547FFE-EFD4-A3AF-375D-0722FBCB9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1" y="2201"/>
                <a:ext cx="679" cy="2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2300" b="1" smtClean="0">
                    <a:solidFill>
                      <a:srgbClr val="0000FF"/>
                    </a:solidFill>
                    <a:latin typeface="Arial" panose="020B0604020202020204"/>
                    <a:cs typeface="Arial" panose="020B0604020202020204"/>
                  </a:rPr>
                  <a:t>2500</a:t>
                </a:r>
                <a:endParaRPr lang="en-US" sz="2300" b="1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28" name="Group 64">
              <a:extLst>
                <a:ext uri="{FF2B5EF4-FFF2-40B4-BE49-F238E27FC236}">
                  <a16:creationId xmlns="" xmlns:a16="http://schemas.microsoft.com/office/drawing/2014/main" id="{7F877F78-CF84-29F5-BE49-91A2F7FC7736}"/>
                </a:ext>
              </a:extLst>
            </p:cNvPr>
            <p:cNvGrpSpPr/>
            <p:nvPr/>
          </p:nvGrpSpPr>
          <p:grpSpPr bwMode="auto">
            <a:xfrm>
              <a:off x="6877050" y="3714750"/>
              <a:ext cx="279400" cy="2197100"/>
              <a:chOff x="4332" y="2340"/>
              <a:chExt cx="176" cy="1384"/>
            </a:xfrm>
          </p:grpSpPr>
          <p:sp>
            <p:nvSpPr>
              <p:cNvPr id="29" name="Line 62">
                <a:extLst>
                  <a:ext uri="{FF2B5EF4-FFF2-40B4-BE49-F238E27FC236}">
                    <a16:creationId xmlns="" xmlns:a16="http://schemas.microsoft.com/office/drawing/2014/main" id="{99750065-4F42-70D5-705C-6DBB587E5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0" y="2340"/>
                <a:ext cx="0" cy="114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0" name="Rectangle 63">
                <a:extLst>
                  <a:ext uri="{FF2B5EF4-FFF2-40B4-BE49-F238E27FC236}">
                    <a16:creationId xmlns="" xmlns:a16="http://schemas.microsoft.com/office/drawing/2014/main" id="{AEE51C28-CF96-BF8B-901D-28AFAA26C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3508"/>
                <a:ext cx="176" cy="21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1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522251" y="1615637"/>
            <a:ext cx="33951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任何竞争性的、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利润最大化的公司：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为了最大化利润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，雇佣工人直到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VMPL=W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en-US" altLang="zh-CN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VMPL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曲线就是劳动力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需求曲线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VMPL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与劳动力需求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="" xmlns:a16="http://schemas.microsoft.com/office/drawing/2014/main" id="{DD1A0041-2472-A997-F12C-0829A9647032}"/>
              </a:ext>
            </a:extLst>
          </p:cNvPr>
          <p:cNvGrpSpPr/>
          <p:nvPr/>
        </p:nvGrpSpPr>
        <p:grpSpPr>
          <a:xfrm>
            <a:off x="4085756" y="1880206"/>
            <a:ext cx="4383087" cy="4310063"/>
            <a:chOff x="4233863" y="1493839"/>
            <a:chExt cx="4383087" cy="4310063"/>
          </a:xfrm>
        </p:grpSpPr>
        <p:grpSp>
          <p:nvGrpSpPr>
            <p:cNvPr id="75" name="组合 74">
              <a:extLst>
                <a:ext uri="{FF2B5EF4-FFF2-40B4-BE49-F238E27FC236}">
                  <a16:creationId xmlns="" xmlns:a16="http://schemas.microsoft.com/office/drawing/2014/main" id="{A62D798C-E00C-303E-A677-38F9032DF954}"/>
                </a:ext>
              </a:extLst>
            </p:cNvPr>
            <p:cNvGrpSpPr/>
            <p:nvPr/>
          </p:nvGrpSpPr>
          <p:grpSpPr>
            <a:xfrm>
              <a:off x="4572000" y="1493839"/>
              <a:ext cx="4044950" cy="4140200"/>
              <a:chOff x="4572000" y="1493839"/>
              <a:chExt cx="4044950" cy="4140200"/>
            </a:xfrm>
          </p:grpSpPr>
          <p:grpSp>
            <p:nvGrpSpPr>
              <p:cNvPr id="83" name="Group 5">
                <a:extLst>
                  <a:ext uri="{FF2B5EF4-FFF2-40B4-BE49-F238E27FC236}">
                    <a16:creationId xmlns="" xmlns:a16="http://schemas.microsoft.com/office/drawing/2014/main" id="{81412099-BA8A-9E5F-A6BC-58596CB010F0}"/>
                  </a:ext>
                </a:extLst>
              </p:cNvPr>
              <p:cNvGrpSpPr/>
              <p:nvPr/>
            </p:nvGrpSpPr>
            <p:grpSpPr bwMode="auto">
              <a:xfrm>
                <a:off x="4572000" y="1493839"/>
                <a:ext cx="4044950" cy="4140200"/>
                <a:chOff x="2544" y="743"/>
                <a:chExt cx="2548" cy="2608"/>
              </a:xfrm>
            </p:grpSpPr>
            <p:grpSp>
              <p:nvGrpSpPr>
                <p:cNvPr id="87" name="Group 6">
                  <a:extLst>
                    <a:ext uri="{FF2B5EF4-FFF2-40B4-BE49-F238E27FC236}">
                      <a16:creationId xmlns="" xmlns:a16="http://schemas.microsoft.com/office/drawing/2014/main" id="{FAA9363F-502D-4889-A0F3-9E372C630CEC}"/>
                    </a:ext>
                  </a:extLst>
                </p:cNvPr>
                <p:cNvGrpSpPr/>
                <p:nvPr/>
              </p:nvGrpSpPr>
              <p:grpSpPr bwMode="auto">
                <a:xfrm>
                  <a:off x="2697" y="1012"/>
                  <a:ext cx="2168" cy="2191"/>
                  <a:chOff x="1098" y="1361"/>
                  <a:chExt cx="2116" cy="2027"/>
                </a:xfrm>
              </p:grpSpPr>
              <p:sp>
                <p:nvSpPr>
                  <p:cNvPr id="90" name="Line 7">
                    <a:extLst>
                      <a:ext uri="{FF2B5EF4-FFF2-40B4-BE49-F238E27FC236}">
                        <a16:creationId xmlns="" xmlns:a16="http://schemas.microsoft.com/office/drawing/2014/main" id="{38EE7FA1-417D-96DA-A9AD-9B247CC0C5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2" y="1361"/>
                    <a:ext cx="0" cy="202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en-US">
                      <a:latin typeface="Arial" panose="020B0604020202020204"/>
                      <a:cs typeface="Arial" panose="020B0604020202020204"/>
                    </a:endParaRPr>
                  </a:p>
                </p:txBody>
              </p:sp>
              <p:sp>
                <p:nvSpPr>
                  <p:cNvPr id="91" name="Line 8">
                    <a:extLst>
                      <a:ext uri="{FF2B5EF4-FFF2-40B4-BE49-F238E27FC236}">
                        <a16:creationId xmlns="" xmlns:a16="http://schemas.microsoft.com/office/drawing/2014/main" id="{0FCD5CD4-5769-F1FC-1FDA-3E29D61D3E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98" y="3388"/>
                    <a:ext cx="2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en-US">
                      <a:latin typeface="Arial" panose="020B0604020202020204"/>
                      <a:cs typeface="Arial" panose="020B0604020202020204"/>
                    </a:endParaRPr>
                  </a:p>
                </p:txBody>
              </p:sp>
            </p:grpSp>
            <p:sp>
              <p:nvSpPr>
                <p:cNvPr id="88" name="Text Box 9">
                  <a:extLst>
                    <a:ext uri="{FF2B5EF4-FFF2-40B4-BE49-F238E27FC236}">
                      <a16:creationId xmlns="" xmlns:a16="http://schemas.microsoft.com/office/drawing/2014/main" id="{1110689B-072A-5F85-5BEA-60C1892290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743"/>
                  <a:ext cx="26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 i="1">
                      <a:latin typeface="Arial" panose="020B0604020202020204"/>
                      <a:cs typeface="Arial" panose="020B0604020202020204"/>
                    </a:rPr>
                    <a:t>W</a:t>
                  </a:r>
                </a:p>
              </p:txBody>
            </p:sp>
            <p:sp>
              <p:nvSpPr>
                <p:cNvPr id="89" name="Text Box 10">
                  <a:extLst>
                    <a:ext uri="{FF2B5EF4-FFF2-40B4-BE49-F238E27FC236}">
                      <a16:creationId xmlns="" xmlns:a16="http://schemas.microsoft.com/office/drawing/2014/main" id="{04EEA526-D6D0-0BF8-D6DB-14C2FCF800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2" y="3063"/>
                  <a:ext cx="29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 i="1">
                      <a:latin typeface="Arial" panose="020B0604020202020204"/>
                      <a:cs typeface="Arial" panose="020B0604020202020204"/>
                    </a:rPr>
                    <a:t>L</a:t>
                  </a:r>
                </a:p>
              </p:txBody>
            </p:sp>
          </p:grpSp>
          <p:grpSp>
            <p:nvGrpSpPr>
              <p:cNvPr id="84" name="Group 24">
                <a:extLst>
                  <a:ext uri="{FF2B5EF4-FFF2-40B4-BE49-F238E27FC236}">
                    <a16:creationId xmlns="" xmlns:a16="http://schemas.microsoft.com/office/drawing/2014/main" id="{945440C9-46BD-313B-8D30-12830472115A}"/>
                  </a:ext>
                </a:extLst>
              </p:cNvPr>
              <p:cNvGrpSpPr/>
              <p:nvPr/>
            </p:nvGrpSpPr>
            <p:grpSpPr bwMode="auto">
              <a:xfrm>
                <a:off x="5326063" y="2343150"/>
                <a:ext cx="3082925" cy="2727325"/>
                <a:chOff x="3355" y="1476"/>
                <a:chExt cx="1942" cy="1718"/>
              </a:xfrm>
            </p:grpSpPr>
            <p:sp>
              <p:nvSpPr>
                <p:cNvPr id="85" name="Line 12">
                  <a:extLst>
                    <a:ext uri="{FF2B5EF4-FFF2-40B4-BE49-F238E27FC236}">
                      <a16:creationId xmlns="" xmlns:a16="http://schemas.microsoft.com/office/drawing/2014/main" id="{12AE0729-3007-6B5D-B479-EB55C8F636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55" y="1476"/>
                  <a:ext cx="1328" cy="1473"/>
                </a:xfrm>
                <a:prstGeom prst="line">
                  <a:avLst/>
                </a:prstGeom>
                <a:noFill/>
                <a:ln w="38100">
                  <a:solidFill>
                    <a:srgbClr val="003399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86" name="Text Box 13">
                  <a:extLst>
                    <a:ext uri="{FF2B5EF4-FFF2-40B4-BE49-F238E27FC236}">
                      <a16:creationId xmlns="" xmlns:a16="http://schemas.microsoft.com/office/drawing/2014/main" id="{E25E66EE-8A91-FCF6-86E4-CDC85D3411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3" y="2905"/>
                  <a:ext cx="644" cy="2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i="1">
                      <a:latin typeface="Arial" panose="020B0604020202020204"/>
                      <a:cs typeface="Arial" panose="020B0604020202020204"/>
                    </a:rPr>
                    <a:t>VMPL</a:t>
                  </a:r>
                  <a:endParaRPr lang="en-US" sz="2400" baseline="-25000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</p:grpSp>
        <p:grpSp>
          <p:nvGrpSpPr>
            <p:cNvPr id="76" name="Group 25">
              <a:extLst>
                <a:ext uri="{FF2B5EF4-FFF2-40B4-BE49-F238E27FC236}">
                  <a16:creationId xmlns="" xmlns:a16="http://schemas.microsoft.com/office/drawing/2014/main" id="{1F5BC423-A334-FB36-0DC0-B6DC1A1F1754}"/>
                </a:ext>
              </a:extLst>
            </p:cNvPr>
            <p:cNvGrpSpPr/>
            <p:nvPr/>
          </p:nvGrpSpPr>
          <p:grpSpPr bwMode="auto">
            <a:xfrm>
              <a:off x="4233863" y="3305176"/>
              <a:ext cx="2371725" cy="2498726"/>
              <a:chOff x="2352" y="1900"/>
              <a:chExt cx="1494" cy="1574"/>
            </a:xfrm>
          </p:grpSpPr>
          <p:grpSp>
            <p:nvGrpSpPr>
              <p:cNvPr id="77" name="Group 26">
                <a:extLst>
                  <a:ext uri="{FF2B5EF4-FFF2-40B4-BE49-F238E27FC236}">
                    <a16:creationId xmlns="" xmlns:a16="http://schemas.microsoft.com/office/drawing/2014/main" id="{79206184-8414-DC27-660A-BE4E0211FDAC}"/>
                  </a:ext>
                </a:extLst>
              </p:cNvPr>
              <p:cNvGrpSpPr/>
              <p:nvPr/>
            </p:nvGrpSpPr>
            <p:grpSpPr bwMode="auto">
              <a:xfrm>
                <a:off x="2701" y="2016"/>
                <a:ext cx="991" cy="1188"/>
                <a:chOff x="2757" y="2018"/>
                <a:chExt cx="826" cy="1117"/>
              </a:xfrm>
            </p:grpSpPr>
            <p:sp>
              <p:nvSpPr>
                <p:cNvPr id="81" name="Line 27">
                  <a:extLst>
                    <a:ext uri="{FF2B5EF4-FFF2-40B4-BE49-F238E27FC236}">
                      <a16:creationId xmlns="" xmlns:a16="http://schemas.microsoft.com/office/drawing/2014/main" id="{4F968F4C-7715-A663-FEFF-19F8A4376B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7" y="2020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82" name="Line 28">
                  <a:extLst>
                    <a:ext uri="{FF2B5EF4-FFF2-40B4-BE49-F238E27FC236}">
                      <a16:creationId xmlns="" xmlns:a16="http://schemas.microsoft.com/office/drawing/2014/main" id="{64A63494-CD23-4E48-AD02-B789CFC62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3" y="2018"/>
                  <a:ext cx="0" cy="11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78" name="Text Box 29">
                <a:extLst>
                  <a:ext uri="{FF2B5EF4-FFF2-40B4-BE49-F238E27FC236}">
                    <a16:creationId xmlns="" xmlns:a16="http://schemas.microsoft.com/office/drawing/2014/main" id="{7D5E35C4-759F-9874-5CAE-D2B958D30F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900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</a:t>
                </a:r>
                <a:r>
                  <a:rPr lang="en-US" sz="1400" b="1" i="1">
                    <a:latin typeface="Arial" panose="020B0604020202020204"/>
                    <a:cs typeface="Arial" panose="020B0604020202020204"/>
                  </a:rPr>
                  <a:t>1</a:t>
                </a:r>
                <a:endParaRPr lang="en-US" sz="1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79" name="Oval 30">
                <a:extLst>
                  <a:ext uri="{FF2B5EF4-FFF2-40B4-BE49-F238E27FC236}">
                    <a16:creationId xmlns="" xmlns:a16="http://schemas.microsoft.com/office/drawing/2014/main" id="{03D70271-8752-4E8A-D665-40108B4BC9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48" y="1983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80" name="Text Box 31">
                <a:extLst>
                  <a:ext uri="{FF2B5EF4-FFF2-40B4-BE49-F238E27FC236}">
                    <a16:creationId xmlns="" xmlns:a16="http://schemas.microsoft.com/office/drawing/2014/main" id="{E86B3059-DFD7-00FB-5A8D-8C4170418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3241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</a:t>
                </a:r>
                <a:r>
                  <a:rPr lang="en-US" sz="1400" b="1" i="1">
                    <a:latin typeface="Arial" panose="020B0604020202020204"/>
                    <a:cs typeface="Arial" panose="020B0604020202020204"/>
                  </a:rPr>
                  <a:t>1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83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687008" y="1557973"/>
            <a:ext cx="3363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劳动力需求曲线</a:t>
            </a:r>
            <a:b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=VMPL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VMPL=P x MPL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任何增加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或提升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的冲击，都将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VMPL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使得劳动力需求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曲线右移（上移）。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劳动力需求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的平移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15419249-0BFC-5809-C208-7A95CDEC701C}"/>
              </a:ext>
            </a:extLst>
          </p:cNvPr>
          <p:cNvGrpSpPr/>
          <p:nvPr/>
        </p:nvGrpSpPr>
        <p:grpSpPr>
          <a:xfrm>
            <a:off x="4319722" y="1957836"/>
            <a:ext cx="4044950" cy="4140200"/>
            <a:chOff x="4538663" y="1468438"/>
            <a:chExt cx="4044950" cy="4140200"/>
          </a:xfrm>
        </p:grpSpPr>
        <p:grpSp>
          <p:nvGrpSpPr>
            <p:cNvPr id="3" name="Group 5">
              <a:extLst>
                <a:ext uri="{FF2B5EF4-FFF2-40B4-BE49-F238E27FC236}">
                  <a16:creationId xmlns="" xmlns:a16="http://schemas.microsoft.com/office/drawing/2014/main" id="{A451DF10-0C34-9066-5835-0E3F3A49A80F}"/>
                </a:ext>
              </a:extLst>
            </p:cNvPr>
            <p:cNvGrpSpPr/>
            <p:nvPr/>
          </p:nvGrpSpPr>
          <p:grpSpPr bwMode="auto">
            <a:xfrm>
              <a:off x="4538663" y="1468438"/>
              <a:ext cx="4044950" cy="4140200"/>
              <a:chOff x="2544" y="743"/>
              <a:chExt cx="2548" cy="2608"/>
            </a:xfrm>
          </p:grpSpPr>
          <p:grpSp>
            <p:nvGrpSpPr>
              <p:cNvPr id="13" name="Group 6">
                <a:extLst>
                  <a:ext uri="{FF2B5EF4-FFF2-40B4-BE49-F238E27FC236}">
                    <a16:creationId xmlns="" xmlns:a16="http://schemas.microsoft.com/office/drawing/2014/main" id="{DA625580-080F-D7BD-5CF6-7816DD8C14C0}"/>
                  </a:ext>
                </a:extLst>
              </p:cNvPr>
              <p:cNvGrpSpPr/>
              <p:nvPr/>
            </p:nvGrpSpPr>
            <p:grpSpPr bwMode="auto">
              <a:xfrm>
                <a:off x="2697" y="1012"/>
                <a:ext cx="2168" cy="2191"/>
                <a:chOff x="1098" y="1361"/>
                <a:chExt cx="2116" cy="2027"/>
              </a:xfrm>
            </p:grpSpPr>
            <p:sp>
              <p:nvSpPr>
                <p:cNvPr id="16" name="Line 7">
                  <a:extLst>
                    <a:ext uri="{FF2B5EF4-FFF2-40B4-BE49-F238E27FC236}">
                      <a16:creationId xmlns="" xmlns:a16="http://schemas.microsoft.com/office/drawing/2014/main" id="{DBA8B654-54AE-C501-8EC0-5D27C0F676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2" y="1361"/>
                  <a:ext cx="0" cy="20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7" name="Line 8">
                  <a:extLst>
                    <a:ext uri="{FF2B5EF4-FFF2-40B4-BE49-F238E27FC236}">
                      <a16:creationId xmlns="" xmlns:a16="http://schemas.microsoft.com/office/drawing/2014/main" id="{8C1ECC84-72D5-64D5-0354-04599D9E92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8" y="3388"/>
                  <a:ext cx="2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14" name="Text Box 9">
                <a:extLst>
                  <a:ext uri="{FF2B5EF4-FFF2-40B4-BE49-F238E27FC236}">
                    <a16:creationId xmlns="" xmlns:a16="http://schemas.microsoft.com/office/drawing/2014/main" id="{7BB7CF35-703D-AF42-0A5B-183A1F943E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743"/>
                <a:ext cx="26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</a:t>
                </a:r>
              </a:p>
            </p:txBody>
          </p:sp>
          <p:sp>
            <p:nvSpPr>
              <p:cNvPr id="15" name="Text Box 10">
                <a:extLst>
                  <a:ext uri="{FF2B5EF4-FFF2-40B4-BE49-F238E27FC236}">
                    <a16:creationId xmlns="" xmlns:a16="http://schemas.microsoft.com/office/drawing/2014/main" id="{C07DA352-2C42-40C5-6ECD-9694253AD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3063"/>
                <a:ext cx="29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</a:t>
                </a:r>
              </a:p>
            </p:txBody>
          </p:sp>
        </p:grpSp>
        <p:grpSp>
          <p:nvGrpSpPr>
            <p:cNvPr id="4" name="Group 11">
              <a:extLst>
                <a:ext uri="{FF2B5EF4-FFF2-40B4-BE49-F238E27FC236}">
                  <a16:creationId xmlns="" xmlns:a16="http://schemas.microsoft.com/office/drawing/2014/main" id="{7AC9FF07-2272-B7E9-2F81-F2C93C0B1FE2}"/>
                </a:ext>
              </a:extLst>
            </p:cNvPr>
            <p:cNvGrpSpPr/>
            <p:nvPr/>
          </p:nvGrpSpPr>
          <p:grpSpPr bwMode="auto">
            <a:xfrm>
              <a:off x="5326063" y="2343150"/>
              <a:ext cx="2613025" cy="2727325"/>
              <a:chOff x="2850" y="1233"/>
              <a:chExt cx="1566" cy="1851"/>
            </a:xfrm>
          </p:grpSpPr>
          <p:sp>
            <p:nvSpPr>
              <p:cNvPr id="11" name="Line 12">
                <a:extLst>
                  <a:ext uri="{FF2B5EF4-FFF2-40B4-BE49-F238E27FC236}">
                    <a16:creationId xmlns="" xmlns:a16="http://schemas.microsoft.com/office/drawing/2014/main" id="{1BF524F1-08E7-02D2-BA1A-1DC1C505D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1233"/>
                <a:ext cx="1263" cy="1587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" name="Text Box 13">
                <a:extLst>
                  <a:ext uri="{FF2B5EF4-FFF2-40B4-BE49-F238E27FC236}">
                    <a16:creationId xmlns="" xmlns:a16="http://schemas.microsoft.com/office/drawing/2014/main" id="{9644E3E7-3C96-BF06-D59F-EB6B72035E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2" y="2773"/>
                <a:ext cx="344" cy="3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D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1</a:t>
                </a:r>
              </a:p>
            </p:txBody>
          </p:sp>
        </p:grpSp>
        <p:grpSp>
          <p:nvGrpSpPr>
            <p:cNvPr id="6" name="Group 24">
              <a:extLst>
                <a:ext uri="{FF2B5EF4-FFF2-40B4-BE49-F238E27FC236}">
                  <a16:creationId xmlns="" xmlns:a16="http://schemas.microsoft.com/office/drawing/2014/main" id="{EBC7B8F2-0AFE-73C0-55F1-3FAB11928AAF}"/>
                </a:ext>
              </a:extLst>
            </p:cNvPr>
            <p:cNvGrpSpPr/>
            <p:nvPr/>
          </p:nvGrpSpPr>
          <p:grpSpPr bwMode="auto">
            <a:xfrm>
              <a:off x="5780088" y="1760538"/>
              <a:ext cx="2463800" cy="2584450"/>
              <a:chOff x="2850" y="1233"/>
              <a:chExt cx="1566" cy="1871"/>
            </a:xfrm>
          </p:grpSpPr>
          <p:sp>
            <p:nvSpPr>
              <p:cNvPr id="9" name="Line 25">
                <a:extLst>
                  <a:ext uri="{FF2B5EF4-FFF2-40B4-BE49-F238E27FC236}">
                    <a16:creationId xmlns="" xmlns:a16="http://schemas.microsoft.com/office/drawing/2014/main" id="{8F2BBFBF-378E-8FF7-8FA8-1C433BBF3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1233"/>
                <a:ext cx="1263" cy="158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0" name="Text Box 26">
                <a:extLst>
                  <a:ext uri="{FF2B5EF4-FFF2-40B4-BE49-F238E27FC236}">
                    <a16:creationId xmlns="" xmlns:a16="http://schemas.microsoft.com/office/drawing/2014/main" id="{D84D5C08-B281-7B2F-E3A3-1F5F2DCFD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2" y="2773"/>
                <a:ext cx="344" cy="3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D</a:t>
                </a:r>
                <a:r>
                  <a:rPr lang="en-US" sz="2400" baseline="-25000">
                    <a:latin typeface="Arial" panose="020B0604020202020204"/>
                    <a:cs typeface="Arial" panose="020B0604020202020204"/>
                  </a:rPr>
                  <a:t>2</a:t>
                </a:r>
              </a:p>
            </p:txBody>
          </p:sp>
        </p:grpSp>
        <p:sp>
          <p:nvSpPr>
            <p:cNvPr id="7" name="Line 27">
              <a:extLst>
                <a:ext uri="{FF2B5EF4-FFF2-40B4-BE49-F238E27FC236}">
                  <a16:creationId xmlns="" xmlns:a16="http://schemas.microsoft.com/office/drawing/2014/main" id="{DF7835C7-ED94-EB91-8732-3EF4126666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6206331" y="3291682"/>
              <a:ext cx="931863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0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引起劳动力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需求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曲线移动的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因素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8" name="TextBox 15">
            <a:extLst>
              <a:ext uri="{FF2B5EF4-FFF2-40B4-BE49-F238E27FC236}">
                <a16:creationId xmlns="" xmlns:a16="http://schemas.microsoft.com/office/drawing/2014/main" id="{B70CF423-CFB1-C7BC-3E3E-D1AEB47B2FA2}"/>
              </a:ext>
            </a:extLst>
          </p:cNvPr>
          <p:cNvSpPr txBox="1"/>
          <p:nvPr/>
        </p:nvSpPr>
        <p:spPr>
          <a:xfrm>
            <a:off x="395536" y="1556792"/>
            <a:ext cx="8064896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价格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的变化，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</a:t>
            </a:r>
          </a:p>
          <a:p>
            <a:pPr marL="342900" marR="0" lvl="0" indent="-34290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技术变革（影响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MPL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其他因素的供应（影响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MPL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）：</a:t>
            </a:r>
            <a:endParaRPr kumimoji="0" lang="en-US" altLang="zh-CN" sz="240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defTabSz="914400">
              <a:lnSpc>
                <a:spcPts val="35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比如，如果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公司获得更多的设备（资本），那么工人的生产力会更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高，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MPL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VMPL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上升，劳动力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需求曲线上移。</a:t>
            </a:r>
            <a:endParaRPr kumimoji="0" lang="en-US" altLang="zh-CN" sz="240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defTabSz="914400">
              <a:lnSpc>
                <a:spcPts val="35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比如，工人经过培训或者受到更多的教育年限，从而人力资本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提升，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工人的生产力会更高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4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551399" y="1411320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边际成本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=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额外一单位产品的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成本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=∆TC/∆Q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，其中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TC=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总成本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W=2500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MPL=500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单位产品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如果农场主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雇佣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一个工人，</a:t>
            </a:r>
            <a:b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∆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TC=2500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元，∆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Q=500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单位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MC=2500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500=5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一般情况下：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MC=W/MPL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投入需求与产出供给的联系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627ED54C-96B4-A143-EA34-E081B65A2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130" y="5444477"/>
            <a:ext cx="229235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9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5" y="1556792"/>
            <a:ext cx="841595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一般情况下：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MC=W/MPL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800100" marR="0" lvl="1" indent="-34290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为了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生产额外的产品，需要雇佣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更多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的</a:t>
            </a:r>
            <a:r>
              <a:rPr lang="zh-CN" altLang="en-US" sz="2400">
                <a:solidFill>
                  <a:srgbClr val="002060"/>
                </a:solidFill>
                <a:latin typeface="Calibri"/>
                <a:ea typeface="思源黑体 CN Regular" panose="020B0500000000000000" pitchFamily="34" charset="-122"/>
              </a:rPr>
              <a:t>工人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思源黑体 CN Regular" panose="020B0500000000000000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当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L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上升时，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MPL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下降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…</a:t>
            </a:r>
          </a:p>
          <a:p>
            <a:pPr marL="800100" marR="0" lvl="1" indent="-34290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导致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W/MPL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上升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…</a:t>
            </a:r>
          </a:p>
          <a:p>
            <a:pPr marL="800100" marR="0" lvl="1" indent="-34290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导致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MC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升高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因此，边际产品递减和边际成本上升是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同一枚硬币的两面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投入需求与产出供给的联系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627ED54C-96B4-A143-EA34-E081B65A2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054" y="1645209"/>
            <a:ext cx="229235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4118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本章回答如下</a:t>
            </a:r>
            <a:r>
              <a:rPr lang="en-US" altLang="zh-CN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4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个问题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1631714"/>
            <a:ext cx="80648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什么决定了一个竞争性企业的劳动力需求？</a:t>
            </a:r>
          </a:p>
          <a:p>
            <a:pPr marL="34290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劳动力供给如何取决于工资？还有哪些因素影响劳动力供给？</a:t>
            </a:r>
          </a:p>
          <a:p>
            <a:pPr marL="34290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各种事件如何影响劳动力均衡工资和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就业量？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如何确定其他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投入品的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均衡价格和数量？</a:t>
            </a:r>
          </a:p>
        </p:txBody>
      </p:sp>
    </p:spTree>
    <p:extLst>
      <p:ext uri="{BB962C8B-B14F-4D97-AF65-F5344CB8AC3E}">
        <p14:creationId xmlns:p14="http://schemas.microsoft.com/office/powerpoint/2010/main" val="2180419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78663" y="1390538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竞争性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对劳动力的需求规则：</a:t>
            </a:r>
            <a:b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x MPL=W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两侧除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P=W/MPL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前页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MC=W/MPL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P=MC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竞争性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公司供给产品的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投入需求和产出供给是一枚硬币的两面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投入需求与产出供给的联系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3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工作和休闲之间的权衡：</a:t>
            </a:r>
            <a:b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在工作上的时间越多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，休闲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的时间就越少。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休闲的机会成本就是工资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劳动力供给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3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763138"/>
            <a:ext cx="3014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的增加</a:t>
            </a:r>
            <a:b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是休闲成本的增加。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人们的反应是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少休闲，多工作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劳动力供给曲线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8AC864BA-60BA-922C-6171-0ED9829317E2}"/>
              </a:ext>
            </a:extLst>
          </p:cNvPr>
          <p:cNvGrpSpPr/>
          <p:nvPr/>
        </p:nvGrpSpPr>
        <p:grpSpPr>
          <a:xfrm>
            <a:off x="4235092" y="1822606"/>
            <a:ext cx="4322763" cy="4330700"/>
            <a:chOff x="4260850" y="1468438"/>
            <a:chExt cx="4322763" cy="4330700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92F2C2A2-D878-AF55-99E8-B05F97427330}"/>
                </a:ext>
              </a:extLst>
            </p:cNvPr>
            <p:cNvGrpSpPr/>
            <p:nvPr/>
          </p:nvGrpSpPr>
          <p:grpSpPr>
            <a:xfrm>
              <a:off x="4538663" y="1468438"/>
              <a:ext cx="4044950" cy="4140200"/>
              <a:chOff x="4538663" y="1468438"/>
              <a:chExt cx="4044950" cy="4140200"/>
            </a:xfrm>
          </p:grpSpPr>
          <p:grpSp>
            <p:nvGrpSpPr>
              <p:cNvPr id="25" name="Group 23">
                <a:extLst>
                  <a:ext uri="{FF2B5EF4-FFF2-40B4-BE49-F238E27FC236}">
                    <a16:creationId xmlns="" xmlns:a16="http://schemas.microsoft.com/office/drawing/2014/main" id="{FF81F342-0A8A-23EE-A442-6C2A4C726D94}"/>
                  </a:ext>
                </a:extLst>
              </p:cNvPr>
              <p:cNvGrpSpPr/>
              <p:nvPr/>
            </p:nvGrpSpPr>
            <p:grpSpPr bwMode="auto">
              <a:xfrm>
                <a:off x="4538663" y="1468438"/>
                <a:ext cx="4044950" cy="4140200"/>
                <a:chOff x="2544" y="743"/>
                <a:chExt cx="2548" cy="2608"/>
              </a:xfrm>
            </p:grpSpPr>
            <p:grpSp>
              <p:nvGrpSpPr>
                <p:cNvPr id="31" name="Group 24">
                  <a:extLst>
                    <a:ext uri="{FF2B5EF4-FFF2-40B4-BE49-F238E27FC236}">
                      <a16:creationId xmlns="" xmlns:a16="http://schemas.microsoft.com/office/drawing/2014/main" id="{4B65F063-9E7D-4024-6F72-D1E0FA4B1DAA}"/>
                    </a:ext>
                  </a:extLst>
                </p:cNvPr>
                <p:cNvGrpSpPr/>
                <p:nvPr/>
              </p:nvGrpSpPr>
              <p:grpSpPr bwMode="auto">
                <a:xfrm>
                  <a:off x="2697" y="1012"/>
                  <a:ext cx="2168" cy="2191"/>
                  <a:chOff x="1098" y="1361"/>
                  <a:chExt cx="2116" cy="2027"/>
                </a:xfrm>
              </p:grpSpPr>
              <p:sp>
                <p:nvSpPr>
                  <p:cNvPr id="34" name="Line 25">
                    <a:extLst>
                      <a:ext uri="{FF2B5EF4-FFF2-40B4-BE49-F238E27FC236}">
                        <a16:creationId xmlns="" xmlns:a16="http://schemas.microsoft.com/office/drawing/2014/main" id="{93DE58B9-5A2D-657E-9C65-5B463C589B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2" y="1361"/>
                    <a:ext cx="0" cy="202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en-US">
                      <a:latin typeface="Arial" panose="020B0604020202020204"/>
                      <a:cs typeface="Arial" panose="020B0604020202020204"/>
                    </a:endParaRPr>
                  </a:p>
                </p:txBody>
              </p:sp>
              <p:sp>
                <p:nvSpPr>
                  <p:cNvPr id="35" name="Line 26">
                    <a:extLst>
                      <a:ext uri="{FF2B5EF4-FFF2-40B4-BE49-F238E27FC236}">
                        <a16:creationId xmlns="" xmlns:a16="http://schemas.microsoft.com/office/drawing/2014/main" id="{A2CBEBD2-86D5-DE4E-6E3A-033700BD17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98" y="3388"/>
                    <a:ext cx="2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en-US">
                      <a:latin typeface="Arial" panose="020B0604020202020204"/>
                      <a:cs typeface="Arial" panose="020B0604020202020204"/>
                    </a:endParaRPr>
                  </a:p>
                </p:txBody>
              </p:sp>
            </p:grpSp>
            <p:sp>
              <p:nvSpPr>
                <p:cNvPr id="32" name="Text Box 27">
                  <a:extLst>
                    <a:ext uri="{FF2B5EF4-FFF2-40B4-BE49-F238E27FC236}">
                      <a16:creationId xmlns="" xmlns:a16="http://schemas.microsoft.com/office/drawing/2014/main" id="{12C9EB33-7DB0-A00E-49A2-08282372EE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743"/>
                  <a:ext cx="26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 i="1">
                      <a:latin typeface="Arial" panose="020B0604020202020204"/>
                      <a:cs typeface="Arial" panose="020B0604020202020204"/>
                    </a:rPr>
                    <a:t>W</a:t>
                  </a:r>
                </a:p>
              </p:txBody>
            </p:sp>
            <p:sp>
              <p:nvSpPr>
                <p:cNvPr id="33" name="Text Box 28">
                  <a:extLst>
                    <a:ext uri="{FF2B5EF4-FFF2-40B4-BE49-F238E27FC236}">
                      <a16:creationId xmlns="" xmlns:a16="http://schemas.microsoft.com/office/drawing/2014/main" id="{9F22483F-BB79-50FD-2AF7-85F63A817A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2" y="3063"/>
                  <a:ext cx="29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 i="1">
                      <a:latin typeface="Arial" panose="020B0604020202020204"/>
                      <a:cs typeface="Arial" panose="020B0604020202020204"/>
                    </a:rPr>
                    <a:t>L</a:t>
                  </a:r>
                </a:p>
              </p:txBody>
            </p:sp>
          </p:grpSp>
          <p:grpSp>
            <p:nvGrpSpPr>
              <p:cNvPr id="26" name="Group 32">
                <a:extLst>
                  <a:ext uri="{FF2B5EF4-FFF2-40B4-BE49-F238E27FC236}">
                    <a16:creationId xmlns="" xmlns:a16="http://schemas.microsoft.com/office/drawing/2014/main" id="{C4DDA8CE-D3D2-F230-4176-092510658E65}"/>
                  </a:ext>
                </a:extLst>
              </p:cNvPr>
              <p:cNvGrpSpPr/>
              <p:nvPr/>
            </p:nvGrpSpPr>
            <p:grpSpPr bwMode="auto">
              <a:xfrm>
                <a:off x="5557838" y="1914525"/>
                <a:ext cx="1933575" cy="2901950"/>
                <a:chOff x="3067" y="1024"/>
                <a:chExt cx="1218" cy="1828"/>
              </a:xfrm>
            </p:grpSpPr>
            <p:sp>
              <p:nvSpPr>
                <p:cNvPr id="29" name="Line 33">
                  <a:extLst>
                    <a:ext uri="{FF2B5EF4-FFF2-40B4-BE49-F238E27FC236}">
                      <a16:creationId xmlns="" xmlns:a16="http://schemas.microsoft.com/office/drawing/2014/main" id="{C238ED94-054A-6CFE-8C8D-182D097D4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67" y="1278"/>
                  <a:ext cx="949" cy="1574"/>
                </a:xfrm>
                <a:prstGeom prst="line">
                  <a:avLst/>
                </a:prstGeom>
                <a:noFill/>
                <a:ln w="38100">
                  <a:solidFill>
                    <a:srgbClr val="003399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0" name="Text Box 34">
                  <a:extLst>
                    <a:ext uri="{FF2B5EF4-FFF2-40B4-BE49-F238E27FC236}">
                      <a16:creationId xmlns="" xmlns:a16="http://schemas.microsoft.com/office/drawing/2014/main" id="{F786B574-C40A-9F06-8CE9-E7FDF06FF8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0" y="1024"/>
                  <a:ext cx="3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i="1">
                      <a:latin typeface="Arial" panose="020B0604020202020204"/>
                      <a:cs typeface="Arial" panose="020B0604020202020204"/>
                    </a:rPr>
                    <a:t>S</a:t>
                  </a:r>
                  <a:r>
                    <a:rPr lang="en-US" sz="1400" i="1">
                      <a:latin typeface="Arial" panose="020B0604020202020204"/>
                      <a:cs typeface="Arial" panose="020B0604020202020204"/>
                    </a:rPr>
                    <a:t>1</a:t>
                  </a:r>
                  <a:endParaRPr lang="en-US" sz="2400" baseline="-25000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27" name="Line 56">
                <a:extLst>
                  <a:ext uri="{FF2B5EF4-FFF2-40B4-BE49-F238E27FC236}">
                    <a16:creationId xmlns="" xmlns:a16="http://schemas.microsoft.com/office/drawing/2014/main" id="{E6F487F3-1F99-693F-5832-3D103A822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364288" y="5372100"/>
                <a:ext cx="398462" cy="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tailEnd type="triangle" w="lg" len="lg"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8" name="Line 57">
                <a:extLst>
                  <a:ext uri="{FF2B5EF4-FFF2-40B4-BE49-F238E27FC236}">
                    <a16:creationId xmlns="" xmlns:a16="http://schemas.microsoft.com/office/drawing/2014/main" id="{9DB2EB7A-88A5-4F83-3874-3BB727A7D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4452144" y="3156744"/>
                <a:ext cx="665162" cy="0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tailEnd type="triangle" w="lg" len="lg"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18" name="Group 58">
              <a:extLst>
                <a:ext uri="{FF2B5EF4-FFF2-40B4-BE49-F238E27FC236}">
                  <a16:creationId xmlns="" xmlns:a16="http://schemas.microsoft.com/office/drawing/2014/main" id="{9E5B040D-D239-9CB9-D676-630E29D66132}"/>
                </a:ext>
              </a:extLst>
            </p:cNvPr>
            <p:cNvGrpSpPr/>
            <p:nvPr/>
          </p:nvGrpSpPr>
          <p:grpSpPr bwMode="auto">
            <a:xfrm>
              <a:off x="4260850" y="2622550"/>
              <a:ext cx="2778125" cy="3176588"/>
              <a:chOff x="2684" y="1652"/>
              <a:chExt cx="1750" cy="2001"/>
            </a:xfrm>
          </p:grpSpPr>
          <p:grpSp>
            <p:nvGrpSpPr>
              <p:cNvPr id="19" name="Group 59">
                <a:extLst>
                  <a:ext uri="{FF2B5EF4-FFF2-40B4-BE49-F238E27FC236}">
                    <a16:creationId xmlns="" xmlns:a16="http://schemas.microsoft.com/office/drawing/2014/main" id="{B8E5BEF1-8586-AF14-13F1-B83AE0E8A094}"/>
                  </a:ext>
                </a:extLst>
              </p:cNvPr>
              <p:cNvGrpSpPr/>
              <p:nvPr/>
            </p:nvGrpSpPr>
            <p:grpSpPr bwMode="auto">
              <a:xfrm>
                <a:off x="3016" y="1771"/>
                <a:ext cx="1251" cy="1611"/>
                <a:chOff x="2757" y="2018"/>
                <a:chExt cx="826" cy="1117"/>
              </a:xfrm>
            </p:grpSpPr>
            <p:sp>
              <p:nvSpPr>
                <p:cNvPr id="23" name="Line 60">
                  <a:extLst>
                    <a:ext uri="{FF2B5EF4-FFF2-40B4-BE49-F238E27FC236}">
                      <a16:creationId xmlns="" xmlns:a16="http://schemas.microsoft.com/office/drawing/2014/main" id="{380287E3-30D8-E3D4-2DBF-EC2B87E4D9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7" y="2020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4" name="Line 61">
                  <a:extLst>
                    <a:ext uri="{FF2B5EF4-FFF2-40B4-BE49-F238E27FC236}">
                      <a16:creationId xmlns="" xmlns:a16="http://schemas.microsoft.com/office/drawing/2014/main" id="{E64904CB-D751-942C-5817-3160D11E16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3" y="2018"/>
                  <a:ext cx="0" cy="11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20" name="Text Box 62">
                <a:extLst>
                  <a:ext uri="{FF2B5EF4-FFF2-40B4-BE49-F238E27FC236}">
                    <a16:creationId xmlns="" xmlns:a16="http://schemas.microsoft.com/office/drawing/2014/main" id="{70305940-6B03-4B79-4810-60FC5D0F7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1652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</a:t>
                </a:r>
                <a:r>
                  <a:rPr lang="en-US" sz="1400" b="1" i="1">
                    <a:latin typeface="Arial" panose="020B0604020202020204"/>
                    <a:cs typeface="Arial" panose="020B0604020202020204"/>
                  </a:rPr>
                  <a:t>2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1" name="Oval 63">
                <a:extLst>
                  <a:ext uri="{FF2B5EF4-FFF2-40B4-BE49-F238E27FC236}">
                    <a16:creationId xmlns="" xmlns:a16="http://schemas.microsoft.com/office/drawing/2014/main" id="{70F22C0F-076C-75A8-5684-3EA625CB97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0" y="1732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2" name="Text Box 64">
                <a:extLst>
                  <a:ext uri="{FF2B5EF4-FFF2-40B4-BE49-F238E27FC236}">
                    <a16:creationId xmlns="" xmlns:a16="http://schemas.microsoft.com/office/drawing/2014/main" id="{D7D10B40-6FA7-A46C-822B-3906FCAF9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6" y="3420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</a:t>
                </a:r>
                <a:r>
                  <a:rPr lang="en-US" sz="1400" b="1" i="1">
                    <a:latin typeface="Arial" panose="020B0604020202020204"/>
                    <a:cs typeface="Arial" panose="020B0604020202020204"/>
                  </a:rPr>
                  <a:t>2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4767119" y="3825212"/>
            <a:ext cx="156749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6361114" y="3821835"/>
            <a:ext cx="0" cy="188595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4244254" y="3575340"/>
            <a:ext cx="4889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latin typeface="Arial" panose="020B0604020202020204"/>
                <a:cs typeface="Arial" panose="020B0604020202020204"/>
              </a:rPr>
              <a:t>W</a:t>
            </a:r>
            <a:r>
              <a:rPr lang="en-US" sz="2400" b="1" baseline="-25000">
                <a:latin typeface="Arial" panose="020B0604020202020204"/>
                <a:cs typeface="Arial" panose="020B0604020202020204"/>
              </a:rPr>
              <a:t>1</a:t>
            </a:r>
          </a:p>
        </p:txBody>
      </p:sp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6043902" y="5787304"/>
            <a:ext cx="4889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latin typeface="Arial" panose="020B0604020202020204"/>
                <a:cs typeface="Arial" panose="020B0604020202020204"/>
              </a:rPr>
              <a:t>L</a:t>
            </a:r>
            <a:r>
              <a:rPr lang="en-US" sz="2400" b="1" baseline="-25000">
                <a:latin typeface="Arial" panose="020B0604020202020204"/>
                <a:cs typeface="Arial" panose="020B060402020202020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2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573110" y="1788897"/>
            <a:ext cx="6721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不同人对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劳动与休闲的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权衡有不同的态度（比如，华人普遍有勤劳的传统）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工人在其他劳动力市场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的工作机会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移民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引起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劳动力供给曲线移动的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因素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69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573110" y="1788897"/>
            <a:ext cx="3007217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工资调整以平衡劳动力的供给和需求。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工资总是等于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VMPL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劳动力市场的均衡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D7FBB2E7-8548-FC49-BCB1-3F84B7C6FF8E}"/>
              </a:ext>
            </a:extLst>
          </p:cNvPr>
          <p:cNvGrpSpPr/>
          <p:nvPr/>
        </p:nvGrpSpPr>
        <p:grpSpPr>
          <a:xfrm>
            <a:off x="4233863" y="1468438"/>
            <a:ext cx="4349750" cy="4335464"/>
            <a:chOff x="4233863" y="1468438"/>
            <a:chExt cx="4349750" cy="4335464"/>
          </a:xfrm>
        </p:grpSpPr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A30FF870-A212-E0F2-2CA2-E5C1160EB432}"/>
                </a:ext>
              </a:extLst>
            </p:cNvPr>
            <p:cNvGrpSpPr/>
            <p:nvPr/>
          </p:nvGrpSpPr>
          <p:grpSpPr>
            <a:xfrm>
              <a:off x="4538663" y="1468438"/>
              <a:ext cx="4044950" cy="4140200"/>
              <a:chOff x="4538663" y="1468438"/>
              <a:chExt cx="4044950" cy="4140200"/>
            </a:xfrm>
          </p:grpSpPr>
          <p:grpSp>
            <p:nvGrpSpPr>
              <p:cNvPr id="28" name="Group 35">
                <a:extLst>
                  <a:ext uri="{FF2B5EF4-FFF2-40B4-BE49-F238E27FC236}">
                    <a16:creationId xmlns="" xmlns:a16="http://schemas.microsoft.com/office/drawing/2014/main" id="{6109D0FE-C1FF-E85B-86D7-F236E55C0892}"/>
                  </a:ext>
                </a:extLst>
              </p:cNvPr>
              <p:cNvGrpSpPr/>
              <p:nvPr/>
            </p:nvGrpSpPr>
            <p:grpSpPr bwMode="auto">
              <a:xfrm>
                <a:off x="4538663" y="1468438"/>
                <a:ext cx="4044950" cy="4140200"/>
                <a:chOff x="2544" y="743"/>
                <a:chExt cx="2548" cy="2608"/>
              </a:xfrm>
            </p:grpSpPr>
            <p:grpSp>
              <p:nvGrpSpPr>
                <p:cNvPr id="35" name="Group 36">
                  <a:extLst>
                    <a:ext uri="{FF2B5EF4-FFF2-40B4-BE49-F238E27FC236}">
                      <a16:creationId xmlns="" xmlns:a16="http://schemas.microsoft.com/office/drawing/2014/main" id="{E8517CCD-F260-900B-F4D7-CF71B75C64E1}"/>
                    </a:ext>
                  </a:extLst>
                </p:cNvPr>
                <p:cNvGrpSpPr/>
                <p:nvPr/>
              </p:nvGrpSpPr>
              <p:grpSpPr bwMode="auto">
                <a:xfrm>
                  <a:off x="2697" y="1012"/>
                  <a:ext cx="2168" cy="2191"/>
                  <a:chOff x="1098" y="1361"/>
                  <a:chExt cx="2116" cy="2027"/>
                </a:xfrm>
              </p:grpSpPr>
              <p:sp>
                <p:nvSpPr>
                  <p:cNvPr id="38" name="Line 37">
                    <a:extLst>
                      <a:ext uri="{FF2B5EF4-FFF2-40B4-BE49-F238E27FC236}">
                        <a16:creationId xmlns="" xmlns:a16="http://schemas.microsoft.com/office/drawing/2014/main" id="{53C13992-E7BB-6400-5F3E-34D2F2CCD2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2" y="1361"/>
                    <a:ext cx="0" cy="202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en-US">
                      <a:latin typeface="Arial" panose="020B0604020202020204"/>
                      <a:cs typeface="Arial" panose="020B0604020202020204"/>
                    </a:endParaRPr>
                  </a:p>
                </p:txBody>
              </p:sp>
              <p:sp>
                <p:nvSpPr>
                  <p:cNvPr id="39" name="Line 38">
                    <a:extLst>
                      <a:ext uri="{FF2B5EF4-FFF2-40B4-BE49-F238E27FC236}">
                        <a16:creationId xmlns="" xmlns:a16="http://schemas.microsoft.com/office/drawing/2014/main" id="{D4D22945-0C77-811E-9584-EE2882C170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98" y="3388"/>
                    <a:ext cx="2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en-US">
                      <a:latin typeface="Arial" panose="020B0604020202020204"/>
                      <a:cs typeface="Arial" panose="020B0604020202020204"/>
                    </a:endParaRPr>
                  </a:p>
                </p:txBody>
              </p:sp>
            </p:grpSp>
            <p:sp>
              <p:nvSpPr>
                <p:cNvPr id="36" name="Text Box 39">
                  <a:extLst>
                    <a:ext uri="{FF2B5EF4-FFF2-40B4-BE49-F238E27FC236}">
                      <a16:creationId xmlns="" xmlns:a16="http://schemas.microsoft.com/office/drawing/2014/main" id="{BDAADDE0-BA07-9BE2-D5ED-49F7E1B630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743"/>
                  <a:ext cx="26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 i="1">
                      <a:latin typeface="Arial" panose="020B0604020202020204"/>
                      <a:cs typeface="Arial" panose="020B0604020202020204"/>
                    </a:rPr>
                    <a:t>W</a:t>
                  </a:r>
                </a:p>
              </p:txBody>
            </p:sp>
            <p:sp>
              <p:nvSpPr>
                <p:cNvPr id="37" name="Text Box 40">
                  <a:extLst>
                    <a:ext uri="{FF2B5EF4-FFF2-40B4-BE49-F238E27FC236}">
                      <a16:creationId xmlns="" xmlns:a16="http://schemas.microsoft.com/office/drawing/2014/main" id="{9BB302D9-FEFF-A8FB-0CC1-A16ED74CD4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2" y="3063"/>
                  <a:ext cx="29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 i="1">
                      <a:latin typeface="Arial" panose="020B0604020202020204"/>
                      <a:cs typeface="Arial" panose="020B0604020202020204"/>
                    </a:rPr>
                    <a:t>L</a:t>
                  </a:r>
                </a:p>
              </p:txBody>
            </p:sp>
          </p:grpSp>
          <p:grpSp>
            <p:nvGrpSpPr>
              <p:cNvPr id="29" name="Group 41">
                <a:extLst>
                  <a:ext uri="{FF2B5EF4-FFF2-40B4-BE49-F238E27FC236}">
                    <a16:creationId xmlns="" xmlns:a16="http://schemas.microsoft.com/office/drawing/2014/main" id="{FD31D75C-3DF7-0B48-E869-4C32EB660CCE}"/>
                  </a:ext>
                </a:extLst>
              </p:cNvPr>
              <p:cNvGrpSpPr/>
              <p:nvPr/>
            </p:nvGrpSpPr>
            <p:grpSpPr bwMode="auto">
              <a:xfrm>
                <a:off x="5326063" y="2343150"/>
                <a:ext cx="2613025" cy="2727325"/>
                <a:chOff x="2850" y="1233"/>
                <a:chExt cx="1566" cy="1851"/>
              </a:xfrm>
            </p:grpSpPr>
            <p:sp>
              <p:nvSpPr>
                <p:cNvPr id="33" name="Line 42">
                  <a:extLst>
                    <a:ext uri="{FF2B5EF4-FFF2-40B4-BE49-F238E27FC236}">
                      <a16:creationId xmlns="" xmlns:a16="http://schemas.microsoft.com/office/drawing/2014/main" id="{1F500595-2D65-AE24-2BE5-23E7D49E32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0" y="1233"/>
                  <a:ext cx="1263" cy="1587"/>
                </a:xfrm>
                <a:prstGeom prst="line">
                  <a:avLst/>
                </a:prstGeom>
                <a:noFill/>
                <a:ln w="38100">
                  <a:solidFill>
                    <a:srgbClr val="003399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4" name="Text Box 43">
                  <a:extLst>
                    <a:ext uri="{FF2B5EF4-FFF2-40B4-BE49-F238E27FC236}">
                      <a16:creationId xmlns="" xmlns:a16="http://schemas.microsoft.com/office/drawing/2014/main" id="{82700B8C-0FA0-E652-EF78-6BA7EE8828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72" y="2773"/>
                  <a:ext cx="344" cy="3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 i="1">
                      <a:latin typeface="Arial" panose="020B0604020202020204"/>
                      <a:cs typeface="Arial" panose="020B0604020202020204"/>
                    </a:rPr>
                    <a:t>D</a:t>
                  </a:r>
                  <a:endParaRPr lang="en-US" sz="2400" baseline="-25000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grpSp>
            <p:nvGrpSpPr>
              <p:cNvPr id="30" name="Group 54">
                <a:extLst>
                  <a:ext uri="{FF2B5EF4-FFF2-40B4-BE49-F238E27FC236}">
                    <a16:creationId xmlns="" xmlns:a16="http://schemas.microsoft.com/office/drawing/2014/main" id="{67F70BE9-2B6C-57A5-E0D6-80E973B7A51B}"/>
                  </a:ext>
                </a:extLst>
              </p:cNvPr>
              <p:cNvGrpSpPr/>
              <p:nvPr/>
            </p:nvGrpSpPr>
            <p:grpSpPr bwMode="auto">
              <a:xfrm>
                <a:off x="5557838" y="1914525"/>
                <a:ext cx="1774825" cy="2901950"/>
                <a:chOff x="3501" y="1206"/>
                <a:chExt cx="1118" cy="1828"/>
              </a:xfrm>
            </p:grpSpPr>
            <p:sp>
              <p:nvSpPr>
                <p:cNvPr id="31" name="Line 45">
                  <a:extLst>
                    <a:ext uri="{FF2B5EF4-FFF2-40B4-BE49-F238E27FC236}">
                      <a16:creationId xmlns="" xmlns:a16="http://schemas.microsoft.com/office/drawing/2014/main" id="{1D6E2EA8-58E4-AB0A-07D6-31F33708E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01" y="1460"/>
                  <a:ext cx="949" cy="1574"/>
                </a:xfrm>
                <a:prstGeom prst="line">
                  <a:avLst/>
                </a:prstGeom>
                <a:noFill/>
                <a:ln w="38100">
                  <a:solidFill>
                    <a:srgbClr val="003399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2" name="Text Box 46">
                  <a:extLst>
                    <a:ext uri="{FF2B5EF4-FFF2-40B4-BE49-F238E27FC236}">
                      <a16:creationId xmlns="" xmlns:a16="http://schemas.microsoft.com/office/drawing/2014/main" id="{A482659D-D735-FFC4-33F1-52C4FAE1AA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5" y="1206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 i="1">
                      <a:latin typeface="Arial" panose="020B0604020202020204"/>
                      <a:cs typeface="Arial" panose="020B0604020202020204"/>
                    </a:rPr>
                    <a:t>S</a:t>
                  </a:r>
                  <a:endParaRPr lang="en-US" sz="2400" baseline="-25000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</p:grpSp>
        <p:grpSp>
          <p:nvGrpSpPr>
            <p:cNvPr id="21" name="Group 47">
              <a:extLst>
                <a:ext uri="{FF2B5EF4-FFF2-40B4-BE49-F238E27FC236}">
                  <a16:creationId xmlns="" xmlns:a16="http://schemas.microsoft.com/office/drawing/2014/main" id="{A792332F-7C23-D9C6-2626-5D9BA32B83AA}"/>
                </a:ext>
              </a:extLst>
            </p:cNvPr>
            <p:cNvGrpSpPr/>
            <p:nvPr/>
          </p:nvGrpSpPr>
          <p:grpSpPr bwMode="auto">
            <a:xfrm>
              <a:off x="4233863" y="3305176"/>
              <a:ext cx="2371725" cy="2498726"/>
              <a:chOff x="2352" y="1900"/>
              <a:chExt cx="1494" cy="1574"/>
            </a:xfrm>
          </p:grpSpPr>
          <p:grpSp>
            <p:nvGrpSpPr>
              <p:cNvPr id="22" name="Group 48">
                <a:extLst>
                  <a:ext uri="{FF2B5EF4-FFF2-40B4-BE49-F238E27FC236}">
                    <a16:creationId xmlns="" xmlns:a16="http://schemas.microsoft.com/office/drawing/2014/main" id="{55E2D429-F98E-B904-0F71-7797747E51E0}"/>
                  </a:ext>
                </a:extLst>
              </p:cNvPr>
              <p:cNvGrpSpPr/>
              <p:nvPr/>
            </p:nvGrpSpPr>
            <p:grpSpPr bwMode="auto">
              <a:xfrm>
                <a:off x="2701" y="2016"/>
                <a:ext cx="991" cy="1188"/>
                <a:chOff x="2757" y="2018"/>
                <a:chExt cx="826" cy="1117"/>
              </a:xfrm>
            </p:grpSpPr>
            <p:sp>
              <p:nvSpPr>
                <p:cNvPr id="26" name="Line 49">
                  <a:extLst>
                    <a:ext uri="{FF2B5EF4-FFF2-40B4-BE49-F238E27FC236}">
                      <a16:creationId xmlns="" xmlns:a16="http://schemas.microsoft.com/office/drawing/2014/main" id="{C813E848-A818-BAC9-CC77-153E3382C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7" y="2020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7" name="Line 50">
                  <a:extLst>
                    <a:ext uri="{FF2B5EF4-FFF2-40B4-BE49-F238E27FC236}">
                      <a16:creationId xmlns="" xmlns:a16="http://schemas.microsoft.com/office/drawing/2014/main" id="{190B6610-57E6-5FF1-4AC2-E65C64AD07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3" y="2018"/>
                  <a:ext cx="0" cy="11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23" name="Text Box 51">
                <a:extLst>
                  <a:ext uri="{FF2B5EF4-FFF2-40B4-BE49-F238E27FC236}">
                    <a16:creationId xmlns="" xmlns:a16="http://schemas.microsoft.com/office/drawing/2014/main" id="{6CB5EDE9-569C-095B-5535-6F39ABAA2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900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</a:t>
                </a:r>
                <a:r>
                  <a:rPr lang="en-US" sz="1400" b="1" i="1">
                    <a:latin typeface="Arial" panose="020B0604020202020204"/>
                    <a:cs typeface="Arial" panose="020B0604020202020204"/>
                  </a:rPr>
                  <a:t>1</a:t>
                </a:r>
                <a:endParaRPr lang="en-US" sz="1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4" name="Oval 52">
                <a:extLst>
                  <a:ext uri="{FF2B5EF4-FFF2-40B4-BE49-F238E27FC236}">
                    <a16:creationId xmlns="" xmlns:a16="http://schemas.microsoft.com/office/drawing/2014/main" id="{E811D2B2-C22B-F003-E108-FA5A91E191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48" y="1983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5" name="Text Box 53">
                <a:extLst>
                  <a:ext uri="{FF2B5EF4-FFF2-40B4-BE49-F238E27FC236}">
                    <a16:creationId xmlns="" xmlns:a16="http://schemas.microsoft.com/office/drawing/2014/main" id="{7F192607-7D6E-B90A-1E16-2A1D75286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3241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</a:t>
                </a:r>
                <a:r>
                  <a:rPr lang="en-US" sz="1400" b="1" i="1">
                    <a:latin typeface="Arial" panose="020B0604020202020204"/>
                    <a:cs typeface="Arial" panose="020B0604020202020204"/>
                  </a:rPr>
                  <a:t>1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8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以下每个场景中，使用（国内）汽车工人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的供需图，分析如下每个场景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对（国内）汽车工人的工资和就业的影响。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在汽车行业工作的婴儿潮一代退休了。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购车者的偏好转向进口汽车。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C.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在汽车制造业，技术进步提高生产力。</a:t>
            </a:r>
            <a:b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习题：劳动力市场均衡的变动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5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573110" y="1788897"/>
            <a:ext cx="3354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婴儿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潮一代汽车工人的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退休，使劳动力供给曲线向左平移。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上升，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555EFC7E-5449-6D09-3F78-7DCFF7629CF8}"/>
              </a:ext>
            </a:extLst>
          </p:cNvPr>
          <p:cNvGrpSpPr/>
          <p:nvPr/>
        </p:nvGrpSpPr>
        <p:grpSpPr>
          <a:xfrm>
            <a:off x="4337050" y="1302868"/>
            <a:ext cx="4349750" cy="5041901"/>
            <a:chOff x="4233863" y="993775"/>
            <a:chExt cx="4349750" cy="5041901"/>
          </a:xfrm>
        </p:grpSpPr>
        <p:grpSp>
          <p:nvGrpSpPr>
            <p:cNvPr id="3" name="Group 29">
              <a:extLst>
                <a:ext uri="{FF2B5EF4-FFF2-40B4-BE49-F238E27FC236}">
                  <a16:creationId xmlns="" xmlns:a16="http://schemas.microsoft.com/office/drawing/2014/main" id="{5F4ABFAC-3027-9B8B-59ED-49E9B81C7387}"/>
                </a:ext>
              </a:extLst>
            </p:cNvPr>
            <p:cNvGrpSpPr/>
            <p:nvPr/>
          </p:nvGrpSpPr>
          <p:grpSpPr bwMode="auto">
            <a:xfrm>
              <a:off x="4538663" y="1682750"/>
              <a:ext cx="4044950" cy="4140200"/>
              <a:chOff x="2544" y="743"/>
              <a:chExt cx="2548" cy="2608"/>
            </a:xfrm>
          </p:grpSpPr>
          <p:grpSp>
            <p:nvGrpSpPr>
              <p:cNvPr id="54" name="Group 30">
                <a:extLst>
                  <a:ext uri="{FF2B5EF4-FFF2-40B4-BE49-F238E27FC236}">
                    <a16:creationId xmlns="" xmlns:a16="http://schemas.microsoft.com/office/drawing/2014/main" id="{3902FC45-E4F6-F3F0-5E47-9F69478715B5}"/>
                  </a:ext>
                </a:extLst>
              </p:cNvPr>
              <p:cNvGrpSpPr/>
              <p:nvPr/>
            </p:nvGrpSpPr>
            <p:grpSpPr bwMode="auto">
              <a:xfrm>
                <a:off x="2697" y="1012"/>
                <a:ext cx="2168" cy="2191"/>
                <a:chOff x="1098" y="1361"/>
                <a:chExt cx="2116" cy="2027"/>
              </a:xfrm>
            </p:grpSpPr>
            <p:sp>
              <p:nvSpPr>
                <p:cNvPr id="57" name="Line 31">
                  <a:extLst>
                    <a:ext uri="{FF2B5EF4-FFF2-40B4-BE49-F238E27FC236}">
                      <a16:creationId xmlns="" xmlns:a16="http://schemas.microsoft.com/office/drawing/2014/main" id="{0364963F-151D-1BD8-8845-88902437EC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2" y="1361"/>
                  <a:ext cx="0" cy="20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8" name="Line 32">
                  <a:extLst>
                    <a:ext uri="{FF2B5EF4-FFF2-40B4-BE49-F238E27FC236}">
                      <a16:creationId xmlns="" xmlns:a16="http://schemas.microsoft.com/office/drawing/2014/main" id="{0399FFBB-AD48-1841-87E3-909FC61A4F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8" y="3388"/>
                  <a:ext cx="2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55" name="Text Box 33">
                <a:extLst>
                  <a:ext uri="{FF2B5EF4-FFF2-40B4-BE49-F238E27FC236}">
                    <a16:creationId xmlns="" xmlns:a16="http://schemas.microsoft.com/office/drawing/2014/main" id="{2E57EF6D-EE9F-56D9-0FCF-4EDC9DD5D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743"/>
                <a:ext cx="26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</a:t>
                </a:r>
              </a:p>
            </p:txBody>
          </p:sp>
          <p:sp>
            <p:nvSpPr>
              <p:cNvPr id="56" name="Text Box 34">
                <a:extLst>
                  <a:ext uri="{FF2B5EF4-FFF2-40B4-BE49-F238E27FC236}">
                    <a16:creationId xmlns="" xmlns:a16="http://schemas.microsoft.com/office/drawing/2014/main" id="{225BC2A1-5534-92E5-7965-0B35AF611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3063"/>
                <a:ext cx="29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</a:t>
                </a:r>
              </a:p>
            </p:txBody>
          </p:sp>
        </p:grpSp>
        <p:grpSp>
          <p:nvGrpSpPr>
            <p:cNvPr id="4" name="Group 35">
              <a:extLst>
                <a:ext uri="{FF2B5EF4-FFF2-40B4-BE49-F238E27FC236}">
                  <a16:creationId xmlns="" xmlns:a16="http://schemas.microsoft.com/office/drawing/2014/main" id="{46949403-B656-8F72-6EC0-08081A915ADE}"/>
                </a:ext>
              </a:extLst>
            </p:cNvPr>
            <p:cNvGrpSpPr/>
            <p:nvPr/>
          </p:nvGrpSpPr>
          <p:grpSpPr bwMode="auto">
            <a:xfrm>
              <a:off x="5326063" y="2557463"/>
              <a:ext cx="2613025" cy="2727325"/>
              <a:chOff x="2850" y="1233"/>
              <a:chExt cx="1566" cy="1851"/>
            </a:xfrm>
          </p:grpSpPr>
          <p:sp>
            <p:nvSpPr>
              <p:cNvPr id="52" name="Line 36">
                <a:extLst>
                  <a:ext uri="{FF2B5EF4-FFF2-40B4-BE49-F238E27FC236}">
                    <a16:creationId xmlns="" xmlns:a16="http://schemas.microsoft.com/office/drawing/2014/main" id="{4EEA65FB-EF74-A03C-F1CB-CA7493B08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1233"/>
                <a:ext cx="1263" cy="1587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3" name="Text Box 37">
                <a:extLst>
                  <a:ext uri="{FF2B5EF4-FFF2-40B4-BE49-F238E27FC236}">
                    <a16:creationId xmlns="" xmlns:a16="http://schemas.microsoft.com/office/drawing/2014/main" id="{538665F2-2B6F-8D6B-220E-47D1AF676C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2" y="2773"/>
                <a:ext cx="344" cy="3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D1</a:t>
                </a:r>
                <a:endParaRPr lang="en-US" sz="2400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6" name="Group 38">
              <a:extLst>
                <a:ext uri="{FF2B5EF4-FFF2-40B4-BE49-F238E27FC236}">
                  <a16:creationId xmlns="" xmlns:a16="http://schemas.microsoft.com/office/drawing/2014/main" id="{A27C695B-68D1-3842-4EBE-8E81E808D659}"/>
                </a:ext>
              </a:extLst>
            </p:cNvPr>
            <p:cNvGrpSpPr/>
            <p:nvPr/>
          </p:nvGrpSpPr>
          <p:grpSpPr bwMode="auto">
            <a:xfrm>
              <a:off x="5557838" y="2128838"/>
              <a:ext cx="1933575" cy="2901950"/>
              <a:chOff x="3067" y="1024"/>
              <a:chExt cx="1218" cy="1828"/>
            </a:xfrm>
          </p:grpSpPr>
          <p:sp>
            <p:nvSpPr>
              <p:cNvPr id="50" name="Line 39">
                <a:extLst>
                  <a:ext uri="{FF2B5EF4-FFF2-40B4-BE49-F238E27FC236}">
                    <a16:creationId xmlns="" xmlns:a16="http://schemas.microsoft.com/office/drawing/2014/main" id="{46BC9A18-2D48-F539-8400-99112536F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7" y="1278"/>
                <a:ext cx="949" cy="1574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1" name="Text Box 40">
                <a:extLst>
                  <a:ext uri="{FF2B5EF4-FFF2-40B4-BE49-F238E27FC236}">
                    <a16:creationId xmlns="" xmlns:a16="http://schemas.microsoft.com/office/drawing/2014/main" id="{163EF564-55AD-6657-495F-746CA3B2A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0" y="1024"/>
                <a:ext cx="36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S1</a:t>
                </a:r>
                <a:endParaRPr lang="en-US" sz="2400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7" name="Group 41">
              <a:extLst>
                <a:ext uri="{FF2B5EF4-FFF2-40B4-BE49-F238E27FC236}">
                  <a16:creationId xmlns="" xmlns:a16="http://schemas.microsoft.com/office/drawing/2014/main" id="{D0873C2E-F41C-CA43-02EE-F0F4E204D25C}"/>
                </a:ext>
              </a:extLst>
            </p:cNvPr>
            <p:cNvGrpSpPr/>
            <p:nvPr/>
          </p:nvGrpSpPr>
          <p:grpSpPr bwMode="auto">
            <a:xfrm>
              <a:off x="4233863" y="3519487"/>
              <a:ext cx="2371725" cy="2498724"/>
              <a:chOff x="2352" y="1900"/>
              <a:chExt cx="1494" cy="1574"/>
            </a:xfrm>
          </p:grpSpPr>
          <p:grpSp>
            <p:nvGrpSpPr>
              <p:cNvPr id="44" name="Group 42">
                <a:extLst>
                  <a:ext uri="{FF2B5EF4-FFF2-40B4-BE49-F238E27FC236}">
                    <a16:creationId xmlns="" xmlns:a16="http://schemas.microsoft.com/office/drawing/2014/main" id="{B671F51F-3FFC-921C-08E0-4E023DEE1A08}"/>
                  </a:ext>
                </a:extLst>
              </p:cNvPr>
              <p:cNvGrpSpPr/>
              <p:nvPr/>
            </p:nvGrpSpPr>
            <p:grpSpPr bwMode="auto">
              <a:xfrm>
                <a:off x="2701" y="2016"/>
                <a:ext cx="991" cy="1188"/>
                <a:chOff x="2757" y="2018"/>
                <a:chExt cx="826" cy="1117"/>
              </a:xfrm>
            </p:grpSpPr>
            <p:sp>
              <p:nvSpPr>
                <p:cNvPr id="48" name="Line 43">
                  <a:extLst>
                    <a:ext uri="{FF2B5EF4-FFF2-40B4-BE49-F238E27FC236}">
                      <a16:creationId xmlns="" xmlns:a16="http://schemas.microsoft.com/office/drawing/2014/main" id="{6812F855-8947-78FC-AC4A-DA8D23887F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7" y="2020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9" name="Line 44">
                  <a:extLst>
                    <a:ext uri="{FF2B5EF4-FFF2-40B4-BE49-F238E27FC236}">
                      <a16:creationId xmlns="" xmlns:a16="http://schemas.microsoft.com/office/drawing/2014/main" id="{E5302781-74DE-E0B8-5C2F-3CE57A8BA0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3" y="2018"/>
                  <a:ext cx="0" cy="11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45" name="Text Box 45">
                <a:extLst>
                  <a:ext uri="{FF2B5EF4-FFF2-40B4-BE49-F238E27FC236}">
                    <a16:creationId xmlns="" xmlns:a16="http://schemas.microsoft.com/office/drawing/2014/main" id="{956BCDB5-A013-5365-3515-062DA4454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900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W1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6" name="Oval 46">
                <a:extLst>
                  <a:ext uri="{FF2B5EF4-FFF2-40B4-BE49-F238E27FC236}">
                    <a16:creationId xmlns="" xmlns:a16="http://schemas.microsoft.com/office/drawing/2014/main" id="{383CD85A-83F7-1D97-8A38-E0693D3ACC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48" y="1983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7" name="Text Box 47">
                <a:extLst>
                  <a:ext uri="{FF2B5EF4-FFF2-40B4-BE49-F238E27FC236}">
                    <a16:creationId xmlns="" xmlns:a16="http://schemas.microsoft.com/office/drawing/2014/main" id="{059BFCD2-3BA1-B423-66E8-9E62CC439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3241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L1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9" name="Group 48">
              <a:extLst>
                <a:ext uri="{FF2B5EF4-FFF2-40B4-BE49-F238E27FC236}">
                  <a16:creationId xmlns="" xmlns:a16="http://schemas.microsoft.com/office/drawing/2014/main" id="{AC880193-E53C-DD4D-738D-3D7E41FC46A5}"/>
                </a:ext>
              </a:extLst>
            </p:cNvPr>
            <p:cNvGrpSpPr/>
            <p:nvPr/>
          </p:nvGrpSpPr>
          <p:grpSpPr bwMode="auto">
            <a:xfrm>
              <a:off x="4921250" y="1854200"/>
              <a:ext cx="1933575" cy="2901950"/>
              <a:chOff x="3067" y="1024"/>
              <a:chExt cx="1218" cy="1828"/>
            </a:xfrm>
          </p:grpSpPr>
          <p:sp>
            <p:nvSpPr>
              <p:cNvPr id="42" name="Line 49">
                <a:extLst>
                  <a:ext uri="{FF2B5EF4-FFF2-40B4-BE49-F238E27FC236}">
                    <a16:creationId xmlns="" xmlns:a16="http://schemas.microsoft.com/office/drawing/2014/main" id="{5F2A4246-15A5-8841-BDB8-D8B72597B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7" y="1278"/>
                <a:ext cx="949" cy="157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3" name="Text Box 50">
                <a:extLst>
                  <a:ext uri="{FF2B5EF4-FFF2-40B4-BE49-F238E27FC236}">
                    <a16:creationId xmlns="" xmlns:a16="http://schemas.microsoft.com/office/drawing/2014/main" id="{26EB413A-5E55-A21B-FCBF-BC6F73B57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0" y="1024"/>
                <a:ext cx="36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S2</a:t>
                </a:r>
                <a:endParaRPr lang="en-US" sz="2400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10" name="Group 58">
              <a:extLst>
                <a:ext uri="{FF2B5EF4-FFF2-40B4-BE49-F238E27FC236}">
                  <a16:creationId xmlns="" xmlns:a16="http://schemas.microsoft.com/office/drawing/2014/main" id="{C9104015-852A-3CEB-DD67-91023C151603}"/>
                </a:ext>
              </a:extLst>
            </p:cNvPr>
            <p:cNvGrpSpPr/>
            <p:nvPr/>
          </p:nvGrpSpPr>
          <p:grpSpPr bwMode="auto">
            <a:xfrm>
              <a:off x="4248150" y="2994025"/>
              <a:ext cx="1885950" cy="3041651"/>
              <a:chOff x="2676" y="1751"/>
              <a:chExt cx="1188" cy="1916"/>
            </a:xfrm>
          </p:grpSpPr>
          <p:grpSp>
            <p:nvGrpSpPr>
              <p:cNvPr id="15" name="Group 52">
                <a:extLst>
                  <a:ext uri="{FF2B5EF4-FFF2-40B4-BE49-F238E27FC236}">
                    <a16:creationId xmlns="" xmlns:a16="http://schemas.microsoft.com/office/drawing/2014/main" id="{A741EADD-FBDC-6CD2-867D-DC4124B6B290}"/>
                  </a:ext>
                </a:extLst>
              </p:cNvPr>
              <p:cNvGrpSpPr/>
              <p:nvPr/>
            </p:nvGrpSpPr>
            <p:grpSpPr bwMode="auto">
              <a:xfrm>
                <a:off x="3016" y="1861"/>
                <a:ext cx="691" cy="1527"/>
                <a:chOff x="2757" y="2018"/>
                <a:chExt cx="826" cy="1117"/>
              </a:xfrm>
            </p:grpSpPr>
            <p:sp>
              <p:nvSpPr>
                <p:cNvPr id="40" name="Line 53">
                  <a:extLst>
                    <a:ext uri="{FF2B5EF4-FFF2-40B4-BE49-F238E27FC236}">
                      <a16:creationId xmlns="" xmlns:a16="http://schemas.microsoft.com/office/drawing/2014/main" id="{ABEEEC9B-A9FA-BC89-E25D-674BD64B8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7" y="2020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1" name="Line 54">
                  <a:extLst>
                    <a:ext uri="{FF2B5EF4-FFF2-40B4-BE49-F238E27FC236}">
                      <a16:creationId xmlns="" xmlns:a16="http://schemas.microsoft.com/office/drawing/2014/main" id="{CE3C6F42-5FF3-0DD6-E531-B7EE793F3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3" y="2018"/>
                  <a:ext cx="0" cy="11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16" name="Text Box 55">
                <a:extLst>
                  <a:ext uri="{FF2B5EF4-FFF2-40B4-BE49-F238E27FC236}">
                    <a16:creationId xmlns="" xmlns:a16="http://schemas.microsoft.com/office/drawing/2014/main" id="{204A41A6-4E06-5DCE-99F9-60302088DC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" y="1751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W2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7" name="Oval 56">
                <a:extLst>
                  <a:ext uri="{FF2B5EF4-FFF2-40B4-BE49-F238E27FC236}">
                    <a16:creationId xmlns="" xmlns:a16="http://schemas.microsoft.com/office/drawing/2014/main" id="{ADDEBDAF-8FA7-8BB0-1A14-3EBB30DEB0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63" y="1828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8" name="Text Box 57">
                <a:extLst>
                  <a:ext uri="{FF2B5EF4-FFF2-40B4-BE49-F238E27FC236}">
                    <a16:creationId xmlns="" xmlns:a16="http://schemas.microsoft.com/office/drawing/2014/main" id="{1D66E293-144E-20F0-A7B9-97F7BC299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6" y="3434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L2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1" name="Line 59">
              <a:extLst>
                <a:ext uri="{FF2B5EF4-FFF2-40B4-BE49-F238E27FC236}">
                  <a16:creationId xmlns="" xmlns:a16="http://schemas.microsoft.com/office/drawing/2014/main" id="{FDD3DD9A-B1F4-FA58-73B4-EF9FC0CB5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1413" y="2690813"/>
              <a:ext cx="638175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" name="Line 60">
              <a:extLst>
                <a:ext uri="{FF2B5EF4-FFF2-40B4-BE49-F238E27FC236}">
                  <a16:creationId xmlns="" xmlns:a16="http://schemas.microsoft.com/office/drawing/2014/main" id="{167B9AA4-2FCA-EBB9-036E-094C021B0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89625" y="5584825"/>
              <a:ext cx="466725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Line 61">
              <a:extLst>
                <a:ext uri="{FF2B5EF4-FFF2-40B4-BE49-F238E27FC236}">
                  <a16:creationId xmlns="" xmlns:a16="http://schemas.microsoft.com/office/drawing/2014/main" id="{15037D30-C332-E47F-849B-F6E0F870D2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4530725" y="3436938"/>
              <a:ext cx="523875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" name="Text Box 62">
              <a:extLst>
                <a:ext uri="{FF2B5EF4-FFF2-40B4-BE49-F238E27FC236}">
                  <a16:creationId xmlns="" xmlns:a16="http://schemas.microsoft.com/office/drawing/2014/main" id="{DD9743EE-0726-1DFC-46E6-E53FB63F4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2588" y="993775"/>
              <a:ext cx="2274887" cy="4616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汽车工人</a:t>
              </a:r>
              <a:r>
                <a: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市场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39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习题：劳动力市场均衡的变动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713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573110" y="1788897"/>
            <a:ext cx="33026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购车者的偏好转向进口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汽车，使劳动力的需求曲线向左平移。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下降，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17A759C1-9AC1-39ED-CAD8-8649E15CE648}"/>
              </a:ext>
            </a:extLst>
          </p:cNvPr>
          <p:cNvGrpSpPr/>
          <p:nvPr/>
        </p:nvGrpSpPr>
        <p:grpSpPr>
          <a:xfrm>
            <a:off x="4330700" y="1627182"/>
            <a:ext cx="4356100" cy="4899745"/>
            <a:chOff x="4227513" y="1118466"/>
            <a:chExt cx="4356100" cy="4899745"/>
          </a:xfrm>
        </p:grpSpPr>
        <p:grpSp>
          <p:nvGrpSpPr>
            <p:cNvPr id="20" name="Group 8">
              <a:extLst>
                <a:ext uri="{FF2B5EF4-FFF2-40B4-BE49-F238E27FC236}">
                  <a16:creationId xmlns="" xmlns:a16="http://schemas.microsoft.com/office/drawing/2014/main" id="{01A382D8-4FB9-4A83-3094-43714989A2CD}"/>
                </a:ext>
              </a:extLst>
            </p:cNvPr>
            <p:cNvGrpSpPr/>
            <p:nvPr/>
          </p:nvGrpSpPr>
          <p:grpSpPr bwMode="auto">
            <a:xfrm>
              <a:off x="4538663" y="1682750"/>
              <a:ext cx="4044950" cy="4140200"/>
              <a:chOff x="2544" y="743"/>
              <a:chExt cx="2548" cy="2608"/>
            </a:xfrm>
          </p:grpSpPr>
          <p:grpSp>
            <p:nvGrpSpPr>
              <p:cNvPr id="67" name="Group 9">
                <a:extLst>
                  <a:ext uri="{FF2B5EF4-FFF2-40B4-BE49-F238E27FC236}">
                    <a16:creationId xmlns="" xmlns:a16="http://schemas.microsoft.com/office/drawing/2014/main" id="{F7C937A6-8582-E2A5-F330-356DE6EA148D}"/>
                  </a:ext>
                </a:extLst>
              </p:cNvPr>
              <p:cNvGrpSpPr/>
              <p:nvPr/>
            </p:nvGrpSpPr>
            <p:grpSpPr bwMode="auto">
              <a:xfrm>
                <a:off x="2697" y="1012"/>
                <a:ext cx="2168" cy="2191"/>
                <a:chOff x="1098" y="1361"/>
                <a:chExt cx="2116" cy="2027"/>
              </a:xfrm>
            </p:grpSpPr>
            <p:sp>
              <p:nvSpPr>
                <p:cNvPr id="70" name="Line 10">
                  <a:extLst>
                    <a:ext uri="{FF2B5EF4-FFF2-40B4-BE49-F238E27FC236}">
                      <a16:creationId xmlns="" xmlns:a16="http://schemas.microsoft.com/office/drawing/2014/main" id="{A76D115F-9583-FBA4-F4D1-ACC4CCE573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2" y="1361"/>
                  <a:ext cx="0" cy="20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71" name="Line 11">
                  <a:extLst>
                    <a:ext uri="{FF2B5EF4-FFF2-40B4-BE49-F238E27FC236}">
                      <a16:creationId xmlns="" xmlns:a16="http://schemas.microsoft.com/office/drawing/2014/main" id="{FCBC17AF-F1DD-0200-EB10-38F36CAFE2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8" y="3388"/>
                  <a:ext cx="2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68" name="Text Box 12">
                <a:extLst>
                  <a:ext uri="{FF2B5EF4-FFF2-40B4-BE49-F238E27FC236}">
                    <a16:creationId xmlns="" xmlns:a16="http://schemas.microsoft.com/office/drawing/2014/main" id="{373B19CC-7AE6-6C42-B417-1EEA9AE1EF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743"/>
                <a:ext cx="26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</a:t>
                </a:r>
              </a:p>
            </p:txBody>
          </p:sp>
          <p:sp>
            <p:nvSpPr>
              <p:cNvPr id="69" name="Text Box 13">
                <a:extLst>
                  <a:ext uri="{FF2B5EF4-FFF2-40B4-BE49-F238E27FC236}">
                    <a16:creationId xmlns="" xmlns:a16="http://schemas.microsoft.com/office/drawing/2014/main" id="{DB6C30BB-3222-A85A-F726-B7829BD8B2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3063"/>
                <a:ext cx="29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</a:t>
                </a:r>
              </a:p>
            </p:txBody>
          </p:sp>
        </p:grpSp>
        <p:grpSp>
          <p:nvGrpSpPr>
            <p:cNvPr id="21" name="Group 14">
              <a:extLst>
                <a:ext uri="{FF2B5EF4-FFF2-40B4-BE49-F238E27FC236}">
                  <a16:creationId xmlns="" xmlns:a16="http://schemas.microsoft.com/office/drawing/2014/main" id="{705C9B7B-2759-27BF-8A05-049140F0F4D1}"/>
                </a:ext>
              </a:extLst>
            </p:cNvPr>
            <p:cNvGrpSpPr/>
            <p:nvPr/>
          </p:nvGrpSpPr>
          <p:grpSpPr bwMode="auto">
            <a:xfrm>
              <a:off x="5326063" y="2557463"/>
              <a:ext cx="2613025" cy="2727325"/>
              <a:chOff x="2850" y="1233"/>
              <a:chExt cx="1566" cy="1851"/>
            </a:xfrm>
          </p:grpSpPr>
          <p:sp>
            <p:nvSpPr>
              <p:cNvPr id="65" name="Line 15">
                <a:extLst>
                  <a:ext uri="{FF2B5EF4-FFF2-40B4-BE49-F238E27FC236}">
                    <a16:creationId xmlns="" xmlns:a16="http://schemas.microsoft.com/office/drawing/2014/main" id="{E0673236-FD70-EF25-F135-C067FBD51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1233"/>
                <a:ext cx="1263" cy="1587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66" name="Text Box 16">
                <a:extLst>
                  <a:ext uri="{FF2B5EF4-FFF2-40B4-BE49-F238E27FC236}">
                    <a16:creationId xmlns="" xmlns:a16="http://schemas.microsoft.com/office/drawing/2014/main" id="{1F12F13B-467E-1F5C-2700-9E6EA16D26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2" y="2773"/>
                <a:ext cx="344" cy="3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D1</a:t>
                </a:r>
                <a:endParaRPr lang="en-US" sz="2400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22" name="Group 17">
              <a:extLst>
                <a:ext uri="{FF2B5EF4-FFF2-40B4-BE49-F238E27FC236}">
                  <a16:creationId xmlns="" xmlns:a16="http://schemas.microsoft.com/office/drawing/2014/main" id="{7F1DE3F4-FC71-E205-B7CA-5C80820BF2E5}"/>
                </a:ext>
              </a:extLst>
            </p:cNvPr>
            <p:cNvGrpSpPr/>
            <p:nvPr/>
          </p:nvGrpSpPr>
          <p:grpSpPr bwMode="auto">
            <a:xfrm>
              <a:off x="5557838" y="2128838"/>
              <a:ext cx="1933575" cy="2901950"/>
              <a:chOff x="3067" y="1024"/>
              <a:chExt cx="1218" cy="1828"/>
            </a:xfrm>
          </p:grpSpPr>
          <p:sp>
            <p:nvSpPr>
              <p:cNvPr id="63" name="Line 18">
                <a:extLst>
                  <a:ext uri="{FF2B5EF4-FFF2-40B4-BE49-F238E27FC236}">
                    <a16:creationId xmlns="" xmlns:a16="http://schemas.microsoft.com/office/drawing/2014/main" id="{D715D204-A7CE-9194-91EC-2D6D6AB6F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7" y="1278"/>
                <a:ext cx="949" cy="1574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64" name="Text Box 19">
                <a:extLst>
                  <a:ext uri="{FF2B5EF4-FFF2-40B4-BE49-F238E27FC236}">
                    <a16:creationId xmlns="" xmlns:a16="http://schemas.microsoft.com/office/drawing/2014/main" id="{05576546-E609-CF83-B0ED-6A06ABB11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0" y="1024"/>
                <a:ext cx="36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S1</a:t>
                </a:r>
                <a:endParaRPr lang="en-US" sz="2400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23" name="Group 20">
              <a:extLst>
                <a:ext uri="{FF2B5EF4-FFF2-40B4-BE49-F238E27FC236}">
                  <a16:creationId xmlns="" xmlns:a16="http://schemas.microsoft.com/office/drawing/2014/main" id="{1AD68129-4A2B-E58D-15D8-188DEB4C114A}"/>
                </a:ext>
              </a:extLst>
            </p:cNvPr>
            <p:cNvGrpSpPr/>
            <p:nvPr/>
          </p:nvGrpSpPr>
          <p:grpSpPr bwMode="auto">
            <a:xfrm>
              <a:off x="4233863" y="3519487"/>
              <a:ext cx="2371725" cy="2498724"/>
              <a:chOff x="2352" y="1900"/>
              <a:chExt cx="1494" cy="1574"/>
            </a:xfrm>
          </p:grpSpPr>
          <p:grpSp>
            <p:nvGrpSpPr>
              <p:cNvPr id="38" name="Group 21">
                <a:extLst>
                  <a:ext uri="{FF2B5EF4-FFF2-40B4-BE49-F238E27FC236}">
                    <a16:creationId xmlns="" xmlns:a16="http://schemas.microsoft.com/office/drawing/2014/main" id="{3B43834E-C3B5-7C7E-23D7-3573E0FDD5A1}"/>
                  </a:ext>
                </a:extLst>
              </p:cNvPr>
              <p:cNvGrpSpPr/>
              <p:nvPr/>
            </p:nvGrpSpPr>
            <p:grpSpPr bwMode="auto">
              <a:xfrm>
                <a:off x="2701" y="2016"/>
                <a:ext cx="991" cy="1188"/>
                <a:chOff x="2757" y="2018"/>
                <a:chExt cx="826" cy="1117"/>
              </a:xfrm>
            </p:grpSpPr>
            <p:sp>
              <p:nvSpPr>
                <p:cNvPr id="61" name="Line 22">
                  <a:extLst>
                    <a:ext uri="{FF2B5EF4-FFF2-40B4-BE49-F238E27FC236}">
                      <a16:creationId xmlns="" xmlns:a16="http://schemas.microsoft.com/office/drawing/2014/main" id="{60BDC539-B139-86E4-FE97-62A54BC8CB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7" y="2020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62" name="Line 23">
                  <a:extLst>
                    <a:ext uri="{FF2B5EF4-FFF2-40B4-BE49-F238E27FC236}">
                      <a16:creationId xmlns="" xmlns:a16="http://schemas.microsoft.com/office/drawing/2014/main" id="{B4DF5135-A726-75D7-595E-881336D1A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3" y="2018"/>
                  <a:ext cx="0" cy="11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39" name="Text Box 24">
                <a:extLst>
                  <a:ext uri="{FF2B5EF4-FFF2-40B4-BE49-F238E27FC236}">
                    <a16:creationId xmlns="" xmlns:a16="http://schemas.microsoft.com/office/drawing/2014/main" id="{FCA23C05-42D3-AFB6-A1F6-1DEA5E16B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900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W1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9" name="Oval 25">
                <a:extLst>
                  <a:ext uri="{FF2B5EF4-FFF2-40B4-BE49-F238E27FC236}">
                    <a16:creationId xmlns="" xmlns:a16="http://schemas.microsoft.com/office/drawing/2014/main" id="{41E8F59E-FD3C-F073-E146-BB1B7E35BC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48" y="1983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60" name="Text Box 26">
                <a:extLst>
                  <a:ext uri="{FF2B5EF4-FFF2-40B4-BE49-F238E27FC236}">
                    <a16:creationId xmlns="" xmlns:a16="http://schemas.microsoft.com/office/drawing/2014/main" id="{7EB1ADC4-DD02-A185-B693-708BD7B20D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3241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L1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="" xmlns:a16="http://schemas.microsoft.com/office/drawing/2014/main" id="{6CA5C482-6FB6-9F15-BD1D-91D953074FC2}"/>
                </a:ext>
              </a:extLst>
            </p:cNvPr>
            <p:cNvGrpSpPr/>
            <p:nvPr/>
          </p:nvGrpSpPr>
          <p:grpSpPr bwMode="auto">
            <a:xfrm>
              <a:off x="4916488" y="2990850"/>
              <a:ext cx="2463800" cy="2584450"/>
              <a:chOff x="2850" y="1233"/>
              <a:chExt cx="1566" cy="1871"/>
            </a:xfrm>
          </p:grpSpPr>
          <p:sp>
            <p:nvSpPr>
              <p:cNvPr id="36" name="Line 28">
                <a:extLst>
                  <a:ext uri="{FF2B5EF4-FFF2-40B4-BE49-F238E27FC236}">
                    <a16:creationId xmlns="" xmlns:a16="http://schemas.microsoft.com/office/drawing/2014/main" id="{170D2157-535B-DD96-58F5-DBF167539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1233"/>
                <a:ext cx="1263" cy="158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="" xmlns:a16="http://schemas.microsoft.com/office/drawing/2014/main" id="{74BDA49A-35AC-61CD-B3C6-CAA32CB4D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2" y="2773"/>
                <a:ext cx="344" cy="3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D2</a:t>
                </a:r>
                <a:endParaRPr lang="en-US" sz="2400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25" name="Line 30">
              <a:extLst>
                <a:ext uri="{FF2B5EF4-FFF2-40B4-BE49-F238E27FC236}">
                  <a16:creationId xmlns="" xmlns:a16="http://schemas.microsoft.com/office/drawing/2014/main" id="{54F4232E-99D3-D09E-E721-D95F77F871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348412" y="4476751"/>
              <a:ext cx="638175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6" name="Group 38">
              <a:extLst>
                <a:ext uri="{FF2B5EF4-FFF2-40B4-BE49-F238E27FC236}">
                  <a16:creationId xmlns="" xmlns:a16="http://schemas.microsoft.com/office/drawing/2014/main" id="{D7D3C7EF-89B9-6F3C-3BDD-91764611D950}"/>
                </a:ext>
              </a:extLst>
            </p:cNvPr>
            <p:cNvGrpSpPr/>
            <p:nvPr/>
          </p:nvGrpSpPr>
          <p:grpSpPr bwMode="auto">
            <a:xfrm>
              <a:off x="4227513" y="4057650"/>
              <a:ext cx="1876425" cy="1949450"/>
              <a:chOff x="2663" y="2421"/>
              <a:chExt cx="1182" cy="1228"/>
            </a:xfrm>
          </p:grpSpPr>
          <p:grpSp>
            <p:nvGrpSpPr>
              <p:cNvPr id="30" name="Group 32">
                <a:extLst>
                  <a:ext uri="{FF2B5EF4-FFF2-40B4-BE49-F238E27FC236}">
                    <a16:creationId xmlns="" xmlns:a16="http://schemas.microsoft.com/office/drawing/2014/main" id="{6327A00E-59B8-4162-ECBD-5ADCB30FBC0B}"/>
                  </a:ext>
                </a:extLst>
              </p:cNvPr>
              <p:cNvGrpSpPr/>
              <p:nvPr/>
            </p:nvGrpSpPr>
            <p:grpSpPr bwMode="auto">
              <a:xfrm>
                <a:off x="3018" y="2531"/>
                <a:ext cx="790" cy="852"/>
                <a:chOff x="2757" y="2018"/>
                <a:chExt cx="826" cy="1117"/>
              </a:xfrm>
            </p:grpSpPr>
            <p:sp>
              <p:nvSpPr>
                <p:cNvPr id="34" name="Line 33">
                  <a:extLst>
                    <a:ext uri="{FF2B5EF4-FFF2-40B4-BE49-F238E27FC236}">
                      <a16:creationId xmlns="" xmlns:a16="http://schemas.microsoft.com/office/drawing/2014/main" id="{B6CF7556-0ADA-E052-9EB9-33E3D79490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7" y="2020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5" name="Line 34">
                  <a:extLst>
                    <a:ext uri="{FF2B5EF4-FFF2-40B4-BE49-F238E27FC236}">
                      <a16:creationId xmlns="" xmlns:a16="http://schemas.microsoft.com/office/drawing/2014/main" id="{AC0CEF2D-7E67-49EC-0FB9-005A4E198C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3" y="2018"/>
                  <a:ext cx="0" cy="11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31" name="Text Box 35">
                <a:extLst>
                  <a:ext uri="{FF2B5EF4-FFF2-40B4-BE49-F238E27FC236}">
                    <a16:creationId xmlns="" xmlns:a16="http://schemas.microsoft.com/office/drawing/2014/main" id="{43D51D1D-B646-F696-D063-AD5D94665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3" y="2421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W2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2" name="Oval 36">
                <a:extLst>
                  <a:ext uri="{FF2B5EF4-FFF2-40B4-BE49-F238E27FC236}">
                    <a16:creationId xmlns="" xmlns:a16="http://schemas.microsoft.com/office/drawing/2014/main" id="{917693F2-3386-799D-0358-4F898BB430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64" y="2492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3" name="Text Box 37">
                <a:extLst>
                  <a:ext uri="{FF2B5EF4-FFF2-40B4-BE49-F238E27FC236}">
                    <a16:creationId xmlns="" xmlns:a16="http://schemas.microsoft.com/office/drawing/2014/main" id="{210C8F4F-A166-27FB-94F0-55CD448225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4" y="3416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L2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27" name="Line 39">
              <a:extLst>
                <a:ext uri="{FF2B5EF4-FFF2-40B4-BE49-F238E27FC236}">
                  <a16:creationId xmlns="" xmlns:a16="http://schemas.microsoft.com/office/drawing/2014/main" id="{3D81E72F-5864-4736-2EFB-678CF01ED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42025" y="5584825"/>
              <a:ext cx="319088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8" name="Line 40">
              <a:extLst>
                <a:ext uri="{FF2B5EF4-FFF2-40B4-BE49-F238E27FC236}">
                  <a16:creationId xmlns="" xmlns:a16="http://schemas.microsoft.com/office/drawing/2014/main" id="{5BA6D21E-E850-EA8F-17AB-4416CEF44B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25962" y="3979863"/>
              <a:ext cx="523875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9" name="Text Box 41">
              <a:extLst>
                <a:ext uri="{FF2B5EF4-FFF2-40B4-BE49-F238E27FC236}">
                  <a16:creationId xmlns="" xmlns:a16="http://schemas.microsoft.com/office/drawing/2014/main" id="{757095A9-A553-83EB-EB6E-9A95A1F02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243" y="1118466"/>
              <a:ext cx="2274887" cy="4616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汽车工人</a:t>
              </a:r>
              <a:r>
                <a: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市场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40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习题：劳动力市场均衡的变动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906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573110" y="1788897"/>
            <a:ext cx="37755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在每个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处，</a:t>
            </a:r>
            <a:b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因技术进步而上升。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VMPL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上升，劳动力需求曲线向上移动。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86B676E-533E-43B8-6E7B-93F5204ED8DA}"/>
              </a:ext>
            </a:extLst>
          </p:cNvPr>
          <p:cNvGrpSpPr/>
          <p:nvPr/>
        </p:nvGrpSpPr>
        <p:grpSpPr>
          <a:xfrm>
            <a:off x="4330700" y="1631280"/>
            <a:ext cx="4356100" cy="5033964"/>
            <a:chOff x="4227513" y="993775"/>
            <a:chExt cx="4356100" cy="5033964"/>
          </a:xfrm>
        </p:grpSpPr>
        <p:grpSp>
          <p:nvGrpSpPr>
            <p:cNvPr id="3" name="Group 8">
              <a:extLst>
                <a:ext uri="{FF2B5EF4-FFF2-40B4-BE49-F238E27FC236}">
                  <a16:creationId xmlns="" xmlns:a16="http://schemas.microsoft.com/office/drawing/2014/main" id="{C511E73F-90D9-2D0D-891D-4413C5790F83}"/>
                </a:ext>
              </a:extLst>
            </p:cNvPr>
            <p:cNvGrpSpPr/>
            <p:nvPr/>
          </p:nvGrpSpPr>
          <p:grpSpPr bwMode="auto">
            <a:xfrm>
              <a:off x="4538663" y="1682750"/>
              <a:ext cx="4044950" cy="4140200"/>
              <a:chOff x="2544" y="743"/>
              <a:chExt cx="2548" cy="2608"/>
            </a:xfrm>
          </p:grpSpPr>
          <p:grpSp>
            <p:nvGrpSpPr>
              <p:cNvPr id="54" name="Group 9">
                <a:extLst>
                  <a:ext uri="{FF2B5EF4-FFF2-40B4-BE49-F238E27FC236}">
                    <a16:creationId xmlns="" xmlns:a16="http://schemas.microsoft.com/office/drawing/2014/main" id="{88513186-B17C-C3E3-443A-6FA8B1388D08}"/>
                  </a:ext>
                </a:extLst>
              </p:cNvPr>
              <p:cNvGrpSpPr/>
              <p:nvPr/>
            </p:nvGrpSpPr>
            <p:grpSpPr bwMode="auto">
              <a:xfrm>
                <a:off x="2697" y="1012"/>
                <a:ext cx="2168" cy="2191"/>
                <a:chOff x="1098" y="1361"/>
                <a:chExt cx="2116" cy="2027"/>
              </a:xfrm>
            </p:grpSpPr>
            <p:sp>
              <p:nvSpPr>
                <p:cNvPr id="57" name="Line 10">
                  <a:extLst>
                    <a:ext uri="{FF2B5EF4-FFF2-40B4-BE49-F238E27FC236}">
                      <a16:creationId xmlns="" xmlns:a16="http://schemas.microsoft.com/office/drawing/2014/main" id="{5B2E9F2E-AC02-52B0-1949-38AA968599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2" y="1361"/>
                  <a:ext cx="0" cy="20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8" name="Line 11">
                  <a:extLst>
                    <a:ext uri="{FF2B5EF4-FFF2-40B4-BE49-F238E27FC236}">
                      <a16:creationId xmlns="" xmlns:a16="http://schemas.microsoft.com/office/drawing/2014/main" id="{74F60677-E3B2-D6D3-3DED-9014B1923D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8" y="3388"/>
                  <a:ext cx="2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55" name="Text Box 12">
                <a:extLst>
                  <a:ext uri="{FF2B5EF4-FFF2-40B4-BE49-F238E27FC236}">
                    <a16:creationId xmlns="" xmlns:a16="http://schemas.microsoft.com/office/drawing/2014/main" id="{2FBDCBF5-D647-F2C7-5166-51B01ADE2E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743"/>
                <a:ext cx="26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W</a:t>
                </a:r>
              </a:p>
            </p:txBody>
          </p:sp>
          <p:sp>
            <p:nvSpPr>
              <p:cNvPr id="56" name="Text Box 13">
                <a:extLst>
                  <a:ext uri="{FF2B5EF4-FFF2-40B4-BE49-F238E27FC236}">
                    <a16:creationId xmlns="" xmlns:a16="http://schemas.microsoft.com/office/drawing/2014/main" id="{787C4E39-B4BF-CFCE-D3B3-5D933E1F6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3063"/>
                <a:ext cx="29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</a:t>
                </a:r>
              </a:p>
            </p:txBody>
          </p:sp>
        </p:grpSp>
        <p:grpSp>
          <p:nvGrpSpPr>
            <p:cNvPr id="4" name="Group 14">
              <a:extLst>
                <a:ext uri="{FF2B5EF4-FFF2-40B4-BE49-F238E27FC236}">
                  <a16:creationId xmlns="" xmlns:a16="http://schemas.microsoft.com/office/drawing/2014/main" id="{6F7CFE68-3600-1A1D-60D0-81DF189E5C56}"/>
                </a:ext>
              </a:extLst>
            </p:cNvPr>
            <p:cNvGrpSpPr/>
            <p:nvPr/>
          </p:nvGrpSpPr>
          <p:grpSpPr bwMode="auto">
            <a:xfrm>
              <a:off x="5326063" y="2557463"/>
              <a:ext cx="2613025" cy="2727325"/>
              <a:chOff x="2850" y="1233"/>
              <a:chExt cx="1566" cy="1851"/>
            </a:xfrm>
          </p:grpSpPr>
          <p:sp>
            <p:nvSpPr>
              <p:cNvPr id="52" name="Line 15">
                <a:extLst>
                  <a:ext uri="{FF2B5EF4-FFF2-40B4-BE49-F238E27FC236}">
                    <a16:creationId xmlns="" xmlns:a16="http://schemas.microsoft.com/office/drawing/2014/main" id="{22954471-5114-15E5-F5AF-435AB059E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1233"/>
                <a:ext cx="1263" cy="1587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3" name="Text Box 16">
                <a:extLst>
                  <a:ext uri="{FF2B5EF4-FFF2-40B4-BE49-F238E27FC236}">
                    <a16:creationId xmlns="" xmlns:a16="http://schemas.microsoft.com/office/drawing/2014/main" id="{76811C30-5643-4E5C-826F-0BC53EDBD3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2" y="2773"/>
                <a:ext cx="344" cy="3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i="1" smtClean="0">
                    <a:latin typeface="Arial" panose="020B0604020202020204"/>
                    <a:cs typeface="Arial" panose="020B0604020202020204"/>
                  </a:rPr>
                  <a:t>D2</a:t>
                </a:r>
                <a:endParaRPr lang="en-US" sz="2400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6" name="Group 17">
              <a:extLst>
                <a:ext uri="{FF2B5EF4-FFF2-40B4-BE49-F238E27FC236}">
                  <a16:creationId xmlns="" xmlns:a16="http://schemas.microsoft.com/office/drawing/2014/main" id="{45474134-F557-2291-79FD-BBD3606E53A1}"/>
                </a:ext>
              </a:extLst>
            </p:cNvPr>
            <p:cNvGrpSpPr/>
            <p:nvPr/>
          </p:nvGrpSpPr>
          <p:grpSpPr bwMode="auto">
            <a:xfrm>
              <a:off x="5557838" y="2128838"/>
              <a:ext cx="1933575" cy="2901950"/>
              <a:chOff x="3067" y="1024"/>
              <a:chExt cx="1218" cy="1828"/>
            </a:xfrm>
          </p:grpSpPr>
          <p:sp>
            <p:nvSpPr>
              <p:cNvPr id="50" name="Line 18">
                <a:extLst>
                  <a:ext uri="{FF2B5EF4-FFF2-40B4-BE49-F238E27FC236}">
                    <a16:creationId xmlns="" xmlns:a16="http://schemas.microsoft.com/office/drawing/2014/main" id="{1FA28284-162E-2767-45EA-32C5F83A9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7" y="1278"/>
                <a:ext cx="949" cy="1574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1" name="Text Box 19">
                <a:extLst>
                  <a:ext uri="{FF2B5EF4-FFF2-40B4-BE49-F238E27FC236}">
                    <a16:creationId xmlns="" xmlns:a16="http://schemas.microsoft.com/office/drawing/2014/main" id="{A79AD829-36BC-4807-689A-56B8687F5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0" y="1024"/>
                <a:ext cx="36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S1</a:t>
                </a:r>
                <a:endParaRPr lang="en-US" sz="2400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7" name="Group 20">
              <a:extLst>
                <a:ext uri="{FF2B5EF4-FFF2-40B4-BE49-F238E27FC236}">
                  <a16:creationId xmlns="" xmlns:a16="http://schemas.microsoft.com/office/drawing/2014/main" id="{02843596-A116-69B9-F32C-6B3CFCB127C5}"/>
                </a:ext>
              </a:extLst>
            </p:cNvPr>
            <p:cNvGrpSpPr/>
            <p:nvPr/>
          </p:nvGrpSpPr>
          <p:grpSpPr bwMode="auto">
            <a:xfrm>
              <a:off x="4233863" y="3519487"/>
              <a:ext cx="2371725" cy="2498724"/>
              <a:chOff x="2352" y="1900"/>
              <a:chExt cx="1494" cy="1574"/>
            </a:xfrm>
          </p:grpSpPr>
          <p:grpSp>
            <p:nvGrpSpPr>
              <p:cNvPr id="44" name="Group 21">
                <a:extLst>
                  <a:ext uri="{FF2B5EF4-FFF2-40B4-BE49-F238E27FC236}">
                    <a16:creationId xmlns="" xmlns:a16="http://schemas.microsoft.com/office/drawing/2014/main" id="{88095B0A-FCF2-C7B5-A7F1-329D29F6CD85}"/>
                  </a:ext>
                </a:extLst>
              </p:cNvPr>
              <p:cNvGrpSpPr/>
              <p:nvPr/>
            </p:nvGrpSpPr>
            <p:grpSpPr bwMode="auto">
              <a:xfrm>
                <a:off x="2701" y="2016"/>
                <a:ext cx="991" cy="1188"/>
                <a:chOff x="2757" y="2018"/>
                <a:chExt cx="826" cy="1117"/>
              </a:xfrm>
            </p:grpSpPr>
            <p:sp>
              <p:nvSpPr>
                <p:cNvPr id="48" name="Line 22">
                  <a:extLst>
                    <a:ext uri="{FF2B5EF4-FFF2-40B4-BE49-F238E27FC236}">
                      <a16:creationId xmlns="" xmlns:a16="http://schemas.microsoft.com/office/drawing/2014/main" id="{E93C1DDB-5BB4-76FF-FE6E-1BAFCA4046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7" y="2020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9" name="Line 23">
                  <a:extLst>
                    <a:ext uri="{FF2B5EF4-FFF2-40B4-BE49-F238E27FC236}">
                      <a16:creationId xmlns="" xmlns:a16="http://schemas.microsoft.com/office/drawing/2014/main" id="{5A8689AD-B765-A0F5-5F39-052A97278E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3" y="2018"/>
                  <a:ext cx="0" cy="11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45" name="Text Box 24">
                <a:extLst>
                  <a:ext uri="{FF2B5EF4-FFF2-40B4-BE49-F238E27FC236}">
                    <a16:creationId xmlns="" xmlns:a16="http://schemas.microsoft.com/office/drawing/2014/main" id="{A0ABAFC4-40FE-7166-BDE2-ABDDF5886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900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 smtClean="0">
                    <a:latin typeface="Arial" panose="020B0604020202020204"/>
                    <a:cs typeface="Arial" panose="020B0604020202020204"/>
                  </a:rPr>
                  <a:t>W2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6" name="Oval 25">
                <a:extLst>
                  <a:ext uri="{FF2B5EF4-FFF2-40B4-BE49-F238E27FC236}">
                    <a16:creationId xmlns="" xmlns:a16="http://schemas.microsoft.com/office/drawing/2014/main" id="{965D35BF-2F96-D433-C311-72F7D44B96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48" y="1983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7" name="Text Box 26">
                <a:extLst>
                  <a:ext uri="{FF2B5EF4-FFF2-40B4-BE49-F238E27FC236}">
                    <a16:creationId xmlns="" xmlns:a16="http://schemas.microsoft.com/office/drawing/2014/main" id="{FFB46AC6-A9B4-748A-7FC6-8F177A033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3241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 smtClean="0">
                    <a:latin typeface="Arial" panose="020B0604020202020204"/>
                    <a:cs typeface="Arial" panose="020B0604020202020204"/>
                  </a:rPr>
                  <a:t>L2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42" name="Line 28">
              <a:extLst>
                <a:ext uri="{FF2B5EF4-FFF2-40B4-BE49-F238E27FC236}">
                  <a16:creationId xmlns="" xmlns:a16="http://schemas.microsoft.com/office/drawing/2014/main" id="{26191084-9228-AF48-B47B-432846F5B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489" y="2990850"/>
              <a:ext cx="1987088" cy="21921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1" name="Group 38">
              <a:extLst>
                <a:ext uri="{FF2B5EF4-FFF2-40B4-BE49-F238E27FC236}">
                  <a16:creationId xmlns="" xmlns:a16="http://schemas.microsoft.com/office/drawing/2014/main" id="{24D57814-849C-F168-DD01-04A0CDC4DBFA}"/>
                </a:ext>
              </a:extLst>
            </p:cNvPr>
            <p:cNvGrpSpPr/>
            <p:nvPr/>
          </p:nvGrpSpPr>
          <p:grpSpPr bwMode="auto">
            <a:xfrm>
              <a:off x="4227513" y="4057651"/>
              <a:ext cx="1901825" cy="1970088"/>
              <a:chOff x="2663" y="2421"/>
              <a:chExt cx="1198" cy="1241"/>
            </a:xfrm>
          </p:grpSpPr>
          <p:grpSp>
            <p:nvGrpSpPr>
              <p:cNvPr id="15" name="Group 32">
                <a:extLst>
                  <a:ext uri="{FF2B5EF4-FFF2-40B4-BE49-F238E27FC236}">
                    <a16:creationId xmlns="" xmlns:a16="http://schemas.microsoft.com/office/drawing/2014/main" id="{4A6C2149-B806-FEBE-1604-5C8329F621DA}"/>
                  </a:ext>
                </a:extLst>
              </p:cNvPr>
              <p:cNvGrpSpPr/>
              <p:nvPr/>
            </p:nvGrpSpPr>
            <p:grpSpPr bwMode="auto">
              <a:xfrm>
                <a:off x="3018" y="2531"/>
                <a:ext cx="790" cy="852"/>
                <a:chOff x="2757" y="2018"/>
                <a:chExt cx="826" cy="1117"/>
              </a:xfrm>
            </p:grpSpPr>
            <p:sp>
              <p:nvSpPr>
                <p:cNvPr id="40" name="Line 33">
                  <a:extLst>
                    <a:ext uri="{FF2B5EF4-FFF2-40B4-BE49-F238E27FC236}">
                      <a16:creationId xmlns="" xmlns:a16="http://schemas.microsoft.com/office/drawing/2014/main" id="{30F9F6F1-1079-0ABC-E46E-035566CE4C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7" y="2020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1" name="Line 34">
                  <a:extLst>
                    <a:ext uri="{FF2B5EF4-FFF2-40B4-BE49-F238E27FC236}">
                      <a16:creationId xmlns="" xmlns:a16="http://schemas.microsoft.com/office/drawing/2014/main" id="{F7AD8151-96E9-C137-F149-034C078E14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3" y="2018"/>
                  <a:ext cx="0" cy="11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16" name="Text Box 35">
                <a:extLst>
                  <a:ext uri="{FF2B5EF4-FFF2-40B4-BE49-F238E27FC236}">
                    <a16:creationId xmlns="" xmlns:a16="http://schemas.microsoft.com/office/drawing/2014/main" id="{966E1281-C2A1-C777-7888-722D0042CD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3" y="2421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 smtClean="0">
                    <a:latin typeface="Arial" panose="020B0604020202020204"/>
                    <a:cs typeface="Arial" panose="020B0604020202020204"/>
                  </a:rPr>
                  <a:t>W1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7" name="Oval 36">
                <a:extLst>
                  <a:ext uri="{FF2B5EF4-FFF2-40B4-BE49-F238E27FC236}">
                    <a16:creationId xmlns="" xmlns:a16="http://schemas.microsoft.com/office/drawing/2014/main" id="{57FA7444-EE04-60B8-0A42-AFDCA28FCE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64" y="2492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8" name="Text Box 37">
                <a:extLst>
                  <a:ext uri="{FF2B5EF4-FFF2-40B4-BE49-F238E27FC236}">
                    <a16:creationId xmlns="" xmlns:a16="http://schemas.microsoft.com/office/drawing/2014/main" id="{4A04CAF3-3B2E-5004-7A99-2F82906270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3" y="3429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 smtClean="0">
                    <a:latin typeface="Arial" panose="020B0604020202020204"/>
                    <a:cs typeface="Arial" panose="020B0604020202020204"/>
                  </a:rPr>
                  <a:t>L1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4" name="Text Box 41">
              <a:extLst>
                <a:ext uri="{FF2B5EF4-FFF2-40B4-BE49-F238E27FC236}">
                  <a16:creationId xmlns="" xmlns:a16="http://schemas.microsoft.com/office/drawing/2014/main" id="{CE4CBB58-6528-DA7F-4254-01A81F4CF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2588" y="993775"/>
              <a:ext cx="2274887" cy="4616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汽车工人</a:t>
              </a:r>
              <a:r>
                <a: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市场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38" name="Line 39"/>
          <p:cNvSpPr>
            <a:spLocks noChangeShapeType="1"/>
          </p:cNvSpPr>
          <p:nvPr/>
        </p:nvSpPr>
        <p:spPr bwMode="auto">
          <a:xfrm rot="5400000" flipH="1">
            <a:off x="4559228" y="4626769"/>
            <a:ext cx="665162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tailEnd type="triangle" w="lg" len="lg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rot="5400000" flipH="1">
            <a:off x="6571601" y="5205197"/>
            <a:ext cx="665162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tailEnd type="triangle" w="lg" len="lg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Line 38"/>
          <p:cNvSpPr>
            <a:spLocks noChangeShapeType="1"/>
          </p:cNvSpPr>
          <p:nvPr/>
        </p:nvSpPr>
        <p:spPr bwMode="auto">
          <a:xfrm rot="10800000" flipH="1">
            <a:off x="6107691" y="6145934"/>
            <a:ext cx="398462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tailEnd type="triangle" w="lg" len="lg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Text Box 16">
            <a:extLst>
              <a:ext uri="{FF2B5EF4-FFF2-40B4-BE49-F238E27FC236}">
                <a16:creationId xmlns="" xmlns:a16="http://schemas.microsoft.com/office/drawing/2014/main" id="{76811C30-5643-4E5C-826F-0BC53EDBD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141" y="5751537"/>
            <a:ext cx="573998" cy="458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latin typeface="Arial" panose="020B0604020202020204"/>
                <a:cs typeface="Arial" panose="020B0604020202020204"/>
              </a:rPr>
              <a:t>D1</a:t>
            </a:r>
            <a:endParaRPr lang="en-US" sz="2400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习题：劳动力市场均衡的变动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58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770149" y="1717921"/>
            <a:ext cx="42387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回忆十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原理之一：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一个国家的</a:t>
            </a:r>
            <a:r>
              <a:rPr lang="zh-CN" altLang="en-US" sz="2400" i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生活水平取决于其生产</a:t>
            </a:r>
            <a:r>
              <a:rPr lang="zh-CN" altLang="en-US" sz="24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商品和服务的能力。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暗示工资与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劳动生产力挂钩（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W=VMPL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从数据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中看到了这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一点（以美国为例）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生产力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和工资增长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8D58C104-E243-E173-62CC-0375E8F6F84C}"/>
              </a:ext>
            </a:extLst>
          </p:cNvPr>
          <p:cNvGrpSpPr/>
          <p:nvPr/>
        </p:nvGrpSpPr>
        <p:grpSpPr>
          <a:xfrm>
            <a:off x="384658" y="1704974"/>
            <a:ext cx="4122737" cy="4878388"/>
            <a:chOff x="411163" y="1184275"/>
            <a:chExt cx="4122737" cy="4878388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A894523A-B75B-C74D-D8AC-50551D1C6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249863"/>
              <a:ext cx="1181100" cy="812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smtClean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1.9</a:t>
              </a:r>
              <a:r>
                <a:rPr lang="en-US" altLang="zh-CN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 %</a:t>
              </a:r>
              <a:endParaRPr lang="en-US" sz="24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="" xmlns:a16="http://schemas.microsoft.com/office/drawing/2014/main" id="{76E6D9BF-9EBC-E10A-6197-2FFD8262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5249863"/>
              <a:ext cx="1296987" cy="812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smtClean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2.3</a:t>
              </a:r>
              <a:r>
                <a:rPr lang="en-US" altLang="zh-CN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 %</a:t>
              </a:r>
              <a:endParaRPr lang="en-US" sz="24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2" name="Rectangle 17">
              <a:extLst>
                <a:ext uri="{FF2B5EF4-FFF2-40B4-BE49-F238E27FC236}">
                  <a16:creationId xmlns="" xmlns:a16="http://schemas.microsoft.com/office/drawing/2014/main" id="{497C4D38-4EE9-3E5F-3CE2-B7CEC910F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63" y="5249863"/>
              <a:ext cx="1644650" cy="812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lIns="0" rIns="0"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Arial" panose="020B0604020202020204"/>
                  <a:cs typeface="Arial" panose="020B0604020202020204"/>
                </a:rPr>
                <a:t>1995–2012</a:t>
              </a:r>
            </a:p>
          </p:txBody>
        </p:sp>
        <p:sp>
          <p:nvSpPr>
            <p:cNvPr id="23" name="Rectangle 16">
              <a:extLst>
                <a:ext uri="{FF2B5EF4-FFF2-40B4-BE49-F238E27FC236}">
                  <a16:creationId xmlns="" xmlns:a16="http://schemas.microsoft.com/office/drawing/2014/main" id="{455B1741-DDAF-B706-7DE6-81EE0A656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437063"/>
              <a:ext cx="1181100" cy="812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smtClean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1.1</a:t>
              </a:r>
              <a:r>
                <a:rPr lang="en-US" altLang="zh-CN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 %</a:t>
              </a:r>
              <a:endParaRPr lang="en-US" sz="24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4" name="Rectangle 15">
              <a:extLst>
                <a:ext uri="{FF2B5EF4-FFF2-40B4-BE49-F238E27FC236}">
                  <a16:creationId xmlns="" xmlns:a16="http://schemas.microsoft.com/office/drawing/2014/main" id="{CEEA02D0-E73D-8F73-6075-40D654D4D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4437063"/>
              <a:ext cx="1296987" cy="812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smtClean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1.4</a:t>
              </a:r>
              <a:r>
                <a:rPr lang="en-US" altLang="zh-CN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 %</a:t>
              </a:r>
              <a:endParaRPr lang="en-US" sz="240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5" name="Rectangle 14">
              <a:extLst>
                <a:ext uri="{FF2B5EF4-FFF2-40B4-BE49-F238E27FC236}">
                  <a16:creationId xmlns="" xmlns:a16="http://schemas.microsoft.com/office/drawing/2014/main" id="{2A35D618-D569-062A-155A-D517D0769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63" y="4437063"/>
              <a:ext cx="1644650" cy="812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lIns="0" rIns="0"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Arial" panose="020B0604020202020204"/>
                  <a:cs typeface="Arial" panose="020B0604020202020204"/>
                </a:rPr>
                <a:t>1973–1995</a:t>
              </a:r>
            </a:p>
          </p:txBody>
        </p:sp>
        <p:sp>
          <p:nvSpPr>
            <p:cNvPr id="26" name="Rectangle 13">
              <a:extLst>
                <a:ext uri="{FF2B5EF4-FFF2-40B4-BE49-F238E27FC236}">
                  <a16:creationId xmlns="" xmlns:a16="http://schemas.microsoft.com/office/drawing/2014/main" id="{9B61901C-38D6-23D9-6D5A-1141DB95F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624263"/>
              <a:ext cx="1181100" cy="812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smtClean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2.8</a:t>
              </a:r>
              <a:r>
                <a:rPr lang="en-US" altLang="zh-CN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 %</a:t>
              </a:r>
              <a:endParaRPr lang="en-US" sz="240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7" name="Rectangle 12">
              <a:extLst>
                <a:ext uri="{FF2B5EF4-FFF2-40B4-BE49-F238E27FC236}">
                  <a16:creationId xmlns="" xmlns:a16="http://schemas.microsoft.com/office/drawing/2014/main" id="{50AEA055-2896-481F-4130-8A89A0007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3624263"/>
              <a:ext cx="1296987" cy="812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smtClean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2.8</a:t>
              </a:r>
              <a:r>
                <a:rPr lang="en-US" altLang="zh-CN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 %</a:t>
              </a:r>
              <a:endParaRPr lang="en-US" sz="240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8" name="Rectangle 11">
              <a:extLst>
                <a:ext uri="{FF2B5EF4-FFF2-40B4-BE49-F238E27FC236}">
                  <a16:creationId xmlns="" xmlns:a16="http://schemas.microsoft.com/office/drawing/2014/main" id="{1A5C5C80-2024-4AC6-696C-1E9D02AA7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63" y="3624263"/>
              <a:ext cx="1644650" cy="812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lIns="0" rIns="0"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Arial" panose="020B0604020202020204"/>
                  <a:cs typeface="Arial" panose="020B0604020202020204"/>
                </a:rPr>
                <a:t>1959–1973</a:t>
              </a:r>
            </a:p>
          </p:txBody>
        </p:sp>
        <p:sp>
          <p:nvSpPr>
            <p:cNvPr id="29" name="Rectangle 10">
              <a:extLst>
                <a:ext uri="{FF2B5EF4-FFF2-40B4-BE49-F238E27FC236}">
                  <a16:creationId xmlns="" xmlns:a16="http://schemas.microsoft.com/office/drawing/2014/main" id="{7B72D65E-28B3-C306-0BF3-F5D499509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811463"/>
              <a:ext cx="1181100" cy="812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1.8%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="" xmlns:a16="http://schemas.microsoft.com/office/drawing/2014/main" id="{78C6F94C-0D6F-D816-967F-EA89B753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2811463"/>
              <a:ext cx="1296987" cy="812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2.1%</a:t>
              </a:r>
            </a:p>
          </p:txBody>
        </p:sp>
        <p:sp>
          <p:nvSpPr>
            <p:cNvPr id="31" name="Rectangle 8">
              <a:extLst>
                <a:ext uri="{FF2B5EF4-FFF2-40B4-BE49-F238E27FC236}">
                  <a16:creationId xmlns="" xmlns:a16="http://schemas.microsoft.com/office/drawing/2014/main" id="{C5B788DF-AE98-307E-B249-D79A2F838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63" y="2811463"/>
              <a:ext cx="1644650" cy="812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lIns="0" rIns="0"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Arial" panose="020B0604020202020204"/>
                  <a:cs typeface="Arial" panose="020B0604020202020204"/>
                </a:rPr>
                <a:t>1959–2012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="" xmlns:a16="http://schemas.microsoft.com/office/drawing/2014/main" id="{8DB8C170-ED62-44D6-3D31-85F5F719B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184275"/>
              <a:ext cx="1181100" cy="16271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实际工资</a:t>
              </a:r>
              <a:r>
                <a:rPr lang="zh-CN" alt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的增长率</a:t>
              </a:r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33" name="Rectangle 6">
              <a:extLst>
                <a:ext uri="{FF2B5EF4-FFF2-40B4-BE49-F238E27FC236}">
                  <a16:creationId xmlns="" xmlns:a16="http://schemas.microsoft.com/office/drawing/2014/main" id="{44ABCFC7-3D3E-55C2-4430-6066E0CF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1184275"/>
              <a:ext cx="1296987" cy="16271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生产</a:t>
              </a:r>
              <a:r>
                <a:rPr lang="zh-CN" alt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力的</a:t>
              </a:r>
              <a:r>
                <a:rPr 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增长率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34" name="Rectangle 5">
              <a:extLst>
                <a:ext uri="{FF2B5EF4-FFF2-40B4-BE49-F238E27FC236}">
                  <a16:creationId xmlns="" xmlns:a16="http://schemas.microsoft.com/office/drawing/2014/main" id="{B8124FF7-E54B-14FC-7D56-426BF320E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63" y="1184275"/>
              <a:ext cx="1644650" cy="16271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/>
              </a:r>
              <a:br>
                <a:rPr lang="en-US" sz="2400">
                  <a:latin typeface="Arial" panose="020B0604020202020204"/>
                  <a:cs typeface="Arial" panose="020B0604020202020204"/>
                </a:rPr>
              </a:br>
              <a:r>
                <a:rPr lang="en-US" sz="2400">
                  <a:latin typeface="Arial" panose="020B0604020202020204"/>
                  <a:cs typeface="Arial" panose="020B0604020202020204"/>
                </a:rPr>
                <a:t>时期</a:t>
              </a:r>
            </a:p>
          </p:txBody>
        </p:sp>
        <p:sp>
          <p:nvSpPr>
            <p:cNvPr id="35" name="Line 20">
              <a:extLst>
                <a:ext uri="{FF2B5EF4-FFF2-40B4-BE49-F238E27FC236}">
                  <a16:creationId xmlns="" xmlns:a16="http://schemas.microsoft.com/office/drawing/2014/main" id="{E6BEE9CB-EF6D-FA21-2E95-B51503461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63" y="1184275"/>
              <a:ext cx="412273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6" name="Line 21">
              <a:extLst>
                <a:ext uri="{FF2B5EF4-FFF2-40B4-BE49-F238E27FC236}">
                  <a16:creationId xmlns="" xmlns:a16="http://schemas.microsoft.com/office/drawing/2014/main" id="{96577E9E-80F1-8D7B-B491-60FEB1C40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63" y="2811463"/>
              <a:ext cx="41227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7" name="Line 22">
              <a:extLst>
                <a:ext uri="{FF2B5EF4-FFF2-40B4-BE49-F238E27FC236}">
                  <a16:creationId xmlns="" xmlns:a16="http://schemas.microsoft.com/office/drawing/2014/main" id="{33F53EC1-53D0-73D5-10DB-8AB4D60BD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63" y="3624263"/>
              <a:ext cx="41227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8" name="Line 23">
              <a:extLst>
                <a:ext uri="{FF2B5EF4-FFF2-40B4-BE49-F238E27FC236}">
                  <a16:creationId xmlns="" xmlns:a16="http://schemas.microsoft.com/office/drawing/2014/main" id="{13BD3310-3774-99D1-A73E-F84588445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63" y="4437063"/>
              <a:ext cx="41227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9" name="Line 24">
              <a:extLst>
                <a:ext uri="{FF2B5EF4-FFF2-40B4-BE49-F238E27FC236}">
                  <a16:creationId xmlns="" xmlns:a16="http://schemas.microsoft.com/office/drawing/2014/main" id="{75DFA03E-8073-0D7B-312E-34971EBBA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63" y="5249863"/>
              <a:ext cx="41227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9" name="Line 25">
              <a:extLst>
                <a:ext uri="{FF2B5EF4-FFF2-40B4-BE49-F238E27FC236}">
                  <a16:creationId xmlns="" xmlns:a16="http://schemas.microsoft.com/office/drawing/2014/main" id="{A7F3203B-1E28-E416-45A8-43A42AE28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63" y="6062663"/>
              <a:ext cx="412273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0" name="Line 26">
              <a:extLst>
                <a:ext uri="{FF2B5EF4-FFF2-40B4-BE49-F238E27FC236}">
                  <a16:creationId xmlns="" xmlns:a16="http://schemas.microsoft.com/office/drawing/2014/main" id="{17712663-D8B0-B196-D805-315C487C7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63" y="1184275"/>
              <a:ext cx="0" cy="48783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1" name="Line 27">
              <a:extLst>
                <a:ext uri="{FF2B5EF4-FFF2-40B4-BE49-F238E27FC236}">
                  <a16:creationId xmlns="" xmlns:a16="http://schemas.microsoft.com/office/drawing/2014/main" id="{B43379FE-EB5E-00BD-A86B-83F1FBB3F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5813" y="1184275"/>
              <a:ext cx="0" cy="4878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2" name="Line 28">
              <a:extLst>
                <a:ext uri="{FF2B5EF4-FFF2-40B4-BE49-F238E27FC236}">
                  <a16:creationId xmlns="" xmlns:a16="http://schemas.microsoft.com/office/drawing/2014/main" id="{A6BCBAD2-1962-0B19-22ED-2926AC107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1184275"/>
              <a:ext cx="0" cy="4878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3" name="Line 29">
              <a:extLst>
                <a:ext uri="{FF2B5EF4-FFF2-40B4-BE49-F238E27FC236}">
                  <a16:creationId xmlns="" xmlns:a16="http://schemas.microsoft.com/office/drawing/2014/main" id="{A64A5FBD-FD08-9347-49A8-9343404B2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900" y="1184275"/>
              <a:ext cx="0" cy="48783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53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生产要素：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用于生产商品和服务的投入。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劳动力（人才）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思源黑体 CN Regular" panose="020B0500000000000000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土地</a:t>
            </a:r>
          </a:p>
          <a:p>
            <a:pPr marL="800100" lvl="1" indent="-3429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2060"/>
                </a:solidFill>
                <a:latin typeface="Calibri"/>
                <a:ea typeface="思源黑体 CN Regular" panose="020B0500000000000000" pitchFamily="34" charset="-122"/>
              </a:rPr>
              <a:t>资本</a:t>
            </a:r>
            <a:r>
              <a:rPr lang="zh-CN" altLang="en-US" sz="2400" smtClean="0">
                <a:solidFill>
                  <a:srgbClr val="002060"/>
                </a:solidFill>
                <a:latin typeface="Calibri"/>
                <a:ea typeface="思源黑体 CN Regular" panose="020B0500000000000000" pitchFamily="34" charset="-122"/>
              </a:rPr>
              <a:t>：</a:t>
            </a:r>
            <a:r>
              <a:rPr lang="zh-CN" altLang="en-US" sz="2400" smtClean="0">
                <a:solidFill>
                  <a:srgbClr val="002060"/>
                </a:solidFill>
                <a:ea typeface="思源黑体 CN Regular" panose="020B0500000000000000" pitchFamily="34" charset="-122"/>
              </a:rPr>
              <a:t>设备</a:t>
            </a:r>
            <a:r>
              <a:rPr lang="zh-CN" altLang="en-US" sz="2400" smtClean="0">
                <a:solidFill>
                  <a:srgbClr val="002060"/>
                </a:solidFill>
                <a:ea typeface="思源黑体 CN Regular" panose="020B0500000000000000" pitchFamily="34" charset="-122"/>
              </a:rPr>
              <a:t>、厂房</a:t>
            </a:r>
            <a:r>
              <a:rPr lang="zh-CN" altLang="en-US" sz="2400" smtClean="0">
                <a:solidFill>
                  <a:srgbClr val="002060"/>
                </a:solidFill>
                <a:ea typeface="思源黑体 CN Regular" panose="020B0500000000000000" pitchFamily="34" charset="-122"/>
              </a:rPr>
              <a:t>等。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这些投入的价格和数量由要素市场的供求关系决定。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生产要素与要素市场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04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3FCA1BD-5403-3F6B-8D1A-E2B5F1D3384E}"/>
              </a:ext>
            </a:extLst>
          </p:cNvPr>
          <p:cNvSpPr/>
          <p:nvPr/>
        </p:nvSpPr>
        <p:spPr>
          <a:xfrm>
            <a:off x="218941" y="5924282"/>
            <a:ext cx="2105696" cy="817808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457200" y="1379561"/>
            <a:ext cx="83854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我们的分析假设劳动力市场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具有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竞争性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许多买家（公司）和卖家（工人）。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想象一下，一个小镇只有一个大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雇主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买方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垄断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只有一个买家的市场。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垄断雇主可以利用其市场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力量，通过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支付较低的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工资，来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增加利润。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与垄断一样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，买方垄断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下的经济活动低于社会最优水平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引起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无谓损失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买方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垄断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在现实世界中很少见。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买方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垄断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082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3FCA1BD-5403-3F6B-8D1A-E2B5F1D3384E}"/>
              </a:ext>
            </a:extLst>
          </p:cNvPr>
          <p:cNvSpPr/>
          <p:nvPr/>
        </p:nvSpPr>
        <p:spPr>
          <a:xfrm>
            <a:off x="218941" y="5924282"/>
            <a:ext cx="2105696" cy="817808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457200" y="1473079"/>
            <a:ext cx="8384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土地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资本生产要素，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必须区分：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购买价格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无限期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拥有该要素而支付的价格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租金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有限的时间内使用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要素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支付的价格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工资是劳动力的租金。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资本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土地的租金类似于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工资的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其他生产要素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277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3FCA1BD-5403-3F6B-8D1A-E2B5F1D3384E}"/>
              </a:ext>
            </a:extLst>
          </p:cNvPr>
          <p:cNvSpPr/>
          <p:nvPr/>
        </p:nvSpPr>
        <p:spPr>
          <a:xfrm>
            <a:off x="218941" y="5924282"/>
            <a:ext cx="2105696" cy="817808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457200" y="1473079"/>
            <a:ext cx="3123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公司比较土地租金与土地边际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产品价值（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VMPN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），决定租赁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多少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土地。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土地租金进行调整，以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平衡土地供应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和土地需求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土地租金如何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确定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F3980754-CDA7-89AF-40CE-CBC5E6E46C60}"/>
              </a:ext>
            </a:extLst>
          </p:cNvPr>
          <p:cNvGrpSpPr/>
          <p:nvPr/>
        </p:nvGrpSpPr>
        <p:grpSpPr>
          <a:xfrm>
            <a:off x="4120166" y="1628943"/>
            <a:ext cx="4727575" cy="4635209"/>
            <a:chOff x="4191000" y="1240127"/>
            <a:chExt cx="4727575" cy="4635209"/>
          </a:xfrm>
        </p:grpSpPr>
        <p:grpSp>
          <p:nvGrpSpPr>
            <p:cNvPr id="4" name="Group 4">
              <a:extLst>
                <a:ext uri="{FF2B5EF4-FFF2-40B4-BE49-F238E27FC236}">
                  <a16:creationId xmlns="" xmlns:a16="http://schemas.microsoft.com/office/drawing/2014/main" id="{F9CACC4C-C6CA-2276-1834-BB7BDD9547BF}"/>
                </a:ext>
              </a:extLst>
            </p:cNvPr>
            <p:cNvGrpSpPr/>
            <p:nvPr/>
          </p:nvGrpSpPr>
          <p:grpSpPr bwMode="auto">
            <a:xfrm>
              <a:off x="4495800" y="1539875"/>
              <a:ext cx="4044950" cy="4140200"/>
              <a:chOff x="2544" y="743"/>
              <a:chExt cx="2548" cy="2608"/>
            </a:xfrm>
          </p:grpSpPr>
          <p:grpSp>
            <p:nvGrpSpPr>
              <p:cNvPr id="21" name="Group 5">
                <a:extLst>
                  <a:ext uri="{FF2B5EF4-FFF2-40B4-BE49-F238E27FC236}">
                    <a16:creationId xmlns="" xmlns:a16="http://schemas.microsoft.com/office/drawing/2014/main" id="{DBBE494A-9549-994B-9A4D-EB91DE6B8102}"/>
                  </a:ext>
                </a:extLst>
              </p:cNvPr>
              <p:cNvGrpSpPr/>
              <p:nvPr/>
            </p:nvGrpSpPr>
            <p:grpSpPr bwMode="auto">
              <a:xfrm>
                <a:off x="2697" y="1012"/>
                <a:ext cx="2168" cy="2191"/>
                <a:chOff x="1098" y="1361"/>
                <a:chExt cx="2116" cy="2027"/>
              </a:xfrm>
            </p:grpSpPr>
            <p:sp>
              <p:nvSpPr>
                <p:cNvPr id="24" name="Line 6">
                  <a:extLst>
                    <a:ext uri="{FF2B5EF4-FFF2-40B4-BE49-F238E27FC236}">
                      <a16:creationId xmlns="" xmlns:a16="http://schemas.microsoft.com/office/drawing/2014/main" id="{BA060BF0-A49D-5732-8256-B952FCBCC3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2" y="1361"/>
                  <a:ext cx="0" cy="20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5" name="Line 7">
                  <a:extLst>
                    <a:ext uri="{FF2B5EF4-FFF2-40B4-BE49-F238E27FC236}">
                      <a16:creationId xmlns="" xmlns:a16="http://schemas.microsoft.com/office/drawing/2014/main" id="{DAD4664B-AFA5-416B-F72B-963523B959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8" y="3388"/>
                  <a:ext cx="2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22" name="Text Box 8">
                <a:extLst>
                  <a:ext uri="{FF2B5EF4-FFF2-40B4-BE49-F238E27FC236}">
                    <a16:creationId xmlns="" xmlns:a16="http://schemas.microsoft.com/office/drawing/2014/main" id="{D96D04DE-E501-A5C5-B7A3-069B86293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743"/>
                <a:ext cx="26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P</a:t>
                </a:r>
              </a:p>
            </p:txBody>
          </p:sp>
          <p:sp>
            <p:nvSpPr>
              <p:cNvPr id="23" name="Text Box 9">
                <a:extLst>
                  <a:ext uri="{FF2B5EF4-FFF2-40B4-BE49-F238E27FC236}">
                    <a16:creationId xmlns="" xmlns:a16="http://schemas.microsoft.com/office/drawing/2014/main" id="{83482A83-44E5-3D78-0256-7CCC5F2BF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3063"/>
                <a:ext cx="29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Q</a:t>
                </a:r>
              </a:p>
            </p:txBody>
          </p:sp>
        </p:grpSp>
        <p:grpSp>
          <p:nvGrpSpPr>
            <p:cNvPr id="6" name="Group 24">
              <a:extLst>
                <a:ext uri="{FF2B5EF4-FFF2-40B4-BE49-F238E27FC236}">
                  <a16:creationId xmlns="" xmlns:a16="http://schemas.microsoft.com/office/drawing/2014/main" id="{6384600B-25B2-2F6C-8BE8-A18F858FC9E2}"/>
                </a:ext>
              </a:extLst>
            </p:cNvPr>
            <p:cNvGrpSpPr/>
            <p:nvPr/>
          </p:nvGrpSpPr>
          <p:grpSpPr bwMode="auto">
            <a:xfrm>
              <a:off x="5180013" y="2392363"/>
              <a:ext cx="3738562" cy="2725737"/>
              <a:chOff x="3355" y="1476"/>
              <a:chExt cx="2206" cy="1717"/>
            </a:xfrm>
          </p:grpSpPr>
          <p:sp>
            <p:nvSpPr>
              <p:cNvPr id="19" name="Line 11">
                <a:extLst>
                  <a:ext uri="{FF2B5EF4-FFF2-40B4-BE49-F238E27FC236}">
                    <a16:creationId xmlns="" xmlns:a16="http://schemas.microsoft.com/office/drawing/2014/main" id="{ED37D9BF-DC9C-C88B-D889-4B91450B4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5" y="1476"/>
                <a:ext cx="1328" cy="1473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0" name="Text Box 12">
                <a:extLst>
                  <a:ext uri="{FF2B5EF4-FFF2-40B4-BE49-F238E27FC236}">
                    <a16:creationId xmlns="" xmlns:a16="http://schemas.microsoft.com/office/drawing/2014/main" id="{3E676360-9E32-3507-7FEC-9B4EB74E2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9" y="2905"/>
                <a:ext cx="92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 smtClean="0">
                    <a:latin typeface="Arial" panose="020B0604020202020204"/>
                    <a:cs typeface="Arial" panose="020B0604020202020204"/>
                  </a:rPr>
                  <a:t>D=VMPN</a:t>
                </a:r>
                <a:endParaRPr lang="en-US" sz="2400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7" name="Group 25">
              <a:extLst>
                <a:ext uri="{FF2B5EF4-FFF2-40B4-BE49-F238E27FC236}">
                  <a16:creationId xmlns="" xmlns:a16="http://schemas.microsoft.com/office/drawing/2014/main" id="{70CD90B8-D6DE-CCAA-924B-F4D5D1B56F3E}"/>
                </a:ext>
              </a:extLst>
            </p:cNvPr>
            <p:cNvGrpSpPr/>
            <p:nvPr/>
          </p:nvGrpSpPr>
          <p:grpSpPr bwMode="auto">
            <a:xfrm>
              <a:off x="5737225" y="1998663"/>
              <a:ext cx="1336675" cy="3068637"/>
              <a:chOff x="3641" y="1206"/>
              <a:chExt cx="842" cy="1933"/>
            </a:xfrm>
          </p:grpSpPr>
          <p:sp>
            <p:nvSpPr>
              <p:cNvPr id="17" name="Line 14">
                <a:extLst>
                  <a:ext uri="{FF2B5EF4-FFF2-40B4-BE49-F238E27FC236}">
                    <a16:creationId xmlns="" xmlns:a16="http://schemas.microsoft.com/office/drawing/2014/main" id="{4BB6FA04-46D5-BB63-037C-82BA4B558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1" y="1475"/>
                <a:ext cx="651" cy="1664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8" name="Text Box 15">
                <a:extLst>
                  <a:ext uri="{FF2B5EF4-FFF2-40B4-BE49-F238E27FC236}">
                    <a16:creationId xmlns="" xmlns:a16="http://schemas.microsoft.com/office/drawing/2014/main" id="{B9C04DE9-1E9D-375C-D52B-CFA94D3F5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1206"/>
                <a:ext cx="24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S</a:t>
                </a:r>
                <a:endParaRPr lang="en-US" sz="24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="" xmlns:a16="http://schemas.microsoft.com/office/drawing/2014/main" id="{635F8DB7-91AD-D2F3-7DC1-29AEE921A71C}"/>
                </a:ext>
              </a:extLst>
            </p:cNvPr>
            <p:cNvGrpSpPr/>
            <p:nvPr/>
          </p:nvGrpSpPr>
          <p:grpSpPr bwMode="auto">
            <a:xfrm>
              <a:off x="4191000" y="3376612"/>
              <a:ext cx="2371725" cy="2498724"/>
              <a:chOff x="2352" y="1900"/>
              <a:chExt cx="1494" cy="1574"/>
            </a:xfrm>
          </p:grpSpPr>
          <p:grpSp>
            <p:nvGrpSpPr>
              <p:cNvPr id="11" name="Group 17">
                <a:extLst>
                  <a:ext uri="{FF2B5EF4-FFF2-40B4-BE49-F238E27FC236}">
                    <a16:creationId xmlns="" xmlns:a16="http://schemas.microsoft.com/office/drawing/2014/main" id="{E9479E90-EB61-F7A4-1FE6-4E4D731FDFCD}"/>
                  </a:ext>
                </a:extLst>
              </p:cNvPr>
              <p:cNvGrpSpPr/>
              <p:nvPr/>
            </p:nvGrpSpPr>
            <p:grpSpPr bwMode="auto">
              <a:xfrm>
                <a:off x="2701" y="2016"/>
                <a:ext cx="991" cy="1188"/>
                <a:chOff x="2757" y="2018"/>
                <a:chExt cx="826" cy="1117"/>
              </a:xfrm>
            </p:grpSpPr>
            <p:sp>
              <p:nvSpPr>
                <p:cNvPr id="15" name="Line 18">
                  <a:extLst>
                    <a:ext uri="{FF2B5EF4-FFF2-40B4-BE49-F238E27FC236}">
                      <a16:creationId xmlns="" xmlns:a16="http://schemas.microsoft.com/office/drawing/2014/main" id="{39210638-7AF5-2A6C-DD2F-D8387D4F40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7" y="2020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6" name="Line 19">
                  <a:extLst>
                    <a:ext uri="{FF2B5EF4-FFF2-40B4-BE49-F238E27FC236}">
                      <a16:creationId xmlns="" xmlns:a16="http://schemas.microsoft.com/office/drawing/2014/main" id="{B3D22629-A768-85DF-18BA-D5243179E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3" y="2018"/>
                  <a:ext cx="0" cy="11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12" name="Text Box 20">
                <a:extLst>
                  <a:ext uri="{FF2B5EF4-FFF2-40B4-BE49-F238E27FC236}">
                    <a16:creationId xmlns="" xmlns:a16="http://schemas.microsoft.com/office/drawing/2014/main" id="{C0A8A48C-8122-09E8-04FC-0B9C97CAA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900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P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" name="Oval 21">
                <a:extLst>
                  <a:ext uri="{FF2B5EF4-FFF2-40B4-BE49-F238E27FC236}">
                    <a16:creationId xmlns="" xmlns:a16="http://schemas.microsoft.com/office/drawing/2014/main" id="{DBF75D84-22C3-CB89-C887-96FCB5FB1A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48" y="1983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" name="Text Box 22">
                <a:extLst>
                  <a:ext uri="{FF2B5EF4-FFF2-40B4-BE49-F238E27FC236}">
                    <a16:creationId xmlns="" xmlns:a16="http://schemas.microsoft.com/office/drawing/2014/main" id="{E10E99B9-1641-7C2E-1497-905C9B4FB4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3241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Q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0" name="Text Box 23">
              <a:extLst>
                <a:ext uri="{FF2B5EF4-FFF2-40B4-BE49-F238E27FC236}">
                  <a16:creationId xmlns="" xmlns:a16="http://schemas.microsoft.com/office/drawing/2014/main" id="{B0E83F8B-B0CB-9BB3-8FB9-9DB88A8AB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286" y="1240127"/>
              <a:ext cx="2274888" cy="47705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5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土地</a:t>
              </a:r>
              <a:r>
                <a:rPr lang="zh-CN" altLang="en-US" sz="25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市场</a:t>
              </a:r>
              <a:endParaRPr 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876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3FCA1BD-5403-3F6B-8D1A-E2B5F1D3384E}"/>
              </a:ext>
            </a:extLst>
          </p:cNvPr>
          <p:cNvSpPr/>
          <p:nvPr/>
        </p:nvSpPr>
        <p:spPr>
          <a:xfrm>
            <a:off x="218941" y="5924282"/>
            <a:ext cx="2105696" cy="817808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资本租金如何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确定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BD38DC3F-C1A2-FA94-C770-A61463685CF9}"/>
              </a:ext>
            </a:extLst>
          </p:cNvPr>
          <p:cNvGrpSpPr/>
          <p:nvPr/>
        </p:nvGrpSpPr>
        <p:grpSpPr>
          <a:xfrm>
            <a:off x="4092575" y="1473079"/>
            <a:ext cx="4594225" cy="4791073"/>
            <a:chOff x="4191000" y="1084263"/>
            <a:chExt cx="4594225" cy="4791073"/>
          </a:xfrm>
        </p:grpSpPr>
        <p:grpSp>
          <p:nvGrpSpPr>
            <p:cNvPr id="27" name="Group 4">
              <a:extLst>
                <a:ext uri="{FF2B5EF4-FFF2-40B4-BE49-F238E27FC236}">
                  <a16:creationId xmlns="" xmlns:a16="http://schemas.microsoft.com/office/drawing/2014/main" id="{0E5B0316-D2E6-ABC9-6DC1-A7D301C3E8D6}"/>
                </a:ext>
              </a:extLst>
            </p:cNvPr>
            <p:cNvGrpSpPr/>
            <p:nvPr/>
          </p:nvGrpSpPr>
          <p:grpSpPr bwMode="auto">
            <a:xfrm>
              <a:off x="4495800" y="1539875"/>
              <a:ext cx="4044950" cy="4140200"/>
              <a:chOff x="2544" y="743"/>
              <a:chExt cx="2548" cy="2608"/>
            </a:xfrm>
          </p:grpSpPr>
          <p:grpSp>
            <p:nvGrpSpPr>
              <p:cNvPr id="42" name="Group 5">
                <a:extLst>
                  <a:ext uri="{FF2B5EF4-FFF2-40B4-BE49-F238E27FC236}">
                    <a16:creationId xmlns="" xmlns:a16="http://schemas.microsoft.com/office/drawing/2014/main" id="{BED4BED9-48C0-D872-3126-A43D31FA3209}"/>
                  </a:ext>
                </a:extLst>
              </p:cNvPr>
              <p:cNvGrpSpPr/>
              <p:nvPr/>
            </p:nvGrpSpPr>
            <p:grpSpPr bwMode="auto">
              <a:xfrm>
                <a:off x="2697" y="1012"/>
                <a:ext cx="2168" cy="2191"/>
                <a:chOff x="1098" y="1361"/>
                <a:chExt cx="2116" cy="2027"/>
              </a:xfrm>
            </p:grpSpPr>
            <p:sp>
              <p:nvSpPr>
                <p:cNvPr id="45" name="Line 6">
                  <a:extLst>
                    <a:ext uri="{FF2B5EF4-FFF2-40B4-BE49-F238E27FC236}">
                      <a16:creationId xmlns="" xmlns:a16="http://schemas.microsoft.com/office/drawing/2014/main" id="{4A7667A9-893A-A94C-7F13-A20C310D6A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2" y="1361"/>
                  <a:ext cx="0" cy="20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6" name="Line 7">
                  <a:extLst>
                    <a:ext uri="{FF2B5EF4-FFF2-40B4-BE49-F238E27FC236}">
                      <a16:creationId xmlns="" xmlns:a16="http://schemas.microsoft.com/office/drawing/2014/main" id="{CAE32BC7-D468-F88F-A3B4-12FEE6697B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8" y="3388"/>
                  <a:ext cx="2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43" name="Text Box 8">
                <a:extLst>
                  <a:ext uri="{FF2B5EF4-FFF2-40B4-BE49-F238E27FC236}">
                    <a16:creationId xmlns="" xmlns:a16="http://schemas.microsoft.com/office/drawing/2014/main" id="{6DE12AA9-060D-E707-E7DA-622A2E142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743"/>
                <a:ext cx="26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P</a:t>
                </a:r>
              </a:p>
            </p:txBody>
          </p:sp>
          <p:sp>
            <p:nvSpPr>
              <p:cNvPr id="44" name="Text Box 9">
                <a:extLst>
                  <a:ext uri="{FF2B5EF4-FFF2-40B4-BE49-F238E27FC236}">
                    <a16:creationId xmlns="" xmlns:a16="http://schemas.microsoft.com/office/drawing/2014/main" id="{C882E748-7EF9-4AA2-FB45-AC39A42B6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3063"/>
                <a:ext cx="29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Q</a:t>
                </a:r>
              </a:p>
            </p:txBody>
          </p:sp>
        </p:grpSp>
        <p:grpSp>
          <p:nvGrpSpPr>
            <p:cNvPr id="28" name="Group 10">
              <a:extLst>
                <a:ext uri="{FF2B5EF4-FFF2-40B4-BE49-F238E27FC236}">
                  <a16:creationId xmlns="" xmlns:a16="http://schemas.microsoft.com/office/drawing/2014/main" id="{437BA54A-0347-CC1A-08BA-B0FD24B5F04A}"/>
                </a:ext>
              </a:extLst>
            </p:cNvPr>
            <p:cNvGrpSpPr/>
            <p:nvPr/>
          </p:nvGrpSpPr>
          <p:grpSpPr bwMode="auto">
            <a:xfrm>
              <a:off x="5283200" y="2414588"/>
              <a:ext cx="3502025" cy="2725737"/>
              <a:chOff x="3355" y="1476"/>
              <a:chExt cx="2206" cy="1717"/>
            </a:xfrm>
          </p:grpSpPr>
          <p:sp>
            <p:nvSpPr>
              <p:cNvPr id="40" name="Line 11">
                <a:extLst>
                  <a:ext uri="{FF2B5EF4-FFF2-40B4-BE49-F238E27FC236}">
                    <a16:creationId xmlns="" xmlns:a16="http://schemas.microsoft.com/office/drawing/2014/main" id="{199B1462-13CE-D23B-F91E-887152EEB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5" y="1476"/>
                <a:ext cx="1328" cy="1473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1" name="Text Box 12">
                <a:extLst>
                  <a:ext uri="{FF2B5EF4-FFF2-40B4-BE49-F238E27FC236}">
                    <a16:creationId xmlns="" xmlns:a16="http://schemas.microsoft.com/office/drawing/2014/main" id="{15D71B88-8C62-0648-50BC-C473FB5A3F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9" y="2905"/>
                <a:ext cx="92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 smtClean="0">
                    <a:latin typeface="Arial" panose="020B0604020202020204"/>
                    <a:cs typeface="Arial" panose="020B0604020202020204"/>
                  </a:rPr>
                  <a:t>D=VMPK</a:t>
                </a:r>
                <a:endParaRPr lang="en-US" sz="2400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="" xmlns:a16="http://schemas.microsoft.com/office/drawing/2014/main" id="{0796C587-D56A-2E24-6B52-A493569413AB}"/>
                </a:ext>
              </a:extLst>
            </p:cNvPr>
            <p:cNvGrpSpPr/>
            <p:nvPr/>
          </p:nvGrpSpPr>
          <p:grpSpPr bwMode="auto">
            <a:xfrm>
              <a:off x="5303838" y="2030413"/>
              <a:ext cx="2201862" cy="2901950"/>
              <a:chOff x="3501" y="1206"/>
              <a:chExt cx="1118" cy="1828"/>
            </a:xfrm>
          </p:grpSpPr>
          <p:sp>
            <p:nvSpPr>
              <p:cNvPr id="38" name="Line 14">
                <a:extLst>
                  <a:ext uri="{FF2B5EF4-FFF2-40B4-BE49-F238E27FC236}">
                    <a16:creationId xmlns="" xmlns:a16="http://schemas.microsoft.com/office/drawing/2014/main" id="{9F3F5C4A-8094-A377-8F2F-1E1E20337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1" y="1460"/>
                <a:ext cx="949" cy="1574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9" name="Text Box 15">
                <a:extLst>
                  <a:ext uri="{FF2B5EF4-FFF2-40B4-BE49-F238E27FC236}">
                    <a16:creationId xmlns="" xmlns:a16="http://schemas.microsoft.com/office/drawing/2014/main" id="{B21F169A-A7F6-DB9D-F13F-6F3105BCD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5" y="120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S</a:t>
                </a:r>
                <a:endParaRPr lang="en-US" sz="2400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30" name="Group 16">
              <a:extLst>
                <a:ext uri="{FF2B5EF4-FFF2-40B4-BE49-F238E27FC236}">
                  <a16:creationId xmlns="" xmlns:a16="http://schemas.microsoft.com/office/drawing/2014/main" id="{E32498B0-35BF-BCB0-0836-A09467BEC536}"/>
                </a:ext>
              </a:extLst>
            </p:cNvPr>
            <p:cNvGrpSpPr/>
            <p:nvPr/>
          </p:nvGrpSpPr>
          <p:grpSpPr bwMode="auto">
            <a:xfrm>
              <a:off x="4191000" y="3376612"/>
              <a:ext cx="2371725" cy="2498724"/>
              <a:chOff x="2352" y="1900"/>
              <a:chExt cx="1494" cy="1574"/>
            </a:xfrm>
          </p:grpSpPr>
          <p:grpSp>
            <p:nvGrpSpPr>
              <p:cNvPr id="32" name="Group 17">
                <a:extLst>
                  <a:ext uri="{FF2B5EF4-FFF2-40B4-BE49-F238E27FC236}">
                    <a16:creationId xmlns="" xmlns:a16="http://schemas.microsoft.com/office/drawing/2014/main" id="{2011CE2F-9F12-CE31-0AC9-EFEDD17142C7}"/>
                  </a:ext>
                </a:extLst>
              </p:cNvPr>
              <p:cNvGrpSpPr/>
              <p:nvPr/>
            </p:nvGrpSpPr>
            <p:grpSpPr bwMode="auto">
              <a:xfrm>
                <a:off x="2701" y="2016"/>
                <a:ext cx="991" cy="1188"/>
                <a:chOff x="2757" y="2018"/>
                <a:chExt cx="826" cy="1117"/>
              </a:xfrm>
            </p:grpSpPr>
            <p:sp>
              <p:nvSpPr>
                <p:cNvPr id="36" name="Line 18">
                  <a:extLst>
                    <a:ext uri="{FF2B5EF4-FFF2-40B4-BE49-F238E27FC236}">
                      <a16:creationId xmlns="" xmlns:a16="http://schemas.microsoft.com/office/drawing/2014/main" id="{4EA13AAF-ED02-4E99-3603-DD770E9A98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7" y="2020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7" name="Line 19">
                  <a:extLst>
                    <a:ext uri="{FF2B5EF4-FFF2-40B4-BE49-F238E27FC236}">
                      <a16:creationId xmlns="" xmlns:a16="http://schemas.microsoft.com/office/drawing/2014/main" id="{5F745562-5441-74BD-F38E-6B7A50FD9A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3" y="2018"/>
                  <a:ext cx="0" cy="11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33" name="Text Box 20">
                <a:extLst>
                  <a:ext uri="{FF2B5EF4-FFF2-40B4-BE49-F238E27FC236}">
                    <a16:creationId xmlns="" xmlns:a16="http://schemas.microsoft.com/office/drawing/2014/main" id="{8FC8E0BF-5AEB-3814-4357-BE9162D521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900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P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4" name="Oval 21">
                <a:extLst>
                  <a:ext uri="{FF2B5EF4-FFF2-40B4-BE49-F238E27FC236}">
                    <a16:creationId xmlns="" xmlns:a16="http://schemas.microsoft.com/office/drawing/2014/main" id="{817DEE1C-5BAD-28B9-668F-2CA77B3C1C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48" y="1983"/>
                <a:ext cx="81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5" name="Text Box 22">
                <a:extLst>
                  <a:ext uri="{FF2B5EF4-FFF2-40B4-BE49-F238E27FC236}">
                    <a16:creationId xmlns="" xmlns:a16="http://schemas.microsoft.com/office/drawing/2014/main" id="{CB0255DC-A98B-C09A-12F4-CAD17B0A11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3241"/>
                <a:ext cx="30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Q</a:t>
                </a:r>
                <a:endParaRPr lang="en-US" sz="2400" b="1" baseline="-25000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31" name="Text Box 23">
              <a:extLst>
                <a:ext uri="{FF2B5EF4-FFF2-40B4-BE49-F238E27FC236}">
                  <a16:creationId xmlns="" xmlns:a16="http://schemas.microsoft.com/office/drawing/2014/main" id="{EC50A04F-1BEB-60A0-6D4F-CCC75E6EB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050" y="1084263"/>
              <a:ext cx="2274888" cy="477054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5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资本</a:t>
              </a:r>
              <a:r>
                <a:rPr lang="zh-CN" altLang="en-US" sz="25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市场</a:t>
              </a:r>
              <a:endPara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47" name="TextBox 15"/>
          <p:cNvSpPr txBox="1"/>
          <p:nvPr/>
        </p:nvSpPr>
        <p:spPr>
          <a:xfrm>
            <a:off x="457200" y="1473079"/>
            <a:ext cx="3439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公司比较资本租金（利息）与资本边际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产品价值（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VMPK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），决定借用多少资本。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资本租金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进行调整，以平衡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供应和资本需求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609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447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购买一个单位的资本或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土地，会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产生源源不断的租金收入。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任何时期的租金收入等于边际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产品价值（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VMP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因此，一个要素的均衡购买价格取决于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当前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VMP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和预计在未来时期占主导地位的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VMP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的各期现值的总和。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A5148D93-ED5C-3CE2-FD16-55CCF022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租金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和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购买价格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903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270165" y="1556792"/>
            <a:ext cx="87064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在大多数情况下，生产要素被一起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使用。每种要素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的生产力取决于其他要素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的投入数量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例如：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资本要素数量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的增加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资本的边际产品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和资本的租金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价格下降。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拥有更多的资本会提高工人的生产力，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MPL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上升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A5148D93-ED5C-3CE2-FD16-55CCF022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生产要素之间的联系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810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本章中的理论被称为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新古典收入分配理论。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它指出：</a:t>
            </a:r>
          </a:p>
          <a:p>
            <a:pPr marL="800100" lvl="1" indent="-3429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要素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价格由供求关系决定的</a:t>
            </a:r>
          </a:p>
          <a:p>
            <a:pPr marL="800100" lvl="1" indent="-3429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每个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因素都按其边际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产品价值支付价格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大多数经济学家将这一理论作为理解收入分配的起点。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接下来的两章将进一步探讨收入分配及相关问题。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A5148D93-ED5C-3CE2-FD16-55CCF022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结论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259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经济的收入分配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是在生产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要素的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市场中决定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的。三个最重要的生产要素是劳动力、土地和资本。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企业对某一要素的需求来源于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供给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竞争性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雇佣额外一个单位的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生产要素，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直到其边际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产品价值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等于其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租金，来实现利润最大化。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A5148D93-ED5C-3CE2-FD16-55CCF022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037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劳动力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供给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源于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工作和休闲之间的权衡，并产生向上倾斜的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劳动力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供给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曲线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要素价格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会进行调整，以平衡该要素的供需。在均衡中，每个因素都根据其对生产的边际贡献进行补偿。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生产要素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一起使用。一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个要素数量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的变化会影响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所有其他要素的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边际产品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和边际收益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A5148D93-ED5C-3CE2-FD16-55CCF022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798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哈尔滨工业大学（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深圳）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经济管理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9D7B55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THE HITSZ SCHOOL OF ECONOMICS AND MANAGEMENT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D7B55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BD039C5-E591-4702-AED9-53741EC3D7EA}"/>
              </a:ext>
            </a:extLst>
          </p:cNvPr>
          <p:cNvSpPr txBox="1"/>
          <p:nvPr/>
        </p:nvSpPr>
        <p:spPr>
          <a:xfrm>
            <a:off x="2029861" y="150677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《</a:t>
            </a:r>
            <a:r>
              <a:rPr kumimoji="0" lang="zh-CN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经济学原理</a:t>
            </a: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3C9CD8B-9D8F-4E4F-AA7B-F97C16B10CCD}"/>
              </a:ext>
            </a:extLst>
          </p:cNvPr>
          <p:cNvSpPr txBox="1"/>
          <p:nvPr/>
        </p:nvSpPr>
        <p:spPr>
          <a:xfrm>
            <a:off x="790519" y="3108278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下一章：</a:t>
            </a:r>
            <a:r>
              <a:rPr lang="zh-CN" altLang="en-US" sz="4000" b="1">
                <a:solidFill>
                  <a:prstClr val="white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收入与歧视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87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生产要素市场类似于商品和服务市场，除了：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对生产要素的需求是</a:t>
            </a:r>
            <a:b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衍生需求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衍生于一家企业在商品和服务市场里的供给决策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我们主要以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劳动力要素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为例进行分析。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衍生需求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90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）所有市场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都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竞争性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代表性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是价格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接受者，即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在其生产的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产品市场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上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在其雇佣工人的劳动力市场上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公司只关心利润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最大化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每个企业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的</a:t>
            </a:r>
            <a:r>
              <a:rPr lang="zh-CN" altLang="en-US" sz="2400" smtClean="0">
                <a:solidFill>
                  <a:srgbClr val="002060"/>
                </a:solidFill>
                <a:latin typeface="Calibri"/>
                <a:ea typeface="思源黑体 CN Regular" panose="020B0500000000000000" pitchFamily="34" charset="-122"/>
              </a:rPr>
              <a:t>产量</a:t>
            </a:r>
            <a:r>
              <a:rPr lang="zh-CN" altLang="en-US" sz="2400" smtClean="0">
                <a:solidFill>
                  <a:srgbClr val="002060"/>
                </a:solidFill>
                <a:latin typeface="Calibri"/>
                <a:ea typeface="思源黑体 CN Regular" panose="020B0500000000000000" pitchFamily="34" charset="-122"/>
              </a:rPr>
              <a:t>供给（</a:t>
            </a:r>
            <a:r>
              <a:rPr lang="zh-CN" altLang="en-US" sz="2400" smtClean="0">
                <a:solidFill>
                  <a:srgbClr val="FF0000"/>
                </a:solidFill>
                <a:latin typeface="Calibri"/>
                <a:ea typeface="思源黑体 CN Regular" panose="020B0500000000000000" pitchFamily="34" charset="-122"/>
              </a:rPr>
              <a:t>生产多少？</a:t>
            </a:r>
            <a:r>
              <a:rPr lang="zh-CN" altLang="en-US" sz="2400" smtClean="0">
                <a:solidFill>
                  <a:srgbClr val="002060"/>
                </a:solidFill>
                <a:latin typeface="Calibri"/>
                <a:ea typeface="思源黑体 CN Regular" panose="020B0500000000000000" pitchFamily="34" charset="-122"/>
              </a:rPr>
              <a:t>）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投入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需求（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雇佣多少工人？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）都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思源黑体 CN Regular" panose="020B0500000000000000" pitchFamily="34" charset="-122"/>
                <a:cs typeface="+mn-cs"/>
              </a:rPr>
              <a:t>源于这一目标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两个假设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14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523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农场主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在一个完全竞争市场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上卖小麦。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他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在一个完全竞争的劳动力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市场上雇佣工人。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在决定雇佣多少工人时，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农场主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边际量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如果额外雇佣一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名工人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边际收益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边际成本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，农场主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雇佣该名工人。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例子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：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农场主</a:t>
            </a:r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A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02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雇佣额外一名工人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的成本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：工资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劳动力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的价格。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雇佣额外一名工人的收益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：农场主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生产和销售更多的小麦，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增加他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的收入。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这种收益的大小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取决于农场主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生产函数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的投入量和该商品的产出量之间的关系。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例子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：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农场主</a:t>
            </a:r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A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91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>
            <a:extLst>
              <a:ext uri="{FF2B5EF4-FFF2-40B4-BE49-F238E27FC236}">
                <a16:creationId xmlns="" xmlns:a16="http://schemas.microsoft.com/office/drawing/2014/main" id="{BABC77E6-110F-A357-7B8C-D1EFFF114D69}"/>
              </a:ext>
            </a:extLst>
          </p:cNvPr>
          <p:cNvSpPr/>
          <p:nvPr/>
        </p:nvSpPr>
        <p:spPr>
          <a:xfrm>
            <a:off x="270456" y="5911582"/>
            <a:ext cx="2063381" cy="815975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9" name="Group 2">
            <a:extLst>
              <a:ext uri="{FF2B5EF4-FFF2-40B4-BE49-F238E27FC236}">
                <a16:creationId xmlns="" xmlns:a16="http://schemas.microsoft.com/office/drawing/2014/main" id="{6DA53BB8-3695-8D20-AEB7-34FE48CD5F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66073" y="1236395"/>
            <a:ext cx="4900613" cy="5722937"/>
            <a:chOff x="2500" y="503"/>
            <a:chExt cx="3087" cy="3605"/>
          </a:xfrm>
          <a:noFill/>
        </p:grpSpPr>
        <p:sp>
          <p:nvSpPr>
            <p:cNvPr id="480" name="AutoShape 3">
              <a:extLst>
                <a:ext uri="{FF2B5EF4-FFF2-40B4-BE49-F238E27FC236}">
                  <a16:creationId xmlns="" xmlns:a16="http://schemas.microsoft.com/office/drawing/2014/main" id="{A245D7C4-5FAF-444E-E53F-E4FC7D5A83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00" y="503"/>
              <a:ext cx="3087" cy="360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81" name="Rectangle 4">
              <a:extLst>
                <a:ext uri="{FF2B5EF4-FFF2-40B4-BE49-F238E27FC236}">
                  <a16:creationId xmlns="" xmlns:a16="http://schemas.microsoft.com/office/drawing/2014/main" id="{B50BD3EE-0F2A-634D-63B5-4ED36FB7B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731"/>
              <a:ext cx="1995" cy="267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82" name="Line 5">
              <a:extLst>
                <a:ext uri="{FF2B5EF4-FFF2-40B4-BE49-F238E27FC236}">
                  <a16:creationId xmlns="" xmlns:a16="http://schemas.microsoft.com/office/drawing/2014/main" id="{75C3429A-798B-5CE3-EBC3-4A6F7945F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4" y="731"/>
              <a:ext cx="1" cy="2670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83" name="Line 6">
              <a:extLst>
                <a:ext uri="{FF2B5EF4-FFF2-40B4-BE49-F238E27FC236}">
                  <a16:creationId xmlns="" xmlns:a16="http://schemas.microsoft.com/office/drawing/2014/main" id="{F22B6983-30AF-0AD8-C546-89347ECCE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" y="3401"/>
              <a:ext cx="47" cy="1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84" name="Line 7">
              <a:extLst>
                <a:ext uri="{FF2B5EF4-FFF2-40B4-BE49-F238E27FC236}">
                  <a16:creationId xmlns="" xmlns:a16="http://schemas.microsoft.com/office/drawing/2014/main" id="{8D499FFC-6300-6610-C556-843933992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" y="2993"/>
              <a:ext cx="47" cy="1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85" name="Line 8">
              <a:extLst>
                <a:ext uri="{FF2B5EF4-FFF2-40B4-BE49-F238E27FC236}">
                  <a16:creationId xmlns="" xmlns:a16="http://schemas.microsoft.com/office/drawing/2014/main" id="{D19E1EE9-D5AE-BCFA-06E1-7455FCD3B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" y="2592"/>
              <a:ext cx="47" cy="1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86" name="Line 9">
              <a:extLst>
                <a:ext uri="{FF2B5EF4-FFF2-40B4-BE49-F238E27FC236}">
                  <a16:creationId xmlns="" xmlns:a16="http://schemas.microsoft.com/office/drawing/2014/main" id="{BFF8AB94-BC8A-098C-EF5B-8C7BEA296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" y="2184"/>
              <a:ext cx="47" cy="1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87" name="Line 10">
              <a:extLst>
                <a:ext uri="{FF2B5EF4-FFF2-40B4-BE49-F238E27FC236}">
                  <a16:creationId xmlns="" xmlns:a16="http://schemas.microsoft.com/office/drawing/2014/main" id="{0866F117-7CF7-9F5B-7DF7-DD4B278FC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" y="1783"/>
              <a:ext cx="47" cy="1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88" name="Line 11">
              <a:extLst>
                <a:ext uri="{FF2B5EF4-FFF2-40B4-BE49-F238E27FC236}">
                  <a16:creationId xmlns="" xmlns:a16="http://schemas.microsoft.com/office/drawing/2014/main" id="{B7961C51-E26D-8241-F253-6E48A6620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" y="1375"/>
              <a:ext cx="47" cy="1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89" name="Line 12">
              <a:extLst>
                <a:ext uri="{FF2B5EF4-FFF2-40B4-BE49-F238E27FC236}">
                  <a16:creationId xmlns="" xmlns:a16="http://schemas.microsoft.com/office/drawing/2014/main" id="{624A76F7-E369-66E5-099E-4A1D25389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" y="974"/>
              <a:ext cx="47" cy="1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90" name="Line 13">
              <a:extLst>
                <a:ext uri="{FF2B5EF4-FFF2-40B4-BE49-F238E27FC236}">
                  <a16:creationId xmlns="" xmlns:a16="http://schemas.microsoft.com/office/drawing/2014/main" id="{AC9B5894-1770-48F8-8408-9AA8E12AE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4" y="3401"/>
              <a:ext cx="1995" cy="1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91" name="Line 14">
              <a:extLst>
                <a:ext uri="{FF2B5EF4-FFF2-40B4-BE49-F238E27FC236}">
                  <a16:creationId xmlns="" xmlns:a16="http://schemas.microsoft.com/office/drawing/2014/main" id="{AC656803-0FB7-2216-8565-89D3C6B0F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4" y="3401"/>
              <a:ext cx="1" cy="47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92" name="Line 15">
              <a:extLst>
                <a:ext uri="{FF2B5EF4-FFF2-40B4-BE49-F238E27FC236}">
                  <a16:creationId xmlns="" xmlns:a16="http://schemas.microsoft.com/office/drawing/2014/main" id="{7EAF70DB-F98C-86ED-FB55-B19CC308D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5" y="3401"/>
              <a:ext cx="1" cy="47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93" name="Line 16">
              <a:extLst>
                <a:ext uri="{FF2B5EF4-FFF2-40B4-BE49-F238E27FC236}">
                  <a16:creationId xmlns="" xmlns:a16="http://schemas.microsoft.com/office/drawing/2014/main" id="{4A2AE196-CB4E-49E5-2D6B-CE117E9E1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7" y="3401"/>
              <a:ext cx="1" cy="47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94" name="Line 17">
              <a:extLst>
                <a:ext uri="{FF2B5EF4-FFF2-40B4-BE49-F238E27FC236}">
                  <a16:creationId xmlns="" xmlns:a16="http://schemas.microsoft.com/office/drawing/2014/main" id="{67E47BD8-9D7A-710C-B5F3-2FA218936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6" y="3401"/>
              <a:ext cx="1" cy="47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95" name="Line 18">
              <a:extLst>
                <a:ext uri="{FF2B5EF4-FFF2-40B4-BE49-F238E27FC236}">
                  <a16:creationId xmlns="" xmlns:a16="http://schemas.microsoft.com/office/drawing/2014/main" id="{9B6738D6-712A-881E-A3A0-D90E2D576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7" y="3401"/>
              <a:ext cx="1" cy="47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96" name="Line 19">
              <a:extLst>
                <a:ext uri="{FF2B5EF4-FFF2-40B4-BE49-F238E27FC236}">
                  <a16:creationId xmlns="" xmlns:a16="http://schemas.microsoft.com/office/drawing/2014/main" id="{459C2828-348E-4BB8-2A6A-1581DE0467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8" y="3401"/>
              <a:ext cx="1" cy="47"/>
            </a:xfrm>
            <a:prstGeom prst="line">
              <a:avLst/>
            </a:prstGeom>
            <a:grp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97" name="Rectangle 20">
              <a:extLst>
                <a:ext uri="{FF2B5EF4-FFF2-40B4-BE49-F238E27FC236}">
                  <a16:creationId xmlns="" xmlns:a16="http://schemas.microsoft.com/office/drawing/2014/main" id="{44BD2424-C8F2-B8EF-FD0B-20ABD2F37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323"/>
              <a:ext cx="81" cy="17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0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98" name="Rectangle 21">
              <a:extLst>
                <a:ext uri="{FF2B5EF4-FFF2-40B4-BE49-F238E27FC236}">
                  <a16:creationId xmlns="" xmlns:a16="http://schemas.microsoft.com/office/drawing/2014/main" id="{7F617227-3DE2-F45C-93A4-96080BD8B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2914"/>
              <a:ext cx="243" cy="17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500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99" name="Rectangle 22">
              <a:extLst>
                <a:ext uri="{FF2B5EF4-FFF2-40B4-BE49-F238E27FC236}">
                  <a16:creationId xmlns="" xmlns:a16="http://schemas.microsoft.com/office/drawing/2014/main" id="{A139D786-826A-C5E9-3934-8D55D33C8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2514"/>
              <a:ext cx="364" cy="17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1000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00" name="Rectangle 23">
              <a:extLst>
                <a:ext uri="{FF2B5EF4-FFF2-40B4-BE49-F238E27FC236}">
                  <a16:creationId xmlns="" xmlns:a16="http://schemas.microsoft.com/office/drawing/2014/main" id="{FC8E1EFF-6A47-E6B5-BCDD-0A5EE43B1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2105"/>
              <a:ext cx="364" cy="17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1500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01" name="Rectangle 24">
              <a:extLst>
                <a:ext uri="{FF2B5EF4-FFF2-40B4-BE49-F238E27FC236}">
                  <a16:creationId xmlns="" xmlns:a16="http://schemas.microsoft.com/office/drawing/2014/main" id="{D91EEB48-0AB1-2699-AA00-280406321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705"/>
              <a:ext cx="364" cy="17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2000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02" name="Rectangle 25">
              <a:extLst>
                <a:ext uri="{FF2B5EF4-FFF2-40B4-BE49-F238E27FC236}">
                  <a16:creationId xmlns="" xmlns:a16="http://schemas.microsoft.com/office/drawing/2014/main" id="{6017695C-ECB6-01B4-5420-B85100BF5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296"/>
              <a:ext cx="364" cy="17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2500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03" name="Rectangle 26">
              <a:extLst>
                <a:ext uri="{FF2B5EF4-FFF2-40B4-BE49-F238E27FC236}">
                  <a16:creationId xmlns="" xmlns:a16="http://schemas.microsoft.com/office/drawing/2014/main" id="{9BEEC21E-A01E-005B-EA5E-17A208ADE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896"/>
              <a:ext cx="364" cy="17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3000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04" name="Rectangle 27">
              <a:extLst>
                <a:ext uri="{FF2B5EF4-FFF2-40B4-BE49-F238E27FC236}">
                  <a16:creationId xmlns="" xmlns:a16="http://schemas.microsoft.com/office/drawing/2014/main" id="{337E2EB9-51E5-F81F-6791-66EB774FA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3535"/>
              <a:ext cx="81" cy="17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0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05" name="Rectangle 28">
              <a:extLst>
                <a:ext uri="{FF2B5EF4-FFF2-40B4-BE49-F238E27FC236}">
                  <a16:creationId xmlns="" xmlns:a16="http://schemas.microsoft.com/office/drawing/2014/main" id="{52429C7E-5026-9F60-1C2D-8ED0107B2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3535"/>
              <a:ext cx="81" cy="17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1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06" name="Rectangle 29">
              <a:extLst>
                <a:ext uri="{FF2B5EF4-FFF2-40B4-BE49-F238E27FC236}">
                  <a16:creationId xmlns="" xmlns:a16="http://schemas.microsoft.com/office/drawing/2014/main" id="{5640142D-FBD8-E053-1EDE-A57C647C3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3535"/>
              <a:ext cx="81" cy="17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2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07" name="Rectangle 30">
              <a:extLst>
                <a:ext uri="{FF2B5EF4-FFF2-40B4-BE49-F238E27FC236}">
                  <a16:creationId xmlns="" xmlns:a16="http://schemas.microsoft.com/office/drawing/2014/main" id="{D7F91616-DDF3-4555-45DB-227FE4A07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3535"/>
              <a:ext cx="81" cy="17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3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08" name="Rectangle 31">
              <a:extLst>
                <a:ext uri="{FF2B5EF4-FFF2-40B4-BE49-F238E27FC236}">
                  <a16:creationId xmlns="" xmlns:a16="http://schemas.microsoft.com/office/drawing/2014/main" id="{6750AB3C-62D6-4788-A32A-4E19A1F29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8" y="3535"/>
              <a:ext cx="81" cy="17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4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09" name="Rectangle 32">
              <a:extLst>
                <a:ext uri="{FF2B5EF4-FFF2-40B4-BE49-F238E27FC236}">
                  <a16:creationId xmlns="" xmlns:a16="http://schemas.microsoft.com/office/drawing/2014/main" id="{1E761F6B-EBAC-45DB-CA33-92F2BA19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" y="3535"/>
              <a:ext cx="81" cy="17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5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10" name="Rectangle 33">
              <a:extLst>
                <a:ext uri="{FF2B5EF4-FFF2-40B4-BE49-F238E27FC236}">
                  <a16:creationId xmlns="" xmlns:a16="http://schemas.microsoft.com/office/drawing/2014/main" id="{FEDD7C5D-D3A1-05B9-7230-2CD443124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" y="3778"/>
              <a:ext cx="614" cy="18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panose="020B0604020202020204"/>
                  <a:cs typeface="Arial" panose="020B0604020202020204"/>
                </a:rPr>
                <a:t>工人人数</a:t>
              </a:r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11" name="Rectangle 34">
              <a:extLst>
                <a:ext uri="{FF2B5EF4-FFF2-40B4-BE49-F238E27FC236}">
                  <a16:creationId xmlns="" xmlns:a16="http://schemas.microsoft.com/office/drawing/2014/main" id="{AEBF48CD-CC65-269C-076B-0BF4985134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55" y="2225"/>
              <a:ext cx="615" cy="18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9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产</a:t>
              </a:r>
              <a:r>
                <a:rPr lang="en-US" sz="19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出数量</a:t>
              </a: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农场主</a:t>
            </a:r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A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的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生产函数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251" name="组合 250">
            <a:extLst>
              <a:ext uri="{FF2B5EF4-FFF2-40B4-BE49-F238E27FC236}">
                <a16:creationId xmlns="" xmlns:a16="http://schemas.microsoft.com/office/drawing/2014/main" id="{066969B8-E6A5-CB7E-B5E4-9CD705AB2126}"/>
              </a:ext>
            </a:extLst>
          </p:cNvPr>
          <p:cNvGrpSpPr/>
          <p:nvPr/>
        </p:nvGrpSpPr>
        <p:grpSpPr>
          <a:xfrm>
            <a:off x="1253286" y="1604382"/>
            <a:ext cx="2342775" cy="4886570"/>
            <a:chOff x="1414272" y="1417638"/>
            <a:chExt cx="2516188" cy="5248275"/>
          </a:xfrm>
        </p:grpSpPr>
        <p:grpSp>
          <p:nvGrpSpPr>
            <p:cNvPr id="218" name="Group 36">
              <a:extLst>
                <a:ext uri="{FF2B5EF4-FFF2-40B4-BE49-F238E27FC236}">
                  <a16:creationId xmlns="" xmlns:a16="http://schemas.microsoft.com/office/drawing/2014/main" id="{4608F07A-8AED-0F9D-7B3B-28F8AC432F5F}"/>
                </a:ext>
              </a:extLst>
            </p:cNvPr>
            <p:cNvGrpSpPr/>
            <p:nvPr/>
          </p:nvGrpSpPr>
          <p:grpSpPr bwMode="auto">
            <a:xfrm>
              <a:off x="1414272" y="6084888"/>
              <a:ext cx="2349500" cy="581025"/>
              <a:chOff x="210" y="3557"/>
              <a:chExt cx="1480" cy="366"/>
            </a:xfrm>
          </p:grpSpPr>
          <p:sp>
            <p:nvSpPr>
              <p:cNvPr id="249" name="Rectangle 37">
                <a:extLst>
                  <a:ext uri="{FF2B5EF4-FFF2-40B4-BE49-F238E27FC236}">
                    <a16:creationId xmlns="" xmlns:a16="http://schemas.microsoft.com/office/drawing/2014/main" id="{FF08B226-F180-D8D2-69BF-70B6CC982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3557"/>
                <a:ext cx="732" cy="3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rIns="2286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/>
                    <a:cs typeface="Arial" panose="020B0604020202020204"/>
                  </a:rPr>
                  <a:t>3000</a:t>
                </a:r>
              </a:p>
            </p:txBody>
          </p:sp>
          <p:sp>
            <p:nvSpPr>
              <p:cNvPr id="250" name="Rectangle 38">
                <a:extLst>
                  <a:ext uri="{FF2B5EF4-FFF2-40B4-BE49-F238E27FC236}">
                    <a16:creationId xmlns="" xmlns:a16="http://schemas.microsoft.com/office/drawing/2014/main" id="{D444B46B-25C1-3605-5496-328AD99D7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" y="3557"/>
                <a:ext cx="748" cy="3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r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/>
                    <a:cs typeface="Arial" panose="020B0604020202020204"/>
                  </a:rPr>
                  <a:t>5</a:t>
                </a:r>
              </a:p>
            </p:txBody>
          </p:sp>
        </p:grpSp>
        <p:grpSp>
          <p:nvGrpSpPr>
            <p:cNvPr id="219" name="Group 39">
              <a:extLst>
                <a:ext uri="{FF2B5EF4-FFF2-40B4-BE49-F238E27FC236}">
                  <a16:creationId xmlns="" xmlns:a16="http://schemas.microsoft.com/office/drawing/2014/main" id="{B737A03D-C047-DAEF-6E15-94D5415F97E9}"/>
                </a:ext>
              </a:extLst>
            </p:cNvPr>
            <p:cNvGrpSpPr/>
            <p:nvPr/>
          </p:nvGrpSpPr>
          <p:grpSpPr bwMode="auto">
            <a:xfrm>
              <a:off x="1414272" y="5503863"/>
              <a:ext cx="2349500" cy="581025"/>
              <a:chOff x="210" y="3191"/>
              <a:chExt cx="1480" cy="366"/>
            </a:xfrm>
          </p:grpSpPr>
          <p:sp>
            <p:nvSpPr>
              <p:cNvPr id="247" name="Rectangle 40">
                <a:extLst>
                  <a:ext uri="{FF2B5EF4-FFF2-40B4-BE49-F238E27FC236}">
                    <a16:creationId xmlns="" xmlns:a16="http://schemas.microsoft.com/office/drawing/2014/main" id="{B94E2198-E2FF-624E-48D8-6C315CBA4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3191"/>
                <a:ext cx="732" cy="3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rIns="2286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/>
                    <a:cs typeface="Arial" panose="020B0604020202020204"/>
                  </a:rPr>
                  <a:t>2800</a:t>
                </a:r>
              </a:p>
            </p:txBody>
          </p:sp>
          <p:sp>
            <p:nvSpPr>
              <p:cNvPr id="248" name="Rectangle 41">
                <a:extLst>
                  <a:ext uri="{FF2B5EF4-FFF2-40B4-BE49-F238E27FC236}">
                    <a16:creationId xmlns="" xmlns:a16="http://schemas.microsoft.com/office/drawing/2014/main" id="{4916C87C-7636-7F01-F460-00ED75558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" y="3191"/>
                <a:ext cx="748" cy="3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r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/>
                    <a:cs typeface="Arial" panose="020B0604020202020204"/>
                  </a:rPr>
                  <a:t>4</a:t>
                </a:r>
              </a:p>
            </p:txBody>
          </p:sp>
        </p:grpSp>
        <p:grpSp>
          <p:nvGrpSpPr>
            <p:cNvPr id="220" name="Group 42">
              <a:extLst>
                <a:ext uri="{FF2B5EF4-FFF2-40B4-BE49-F238E27FC236}">
                  <a16:creationId xmlns="" xmlns:a16="http://schemas.microsoft.com/office/drawing/2014/main" id="{8D979A01-E47C-B61F-3842-D493A5A0ADB1}"/>
                </a:ext>
              </a:extLst>
            </p:cNvPr>
            <p:cNvGrpSpPr/>
            <p:nvPr/>
          </p:nvGrpSpPr>
          <p:grpSpPr bwMode="auto">
            <a:xfrm>
              <a:off x="1414272" y="4864100"/>
              <a:ext cx="2349500" cy="639763"/>
              <a:chOff x="210" y="2788"/>
              <a:chExt cx="1480" cy="403"/>
            </a:xfrm>
          </p:grpSpPr>
          <p:sp>
            <p:nvSpPr>
              <p:cNvPr id="245" name="Rectangle 43">
                <a:extLst>
                  <a:ext uri="{FF2B5EF4-FFF2-40B4-BE49-F238E27FC236}">
                    <a16:creationId xmlns="" xmlns:a16="http://schemas.microsoft.com/office/drawing/2014/main" id="{E50866A3-AC2B-D3B3-AF4B-95EFE583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2788"/>
                <a:ext cx="732" cy="4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rIns="2286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/>
                    <a:cs typeface="Arial" panose="020B0604020202020204"/>
                  </a:rPr>
                  <a:t>2400</a:t>
                </a:r>
              </a:p>
            </p:txBody>
          </p:sp>
          <p:sp>
            <p:nvSpPr>
              <p:cNvPr id="246" name="Rectangle 44">
                <a:extLst>
                  <a:ext uri="{FF2B5EF4-FFF2-40B4-BE49-F238E27FC236}">
                    <a16:creationId xmlns="" xmlns:a16="http://schemas.microsoft.com/office/drawing/2014/main" id="{690AD8D7-CA91-EC06-E0BB-21C7A8CE9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" y="2788"/>
                <a:ext cx="748" cy="4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r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/>
                    <a:cs typeface="Arial" panose="020B0604020202020204"/>
                  </a:rPr>
                  <a:t>3</a:t>
                </a:r>
              </a:p>
            </p:txBody>
          </p:sp>
        </p:grpSp>
        <p:grpSp>
          <p:nvGrpSpPr>
            <p:cNvPr id="221" name="Group 45">
              <a:extLst>
                <a:ext uri="{FF2B5EF4-FFF2-40B4-BE49-F238E27FC236}">
                  <a16:creationId xmlns="" xmlns:a16="http://schemas.microsoft.com/office/drawing/2014/main" id="{BDC54837-37FB-0F61-E2B9-D90AB30C9645}"/>
                </a:ext>
              </a:extLst>
            </p:cNvPr>
            <p:cNvGrpSpPr/>
            <p:nvPr/>
          </p:nvGrpSpPr>
          <p:grpSpPr bwMode="auto">
            <a:xfrm>
              <a:off x="1414272" y="4210050"/>
              <a:ext cx="2349500" cy="654050"/>
              <a:chOff x="210" y="2376"/>
              <a:chExt cx="1480" cy="412"/>
            </a:xfrm>
          </p:grpSpPr>
          <p:sp>
            <p:nvSpPr>
              <p:cNvPr id="243" name="Rectangle 46">
                <a:extLst>
                  <a:ext uri="{FF2B5EF4-FFF2-40B4-BE49-F238E27FC236}">
                    <a16:creationId xmlns="" xmlns:a16="http://schemas.microsoft.com/office/drawing/2014/main" id="{F9D0CD11-BED7-C2C4-6358-758E5B619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2376"/>
                <a:ext cx="732" cy="4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rIns="2286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/>
                    <a:cs typeface="Arial" panose="020B0604020202020204"/>
                  </a:rPr>
                  <a:t>1800</a:t>
                </a:r>
              </a:p>
            </p:txBody>
          </p:sp>
          <p:sp>
            <p:nvSpPr>
              <p:cNvPr id="244" name="Rectangle 47">
                <a:extLst>
                  <a:ext uri="{FF2B5EF4-FFF2-40B4-BE49-F238E27FC236}">
                    <a16:creationId xmlns="" xmlns:a16="http://schemas.microsoft.com/office/drawing/2014/main" id="{A7EC4CB1-36CE-4553-B3FB-27721A1AB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" y="2376"/>
                <a:ext cx="748" cy="4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r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/>
                    <a:cs typeface="Arial" panose="020B0604020202020204"/>
                  </a:rPr>
                  <a:t>2</a:t>
                </a:r>
              </a:p>
            </p:txBody>
          </p:sp>
        </p:grpSp>
        <p:grpSp>
          <p:nvGrpSpPr>
            <p:cNvPr id="222" name="Group 48">
              <a:extLst>
                <a:ext uri="{FF2B5EF4-FFF2-40B4-BE49-F238E27FC236}">
                  <a16:creationId xmlns="" xmlns:a16="http://schemas.microsoft.com/office/drawing/2014/main" id="{098B1156-71BE-2050-6996-E641E2818BC9}"/>
                </a:ext>
              </a:extLst>
            </p:cNvPr>
            <p:cNvGrpSpPr/>
            <p:nvPr/>
          </p:nvGrpSpPr>
          <p:grpSpPr bwMode="auto">
            <a:xfrm>
              <a:off x="1414272" y="3570288"/>
              <a:ext cx="2349500" cy="639762"/>
              <a:chOff x="210" y="1973"/>
              <a:chExt cx="1480" cy="403"/>
            </a:xfrm>
          </p:grpSpPr>
          <p:sp>
            <p:nvSpPr>
              <p:cNvPr id="241" name="Rectangle 49">
                <a:extLst>
                  <a:ext uri="{FF2B5EF4-FFF2-40B4-BE49-F238E27FC236}">
                    <a16:creationId xmlns="" xmlns:a16="http://schemas.microsoft.com/office/drawing/2014/main" id="{D2A2D661-CB17-087E-CD91-02A9275B5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1973"/>
                <a:ext cx="732" cy="4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rIns="2286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/>
                    <a:cs typeface="Arial" panose="020B0604020202020204"/>
                  </a:rPr>
                  <a:t>1000</a:t>
                </a:r>
              </a:p>
            </p:txBody>
          </p:sp>
          <p:sp>
            <p:nvSpPr>
              <p:cNvPr id="242" name="Rectangle 50">
                <a:extLst>
                  <a:ext uri="{FF2B5EF4-FFF2-40B4-BE49-F238E27FC236}">
                    <a16:creationId xmlns="" xmlns:a16="http://schemas.microsoft.com/office/drawing/2014/main" id="{14EDFA1F-07FA-2BDD-6F43-4E949B33E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" y="1973"/>
                <a:ext cx="748" cy="4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r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/>
                    <a:cs typeface="Arial" panose="020B0604020202020204"/>
                  </a:rPr>
                  <a:t>1</a:t>
                </a:r>
              </a:p>
            </p:txBody>
          </p:sp>
        </p:grpSp>
        <p:grpSp>
          <p:nvGrpSpPr>
            <p:cNvPr id="223" name="Group 51">
              <a:extLst>
                <a:ext uri="{FF2B5EF4-FFF2-40B4-BE49-F238E27FC236}">
                  <a16:creationId xmlns="" xmlns:a16="http://schemas.microsoft.com/office/drawing/2014/main" id="{3D6A3F01-CB43-1FC4-552C-6CF8795631BF}"/>
                </a:ext>
              </a:extLst>
            </p:cNvPr>
            <p:cNvGrpSpPr/>
            <p:nvPr/>
          </p:nvGrpSpPr>
          <p:grpSpPr bwMode="auto">
            <a:xfrm>
              <a:off x="1414272" y="2890838"/>
              <a:ext cx="2349500" cy="679450"/>
              <a:chOff x="210" y="1545"/>
              <a:chExt cx="1480" cy="428"/>
            </a:xfrm>
          </p:grpSpPr>
          <p:sp>
            <p:nvSpPr>
              <p:cNvPr id="239" name="Rectangle 52">
                <a:extLst>
                  <a:ext uri="{FF2B5EF4-FFF2-40B4-BE49-F238E27FC236}">
                    <a16:creationId xmlns="" xmlns:a16="http://schemas.microsoft.com/office/drawing/2014/main" id="{8C253024-8D7B-BAED-FD94-C514E9D7D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1545"/>
                <a:ext cx="732" cy="4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rIns="2286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/>
                    <a:cs typeface="Arial" panose="020B0604020202020204"/>
                  </a:rPr>
                  <a:t>0</a:t>
                </a:r>
              </a:p>
            </p:txBody>
          </p:sp>
          <p:sp>
            <p:nvSpPr>
              <p:cNvPr id="240" name="Rectangle 53">
                <a:extLst>
                  <a:ext uri="{FF2B5EF4-FFF2-40B4-BE49-F238E27FC236}">
                    <a16:creationId xmlns="" xmlns:a16="http://schemas.microsoft.com/office/drawing/2014/main" id="{5D92B66E-3C5D-6FC3-CD30-B47D5A59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" y="1545"/>
                <a:ext cx="748" cy="4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r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>
                    <a:latin typeface="Arial" panose="020B0604020202020204"/>
                    <a:cs typeface="Arial" panose="020B0604020202020204"/>
                  </a:rPr>
                  <a:t>0</a:t>
                </a:r>
              </a:p>
            </p:txBody>
          </p:sp>
        </p:grpSp>
        <p:sp>
          <p:nvSpPr>
            <p:cNvPr id="224" name="Line 54">
              <a:extLst>
                <a:ext uri="{FF2B5EF4-FFF2-40B4-BE49-F238E27FC236}">
                  <a16:creationId xmlns="" xmlns:a16="http://schemas.microsoft.com/office/drawing/2014/main" id="{C4953B93-863B-5915-4304-7180C1706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272" y="1577975"/>
              <a:ext cx="1187450" cy="0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25" name="Line 55">
              <a:extLst>
                <a:ext uri="{FF2B5EF4-FFF2-40B4-BE49-F238E27FC236}">
                  <a16:creationId xmlns="" xmlns:a16="http://schemas.microsoft.com/office/drawing/2014/main" id="{22872960-EDC6-757D-522F-CA94A5A35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272" y="6665913"/>
              <a:ext cx="1187450" cy="0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26" name="Line 56">
              <a:extLst>
                <a:ext uri="{FF2B5EF4-FFF2-40B4-BE49-F238E27FC236}">
                  <a16:creationId xmlns="" xmlns:a16="http://schemas.microsoft.com/office/drawing/2014/main" id="{63534802-B491-8884-66F7-A2C71A970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272" y="1577975"/>
              <a:ext cx="0" cy="1312863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27" name="Line 58">
              <a:extLst>
                <a:ext uri="{FF2B5EF4-FFF2-40B4-BE49-F238E27FC236}">
                  <a16:creationId xmlns="" xmlns:a16="http://schemas.microsoft.com/office/drawing/2014/main" id="{3E8B20BA-8455-7CCF-0F11-A7CB0D27E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722" y="1577975"/>
              <a:ext cx="1328738" cy="0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28" name="Line 59">
              <a:extLst>
                <a:ext uri="{FF2B5EF4-FFF2-40B4-BE49-F238E27FC236}">
                  <a16:creationId xmlns="" xmlns:a16="http://schemas.microsoft.com/office/drawing/2014/main" id="{5DEC66B8-2494-DCCD-EF4A-3039D691F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272" y="2890838"/>
              <a:ext cx="0" cy="679450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29" name="Line 62">
              <a:extLst>
                <a:ext uri="{FF2B5EF4-FFF2-40B4-BE49-F238E27FC236}">
                  <a16:creationId xmlns="" xmlns:a16="http://schemas.microsoft.com/office/drawing/2014/main" id="{7A95CDBA-3079-83FB-7B49-EBD419A23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272" y="3570288"/>
              <a:ext cx="0" cy="639762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0" name="Line 64">
              <a:extLst>
                <a:ext uri="{FF2B5EF4-FFF2-40B4-BE49-F238E27FC236}">
                  <a16:creationId xmlns="" xmlns:a16="http://schemas.microsoft.com/office/drawing/2014/main" id="{96C42C09-7E51-58B5-4528-BB188C6BC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272" y="4210050"/>
              <a:ext cx="0" cy="654050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1" name="Line 66">
              <a:extLst>
                <a:ext uri="{FF2B5EF4-FFF2-40B4-BE49-F238E27FC236}">
                  <a16:creationId xmlns="" xmlns:a16="http://schemas.microsoft.com/office/drawing/2014/main" id="{A20AFADC-0B23-D7B6-1A1E-435249146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272" y="4864100"/>
              <a:ext cx="0" cy="639763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2" name="Line 68">
              <a:extLst>
                <a:ext uri="{FF2B5EF4-FFF2-40B4-BE49-F238E27FC236}">
                  <a16:creationId xmlns="" xmlns:a16="http://schemas.microsoft.com/office/drawing/2014/main" id="{98D4DA2B-2E91-1A3C-FDEA-45480977E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272" y="5503863"/>
              <a:ext cx="0" cy="581025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3" name="Line 70">
              <a:extLst>
                <a:ext uri="{FF2B5EF4-FFF2-40B4-BE49-F238E27FC236}">
                  <a16:creationId xmlns="" xmlns:a16="http://schemas.microsoft.com/office/drawing/2014/main" id="{E82D8497-0A32-8116-7C9A-C6B6F5F07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272" y="6084888"/>
              <a:ext cx="0" cy="581025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4" name="Line 72">
              <a:extLst>
                <a:ext uri="{FF2B5EF4-FFF2-40B4-BE49-F238E27FC236}">
                  <a16:creationId xmlns="" xmlns:a16="http://schemas.microsoft.com/office/drawing/2014/main" id="{06D7A643-875F-D2AF-DD37-990DAB8AB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722" y="6665913"/>
              <a:ext cx="1328738" cy="0"/>
            </a:xfrm>
            <a:prstGeom prst="line">
              <a:avLst/>
            </a:prstGeom>
            <a:noFill/>
            <a:ln w="28575" cap="sq"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35" name="Group 74">
              <a:extLst>
                <a:ext uri="{FF2B5EF4-FFF2-40B4-BE49-F238E27FC236}">
                  <a16:creationId xmlns="" xmlns:a16="http://schemas.microsoft.com/office/drawing/2014/main" id="{693DA24E-1036-6E71-DE2D-3BFCD4044A3A}"/>
                </a:ext>
              </a:extLst>
            </p:cNvPr>
            <p:cNvGrpSpPr/>
            <p:nvPr/>
          </p:nvGrpSpPr>
          <p:grpSpPr bwMode="auto">
            <a:xfrm>
              <a:off x="1414272" y="1417638"/>
              <a:ext cx="2516188" cy="1485900"/>
              <a:chOff x="210" y="718"/>
              <a:chExt cx="1585" cy="835"/>
            </a:xfrm>
          </p:grpSpPr>
          <p:sp>
            <p:nvSpPr>
              <p:cNvPr id="236" name="Rectangle 75">
                <a:extLst>
                  <a:ext uri="{FF2B5EF4-FFF2-40B4-BE49-F238E27FC236}">
                    <a16:creationId xmlns="" xmlns:a16="http://schemas.microsoft.com/office/drawing/2014/main" id="{33B7D7DD-6871-A88C-B2CE-B849D74CA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" y="718"/>
                <a:ext cx="921" cy="8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r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000" b="1" i="1" smtClean="0">
                    <a:latin typeface="Arial" panose="020B0604020202020204"/>
                    <a:cs typeface="Arial" panose="020B0604020202020204"/>
                  </a:rPr>
                  <a:t>Q</a:t>
                </a:r>
                <a:r>
                  <a:rPr lang="en-US" sz="2200">
                    <a:latin typeface="Arial" panose="020B0604020202020204"/>
                    <a:cs typeface="Arial" panose="020B0604020202020204"/>
                  </a:rPr>
                  <a:t/>
                </a:r>
                <a:br>
                  <a:rPr lang="en-US" sz="2200">
                    <a:latin typeface="Arial" panose="020B0604020202020204"/>
                    <a:cs typeface="Arial" panose="020B0604020202020204"/>
                  </a:rPr>
                </a:br>
                <a:r>
                  <a:rPr lang="zh-CN" altLang="en-US" sz="22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/>
                  </a:rPr>
                  <a:t>（</a:t>
                </a:r>
                <a:r>
                  <a:rPr lang="en-US" sz="22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/>
                  </a:rPr>
                  <a:t>小麦产量</a:t>
                </a:r>
                <a:r>
                  <a:rPr lang="en-US" sz="22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/>
                  </a:rPr>
                  <a:t>）</a:t>
                </a:r>
              </a:p>
            </p:txBody>
          </p:sp>
          <p:sp>
            <p:nvSpPr>
              <p:cNvPr id="237" name="Rectangle 76">
                <a:extLst>
                  <a:ext uri="{FF2B5EF4-FFF2-40B4-BE49-F238E27FC236}">
                    <a16:creationId xmlns="" xmlns:a16="http://schemas.microsoft.com/office/drawing/2014/main" id="{EF05BE10-D68C-4827-0AAF-7E2D4F5F8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" y="718"/>
                <a:ext cx="748" cy="8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r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anose="05000000000000000000" pitchFamily="2" charset="2"/>
                  <a:buNone/>
                </a:pP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L</a:t>
                </a:r>
                <a:r>
                  <a:rPr lang="en-US" sz="2400">
                    <a:latin typeface="Arial" panose="020B0604020202020204"/>
                    <a:cs typeface="Arial" panose="020B0604020202020204"/>
                  </a:rPr>
                  <a:t/>
                </a:r>
                <a:br>
                  <a:rPr lang="en-US" sz="2400">
                    <a:latin typeface="Arial" panose="020B0604020202020204"/>
                    <a:cs typeface="Arial" panose="020B0604020202020204"/>
                  </a:rPr>
                </a:br>
                <a:r>
                  <a:rPr lang="en-US" sz="2200">
                    <a:latin typeface="Arial" panose="020B0604020202020204"/>
                    <a:cs typeface="Arial" panose="020B0604020202020204"/>
                  </a:rPr>
                  <a:t>（工人人数）</a:t>
                </a:r>
              </a:p>
            </p:txBody>
          </p:sp>
          <p:sp>
            <p:nvSpPr>
              <p:cNvPr id="238" name="Line 77">
                <a:extLst>
                  <a:ext uri="{FF2B5EF4-FFF2-40B4-BE49-F238E27FC236}">
                    <a16:creationId xmlns="" xmlns:a16="http://schemas.microsoft.com/office/drawing/2014/main" id="{6A2C314C-79F7-F1DF-F414-FECBBD44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" y="1553"/>
                <a:ext cx="15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sp>
        <p:nvSpPr>
          <p:cNvPr id="468" name="Line 105">
            <a:extLst>
              <a:ext uri="{FF2B5EF4-FFF2-40B4-BE49-F238E27FC236}">
                <a16:creationId xmlns="" xmlns:a16="http://schemas.microsoft.com/office/drawing/2014/main" id="{6C3D0694-787F-5B89-C240-685DCBEA6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2735" y="4555397"/>
            <a:ext cx="574675" cy="12763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9" name="Line 106">
            <a:extLst>
              <a:ext uri="{FF2B5EF4-FFF2-40B4-BE49-F238E27FC236}">
                <a16:creationId xmlns="" xmlns:a16="http://schemas.microsoft.com/office/drawing/2014/main" id="{DECCF428-FE83-6234-D300-7BCCBDB6FE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1698" y="3504472"/>
            <a:ext cx="547688" cy="10461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0" name="Line 107">
            <a:extLst>
              <a:ext uri="{FF2B5EF4-FFF2-40B4-BE49-F238E27FC236}">
                <a16:creationId xmlns="" xmlns:a16="http://schemas.microsoft.com/office/drawing/2014/main" id="{ADFD035D-C206-0C30-ED4A-356E348A59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673" y="2736122"/>
            <a:ext cx="587375" cy="7604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1" name="Line 108">
            <a:extLst>
              <a:ext uri="{FF2B5EF4-FFF2-40B4-BE49-F238E27FC236}">
                <a16:creationId xmlns="" xmlns:a16="http://schemas.microsoft.com/office/drawing/2014/main" id="{0DED2A0F-5E23-C752-D2B0-1EBD1E99D0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6285" y="2199547"/>
            <a:ext cx="587375" cy="5349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2" name="Line 109">
            <a:extLst>
              <a:ext uri="{FF2B5EF4-FFF2-40B4-BE49-F238E27FC236}">
                <a16:creationId xmlns="" xmlns:a16="http://schemas.microsoft.com/office/drawing/2014/main" id="{EB5302C7-11EA-EB0E-D713-EB4E64C8B5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185" y="1983647"/>
            <a:ext cx="558800" cy="2206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4" name="Group 94">
            <a:extLst>
              <a:ext uri="{FF2B5EF4-FFF2-40B4-BE49-F238E27FC236}">
                <a16:creationId xmlns="" xmlns:a16="http://schemas.microsoft.com/office/drawing/2014/main" id="{43E88DBB-5A6F-EA4E-AF5C-38E2BF143174}"/>
              </a:ext>
            </a:extLst>
          </p:cNvPr>
          <p:cNvGrpSpPr/>
          <p:nvPr/>
        </p:nvGrpSpPr>
        <p:grpSpPr bwMode="auto">
          <a:xfrm>
            <a:off x="5329735" y="3481120"/>
            <a:ext cx="1212850" cy="2405062"/>
            <a:chOff x="3364" y="1885"/>
            <a:chExt cx="764" cy="1515"/>
          </a:xfrm>
        </p:grpSpPr>
        <p:grpSp>
          <p:nvGrpSpPr>
            <p:cNvPr id="515" name="Group 95">
              <a:extLst>
                <a:ext uri="{FF2B5EF4-FFF2-40B4-BE49-F238E27FC236}">
                  <a16:creationId xmlns="" xmlns:a16="http://schemas.microsoft.com/office/drawing/2014/main" id="{CED2D9A8-5CCE-01EB-9317-151E98C3F186}"/>
                </a:ext>
              </a:extLst>
            </p:cNvPr>
            <p:cNvGrpSpPr/>
            <p:nvPr/>
          </p:nvGrpSpPr>
          <p:grpSpPr bwMode="auto">
            <a:xfrm>
              <a:off x="3364" y="1930"/>
              <a:ext cx="721" cy="1470"/>
              <a:chOff x="357" y="2450"/>
              <a:chExt cx="795" cy="646"/>
            </a:xfrm>
          </p:grpSpPr>
          <p:sp>
            <p:nvSpPr>
              <p:cNvPr id="517" name="Line 96">
                <a:extLst>
                  <a:ext uri="{FF2B5EF4-FFF2-40B4-BE49-F238E27FC236}">
                    <a16:creationId xmlns="" xmlns:a16="http://schemas.microsoft.com/office/drawing/2014/main" id="{9C4494B6-6DB7-DB1F-A729-B4EEE203F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18" name="Line 97">
                <a:extLst>
                  <a:ext uri="{FF2B5EF4-FFF2-40B4-BE49-F238E27FC236}">
                    <a16:creationId xmlns="" xmlns:a16="http://schemas.microsoft.com/office/drawing/2014/main" id="{C81F2935-1BAC-48A9-F70A-0C44FF87A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516" name="Oval 98">
              <a:extLst>
                <a:ext uri="{FF2B5EF4-FFF2-40B4-BE49-F238E27FC236}">
                  <a16:creationId xmlns="" xmlns:a16="http://schemas.microsoft.com/office/drawing/2014/main" id="{84BE2F39-BC6E-B926-5B71-DD020ACCC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1885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519" name="Group 99">
            <a:extLst>
              <a:ext uri="{FF2B5EF4-FFF2-40B4-BE49-F238E27FC236}">
                <a16:creationId xmlns="" xmlns:a16="http://schemas.microsoft.com/office/drawing/2014/main" id="{6C783813-01B0-6128-3B6D-F74486B8E6AC}"/>
              </a:ext>
            </a:extLst>
          </p:cNvPr>
          <p:cNvGrpSpPr/>
          <p:nvPr/>
        </p:nvGrpSpPr>
        <p:grpSpPr bwMode="auto">
          <a:xfrm>
            <a:off x="5336983" y="4494902"/>
            <a:ext cx="652463" cy="1339850"/>
            <a:chOff x="3360" y="2552"/>
            <a:chExt cx="411" cy="844"/>
          </a:xfrm>
        </p:grpSpPr>
        <p:grpSp>
          <p:nvGrpSpPr>
            <p:cNvPr id="520" name="Group 100">
              <a:extLst>
                <a:ext uri="{FF2B5EF4-FFF2-40B4-BE49-F238E27FC236}">
                  <a16:creationId xmlns="" xmlns:a16="http://schemas.microsoft.com/office/drawing/2014/main" id="{5AF81F75-B5D0-D662-7C9D-759CCA7FF7E8}"/>
                </a:ext>
              </a:extLst>
            </p:cNvPr>
            <p:cNvGrpSpPr/>
            <p:nvPr/>
          </p:nvGrpSpPr>
          <p:grpSpPr bwMode="auto">
            <a:xfrm>
              <a:off x="3360" y="2589"/>
              <a:ext cx="365" cy="807"/>
              <a:chOff x="357" y="2450"/>
              <a:chExt cx="795" cy="646"/>
            </a:xfrm>
          </p:grpSpPr>
          <p:sp>
            <p:nvSpPr>
              <p:cNvPr id="522" name="Line 101">
                <a:extLst>
                  <a:ext uri="{FF2B5EF4-FFF2-40B4-BE49-F238E27FC236}">
                    <a16:creationId xmlns="" xmlns:a16="http://schemas.microsoft.com/office/drawing/2014/main" id="{E991EEA1-181F-CF24-4D88-89F032566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23" name="Line 102">
                <a:extLst>
                  <a:ext uri="{FF2B5EF4-FFF2-40B4-BE49-F238E27FC236}">
                    <a16:creationId xmlns="" xmlns:a16="http://schemas.microsoft.com/office/drawing/2014/main" id="{5763913D-863D-FFA9-91B4-F0698E857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521" name="Oval 103">
              <a:extLst>
                <a:ext uri="{FF2B5EF4-FFF2-40B4-BE49-F238E27FC236}">
                  <a16:creationId xmlns="" xmlns:a16="http://schemas.microsoft.com/office/drawing/2014/main" id="{642364CB-75CE-396A-13CA-A9749525C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2552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524" name="Group 89">
            <a:extLst>
              <a:ext uri="{FF2B5EF4-FFF2-40B4-BE49-F238E27FC236}">
                <a16:creationId xmlns="" xmlns:a16="http://schemas.microsoft.com/office/drawing/2014/main" id="{05747E7F-56F8-2829-8B0E-F0CC0E2A0AF8}"/>
              </a:ext>
            </a:extLst>
          </p:cNvPr>
          <p:cNvGrpSpPr/>
          <p:nvPr/>
        </p:nvGrpSpPr>
        <p:grpSpPr bwMode="auto">
          <a:xfrm>
            <a:off x="5345611" y="2686331"/>
            <a:ext cx="1801812" cy="3168650"/>
            <a:chOff x="3361" y="1402"/>
            <a:chExt cx="1135" cy="1996"/>
          </a:xfrm>
        </p:grpSpPr>
        <p:grpSp>
          <p:nvGrpSpPr>
            <p:cNvPr id="525" name="Group 90">
              <a:extLst>
                <a:ext uri="{FF2B5EF4-FFF2-40B4-BE49-F238E27FC236}">
                  <a16:creationId xmlns="" xmlns:a16="http://schemas.microsoft.com/office/drawing/2014/main" id="{84648AB1-8816-3987-8791-E9C181210EBA}"/>
                </a:ext>
              </a:extLst>
            </p:cNvPr>
            <p:cNvGrpSpPr/>
            <p:nvPr/>
          </p:nvGrpSpPr>
          <p:grpSpPr bwMode="auto">
            <a:xfrm>
              <a:off x="3361" y="1442"/>
              <a:ext cx="1092" cy="1956"/>
              <a:chOff x="357" y="2450"/>
              <a:chExt cx="795" cy="646"/>
            </a:xfrm>
          </p:grpSpPr>
          <p:sp>
            <p:nvSpPr>
              <p:cNvPr id="527" name="Line 91">
                <a:extLst>
                  <a:ext uri="{FF2B5EF4-FFF2-40B4-BE49-F238E27FC236}">
                    <a16:creationId xmlns="" xmlns:a16="http://schemas.microsoft.com/office/drawing/2014/main" id="{8F99FB5F-9113-45C4-90EE-AE16C2061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28" name="Line 92">
                <a:extLst>
                  <a:ext uri="{FF2B5EF4-FFF2-40B4-BE49-F238E27FC236}">
                    <a16:creationId xmlns="" xmlns:a16="http://schemas.microsoft.com/office/drawing/2014/main" id="{01B2EC6D-4FFC-1262-F98C-9682E7740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526" name="Oval 93">
              <a:extLst>
                <a:ext uri="{FF2B5EF4-FFF2-40B4-BE49-F238E27FC236}">
                  <a16:creationId xmlns="" xmlns:a16="http://schemas.microsoft.com/office/drawing/2014/main" id="{A585F7E5-C81B-8ADD-DEDB-E7946F785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1402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529" name="Group 84">
            <a:extLst>
              <a:ext uri="{FF2B5EF4-FFF2-40B4-BE49-F238E27FC236}">
                <a16:creationId xmlns="" xmlns:a16="http://schemas.microsoft.com/office/drawing/2014/main" id="{ABBE7E1F-8285-C2E3-C000-00DA24CC7926}"/>
              </a:ext>
            </a:extLst>
          </p:cNvPr>
          <p:cNvGrpSpPr/>
          <p:nvPr/>
        </p:nvGrpSpPr>
        <p:grpSpPr bwMode="auto">
          <a:xfrm>
            <a:off x="5347199" y="2136815"/>
            <a:ext cx="2374900" cy="3690937"/>
            <a:chOff x="3364" y="1075"/>
            <a:chExt cx="1496" cy="2325"/>
          </a:xfrm>
        </p:grpSpPr>
        <p:grpSp>
          <p:nvGrpSpPr>
            <p:cNvPr id="530" name="Group 85">
              <a:extLst>
                <a:ext uri="{FF2B5EF4-FFF2-40B4-BE49-F238E27FC236}">
                  <a16:creationId xmlns="" xmlns:a16="http://schemas.microsoft.com/office/drawing/2014/main" id="{7492FC05-5156-E9CC-3E60-F26506AD64A1}"/>
                </a:ext>
              </a:extLst>
            </p:cNvPr>
            <p:cNvGrpSpPr/>
            <p:nvPr/>
          </p:nvGrpSpPr>
          <p:grpSpPr bwMode="auto">
            <a:xfrm>
              <a:off x="3364" y="1116"/>
              <a:ext cx="1454" cy="2284"/>
              <a:chOff x="357" y="2450"/>
              <a:chExt cx="795" cy="646"/>
            </a:xfrm>
          </p:grpSpPr>
          <p:sp>
            <p:nvSpPr>
              <p:cNvPr id="532" name="Line 86">
                <a:extLst>
                  <a:ext uri="{FF2B5EF4-FFF2-40B4-BE49-F238E27FC236}">
                    <a16:creationId xmlns="" xmlns:a16="http://schemas.microsoft.com/office/drawing/2014/main" id="{3DD81DD8-E2E4-8E61-315B-3327E1300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33" name="Line 87">
                <a:extLst>
                  <a:ext uri="{FF2B5EF4-FFF2-40B4-BE49-F238E27FC236}">
                    <a16:creationId xmlns="" xmlns:a16="http://schemas.microsoft.com/office/drawing/2014/main" id="{5C707914-5C30-CA46-E34D-5E8661982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531" name="Oval 88">
              <a:extLst>
                <a:ext uri="{FF2B5EF4-FFF2-40B4-BE49-F238E27FC236}">
                  <a16:creationId xmlns="" xmlns:a16="http://schemas.microsoft.com/office/drawing/2014/main" id="{60108EE7-3828-9D30-7593-81AC5AFFB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1075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535" name="Group 79">
            <a:extLst>
              <a:ext uri="{FF2B5EF4-FFF2-40B4-BE49-F238E27FC236}">
                <a16:creationId xmlns="" xmlns:a16="http://schemas.microsoft.com/office/drawing/2014/main" id="{A79AC44D-4C91-FF91-3445-E439FB56D41E}"/>
              </a:ext>
            </a:extLst>
          </p:cNvPr>
          <p:cNvGrpSpPr/>
          <p:nvPr/>
        </p:nvGrpSpPr>
        <p:grpSpPr bwMode="auto">
          <a:xfrm>
            <a:off x="5336982" y="1907460"/>
            <a:ext cx="2949575" cy="3903662"/>
            <a:chOff x="3362" y="935"/>
            <a:chExt cx="1858" cy="2459"/>
          </a:xfrm>
        </p:grpSpPr>
        <p:grpSp>
          <p:nvGrpSpPr>
            <p:cNvPr id="536" name="Group 80">
              <a:extLst>
                <a:ext uri="{FF2B5EF4-FFF2-40B4-BE49-F238E27FC236}">
                  <a16:creationId xmlns="" xmlns:a16="http://schemas.microsoft.com/office/drawing/2014/main" id="{5BB25436-A5D5-56F3-4B6E-ED8158507D2C}"/>
                </a:ext>
              </a:extLst>
            </p:cNvPr>
            <p:cNvGrpSpPr/>
            <p:nvPr/>
          </p:nvGrpSpPr>
          <p:grpSpPr bwMode="auto">
            <a:xfrm>
              <a:off x="3362" y="978"/>
              <a:ext cx="1816" cy="2416"/>
              <a:chOff x="357" y="2450"/>
              <a:chExt cx="795" cy="646"/>
            </a:xfrm>
          </p:grpSpPr>
          <p:sp>
            <p:nvSpPr>
              <p:cNvPr id="538" name="Line 81">
                <a:extLst>
                  <a:ext uri="{FF2B5EF4-FFF2-40B4-BE49-F238E27FC236}">
                    <a16:creationId xmlns="" xmlns:a16="http://schemas.microsoft.com/office/drawing/2014/main" id="{AF3D32D2-4D2C-5B6E-FA8B-F1A5AA6B1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39" name="Line 82">
                <a:extLst>
                  <a:ext uri="{FF2B5EF4-FFF2-40B4-BE49-F238E27FC236}">
                    <a16:creationId xmlns="" xmlns:a16="http://schemas.microsoft.com/office/drawing/2014/main" id="{F34B3435-0B13-88DE-42C9-DDC413AB2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537" name="Oval 83">
              <a:extLst>
                <a:ext uri="{FF2B5EF4-FFF2-40B4-BE49-F238E27FC236}">
                  <a16:creationId xmlns="" xmlns:a16="http://schemas.microsoft.com/office/drawing/2014/main" id="{A5E93828-F4D2-ECA0-87D3-2943B4F0F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935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19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边际劳动产品：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增加一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个单位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劳动所带来的产出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量的增加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边际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劳动产品（</a:t>
            </a:r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MPL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）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="" xmlns:a16="http://schemas.microsoft.com/office/drawing/2014/main" id="{E122AB1D-6BD8-03E5-3E49-A43406C9F274}"/>
              </a:ext>
            </a:extLst>
          </p:cNvPr>
          <p:cNvGrpSpPr/>
          <p:nvPr/>
        </p:nvGrpSpPr>
        <p:grpSpPr bwMode="auto">
          <a:xfrm>
            <a:off x="2399496" y="2633260"/>
            <a:ext cx="1955800" cy="995363"/>
            <a:chOff x="509" y="3181"/>
            <a:chExt cx="1232" cy="627"/>
          </a:xfrm>
        </p:grpSpPr>
        <p:grpSp>
          <p:nvGrpSpPr>
            <p:cNvPr id="3" name="Group 4">
              <a:extLst>
                <a:ext uri="{FF2B5EF4-FFF2-40B4-BE49-F238E27FC236}">
                  <a16:creationId xmlns="" xmlns:a16="http://schemas.microsoft.com/office/drawing/2014/main" id="{01BA6A04-F774-20C1-4C9E-EC1566B1FAE7}"/>
                </a:ext>
              </a:extLst>
            </p:cNvPr>
            <p:cNvGrpSpPr/>
            <p:nvPr/>
          </p:nvGrpSpPr>
          <p:grpSpPr bwMode="auto">
            <a:xfrm>
              <a:off x="1268" y="3181"/>
              <a:ext cx="473" cy="627"/>
              <a:chOff x="558" y="2708"/>
              <a:chExt cx="297" cy="627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C376602A-E0B2-0099-58AE-032B830C0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" y="2708"/>
                <a:ext cx="297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>
                    <a:latin typeface="Arial" panose="020B0604020202020204"/>
                    <a:cs typeface="Arial" panose="020B0604020202020204"/>
                  </a:rPr>
                  <a:t>∆Q</a:t>
                </a:r>
                <a:endParaRPr lang="en-US" sz="2800" b="1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1E6C83E8-604E-7FA1-CD0F-EB17150FD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3005"/>
                <a:ext cx="271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>
                    <a:latin typeface="Arial" panose="020B0604020202020204"/>
                    <a:cs typeface="Arial" panose="020B0604020202020204"/>
                  </a:rPr>
                  <a:t>∆L</a:t>
                </a:r>
                <a:endParaRPr lang="en-US" sz="2800" b="1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="" xmlns:a16="http://schemas.microsoft.com/office/drawing/2014/main" id="{78D51F3F-EA45-5C18-90B5-B3B7AA517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302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4" name="Rectangle 9">
              <a:extLst>
                <a:ext uri="{FF2B5EF4-FFF2-40B4-BE49-F238E27FC236}">
                  <a16:creationId xmlns="" xmlns:a16="http://schemas.microsoft.com/office/drawing/2014/main" id="{F2D66ABC-F232-E55A-4998-DFFFB5ACB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" y="3330"/>
              <a:ext cx="788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Arial" panose="020B0604020202020204"/>
                  <a:cs typeface="Arial" panose="020B0604020202020204"/>
                </a:rPr>
                <a:t>MPL=</a:t>
              </a:r>
              <a:endParaRPr lang="en-US" sz="280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0" name="TextBox 15">
            <a:extLst>
              <a:ext uri="{FF2B5EF4-FFF2-40B4-BE49-F238E27FC236}">
                <a16:creationId xmlns="" xmlns:a16="http://schemas.microsoft.com/office/drawing/2014/main" id="{8C252811-907C-7C04-734E-F0526ED91C06}"/>
              </a:ext>
            </a:extLst>
          </p:cNvPr>
          <p:cNvSpPr txBox="1"/>
          <p:nvPr/>
        </p:nvSpPr>
        <p:spPr>
          <a:xfrm>
            <a:off x="2488353" y="3844380"/>
            <a:ext cx="2925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∆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Q=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产出量的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∆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L=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劳动力的变化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95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0070C0"/>
      </a:accent2>
      <a:accent3>
        <a:srgbClr val="00B0F0"/>
      </a:accent3>
      <a:accent4>
        <a:srgbClr val="595959"/>
      </a:accent4>
      <a:accent5>
        <a:srgbClr val="7F7F7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960</TotalTime>
  <Words>1839</Words>
  <Application>Microsoft Office PowerPoint</Application>
  <PresentationFormat>全屏显示(4:3)</PresentationFormat>
  <Paragraphs>389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等线</vt:lpstr>
      <vt:lpstr>华光中雅_CNKI</vt:lpstr>
      <vt:lpstr>思源黑体 CN Bold</vt:lpstr>
      <vt:lpstr>思源黑体 CN Light</vt:lpstr>
      <vt:lpstr>思源黑体 CN Regular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生产要素与要素市场</vt:lpstr>
      <vt:lpstr>衍生需求</vt:lpstr>
      <vt:lpstr>两个假设</vt:lpstr>
      <vt:lpstr>例子：农场主A</vt:lpstr>
      <vt:lpstr>例子：农场主A</vt:lpstr>
      <vt:lpstr>农场主A的生产函数</vt:lpstr>
      <vt:lpstr>边际劳动产品（MPL）</vt:lpstr>
      <vt:lpstr>边际产品价值</vt:lpstr>
      <vt:lpstr>习题：计算MPL和VMPL</vt:lpstr>
      <vt:lpstr>习题：计算MPL和VMPL</vt:lpstr>
      <vt:lpstr>习题：计算MPL和VMPL</vt:lpstr>
      <vt:lpstr>农场主A的劳动力需求</vt:lpstr>
      <vt:lpstr>VMPL与劳动力需求</vt:lpstr>
      <vt:lpstr>劳动力需求的平移</vt:lpstr>
      <vt:lpstr>引起劳动力需求曲线移动的因素</vt:lpstr>
      <vt:lpstr>投入需求与产出供给的联系</vt:lpstr>
      <vt:lpstr>投入需求与产出供给的联系</vt:lpstr>
      <vt:lpstr>投入需求与产出供给的联系</vt:lpstr>
      <vt:lpstr>劳动力供给</vt:lpstr>
      <vt:lpstr>劳动力供给曲线</vt:lpstr>
      <vt:lpstr>引起劳动力供给曲线移动的因素</vt:lpstr>
      <vt:lpstr>劳动力市场的均衡</vt:lpstr>
      <vt:lpstr>习题：劳动力市场均衡的变动</vt:lpstr>
      <vt:lpstr>习题：劳动力市场均衡的变动</vt:lpstr>
      <vt:lpstr>习题：劳动力市场均衡的变动</vt:lpstr>
      <vt:lpstr>习题：劳动力市场均衡的变动</vt:lpstr>
      <vt:lpstr>生产力和工资增长</vt:lpstr>
      <vt:lpstr>买方垄断</vt:lpstr>
      <vt:lpstr>其他生产要素</vt:lpstr>
      <vt:lpstr>土地租金如何确定</vt:lpstr>
      <vt:lpstr>资本租金如何确定</vt:lpstr>
      <vt:lpstr>租金和购买价格</vt:lpstr>
      <vt:lpstr>生产要素之间的联系</vt:lpstr>
      <vt:lpstr>结论</vt:lpstr>
      <vt:lpstr>总结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2911522202@qq.com</dc:creator>
  <cp:lastModifiedBy>Windows 用户</cp:lastModifiedBy>
  <cp:revision>42</cp:revision>
  <dcterms:created xsi:type="dcterms:W3CDTF">2023-08-03T01:43:16Z</dcterms:created>
  <dcterms:modified xsi:type="dcterms:W3CDTF">2024-11-05T06:34:31Z</dcterms:modified>
</cp:coreProperties>
</file>