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66" r:id="rId2"/>
    <p:sldId id="268" r:id="rId3"/>
    <p:sldId id="433" r:id="rId4"/>
    <p:sldId id="434" r:id="rId5"/>
    <p:sldId id="465" r:id="rId6"/>
    <p:sldId id="466" r:id="rId7"/>
    <p:sldId id="435" r:id="rId8"/>
    <p:sldId id="467" r:id="rId9"/>
    <p:sldId id="436" r:id="rId10"/>
    <p:sldId id="468" r:id="rId11"/>
    <p:sldId id="469" r:id="rId12"/>
    <p:sldId id="437" r:id="rId13"/>
    <p:sldId id="470" r:id="rId14"/>
    <p:sldId id="438" r:id="rId15"/>
    <p:sldId id="471" r:id="rId16"/>
    <p:sldId id="472" r:id="rId17"/>
    <p:sldId id="473" r:id="rId18"/>
    <p:sldId id="474" r:id="rId19"/>
    <p:sldId id="475" r:id="rId20"/>
    <p:sldId id="489" r:id="rId21"/>
    <p:sldId id="476" r:id="rId22"/>
    <p:sldId id="477" r:id="rId23"/>
    <p:sldId id="478" r:id="rId24"/>
    <p:sldId id="479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31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CB110-B9B4-465F-8400-E7E7199D2D7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19DA-14DA-493B-BFF1-F76DD9397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0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08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50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79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66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11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45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0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744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088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1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43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62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48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rvardmagazine.com/2006/11/the-beauty-bounty-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BD039C5-E591-4702-AED9-53741EC3D7EA}"/>
              </a:ext>
            </a:extLst>
          </p:cNvPr>
          <p:cNvSpPr txBox="1"/>
          <p:nvPr/>
        </p:nvSpPr>
        <p:spPr>
          <a:xfrm>
            <a:off x="2267744" y="1412776"/>
            <a:ext cx="4682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en-US" altLang="zh-CN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（微观经济学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原理部分）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主讲人：周豫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3C9CD8B-9D8F-4E4F-AA7B-F97C16B10CCD}"/>
              </a:ext>
            </a:extLst>
          </p:cNvPr>
          <p:cNvSpPr txBox="1"/>
          <p:nvPr/>
        </p:nvSpPr>
        <p:spPr>
          <a:xfrm>
            <a:off x="1259632" y="3933056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第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19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章：</a:t>
            </a:r>
            <a:r>
              <a:rPr lang="zh-CN" altLang="en-US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收入与歧视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人力资本：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对人的投资积累，如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教育、在职培训等。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人力资本影响生产力，从而影响劳动力需求和工资。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人力资本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2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6176879" y="2505777"/>
            <a:ext cx="27694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  <a:defRPr/>
            </a:pPr>
            <a:r>
              <a:rPr lang="zh-CN" altLang="en-US" sz="26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6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</a:t>
            </a:r>
            <a:r>
              <a:rPr lang="en-US" altLang="zh-CN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26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lang="en-US" altLang="zh-CN" sz="26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6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教育程度划分的</a:t>
            </a:r>
            <a:r>
              <a:rPr lang="en-US" altLang="zh-CN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岁以上人群</a:t>
            </a:r>
            <a:r>
              <a:rPr lang="zh-CN" altLang="en-US" sz="26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26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全职员工的周收入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aphicFrame>
        <p:nvGraphicFramePr>
          <p:cNvPr id="2" name="Group 102">
            <a:extLst>
              <a:ext uri="{FF2B5EF4-FFF2-40B4-BE49-F238E27FC236}">
                <a16:creationId xmlns:a16="http://schemas.microsoft.com/office/drawing/2014/main" xmlns="" id="{BA3F6A42-A6AE-8810-F2CB-181ACFFA2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40055"/>
              </p:ext>
            </p:extLst>
          </p:nvPr>
        </p:nvGraphicFramePr>
        <p:xfrm>
          <a:off x="356900" y="2213263"/>
          <a:ext cx="5487987" cy="4191445"/>
        </p:xfrm>
        <a:graphic>
          <a:graphicData uri="http://schemas.openxmlformats.org/drawingml/2006/table">
            <a:tbl>
              <a:tblPr/>
              <a:tblGrid>
                <a:gridCol w="2600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2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周收入中位数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（美元）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高中以下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45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高中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文凭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647</a:t>
                      </a:r>
                    </a:p>
                  </a:txBody>
                  <a:tcPr marR="45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专科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752</a:t>
                      </a:r>
                    </a:p>
                  </a:txBody>
                  <a:tcPr marR="45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学士学位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1071</a:t>
                      </a:r>
                    </a:p>
                  </a:txBody>
                  <a:tcPr marR="45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研究生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1379</a:t>
                      </a:r>
                    </a:p>
                  </a:txBody>
                  <a:tcPr marR="45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2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>
            <a:extLst>
              <a:ext uri="{FF2B5EF4-FFF2-40B4-BE49-F238E27FC236}">
                <a16:creationId xmlns:a16="http://schemas.microsoft.com/office/drawing/2014/main" xmlns="" id="{BABC77E6-110F-A357-7B8C-D1EFFF114D69}"/>
              </a:ext>
            </a:extLst>
          </p:cNvPr>
          <p:cNvSpPr/>
          <p:nvPr/>
        </p:nvSpPr>
        <p:spPr>
          <a:xfrm>
            <a:off x="270456" y="5911582"/>
            <a:ext cx="2063381" cy="815975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技能的增值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xmlns="" id="{59D3D0F0-A0CE-CE3B-E787-6A0165C19199}"/>
              </a:ext>
            </a:extLst>
          </p:cNvPr>
          <p:cNvSpPr txBox="1"/>
          <p:nvPr/>
        </p:nvSpPr>
        <p:spPr>
          <a:xfrm>
            <a:off x="395536" y="1556792"/>
            <a:ext cx="806489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近几十年来，受过大学教育和未受过大学教育的工人收入差距有所增加。</a:t>
            </a:r>
          </a:p>
        </p:txBody>
      </p:sp>
      <p:pic>
        <p:nvPicPr>
          <p:cNvPr id="6" name="Picture 77">
            <a:extLst>
              <a:ext uri="{FF2B5EF4-FFF2-40B4-BE49-F238E27FC236}">
                <a16:creationId xmlns:a16="http://schemas.microsoft.com/office/drawing/2014/main" xmlns="" id="{5BF9705C-13CB-467E-4367-6108F656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922554"/>
            <a:ext cx="3031858" cy="2021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" name="Rectangle 81">
            <a:extLst>
              <a:ext uri="{FF2B5EF4-FFF2-40B4-BE49-F238E27FC236}">
                <a16:creationId xmlns:a16="http://schemas.microsoft.com/office/drawing/2014/main" xmlns="" id="{249D9789-5567-248A-1166-009C506A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548" y="3706574"/>
            <a:ext cx="5122863" cy="2946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69E2599-F6A5-3001-D23D-861CE237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309" y="6133139"/>
            <a:ext cx="1706562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妇女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FE7CC964-82EE-110B-61F8-D8494523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309" y="5601326"/>
            <a:ext cx="1706562" cy="531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男性</a:t>
            </a:r>
          </a:p>
        </p:txBody>
      </p:sp>
      <p:grpSp>
        <p:nvGrpSpPr>
          <p:cNvPr id="12" name="Group 80">
            <a:extLst>
              <a:ext uri="{FF2B5EF4-FFF2-40B4-BE49-F238E27FC236}">
                <a16:creationId xmlns:a16="http://schemas.microsoft.com/office/drawing/2014/main" xmlns="" id="{409BCDF8-DC44-7779-F276-A55C9367D681}"/>
              </a:ext>
            </a:extLst>
          </p:cNvPr>
          <p:cNvGrpSpPr/>
          <p:nvPr/>
        </p:nvGrpSpPr>
        <p:grpSpPr bwMode="auto">
          <a:xfrm>
            <a:off x="7247609" y="5067926"/>
            <a:ext cx="1706562" cy="1595438"/>
            <a:chOff x="4391" y="2876"/>
            <a:chExt cx="1075" cy="1005"/>
          </a:xfrm>
        </p:grpSpPr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xmlns="" id="{2B18B2E0-765E-918B-0564-59FBDFC33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3547"/>
              <a:ext cx="1075" cy="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64%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6545173-1A53-A56D-D370-375F4774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3212"/>
              <a:ext cx="1075" cy="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69%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4B0DFB0D-C5BE-C2B2-E81D-1B1386F2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876"/>
              <a:ext cx="1075" cy="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2012</a:t>
              </a:r>
            </a:p>
          </p:txBody>
        </p:sp>
      </p:grpSp>
      <p:grpSp>
        <p:nvGrpSpPr>
          <p:cNvPr id="16" name="Group 79">
            <a:extLst>
              <a:ext uri="{FF2B5EF4-FFF2-40B4-BE49-F238E27FC236}">
                <a16:creationId xmlns:a16="http://schemas.microsoft.com/office/drawing/2014/main" xmlns="" id="{BC73CDDB-94D8-DEFD-573E-FC29A1D3EA68}"/>
              </a:ext>
            </a:extLst>
          </p:cNvPr>
          <p:cNvGrpSpPr/>
          <p:nvPr/>
        </p:nvGrpSpPr>
        <p:grpSpPr bwMode="auto">
          <a:xfrm>
            <a:off x="5537871" y="5067926"/>
            <a:ext cx="1709738" cy="1595438"/>
            <a:chOff x="3314" y="2876"/>
            <a:chExt cx="1077" cy="1005"/>
          </a:xfrm>
        </p:grpSpPr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xmlns="" id="{7B85D6B0-9966-351B-4883-729166B6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547"/>
              <a:ext cx="1077" cy="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35%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xmlns="" id="{98486AEC-34CC-E3C7-8E67-96D0A214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212"/>
              <a:ext cx="1077" cy="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44%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xmlns="" id="{2093DD43-6CC5-E376-17BC-780DE35A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876"/>
              <a:ext cx="1077" cy="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1980</a:t>
              </a:r>
            </a:p>
          </p:txBody>
        </p:sp>
      </p:grpSp>
      <p:sp>
        <p:nvSpPr>
          <p:cNvPr id="20" name="Rectangle 8">
            <a:extLst>
              <a:ext uri="{FF2B5EF4-FFF2-40B4-BE49-F238E27FC236}">
                <a16:creationId xmlns:a16="http://schemas.microsoft.com/office/drawing/2014/main" xmlns="" id="{8D102D6B-C7C6-2445-25E6-79D28711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309" y="5067926"/>
            <a:ext cx="170656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xmlns="" id="{5D6366FD-6AB2-3FDD-760D-8963CC96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309" y="3715376"/>
            <a:ext cx="5122862" cy="1352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大学毕业生年收入百分比差异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/>
            </a:r>
            <a:b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与高中文凭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（美国一项数据）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xmlns="" id="{0AC2C39F-D9A6-C3C2-78C5-98309D6D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7785" y="3707139"/>
            <a:ext cx="51228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xmlns="" id="{5978E7A1-8BF0-A20D-8CC6-D0F8F46FD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1309" y="5067926"/>
            <a:ext cx="512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xmlns="" id="{11FA5AA4-BB9B-CDE5-0AD0-BB8DC7E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1309" y="5601326"/>
            <a:ext cx="512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xmlns="" id="{E7E161A5-5F28-0D89-0CB7-26B39B90E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1309" y="6133139"/>
            <a:ext cx="512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xmlns="" id="{EDD2AA65-4E4D-72C7-71CC-AF0B2B389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1309" y="6663364"/>
            <a:ext cx="51228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xmlns="" id="{7251B629-8BB6-4287-7DA9-03E08AFA9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1309" y="3715376"/>
            <a:ext cx="0" cy="29479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xmlns="" id="{977C524A-8CB2-82D0-4A9B-A16A34C98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4171" y="3715376"/>
            <a:ext cx="0" cy="29479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xmlns="" id="{ABD2EF09-5812-0AB2-CCCD-66623FF17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71" y="5067926"/>
            <a:ext cx="0" cy="159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xmlns="" id="{EE1E1666-FA33-59A8-B3FF-2C3666162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7609" y="5067926"/>
            <a:ext cx="0" cy="159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2519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>
            <a:extLst>
              <a:ext uri="{FF2B5EF4-FFF2-40B4-BE49-F238E27FC236}">
                <a16:creationId xmlns:a16="http://schemas.microsoft.com/office/drawing/2014/main" xmlns="" id="{BABC77E6-110F-A357-7B8C-D1EFFF114D69}"/>
              </a:ext>
            </a:extLst>
          </p:cNvPr>
          <p:cNvSpPr/>
          <p:nvPr/>
        </p:nvSpPr>
        <p:spPr>
          <a:xfrm>
            <a:off x="270456" y="5911582"/>
            <a:ext cx="2063381" cy="815975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技能的增值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xmlns="" id="{59D3D0F0-A0CE-CE3B-E787-6A0165C19199}"/>
              </a:ext>
            </a:extLst>
          </p:cNvPr>
          <p:cNvSpPr txBox="1"/>
          <p:nvPr/>
        </p:nvSpPr>
        <p:spPr>
          <a:xfrm>
            <a:off x="382283" y="1290963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两个假设：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国际贸易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：发达国家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熟练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劳动力制造的商品出口增加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，进口更多其他国家非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熟练劳动力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制造的商品。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技能的技术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变革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发达国家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新技术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增加了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工人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的需求，减少了对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非熟练工人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的要求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很难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确定哪种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假设可以更好地解释熟练工人和非熟练工人之间收入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差距的扩大；可能两者都很重要。</a:t>
            </a:r>
          </a:p>
        </p:txBody>
      </p:sp>
    </p:spTree>
    <p:extLst>
      <p:ext uri="{BB962C8B-B14F-4D97-AF65-F5344CB8AC3E}">
        <p14:creationId xmlns:p14="http://schemas.microsoft.com/office/powerpoint/2010/main" val="17745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561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你有这样的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选择：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花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年时间在世界上最好的大学学习，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但拿不到学位。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世界上最好的大学获得正式学位，但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实际没在那里学习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认为哪一个会更能提高你未来的收入？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95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另一种教育观：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公司利用教育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水平区分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高能力和低能力工人。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获得大学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学位（是有难度的）向潜在的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雇主表明，大学毕业生能力很强。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然而，教育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本身可能对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生产力或技能没有影响。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政策含义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：增加受教育年限不会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影响工资。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教育的信号理论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65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最低工资法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工资可能超过技术和经验最少的工人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的均衡工资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工会</a:t>
            </a:r>
          </a:p>
          <a:p>
            <a:pPr marL="800100" marR="0" lvl="1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个与雇主就工资和工作条件进行讨价还价的工人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marR="0" lvl="1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利用其市场力量获得更高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工资。大多数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工会工人的收入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比技能相似的非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工会工人高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10-20%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工资高于均衡水平的原因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53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效率工资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为提高工人生产力而支付的高于均衡水平的工资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。公司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可能会支付更高的工资来减少人员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流动、提升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员工的工作努力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程度、或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吸引更高质量的求职者。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工资高于均衡水平的原因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32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447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每种情况下，确定哪个工人的收入会更高，并使用本章中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的学到的概念，来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解释原因。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上最好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理疗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师或世界上最优秀的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作家。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农产品的卡车司机或运输危险废弃物的卡车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985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毕业生或同样聪明能干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985/211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毕业生。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成绩从大学毕业的人或以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的平均成绩从同一所大学毕业的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习题：解释工资差异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地球上最好的物理治疗师或世界上最好的作家</a:t>
            </a:r>
          </a:p>
          <a:p>
            <a:pPr lvl="1" defTabSz="914400">
              <a:lnSpc>
                <a:spcPct val="150000"/>
              </a:lnSpc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超级明星现象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的作家比最好的物理治疗师能为更多的客户提供服务。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运输农产品的卡车司机或从核电站运输危险废物的卡车司机</a:t>
            </a:r>
          </a:p>
          <a:p>
            <a:pPr lvl="1" defTabSz="914400">
              <a:lnSpc>
                <a:spcPct val="150000"/>
              </a:lnSpc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补偿性差异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危险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废物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卡车司机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得更多，以补偿更高的风险。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习题：解释工资差异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11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本章回答如下</a:t>
            </a:r>
            <a:r>
              <a:rPr lang="en-US" alt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5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个问题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350" y="1735623"/>
            <a:ext cx="806489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工资如何补偿工作特点的差异？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为什么受过更多教育的人工资更高？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为什么工资有时高于其市场均衡值？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为什么很难衡量歧视？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市场何时才能解决歧视问题？何时不能？</a:t>
            </a:r>
          </a:p>
        </p:txBody>
      </p:sp>
    </p:spTree>
    <p:extLst>
      <p:ext uri="{BB962C8B-B14F-4D97-AF65-F5344CB8AC3E}">
        <p14:creationId xmlns:p14="http://schemas.microsoft.com/office/powerpoint/2010/main" val="218041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551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C.985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高校毕业生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或同样聪明能干的非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985/211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大学毕业生</a:t>
            </a:r>
          </a:p>
          <a:p>
            <a:pPr lvl="1" defTabSz="91440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教育的信号理论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潜在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雇主认为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985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高校的毕业生比一般大学的毕业生更有能力。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成绩从大学毕业的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人或以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的平均成绩从同一所大学毕业的人</a:t>
            </a:r>
          </a:p>
          <a:p>
            <a:pPr lvl="1" defTabSz="91440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人力资源理论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反映了更强的学习能力，从而导致更高的生产力和工资水平。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习题：解释工资差异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10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歧视：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向只因种族、民族、性别或其他个人特征而不同的相似个人提供不同的机会。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歧视经济学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92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199" y="1290963"/>
            <a:ext cx="8375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（美国的一项数据显示）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年美国全职工人收入中位数：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男性的收入比白人女性高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27%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男性的收入比黑人男性高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从表面上看，这些差异似乎是雇主歧视的证据。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但是，除了歧视之外，工资差异还有许多可能的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解释。以上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数据没有假定其他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影响工资差异的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因素保持不变。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衡量劳动力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市场的歧视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74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（美国另外一项数据显示）不同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群体的人力资本差异：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男性拥有大学学位的可能性比黑人男性高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男性拥有研究生学位的可能性比白人女性高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女性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的工作经验比男性少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以黑人为主的地区的公立学校质量较低（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例如办学经费、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规模等）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接受教育的通道多少，很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可能存在歧视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问题早在工人进入劳动力队伍之前就出现了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衡量劳动力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市场的歧视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91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国外的一项研究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发现了劳动力市场歧视的证据：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份假简历被发送给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“招聘工人”的公司。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应聘人的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名字在黑人中更常见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，另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一半应聘人的名字在白人中很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常见，除此之外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，简历都是一样的。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的名字比黑人的名字多接到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的有兴趣的雇主打来的电话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衡量劳动力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市场的歧视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80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59328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竞争性市场为雇主歧视提供了一种自然的补救措施：</a:t>
            </a:r>
          </a:p>
          <a:p>
            <a:pPr lvl="0" defTabSz="914400">
              <a:lnSpc>
                <a:spcPct val="130000"/>
              </a:lnSpc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利润动机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假设一些公司歧视女工。他们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会雇佣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更少的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女性、更多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男性，结果就是工资差别，男性工资高于女性工资。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歧视性公司可以以较低的工资雇佣女性，这给了她们成本优势和经济利润，从而吸引了其他非歧视性企业的进入。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有歧视的公司将开始亏损，并被逐出市场。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结果：女性劳动力需求增加，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男性劳动力需求减少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男女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雇主的歧视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18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雇主的歧视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F5061CF-4092-CC7A-D161-AA96B154FFC6}"/>
              </a:ext>
            </a:extLst>
          </p:cNvPr>
          <p:cNvGrpSpPr/>
          <p:nvPr/>
        </p:nvGrpSpPr>
        <p:grpSpPr>
          <a:xfrm>
            <a:off x="710864" y="2197771"/>
            <a:ext cx="7940675" cy="3963988"/>
            <a:chOff x="620713" y="2378075"/>
            <a:chExt cx="7940675" cy="3963988"/>
          </a:xfrm>
        </p:grpSpPr>
        <p:grpSp>
          <p:nvGrpSpPr>
            <p:cNvPr id="67" name="Group 74">
              <a:extLst>
                <a:ext uri="{FF2B5EF4-FFF2-40B4-BE49-F238E27FC236}">
                  <a16:creationId xmlns:a16="http://schemas.microsoft.com/office/drawing/2014/main" xmlns="" id="{11E18A17-49CF-67CB-7242-FB818634CFDE}"/>
                </a:ext>
              </a:extLst>
            </p:cNvPr>
            <p:cNvGrpSpPr/>
            <p:nvPr/>
          </p:nvGrpSpPr>
          <p:grpSpPr bwMode="auto">
            <a:xfrm>
              <a:off x="5857875" y="3843338"/>
              <a:ext cx="2176463" cy="1892300"/>
              <a:chOff x="3706" y="2304"/>
              <a:chExt cx="1371" cy="1192"/>
            </a:xfrm>
          </p:grpSpPr>
          <p:sp>
            <p:nvSpPr>
              <p:cNvPr id="129" name="Line 75">
                <a:extLst>
                  <a:ext uri="{FF2B5EF4-FFF2-40B4-BE49-F238E27FC236}">
                    <a16:creationId xmlns:a16="http://schemas.microsoft.com/office/drawing/2014/main" xmlns="" id="{048251AE-9450-A775-5109-623D3FE29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2304"/>
                <a:ext cx="991" cy="973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0" name="Text Box 76">
                <a:extLst>
                  <a:ext uri="{FF2B5EF4-FFF2-40B4-BE49-F238E27FC236}">
                    <a16:creationId xmlns:a16="http://schemas.microsoft.com/office/drawing/2014/main" xmlns="" id="{50D50A41-B37E-CD33-0888-6ECF4CAC2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2" y="3208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</p:grpSp>
        <p:grpSp>
          <p:nvGrpSpPr>
            <p:cNvPr id="68" name="Group 77">
              <a:extLst>
                <a:ext uri="{FF2B5EF4-FFF2-40B4-BE49-F238E27FC236}">
                  <a16:creationId xmlns:a16="http://schemas.microsoft.com/office/drawing/2014/main" xmlns="" id="{7A6A7429-35DD-ACFD-66F5-6117B26BCF20}"/>
                </a:ext>
              </a:extLst>
            </p:cNvPr>
            <p:cNvGrpSpPr/>
            <p:nvPr/>
          </p:nvGrpSpPr>
          <p:grpSpPr bwMode="auto">
            <a:xfrm>
              <a:off x="1543050" y="3840163"/>
              <a:ext cx="2046288" cy="1892300"/>
              <a:chOff x="3678" y="1961"/>
              <a:chExt cx="1289" cy="1192"/>
            </a:xfrm>
          </p:grpSpPr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xmlns="" id="{5AA27D98-67A3-9FF4-F766-444BFC7C2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961"/>
                <a:ext cx="991" cy="973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8" name="Text Box 79">
                <a:extLst>
                  <a:ext uri="{FF2B5EF4-FFF2-40B4-BE49-F238E27FC236}">
                    <a16:creationId xmlns:a16="http://schemas.microsoft.com/office/drawing/2014/main" xmlns="" id="{8D25D1ED-9B71-2BCF-EE34-200F00781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4" y="2865"/>
                <a:ext cx="34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</p:grpSp>
        <p:sp>
          <p:nvSpPr>
            <p:cNvPr id="69" name="Line 70">
              <a:extLst>
                <a:ext uri="{FF2B5EF4-FFF2-40B4-BE49-F238E27FC236}">
                  <a16:creationId xmlns:a16="http://schemas.microsoft.com/office/drawing/2014/main" xmlns="" id="{79FCDDEC-862F-7BCC-0817-323343611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800" y="4633913"/>
              <a:ext cx="3141663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70" name="Group 27">
              <a:extLst>
                <a:ext uri="{FF2B5EF4-FFF2-40B4-BE49-F238E27FC236}">
                  <a16:creationId xmlns:a16="http://schemas.microsoft.com/office/drawing/2014/main" xmlns="" id="{BCED63F3-59C0-632A-CAF5-EC49AC960B2F}"/>
                </a:ext>
              </a:extLst>
            </p:cNvPr>
            <p:cNvGrpSpPr/>
            <p:nvPr/>
          </p:nvGrpSpPr>
          <p:grpSpPr bwMode="auto">
            <a:xfrm>
              <a:off x="5141913" y="2592388"/>
              <a:ext cx="3419475" cy="3749675"/>
              <a:chOff x="3225" y="1171"/>
              <a:chExt cx="2154" cy="2362"/>
            </a:xfrm>
          </p:grpSpPr>
          <p:grpSp>
            <p:nvGrpSpPr>
              <p:cNvPr id="122" name="Group 6">
                <a:extLst>
                  <a:ext uri="{FF2B5EF4-FFF2-40B4-BE49-F238E27FC236}">
                    <a16:creationId xmlns:a16="http://schemas.microsoft.com/office/drawing/2014/main" xmlns="" id="{6957F15D-F3D5-FB29-3EC4-2E87A0988B21}"/>
                  </a:ext>
                </a:extLst>
              </p:cNvPr>
              <p:cNvGrpSpPr/>
              <p:nvPr/>
            </p:nvGrpSpPr>
            <p:grpSpPr bwMode="auto">
              <a:xfrm>
                <a:off x="3434" y="1447"/>
                <a:ext cx="1627" cy="1938"/>
                <a:chOff x="1098" y="1361"/>
                <a:chExt cx="2116" cy="2027"/>
              </a:xfrm>
            </p:grpSpPr>
            <p:sp>
              <p:nvSpPr>
                <p:cNvPr id="125" name="Line 7">
                  <a:extLst>
                    <a:ext uri="{FF2B5EF4-FFF2-40B4-BE49-F238E27FC236}">
                      <a16:creationId xmlns:a16="http://schemas.microsoft.com/office/drawing/2014/main" xmlns="" id="{96BDE2CB-23D4-2D50-6AE8-82A539B99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6" name="Line 8">
                  <a:extLst>
                    <a:ext uri="{FF2B5EF4-FFF2-40B4-BE49-F238E27FC236}">
                      <a16:creationId xmlns:a16="http://schemas.microsoft.com/office/drawing/2014/main" xmlns="" id="{87CA6675-6867-8E4A-6FD6-FDF441D9E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23" name="Text Box 9">
                <a:extLst>
                  <a:ext uri="{FF2B5EF4-FFF2-40B4-BE49-F238E27FC236}">
                    <a16:creationId xmlns:a16="http://schemas.microsoft.com/office/drawing/2014/main" xmlns="" id="{27426E4F-3E74-4286-D795-D7968E38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" y="1171"/>
                <a:ext cx="44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  <p:sp>
            <p:nvSpPr>
              <p:cNvPr id="124" name="Text Box 10">
                <a:extLst>
                  <a:ext uri="{FF2B5EF4-FFF2-40B4-BE49-F238E27FC236}">
                    <a16:creationId xmlns:a16="http://schemas.microsoft.com/office/drawing/2014/main" xmlns="" id="{DA3A98D9-71B8-9CCC-96C8-90E6DD043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5" y="3245"/>
                <a:ext cx="37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</p:grpSp>
        <p:grpSp>
          <p:nvGrpSpPr>
            <p:cNvPr id="71" name="Group 48">
              <a:extLst>
                <a:ext uri="{FF2B5EF4-FFF2-40B4-BE49-F238E27FC236}">
                  <a16:creationId xmlns:a16="http://schemas.microsoft.com/office/drawing/2014/main" xmlns="" id="{E07F0D5D-B699-C15A-6364-3515D9CF8224}"/>
                </a:ext>
              </a:extLst>
            </p:cNvPr>
            <p:cNvGrpSpPr/>
            <p:nvPr/>
          </p:nvGrpSpPr>
          <p:grpSpPr bwMode="auto">
            <a:xfrm>
              <a:off x="5861050" y="3846513"/>
              <a:ext cx="2176463" cy="1892300"/>
              <a:chOff x="3706" y="2304"/>
              <a:chExt cx="1371" cy="1192"/>
            </a:xfrm>
          </p:grpSpPr>
          <p:sp>
            <p:nvSpPr>
              <p:cNvPr id="120" name="Line 12">
                <a:extLst>
                  <a:ext uri="{FF2B5EF4-FFF2-40B4-BE49-F238E27FC236}">
                    <a16:creationId xmlns:a16="http://schemas.microsoft.com/office/drawing/2014/main" xmlns="" id="{2D2029FD-FE52-11F5-F972-37819ECC4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2304"/>
                <a:ext cx="991" cy="973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1" name="Text Box 13">
                <a:extLst>
                  <a:ext uri="{FF2B5EF4-FFF2-40B4-BE49-F238E27FC236}">
                    <a16:creationId xmlns:a16="http://schemas.microsoft.com/office/drawing/2014/main" xmlns="" id="{BFDEC26A-9364-BD36-23CB-CB1A7E409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2" y="3208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</p:grpSp>
        <p:grpSp>
          <p:nvGrpSpPr>
            <p:cNvPr id="72" name="Group 28">
              <a:extLst>
                <a:ext uri="{FF2B5EF4-FFF2-40B4-BE49-F238E27FC236}">
                  <a16:creationId xmlns:a16="http://schemas.microsoft.com/office/drawing/2014/main" xmlns="" id="{EF1C6CDF-3BDB-E163-B2FC-7CDFF41B16D7}"/>
                </a:ext>
              </a:extLst>
            </p:cNvPr>
            <p:cNvGrpSpPr/>
            <p:nvPr/>
          </p:nvGrpSpPr>
          <p:grpSpPr bwMode="auto">
            <a:xfrm>
              <a:off x="6408738" y="3005138"/>
              <a:ext cx="588962" cy="3092450"/>
              <a:chOff x="4023" y="1431"/>
              <a:chExt cx="371" cy="1948"/>
            </a:xfrm>
          </p:grpSpPr>
          <p:sp>
            <p:nvSpPr>
              <p:cNvPr id="118" name="Text Box 16">
                <a:extLst>
                  <a:ext uri="{FF2B5EF4-FFF2-40B4-BE49-F238E27FC236}">
                    <a16:creationId xmlns:a16="http://schemas.microsoft.com/office/drawing/2014/main" xmlns="" id="{1454FE89-5A8F-9BD3-962B-4AF93BCEE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3" y="1431"/>
                <a:ext cx="3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  <p:sp>
            <p:nvSpPr>
              <p:cNvPr id="119" name="Line 24">
                <a:extLst>
                  <a:ext uri="{FF2B5EF4-FFF2-40B4-BE49-F238E27FC236}">
                    <a16:creationId xmlns:a16="http://schemas.microsoft.com/office/drawing/2014/main" xmlns="" id="{824676F8-8C27-9A21-5F32-F5B1F0692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0" y="1728"/>
                <a:ext cx="0" cy="1651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73" name="Group 47">
              <a:extLst>
                <a:ext uri="{FF2B5EF4-FFF2-40B4-BE49-F238E27FC236}">
                  <a16:creationId xmlns:a16="http://schemas.microsoft.com/office/drawing/2014/main" xmlns="" id="{97566B93-70BE-75BF-AB2A-1085022DB6B6}"/>
                </a:ext>
              </a:extLst>
            </p:cNvPr>
            <p:cNvGrpSpPr/>
            <p:nvPr/>
          </p:nvGrpSpPr>
          <p:grpSpPr bwMode="auto">
            <a:xfrm>
              <a:off x="4938713" y="4451356"/>
              <a:ext cx="1781175" cy="369888"/>
              <a:chOff x="3125" y="2685"/>
              <a:chExt cx="1122" cy="233"/>
            </a:xfrm>
          </p:grpSpPr>
          <p:sp>
            <p:nvSpPr>
              <p:cNvPr id="115" name="Text Box 21">
                <a:extLst>
                  <a:ext uri="{FF2B5EF4-FFF2-40B4-BE49-F238E27FC236}">
                    <a16:creationId xmlns:a16="http://schemas.microsoft.com/office/drawing/2014/main" xmlns="" id="{8F9A5070-EB67-D64A-B319-A9B69845F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685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xmlns="" id="{2496B253-7E81-C5DC-E700-DEA07CD82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5" y="2801"/>
                <a:ext cx="7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7" name="Oval 22">
                <a:extLst>
                  <a:ext uri="{FF2B5EF4-FFF2-40B4-BE49-F238E27FC236}">
                    <a16:creationId xmlns:a16="http://schemas.microsoft.com/office/drawing/2014/main" xmlns="" id="{26B0A274-4EE5-593A-4742-883A212CB6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66" y="2759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 b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4" name="Text Box 30">
              <a:extLst>
                <a:ext uri="{FF2B5EF4-FFF2-40B4-BE49-F238E27FC236}">
                  <a16:creationId xmlns:a16="http://schemas.microsoft.com/office/drawing/2014/main" xmlns="" id="{D8E9D0F1-AAB1-CA6E-4F51-43103E475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0" y="2381250"/>
              <a:ext cx="2265363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u="sng">
                  <a:latin typeface="Arial" panose="020B0604020202020204"/>
                  <a:cs typeface="Arial" panose="020B0604020202020204"/>
                </a:rPr>
                <a:t>Male workers</a:t>
              </a:r>
            </a:p>
          </p:txBody>
        </p:sp>
        <p:grpSp>
          <p:nvGrpSpPr>
            <p:cNvPr id="75" name="Group 31">
              <a:extLst>
                <a:ext uri="{FF2B5EF4-FFF2-40B4-BE49-F238E27FC236}">
                  <a16:creationId xmlns:a16="http://schemas.microsoft.com/office/drawing/2014/main" xmlns="" id="{383C633D-7B43-60CB-77FC-2D702220CAA2}"/>
                </a:ext>
              </a:extLst>
            </p:cNvPr>
            <p:cNvGrpSpPr/>
            <p:nvPr/>
          </p:nvGrpSpPr>
          <p:grpSpPr bwMode="auto">
            <a:xfrm>
              <a:off x="827088" y="2589213"/>
              <a:ext cx="3419475" cy="3749675"/>
              <a:chOff x="3225" y="1171"/>
              <a:chExt cx="2154" cy="2362"/>
            </a:xfrm>
          </p:grpSpPr>
          <p:grpSp>
            <p:nvGrpSpPr>
              <p:cNvPr id="110" name="Group 32">
                <a:extLst>
                  <a:ext uri="{FF2B5EF4-FFF2-40B4-BE49-F238E27FC236}">
                    <a16:creationId xmlns:a16="http://schemas.microsoft.com/office/drawing/2014/main" xmlns="" id="{EE1219BA-F3A5-BAA1-A77B-326907995CF1}"/>
                  </a:ext>
                </a:extLst>
              </p:cNvPr>
              <p:cNvGrpSpPr/>
              <p:nvPr/>
            </p:nvGrpSpPr>
            <p:grpSpPr bwMode="auto">
              <a:xfrm>
                <a:off x="3434" y="1447"/>
                <a:ext cx="1627" cy="1938"/>
                <a:chOff x="1098" y="1361"/>
                <a:chExt cx="2116" cy="2027"/>
              </a:xfrm>
            </p:grpSpPr>
            <p:sp>
              <p:nvSpPr>
                <p:cNvPr id="113" name="Line 33">
                  <a:extLst>
                    <a:ext uri="{FF2B5EF4-FFF2-40B4-BE49-F238E27FC236}">
                      <a16:creationId xmlns:a16="http://schemas.microsoft.com/office/drawing/2014/main" xmlns="" id="{3E0E2114-1E2F-7378-5C21-0ACE65BF4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4" name="Line 34">
                  <a:extLst>
                    <a:ext uri="{FF2B5EF4-FFF2-40B4-BE49-F238E27FC236}">
                      <a16:creationId xmlns:a16="http://schemas.microsoft.com/office/drawing/2014/main" xmlns="" id="{F608DD33-D575-B4A6-5962-813293B07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xmlns="" id="{F8B58A86-CA55-337F-CAED-9AFED7349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" y="1171"/>
                <a:ext cx="44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xmlns="" id="{1466BDF4-9D48-7566-648B-521BB5628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5" y="3245"/>
                <a:ext cx="37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</p:grpSp>
        <p:grpSp>
          <p:nvGrpSpPr>
            <p:cNvPr id="76" name="Group 37">
              <a:extLst>
                <a:ext uri="{FF2B5EF4-FFF2-40B4-BE49-F238E27FC236}">
                  <a16:creationId xmlns:a16="http://schemas.microsoft.com/office/drawing/2014/main" xmlns="" id="{458F7446-9CA5-5C09-2AEB-8879380242F5}"/>
                </a:ext>
              </a:extLst>
            </p:cNvPr>
            <p:cNvGrpSpPr/>
            <p:nvPr/>
          </p:nvGrpSpPr>
          <p:grpSpPr bwMode="auto">
            <a:xfrm>
              <a:off x="1546225" y="3843338"/>
              <a:ext cx="2046288" cy="1892300"/>
              <a:chOff x="3678" y="1961"/>
              <a:chExt cx="1289" cy="1192"/>
            </a:xfrm>
          </p:grpSpPr>
          <p:sp>
            <p:nvSpPr>
              <p:cNvPr id="108" name="Line 38">
                <a:extLst>
                  <a:ext uri="{FF2B5EF4-FFF2-40B4-BE49-F238E27FC236}">
                    <a16:creationId xmlns:a16="http://schemas.microsoft.com/office/drawing/2014/main" xmlns="" id="{81D5B83A-28D2-B9E9-716F-B410463F2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961"/>
                <a:ext cx="991" cy="973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9" name="Text Box 39">
                <a:extLst>
                  <a:ext uri="{FF2B5EF4-FFF2-40B4-BE49-F238E27FC236}">
                    <a16:creationId xmlns:a16="http://schemas.microsoft.com/office/drawing/2014/main" xmlns="" id="{76A9C09D-2531-1D48-BECB-5B2B18891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4" y="2865"/>
                <a:ext cx="34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</p:grpSp>
        <p:grpSp>
          <p:nvGrpSpPr>
            <p:cNvPr id="77" name="Group 41">
              <a:extLst>
                <a:ext uri="{FF2B5EF4-FFF2-40B4-BE49-F238E27FC236}">
                  <a16:creationId xmlns:a16="http://schemas.microsoft.com/office/drawing/2014/main" xmlns="" id="{DA2035B5-2B65-8A7B-FDBB-F6D4E9F81C97}"/>
                </a:ext>
              </a:extLst>
            </p:cNvPr>
            <p:cNvGrpSpPr/>
            <p:nvPr/>
          </p:nvGrpSpPr>
          <p:grpSpPr bwMode="auto">
            <a:xfrm>
              <a:off x="2093913" y="3001963"/>
              <a:ext cx="588962" cy="3092450"/>
              <a:chOff x="4023" y="1431"/>
              <a:chExt cx="371" cy="1948"/>
            </a:xfrm>
          </p:grpSpPr>
          <p:sp>
            <p:nvSpPr>
              <p:cNvPr id="106" name="Text Box 42">
                <a:extLst>
                  <a:ext uri="{FF2B5EF4-FFF2-40B4-BE49-F238E27FC236}">
                    <a16:creationId xmlns:a16="http://schemas.microsoft.com/office/drawing/2014/main" xmlns="" id="{38E9FE55-388D-369C-2AF1-F70F71AAE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3" y="1431"/>
                <a:ext cx="3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  <p:sp>
            <p:nvSpPr>
              <p:cNvPr id="107" name="Line 43">
                <a:extLst>
                  <a:ext uri="{FF2B5EF4-FFF2-40B4-BE49-F238E27FC236}">
                    <a16:creationId xmlns:a16="http://schemas.microsoft.com/office/drawing/2014/main" xmlns="" id="{8886A298-EB85-5CEF-1567-BF86B2237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0" y="1728"/>
                <a:ext cx="0" cy="1651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78" name="Group 49">
              <a:extLst>
                <a:ext uri="{FF2B5EF4-FFF2-40B4-BE49-F238E27FC236}">
                  <a16:creationId xmlns:a16="http://schemas.microsoft.com/office/drawing/2014/main" xmlns="" id="{031A8D20-BC7C-4DE4-1162-062A5FE74453}"/>
                </a:ext>
              </a:extLst>
            </p:cNvPr>
            <p:cNvGrpSpPr/>
            <p:nvPr/>
          </p:nvGrpSpPr>
          <p:grpSpPr bwMode="auto">
            <a:xfrm>
              <a:off x="623888" y="4448181"/>
              <a:ext cx="1781175" cy="369888"/>
              <a:chOff x="442" y="2683"/>
              <a:chExt cx="1122" cy="233"/>
            </a:xfrm>
          </p:grpSpPr>
          <p:sp>
            <p:nvSpPr>
              <p:cNvPr id="103" name="Text Box 40">
                <a:extLst>
                  <a:ext uri="{FF2B5EF4-FFF2-40B4-BE49-F238E27FC236}">
                    <a16:creationId xmlns:a16="http://schemas.microsoft.com/office/drawing/2014/main" xmlns="" id="{03D37A55-1327-402C-27BA-24ECA6D9E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" y="2683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  <p:sp>
            <p:nvSpPr>
              <p:cNvPr id="104" name="Line 44">
                <a:extLst>
                  <a:ext uri="{FF2B5EF4-FFF2-40B4-BE49-F238E27FC236}">
                    <a16:creationId xmlns:a16="http://schemas.microsoft.com/office/drawing/2014/main" xmlns="" id="{5867FA87-9C7C-3D8C-F312-B8CD2C135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799"/>
                <a:ext cx="7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5" name="Oval 45">
                <a:extLst>
                  <a:ext uri="{FF2B5EF4-FFF2-40B4-BE49-F238E27FC236}">
                    <a16:creationId xmlns:a16="http://schemas.microsoft.com/office/drawing/2014/main" xmlns="" id="{06268911-C569-8C78-174D-0D2860C86A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3" y="2757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 b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9" name="Text Box 46">
              <a:extLst>
                <a:ext uri="{FF2B5EF4-FFF2-40B4-BE49-F238E27FC236}">
                  <a16:creationId xmlns:a16="http://schemas.microsoft.com/office/drawing/2014/main" xmlns="" id="{F051F649-C3A3-D8F6-C0E0-4D797E2C6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938" y="2378075"/>
              <a:ext cx="23860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u="sng">
                  <a:latin typeface="Arial" panose="020B0604020202020204"/>
                  <a:cs typeface="Arial" panose="020B0604020202020204"/>
                </a:rPr>
                <a:t>Female workers</a:t>
              </a:r>
            </a:p>
          </p:txBody>
        </p:sp>
        <p:grpSp>
          <p:nvGrpSpPr>
            <p:cNvPr id="81" name="Group 52">
              <a:extLst>
                <a:ext uri="{FF2B5EF4-FFF2-40B4-BE49-F238E27FC236}">
                  <a16:creationId xmlns:a16="http://schemas.microsoft.com/office/drawing/2014/main" xmlns="" id="{61813BDD-21EE-6932-1BCB-A990476EC149}"/>
                </a:ext>
              </a:extLst>
            </p:cNvPr>
            <p:cNvGrpSpPr/>
            <p:nvPr/>
          </p:nvGrpSpPr>
          <p:grpSpPr bwMode="auto">
            <a:xfrm>
              <a:off x="1243013" y="4117975"/>
              <a:ext cx="2046287" cy="1892300"/>
              <a:chOff x="3678" y="1961"/>
              <a:chExt cx="1289" cy="1192"/>
            </a:xfrm>
          </p:grpSpPr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xmlns="" id="{24B2F96A-38D0-1331-07D1-1AE96E9A1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961"/>
                <a:ext cx="991" cy="973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2" name="Text Box 54">
                <a:extLst>
                  <a:ext uri="{FF2B5EF4-FFF2-40B4-BE49-F238E27FC236}">
                    <a16:creationId xmlns:a16="http://schemas.microsoft.com/office/drawing/2014/main" xmlns="" id="{DB0EDD04-4DCE-7E8D-DEE5-D98D37C25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4" y="2865"/>
                <a:ext cx="34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</p:grpSp>
        <p:grpSp>
          <p:nvGrpSpPr>
            <p:cNvPr id="82" name="Group 55">
              <a:extLst>
                <a:ext uri="{FF2B5EF4-FFF2-40B4-BE49-F238E27FC236}">
                  <a16:creationId xmlns:a16="http://schemas.microsoft.com/office/drawing/2014/main" xmlns="" id="{F9DBB765-C237-6536-4793-3AFFC2DE9162}"/>
                </a:ext>
              </a:extLst>
            </p:cNvPr>
            <p:cNvGrpSpPr/>
            <p:nvPr/>
          </p:nvGrpSpPr>
          <p:grpSpPr bwMode="auto">
            <a:xfrm>
              <a:off x="6202363" y="3643313"/>
              <a:ext cx="2176462" cy="1892300"/>
              <a:chOff x="3706" y="2304"/>
              <a:chExt cx="1371" cy="1192"/>
            </a:xfrm>
          </p:grpSpPr>
          <p:sp>
            <p:nvSpPr>
              <p:cNvPr id="99" name="Line 56">
                <a:extLst>
                  <a:ext uri="{FF2B5EF4-FFF2-40B4-BE49-F238E27FC236}">
                    <a16:creationId xmlns:a16="http://schemas.microsoft.com/office/drawing/2014/main" xmlns="" id="{EB654EAA-6F2B-014E-EDDC-80EFD28B6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2304"/>
                <a:ext cx="991" cy="973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0" name="Text Box 57">
                <a:extLst>
                  <a:ext uri="{FF2B5EF4-FFF2-40B4-BE49-F238E27FC236}">
                    <a16:creationId xmlns:a16="http://schemas.microsoft.com/office/drawing/2014/main" xmlns="" id="{A46FF176-0F61-FB88-BBF3-DBC33746A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2" y="3208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</p:grpSp>
        <p:grpSp>
          <p:nvGrpSpPr>
            <p:cNvPr id="83" name="Group 58">
              <a:extLst>
                <a:ext uri="{FF2B5EF4-FFF2-40B4-BE49-F238E27FC236}">
                  <a16:creationId xmlns:a16="http://schemas.microsoft.com/office/drawing/2014/main" xmlns="" id="{EC59B004-A6AD-0B02-3700-2C16569820EF}"/>
                </a:ext>
              </a:extLst>
            </p:cNvPr>
            <p:cNvGrpSpPr/>
            <p:nvPr/>
          </p:nvGrpSpPr>
          <p:grpSpPr bwMode="auto">
            <a:xfrm>
              <a:off x="620713" y="5000631"/>
              <a:ext cx="1781175" cy="369888"/>
              <a:chOff x="442" y="2683"/>
              <a:chExt cx="1122" cy="233"/>
            </a:xfrm>
          </p:grpSpPr>
          <p:sp>
            <p:nvSpPr>
              <p:cNvPr id="96" name="Text Box 59">
                <a:extLst>
                  <a:ext uri="{FF2B5EF4-FFF2-40B4-BE49-F238E27FC236}">
                    <a16:creationId xmlns:a16="http://schemas.microsoft.com/office/drawing/2014/main" xmlns="" id="{93F45CC0-D5ED-DE96-9654-ED30FF6F0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" y="2683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CC0000"/>
                    </a:solidFill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2400" baseline="-25000">
                    <a:solidFill>
                      <a:srgbClr val="CC0000"/>
                    </a:solidFill>
                    <a:latin typeface="Arial" panose="020B0604020202020204"/>
                    <a:cs typeface="Arial" panose="020B0604020202020204"/>
                  </a:rPr>
                  <a:t>F</a:t>
                </a:r>
              </a:p>
            </p:txBody>
          </p:sp>
          <p:sp>
            <p:nvSpPr>
              <p:cNvPr id="97" name="Line 60">
                <a:extLst>
                  <a:ext uri="{FF2B5EF4-FFF2-40B4-BE49-F238E27FC236}">
                    <a16:creationId xmlns:a16="http://schemas.microsoft.com/office/drawing/2014/main" xmlns="" id="{A15BF6E3-27BE-0186-8E68-E1618C212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799"/>
                <a:ext cx="7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8" name="Oval 61">
                <a:extLst>
                  <a:ext uri="{FF2B5EF4-FFF2-40B4-BE49-F238E27FC236}">
                    <a16:creationId xmlns:a16="http://schemas.microsoft.com/office/drawing/2014/main" xmlns="" id="{EAF982DF-952E-B458-C466-6E4E01816E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3" y="2757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 b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84" name="Group 62">
              <a:extLst>
                <a:ext uri="{FF2B5EF4-FFF2-40B4-BE49-F238E27FC236}">
                  <a16:creationId xmlns:a16="http://schemas.microsoft.com/office/drawing/2014/main" xmlns="" id="{F75C5D5F-58D6-75FF-2643-8DB241BE0573}"/>
                </a:ext>
              </a:extLst>
            </p:cNvPr>
            <p:cNvGrpSpPr/>
            <p:nvPr/>
          </p:nvGrpSpPr>
          <p:grpSpPr bwMode="auto">
            <a:xfrm>
              <a:off x="4935538" y="3903669"/>
              <a:ext cx="1781175" cy="369888"/>
              <a:chOff x="3125" y="2685"/>
              <a:chExt cx="1122" cy="233"/>
            </a:xfrm>
          </p:grpSpPr>
          <p:sp>
            <p:nvSpPr>
              <p:cNvPr id="93" name="Text Box 63">
                <a:extLst>
                  <a:ext uri="{FF2B5EF4-FFF2-40B4-BE49-F238E27FC236}">
                    <a16:creationId xmlns:a16="http://schemas.microsoft.com/office/drawing/2014/main" xmlns="" id="{8951DD1C-AB8B-B7BD-9551-47E57871D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685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CC0000"/>
                    </a:solidFill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2400" baseline="-25000">
                    <a:solidFill>
                      <a:srgbClr val="CC0000"/>
                    </a:solidFill>
                    <a:latin typeface="Arial" panose="020B0604020202020204"/>
                    <a:cs typeface="Arial" panose="020B0604020202020204"/>
                  </a:rPr>
                  <a:t>M</a:t>
                </a:r>
              </a:p>
            </p:txBody>
          </p:sp>
          <p:sp>
            <p:nvSpPr>
              <p:cNvPr id="94" name="Line 64">
                <a:extLst>
                  <a:ext uri="{FF2B5EF4-FFF2-40B4-BE49-F238E27FC236}">
                    <a16:creationId xmlns:a16="http://schemas.microsoft.com/office/drawing/2014/main" xmlns="" id="{8487C21F-D53B-B4DF-ADCD-288B45384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5" y="2801"/>
                <a:ext cx="7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xmlns="" id="{C34F1822-1D32-F5FC-FD37-B00BE7ABE0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66" y="2759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 b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85" name="Line 66">
              <a:extLst>
                <a:ext uri="{FF2B5EF4-FFF2-40B4-BE49-F238E27FC236}">
                  <a16:creationId xmlns:a16="http://schemas.microsoft.com/office/drawing/2014/main" xmlns="" id="{74DEB51D-3207-4100-9E5E-886AED045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1825" y="4876800"/>
              <a:ext cx="404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6" name="Line 67">
              <a:extLst>
                <a:ext uri="{FF2B5EF4-FFF2-40B4-BE49-F238E27FC236}">
                  <a16:creationId xmlns:a16="http://schemas.microsoft.com/office/drawing/2014/main" xmlns="" id="{999B0EEB-1B1E-DF90-86DB-7C532CB95A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320506" y="4366419"/>
              <a:ext cx="5286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7" name="Line 68">
              <a:extLst>
                <a:ext uri="{FF2B5EF4-FFF2-40B4-BE49-F238E27FC236}">
                  <a16:creationId xmlns:a16="http://schemas.microsoft.com/office/drawing/2014/main" xmlns="" id="{16CD834F-E6AC-A0EF-DAA7-8694529738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05681" y="4914107"/>
              <a:ext cx="5286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xmlns="" id="{58035913-4B6D-CF65-D7FB-1353079D76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90663" y="4267200"/>
              <a:ext cx="404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9" name="Line 80">
              <a:extLst>
                <a:ext uri="{FF2B5EF4-FFF2-40B4-BE49-F238E27FC236}">
                  <a16:creationId xmlns:a16="http://schemas.microsoft.com/office/drawing/2014/main" xmlns="" id="{26221D72-A55D-E798-AC5C-B857940F20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967538" y="4884738"/>
              <a:ext cx="404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0" name="Line 81">
              <a:extLst>
                <a:ext uri="{FF2B5EF4-FFF2-40B4-BE49-F238E27FC236}">
                  <a16:creationId xmlns:a16="http://schemas.microsoft.com/office/drawing/2014/main" xmlns="" id="{9C5DA28C-F240-E8AC-AEF9-9F090A5D2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4275138"/>
              <a:ext cx="404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1" name="Line 82">
              <a:extLst>
                <a:ext uri="{FF2B5EF4-FFF2-40B4-BE49-F238E27FC236}">
                  <a16:creationId xmlns:a16="http://schemas.microsoft.com/office/drawing/2014/main" xmlns="" id="{AB5DB232-042E-6DC5-4AE0-71B2ADD85F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20506" y="4360069"/>
              <a:ext cx="5286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2" name="Line 83">
              <a:extLst>
                <a:ext uri="{FF2B5EF4-FFF2-40B4-BE49-F238E27FC236}">
                  <a16:creationId xmlns:a16="http://schemas.microsoft.com/office/drawing/2014/main" xmlns="" id="{171CBA47-498D-F4B3-12BA-F2F23D6BD8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05681" y="4907757"/>
              <a:ext cx="5286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00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36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歧视也可能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导致歧视性的工资差异。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公司只关心利润最大化，但客户更喜欢由白人服务。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公司有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动机雇佣白人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工人，即使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非白人愿意以更低的工资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消费者歧视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75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91218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一些政府政策规定采取歧视性做法。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▪ 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年前南非的种族隔离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▪ 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世纪初美国要求公共汽车和有轨电车实行隔离的法律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这些政策阻止市场纠正歧视性的工资差异。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政府的歧视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5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竞争性市场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工人工资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相当于他们边际产品的价值。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许多因素影响边际产品的价值和均衡工资。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利润动机可以纠正雇主的歧视，但不能纠正客户的歧视或政府的歧视政策。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即使没有歧视，收入分配也可能不公平或不可取。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我们将在下一章中探讨这个主题。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结论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56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在竞争激烈的市场中，工人的工资等于他们边际产品的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价值</a:t>
            </a:r>
            <a:r>
              <a:rPr lang="zh-CN" altLang="en-US" sz="2400" noProof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noProof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影响工人工资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因素还有很多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引言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90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在其他条件相同的情况下，工资差异补偿了工人的工作属性：工作越难或越不愉快，工人得到的补偿就越多。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与人力资本较少的工人相比，人力资本较多的工人生产力更高，工资也更高。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拥有大学学历的员工可能会得到更好的工作机会，因为大学学历对雇主来说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意味着更高的天赋。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81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工资也可能因天生的能力、努力和机会而有所不同。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由于最低工资法、工会的市场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力量、效率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工资，工资有时高于均衡水平。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收入的一些差异是由于基于种族或其他特征的歧视造成的。然而，衡量歧视的程度是困难的。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245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90963"/>
            <a:ext cx="806489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利润动机往往限制了雇主歧视对工资的影响。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消费者或政府的歧视可能导致工资差距持续存在。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456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BD039C5-E591-4702-AED9-53741EC3D7EA}"/>
              </a:ext>
            </a:extLst>
          </p:cNvPr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3C9CD8B-9D8F-4E4F-AA7B-F97C16B10CCD}"/>
              </a:ext>
            </a:extLst>
          </p:cNvPr>
          <p:cNvSpPr txBox="1"/>
          <p:nvPr/>
        </p:nvSpPr>
        <p:spPr>
          <a:xfrm>
            <a:off x="1206156" y="3264142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下一章：</a:t>
            </a:r>
            <a:r>
              <a:rPr lang="zh-CN" altLang="en-US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收入不平等与贫困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8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补偿性差别：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为抵消不同工作的非货币特征而产生的工资差异。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这些特征包括不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愉快程度、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、安全性等。比如：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煤矿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工人和消防员比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其他类似教育程度的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工人的工资更高，以补偿他们的额外风险。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夜班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工人的工资高于白班，以弥补夜间工作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对正常生活方式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的干扰。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补偿性差别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14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5" y="1556792"/>
            <a:ext cx="8575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更强的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能力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或更多的努力，往往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意味着更高的报酬。这些特征增加了工人的边际产品，使其对公司更有价值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受到</a:t>
            </a: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影响。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，没有人能预测到的新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发现（比如，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的兴起），使一些岗位过时、但是对新的岗位需求却增加了。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能力、努力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和机遇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0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但是能力、努力和机遇往往很难衡量，所以将它们对工资的影响进行量化也是不容易的。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不过它们很重要。一些易于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测量的特性（教育程度、年龄等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解释经济中一小半的工资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能力、努力和机会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8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38991" y="1524595"/>
            <a:ext cx="8621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不少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研究发现：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长相更加突出的人比一般相貌的人，多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5%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一般相貌的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人比长相低于平均水平的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人，多挣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5–10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defTabSz="914400">
              <a:lnSpc>
                <a:spcPct val="150000"/>
              </a:lnSpc>
              <a:defRPr/>
            </a:pPr>
            <a:r>
              <a:rPr lang="en-US" altLang="zh-CN" sz="2400" smtClean="0"/>
              <a:t>The </a:t>
            </a:r>
            <a:r>
              <a:rPr lang="en-US" altLang="zh-CN" sz="2400"/>
              <a:t>Beauty </a:t>
            </a:r>
            <a:r>
              <a:rPr lang="en-US" altLang="zh-CN" sz="2400" smtClean="0"/>
              <a:t>Bounty</a:t>
            </a:r>
            <a:r>
              <a:rPr lang="zh-CN" altLang="en-US" sz="2400" smtClean="0"/>
              <a:t>：</a:t>
            </a:r>
            <a:r>
              <a:rPr lang="en-US" altLang="zh-CN" sz="2400">
                <a:hlinkClick r:id="rId2"/>
              </a:rPr>
              <a:t>Research on beauty’s effect in the labor market by Mark Mobius | Harvard </a:t>
            </a:r>
            <a:r>
              <a:rPr lang="en-US" altLang="zh-CN" sz="2400" smtClean="0">
                <a:hlinkClick r:id="rId2"/>
              </a:rPr>
              <a:t>Magazine</a:t>
            </a:r>
            <a:endParaRPr lang="en-US" altLang="zh-CN" sz="2400" smtClean="0"/>
          </a:p>
          <a:p>
            <a:pPr lvl="1" defTabSz="914400">
              <a:lnSpc>
                <a:spcPct val="150000"/>
              </a:lnSpc>
              <a:defRPr/>
            </a:pPr>
            <a:r>
              <a:rPr lang="en-US" altLang="zh-CN" b="1" smtClean="0"/>
              <a:t>Beauty </a:t>
            </a:r>
            <a:r>
              <a:rPr lang="en-US" altLang="zh-CN" b="1"/>
              <a:t>is</a:t>
            </a:r>
            <a:r>
              <a:rPr lang="en-US" altLang="zh-CN"/>
              <a:t> Natures coin, John Milton wrote in 1634. It is currency in todays labor market as well. Since 1994, numerous studies have found that workers of above- average beauty earn 5 to 15 percent more than those with below-average looks.</a:t>
            </a:r>
            <a:r>
              <a:rPr lang="en-US" altLang="zh-CN" sz="2400"/>
              <a:t> 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31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案例研究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：颜值的收益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0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88325" y="1556792"/>
            <a:ext cx="8855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假设：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颜值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对生产力很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</a:t>
            </a:r>
          </a:p>
          <a:p>
            <a:pPr marL="800100" lvl="1" indent="-342900" defTabSz="9144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外表很重要的工作中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，外表有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吸引力的员工对公司更有价值，薪水也更高。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美貌与能力间接相关</a:t>
            </a:r>
          </a:p>
          <a:p>
            <a:pPr marL="800100" marR="0" lvl="1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展现迷人外表的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人可能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在其他方面更聪明或更有能力。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歧视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31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案例研究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：颜值的收益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6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超级明星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（体育、影视、歌唱等）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各自领域的收入是平均水平的数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倍、数十倍、数百千万倍。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但是最好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的水管工或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木匠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的收入却不会如此玄乎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超级明星出现在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具有如下两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个特征的市场：</a:t>
            </a:r>
          </a:p>
          <a:p>
            <a:pPr marL="914400" lvl="1" indent="-457200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上的每一个客户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都希望享受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最好的生产商提供的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商品（愿意出高价）。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的生产技术使最好的生产商能够以低成本为每一位客户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供货（边际成本很低）。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超级明星现象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91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635</TotalTime>
  <Words>2007</Words>
  <Application>Microsoft Office PowerPoint</Application>
  <PresentationFormat>全屏显示(4:3)</PresentationFormat>
  <Paragraphs>199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引言</vt:lpstr>
      <vt:lpstr>补偿性差别</vt:lpstr>
      <vt:lpstr>能力、努力和机遇</vt:lpstr>
      <vt:lpstr>能力、努力和机会</vt:lpstr>
      <vt:lpstr>案例研究：颜值的收益</vt:lpstr>
      <vt:lpstr>案例研究：颜值的收益</vt:lpstr>
      <vt:lpstr>超级明星现象</vt:lpstr>
      <vt:lpstr>人力资本</vt:lpstr>
      <vt:lpstr>全职员工的周收入</vt:lpstr>
      <vt:lpstr>技能的增值</vt:lpstr>
      <vt:lpstr>技能的增值</vt:lpstr>
      <vt:lpstr>习题：</vt:lpstr>
      <vt:lpstr>教育的信号理论</vt:lpstr>
      <vt:lpstr>工资高于均衡水平的原因</vt:lpstr>
      <vt:lpstr>工资高于均衡水平的原因</vt:lpstr>
      <vt:lpstr>习题：解释工资差异</vt:lpstr>
      <vt:lpstr>习题：解释工资差异</vt:lpstr>
      <vt:lpstr>习题：解释工资差异</vt:lpstr>
      <vt:lpstr>歧视经济学</vt:lpstr>
      <vt:lpstr>衡量劳动力市场的歧视</vt:lpstr>
      <vt:lpstr>衡量劳动力市场的歧视</vt:lpstr>
      <vt:lpstr>衡量劳动力市场的歧视</vt:lpstr>
      <vt:lpstr>雇主的歧视</vt:lpstr>
      <vt:lpstr>雇主的歧视</vt:lpstr>
      <vt:lpstr>消费者歧视</vt:lpstr>
      <vt:lpstr>政府的歧视</vt:lpstr>
      <vt:lpstr>结论</vt:lpstr>
      <vt:lpstr>总结</vt:lpstr>
      <vt:lpstr>总结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2911522202@qq.com</dc:creator>
  <cp:lastModifiedBy>Windows 用户</cp:lastModifiedBy>
  <cp:revision>53</cp:revision>
  <dcterms:created xsi:type="dcterms:W3CDTF">2023-08-03T06:13:10Z</dcterms:created>
  <dcterms:modified xsi:type="dcterms:W3CDTF">2024-11-05T07:07:03Z</dcterms:modified>
</cp:coreProperties>
</file>