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66" r:id="rId2"/>
    <p:sldId id="409" r:id="rId3"/>
    <p:sldId id="324" r:id="rId4"/>
    <p:sldId id="346" r:id="rId5"/>
    <p:sldId id="373" r:id="rId6"/>
    <p:sldId id="376" r:id="rId7"/>
    <p:sldId id="374" r:id="rId8"/>
    <p:sldId id="375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5" r:id="rId35"/>
    <p:sldId id="314" r:id="rId36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2060"/>
    <a:srgbClr val="B1C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F1451-6184-45BA-A11F-4FC965B96312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1EC-B2C6-43FB-956D-2968BCFB7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9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AA64FD-7149-435D-96E3-3ACA0174F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39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  <a:latin typeface="Calibri" panose="020F0502020204030204"/>
              </a:rPr>
              <a:t>2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3180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AA64FD-7149-435D-96E3-3ACA0174F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11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5720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460121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5"/>
          </p:nvPr>
        </p:nvSpPr>
        <p:spPr>
          <a:xfrm>
            <a:off x="460121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A5C27E8-6C78-4FD2-80C7-0DA522807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z="1400">
                <a:sym typeface="+mn-ea"/>
              </a:rPr>
              <a:t>单击此处编辑母版文本样式</a:t>
            </a:r>
            <a:endParaRPr lang="zh-CN" altLang="en-US" sz="1400"/>
          </a:p>
          <a:p>
            <a:pPr lvl="1"/>
            <a:r>
              <a:rPr lang="zh-CN" altLang="en-US" sz="1400">
                <a:sym typeface="+mn-ea"/>
              </a:rPr>
              <a:t>第二级</a:t>
            </a:r>
            <a:endParaRPr lang="zh-CN" altLang="en-US" sz="1400"/>
          </a:p>
          <a:p>
            <a:pPr lvl="2"/>
            <a:r>
              <a:rPr lang="zh-CN" altLang="en-US" sz="1400">
                <a:sym typeface="+mn-ea"/>
              </a:rPr>
              <a:t>第三级</a:t>
            </a:r>
            <a:endParaRPr lang="zh-CN" altLang="en-US"/>
          </a:p>
        </p:txBody>
      </p:sp>
      <p:pic>
        <p:nvPicPr>
          <p:cNvPr id="7" name="图片 6" descr="logo-VI系统0630-PPT-1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428836" y="6286520"/>
            <a:ext cx="1495513" cy="288536"/>
          </a:xfrm>
          <a:prstGeom prst="rect">
            <a:avLst/>
          </a:prstGeom>
        </p:spPr>
      </p:pic>
      <p:pic>
        <p:nvPicPr>
          <p:cNvPr id="2050" name="Picture 2" descr="I:\BOBO Z\哈工大\JPG\2020\7月\0707-ppt\素材01\logo-VI系统0630-PPT-24.jpg"/>
          <p:cNvPicPr>
            <a:picLocks noChangeArrowheads="1"/>
          </p:cNvPicPr>
          <p:nvPr userDrawn="1"/>
        </p:nvPicPr>
        <p:blipFill>
          <a:blip r:embed="rId15" cstate="print"/>
          <a:srcRect t="-37500" b="-37500"/>
          <a:stretch>
            <a:fillRect/>
          </a:stretch>
        </p:blipFill>
        <p:spPr bwMode="auto">
          <a:xfrm flipV="1">
            <a:off x="571471" y="1273711"/>
            <a:ext cx="3960000" cy="3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rgbClr val="002060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rgbClr val="9D7B55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Microsoft_Excel_97-2003____3.xls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Microsoft_Excel_97-2003____5.xls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6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哈尔滨工业大学（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深圳）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经济管理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学院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9D7B55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THE HITSZ SCHOOL OF ECONOMICS AND MANAGEMENT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D7B55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7744" y="1412776"/>
            <a:ext cx="445008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《</a:t>
            </a: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经济学原理</a:t>
            </a: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（微观经济学原理）</a:t>
            </a:r>
            <a:endParaRPr kumimoji="0" lang="en-US" altLang="zh-CN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主讲人：周豫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3933056"/>
            <a:ext cx="711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第</a:t>
            </a:r>
            <a:r>
              <a:rPr lang="en-US" altLang="zh-CN" sz="4000" b="1">
                <a:solidFill>
                  <a:prstClr val="white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2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章：像经济学家一样思考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"/>
          <p:cNvSpPr>
            <a:spLocks noChangeArrowheads="1"/>
          </p:cNvSpPr>
          <p:nvPr/>
        </p:nvSpPr>
        <p:spPr bwMode="auto">
          <a:xfrm>
            <a:off x="631429" y="2258609"/>
            <a:ext cx="8034338" cy="4527550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" name="Group 5"/>
          <p:cNvGrpSpPr/>
          <p:nvPr/>
        </p:nvGrpSpPr>
        <p:grpSpPr bwMode="auto">
          <a:xfrm>
            <a:off x="5031979" y="6190847"/>
            <a:ext cx="3633788" cy="596900"/>
            <a:chOff x="3112" y="3715"/>
            <a:chExt cx="2289" cy="376"/>
          </a:xfrm>
        </p:grpSpPr>
        <p:sp>
          <p:nvSpPr>
            <p:cNvPr id="152" name="Rectangle 6"/>
            <p:cNvSpPr>
              <a:spLocks noChangeArrowheads="1"/>
            </p:cNvSpPr>
            <p:nvPr/>
          </p:nvSpPr>
          <p:spPr bwMode="auto">
            <a:xfrm>
              <a:off x="4369" y="3715"/>
              <a:ext cx="1032" cy="3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5000</a:t>
              </a:r>
            </a:p>
          </p:txBody>
        </p:sp>
        <p:sp>
          <p:nvSpPr>
            <p:cNvPr id="153" name="Rectangle 7"/>
            <p:cNvSpPr>
              <a:spLocks noChangeArrowheads="1"/>
            </p:cNvSpPr>
            <p:nvPr/>
          </p:nvSpPr>
          <p:spPr bwMode="auto">
            <a:xfrm>
              <a:off x="3112" y="3715"/>
              <a:ext cx="1257" cy="3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96" name="Group 8"/>
          <p:cNvGrpSpPr/>
          <p:nvPr/>
        </p:nvGrpSpPr>
        <p:grpSpPr bwMode="auto">
          <a:xfrm>
            <a:off x="5031979" y="5592359"/>
            <a:ext cx="3633788" cy="598488"/>
            <a:chOff x="3112" y="3338"/>
            <a:chExt cx="2289" cy="377"/>
          </a:xfrm>
        </p:grpSpPr>
        <p:sp>
          <p:nvSpPr>
            <p:cNvPr id="150" name="Rectangle 9"/>
            <p:cNvSpPr>
              <a:spLocks noChangeArrowheads="1"/>
            </p:cNvSpPr>
            <p:nvPr/>
          </p:nvSpPr>
          <p:spPr bwMode="auto">
            <a:xfrm>
              <a:off x="4369" y="3338"/>
              <a:ext cx="1032" cy="3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4000</a:t>
              </a:r>
            </a:p>
          </p:txBody>
        </p:sp>
        <p:sp>
          <p:nvSpPr>
            <p:cNvPr id="151" name="Rectangle 10"/>
            <p:cNvSpPr>
              <a:spLocks noChangeArrowheads="1"/>
            </p:cNvSpPr>
            <p:nvPr/>
          </p:nvSpPr>
          <p:spPr bwMode="auto">
            <a:xfrm>
              <a:off x="3112" y="3338"/>
              <a:ext cx="1257" cy="3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</p:grpSp>
      <p:grpSp>
        <p:nvGrpSpPr>
          <p:cNvPr id="97" name="Group 11"/>
          <p:cNvGrpSpPr/>
          <p:nvPr/>
        </p:nvGrpSpPr>
        <p:grpSpPr bwMode="auto">
          <a:xfrm>
            <a:off x="5031979" y="4997047"/>
            <a:ext cx="3633788" cy="595312"/>
            <a:chOff x="3112" y="2963"/>
            <a:chExt cx="2289" cy="375"/>
          </a:xfrm>
        </p:grpSpPr>
        <p:sp>
          <p:nvSpPr>
            <p:cNvPr id="148" name="Rectangle 12"/>
            <p:cNvSpPr>
              <a:spLocks noChangeArrowheads="1"/>
            </p:cNvSpPr>
            <p:nvPr/>
          </p:nvSpPr>
          <p:spPr bwMode="auto">
            <a:xfrm>
              <a:off x="4369" y="2963"/>
              <a:ext cx="1032" cy="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2500</a:t>
              </a:r>
            </a:p>
          </p:txBody>
        </p:sp>
        <p:sp>
          <p:nvSpPr>
            <p:cNvPr id="149" name="Rectangle 13"/>
            <p:cNvSpPr>
              <a:spLocks noChangeArrowheads="1"/>
            </p:cNvSpPr>
            <p:nvPr/>
          </p:nvSpPr>
          <p:spPr bwMode="auto">
            <a:xfrm>
              <a:off x="3112" y="2963"/>
              <a:ext cx="1257" cy="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250</a:t>
              </a:r>
            </a:p>
          </p:txBody>
        </p:sp>
      </p:grpSp>
      <p:grpSp>
        <p:nvGrpSpPr>
          <p:cNvPr id="98" name="Group 14"/>
          <p:cNvGrpSpPr/>
          <p:nvPr/>
        </p:nvGrpSpPr>
        <p:grpSpPr bwMode="auto">
          <a:xfrm>
            <a:off x="5031979" y="4398559"/>
            <a:ext cx="3633788" cy="598488"/>
            <a:chOff x="3112" y="2586"/>
            <a:chExt cx="2289" cy="377"/>
          </a:xfrm>
        </p:grpSpPr>
        <p:sp>
          <p:nvSpPr>
            <p:cNvPr id="146" name="Rectangle 15"/>
            <p:cNvSpPr>
              <a:spLocks noChangeArrowheads="1"/>
            </p:cNvSpPr>
            <p:nvPr/>
          </p:nvSpPr>
          <p:spPr bwMode="auto">
            <a:xfrm>
              <a:off x="4369" y="2586"/>
              <a:ext cx="1032" cy="3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147" name="Rectangle 16"/>
            <p:cNvSpPr>
              <a:spLocks noChangeArrowheads="1"/>
            </p:cNvSpPr>
            <p:nvPr/>
          </p:nvSpPr>
          <p:spPr bwMode="auto">
            <a:xfrm>
              <a:off x="3112" y="2586"/>
              <a:ext cx="1257" cy="3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400</a:t>
              </a:r>
            </a:p>
          </p:txBody>
        </p:sp>
      </p:grpSp>
      <p:grpSp>
        <p:nvGrpSpPr>
          <p:cNvPr id="99" name="Group 17"/>
          <p:cNvGrpSpPr/>
          <p:nvPr/>
        </p:nvGrpSpPr>
        <p:grpSpPr bwMode="auto">
          <a:xfrm>
            <a:off x="1409304" y="4398561"/>
            <a:ext cx="3622675" cy="2389189"/>
            <a:chOff x="830" y="2586"/>
            <a:chExt cx="2282" cy="1505"/>
          </a:xfrm>
        </p:grpSpPr>
        <p:grpSp>
          <p:nvGrpSpPr>
            <p:cNvPr id="134" name="Group 18"/>
            <p:cNvGrpSpPr/>
            <p:nvPr/>
          </p:nvGrpSpPr>
          <p:grpSpPr bwMode="auto">
            <a:xfrm>
              <a:off x="830" y="3715"/>
              <a:ext cx="2282" cy="376"/>
              <a:chOff x="830" y="3715"/>
              <a:chExt cx="2282" cy="376"/>
            </a:xfrm>
          </p:grpSpPr>
          <p:sp>
            <p:nvSpPr>
              <p:cNvPr id="144" name="Rectangle 19"/>
              <p:cNvSpPr>
                <a:spLocks noChangeArrowheads="1"/>
              </p:cNvSpPr>
              <p:nvPr/>
            </p:nvSpPr>
            <p:spPr bwMode="auto">
              <a:xfrm>
                <a:off x="2035" y="3715"/>
                <a:ext cx="1077" cy="3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50000</a:t>
                </a:r>
              </a:p>
            </p:txBody>
          </p:sp>
          <p:sp>
            <p:nvSpPr>
              <p:cNvPr id="145" name="Rectangle 20"/>
              <p:cNvSpPr>
                <a:spLocks noChangeArrowheads="1"/>
              </p:cNvSpPr>
              <p:nvPr/>
            </p:nvSpPr>
            <p:spPr bwMode="auto">
              <a:xfrm>
                <a:off x="830" y="3715"/>
                <a:ext cx="1205" cy="3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135" name="Group 21"/>
            <p:cNvGrpSpPr/>
            <p:nvPr/>
          </p:nvGrpSpPr>
          <p:grpSpPr bwMode="auto">
            <a:xfrm>
              <a:off x="830" y="3338"/>
              <a:ext cx="2282" cy="377"/>
              <a:chOff x="830" y="3338"/>
              <a:chExt cx="2282" cy="377"/>
            </a:xfrm>
          </p:grpSpPr>
          <p:sp>
            <p:nvSpPr>
              <p:cNvPr id="142" name="Rectangle 22"/>
              <p:cNvSpPr>
                <a:spLocks noChangeArrowheads="1"/>
              </p:cNvSpPr>
              <p:nvPr/>
            </p:nvSpPr>
            <p:spPr bwMode="auto">
              <a:xfrm>
                <a:off x="2035" y="3338"/>
                <a:ext cx="1077" cy="3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40000</a:t>
                </a:r>
              </a:p>
            </p:txBody>
          </p:sp>
          <p:sp>
            <p:nvSpPr>
              <p:cNvPr id="143" name="Rectangle 23"/>
              <p:cNvSpPr>
                <a:spLocks noChangeArrowheads="1"/>
              </p:cNvSpPr>
              <p:nvPr/>
            </p:nvSpPr>
            <p:spPr bwMode="auto">
              <a:xfrm>
                <a:off x="830" y="3338"/>
                <a:ext cx="1205" cy="3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10000</a:t>
                </a:r>
              </a:p>
            </p:txBody>
          </p:sp>
        </p:grpSp>
        <p:grpSp>
          <p:nvGrpSpPr>
            <p:cNvPr id="136" name="Group 24"/>
            <p:cNvGrpSpPr/>
            <p:nvPr/>
          </p:nvGrpSpPr>
          <p:grpSpPr bwMode="auto">
            <a:xfrm>
              <a:off x="830" y="2963"/>
              <a:ext cx="2282" cy="375"/>
              <a:chOff x="830" y="2963"/>
              <a:chExt cx="2282" cy="375"/>
            </a:xfrm>
          </p:grpSpPr>
          <p:sp>
            <p:nvSpPr>
              <p:cNvPr id="140" name="Rectangle 25"/>
              <p:cNvSpPr>
                <a:spLocks noChangeArrowheads="1"/>
              </p:cNvSpPr>
              <p:nvPr/>
            </p:nvSpPr>
            <p:spPr bwMode="auto">
              <a:xfrm>
                <a:off x="2035" y="2963"/>
                <a:ext cx="1077" cy="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25000</a:t>
                </a:r>
              </a:p>
            </p:txBody>
          </p:sp>
          <p:sp>
            <p:nvSpPr>
              <p:cNvPr id="141" name="Rectangle 26"/>
              <p:cNvSpPr>
                <a:spLocks noChangeArrowheads="1"/>
              </p:cNvSpPr>
              <p:nvPr/>
            </p:nvSpPr>
            <p:spPr bwMode="auto">
              <a:xfrm>
                <a:off x="830" y="2963"/>
                <a:ext cx="1205" cy="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25000</a:t>
                </a:r>
              </a:p>
            </p:txBody>
          </p:sp>
        </p:grpSp>
        <p:grpSp>
          <p:nvGrpSpPr>
            <p:cNvPr id="137" name="Group 27"/>
            <p:cNvGrpSpPr/>
            <p:nvPr/>
          </p:nvGrpSpPr>
          <p:grpSpPr bwMode="auto">
            <a:xfrm>
              <a:off x="830" y="2586"/>
              <a:ext cx="2282" cy="377"/>
              <a:chOff x="830" y="2586"/>
              <a:chExt cx="2282" cy="377"/>
            </a:xfrm>
          </p:grpSpPr>
          <p:sp>
            <p:nvSpPr>
              <p:cNvPr id="138" name="Rectangle 28"/>
              <p:cNvSpPr>
                <a:spLocks noChangeArrowheads="1"/>
              </p:cNvSpPr>
              <p:nvPr/>
            </p:nvSpPr>
            <p:spPr bwMode="auto">
              <a:xfrm>
                <a:off x="2035" y="2586"/>
                <a:ext cx="1077" cy="3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10000</a:t>
                </a:r>
              </a:p>
            </p:txBody>
          </p:sp>
          <p:sp>
            <p:nvSpPr>
              <p:cNvPr id="139" name="Rectangle 29"/>
              <p:cNvSpPr>
                <a:spLocks noChangeArrowheads="1"/>
              </p:cNvSpPr>
              <p:nvPr/>
            </p:nvSpPr>
            <p:spPr bwMode="auto">
              <a:xfrm>
                <a:off x="830" y="2586"/>
                <a:ext cx="1205" cy="3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40000</a:t>
                </a:r>
              </a:p>
            </p:txBody>
          </p:sp>
        </p:grpSp>
      </p:grpSp>
      <p:grpSp>
        <p:nvGrpSpPr>
          <p:cNvPr id="100" name="Group 30"/>
          <p:cNvGrpSpPr/>
          <p:nvPr/>
        </p:nvGrpSpPr>
        <p:grpSpPr bwMode="auto">
          <a:xfrm>
            <a:off x="5031979" y="3801659"/>
            <a:ext cx="3633788" cy="596900"/>
            <a:chOff x="3112" y="2210"/>
            <a:chExt cx="2289" cy="376"/>
          </a:xfrm>
        </p:grpSpPr>
        <p:sp>
          <p:nvSpPr>
            <p:cNvPr id="132" name="Rectangle 31"/>
            <p:cNvSpPr>
              <a:spLocks noChangeArrowheads="1"/>
            </p:cNvSpPr>
            <p:nvPr/>
          </p:nvSpPr>
          <p:spPr bwMode="auto">
            <a:xfrm>
              <a:off x="4369" y="2210"/>
              <a:ext cx="1032" cy="3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3" name="Rectangle 32"/>
            <p:cNvSpPr>
              <a:spLocks noChangeArrowheads="1"/>
            </p:cNvSpPr>
            <p:nvPr/>
          </p:nvSpPr>
          <p:spPr bwMode="auto">
            <a:xfrm>
              <a:off x="3112" y="2210"/>
              <a:ext cx="1257" cy="3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500</a:t>
              </a:r>
            </a:p>
          </p:txBody>
        </p:sp>
      </p:grpSp>
      <p:grpSp>
        <p:nvGrpSpPr>
          <p:cNvPr id="101" name="Group 33"/>
          <p:cNvGrpSpPr/>
          <p:nvPr/>
        </p:nvGrpSpPr>
        <p:grpSpPr bwMode="auto">
          <a:xfrm>
            <a:off x="1409304" y="3801659"/>
            <a:ext cx="3622676" cy="596900"/>
            <a:chOff x="830" y="2210"/>
            <a:chExt cx="2282" cy="376"/>
          </a:xfrm>
        </p:grpSpPr>
        <p:sp>
          <p:nvSpPr>
            <p:cNvPr id="130" name="Rectangle 34"/>
            <p:cNvSpPr>
              <a:spLocks noChangeArrowheads="1"/>
            </p:cNvSpPr>
            <p:nvPr/>
          </p:nvSpPr>
          <p:spPr bwMode="auto">
            <a:xfrm>
              <a:off x="2035" y="2210"/>
              <a:ext cx="1077" cy="3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1" name="Rectangle 35"/>
            <p:cNvSpPr>
              <a:spLocks noChangeArrowheads="1"/>
            </p:cNvSpPr>
            <p:nvPr/>
          </p:nvSpPr>
          <p:spPr bwMode="auto">
            <a:xfrm>
              <a:off x="830" y="2210"/>
              <a:ext cx="1205" cy="3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50000</a:t>
              </a:r>
            </a:p>
          </p:txBody>
        </p:sp>
      </p:grpSp>
      <p:grpSp>
        <p:nvGrpSpPr>
          <p:cNvPr id="102" name="Group 36"/>
          <p:cNvGrpSpPr/>
          <p:nvPr/>
        </p:nvGrpSpPr>
        <p:grpSpPr bwMode="auto">
          <a:xfrm>
            <a:off x="621904" y="2258609"/>
            <a:ext cx="8043863" cy="4529138"/>
            <a:chOff x="334" y="1238"/>
            <a:chExt cx="5067" cy="2853"/>
          </a:xfrm>
        </p:grpSpPr>
        <p:grpSp>
          <p:nvGrpSpPr>
            <p:cNvPr id="116" name="Group 37"/>
            <p:cNvGrpSpPr/>
            <p:nvPr/>
          </p:nvGrpSpPr>
          <p:grpSpPr bwMode="auto">
            <a:xfrm>
              <a:off x="334" y="1238"/>
              <a:ext cx="5067" cy="2853"/>
              <a:chOff x="334" y="1238"/>
              <a:chExt cx="5067" cy="2853"/>
            </a:xfrm>
          </p:grpSpPr>
          <p:sp>
            <p:nvSpPr>
              <p:cNvPr id="118" name="Rectangle 38"/>
              <p:cNvSpPr>
                <a:spLocks noChangeArrowheads="1"/>
              </p:cNvSpPr>
              <p:nvPr/>
            </p:nvSpPr>
            <p:spPr bwMode="auto">
              <a:xfrm>
                <a:off x="334" y="3715"/>
                <a:ext cx="496" cy="3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119" name="Rectangle 39"/>
              <p:cNvSpPr>
                <a:spLocks noChangeArrowheads="1"/>
              </p:cNvSpPr>
              <p:nvPr/>
            </p:nvSpPr>
            <p:spPr bwMode="auto">
              <a:xfrm>
                <a:off x="334" y="3338"/>
                <a:ext cx="496" cy="3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120" name="Rectangle 40"/>
              <p:cNvSpPr>
                <a:spLocks noChangeArrowheads="1"/>
              </p:cNvSpPr>
              <p:nvPr/>
            </p:nvSpPr>
            <p:spPr bwMode="auto">
              <a:xfrm>
                <a:off x="334" y="2963"/>
                <a:ext cx="496" cy="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21" name="Rectangle 41"/>
              <p:cNvSpPr>
                <a:spLocks noChangeArrowheads="1"/>
              </p:cNvSpPr>
              <p:nvPr/>
            </p:nvSpPr>
            <p:spPr bwMode="auto">
              <a:xfrm>
                <a:off x="334" y="2586"/>
                <a:ext cx="496" cy="3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22" name="Rectangle 42"/>
              <p:cNvSpPr>
                <a:spLocks noChangeArrowheads="1"/>
              </p:cNvSpPr>
              <p:nvPr/>
            </p:nvSpPr>
            <p:spPr bwMode="auto">
              <a:xfrm>
                <a:off x="334" y="2210"/>
                <a:ext cx="496" cy="3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A.</a:t>
                </a:r>
              </a:p>
            </p:txBody>
          </p:sp>
          <p:sp>
            <p:nvSpPr>
              <p:cNvPr id="123" name="Rectangle 43"/>
              <p:cNvSpPr>
                <a:spLocks noChangeArrowheads="1"/>
              </p:cNvSpPr>
              <p:nvPr/>
            </p:nvSpPr>
            <p:spPr bwMode="auto">
              <a:xfrm>
                <a:off x="4369" y="1833"/>
                <a:ext cx="1032" cy="3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小麦</a:t>
                </a:r>
              </a:p>
            </p:txBody>
          </p:sp>
          <p:sp>
            <p:nvSpPr>
              <p:cNvPr id="124" name="Rectangle 44"/>
              <p:cNvSpPr>
                <a:spLocks noChangeArrowheads="1"/>
              </p:cNvSpPr>
              <p:nvPr/>
            </p:nvSpPr>
            <p:spPr bwMode="auto">
              <a:xfrm>
                <a:off x="3112" y="1833"/>
                <a:ext cx="1257" cy="3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计算机</a:t>
                </a:r>
              </a:p>
            </p:txBody>
          </p:sp>
          <p:sp>
            <p:nvSpPr>
              <p:cNvPr id="125" name="Rectangle 45"/>
              <p:cNvSpPr>
                <a:spLocks noChangeArrowheads="1"/>
              </p:cNvSpPr>
              <p:nvPr/>
            </p:nvSpPr>
            <p:spPr bwMode="auto">
              <a:xfrm>
                <a:off x="2035" y="1833"/>
                <a:ext cx="1077" cy="3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小麦</a:t>
                </a:r>
              </a:p>
            </p:txBody>
          </p:sp>
          <p:sp>
            <p:nvSpPr>
              <p:cNvPr id="126" name="Rectangle 46"/>
              <p:cNvSpPr>
                <a:spLocks noChangeArrowheads="1"/>
              </p:cNvSpPr>
              <p:nvPr/>
            </p:nvSpPr>
            <p:spPr bwMode="auto">
              <a:xfrm>
                <a:off x="830" y="1833"/>
                <a:ext cx="1205" cy="3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计算机</a:t>
                </a:r>
              </a:p>
            </p:txBody>
          </p:sp>
          <p:sp>
            <p:nvSpPr>
              <p:cNvPr id="127" name="Rectangle 47"/>
              <p:cNvSpPr>
                <a:spLocks noChangeArrowheads="1"/>
              </p:cNvSpPr>
              <p:nvPr/>
            </p:nvSpPr>
            <p:spPr bwMode="auto">
              <a:xfrm>
                <a:off x="3112" y="1238"/>
                <a:ext cx="2289" cy="5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生产</a:t>
                </a:r>
                <a:r>
                  <a:rPr lang="zh-CN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产量</a:t>
                </a:r>
              </a:p>
            </p:txBody>
          </p:sp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>
                <a:off x="830" y="1238"/>
                <a:ext cx="2282" cy="5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雇佣工时</a:t>
                </a:r>
              </a:p>
            </p:txBody>
          </p:sp>
          <p:sp>
            <p:nvSpPr>
              <p:cNvPr id="129" name="Rectangle 49"/>
              <p:cNvSpPr>
                <a:spLocks noChangeArrowheads="1"/>
              </p:cNvSpPr>
              <p:nvPr/>
            </p:nvSpPr>
            <p:spPr bwMode="auto">
              <a:xfrm>
                <a:off x="334" y="1238"/>
                <a:ext cx="496" cy="9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endParaRPr 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7" name="Line 50"/>
            <p:cNvSpPr>
              <a:spLocks noChangeShapeType="1"/>
            </p:cNvSpPr>
            <p:nvPr/>
          </p:nvSpPr>
          <p:spPr bwMode="auto">
            <a:xfrm>
              <a:off x="334" y="1238"/>
              <a:ext cx="506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Line 51"/>
          <p:cNvSpPr>
            <a:spLocks noChangeShapeType="1"/>
          </p:cNvSpPr>
          <p:nvPr/>
        </p:nvSpPr>
        <p:spPr bwMode="auto">
          <a:xfrm>
            <a:off x="621904" y="3801659"/>
            <a:ext cx="8043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Line 52"/>
          <p:cNvSpPr>
            <a:spLocks noChangeShapeType="1"/>
          </p:cNvSpPr>
          <p:nvPr/>
        </p:nvSpPr>
        <p:spPr bwMode="auto">
          <a:xfrm>
            <a:off x="621904" y="4398559"/>
            <a:ext cx="8043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Line 53"/>
          <p:cNvSpPr>
            <a:spLocks noChangeShapeType="1"/>
          </p:cNvSpPr>
          <p:nvPr/>
        </p:nvSpPr>
        <p:spPr bwMode="auto">
          <a:xfrm>
            <a:off x="621904" y="4997047"/>
            <a:ext cx="8043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Line 54"/>
          <p:cNvSpPr>
            <a:spLocks noChangeShapeType="1"/>
          </p:cNvSpPr>
          <p:nvPr/>
        </p:nvSpPr>
        <p:spPr bwMode="auto">
          <a:xfrm>
            <a:off x="621904" y="5592359"/>
            <a:ext cx="8043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Line 55"/>
          <p:cNvSpPr>
            <a:spLocks noChangeShapeType="1"/>
          </p:cNvSpPr>
          <p:nvPr/>
        </p:nvSpPr>
        <p:spPr bwMode="auto">
          <a:xfrm>
            <a:off x="621904" y="6190847"/>
            <a:ext cx="8043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56"/>
          <p:cNvSpPr>
            <a:spLocks noChangeShapeType="1"/>
          </p:cNvSpPr>
          <p:nvPr/>
        </p:nvSpPr>
        <p:spPr bwMode="auto">
          <a:xfrm>
            <a:off x="621904" y="6787747"/>
            <a:ext cx="80438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Line 57"/>
          <p:cNvSpPr>
            <a:spLocks noChangeShapeType="1"/>
          </p:cNvSpPr>
          <p:nvPr/>
        </p:nvSpPr>
        <p:spPr bwMode="auto">
          <a:xfrm>
            <a:off x="621904" y="2258609"/>
            <a:ext cx="0" cy="45291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Line 58"/>
          <p:cNvSpPr>
            <a:spLocks noChangeShapeType="1"/>
          </p:cNvSpPr>
          <p:nvPr/>
        </p:nvSpPr>
        <p:spPr bwMode="auto">
          <a:xfrm>
            <a:off x="1409304" y="2258609"/>
            <a:ext cx="0" cy="4529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Line 59"/>
          <p:cNvSpPr>
            <a:spLocks noChangeShapeType="1"/>
          </p:cNvSpPr>
          <p:nvPr/>
        </p:nvSpPr>
        <p:spPr bwMode="auto">
          <a:xfrm>
            <a:off x="5031979" y="2258609"/>
            <a:ext cx="0" cy="4529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Line 60"/>
          <p:cNvSpPr>
            <a:spLocks noChangeShapeType="1"/>
          </p:cNvSpPr>
          <p:nvPr/>
        </p:nvSpPr>
        <p:spPr bwMode="auto">
          <a:xfrm>
            <a:off x="8665767" y="2258609"/>
            <a:ext cx="0" cy="45291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Line 61"/>
          <p:cNvSpPr>
            <a:spLocks noChangeShapeType="1"/>
          </p:cNvSpPr>
          <p:nvPr/>
        </p:nvSpPr>
        <p:spPr bwMode="auto">
          <a:xfrm>
            <a:off x="3322242" y="3203172"/>
            <a:ext cx="0" cy="3584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Line 62"/>
          <p:cNvSpPr>
            <a:spLocks noChangeShapeType="1"/>
          </p:cNvSpPr>
          <p:nvPr/>
        </p:nvSpPr>
        <p:spPr bwMode="auto">
          <a:xfrm>
            <a:off x="7027467" y="3203172"/>
            <a:ext cx="0" cy="3584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Line 63"/>
          <p:cNvSpPr>
            <a:spLocks noChangeShapeType="1"/>
          </p:cNvSpPr>
          <p:nvPr/>
        </p:nvSpPr>
        <p:spPr bwMode="auto">
          <a:xfrm>
            <a:off x="1409304" y="3203172"/>
            <a:ext cx="7256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631429" y="1274766"/>
            <a:ext cx="806489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生产一台电脑需要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个小时的劳动。生产一吨小麦需要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个小时的劳动。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PPF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示例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628325" y="3554413"/>
            <a:ext cx="403225" cy="373063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629913" y="4070351"/>
            <a:ext cx="403225" cy="373062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26738" y="4598988"/>
            <a:ext cx="403225" cy="373063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629913" y="5114926"/>
            <a:ext cx="403225" cy="373062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631500" y="3046413"/>
            <a:ext cx="403225" cy="373063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Arial" panose="020B0604020202020204" pitchFamily="34" charset="0"/>
            </a:endParaRPr>
          </a:p>
        </p:txBody>
      </p:sp>
      <p:pic>
        <p:nvPicPr>
          <p:cNvPr id="40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0" y="1716127"/>
            <a:ext cx="3041650" cy="3916364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88" y="1423988"/>
            <a:ext cx="5559425" cy="518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 Box 54"/>
          <p:cNvSpPr txBox="1">
            <a:spLocks noChangeArrowheads="1"/>
          </p:cNvSpPr>
          <p:nvPr/>
        </p:nvSpPr>
        <p:spPr bwMode="auto">
          <a:xfrm>
            <a:off x="7656873" y="5288134"/>
            <a:ext cx="3794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Box 55"/>
          <p:cNvSpPr txBox="1">
            <a:spLocks noChangeArrowheads="1"/>
          </p:cNvSpPr>
          <p:nvPr/>
        </p:nvSpPr>
        <p:spPr bwMode="auto">
          <a:xfrm>
            <a:off x="7081513" y="4573588"/>
            <a:ext cx="3794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Text Box 56"/>
          <p:cNvSpPr txBox="1">
            <a:spLocks noChangeArrowheads="1"/>
          </p:cNvSpPr>
          <p:nvPr/>
        </p:nvSpPr>
        <p:spPr bwMode="auto">
          <a:xfrm>
            <a:off x="6195688" y="3817938"/>
            <a:ext cx="3794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5" name="Text Box 57"/>
          <p:cNvSpPr txBox="1">
            <a:spLocks noChangeArrowheads="1"/>
          </p:cNvSpPr>
          <p:nvPr/>
        </p:nvSpPr>
        <p:spPr bwMode="auto">
          <a:xfrm>
            <a:off x="5359075" y="3081338"/>
            <a:ext cx="3794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6" name="Text Box 58"/>
          <p:cNvSpPr txBox="1">
            <a:spLocks noChangeArrowheads="1"/>
          </p:cNvSpPr>
          <p:nvPr/>
        </p:nvSpPr>
        <p:spPr bwMode="auto">
          <a:xfrm>
            <a:off x="4736775" y="2543176"/>
            <a:ext cx="3794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7" name="Line 60"/>
          <p:cNvSpPr>
            <a:spLocks noChangeShapeType="1"/>
          </p:cNvSpPr>
          <p:nvPr/>
        </p:nvSpPr>
        <p:spPr bwMode="auto">
          <a:xfrm>
            <a:off x="4746300" y="2946401"/>
            <a:ext cx="2932113" cy="2540000"/>
          </a:xfrm>
          <a:prstGeom prst="line">
            <a:avLst/>
          </a:prstGeom>
          <a:noFill/>
          <a:ln w="50800">
            <a:solidFill>
              <a:srgbClr val="0033CC"/>
            </a:solidFill>
            <a:rou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1" name="Oval 76"/>
          <p:cNvSpPr>
            <a:spLocks noChangeArrowheads="1"/>
          </p:cNvSpPr>
          <p:nvPr/>
        </p:nvSpPr>
        <p:spPr bwMode="auto">
          <a:xfrm>
            <a:off x="7592688" y="5405438"/>
            <a:ext cx="141287" cy="138113"/>
          </a:xfrm>
          <a:prstGeom prst="ellipse">
            <a:avLst/>
          </a:prstGeom>
          <a:solidFill>
            <a:srgbClr val="0033CC"/>
          </a:solidFill>
          <a:ln w="9525">
            <a:noFill/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52" name="Oval 77"/>
          <p:cNvSpPr>
            <a:spLocks noChangeArrowheads="1"/>
          </p:cNvSpPr>
          <p:nvPr/>
        </p:nvSpPr>
        <p:spPr bwMode="auto">
          <a:xfrm>
            <a:off x="4676450" y="2890838"/>
            <a:ext cx="141288" cy="138113"/>
          </a:xfrm>
          <a:prstGeom prst="ellipse">
            <a:avLst/>
          </a:prstGeom>
          <a:solidFill>
            <a:srgbClr val="0033CC"/>
          </a:solidFill>
          <a:ln w="9525">
            <a:noFill/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53" name="TextBox 35"/>
          <p:cNvSpPr txBox="1"/>
          <p:nvPr/>
        </p:nvSpPr>
        <p:spPr>
          <a:xfrm>
            <a:off x="7695875" y="6615113"/>
            <a:ext cx="1143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56EF793-6576-47D7-8D74-034072F16359}" type="slidenum">
              <a:rPr lang="en-US" sz="1700" i="0" smtClean="0">
                <a:solidFill>
                  <a:srgbClr val="B2B2B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11</a:t>
            </a:fld>
            <a:endParaRPr lang="en-US" sz="1700" i="0" dirty="0">
              <a:solidFill>
                <a:srgbClr val="B2B2B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PPF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示例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35"/>
          <p:cNvSpPr txBox="1"/>
          <p:nvPr/>
        </p:nvSpPr>
        <p:spPr>
          <a:xfrm>
            <a:off x="7695875" y="6615113"/>
            <a:ext cx="1143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56EF793-6576-47D7-8D74-034072F16359}" type="slidenum">
              <a:rPr lang="en-US" sz="1700" i="0" smtClean="0">
                <a:solidFill>
                  <a:srgbClr val="B2B2B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12</a:t>
            </a:fld>
            <a:endParaRPr lang="en-US" sz="1700" i="0" dirty="0">
              <a:solidFill>
                <a:srgbClr val="B2B2B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456898" y="1417645"/>
            <a:ext cx="8064896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A.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在图上，找到代表（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台电脑，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吨小麦）的组合点，标记为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经济体有可能生产出这两种商品的组合吗？为什么？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B.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接下来，找到代表（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台电脑，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3500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吨小麦）的组合点，标记为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经济体有可能生产出这两种商品的组合吗？为什么？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PPF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示例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35"/>
          <p:cNvSpPr txBox="1"/>
          <p:nvPr/>
        </p:nvSpPr>
        <p:spPr>
          <a:xfrm>
            <a:off x="7695875" y="6615113"/>
            <a:ext cx="1143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56EF793-6576-47D7-8D74-034072F16359}" type="slidenum">
              <a:rPr lang="en-US" sz="1700" i="0" smtClean="0">
                <a:solidFill>
                  <a:srgbClr val="B2B2B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13</a:t>
            </a:fld>
            <a:endParaRPr lang="en-US" sz="1700" i="0" dirty="0">
              <a:solidFill>
                <a:srgbClr val="B2B2B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-48087" y="1249100"/>
            <a:ext cx="3876071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endParaRPr lang="en-US" altLang="zh-CN" sz="24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台电脑，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吨小麦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点需要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40000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小时劳动。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可能，但是效率不高：可以获得更多一种商品（小麦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电脑）而不必减少其他其他商品。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98" y="1662112"/>
            <a:ext cx="5486400" cy="5195888"/>
          </a:xfrm>
          <a:prstGeom prst="rect">
            <a:avLst/>
          </a:prstGeom>
        </p:spPr>
      </p:pic>
      <p:sp>
        <p:nvSpPr>
          <p:cNvPr id="44" name="Oval 21"/>
          <p:cNvSpPr>
            <a:spLocks noChangeArrowheads="1"/>
          </p:cNvSpPr>
          <p:nvPr/>
        </p:nvSpPr>
        <p:spPr bwMode="auto">
          <a:xfrm>
            <a:off x="4769797" y="3123555"/>
            <a:ext cx="141288" cy="138113"/>
          </a:xfrm>
          <a:prstGeom prst="ellipse">
            <a:avLst/>
          </a:prstGeom>
          <a:solidFill>
            <a:srgbClr val="000099"/>
          </a:solidFill>
          <a:ln w="9525">
            <a:noFill/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7672711" y="5647638"/>
            <a:ext cx="141287" cy="138112"/>
          </a:xfrm>
          <a:prstGeom prst="ellipse">
            <a:avLst/>
          </a:prstGeom>
          <a:solidFill>
            <a:srgbClr val="000099"/>
          </a:solidFill>
          <a:ln w="9525">
            <a:noFill/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Arial" panose="020B0604020202020204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867116" y="3192612"/>
            <a:ext cx="2849563" cy="2524082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867116" y="4208703"/>
            <a:ext cx="49657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427521" y="4301460"/>
            <a:ext cx="0" cy="141523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515890" y="4078784"/>
            <a:ext cx="29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F</a:t>
            </a:r>
            <a:endParaRPr lang="zh-CN" altLang="en-US" sz="2400" b="1"/>
          </a:p>
        </p:txBody>
      </p:sp>
      <p:sp>
        <p:nvSpPr>
          <p:cNvPr id="50" name="Oval 21"/>
          <p:cNvSpPr>
            <a:spLocks noChangeArrowheads="1"/>
          </p:cNvSpPr>
          <p:nvPr/>
        </p:nvSpPr>
        <p:spPr bwMode="auto">
          <a:xfrm>
            <a:off x="5348885" y="4163347"/>
            <a:ext cx="141288" cy="138113"/>
          </a:xfrm>
          <a:prstGeom prst="ellipse">
            <a:avLst/>
          </a:prstGeom>
          <a:solidFill>
            <a:srgbClr val="C00000"/>
          </a:solidFill>
          <a:ln w="9525">
            <a:noFill/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PPF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示例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35"/>
          <p:cNvSpPr txBox="1"/>
          <p:nvPr/>
        </p:nvSpPr>
        <p:spPr>
          <a:xfrm>
            <a:off x="7695875" y="6615113"/>
            <a:ext cx="1143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56EF793-6576-47D7-8D74-034072F16359}" type="slidenum">
              <a:rPr lang="en-US" sz="1700" i="0" smtClean="0">
                <a:solidFill>
                  <a:srgbClr val="B2B2B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14</a:t>
            </a:fld>
            <a:endParaRPr lang="en-US" sz="1700" i="0" dirty="0">
              <a:solidFill>
                <a:srgbClr val="B2B2B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-48086" y="1249100"/>
            <a:ext cx="3690884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endParaRPr lang="en-US" altLang="zh-CN" sz="24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台电脑，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3500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吨小麦。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点需要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65000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小时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劳动。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不可能，因为经济体只有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50000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小时劳动。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98" y="1662112"/>
            <a:ext cx="5486400" cy="5195888"/>
          </a:xfrm>
          <a:prstGeom prst="rect">
            <a:avLst/>
          </a:prstGeom>
        </p:spPr>
      </p:pic>
      <p:sp>
        <p:nvSpPr>
          <p:cNvPr id="44" name="Oval 21"/>
          <p:cNvSpPr>
            <a:spLocks noChangeArrowheads="1"/>
          </p:cNvSpPr>
          <p:nvPr/>
        </p:nvSpPr>
        <p:spPr bwMode="auto">
          <a:xfrm>
            <a:off x="4769797" y="3123555"/>
            <a:ext cx="141288" cy="138113"/>
          </a:xfrm>
          <a:prstGeom prst="ellipse">
            <a:avLst/>
          </a:prstGeom>
          <a:solidFill>
            <a:srgbClr val="000099"/>
          </a:solidFill>
          <a:ln w="9525">
            <a:noFill/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7672711" y="5647638"/>
            <a:ext cx="141287" cy="138112"/>
          </a:xfrm>
          <a:prstGeom prst="ellipse">
            <a:avLst/>
          </a:prstGeom>
          <a:solidFill>
            <a:srgbClr val="000099"/>
          </a:solidFill>
          <a:ln w="9525">
            <a:noFill/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Arial" panose="020B0604020202020204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867116" y="3192612"/>
            <a:ext cx="2849563" cy="2524082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867116" y="3981523"/>
            <a:ext cx="169630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563422" y="3981523"/>
            <a:ext cx="0" cy="180422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667810" y="3778894"/>
            <a:ext cx="29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G</a:t>
            </a:r>
            <a:endParaRPr lang="zh-CN" altLang="en-US" sz="2400" b="1"/>
          </a:p>
        </p:txBody>
      </p:sp>
      <p:sp>
        <p:nvSpPr>
          <p:cNvPr id="50" name="Oval 21"/>
          <p:cNvSpPr>
            <a:spLocks noChangeArrowheads="1"/>
          </p:cNvSpPr>
          <p:nvPr/>
        </p:nvSpPr>
        <p:spPr bwMode="auto">
          <a:xfrm>
            <a:off x="6492778" y="3940671"/>
            <a:ext cx="141288" cy="138113"/>
          </a:xfrm>
          <a:prstGeom prst="ellipse">
            <a:avLst/>
          </a:prstGeom>
          <a:solidFill>
            <a:srgbClr val="C00000"/>
          </a:solidFill>
          <a:ln w="9525">
            <a:noFill/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PPF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示例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31" y="6128184"/>
            <a:ext cx="2658008" cy="556591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/>
        </p:nvSpPr>
        <p:spPr>
          <a:xfrm>
            <a:off x="367898" y="1234168"/>
            <a:ext cx="8776101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上的点（如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A-E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思源黑体 CN Regular" panose="020B0500000000000000" pitchFamily="34" charset="-122"/>
                <a:cs typeface="+mn-cs"/>
              </a:rPr>
              <a:t>可能。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思源黑体 CN Regular" panose="020B0500000000000000" pitchFamily="34" charset="-122"/>
                <a:cs typeface="+mn-cs"/>
              </a:rPr>
              <a:t>高效：所有资源都得到充分利用。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下的点（如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思源黑体 CN Regular" panose="020B0500000000000000" pitchFamily="34" charset="-122"/>
                <a:cs typeface="+mn-cs"/>
              </a:rPr>
              <a:t>可能。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思源黑体 CN Regular" panose="020B0500000000000000" pitchFamily="34" charset="-122"/>
                <a:cs typeface="+mn-cs"/>
              </a:rPr>
              <a:t>效率低下：部分资源未得到充分利用（工人失业）。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以上的点（如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思源黑体 CN Regular" panose="020B0500000000000000" pitchFamily="34" charset="-122"/>
                <a:cs typeface="+mn-cs"/>
              </a:rPr>
              <a:t>不可能。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PPF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示例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31" y="6128184"/>
            <a:ext cx="2658008" cy="556591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/>
        </p:nvSpPr>
        <p:spPr>
          <a:xfrm>
            <a:off x="367898" y="1234168"/>
            <a:ext cx="8776101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第一章讲到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机会成本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，指为了获得某样东西而必须放弃的东西。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沿着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移动，意味着将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资源（如劳动力）从一种商品的生产转移到另一种商品的生产。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社会面临着权衡：获得更多的一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种商品需要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牺牲另一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种商品。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的斜率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告诉我们一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种商品相对于另一种商品的机会成本。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PPF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和机会成本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31" y="6128184"/>
            <a:ext cx="2658008" cy="556591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PPF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和机会成本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5797897" y="1340161"/>
            <a:ext cx="3458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一条直线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的斜率等于</a:t>
            </a:r>
            <a:b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横坐标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向右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移动一个单位时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，纵坐标直线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上升的量。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这里，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2400" noProof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的机会成本是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吨小麦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。也即说，生产额外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台计算机需要的资源本来可以生产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吨小麦。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Group 4"/>
          <p:cNvGrpSpPr/>
          <p:nvPr/>
        </p:nvGrpSpPr>
        <p:grpSpPr bwMode="auto">
          <a:xfrm>
            <a:off x="265483" y="1392638"/>
            <a:ext cx="5559425" cy="5189538"/>
            <a:chOff x="2132" y="710"/>
            <a:chExt cx="3502" cy="3269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2132" y="710"/>
            <a:ext cx="3502" cy="3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Worksheet" r:id="rId3" imgW="5443855" imgH="5082540" progId="Excel.Sheet.8">
                    <p:embed/>
                  </p:oleObj>
                </mc:Choice>
                <mc:Fallback>
                  <p:oleObj name="Worksheet" r:id="rId3" imgW="5443855" imgH="5082540" progId="Excel.Shee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2" y="710"/>
                          <a:ext cx="3502" cy="3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894" y="1673"/>
              <a:ext cx="1847" cy="1600"/>
            </a:xfrm>
            <a:prstGeom prst="line">
              <a:avLst/>
            </a:prstGeom>
            <a:noFill/>
            <a:ln w="50800">
              <a:solidFill>
                <a:srgbClr val="000099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550988" y="2886075"/>
            <a:ext cx="565150" cy="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114551" y="2942836"/>
            <a:ext cx="1587" cy="488950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022302" y="2283025"/>
            <a:ext cx="1225550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斜</a:t>
            </a:r>
            <a:r>
              <a:rPr lang="zh-CN" altLang="en-US" sz="25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率</a:t>
            </a:r>
            <a:r>
              <a:rPr lang="en-US" sz="250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936005" y="2009707"/>
            <a:ext cx="11953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–1000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41626" y="2473137"/>
            <a:ext cx="930275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063851" y="2508382"/>
            <a:ext cx="908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113780" y="2281569"/>
            <a:ext cx="110966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= –10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31" y="6128184"/>
            <a:ext cx="2658008" cy="556591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例子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588645" y="1295400"/>
            <a:ext cx="8200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在哪个国家，布料的机会成本更低？（计算斜率即可）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412124" y="1804351"/>
          <a:ext cx="400367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Chart" r:id="rId3" imgW="4165600" imgH="5147945" progId="Excel.Sheet.8">
                  <p:embed/>
                </p:oleObj>
              </mc:Choice>
              <mc:Fallback>
                <p:oleObj name="Chart" r:id="rId3" imgW="4165600" imgH="5147945" progId="Excel.Shee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24" y="1804351"/>
                        <a:ext cx="4003675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4943475" y="1809750"/>
          <a:ext cx="400367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Worksheet" r:id="rId5" imgW="4041140" imgH="4741545" progId="Excel.Sheet.8">
                  <p:embed/>
                </p:oleObj>
              </mc:Choice>
              <mc:Fallback>
                <p:oleObj name="Worksheet" r:id="rId5" imgW="4041140" imgH="4741545" progId="Excel.Shee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1809750"/>
                        <a:ext cx="4003675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9"/>
          <p:cNvGrpSpPr/>
          <p:nvPr/>
        </p:nvGrpSpPr>
        <p:grpSpPr bwMode="auto">
          <a:xfrm>
            <a:off x="1249132" y="2859840"/>
            <a:ext cx="1849438" cy="3074987"/>
            <a:chOff x="782" y="1752"/>
            <a:chExt cx="1165" cy="1937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782" y="1752"/>
              <a:ext cx="89" cy="87"/>
            </a:xfrm>
            <a:prstGeom prst="ellipse">
              <a:avLst/>
            </a:prstGeom>
            <a:solidFill>
              <a:srgbClr val="0033CC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858" y="3602"/>
              <a:ext cx="89" cy="87"/>
            </a:xfrm>
            <a:prstGeom prst="ellipse">
              <a:avLst/>
            </a:prstGeom>
            <a:solidFill>
              <a:srgbClr val="0033CC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826" y="1791"/>
              <a:ext cx="1084" cy="186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 bwMode="auto">
          <a:xfrm>
            <a:off x="5689600" y="4787900"/>
            <a:ext cx="1895475" cy="1116013"/>
            <a:chOff x="3610" y="2989"/>
            <a:chExt cx="1194" cy="703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3656" y="3032"/>
              <a:ext cx="1097" cy="6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14"/>
            <p:cNvSpPr>
              <a:spLocks noChangeArrowheads="1"/>
            </p:cNvSpPr>
            <p:nvPr/>
          </p:nvSpPr>
          <p:spPr bwMode="auto">
            <a:xfrm>
              <a:off x="3610" y="2989"/>
              <a:ext cx="89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4715" y="3605"/>
              <a:ext cx="89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619344" y="1935479"/>
            <a:ext cx="16398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 b="1">
                <a:cs typeface="Arial" panose="020B0604020202020204" pitchFamily="34" charset="0"/>
              </a:rPr>
              <a:t>法国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6079053" y="1935479"/>
            <a:ext cx="1930400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 b="1">
                <a:cs typeface="Arial" panose="020B0604020202020204" pitchFamily="34" charset="0"/>
              </a:rPr>
              <a:t>英格兰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31" y="6128184"/>
            <a:ext cx="2658008" cy="556591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例子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588392" y="1295288"/>
            <a:ext cx="668173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答案：英格兰，因为它的</a:t>
            </a:r>
            <a:r>
              <a:rPr lang="en-US" altLang="zh-CN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PPF</a:t>
            </a: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没有法国那么陡峭。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412124" y="1804351"/>
          <a:ext cx="400367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Chart" r:id="rId3" imgW="4165600" imgH="5147945" progId="Excel.Sheet.8">
                  <p:embed/>
                </p:oleObj>
              </mc:Choice>
              <mc:Fallback>
                <p:oleObj name="Chart" r:id="rId3" imgW="4165600" imgH="5147945" progId="Excel.Shee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24" y="1804351"/>
                        <a:ext cx="4003675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4943475" y="1809750"/>
          <a:ext cx="400367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Worksheet" r:id="rId5" imgW="4041140" imgH="4741545" progId="Excel.Sheet.8">
                  <p:embed/>
                </p:oleObj>
              </mc:Choice>
              <mc:Fallback>
                <p:oleObj name="Worksheet" r:id="rId5" imgW="4041140" imgH="4741545" progId="Excel.Shee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1809750"/>
                        <a:ext cx="4003675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9"/>
          <p:cNvGrpSpPr/>
          <p:nvPr/>
        </p:nvGrpSpPr>
        <p:grpSpPr bwMode="auto">
          <a:xfrm>
            <a:off x="1249132" y="2859840"/>
            <a:ext cx="1849438" cy="3074987"/>
            <a:chOff x="782" y="1752"/>
            <a:chExt cx="1165" cy="1937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782" y="1752"/>
              <a:ext cx="89" cy="87"/>
            </a:xfrm>
            <a:prstGeom prst="ellipse">
              <a:avLst/>
            </a:prstGeom>
            <a:solidFill>
              <a:srgbClr val="0033CC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858" y="3602"/>
              <a:ext cx="89" cy="87"/>
            </a:xfrm>
            <a:prstGeom prst="ellipse">
              <a:avLst/>
            </a:prstGeom>
            <a:solidFill>
              <a:srgbClr val="0033CC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826" y="1791"/>
              <a:ext cx="1084" cy="186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 bwMode="auto">
          <a:xfrm>
            <a:off x="5689600" y="4787900"/>
            <a:ext cx="1895475" cy="1116013"/>
            <a:chOff x="3610" y="2989"/>
            <a:chExt cx="1194" cy="703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3656" y="3032"/>
              <a:ext cx="1097" cy="6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14"/>
            <p:cNvSpPr>
              <a:spLocks noChangeArrowheads="1"/>
            </p:cNvSpPr>
            <p:nvPr/>
          </p:nvSpPr>
          <p:spPr bwMode="auto">
            <a:xfrm>
              <a:off x="3610" y="2989"/>
              <a:ext cx="89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4715" y="3605"/>
              <a:ext cx="89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619344" y="1935479"/>
            <a:ext cx="16398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 b="1">
                <a:cs typeface="Arial" panose="020B0604020202020204" pitchFamily="34" charset="0"/>
              </a:rPr>
              <a:t>法国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6079053" y="1935479"/>
            <a:ext cx="1930400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 b="1">
                <a:cs typeface="Arial" panose="020B0604020202020204" pitchFamily="34" charset="0"/>
              </a:rPr>
              <a:t>英格兰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2"/>
            <a:ext cx="8458200" cy="667736"/>
          </a:xfrm>
          <a:noFill/>
        </p:spPr>
        <p:txBody>
          <a:bodyPr bIns="0" anchor="b">
            <a:noAutofit/>
          </a:bodyPr>
          <a:lstStyle/>
          <a:p>
            <a:pPr>
              <a:lnSpc>
                <a:spcPct val="105000"/>
              </a:lnSpc>
              <a:defRPr/>
            </a:pPr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本章回答</a:t>
            </a:r>
            <a:r>
              <a:rPr lang="zh-CN" altLang="en-US" sz="32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如下</a:t>
            </a:r>
            <a:r>
              <a:rPr lang="en-US" altLang="zh-CN" sz="32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6</a:t>
            </a:r>
            <a:r>
              <a:rPr lang="zh-CN" altLang="en-US" sz="32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个</a:t>
            </a:r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问题</a:t>
            </a:r>
            <a:endParaRPr lang="en-US" sz="3300" kern="0" spc="2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80178" y="1314873"/>
            <a:ext cx="8687983" cy="3748016"/>
          </a:xfrm>
        </p:spPr>
        <p:txBody>
          <a:bodyPr>
            <a:noAutofit/>
          </a:bodyPr>
          <a:lstStyle/>
          <a:p>
            <a:pPr marL="514350" indent="-514350">
              <a:lnSpc>
                <a:spcPct val="110000"/>
              </a:lnSpc>
              <a:buClr>
                <a:schemeClr val="accent1">
                  <a:lumMod val="75000"/>
                </a:schemeClr>
              </a:buClr>
              <a:buSzPct val="120000"/>
              <a:buFont typeface="+mj-lt"/>
              <a:buAutoNum type="arabicPeriod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经济学家的两个角色是什么？它们有何不同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10000"/>
              </a:lnSpc>
              <a:buClr>
                <a:schemeClr val="accent1">
                  <a:lumMod val="75000"/>
                </a:schemeClr>
              </a:buClr>
              <a:buSzPct val="120000"/>
              <a:buFont typeface="+mj-lt"/>
              <a:buAutoNum type="arabicPeriod"/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是经济学模型？经济学家如何使用它们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10000"/>
              </a:lnSpc>
              <a:buClr>
                <a:schemeClr val="accent1">
                  <a:lumMod val="75000"/>
                </a:schemeClr>
              </a:buClr>
              <a:buSzPct val="120000"/>
              <a:buFont typeface="+mj-lt"/>
              <a:buAutoNum type="arabicPeriod"/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循环流量图的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要素是什么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该图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明了什么概念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10000"/>
              </a:lnSpc>
              <a:buClr>
                <a:schemeClr val="accent1">
                  <a:lumMod val="75000"/>
                </a:schemeClr>
              </a:buClr>
              <a:buSzPct val="120000"/>
              <a:buFont typeface="+mj-lt"/>
              <a:buAutoNum type="arabicPeriod"/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生产可能性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边界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与机会成本相关？它还说明了哪些其他概念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10000"/>
              </a:lnSpc>
              <a:buClr>
                <a:schemeClr val="accent1">
                  <a:lumMod val="75000"/>
                </a:schemeClr>
              </a:buClr>
              <a:buSzPct val="120000"/>
              <a:buFont typeface="+mj-lt"/>
              <a:buAutoNum type="arabicPeriod"/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微观经济学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和宏观经济学有什么区别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10000"/>
              </a:lnSpc>
              <a:buClr>
                <a:schemeClr val="accent1">
                  <a:lumMod val="75000"/>
                </a:schemeClr>
              </a:buClr>
              <a:buSzPct val="120000"/>
              <a:buFont typeface="+mj-lt"/>
              <a:buAutoNum type="arabicPeriod"/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实证分析和规范分析之间有什么区别？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2015 </a:t>
            </a:r>
            <a:r>
              <a:rPr lang="en-US" sz="800" i="1" dirty="0" err="1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en-US" sz="800" i="1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i="1" dirty="0">
              <a:solidFill>
                <a:srgbClr val="777777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creen Shot 2013-09-29 at 9.52.0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2700"/>
            <a:ext cx="304800" cy="68707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31" y="6128184"/>
            <a:ext cx="2658008" cy="556591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/>
        </p:nvSpPr>
        <p:spPr>
          <a:xfrm>
            <a:off x="297180" y="2129155"/>
            <a:ext cx="3566795" cy="3472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随着额外的资源或改进的技术，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经济体可以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生产更多的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计算机和更多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的小麦，或者它们之间的任何组合。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PPF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向右边扩展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24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24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经济增长和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PPF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pSp>
        <p:nvGrpSpPr>
          <p:cNvPr id="3" name="Group 2"/>
          <p:cNvGrpSpPr/>
          <p:nvPr/>
        </p:nvGrpSpPr>
        <p:grpSpPr bwMode="auto">
          <a:xfrm>
            <a:off x="3981450" y="1487002"/>
            <a:ext cx="5162550" cy="5189538"/>
            <a:chOff x="2394" y="896"/>
            <a:chExt cx="3502" cy="3269"/>
          </a:xfrm>
        </p:grpSpPr>
        <p:graphicFrame>
          <p:nvGraphicFramePr>
            <p:cNvPr id="5" name="Object 3"/>
            <p:cNvGraphicFramePr>
              <a:graphicFrameLocks noChangeAspect="1"/>
            </p:cNvGraphicFramePr>
            <p:nvPr/>
          </p:nvGraphicFramePr>
          <p:xfrm>
            <a:off x="2394" y="896"/>
            <a:ext cx="3502" cy="3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name="Worksheet" r:id="rId3" imgW="5443855" imgH="5082540" progId="Excel.Sheet.8">
                    <p:embed/>
                  </p:oleObj>
                </mc:Choice>
                <mc:Fallback>
                  <p:oleObj name="Worksheet" r:id="rId3" imgW="5443855" imgH="5082540" progId="Excel.Shee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4" y="896"/>
                          <a:ext cx="3502" cy="3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143" y="1868"/>
              <a:ext cx="1847" cy="1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5035366" y="2940890"/>
            <a:ext cx="141287" cy="138113"/>
          </a:xfrm>
          <a:prstGeom prst="ellipse">
            <a:avLst/>
          </a:prstGeom>
          <a:solidFill>
            <a:schemeClr val="tx1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7751208" y="5472956"/>
            <a:ext cx="141287" cy="138113"/>
          </a:xfrm>
          <a:prstGeom prst="ellipse">
            <a:avLst/>
          </a:prstGeom>
          <a:solidFill>
            <a:schemeClr val="tx1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grpSp>
        <p:nvGrpSpPr>
          <p:cNvPr id="10" name="Group 16"/>
          <p:cNvGrpSpPr/>
          <p:nvPr/>
        </p:nvGrpSpPr>
        <p:grpSpPr bwMode="auto">
          <a:xfrm>
            <a:off x="5048816" y="2456704"/>
            <a:ext cx="141288" cy="490537"/>
            <a:chOff x="3049" y="1319"/>
            <a:chExt cx="89" cy="309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049" y="1319"/>
              <a:ext cx="89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rot="-5400000">
              <a:off x="2981" y="1514"/>
              <a:ext cx="22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119460" y="2512007"/>
            <a:ext cx="3251200" cy="30099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892495" y="5552687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8286158" y="5464133"/>
            <a:ext cx="141288" cy="13811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31" y="6128184"/>
            <a:ext cx="2658008" cy="556591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PPF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的形状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367898" y="1234168"/>
            <a:ext cx="8776101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可以是直线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形，也可以是弓形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342900" lvl="1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取决于随着经济将资源从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一个行业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转移到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另一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个行业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，所引起的机会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如果机会成本保持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不变，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就是一条直线。（前面的例子中，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台电脑的成本总是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吨小麦。）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</a:t>
            </a:r>
            <a:r>
              <a:rPr lang="zh-CN" altLang="en-US" sz="2400" noProof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商品的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机会成本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随着该种商品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产量的增加而上升，那么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就是弓形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31" y="6128184"/>
            <a:ext cx="2658008" cy="556591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为什么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PPF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可能是弓形的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226060" y="1743075"/>
            <a:ext cx="3849370" cy="3132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随着经济转移资源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从啤酒到山地自行车：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陡（斜率越来越大），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说明生产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自行车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的机会成本在不断增加。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Group 4"/>
          <p:cNvGrpSpPr/>
          <p:nvPr/>
        </p:nvGrpSpPr>
        <p:grpSpPr bwMode="auto">
          <a:xfrm>
            <a:off x="3702050" y="1438275"/>
            <a:ext cx="4719638" cy="4492626"/>
            <a:chOff x="2332" y="906"/>
            <a:chExt cx="2973" cy="2830"/>
          </a:xfrm>
        </p:grpSpPr>
        <p:grpSp>
          <p:nvGrpSpPr>
            <p:cNvPr id="4" name="Group 5"/>
            <p:cNvGrpSpPr/>
            <p:nvPr/>
          </p:nvGrpSpPr>
          <p:grpSpPr bwMode="auto">
            <a:xfrm>
              <a:off x="2675" y="919"/>
              <a:ext cx="2593" cy="2491"/>
              <a:chOff x="2462" y="910"/>
              <a:chExt cx="2871" cy="2379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2462" y="910"/>
                <a:ext cx="0" cy="23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2462" y="3289"/>
                <a:ext cx="28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4039" y="3395"/>
              <a:ext cx="1266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山地自行车</a:t>
              </a: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 rot="-5400000">
              <a:off x="2020" y="1218"/>
              <a:ext cx="91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啤酒</a:t>
              </a:r>
            </a:p>
          </p:txBody>
        </p:sp>
        <p:sp>
          <p:nvSpPr>
            <p:cNvPr id="7" name="Arc 10"/>
            <p:cNvSpPr/>
            <p:nvPr/>
          </p:nvSpPr>
          <p:spPr bwMode="auto">
            <a:xfrm>
              <a:off x="2525" y="1250"/>
              <a:ext cx="2273" cy="2486"/>
            </a:xfrm>
            <a:custGeom>
              <a:avLst/>
              <a:gdLst>
                <a:gd name="T0" fmla="*/ 0 w 21415"/>
                <a:gd name="T1" fmla="*/ 0 h 21559"/>
                <a:gd name="T2" fmla="*/ 0 w 21415"/>
                <a:gd name="T3" fmla="*/ 0 h 21559"/>
                <a:gd name="T4" fmla="*/ 0 w 21415"/>
                <a:gd name="T5" fmla="*/ 0 h 21559"/>
                <a:gd name="T6" fmla="*/ 0 60000 65536"/>
                <a:gd name="T7" fmla="*/ 0 60000 65536"/>
                <a:gd name="T8" fmla="*/ 0 60000 65536"/>
                <a:gd name="T9" fmla="*/ 0 w 21415"/>
                <a:gd name="T10" fmla="*/ 0 h 21559"/>
                <a:gd name="T11" fmla="*/ 21415 w 21415"/>
                <a:gd name="T12" fmla="*/ 21559 h 215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15" h="21559" fill="none" extrusionOk="0">
                  <a:moveTo>
                    <a:pt x="1324" y="-1"/>
                  </a:moveTo>
                  <a:cubicBezTo>
                    <a:pt x="11642" y="633"/>
                    <a:pt x="20064" y="8488"/>
                    <a:pt x="21414" y="18738"/>
                  </a:cubicBezTo>
                </a:path>
                <a:path w="21415" h="21559" stroke="0" extrusionOk="0">
                  <a:moveTo>
                    <a:pt x="1324" y="-1"/>
                  </a:moveTo>
                  <a:cubicBezTo>
                    <a:pt x="11642" y="633"/>
                    <a:pt x="20064" y="8488"/>
                    <a:pt x="21414" y="18738"/>
                  </a:cubicBezTo>
                  <a:lnTo>
                    <a:pt x="0" y="21559"/>
                  </a:lnTo>
                  <a:close/>
                </a:path>
              </a:pathLst>
            </a:custGeom>
            <a:noFill/>
            <a:ln w="38100">
              <a:solidFill>
                <a:srgbClr val="003366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Arc 12"/>
          <p:cNvSpPr/>
          <p:nvPr/>
        </p:nvSpPr>
        <p:spPr bwMode="auto">
          <a:xfrm>
            <a:off x="4075113" y="1941513"/>
            <a:ext cx="3556000" cy="3908425"/>
          </a:xfrm>
          <a:custGeom>
            <a:avLst/>
            <a:gdLst>
              <a:gd name="T0" fmla="*/ 0 w 20462"/>
              <a:gd name="T1" fmla="*/ 0 h 21118"/>
              <a:gd name="T2" fmla="*/ 0 w 20462"/>
              <a:gd name="T3" fmla="*/ 0 h 21118"/>
              <a:gd name="T4" fmla="*/ 0 w 20462"/>
              <a:gd name="T5" fmla="*/ 0 h 21118"/>
              <a:gd name="T6" fmla="*/ 0 60000 65536"/>
              <a:gd name="T7" fmla="*/ 0 60000 65536"/>
              <a:gd name="T8" fmla="*/ 0 60000 65536"/>
              <a:gd name="T9" fmla="*/ 0 w 20462"/>
              <a:gd name="T10" fmla="*/ 0 h 21118"/>
              <a:gd name="T11" fmla="*/ 20462 w 20462"/>
              <a:gd name="T12" fmla="*/ 21118 h 211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62" h="21118" fill="none" extrusionOk="0">
                <a:moveTo>
                  <a:pt x="4536" y="-1"/>
                </a:moveTo>
                <a:cubicBezTo>
                  <a:pt x="11975" y="1597"/>
                  <a:pt x="18024" y="6991"/>
                  <a:pt x="20461" y="14199"/>
                </a:cubicBezTo>
              </a:path>
              <a:path w="20462" h="21118" stroke="0" extrusionOk="0">
                <a:moveTo>
                  <a:pt x="4536" y="-1"/>
                </a:moveTo>
                <a:cubicBezTo>
                  <a:pt x="11975" y="1597"/>
                  <a:pt x="18024" y="6991"/>
                  <a:pt x="20461" y="14199"/>
                </a:cubicBezTo>
                <a:lnTo>
                  <a:pt x="0" y="21118"/>
                </a:lnTo>
                <a:close/>
              </a:path>
            </a:pathLst>
          </a:custGeom>
          <a:noFill/>
          <a:ln w="38100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1980000">
            <a:off x="5996064" y="2472802"/>
            <a:ext cx="185450" cy="0"/>
          </a:xfrm>
          <a:prstGeom prst="line">
            <a:avLst/>
          </a:prstGeom>
          <a:noFill/>
          <a:ln w="44450">
            <a:solidFill>
              <a:srgbClr val="CC0000"/>
            </a:solidFill>
            <a:rou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rot="3300000">
            <a:off x="6938277" y="3389316"/>
            <a:ext cx="192612" cy="0"/>
          </a:xfrm>
          <a:prstGeom prst="line">
            <a:avLst/>
          </a:prstGeom>
          <a:noFill/>
          <a:ln w="44450">
            <a:solidFill>
              <a:srgbClr val="CC0000"/>
            </a:solidFill>
            <a:rou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rot="4260000">
            <a:off x="7516262" y="4511282"/>
            <a:ext cx="192612" cy="0"/>
          </a:xfrm>
          <a:prstGeom prst="line">
            <a:avLst/>
          </a:prstGeom>
          <a:noFill/>
          <a:ln w="44450">
            <a:solidFill>
              <a:srgbClr val="CC0000"/>
            </a:solidFill>
            <a:rou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31" y="6128184"/>
            <a:ext cx="2658008" cy="556591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为什么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PPF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可能是弓形的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311727" y="1671736"/>
            <a:ext cx="3584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处，大多数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工人生产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啤酒，甚至包括那些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适合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自行车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的工人。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所以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只要放弃少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生产一丁点啤酒，就可以换来多生产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辆自行车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4835525" y="1851203"/>
            <a:ext cx="3794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grpSp>
        <p:nvGrpSpPr>
          <p:cNvPr id="32" name="Group 5"/>
          <p:cNvGrpSpPr/>
          <p:nvPr/>
        </p:nvGrpSpPr>
        <p:grpSpPr bwMode="auto">
          <a:xfrm>
            <a:off x="4570413" y="1762303"/>
            <a:ext cx="4116387" cy="3954462"/>
            <a:chOff x="2462" y="910"/>
            <a:chExt cx="2871" cy="2379"/>
          </a:xfrm>
        </p:grpSpPr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2462" y="910"/>
              <a:ext cx="0" cy="2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2462" y="3289"/>
              <a:ext cx="2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 Box 9"/>
          <p:cNvSpPr txBox="1">
            <a:spLocks noChangeArrowheads="1"/>
          </p:cNvSpPr>
          <p:nvPr/>
        </p:nvSpPr>
        <p:spPr bwMode="auto">
          <a:xfrm rot="-5400000">
            <a:off x="3531393" y="2236172"/>
            <a:ext cx="1446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啤酒</a:t>
            </a:r>
          </a:p>
        </p:txBody>
      </p:sp>
      <p:sp>
        <p:nvSpPr>
          <p:cNvPr id="36" name="Arc 10"/>
          <p:cNvSpPr/>
          <p:nvPr/>
        </p:nvSpPr>
        <p:spPr bwMode="auto">
          <a:xfrm>
            <a:off x="4332288" y="2287765"/>
            <a:ext cx="3608387" cy="3946525"/>
          </a:xfrm>
          <a:custGeom>
            <a:avLst/>
            <a:gdLst>
              <a:gd name="T0" fmla="*/ 2147483647 w 21415"/>
              <a:gd name="T1" fmla="*/ 0 h 21559"/>
              <a:gd name="T2" fmla="*/ 2147483647 w 21415"/>
              <a:gd name="T3" fmla="*/ 2147483647 h 21559"/>
              <a:gd name="T4" fmla="*/ 0 w 21415"/>
              <a:gd name="T5" fmla="*/ 2147483647 h 21559"/>
              <a:gd name="T6" fmla="*/ 0 60000 65536"/>
              <a:gd name="T7" fmla="*/ 0 60000 65536"/>
              <a:gd name="T8" fmla="*/ 0 60000 65536"/>
              <a:gd name="T9" fmla="*/ 0 w 21415"/>
              <a:gd name="T10" fmla="*/ 0 h 21559"/>
              <a:gd name="T11" fmla="*/ 21415 w 21415"/>
              <a:gd name="T12" fmla="*/ 21559 h 215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15" h="21559" fill="none" extrusionOk="0">
                <a:moveTo>
                  <a:pt x="1324" y="-1"/>
                </a:moveTo>
                <a:cubicBezTo>
                  <a:pt x="11642" y="633"/>
                  <a:pt x="20064" y="8488"/>
                  <a:pt x="21414" y="18738"/>
                </a:cubicBezTo>
              </a:path>
              <a:path w="21415" h="21559" stroke="0" extrusionOk="0">
                <a:moveTo>
                  <a:pt x="1324" y="-1"/>
                </a:moveTo>
                <a:cubicBezTo>
                  <a:pt x="11642" y="633"/>
                  <a:pt x="20064" y="8488"/>
                  <a:pt x="21414" y="18738"/>
                </a:cubicBezTo>
                <a:lnTo>
                  <a:pt x="0" y="21559"/>
                </a:lnTo>
                <a:close/>
              </a:path>
            </a:pathLst>
          </a:custGeom>
          <a:noFill/>
          <a:ln w="38100">
            <a:solidFill>
              <a:srgbClr val="003366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1"/>
          <p:cNvSpPr>
            <a:spLocks noChangeArrowheads="1"/>
          </p:cNvSpPr>
          <p:nvPr/>
        </p:nvSpPr>
        <p:spPr bwMode="auto">
          <a:xfrm>
            <a:off x="4951413" y="2284590"/>
            <a:ext cx="141287" cy="138113"/>
          </a:xfrm>
          <a:prstGeom prst="ellipse">
            <a:avLst/>
          </a:prstGeom>
          <a:solidFill>
            <a:srgbClr val="CC0000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5091113" y="2349678"/>
            <a:ext cx="669925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9" name="Group 14"/>
          <p:cNvGrpSpPr/>
          <p:nvPr/>
        </p:nvGrpSpPr>
        <p:grpSpPr bwMode="auto">
          <a:xfrm>
            <a:off x="5665788" y="2343328"/>
            <a:ext cx="141287" cy="333375"/>
            <a:chOff x="3365" y="1285"/>
            <a:chExt cx="89" cy="210"/>
          </a:xfrm>
        </p:grpSpPr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3365" y="1408"/>
              <a:ext cx="89" cy="87"/>
            </a:xfrm>
            <a:prstGeom prst="ellipse">
              <a:avLst/>
            </a:prstGeom>
            <a:solidFill>
              <a:srgbClr val="CC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3407" y="1285"/>
              <a:ext cx="1" cy="167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6148388" y="1540053"/>
            <a:ext cx="2714625" cy="861774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</a:t>
            </a:r>
            <a:r>
              <a:rPr lang="en-US" sz="25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A，</a:t>
            </a:r>
            <a:r>
              <a:rPr lang="zh-CN" altLang="en-US" sz="25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生产</a:t>
            </a:r>
            <a:r>
              <a:rPr lang="en-US" sz="25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自行车</a:t>
            </a:r>
            <a:r>
              <a:rPr lang="zh-CN" altLang="en-US" sz="25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的机会</a:t>
            </a:r>
            <a:r>
              <a:rPr lang="en-US" sz="25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成本很低</a:t>
            </a:r>
            <a:r>
              <a:rPr lang="zh-CN" altLang="en-US" sz="250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786880" y="5768975"/>
            <a:ext cx="189992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山地自行车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31" y="6128184"/>
            <a:ext cx="2658008" cy="556591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为什么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PPF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可能是弓形的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331469" y="1654906"/>
            <a:ext cx="37209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处，大多数工人都在生产自行车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。留在啤酒行业的都是最好的啤酒生产工人。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生产更多的自行车需要将一些最好的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酿酒工人从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啤酒生产中转移出来，导致啤酒产量大幅下降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2" name="Group 5"/>
          <p:cNvGrpSpPr/>
          <p:nvPr/>
        </p:nvGrpSpPr>
        <p:grpSpPr bwMode="auto">
          <a:xfrm>
            <a:off x="4570413" y="1762303"/>
            <a:ext cx="4116387" cy="3954462"/>
            <a:chOff x="2462" y="910"/>
            <a:chExt cx="2871" cy="2379"/>
          </a:xfrm>
        </p:grpSpPr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2462" y="910"/>
              <a:ext cx="0" cy="2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2462" y="3289"/>
              <a:ext cx="2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 Box 9"/>
          <p:cNvSpPr txBox="1">
            <a:spLocks noChangeArrowheads="1"/>
          </p:cNvSpPr>
          <p:nvPr/>
        </p:nvSpPr>
        <p:spPr bwMode="auto">
          <a:xfrm rot="-5400000">
            <a:off x="3647377" y="2477293"/>
            <a:ext cx="1446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啤酒</a:t>
            </a:r>
          </a:p>
        </p:txBody>
      </p:sp>
      <p:sp>
        <p:nvSpPr>
          <p:cNvPr id="36" name="Arc 10"/>
          <p:cNvSpPr/>
          <p:nvPr/>
        </p:nvSpPr>
        <p:spPr bwMode="auto">
          <a:xfrm>
            <a:off x="4332288" y="2287765"/>
            <a:ext cx="3608387" cy="3946525"/>
          </a:xfrm>
          <a:custGeom>
            <a:avLst/>
            <a:gdLst>
              <a:gd name="T0" fmla="*/ 2147483647 w 21415"/>
              <a:gd name="T1" fmla="*/ 0 h 21559"/>
              <a:gd name="T2" fmla="*/ 2147483647 w 21415"/>
              <a:gd name="T3" fmla="*/ 2147483647 h 21559"/>
              <a:gd name="T4" fmla="*/ 0 w 21415"/>
              <a:gd name="T5" fmla="*/ 2147483647 h 21559"/>
              <a:gd name="T6" fmla="*/ 0 60000 65536"/>
              <a:gd name="T7" fmla="*/ 0 60000 65536"/>
              <a:gd name="T8" fmla="*/ 0 60000 65536"/>
              <a:gd name="T9" fmla="*/ 0 w 21415"/>
              <a:gd name="T10" fmla="*/ 0 h 21559"/>
              <a:gd name="T11" fmla="*/ 21415 w 21415"/>
              <a:gd name="T12" fmla="*/ 21559 h 215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15" h="21559" fill="none" extrusionOk="0">
                <a:moveTo>
                  <a:pt x="1324" y="-1"/>
                </a:moveTo>
                <a:cubicBezTo>
                  <a:pt x="11642" y="633"/>
                  <a:pt x="20064" y="8488"/>
                  <a:pt x="21414" y="18738"/>
                </a:cubicBezTo>
              </a:path>
              <a:path w="21415" h="21559" stroke="0" extrusionOk="0">
                <a:moveTo>
                  <a:pt x="1324" y="-1"/>
                </a:moveTo>
                <a:cubicBezTo>
                  <a:pt x="11642" y="633"/>
                  <a:pt x="20064" y="8488"/>
                  <a:pt x="21414" y="18738"/>
                </a:cubicBezTo>
                <a:lnTo>
                  <a:pt x="0" y="21559"/>
                </a:lnTo>
                <a:close/>
              </a:path>
            </a:pathLst>
          </a:custGeom>
          <a:noFill/>
          <a:ln w="38100">
            <a:solidFill>
              <a:srgbClr val="003366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573520" y="5768975"/>
            <a:ext cx="21132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山地自行车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307263" y="3709670"/>
            <a:ext cx="3794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7323138" y="4104957"/>
            <a:ext cx="141287" cy="138113"/>
          </a:xfrm>
          <a:prstGeom prst="ellipse">
            <a:avLst/>
          </a:prstGeom>
          <a:solidFill>
            <a:srgbClr val="CC0000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V="1">
            <a:off x="7435850" y="4166870"/>
            <a:ext cx="473862" cy="3175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14"/>
          <p:cNvGrpSpPr/>
          <p:nvPr/>
        </p:nvGrpSpPr>
        <p:grpSpPr bwMode="auto">
          <a:xfrm>
            <a:off x="7838281" y="4189962"/>
            <a:ext cx="141288" cy="1182688"/>
            <a:chOff x="4648" y="2212"/>
            <a:chExt cx="89" cy="745"/>
          </a:xfrm>
        </p:grpSpPr>
        <p:sp>
          <p:nvSpPr>
            <p:cNvPr id="7" name="Oval 15"/>
            <p:cNvSpPr>
              <a:spLocks noChangeArrowheads="1"/>
            </p:cNvSpPr>
            <p:nvPr/>
          </p:nvSpPr>
          <p:spPr bwMode="auto">
            <a:xfrm>
              <a:off x="4648" y="2870"/>
              <a:ext cx="89" cy="87"/>
            </a:xfrm>
            <a:prstGeom prst="ellipse">
              <a:avLst/>
            </a:prstGeom>
            <a:solidFill>
              <a:srgbClr val="CC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auto">
            <a:xfrm flipH="1">
              <a:off x="4693" y="2212"/>
              <a:ext cx="0" cy="662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6696796" y="1711775"/>
            <a:ext cx="2359025" cy="8604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</a:t>
            </a:r>
            <a:r>
              <a:rPr lang="en-US" sz="25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B，</a:t>
            </a:r>
            <a:r>
              <a:rPr lang="en-US" sz="25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自行车的</a:t>
            </a:r>
            <a:r>
              <a:rPr lang="zh-CN" altLang="en-US" sz="25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机会</a:t>
            </a:r>
            <a:r>
              <a:rPr lang="en-US" sz="25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成本</a:t>
            </a:r>
            <a:r>
              <a:rPr lang="zh-CN" altLang="en-US" sz="25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很高</a:t>
            </a:r>
            <a:r>
              <a:rPr lang="en-US" sz="25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31" y="6128184"/>
            <a:ext cx="2658008" cy="556591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为什么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PPF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可能是弓形的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367898" y="1720578"/>
            <a:ext cx="8776101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的工人有不同的技能，生产一种商品的机会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成本也是不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同的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，因此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是弓形的。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当存在其他资源或具有不同机会成本的资源组合时，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也是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弓形的。（例如，不同类型的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土地适合不同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类型的用途）。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31" y="6128184"/>
            <a:ext cx="2658008" cy="556591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PPF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367898" y="1234168"/>
            <a:ext cx="8776101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显示了一个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经济体在给定资源和技术下，可能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生产的两种商品的所有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组合。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lang="zh-CN" altLang="en-US" sz="2400" noProof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也很好地说明了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权衡取舍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和机会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成本、效率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低效率、失业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和经济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增长这些概念。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弓形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也说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明了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机会成本递增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概念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31" y="6128184"/>
            <a:ext cx="2658008" cy="556591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微观经济学与宏观经济学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367898" y="1234168"/>
            <a:ext cx="8776101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微观经济学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是研究家庭和企业如何做出决策以及它们在市场中如何互动的学科。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宏观经济学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是对整个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经济体的现象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的研究，包括通货膨胀、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失业、经济增长、国际收支等四个方面。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这两个经济学分支紧密地交织在一起，但又截然不同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它们研究不同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的问题。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31" y="6128184"/>
            <a:ext cx="2658008" cy="556591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作为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政策顾问的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经济学家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367899" y="1317881"/>
            <a:ext cx="87761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作为科学家，经济学家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实证表述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试图描述世界的现状。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作为政策顾问，经济学家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规范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表述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，试图规定世界应该如何。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实证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表述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可以被证实或反驳，规范表述不能。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政府聘请了许多经济学家提供政策建议。例如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，中国人民银行有一个货币政策委员会，美国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总统有一个经济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顾问委员会。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31" y="6128184"/>
            <a:ext cx="2658008" cy="556591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练习题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367899" y="1317881"/>
            <a:ext cx="8776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这些陈述中哪些是“实证的”，哪些是“规范的”？你怎么能分辨出区别？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a.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当政府增加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货币供给时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，价格就会上涨。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b.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政府应该少印钞票。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c.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需要减税来刺激经济。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d.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大米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价格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的上涨将导致消费者对音乐下载的需求增加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605" y="1557020"/>
            <a:ext cx="84994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经济学家扮演两个角色：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思源黑体 CN Regular" panose="020B0500000000000000" pitchFamily="34" charset="-122"/>
                <a:cs typeface="+mn-cs"/>
              </a:rPr>
              <a:t>科学家：试图解释世界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思源黑体 CN Regular" panose="020B0500000000000000" pitchFamily="34" charset="-122"/>
                <a:cs typeface="+mn-cs"/>
              </a:rPr>
              <a:t>政策顾问：努力改进世界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首先，经济学家采用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科学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的方法。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所谓科学的方法，就是中立地、冷静地建立和测试关于世界如何运作的理论。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作为科学家的经济学家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31" y="6128184"/>
            <a:ext cx="2658008" cy="556591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练习题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367899" y="1317881"/>
            <a:ext cx="87761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endParaRPr kumimoji="0" lang="zh-CN" altLang="en-US" sz="2400" b="1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a.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当政府增加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货币</a:t>
            </a:r>
            <a:r>
              <a:rPr lang="zh-CN" altLang="en-US" sz="2400" noProof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供给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，价格就会上涨。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实证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描述一种关系，可以使用数据来证实或反驳。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b.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政府应该少印钞票。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规范</a:t>
            </a:r>
            <a:r>
              <a:rPr kumimoji="0" lang="en-US" altLang="zh-CN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这是一种价值判断，无法证实或反驳。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31" y="6128184"/>
            <a:ext cx="2658008" cy="556591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练习题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367899" y="1317881"/>
            <a:ext cx="8776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endParaRPr kumimoji="0" lang="zh-CN" altLang="en-US" sz="2400" b="1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c.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需要减税来刺激经济。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规范</a:t>
            </a:r>
            <a:r>
              <a:rPr kumimoji="0" lang="en-US" altLang="zh-CN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另一种价值判断。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d.</a:t>
            </a:r>
            <a:r>
              <a:rPr lang="zh-CN" altLang="en-US" sz="2400" noProof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大米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价格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的上涨将导致消费者对音乐下载的需求增加。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实证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描述一种关系。</a:t>
            </a:r>
            <a:b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请注意，一个陈述不一定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lang="zh-CN" altLang="en-US" sz="2400" noProof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正确的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才是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“实证的”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31" y="6128184"/>
            <a:ext cx="2658008" cy="556591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经济学家为什么意见不一致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367899" y="1317881"/>
            <a:ext cx="8776101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经济学家经常给出相互矛盾的政策建议。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他们有时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对某个经济理论的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有效性意见不一。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他们可能有不同的价值观，因此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对一项政策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应该努力实现的目标有不同的规范性的观点。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然而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，也有很多经济观点是大多数</a:t>
            </a: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经济学家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都意见一致的。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231" y="6128184"/>
            <a:ext cx="2658008" cy="556591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经济学家们意见最一致的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命题</a:t>
            </a:r>
            <a:endParaRPr lang="zh-CN" altLang="en-US" sz="320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367899" y="1671172"/>
            <a:ext cx="8776101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租金上限降低了可用住房的数量和质量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关税和进口配额通常会降低总体经济福利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扩张性财政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政策（减税、增加政府支出等）对低于充分就业的经济有重要的刺激效应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通货膨胀主要是由于货币供给的过分增长引起的</a:t>
            </a:r>
            <a:r>
              <a:rPr kumimoji="0" lang="zh-CN" altLang="en-US" sz="240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作为科学家，经济学家试图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用基于适当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假设的模型来解释世界。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两个简单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的经济学模型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循环流量图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和生产可能性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微观经济学研究消费者和企业的行为，以及它们在市场中的相互作用。宏观经济学研究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整个经济体。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作为政策顾问，经济学家就如何改善世界提供建议。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哈尔滨工业大学（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深圳）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经济管理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学院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9D7B55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THE HITSZ SCHOOL OF ECONOMICS AND MANAGEMENT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D7B55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9861" y="1506771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《</a:t>
            </a:r>
            <a:r>
              <a:rPr kumimoji="0" lang="zh-CN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经济学原理</a:t>
            </a:r>
            <a:r>
              <a:rPr kumimoji="0" lang="en-US" altLang="zh-CN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》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4819" y="3253754"/>
            <a:ext cx="8066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下一章：相互依存性与贸易的好处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214630" y="1557020"/>
            <a:ext cx="88138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简化复杂的世界，让它更容易理解。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例如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为了研究国际贸易，假设只有两个国家和两种商品。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虽然和实际不符，但学习起来简单，并且也能够提供关于现实世界的有用见解。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对复杂现实的</a:t>
            </a:r>
            <a:r>
              <a:rPr lang="zh-CN" altLang="en-US" sz="240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高度简化的呈现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经济学家使用经济学模型来研究经济问题。</a:t>
            </a:r>
            <a:b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假设和模型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01976" y="1290963"/>
            <a:ext cx="8064896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循环流量图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可视化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直观的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经济模型，显示了货币如何在家庭和企业之间通过市场流动。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两种类型的“决策者”：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solidFill>
                  <a:srgbClr val="002060"/>
                </a:solidFill>
                <a:latin typeface="Calibri" panose="020F0502020204030204"/>
                <a:ea typeface="思源黑体 CN Regular" panose="020B0500000000000000" pitchFamily="34" charset="-122"/>
              </a:rPr>
              <a:t>家庭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思源黑体 CN Regular" panose="020B0500000000000000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solidFill>
                  <a:srgbClr val="002060"/>
                </a:solidFill>
                <a:latin typeface="Calibri" panose="020F0502020204030204"/>
                <a:ea typeface="思源黑体 CN Regular" panose="020B0500000000000000" pitchFamily="34" charset="-122"/>
              </a:rPr>
              <a:t>企业</a:t>
            </a:r>
            <a:endParaRPr lang="en-US" altLang="zh-CN" sz="2400">
              <a:solidFill>
                <a:srgbClr val="002060"/>
              </a:solidFill>
              <a:latin typeface="Calibri" panose="020F0502020204030204"/>
              <a:ea typeface="思源黑体 CN Regular" panose="020B05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两个市场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solidFill>
                  <a:srgbClr val="002060"/>
                </a:solidFill>
                <a:latin typeface="Calibri" panose="020F0502020204030204"/>
                <a:ea typeface="思源黑体 CN Regular" panose="020B0500000000000000" pitchFamily="34" charset="-122"/>
              </a:rPr>
              <a:t>商品和服务市场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思源黑体 CN Regular" panose="020B0500000000000000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solidFill>
                  <a:srgbClr val="002060"/>
                </a:solidFill>
                <a:latin typeface="Calibri" panose="020F0502020204030204"/>
                <a:ea typeface="思源黑体 CN Regular" panose="020B0500000000000000" pitchFamily="34" charset="-122"/>
              </a:rPr>
              <a:t>生产要素市场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模型：循环流量图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01976" y="1290963"/>
            <a:ext cx="806489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生产要素：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经济中用于生产商品和服务的资源，包括：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思源黑体 CN Regular" panose="020B0500000000000000" pitchFamily="34" charset="-122"/>
                <a:cs typeface="+mn-cs"/>
              </a:rPr>
              <a:t>劳动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思源黑体 CN Regular" panose="020B0500000000000000" pitchFamily="34" charset="-122"/>
                <a:cs typeface="+mn-cs"/>
              </a:rPr>
              <a:t>土地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思源黑体 CN Regular" panose="020B0500000000000000" pitchFamily="34" charset="-122"/>
                <a:cs typeface="+mn-cs"/>
              </a:rPr>
              <a:t>资本（用于生产的建筑物和机器等）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思源黑体 CN Regular" panose="020B0500000000000000" pitchFamily="34" charset="-122"/>
                <a:cs typeface="+mn-cs"/>
              </a:rPr>
              <a:t>其他（比如数据、自然资源等）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思源黑体 CN Regular" panose="020B0500000000000000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模型：循环流量图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487838" y="1563342"/>
            <a:ext cx="5372827" cy="187769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830" indent="-231775">
              <a:spcBef>
                <a:spcPct val="15000"/>
              </a:spcBef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家庭：</a:t>
            </a:r>
          </a:p>
          <a:p>
            <a:pPr marL="290830" indent="-231775">
              <a:spcBef>
                <a:spcPct val="15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拥有生产要素，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将其出售/出租给</a:t>
            </a:r>
            <a:r>
              <a:rPr lang="zh-CN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企业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以获取收入</a:t>
            </a:r>
          </a:p>
          <a:p>
            <a:pPr marL="290830" indent="-231775">
              <a:spcBef>
                <a:spcPct val="15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购买和消费商品和服务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6933" y="3739186"/>
            <a:ext cx="1944688" cy="893763"/>
            <a:chOff x="560242" y="3909397"/>
            <a:chExt cx="1944688" cy="893763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560242" y="3909397"/>
              <a:ext cx="1944688" cy="893763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742805" y="4088785"/>
              <a:ext cx="1620838" cy="5067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700" dirty="0">
                  <a:latin typeface="Arial" panose="020B0604020202020204" pitchFamily="34" charset="0"/>
                  <a:cs typeface="Arial" panose="020B0604020202020204" pitchFamily="34" charset="0"/>
                </a:rPr>
                <a:t>企业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74690" y="3658173"/>
            <a:ext cx="2085975" cy="893763"/>
            <a:chOff x="6764148" y="3893522"/>
            <a:chExt cx="2085975" cy="893763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905435" y="3893522"/>
              <a:ext cx="1944688" cy="893763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6764148" y="4088784"/>
              <a:ext cx="2078038" cy="5032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700" dirty="0">
                  <a:latin typeface="Arial" panose="020B0604020202020204" pitchFamily="34" charset="0"/>
                  <a:cs typeface="Arial" panose="020B0604020202020204" pitchFamily="34" charset="0"/>
                </a:rPr>
                <a:t>家庭</a:t>
              </a:r>
            </a:p>
          </p:txBody>
        </p:sp>
      </p:grp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6933" y="4767792"/>
            <a:ext cx="4862267" cy="187769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830" indent="-231775">
              <a:spcBef>
                <a:spcPct val="15000"/>
              </a:spcBef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企业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</a:p>
          <a:p>
            <a:pPr marL="290830" indent="-231775">
              <a:spcBef>
                <a:spcPct val="15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购买/雇佣生产要素，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用它们生产商品和服务</a:t>
            </a:r>
          </a:p>
          <a:p>
            <a:pPr marL="290830" indent="-231775">
              <a:spcBef>
                <a:spcPct val="15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销售商品和服务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模型：循环流量图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3375025" y="5037138"/>
            <a:ext cx="2422525" cy="1689100"/>
            <a:chOff x="2110" y="2794"/>
            <a:chExt cx="1526" cy="1064"/>
          </a:xfrm>
        </p:grpSpPr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2138" y="2794"/>
              <a:ext cx="1462" cy="1064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914400"/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110" y="2948"/>
              <a:ext cx="1526" cy="6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defTabSz="914400">
                <a:spcBef>
                  <a:spcPct val="50000"/>
                </a:spcBef>
              </a:pPr>
              <a:r>
                <a:rPr lang="zh-CN" altLang="en-US" sz="26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生产要素</a:t>
              </a:r>
              <a:endParaRPr lang="en-US" altLang="zh-CN" sz="2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914400">
                <a:spcBef>
                  <a:spcPct val="50000"/>
                </a:spcBef>
              </a:pPr>
              <a:r>
                <a:rPr lang="zh-CN" altLang="en-US" sz="26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市场</a:t>
              </a:r>
              <a:endParaRPr lang="en-US" sz="2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6"/>
          <p:cNvGrpSpPr/>
          <p:nvPr/>
        </p:nvGrpSpPr>
        <p:grpSpPr bwMode="auto">
          <a:xfrm>
            <a:off x="6650037" y="3570288"/>
            <a:ext cx="2162175" cy="893763"/>
            <a:chOff x="4173" y="1870"/>
            <a:chExt cx="1362" cy="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173" y="1870"/>
              <a:ext cx="1362" cy="563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</p:spPr>
          <p:txBody>
            <a:bodyPr/>
            <a:lstStyle/>
            <a:p>
              <a:pPr defTabSz="914400"/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202" y="1998"/>
              <a:ext cx="1309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defTabSz="914400">
                <a:spcBef>
                  <a:spcPct val="50000"/>
                </a:spcBef>
              </a:pPr>
              <a:r>
                <a:rPr lang="zh-CN" altLang="en-US" sz="27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家庭</a:t>
              </a:r>
              <a:endParaRPr lang="en-US" sz="27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 bwMode="auto">
          <a:xfrm>
            <a:off x="266699" y="3579813"/>
            <a:ext cx="1944688" cy="893763"/>
            <a:chOff x="131" y="1876"/>
            <a:chExt cx="1225" cy="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31" y="1876"/>
              <a:ext cx="1225" cy="563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</p:spPr>
          <p:txBody>
            <a:bodyPr/>
            <a:lstStyle/>
            <a:p>
              <a:pPr defTabSz="914400"/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46" y="1989"/>
              <a:ext cx="1021" cy="3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defTabSz="914400">
                <a:spcBef>
                  <a:spcPct val="50000"/>
                </a:spcBef>
              </a:pPr>
              <a:r>
                <a:rPr lang="zh-CN" altLang="en-US" sz="27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企业</a:t>
              </a:r>
            </a:p>
          </p:txBody>
        </p:sp>
      </p:grpSp>
      <p:grpSp>
        <p:nvGrpSpPr>
          <p:cNvPr id="13" name="Group 12"/>
          <p:cNvGrpSpPr/>
          <p:nvPr/>
        </p:nvGrpSpPr>
        <p:grpSpPr bwMode="auto">
          <a:xfrm>
            <a:off x="5745162" y="4462463"/>
            <a:ext cx="2900362" cy="2098675"/>
            <a:chOff x="3603" y="2432"/>
            <a:chExt cx="1827" cy="1322"/>
          </a:xfrm>
        </p:grpSpPr>
        <p:grpSp>
          <p:nvGrpSpPr>
            <p:cNvPr id="14" name="Group 13"/>
            <p:cNvGrpSpPr/>
            <p:nvPr/>
          </p:nvGrpSpPr>
          <p:grpSpPr bwMode="auto">
            <a:xfrm rot="5400000">
              <a:off x="3866" y="2169"/>
              <a:ext cx="1048" cy="1573"/>
              <a:chOff x="3840" y="1040"/>
              <a:chExt cx="1008" cy="752"/>
            </a:xfrm>
          </p:grpSpPr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H="1">
                <a:off x="3840" y="1040"/>
                <a:ext cx="1008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pPr defTabSz="914400"/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4830" y="1041"/>
                <a:ext cx="0" cy="751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</a:ln>
            </p:spPr>
            <p:txBody>
              <a:bodyPr/>
              <a:lstStyle/>
              <a:p>
                <a:pPr defTabSz="914400"/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3821" y="3456"/>
              <a:ext cx="1609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914400">
                <a:spcBef>
                  <a:spcPct val="50000"/>
                </a:spcBef>
              </a:pPr>
              <a:r>
                <a:rPr lang="en-US" sz="25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  <a:r>
                <a:rPr lang="zh-CN" altLang="en-US" sz="25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收入</a:t>
              </a:r>
              <a:endParaRPr lang="en-US" sz="2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22"/>
          <p:cNvGrpSpPr/>
          <p:nvPr/>
        </p:nvGrpSpPr>
        <p:grpSpPr bwMode="auto">
          <a:xfrm>
            <a:off x="1184274" y="4478338"/>
            <a:ext cx="2222500" cy="1285875"/>
            <a:chOff x="730" y="2442"/>
            <a:chExt cx="1400" cy="810"/>
          </a:xfrm>
        </p:grpSpPr>
        <p:grpSp>
          <p:nvGrpSpPr>
            <p:cNvPr id="19" name="Group 23"/>
            <p:cNvGrpSpPr/>
            <p:nvPr/>
          </p:nvGrpSpPr>
          <p:grpSpPr bwMode="auto">
            <a:xfrm>
              <a:off x="730" y="2442"/>
              <a:ext cx="1400" cy="810"/>
              <a:chOff x="986" y="2478"/>
              <a:chExt cx="879" cy="774"/>
            </a:xfrm>
          </p:grpSpPr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 rot="5400000" flipH="1" flipV="1">
                <a:off x="600" y="2865"/>
                <a:ext cx="774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pPr defTabSz="914400"/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rot="5400000" flipV="1">
                <a:off x="1426" y="2794"/>
                <a:ext cx="0" cy="879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</a:ln>
            </p:spPr>
            <p:txBody>
              <a:bodyPr/>
              <a:lstStyle/>
              <a:p>
                <a:pPr defTabSz="914400"/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771" y="2876"/>
              <a:ext cx="1346" cy="2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914400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5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租用生产</a:t>
              </a:r>
              <a:r>
                <a:rPr lang="zh-CN" altLang="en-US" sz="25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要素</a:t>
              </a:r>
              <a:endParaRPr lang="en-US" sz="2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7"/>
          <p:cNvGrpSpPr/>
          <p:nvPr/>
        </p:nvGrpSpPr>
        <p:grpSpPr bwMode="auto">
          <a:xfrm>
            <a:off x="5757862" y="4462463"/>
            <a:ext cx="2125662" cy="1301750"/>
            <a:chOff x="3611" y="2432"/>
            <a:chExt cx="1339" cy="820"/>
          </a:xfrm>
        </p:grpSpPr>
        <p:grpSp>
          <p:nvGrpSpPr>
            <p:cNvPr id="24" name="Group 28"/>
            <p:cNvGrpSpPr/>
            <p:nvPr/>
          </p:nvGrpSpPr>
          <p:grpSpPr bwMode="auto">
            <a:xfrm>
              <a:off x="3611" y="2432"/>
              <a:ext cx="1339" cy="820"/>
              <a:chOff x="3611" y="2456"/>
              <a:chExt cx="1339" cy="796"/>
            </a:xfrm>
          </p:grpSpPr>
          <p:sp>
            <p:nvSpPr>
              <p:cNvPr id="26" name="Line 29"/>
              <p:cNvSpPr>
                <a:spLocks noChangeShapeType="1"/>
              </p:cNvSpPr>
              <p:nvPr/>
            </p:nvSpPr>
            <p:spPr bwMode="auto">
              <a:xfrm flipH="1" flipV="1">
                <a:off x="3611" y="3248"/>
                <a:ext cx="1339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pPr defTabSz="914400"/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Line 30"/>
              <p:cNvSpPr>
                <a:spLocks noChangeShapeType="1"/>
              </p:cNvSpPr>
              <p:nvPr/>
            </p:nvSpPr>
            <p:spPr bwMode="auto">
              <a:xfrm flipV="1">
                <a:off x="4931" y="2456"/>
                <a:ext cx="0" cy="796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</a:ln>
            </p:spPr>
            <p:txBody>
              <a:bodyPr/>
              <a:lstStyle/>
              <a:p>
                <a:pPr defTabSz="914400"/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3682" y="2749"/>
              <a:ext cx="1262" cy="4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defTabSz="914400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5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出租</a:t>
              </a:r>
              <a:r>
                <a:rPr lang="zh-CN" altLang="en-US" sz="25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劳动力</a:t>
              </a:r>
              <a:r>
                <a:rPr lang="zh-CN" altLang="en-US" sz="25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、土地、资本</a:t>
              </a:r>
              <a:endParaRPr lang="en-US" sz="2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32"/>
          <p:cNvGrpSpPr/>
          <p:nvPr/>
        </p:nvGrpSpPr>
        <p:grpSpPr bwMode="auto">
          <a:xfrm>
            <a:off x="5688012" y="1519239"/>
            <a:ext cx="3849687" cy="2044700"/>
            <a:chOff x="3567" y="578"/>
            <a:chExt cx="2425" cy="1288"/>
          </a:xfrm>
        </p:grpSpPr>
        <p:grpSp>
          <p:nvGrpSpPr>
            <p:cNvPr id="29" name="Group 33"/>
            <p:cNvGrpSpPr/>
            <p:nvPr/>
          </p:nvGrpSpPr>
          <p:grpSpPr bwMode="auto">
            <a:xfrm>
              <a:off x="3567" y="852"/>
              <a:ext cx="1621" cy="1014"/>
              <a:chOff x="3527" y="852"/>
              <a:chExt cx="1661" cy="998"/>
            </a:xfrm>
          </p:grpSpPr>
          <p:sp>
            <p:nvSpPr>
              <p:cNvPr id="31" name="Line 34"/>
              <p:cNvSpPr>
                <a:spLocks noChangeShapeType="1"/>
              </p:cNvSpPr>
              <p:nvPr/>
            </p:nvSpPr>
            <p:spPr bwMode="auto">
              <a:xfrm flipH="1">
                <a:off x="3527" y="861"/>
                <a:ext cx="1661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pPr defTabSz="914400"/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>
                <a:off x="5168" y="852"/>
                <a:ext cx="0" cy="998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</a:ln>
            </p:spPr>
            <p:txBody>
              <a:bodyPr/>
              <a:lstStyle/>
              <a:p>
                <a:pPr defTabSz="914400"/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4173" y="578"/>
              <a:ext cx="1819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914400">
                <a:spcBef>
                  <a:spcPct val="50000"/>
                </a:spcBef>
              </a:pPr>
              <a:r>
                <a:rPr lang="en-US" sz="25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</a:t>
              </a:r>
              <a:r>
                <a:rPr lang="zh-CN" altLang="en-US" sz="25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支出</a:t>
              </a:r>
              <a:endParaRPr lang="en-US" sz="2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7"/>
          <p:cNvGrpSpPr/>
          <p:nvPr/>
        </p:nvGrpSpPr>
        <p:grpSpPr bwMode="auto">
          <a:xfrm>
            <a:off x="5734049" y="2263776"/>
            <a:ext cx="2128838" cy="1295400"/>
            <a:chOff x="3596" y="1047"/>
            <a:chExt cx="1341" cy="816"/>
          </a:xfrm>
        </p:grpSpPr>
        <p:grpSp>
          <p:nvGrpSpPr>
            <p:cNvPr id="34" name="Group 38"/>
            <p:cNvGrpSpPr/>
            <p:nvPr/>
          </p:nvGrpSpPr>
          <p:grpSpPr bwMode="auto">
            <a:xfrm>
              <a:off x="3596" y="1047"/>
              <a:ext cx="1341" cy="816"/>
              <a:chOff x="3596" y="1047"/>
              <a:chExt cx="1341" cy="816"/>
            </a:xfrm>
          </p:grpSpPr>
          <p:sp>
            <p:nvSpPr>
              <p:cNvPr id="36" name="Line 39"/>
              <p:cNvSpPr>
                <a:spLocks noChangeShapeType="1"/>
              </p:cNvSpPr>
              <p:nvPr/>
            </p:nvSpPr>
            <p:spPr bwMode="auto">
              <a:xfrm rot="-5400000" flipH="1" flipV="1">
                <a:off x="4510" y="1455"/>
                <a:ext cx="816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pPr defTabSz="914400"/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Line 40"/>
              <p:cNvSpPr>
                <a:spLocks noChangeShapeType="1"/>
              </p:cNvSpPr>
              <p:nvPr/>
            </p:nvSpPr>
            <p:spPr bwMode="auto">
              <a:xfrm rot="16200000" flipV="1">
                <a:off x="4267" y="388"/>
                <a:ext cx="0" cy="1341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</a:ln>
            </p:spPr>
            <p:txBody>
              <a:bodyPr/>
              <a:lstStyle/>
              <a:p>
                <a:pPr defTabSz="914400"/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4095" y="1064"/>
              <a:ext cx="825" cy="6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 defTabSz="91440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5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 &amp; S </a:t>
              </a:r>
            </a:p>
            <a:p>
              <a:pPr algn="r" defTabSz="914400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5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购买</a:t>
              </a:r>
              <a:endParaRPr lang="en-US" sz="2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42"/>
          <p:cNvGrpSpPr/>
          <p:nvPr/>
        </p:nvGrpSpPr>
        <p:grpSpPr bwMode="auto">
          <a:xfrm>
            <a:off x="1142999" y="2208213"/>
            <a:ext cx="2259013" cy="1366838"/>
            <a:chOff x="704" y="1012"/>
            <a:chExt cx="1423" cy="861"/>
          </a:xfrm>
        </p:grpSpPr>
        <p:grpSp>
          <p:nvGrpSpPr>
            <p:cNvPr id="39" name="Group 43"/>
            <p:cNvGrpSpPr/>
            <p:nvPr/>
          </p:nvGrpSpPr>
          <p:grpSpPr bwMode="auto">
            <a:xfrm>
              <a:off x="704" y="1012"/>
              <a:ext cx="1423" cy="861"/>
              <a:chOff x="704" y="1012"/>
              <a:chExt cx="1423" cy="885"/>
            </a:xfrm>
          </p:grpSpPr>
          <p:sp>
            <p:nvSpPr>
              <p:cNvPr id="41" name="Line 44"/>
              <p:cNvSpPr>
                <a:spLocks noChangeShapeType="1"/>
              </p:cNvSpPr>
              <p:nvPr/>
            </p:nvSpPr>
            <p:spPr bwMode="auto">
              <a:xfrm rot="10800000" flipH="1" flipV="1">
                <a:off x="704" y="1024"/>
                <a:ext cx="1423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pPr defTabSz="914400"/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Line 45"/>
              <p:cNvSpPr>
                <a:spLocks noChangeShapeType="1"/>
              </p:cNvSpPr>
              <p:nvPr/>
            </p:nvSpPr>
            <p:spPr bwMode="auto">
              <a:xfrm rot="10800000" flipV="1">
                <a:off x="721" y="1012"/>
                <a:ext cx="0" cy="885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</a:ln>
            </p:spPr>
            <p:txBody>
              <a:bodyPr/>
              <a:lstStyle/>
              <a:p>
                <a:pPr defTabSz="914400"/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745" y="1023"/>
              <a:ext cx="825" cy="6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91440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5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 &amp; S </a:t>
              </a:r>
            </a:p>
            <a:p>
              <a:pPr defTabSz="914400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5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出售</a:t>
              </a:r>
              <a:endParaRPr lang="en-US" sz="2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7"/>
          <p:cNvGrpSpPr/>
          <p:nvPr/>
        </p:nvGrpSpPr>
        <p:grpSpPr bwMode="auto">
          <a:xfrm>
            <a:off x="619124" y="1471613"/>
            <a:ext cx="2887663" cy="2097088"/>
            <a:chOff x="374" y="548"/>
            <a:chExt cx="1819" cy="1321"/>
          </a:xfrm>
        </p:grpSpPr>
        <p:grpSp>
          <p:nvGrpSpPr>
            <p:cNvPr id="44" name="Group 48"/>
            <p:cNvGrpSpPr/>
            <p:nvPr/>
          </p:nvGrpSpPr>
          <p:grpSpPr bwMode="auto">
            <a:xfrm rot="-5400000">
              <a:off x="796" y="500"/>
              <a:ext cx="1055" cy="1683"/>
              <a:chOff x="3840" y="1040"/>
              <a:chExt cx="1008" cy="752"/>
            </a:xfrm>
          </p:grpSpPr>
          <p:sp>
            <p:nvSpPr>
              <p:cNvPr id="46" name="Line 49"/>
              <p:cNvSpPr>
                <a:spLocks noChangeShapeType="1"/>
              </p:cNvSpPr>
              <p:nvPr/>
            </p:nvSpPr>
            <p:spPr bwMode="auto">
              <a:xfrm flipH="1">
                <a:off x="3840" y="1040"/>
                <a:ext cx="1008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pPr defTabSz="914400"/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Line 50"/>
              <p:cNvSpPr>
                <a:spLocks noChangeShapeType="1"/>
              </p:cNvSpPr>
              <p:nvPr/>
            </p:nvSpPr>
            <p:spPr bwMode="auto">
              <a:xfrm>
                <a:off x="4830" y="1041"/>
                <a:ext cx="0" cy="751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</a:ln>
            </p:spPr>
            <p:txBody>
              <a:bodyPr/>
              <a:lstStyle/>
              <a:p>
                <a:pPr defTabSz="914400"/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Text Box 51"/>
            <p:cNvSpPr txBox="1">
              <a:spLocks noChangeArrowheads="1"/>
            </p:cNvSpPr>
            <p:nvPr/>
          </p:nvSpPr>
          <p:spPr bwMode="auto">
            <a:xfrm>
              <a:off x="374" y="548"/>
              <a:ext cx="1819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914400">
                <a:spcBef>
                  <a:spcPct val="50000"/>
                </a:spcBef>
              </a:pPr>
              <a:r>
                <a:rPr lang="zh-CN" altLang="en-US" sz="25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收入</a:t>
              </a:r>
              <a:endParaRPr lang="en-US" sz="2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52"/>
          <p:cNvGrpSpPr/>
          <p:nvPr/>
        </p:nvGrpSpPr>
        <p:grpSpPr bwMode="auto">
          <a:xfrm>
            <a:off x="3411537" y="1417638"/>
            <a:ext cx="2320925" cy="1689100"/>
            <a:chOff x="2133" y="514"/>
            <a:chExt cx="1462" cy="1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Oval 53"/>
            <p:cNvSpPr>
              <a:spLocks noChangeArrowheads="1"/>
            </p:cNvSpPr>
            <p:nvPr/>
          </p:nvSpPr>
          <p:spPr bwMode="auto">
            <a:xfrm>
              <a:off x="2133" y="514"/>
              <a:ext cx="1462" cy="1064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</a:ln>
          </p:spPr>
          <p:txBody>
            <a:bodyPr/>
            <a:lstStyle/>
            <a:p>
              <a:pPr defTabSz="914400"/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 Box 54"/>
            <p:cNvSpPr txBox="1">
              <a:spLocks noChangeArrowheads="1"/>
            </p:cNvSpPr>
            <p:nvPr/>
          </p:nvSpPr>
          <p:spPr bwMode="auto">
            <a:xfrm>
              <a:off x="2187" y="684"/>
              <a:ext cx="1371" cy="6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defTabSz="914400">
                <a:spcBef>
                  <a:spcPct val="50000"/>
                </a:spcBef>
              </a:pPr>
              <a:r>
                <a:rPr lang="zh-CN" altLang="en-US" sz="26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商品和服务</a:t>
              </a:r>
              <a:endParaRPr lang="en-US" altLang="zh-CN" sz="2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914400">
                <a:spcBef>
                  <a:spcPct val="50000"/>
                </a:spcBef>
              </a:pPr>
              <a:r>
                <a:rPr lang="zh-CN" altLang="en-US" sz="26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（</a:t>
              </a:r>
              <a:r>
                <a:rPr lang="en-US" altLang="zh-CN" sz="26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G&amp;S)</a:t>
              </a:r>
              <a:r>
                <a:rPr lang="zh-CN" altLang="en-US" sz="26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市场</a:t>
              </a:r>
              <a:endParaRPr lang="en-US" sz="2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模型：循环流量图</a:t>
            </a:r>
          </a:p>
        </p:txBody>
      </p:sp>
      <p:sp>
        <p:nvSpPr>
          <p:cNvPr id="58" name="Line 3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794385" y="6136005"/>
            <a:ext cx="2607310" cy="7620"/>
          </a:xfrm>
          <a:prstGeom prst="line">
            <a:avLst/>
          </a:prstGeom>
          <a:noFill/>
          <a:ln w="57150">
            <a:solidFill>
              <a:srgbClr val="009900"/>
            </a:solidFill>
            <a:miter lim="800000"/>
            <a:tailEnd type="stealth" w="lg" len="lg"/>
          </a:ln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Line 3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790704" y="4523424"/>
            <a:ext cx="0" cy="1609725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</a:ln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-825801" y="5798796"/>
            <a:ext cx="288766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25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zh-CN" altLang="en-US" sz="2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支出</a:t>
            </a:r>
            <a:endParaRPr lang="en-US" sz="25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56900" y="994749"/>
            <a:ext cx="8064896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生产可能性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）：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表示在可得到的生产要素和生产技术既定时，一个经济所能生产的产品数量的各种组合的图形。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例子：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两种商品：电脑和小麦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一种资源：简化为劳动力（以小时为单位）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经济体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每月有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50000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个工时可用于生产。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模型：生产可能性边界（</a:t>
            </a:r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PPE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）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8a63278-01f4-4467-91c5-bdbf8525f802"/>
  <p:tag name="COMMONDATA" val="eyJoZGlkIjoiNGEyYTQ3YzBjNDdiNmY2MWY1ZjA1Njc3MjE3YzgwOD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0070C0"/>
      </a:accent2>
      <a:accent3>
        <a:srgbClr val="00B0F0"/>
      </a:accent3>
      <a:accent4>
        <a:srgbClr val="595959"/>
      </a:accent4>
      <a:accent5>
        <a:srgbClr val="7F7F7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</TotalTime>
  <Words>1674</Words>
  <Application>Microsoft Office PowerPoint</Application>
  <PresentationFormat>全屏显示(4:3)</PresentationFormat>
  <Paragraphs>258</Paragraphs>
  <Slides>35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Arial Unicode MS</vt:lpstr>
      <vt:lpstr>等线</vt:lpstr>
      <vt:lpstr>华光中雅_CNKI</vt:lpstr>
      <vt:lpstr>思源黑体 CN Bold</vt:lpstr>
      <vt:lpstr>思源黑体 CN Light</vt:lpstr>
      <vt:lpstr>思源黑体 CN Regular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</vt:lpstr>
      <vt:lpstr>Worksheet</vt:lpstr>
      <vt:lpstr>Chart</vt:lpstr>
      <vt:lpstr>PowerPoint 演示文稿</vt:lpstr>
      <vt:lpstr>本章回答如下6个问题</vt:lpstr>
      <vt:lpstr>作为科学家的经济学家</vt:lpstr>
      <vt:lpstr>假设和模型</vt:lpstr>
      <vt:lpstr>模型：循环流量图</vt:lpstr>
      <vt:lpstr>模型：循环流量图</vt:lpstr>
      <vt:lpstr>模型：循环流量图</vt:lpstr>
      <vt:lpstr>模型：循环流量图</vt:lpstr>
      <vt:lpstr>模型：生产可能性边界（PPE）</vt:lpstr>
      <vt:lpstr>PPF示例</vt:lpstr>
      <vt:lpstr>PPF示例</vt:lpstr>
      <vt:lpstr>PPF示例</vt:lpstr>
      <vt:lpstr>PPF示例</vt:lpstr>
      <vt:lpstr>PPF示例</vt:lpstr>
      <vt:lpstr>PPF示例</vt:lpstr>
      <vt:lpstr>PPF和机会成本</vt:lpstr>
      <vt:lpstr>PPF和机会成本</vt:lpstr>
      <vt:lpstr>例子</vt:lpstr>
      <vt:lpstr>例子</vt:lpstr>
      <vt:lpstr>经济增长和PPF</vt:lpstr>
      <vt:lpstr>PPF的形状</vt:lpstr>
      <vt:lpstr>为什么PPF可能是弓形的</vt:lpstr>
      <vt:lpstr>为什么PPF可能是弓形的</vt:lpstr>
      <vt:lpstr>为什么PPF可能是弓形的</vt:lpstr>
      <vt:lpstr>为什么PPF可能是弓形的</vt:lpstr>
      <vt:lpstr>PPF总结</vt:lpstr>
      <vt:lpstr>微观经济学与宏观经济学</vt:lpstr>
      <vt:lpstr>作为政策顾问的经济学家</vt:lpstr>
      <vt:lpstr>练习题</vt:lpstr>
      <vt:lpstr>练习题</vt:lpstr>
      <vt:lpstr>练习题</vt:lpstr>
      <vt:lpstr>经济学家为什么意见不一致</vt:lpstr>
      <vt:lpstr>经济学家们意见最一致的命题</vt:lpstr>
      <vt:lpstr>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2911522202@qq.com</dc:creator>
  <cp:lastModifiedBy>Windows 用户</cp:lastModifiedBy>
  <cp:revision>58</cp:revision>
  <dcterms:created xsi:type="dcterms:W3CDTF">2023-08-02T01:15:00Z</dcterms:created>
  <dcterms:modified xsi:type="dcterms:W3CDTF">2024-08-24T12:08:55Z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7E24C974EAB44DAC8263697732277C3C_12</vt:lpwstr>
  </property>
  <property fmtid="{D5CDD505-2E9C-101B-9397-08002B2CF9AE}" pid="3" name="KSOProductBuildVer">
    <vt:lpwstr>2052-11.1.0.14309</vt:lpwstr>
  </property>
</Properties>
</file>