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 id="2147483653" r:id="rId2"/>
  </p:sldMasterIdLst>
  <p:notesMasterIdLst>
    <p:notesMasterId r:id="rId53"/>
  </p:notesMasterIdLst>
  <p:handoutMasterIdLst>
    <p:handoutMasterId r:id="rId54"/>
  </p:handoutMasterIdLst>
  <p:sldIdLst>
    <p:sldId id="266" r:id="rId3"/>
    <p:sldId id="257" r:id="rId4"/>
    <p:sldId id="268" r:id="rId5"/>
    <p:sldId id="325" r:id="rId6"/>
    <p:sldId id="411" r:id="rId7"/>
    <p:sldId id="412" r:id="rId8"/>
    <p:sldId id="413" r:id="rId9"/>
    <p:sldId id="414" r:id="rId10"/>
    <p:sldId id="415" r:id="rId11"/>
    <p:sldId id="416" r:id="rId12"/>
    <p:sldId id="417" r:id="rId13"/>
    <p:sldId id="418" r:id="rId14"/>
    <p:sldId id="419" r:id="rId15"/>
    <p:sldId id="370" r:id="rId16"/>
    <p:sldId id="371" r:id="rId17"/>
    <p:sldId id="372" r:id="rId18"/>
    <p:sldId id="373" r:id="rId19"/>
    <p:sldId id="374" r:id="rId20"/>
    <p:sldId id="375" r:id="rId21"/>
    <p:sldId id="376" r:id="rId22"/>
    <p:sldId id="377" r:id="rId23"/>
    <p:sldId id="378" r:id="rId24"/>
    <p:sldId id="440" r:id="rId25"/>
    <p:sldId id="441" r:id="rId26"/>
    <p:sldId id="381" r:id="rId27"/>
    <p:sldId id="439" r:id="rId28"/>
    <p:sldId id="383" r:id="rId29"/>
    <p:sldId id="438" r:id="rId30"/>
    <p:sldId id="437" r:id="rId31"/>
    <p:sldId id="386" r:id="rId32"/>
    <p:sldId id="436" r:id="rId33"/>
    <p:sldId id="388" r:id="rId34"/>
    <p:sldId id="435" r:id="rId35"/>
    <p:sldId id="390" r:id="rId36"/>
    <p:sldId id="434" r:id="rId37"/>
    <p:sldId id="392" r:id="rId38"/>
    <p:sldId id="393" r:id="rId39"/>
    <p:sldId id="433" r:id="rId40"/>
    <p:sldId id="395" r:id="rId41"/>
    <p:sldId id="396" r:id="rId42"/>
    <p:sldId id="432" r:id="rId43"/>
    <p:sldId id="384" r:id="rId44"/>
    <p:sldId id="399" r:id="rId45"/>
    <p:sldId id="400" r:id="rId46"/>
    <p:sldId id="431" r:id="rId47"/>
    <p:sldId id="430" r:id="rId48"/>
    <p:sldId id="429" r:id="rId49"/>
    <p:sldId id="428" r:id="rId50"/>
    <p:sldId id="427" r:id="rId51"/>
    <p:sldId id="426" r:id="rId52"/>
  </p:sldIdLst>
  <p:sldSz cx="9144000" cy="6858000" type="screen4x3"/>
  <p:notesSz cx="6858000" cy="9144000"/>
  <p:custDataLst>
    <p:tags r:id="rId5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800040"/>
    <a:srgbClr val="B3A2C7"/>
    <a:srgbClr val="CC9900"/>
    <a:srgbClr val="A3C167"/>
    <a:srgbClr val="FFF5DB"/>
    <a:srgbClr val="E9DEA7"/>
    <a:srgbClr val="CCFF66"/>
    <a:srgbClr val="FAC200"/>
    <a:srgbClr val="C99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00" autoAdjust="0"/>
    <p:restoredTop sz="82918" autoAdjust="0"/>
  </p:normalViewPr>
  <p:slideViewPr>
    <p:cSldViewPr snapToGrid="0" showGuides="1">
      <p:cViewPr varScale="1">
        <p:scale>
          <a:sx n="116" d="100"/>
          <a:sy n="116" d="100"/>
        </p:scale>
        <p:origin x="1236" y="102"/>
      </p:cViewPr>
      <p:guideLst>
        <p:guide orient="horz"/>
        <p:guide/>
      </p:guideLst>
    </p:cSldViewPr>
  </p:slideViewPr>
  <p:notesTextViewPr>
    <p:cViewPr>
      <p:scale>
        <a:sx n="100" d="100"/>
        <a:sy n="100" d="100"/>
      </p:scale>
      <p:origin x="0" y="0"/>
    </p:cViewPr>
  </p:notesTextViewPr>
  <p:sorterViewPr>
    <p:cViewPr>
      <p:scale>
        <a:sx n="80" d="100"/>
        <a:sy n="80" d="100"/>
      </p:scale>
      <p:origin x="0" y="0"/>
    </p:cViewPr>
  </p:sorterViewPr>
  <p:notesViewPr>
    <p:cSldViewPr>
      <p:cViewPr>
        <p:scale>
          <a:sx n="120" d="100"/>
          <a:sy n="120" d="100"/>
        </p:scale>
        <p:origin x="-1672" y="160"/>
      </p:cViewPr>
      <p:guideLst>
        <p:guide orient="horz" pos="2880"/>
        <p:guide pos="21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gs" Target="tags/tag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DF15FA-6B4E-4FED-9D12-E83FDD547227}" type="slidenum">
              <a:rPr lang="en-US" smtClean="0"/>
              <a:t>‹#›</a:t>
            </a:fld>
            <a:endParaRPr lang="en-US"/>
          </a:p>
        </p:txBody>
      </p:sp>
    </p:spTree>
    <p:extLst>
      <p:ext uri="{BB962C8B-B14F-4D97-AF65-F5344CB8AC3E}">
        <p14:creationId xmlns:p14="http://schemas.microsoft.com/office/powerpoint/2010/main" val="2272224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AA24F5-E131-4EBA-BC25-A81BE41A1852}" type="slidenum">
              <a:rPr lang="en-US" smtClean="0"/>
              <a:t>‹#›</a:t>
            </a:fld>
            <a:endParaRPr lang="en-US" dirty="0"/>
          </a:p>
        </p:txBody>
      </p:sp>
    </p:spTree>
    <p:extLst>
      <p:ext uri="{BB962C8B-B14F-4D97-AF65-F5344CB8AC3E}">
        <p14:creationId xmlns:p14="http://schemas.microsoft.com/office/powerpoint/2010/main" val="1528911463"/>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05000"/>
      </a:lnSpc>
      <a:defRPr sz="1200" kern="1200">
        <a:solidFill>
          <a:schemeClr val="tx1"/>
        </a:solidFill>
        <a:latin typeface="Times New Roman" panose="02020603050405020304" pitchFamily="18" charset="0"/>
        <a:ea typeface="+mn-ea"/>
        <a:cs typeface="Times New Roman" panose="02020603050405020304" pitchFamily="18" charset="0"/>
      </a:defRPr>
    </a:lvl1pPr>
    <a:lvl2pPr marL="234950" indent="0" algn="l" defTabSz="914400" rtl="0" eaLnBrk="1" latinLnBrk="0" hangingPunct="1">
      <a:lnSpc>
        <a:spcPct val="105000"/>
      </a:lnSpc>
      <a:defRPr sz="1200" kern="1200">
        <a:solidFill>
          <a:schemeClr val="tx1"/>
        </a:solidFill>
        <a:latin typeface="Times New Roman" panose="02020603050405020304" pitchFamily="18" charset="0"/>
        <a:ea typeface="+mn-ea"/>
        <a:cs typeface="Times New Roman" panose="02020603050405020304" pitchFamily="18" charset="0"/>
      </a:defRPr>
    </a:lvl2pPr>
    <a:lvl3pPr marL="457200" indent="0" algn="l" defTabSz="914400" rtl="0" eaLnBrk="1" latinLnBrk="0" hangingPunct="1">
      <a:lnSpc>
        <a:spcPct val="105000"/>
      </a:lnSpc>
      <a:defRPr sz="1200" kern="1200">
        <a:solidFill>
          <a:schemeClr val="tx1"/>
        </a:solidFill>
        <a:latin typeface="Times New Roman" panose="02020603050405020304" pitchFamily="18" charset="0"/>
        <a:ea typeface="+mn-ea"/>
        <a:cs typeface="Times New Roman" panose="02020603050405020304" pitchFamily="18" charset="0"/>
      </a:defRPr>
    </a:lvl3pPr>
    <a:lvl4pPr marL="692150" indent="0" algn="l" defTabSz="914400" rtl="0" eaLnBrk="1" latinLnBrk="0" hangingPunct="1">
      <a:lnSpc>
        <a:spcPct val="105000"/>
      </a:lnSpc>
      <a:defRPr sz="1200" kern="1200">
        <a:solidFill>
          <a:schemeClr val="tx1"/>
        </a:solidFill>
        <a:latin typeface="Times New Roman" panose="02020603050405020304" pitchFamily="18" charset="0"/>
        <a:ea typeface="+mn-ea"/>
        <a:cs typeface="Times New Roman" panose="02020603050405020304" pitchFamily="18" charset="0"/>
      </a:defRPr>
    </a:lvl4pPr>
    <a:lvl5pPr marL="914400" indent="0" algn="l" defTabSz="914400" rtl="0" eaLnBrk="1" latinLnBrk="0" hangingPunct="1">
      <a:lnSpc>
        <a:spcPct val="105000"/>
      </a:lnSpc>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0</a:t>
            </a:fld>
            <a:endParaRPr lang="zh-CN" altLang="en-US"/>
          </a:p>
        </p:txBody>
      </p:sp>
    </p:spTree>
    <p:extLst>
      <p:ext uri="{BB962C8B-B14F-4D97-AF65-F5344CB8AC3E}">
        <p14:creationId xmlns:p14="http://schemas.microsoft.com/office/powerpoint/2010/main" val="1631702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solidFill>
                  <a:prstClr val="black"/>
                </a:solidFill>
                <a:latin typeface="Calibri" panose="020F0502020204030204"/>
              </a:rPr>
              <a:t>10</a:t>
            </a:fld>
            <a:endParaRPr lang="en-US">
              <a:solidFill>
                <a:prstClr val="black"/>
              </a:solidFill>
              <a:latin typeface="Calibri" panose="020F0502020204030204"/>
            </a:endParaRPr>
          </a:p>
        </p:txBody>
      </p:sp>
      <p:sp>
        <p:nvSpPr>
          <p:cNvPr id="87044" name="Rectangle 3"/>
          <p:cNvSpPr>
            <a:spLocks noGrp="1" noChangeArrowheads="1"/>
          </p:cNvSpPr>
          <p:nvPr>
            <p:ph type="body" idx="1"/>
          </p:nvPr>
        </p:nvSpPr>
        <p:spPr>
          <a:xfrm>
            <a:off x="533400" y="3962400"/>
            <a:ext cx="6019800" cy="4876800"/>
          </a:xfrm>
        </p:spPr>
        <p:txBody>
          <a:bodyPr>
            <a:noAutofit/>
          </a:bodyPr>
          <a:lstStyle/>
          <a:p>
            <a:endParaRPr lang="en-US" sz="1100" b="0" i="0" dirty="0"/>
          </a:p>
        </p:txBody>
      </p:sp>
      <p:sp>
        <p:nvSpPr>
          <p:cNvPr id="7" name="Slide Image Placeholder 6"/>
          <p:cNvSpPr>
            <a:spLocks noGrp="1" noRot="1" noChangeAspect="1"/>
          </p:cNvSpPr>
          <p:nvPr>
            <p:ph type="sldImg"/>
          </p:nvPr>
        </p:nvSpPr>
        <p:spPr>
          <a:xfrm>
            <a:off x="1295400" y="609600"/>
            <a:ext cx="4191000" cy="3143250"/>
          </a:xfrm>
        </p:spPr>
      </p:sp>
    </p:spTree>
    <p:extLst>
      <p:ext uri="{BB962C8B-B14F-4D97-AF65-F5344CB8AC3E}">
        <p14:creationId xmlns:p14="http://schemas.microsoft.com/office/powerpoint/2010/main" val="2117521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solidFill>
                  <a:prstClr val="black"/>
                </a:solidFill>
                <a:latin typeface="Calibri" panose="020F0502020204030204"/>
              </a:rPr>
              <a:t>11</a:t>
            </a:fld>
            <a:endParaRPr lang="en-US">
              <a:solidFill>
                <a:prstClr val="black"/>
              </a:solidFill>
              <a:latin typeface="Calibri" panose="020F0502020204030204"/>
            </a:endParaRPr>
          </a:p>
        </p:txBody>
      </p:sp>
      <p:sp>
        <p:nvSpPr>
          <p:cNvPr id="87044" name="Rectangle 3"/>
          <p:cNvSpPr>
            <a:spLocks noGrp="1" noChangeArrowheads="1"/>
          </p:cNvSpPr>
          <p:nvPr>
            <p:ph type="body" idx="1"/>
          </p:nvPr>
        </p:nvSpPr>
        <p:spPr>
          <a:xfrm>
            <a:off x="533400" y="3962400"/>
            <a:ext cx="6019800" cy="4876800"/>
          </a:xfrm>
        </p:spPr>
        <p:txBody>
          <a:bodyPr>
            <a:noAutofit/>
          </a:bodyPr>
          <a:lstStyle/>
          <a:p>
            <a:endParaRPr lang="en-US" sz="1100" b="0" i="0" dirty="0"/>
          </a:p>
        </p:txBody>
      </p:sp>
      <p:sp>
        <p:nvSpPr>
          <p:cNvPr id="7" name="Slide Image Placeholder 6"/>
          <p:cNvSpPr>
            <a:spLocks noGrp="1" noRot="1" noChangeAspect="1"/>
          </p:cNvSpPr>
          <p:nvPr>
            <p:ph type="sldImg"/>
          </p:nvPr>
        </p:nvSpPr>
        <p:spPr>
          <a:xfrm>
            <a:off x="1295400" y="609600"/>
            <a:ext cx="4191000" cy="3143250"/>
          </a:xfrm>
        </p:spPr>
      </p:sp>
    </p:spTree>
    <p:extLst>
      <p:ext uri="{BB962C8B-B14F-4D97-AF65-F5344CB8AC3E}">
        <p14:creationId xmlns:p14="http://schemas.microsoft.com/office/powerpoint/2010/main" val="373952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solidFill>
                  <a:prstClr val="black"/>
                </a:solidFill>
                <a:latin typeface="Calibri" panose="020F0502020204030204"/>
              </a:rPr>
              <a:t>12</a:t>
            </a:fld>
            <a:endParaRPr lang="en-US">
              <a:solidFill>
                <a:prstClr val="black"/>
              </a:solidFill>
              <a:latin typeface="Calibri" panose="020F0502020204030204"/>
            </a:endParaRPr>
          </a:p>
        </p:txBody>
      </p:sp>
      <p:sp>
        <p:nvSpPr>
          <p:cNvPr id="87044" name="Rectangle 3"/>
          <p:cNvSpPr>
            <a:spLocks noGrp="1" noChangeArrowheads="1"/>
          </p:cNvSpPr>
          <p:nvPr>
            <p:ph type="body" idx="1"/>
          </p:nvPr>
        </p:nvSpPr>
        <p:spPr>
          <a:xfrm>
            <a:off x="533400" y="3962400"/>
            <a:ext cx="6019800" cy="4876800"/>
          </a:xfrm>
        </p:spPr>
        <p:txBody>
          <a:bodyPr>
            <a:noAutofit/>
          </a:bodyPr>
          <a:lstStyle/>
          <a:p>
            <a:endParaRPr lang="en-US" sz="1100" b="0" i="0" dirty="0"/>
          </a:p>
        </p:txBody>
      </p:sp>
      <p:sp>
        <p:nvSpPr>
          <p:cNvPr id="7" name="Slide Image Placeholder 6"/>
          <p:cNvSpPr>
            <a:spLocks noGrp="1" noRot="1" noChangeAspect="1"/>
          </p:cNvSpPr>
          <p:nvPr>
            <p:ph type="sldImg"/>
          </p:nvPr>
        </p:nvSpPr>
        <p:spPr>
          <a:xfrm>
            <a:off x="1295400" y="609600"/>
            <a:ext cx="4191000" cy="3143250"/>
          </a:xfrm>
        </p:spPr>
      </p:sp>
    </p:spTree>
    <p:extLst>
      <p:ext uri="{BB962C8B-B14F-4D97-AF65-F5344CB8AC3E}">
        <p14:creationId xmlns:p14="http://schemas.microsoft.com/office/powerpoint/2010/main" val="3244978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C0461AE7-AADC-469A-84E3-C4F801A90C67}" type="slidenum">
              <a:rPr lang="en-US" smtClean="0"/>
              <a:t>13</a:t>
            </a:fld>
            <a:endParaRPr lang="en-US"/>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335363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0BFEAD71-A4AB-410E-9306-BAE304ECC7EB}" type="slidenum">
              <a:rPr lang="en-US" smtClean="0"/>
              <a:t>14</a:t>
            </a:fld>
            <a:endParaRPr lang="en-US"/>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noFill/>
        </p:spPr>
        <p:txBody>
          <a:bodyPr/>
          <a:lstStyle/>
          <a:p>
            <a:pPr eaLnBrk="1" hangingPunct="1"/>
            <a:r>
              <a:rPr lang="en-US"/>
              <a:t>Hurley has more fish at B than at A, so an extra fish would be less valuable at B than at A.  </a:t>
            </a:r>
          </a:p>
        </p:txBody>
      </p:sp>
    </p:spTree>
    <p:extLst>
      <p:ext uri="{BB962C8B-B14F-4D97-AF65-F5344CB8AC3E}">
        <p14:creationId xmlns:p14="http://schemas.microsoft.com/office/powerpoint/2010/main" val="4227201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CF53757-F426-4CFE-8039-56559E0AD61D}" type="slidenum">
              <a:rPr lang="en-US" smtClean="0"/>
              <a:t>15</a:t>
            </a:fld>
            <a:endParaRPr lang="en-US"/>
          </a:p>
        </p:txBody>
      </p:sp>
      <p:sp>
        <p:nvSpPr>
          <p:cNvPr id="74755" name="Rectangle 2"/>
          <p:cNvSpPr>
            <a:spLocks noGrp="1" noRot="1" noChangeAspect="1" noChangeArrowheads="1" noTextEdit="1"/>
          </p:cNvSpPr>
          <p:nvPr>
            <p:ph type="sldImg"/>
          </p:nvPr>
        </p:nvSpPr>
        <p:spPr/>
      </p:sp>
      <p:sp>
        <p:nvSpPr>
          <p:cNvPr id="74756" name="Rectangle 3"/>
          <p:cNvSpPr>
            <a:spLocks noGrp="1" noChangeArrowheads="1"/>
          </p:cNvSpPr>
          <p:nvPr>
            <p:ph type="body" idx="1"/>
          </p:nvPr>
        </p:nvSpPr>
        <p:spPr>
          <a:noFill/>
        </p:spPr>
        <p:txBody>
          <a:bodyPr/>
          <a:lstStyle/>
          <a:p>
            <a:pPr eaLnBrk="1" hangingPunct="1"/>
            <a:r>
              <a:rPr lang="en-US"/>
              <a:t>At </a:t>
            </a:r>
            <a:r>
              <a:rPr lang="en-US" b="1"/>
              <a:t>A</a:t>
            </a:r>
            <a:r>
              <a:rPr lang="en-US"/>
              <a:t>, Hurley has few fish, so an additional fish is very valuable to him. </a:t>
            </a:r>
          </a:p>
          <a:p>
            <a:pPr eaLnBrk="1" hangingPunct="1"/>
            <a:endParaRPr lang="en-US"/>
          </a:p>
          <a:p>
            <a:pPr eaLnBrk="1" hangingPunct="1"/>
            <a:r>
              <a:rPr lang="en-US"/>
              <a:t>At </a:t>
            </a:r>
            <a:r>
              <a:rPr lang="en-US" b="1"/>
              <a:t>B</a:t>
            </a:r>
            <a:r>
              <a:rPr lang="en-US"/>
              <a:t>, Hurley already has lots of fish, so an additional one is not as valuable to him.  </a:t>
            </a:r>
          </a:p>
        </p:txBody>
      </p:sp>
    </p:spTree>
    <p:extLst>
      <p:ext uri="{BB962C8B-B14F-4D97-AF65-F5344CB8AC3E}">
        <p14:creationId xmlns:p14="http://schemas.microsoft.com/office/powerpoint/2010/main" val="3829228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4B006FB-FF8F-44A7-A155-9087E7FEAE55}" type="slidenum">
              <a:rPr lang="en-US" smtClean="0"/>
              <a:t>16</a:t>
            </a:fld>
            <a:endParaRPr lang="en-US"/>
          </a:p>
        </p:txBody>
      </p:sp>
      <p:sp>
        <p:nvSpPr>
          <p:cNvPr id="75779"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BED7AC25-6E25-4822-9921-7586C7EFF757}" type="slidenum">
              <a:rPr lang="en-US" sz="1200">
                <a:cs typeface="Arial" panose="020B0604020202020204" pitchFamily="34" charset="0"/>
              </a:rPr>
              <a:t>16</a:t>
            </a:fld>
            <a:endParaRPr lang="en-US" sz="1200">
              <a:cs typeface="Arial" panose="020B0604020202020204" pitchFamily="34" charset="0"/>
            </a:endParaRPr>
          </a:p>
        </p:txBody>
      </p:sp>
      <p:sp>
        <p:nvSpPr>
          <p:cNvPr id="75780" name="Rectangle 2"/>
          <p:cNvSpPr>
            <a:spLocks noGrp="1" noRot="1" noChangeAspect="1" noChangeArrowheads="1" noTextEdit="1"/>
          </p:cNvSpPr>
          <p:nvPr>
            <p:ph type="sldImg"/>
          </p:nvPr>
        </p:nvSpPr>
        <p:spPr>
          <a:xfrm>
            <a:off x="1143000" y="534988"/>
            <a:ext cx="4572000" cy="3429000"/>
          </a:xfrm>
        </p:spPr>
      </p:sp>
      <p:sp>
        <p:nvSpPr>
          <p:cNvPr id="75781" name="Rectangle 3"/>
          <p:cNvSpPr>
            <a:spLocks noGrp="1" noChangeArrowheads="1"/>
          </p:cNvSpPr>
          <p:nvPr>
            <p:ph type="body" idx="1"/>
          </p:nvPr>
        </p:nvSpPr>
        <p:spPr>
          <a:xfrm>
            <a:off x="685800" y="4248150"/>
            <a:ext cx="5486400" cy="4210050"/>
          </a:xfrm>
          <a:noFill/>
        </p:spPr>
        <p:txBody>
          <a:bodyPr/>
          <a:lstStyle/>
          <a:p>
            <a:pPr eaLnBrk="1" hangingPunct="1"/>
            <a:r>
              <a:rPr lang="en-US" dirty="0"/>
              <a:t>It is hard to think of examples of </a:t>
            </a:r>
            <a:r>
              <a:rPr lang="en-US" i="1" dirty="0"/>
              <a:t>perfect</a:t>
            </a:r>
            <a:r>
              <a:rPr lang="en-US" dirty="0"/>
              <a:t> substitutes.  (Even nickels and dimes are probably not perfect substitutes:  I’d rather carry 10 dimes in my pocket than 20 nickels.)  </a:t>
            </a:r>
          </a:p>
          <a:p>
            <a:pPr eaLnBrk="1" hangingPunct="1"/>
            <a:endParaRPr lang="en-US" dirty="0"/>
          </a:p>
          <a:p>
            <a:pPr eaLnBrk="1" hangingPunct="1"/>
            <a:r>
              <a:rPr lang="en-US" dirty="0"/>
              <a:t>But it’s easy to think of examples that are </a:t>
            </a:r>
            <a:r>
              <a:rPr lang="en-US" i="1" dirty="0"/>
              <a:t>close</a:t>
            </a:r>
            <a:r>
              <a:rPr lang="en-US" dirty="0"/>
              <a:t> substitutes, and therefore are likely to have indifference curves that are not very bowed:</a:t>
            </a:r>
          </a:p>
          <a:p>
            <a:pPr eaLnBrk="1" hangingPunct="1"/>
            <a:endParaRPr lang="en-US" dirty="0"/>
          </a:p>
          <a:p>
            <a:pPr eaLnBrk="1" hangingPunct="1"/>
            <a:r>
              <a:rPr lang="en-US" dirty="0"/>
              <a:t>1) Movies (at the movie theater) and videos at home.  A consumer might be willing to trade two videos for one night at the movies.  </a:t>
            </a:r>
          </a:p>
          <a:p>
            <a:pPr eaLnBrk="1" hangingPunct="1"/>
            <a:endParaRPr lang="en-US" dirty="0"/>
          </a:p>
          <a:p>
            <a:pPr eaLnBrk="1" hangingPunct="1"/>
            <a:r>
              <a:rPr lang="en-US" dirty="0"/>
              <a:t>2)  Coke and Pepsi (for consumers who do not perceive much difference between them).</a:t>
            </a:r>
          </a:p>
          <a:p>
            <a:pPr eaLnBrk="1" hangingPunct="1"/>
            <a:endParaRPr lang="en-US" dirty="0"/>
          </a:p>
          <a:p>
            <a:pPr eaLnBrk="1" hangingPunct="1"/>
            <a:r>
              <a:rPr lang="en-US" dirty="0"/>
              <a:t>3)  Vacations in Hawaii and vacations in the Bahamas.</a:t>
            </a:r>
          </a:p>
          <a:p>
            <a:pPr eaLnBrk="1" hangingPunct="1"/>
            <a:endParaRPr lang="en-US" dirty="0"/>
          </a:p>
        </p:txBody>
      </p:sp>
    </p:spTree>
    <p:extLst>
      <p:ext uri="{BB962C8B-B14F-4D97-AF65-F5344CB8AC3E}">
        <p14:creationId xmlns:p14="http://schemas.microsoft.com/office/powerpoint/2010/main" val="873488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9713CC92-7B62-4B21-A470-C863E269FF32}" type="slidenum">
              <a:rPr lang="en-US" smtClean="0"/>
              <a:t>17</a:t>
            </a:fld>
            <a:endParaRPr lang="en-US"/>
          </a:p>
        </p:txBody>
      </p:sp>
      <p:sp>
        <p:nvSpPr>
          <p:cNvPr id="76803"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48DB8F4C-EA50-4850-80AF-24AB3D914AAF}" type="slidenum">
              <a:rPr lang="en-US" sz="1200">
                <a:cs typeface="Arial" panose="020B0604020202020204" pitchFamily="34" charset="0"/>
              </a:rPr>
              <a:t>17</a:t>
            </a:fld>
            <a:endParaRPr lang="en-US" sz="1200">
              <a:cs typeface="Arial" panose="020B0604020202020204" pitchFamily="34" charset="0"/>
            </a:endParaRPr>
          </a:p>
        </p:txBody>
      </p:sp>
      <p:sp>
        <p:nvSpPr>
          <p:cNvPr id="76804" name="Rectangle 2"/>
          <p:cNvSpPr>
            <a:spLocks noGrp="1" noRot="1" noChangeAspect="1" noChangeArrowheads="1" noTextEdit="1"/>
          </p:cNvSpPr>
          <p:nvPr>
            <p:ph type="sldImg"/>
          </p:nvPr>
        </p:nvSpPr>
        <p:spPr>
          <a:xfrm>
            <a:off x="1143000" y="534988"/>
            <a:ext cx="4572000" cy="3429000"/>
          </a:xfrm>
        </p:spPr>
      </p:sp>
      <p:sp>
        <p:nvSpPr>
          <p:cNvPr id="76805" name="Rectangle 3"/>
          <p:cNvSpPr>
            <a:spLocks noGrp="1" noChangeArrowheads="1"/>
          </p:cNvSpPr>
          <p:nvPr>
            <p:ph type="body" idx="1"/>
          </p:nvPr>
        </p:nvSpPr>
        <p:spPr>
          <a:xfrm>
            <a:off x="685800" y="4248150"/>
            <a:ext cx="5486400" cy="4210050"/>
          </a:xfrm>
          <a:noFill/>
        </p:spPr>
        <p:txBody>
          <a:bodyPr/>
          <a:lstStyle/>
          <a:p>
            <a:pPr eaLnBrk="1" hangingPunct="1"/>
            <a:r>
              <a:rPr lang="en-US" dirty="0"/>
              <a:t>Again, It is hard to think of examples of perfect complements.  But it’s easy to think of examples that are good though not perfect complements, and therefore are likely to have indifference curves that are very bowed:</a:t>
            </a:r>
          </a:p>
          <a:p>
            <a:pPr eaLnBrk="1" hangingPunct="1"/>
            <a:endParaRPr lang="en-US" dirty="0"/>
          </a:p>
          <a:p>
            <a:pPr eaLnBrk="1" hangingPunct="1"/>
            <a:r>
              <a:rPr lang="en-US" dirty="0"/>
              <a:t>1) Tickets to rock concerts and parking at the arena in which the concert takes place.</a:t>
            </a:r>
          </a:p>
          <a:p>
            <a:pPr eaLnBrk="1" hangingPunct="1"/>
            <a:endParaRPr lang="en-US" dirty="0"/>
          </a:p>
          <a:p>
            <a:pPr eaLnBrk="1" hangingPunct="1"/>
            <a:r>
              <a:rPr lang="en-US" dirty="0"/>
              <a:t>2) Hot dogs and hot dog buns.</a:t>
            </a:r>
          </a:p>
          <a:p>
            <a:pPr eaLnBrk="1" hangingPunct="1"/>
            <a:endParaRPr lang="en-US" dirty="0"/>
          </a:p>
          <a:p>
            <a:pPr eaLnBrk="1" hangingPunct="1"/>
            <a:r>
              <a:rPr lang="en-US" dirty="0"/>
              <a:t>3) Brewed Starbucks coffee and 20 spoons of sugar  (If you don’t get this one, you probably haven’t tried brewed Starbucks coffee</a:t>
            </a:r>
            <a:r>
              <a:rPr lang="en-US"/>
              <a:t>!).</a:t>
            </a:r>
            <a:endParaRPr lang="en-US" dirty="0"/>
          </a:p>
        </p:txBody>
      </p:sp>
    </p:spTree>
    <p:extLst>
      <p:ext uri="{BB962C8B-B14F-4D97-AF65-F5344CB8AC3E}">
        <p14:creationId xmlns:p14="http://schemas.microsoft.com/office/powerpoint/2010/main" val="59079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9472FE7A-0362-4CC8-8AEF-7DB55790C3B4}" type="slidenum">
              <a:rPr lang="en-US" smtClean="0"/>
              <a:t>18</a:t>
            </a:fld>
            <a:endParaRPr lang="en-US"/>
          </a:p>
        </p:txBody>
      </p:sp>
      <p:sp>
        <p:nvSpPr>
          <p:cNvPr id="77827" name="Rectangle 2"/>
          <p:cNvSpPr>
            <a:spLocks noGrp="1" noRot="1" noChangeAspect="1" noChangeArrowheads="1" noTextEdit="1"/>
          </p:cNvSpPr>
          <p:nvPr>
            <p:ph type="sldImg"/>
          </p:nvPr>
        </p:nvSpPr>
        <p:spPr/>
      </p:sp>
      <p:sp>
        <p:nvSpPr>
          <p:cNvPr id="77828" name="Rectangle 3"/>
          <p:cNvSpPr>
            <a:spLocks noGrp="1" noChangeArrowheads="1"/>
          </p:cNvSpPr>
          <p:nvPr>
            <p:ph type="body" idx="1"/>
          </p:nvPr>
        </p:nvSpPr>
        <p:spPr>
          <a:noFill/>
        </p:spPr>
        <p:txBody>
          <a:bodyPr/>
          <a:lstStyle/>
          <a:p>
            <a:pPr eaLnBrk="1" hangingPunct="1"/>
            <a:r>
              <a:rPr lang="en-US"/>
              <a:t>When the two goods are close but not perfect substitutes (like Coke and Pepsi), indifference curves are slightly bowed.  </a:t>
            </a:r>
          </a:p>
          <a:p>
            <a:pPr eaLnBrk="1" hangingPunct="1"/>
            <a:endParaRPr lang="en-US"/>
          </a:p>
          <a:p>
            <a:pPr eaLnBrk="1" hangingPunct="1"/>
            <a:r>
              <a:rPr lang="en-US"/>
              <a:t>When the two goods are close but not perfect complements (like hot dogs and buns), indifference curves are very bowed, having a very sharp (but not quite 90-degree) angle.  </a:t>
            </a:r>
          </a:p>
          <a:p>
            <a:pPr eaLnBrk="1" hangingPunct="1"/>
            <a:endParaRPr lang="en-US"/>
          </a:p>
          <a:p>
            <a:pPr eaLnBrk="1" hangingPunct="1"/>
            <a:r>
              <a:rPr lang="en-US"/>
              <a:t>Later in this PowerPoint chapter, an Active Learning exercise asks students to illustrate the substitution effect for these two cases.  They will see that a relative price change causes a much bigger movement along an indifference curve when the goods are substitutes than when they are complements.  </a:t>
            </a:r>
          </a:p>
        </p:txBody>
      </p:sp>
    </p:spTree>
    <p:extLst>
      <p:ext uri="{BB962C8B-B14F-4D97-AF65-F5344CB8AC3E}">
        <p14:creationId xmlns:p14="http://schemas.microsoft.com/office/powerpoint/2010/main" val="1314203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9E70287E-C11E-4AEF-B344-3ECD497B1054}" type="slidenum">
              <a:rPr lang="en-US" smtClean="0"/>
              <a:t>19</a:t>
            </a:fld>
            <a:endParaRPr lang="en-US"/>
          </a:p>
        </p:txBody>
      </p:sp>
      <p:sp>
        <p:nvSpPr>
          <p:cNvPr id="78851" name="Rectangle 2"/>
          <p:cNvSpPr>
            <a:spLocks noGrp="1" noRot="1" noChangeAspect="1" noChangeArrowheads="1" noTextEdit="1"/>
          </p:cNvSpPr>
          <p:nvPr>
            <p:ph type="sldImg"/>
          </p:nvPr>
        </p:nvSpPr>
        <p:spPr/>
      </p:sp>
      <p:sp>
        <p:nvSpPr>
          <p:cNvPr id="78852" name="Rectangle 3"/>
          <p:cNvSpPr>
            <a:spLocks noGrp="1" noChangeArrowheads="1"/>
          </p:cNvSpPr>
          <p:nvPr>
            <p:ph type="body" idx="1"/>
          </p:nvPr>
        </p:nvSpPr>
        <p:spPr>
          <a:noFill/>
        </p:spPr>
        <p:txBody>
          <a:bodyPr/>
          <a:lstStyle/>
          <a:p>
            <a:pPr eaLnBrk="1" hangingPunct="1"/>
            <a:r>
              <a:rPr lang="en-US"/>
              <a:t>Simply put, optimization means buying the bundle that makes the consumer happiest, given his or her income.  </a:t>
            </a:r>
          </a:p>
        </p:txBody>
      </p:sp>
    </p:spTree>
    <p:extLst>
      <p:ext uri="{BB962C8B-B14F-4D97-AF65-F5344CB8AC3E}">
        <p14:creationId xmlns:p14="http://schemas.microsoft.com/office/powerpoint/2010/main" val="3477193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3AA64FD-7149-435D-96E3-3ACA0174F57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7818453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094939F3-6CE0-4A5E-8AD1-B584FA103020}" type="slidenum">
              <a:rPr lang="en-US" smtClean="0"/>
              <a:t>20</a:t>
            </a:fld>
            <a:endParaRPr lang="en-US"/>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a:noFill/>
        </p:spPr>
        <p:txBody>
          <a:bodyPr/>
          <a:lstStyle/>
          <a:p>
            <a:pPr eaLnBrk="1" hangingPunct="1"/>
            <a:r>
              <a:rPr lang="en-US"/>
              <a:t>Consumer optimization is another example of “thinking at the margin.”  </a:t>
            </a:r>
          </a:p>
          <a:p>
            <a:pPr eaLnBrk="1" hangingPunct="1"/>
            <a:endParaRPr lang="en-US"/>
          </a:p>
          <a:p>
            <a:pPr eaLnBrk="1" hangingPunct="1"/>
            <a:r>
              <a:rPr lang="en-US"/>
              <a:t>Remember that MRS = marginal value of the good on the X-axis (fish) in terms of the good on Y-axis (mangos).  </a:t>
            </a:r>
          </a:p>
          <a:p>
            <a:pPr eaLnBrk="1" hangingPunct="1"/>
            <a:endParaRPr lang="en-US"/>
          </a:p>
          <a:p>
            <a:pPr eaLnBrk="1" hangingPunct="1"/>
            <a:r>
              <a:rPr lang="en-US"/>
              <a:t>If MRS &gt; Pf/Pm, the value of another fish is greater than its cost, so Hurley can make himself happier by decreasing his mango purchases and using the proceeds to buy another fish.  </a:t>
            </a:r>
          </a:p>
          <a:p>
            <a:pPr eaLnBrk="1" hangingPunct="1"/>
            <a:endParaRPr lang="en-US"/>
          </a:p>
          <a:p>
            <a:pPr eaLnBrk="1" hangingPunct="1"/>
            <a:r>
              <a:rPr lang="en-US"/>
              <a:t>If MRS &lt; Pf/Pm, the value of another fish is less than its cost, so Hurley should move along his budget line to a bundle with less fish and more mangos to make himself happier. </a:t>
            </a:r>
          </a:p>
        </p:txBody>
      </p:sp>
    </p:spTree>
    <p:extLst>
      <p:ext uri="{BB962C8B-B14F-4D97-AF65-F5344CB8AC3E}">
        <p14:creationId xmlns:p14="http://schemas.microsoft.com/office/powerpoint/2010/main" val="2512678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5CE2BF38-76EF-4153-9C99-70A1CAB2983E}" type="slidenum">
              <a:rPr lang="en-US" smtClean="0"/>
              <a:t>21</a:t>
            </a:fld>
            <a:endParaRPr lang="en-US"/>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noFill/>
        </p:spPr>
        <p:txBody>
          <a:bodyPr/>
          <a:lstStyle/>
          <a:p>
            <a:pPr eaLnBrk="1" hangingPunct="1"/>
            <a:r>
              <a:rPr lang="en-US"/>
              <a:t>In Active Learning 2, students determined that a fall in income shifts the budget constraint downward.  They should readily accept, then, that an increase in income shifts the budget line upward/outward.  </a:t>
            </a:r>
          </a:p>
        </p:txBody>
      </p:sp>
    </p:spTree>
    <p:extLst>
      <p:ext uri="{BB962C8B-B14F-4D97-AF65-F5344CB8AC3E}">
        <p14:creationId xmlns:p14="http://schemas.microsoft.com/office/powerpoint/2010/main" val="28438244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3153563-5536-4AAE-BA89-BC05EC86165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451"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marL="0" marR="0" lvl="0" indent="0" algn="r" defTabSz="914400" rtl="0" eaLnBrk="1" fontAlgn="auto" latinLnBrk="0" hangingPunct="1">
              <a:lnSpc>
                <a:spcPct val="100000"/>
              </a:lnSpc>
              <a:spcBef>
                <a:spcPts val="0"/>
              </a:spcBef>
              <a:spcAft>
                <a:spcPts val="0"/>
              </a:spcAft>
              <a:buClrTx/>
              <a:buSzTx/>
              <a:buFontTx/>
              <a:buNone/>
              <a:defRPr/>
            </a:pPr>
            <a:fld id="{FD25FCC5-9E4A-447E-AB76-574CD1346827}"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
        <p:nvSpPr>
          <p:cNvPr id="104452" name="Rectangle 2"/>
          <p:cNvSpPr>
            <a:spLocks noGrp="1" noRot="1" noChangeAspect="1" noChangeArrowheads="1" noTextEdit="1"/>
          </p:cNvSpPr>
          <p:nvPr>
            <p:ph type="sldImg"/>
          </p:nvPr>
        </p:nvSpPr>
        <p:spPr>
          <a:xfrm>
            <a:off x="1143000" y="534988"/>
            <a:ext cx="4572000" cy="3429000"/>
          </a:xfrm>
        </p:spPr>
      </p:sp>
      <p:sp>
        <p:nvSpPr>
          <p:cNvPr id="104453"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extLst>
      <p:ext uri="{BB962C8B-B14F-4D97-AF65-F5344CB8AC3E}">
        <p14:creationId xmlns:p14="http://schemas.microsoft.com/office/powerpoint/2010/main" val="12796679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CE2BF38-76EF-4153-9C99-70A1CAB2983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noFill/>
        </p:spPr>
        <p:txBody>
          <a:bodyPr/>
          <a:lstStyle/>
          <a:p>
            <a:pPr eaLnBrk="1" hangingPunct="1"/>
            <a:r>
              <a:rPr lang="en-US"/>
              <a:t>In Active Learning 2, students determined that a fall in income shifts the budget constraint downward.  They should readily accept, then, that an increase in income shifts the budget line upward/outward.  </a:t>
            </a:r>
          </a:p>
        </p:txBody>
      </p:sp>
    </p:spTree>
    <p:extLst>
      <p:ext uri="{BB962C8B-B14F-4D97-AF65-F5344CB8AC3E}">
        <p14:creationId xmlns:p14="http://schemas.microsoft.com/office/powerpoint/2010/main" val="251042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6588D620-61A5-4C27-BF0B-A14E8BD99A1C}" type="slidenum">
              <a:rPr lang="en-US" smtClean="0"/>
              <a:t>24</a:t>
            </a:fld>
            <a:endParaRPr lang="en-US"/>
          </a:p>
        </p:txBody>
      </p:sp>
      <p:sp>
        <p:nvSpPr>
          <p:cNvPr id="83971" name="Rectangle 2"/>
          <p:cNvSpPr>
            <a:spLocks noGrp="1" noRot="1" noChangeAspect="1" noChangeArrowheads="1" noTextEdit="1"/>
          </p:cNvSpPr>
          <p:nvPr>
            <p:ph type="sldImg"/>
          </p:nvPr>
        </p:nvSpPr>
        <p:spPr/>
      </p:sp>
      <p:sp>
        <p:nvSpPr>
          <p:cNvPr id="83972" name="Rectangle 3"/>
          <p:cNvSpPr>
            <a:spLocks noGrp="1" noChangeArrowheads="1"/>
          </p:cNvSpPr>
          <p:nvPr>
            <p:ph type="body" idx="1"/>
          </p:nvPr>
        </p:nvSpPr>
        <p:spPr>
          <a:noFill/>
        </p:spPr>
        <p:txBody>
          <a:bodyPr/>
          <a:lstStyle/>
          <a:p>
            <a:pPr eaLnBrk="1" hangingPunct="1"/>
            <a:r>
              <a:rPr lang="en-US"/>
              <a:t>In Active Learning 2, students determined that an increase in the price of a good pivots the budget constraint inward.  Here, the price of a good is falling, so the budget line pivots outward.  </a:t>
            </a:r>
          </a:p>
        </p:txBody>
      </p:sp>
    </p:spTree>
    <p:extLst>
      <p:ext uri="{BB962C8B-B14F-4D97-AF65-F5344CB8AC3E}">
        <p14:creationId xmlns:p14="http://schemas.microsoft.com/office/powerpoint/2010/main" val="1949686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3153563-5536-4AAE-BA89-BC05EC86165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451"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marL="0" marR="0" lvl="0" indent="0" algn="r" defTabSz="914400" rtl="0" eaLnBrk="1" fontAlgn="auto" latinLnBrk="0" hangingPunct="1">
              <a:lnSpc>
                <a:spcPct val="100000"/>
              </a:lnSpc>
              <a:spcBef>
                <a:spcPts val="0"/>
              </a:spcBef>
              <a:spcAft>
                <a:spcPts val="0"/>
              </a:spcAft>
              <a:buClrTx/>
              <a:buSzTx/>
              <a:buFontTx/>
              <a:buNone/>
              <a:defRPr/>
            </a:pPr>
            <a:fld id="{FD25FCC5-9E4A-447E-AB76-574CD1346827}"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
        <p:nvSpPr>
          <p:cNvPr id="104452" name="Rectangle 2"/>
          <p:cNvSpPr>
            <a:spLocks noGrp="1" noRot="1" noChangeAspect="1" noChangeArrowheads="1" noTextEdit="1"/>
          </p:cNvSpPr>
          <p:nvPr>
            <p:ph type="sldImg"/>
          </p:nvPr>
        </p:nvSpPr>
        <p:spPr>
          <a:xfrm>
            <a:off x="1143000" y="534988"/>
            <a:ext cx="4572000" cy="3429000"/>
          </a:xfrm>
        </p:spPr>
      </p:sp>
      <p:sp>
        <p:nvSpPr>
          <p:cNvPr id="104453"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extLst>
      <p:ext uri="{BB962C8B-B14F-4D97-AF65-F5344CB8AC3E}">
        <p14:creationId xmlns:p14="http://schemas.microsoft.com/office/powerpoint/2010/main" val="4148454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22A0632A-DB16-44B0-A717-B6001E0A3D2A}" type="slidenum">
              <a:rPr lang="en-US" smtClean="0"/>
              <a:t>26</a:t>
            </a:fld>
            <a:endParaRPr lang="en-US"/>
          </a:p>
        </p:txBody>
      </p:sp>
      <p:sp>
        <p:nvSpPr>
          <p:cNvPr id="86019" name="Rectangle 2"/>
          <p:cNvSpPr>
            <a:spLocks noGrp="1" noRot="1" noChangeAspect="1" noChangeArrowheads="1" noTextEdit="1"/>
          </p:cNvSpPr>
          <p:nvPr>
            <p:ph type="sldImg"/>
          </p:nvPr>
        </p:nvSpPr>
        <p:spPr/>
      </p:sp>
      <p:sp>
        <p:nvSpPr>
          <p:cNvPr id="86020" name="Rectangle 3"/>
          <p:cNvSpPr>
            <a:spLocks noGrp="1" noChangeArrowheads="1"/>
          </p:cNvSpPr>
          <p:nvPr>
            <p:ph type="body" idx="1"/>
          </p:nvPr>
        </p:nvSpPr>
        <p:spPr>
          <a:noFill/>
        </p:spPr>
        <p:txBody>
          <a:bodyPr/>
          <a:lstStyle/>
          <a:p>
            <a:pPr eaLnBrk="1" hangingPunct="1"/>
            <a:r>
              <a:rPr lang="en-US"/>
              <a:t>This diagram decomposes the movement from the old optimum (A) to the new one (C) into two parts.  </a:t>
            </a:r>
          </a:p>
          <a:p>
            <a:pPr eaLnBrk="1" hangingPunct="1"/>
            <a:endParaRPr lang="en-US"/>
          </a:p>
          <a:p>
            <a:pPr eaLnBrk="1" hangingPunct="1"/>
            <a:r>
              <a:rPr lang="en-US"/>
              <a:t>The first part, from A to B, represents the substitution effect.  It shows the change in the optimal bundle due to the relative price change, holding constant the consumer’s level of well-being.  </a:t>
            </a:r>
          </a:p>
          <a:p>
            <a:pPr eaLnBrk="1" hangingPunct="1"/>
            <a:endParaRPr lang="en-US"/>
          </a:p>
          <a:p>
            <a:pPr eaLnBrk="1" hangingPunct="1"/>
            <a:r>
              <a:rPr lang="en-US"/>
              <a:t>The second part, from B to C, represents the income effect.  It shows the change in the optimal bundle due to the increase in the purchasing power of the consumer’s income.  The dashed line through point B is parallel to the new budget line through point C, indicating that we are holding relative prices constant to see how the increase in income affects the optimal bundle. </a:t>
            </a:r>
          </a:p>
          <a:p>
            <a:pPr eaLnBrk="1" hangingPunct="1"/>
            <a:endParaRPr lang="en-US"/>
          </a:p>
        </p:txBody>
      </p:sp>
    </p:spTree>
    <p:extLst>
      <p:ext uri="{BB962C8B-B14F-4D97-AF65-F5344CB8AC3E}">
        <p14:creationId xmlns:p14="http://schemas.microsoft.com/office/powerpoint/2010/main" val="40097546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3153563-5536-4AAE-BA89-BC05EC86165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451"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marL="0" marR="0" lvl="0" indent="0" algn="r" defTabSz="914400" rtl="0" eaLnBrk="1" fontAlgn="auto" latinLnBrk="0" hangingPunct="1">
              <a:lnSpc>
                <a:spcPct val="100000"/>
              </a:lnSpc>
              <a:spcBef>
                <a:spcPts val="0"/>
              </a:spcBef>
              <a:spcAft>
                <a:spcPts val="0"/>
              </a:spcAft>
              <a:buClrTx/>
              <a:buSzTx/>
              <a:buFontTx/>
              <a:buNone/>
              <a:defRPr/>
            </a:pPr>
            <a:fld id="{FD25FCC5-9E4A-447E-AB76-574CD1346827}"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
        <p:nvSpPr>
          <p:cNvPr id="104452" name="Rectangle 2"/>
          <p:cNvSpPr>
            <a:spLocks noGrp="1" noRot="1" noChangeAspect="1" noChangeArrowheads="1" noTextEdit="1"/>
          </p:cNvSpPr>
          <p:nvPr>
            <p:ph type="sldImg"/>
          </p:nvPr>
        </p:nvSpPr>
        <p:spPr>
          <a:xfrm>
            <a:off x="1143000" y="534988"/>
            <a:ext cx="4572000" cy="3429000"/>
          </a:xfrm>
        </p:spPr>
      </p:sp>
      <p:sp>
        <p:nvSpPr>
          <p:cNvPr id="104453"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extLst>
      <p:ext uri="{BB962C8B-B14F-4D97-AF65-F5344CB8AC3E}">
        <p14:creationId xmlns:p14="http://schemas.microsoft.com/office/powerpoint/2010/main" val="29357448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3153563-5536-4AAE-BA89-BC05EC86165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451"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marL="0" marR="0" lvl="0" indent="0" algn="r" defTabSz="914400" rtl="0" eaLnBrk="1" fontAlgn="auto" latinLnBrk="0" hangingPunct="1">
              <a:lnSpc>
                <a:spcPct val="100000"/>
              </a:lnSpc>
              <a:spcBef>
                <a:spcPts val="0"/>
              </a:spcBef>
              <a:spcAft>
                <a:spcPts val="0"/>
              </a:spcAft>
              <a:buClrTx/>
              <a:buSzTx/>
              <a:buFontTx/>
              <a:buNone/>
              <a:defRPr/>
            </a:pPr>
            <a:fld id="{FD25FCC5-9E4A-447E-AB76-574CD1346827}"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
        <p:nvSpPr>
          <p:cNvPr id="104452" name="Rectangle 2"/>
          <p:cNvSpPr>
            <a:spLocks noGrp="1" noRot="1" noChangeAspect="1" noChangeArrowheads="1" noTextEdit="1"/>
          </p:cNvSpPr>
          <p:nvPr>
            <p:ph type="sldImg"/>
          </p:nvPr>
        </p:nvSpPr>
        <p:spPr>
          <a:xfrm>
            <a:off x="1143000" y="534988"/>
            <a:ext cx="4572000" cy="3429000"/>
          </a:xfrm>
        </p:spPr>
      </p:sp>
      <p:sp>
        <p:nvSpPr>
          <p:cNvPr id="104453"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extLst>
      <p:ext uri="{BB962C8B-B14F-4D97-AF65-F5344CB8AC3E}">
        <p14:creationId xmlns:p14="http://schemas.microsoft.com/office/powerpoint/2010/main" val="3005863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BDCEE4EB-0A61-409C-87FD-BBECDB287765}" type="slidenum">
              <a:rPr lang="en-US" smtClean="0"/>
              <a:t>29</a:t>
            </a:fld>
            <a:endParaRPr lang="en-US"/>
          </a:p>
        </p:txBody>
      </p:sp>
      <p:sp>
        <p:nvSpPr>
          <p:cNvPr id="89091" name="Rectangle 2"/>
          <p:cNvSpPr>
            <a:spLocks noGrp="1" noRot="1" noChangeAspect="1" noChangeArrowheads="1" noTextEdit="1"/>
          </p:cNvSpPr>
          <p:nvPr>
            <p:ph type="sldImg"/>
          </p:nvPr>
        </p:nvSpPr>
        <p:spPr/>
      </p:sp>
      <p:sp>
        <p:nvSpPr>
          <p:cNvPr id="89092" name="Rectangle 3"/>
          <p:cNvSpPr>
            <a:spLocks noGrp="1" noChangeArrowheads="1"/>
          </p:cNvSpPr>
          <p:nvPr>
            <p:ph type="body" idx="1"/>
          </p:nvPr>
        </p:nvSpPr>
        <p:spPr>
          <a:noFill/>
        </p:spPr>
        <p:txBody>
          <a:bodyPr/>
          <a:lstStyle/>
          <a:p>
            <a:pPr eaLnBrk="1" hangingPunct="1"/>
            <a:r>
              <a:rPr lang="en-US"/>
              <a:t>This slide shows that the familiar demand curve we’ve been using all semester comes from consumer optimization.  </a:t>
            </a:r>
          </a:p>
        </p:txBody>
      </p:sp>
    </p:spTree>
    <p:extLst>
      <p:ext uri="{BB962C8B-B14F-4D97-AF65-F5344CB8AC3E}">
        <p14:creationId xmlns:p14="http://schemas.microsoft.com/office/powerpoint/2010/main" val="1314516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AA64FD-7149-435D-96E3-3ACA0174F577}" type="slidenum">
              <a:rPr lang="zh-CN" altLang="en-US" smtClean="0"/>
              <a:t>2</a:t>
            </a:fld>
            <a:endParaRPr lang="zh-CN" altLang="en-US"/>
          </a:p>
        </p:txBody>
      </p:sp>
    </p:spTree>
    <p:extLst>
      <p:ext uri="{BB962C8B-B14F-4D97-AF65-F5344CB8AC3E}">
        <p14:creationId xmlns:p14="http://schemas.microsoft.com/office/powerpoint/2010/main" val="1449288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2520041-2E20-46DF-8A41-48D872BA0E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307"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marL="0" marR="0" lvl="0" indent="0" algn="r" defTabSz="914400" rtl="0" eaLnBrk="1" fontAlgn="auto" latinLnBrk="0" hangingPunct="1">
              <a:lnSpc>
                <a:spcPct val="100000"/>
              </a:lnSpc>
              <a:spcBef>
                <a:spcPts val="0"/>
              </a:spcBef>
              <a:spcAft>
                <a:spcPts val="0"/>
              </a:spcAft>
              <a:buClrTx/>
              <a:buSzTx/>
              <a:buFontTx/>
              <a:buNone/>
              <a:defRPr/>
            </a:pPr>
            <a:fld id="{595362F3-C5E1-4C63-8698-0871C53CBF9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
        <p:nvSpPr>
          <p:cNvPr id="98308" name="Rectangle 2"/>
          <p:cNvSpPr>
            <a:spLocks noGrp="1" noRot="1" noChangeAspect="1" noChangeArrowheads="1" noTextEdit="1"/>
          </p:cNvSpPr>
          <p:nvPr>
            <p:ph type="sldImg"/>
          </p:nvPr>
        </p:nvSpPr>
        <p:spPr>
          <a:xfrm>
            <a:off x="1143000" y="534988"/>
            <a:ext cx="4572000" cy="3429000"/>
          </a:xfrm>
        </p:spPr>
      </p:sp>
      <p:sp>
        <p:nvSpPr>
          <p:cNvPr id="98309" name="Rectangle 3"/>
          <p:cNvSpPr>
            <a:spLocks noGrp="1" noChangeArrowheads="1"/>
          </p:cNvSpPr>
          <p:nvPr>
            <p:ph type="body" idx="1"/>
          </p:nvPr>
        </p:nvSpPr>
        <p:spPr>
          <a:xfrm>
            <a:off x="685800" y="4248150"/>
            <a:ext cx="5486400" cy="4210050"/>
          </a:xfrm>
          <a:noFill/>
        </p:spPr>
        <p:txBody>
          <a:bodyPr/>
          <a:lstStyle/>
          <a:p>
            <a:pPr eaLnBrk="1" hangingPunct="1"/>
            <a:r>
              <a:rPr lang="en-US"/>
              <a:t>Why the interest rate determines the relative price of current in terms of future consumption:</a:t>
            </a:r>
          </a:p>
          <a:p>
            <a:pPr eaLnBrk="1" hangingPunct="1"/>
            <a:endParaRPr lang="en-US"/>
          </a:p>
          <a:p>
            <a:pPr eaLnBrk="1" hangingPunct="1"/>
            <a:r>
              <a:rPr lang="en-US"/>
              <a:t>If you reduce current consumption by $1, and save this $1, then your future consumption will rise by $(1 + </a:t>
            </a:r>
            <a:r>
              <a:rPr lang="en-US" b="1" i="1"/>
              <a:t>r</a:t>
            </a:r>
            <a:r>
              <a:rPr lang="en-US"/>
              <a:t>), where </a:t>
            </a:r>
            <a:r>
              <a:rPr lang="en-US" b="1" i="1"/>
              <a:t>r</a:t>
            </a:r>
            <a:r>
              <a:rPr lang="en-US"/>
              <a:t> denotes the interest rate.  </a:t>
            </a:r>
          </a:p>
          <a:p>
            <a:pPr eaLnBrk="1" hangingPunct="1"/>
            <a:endParaRPr lang="en-US"/>
          </a:p>
          <a:p>
            <a:pPr eaLnBrk="1" hangingPunct="1"/>
            <a:r>
              <a:rPr lang="en-US"/>
              <a:t>Similarly, if you wish to increase current consumption by $1, then you must sacrifice the $(1 + </a:t>
            </a:r>
            <a:r>
              <a:rPr lang="en-US" b="1" i="1"/>
              <a:t>r</a:t>
            </a:r>
            <a:r>
              <a:rPr lang="en-US"/>
              <a:t>) that you would have been able to consume in the future.  </a:t>
            </a:r>
          </a:p>
          <a:p>
            <a:pPr eaLnBrk="1" hangingPunct="1"/>
            <a:endParaRPr lang="en-US"/>
          </a:p>
          <a:p>
            <a:pPr eaLnBrk="1" hangingPunct="1"/>
            <a:r>
              <a:rPr lang="en-US"/>
              <a:t>Notice that the slide does </a:t>
            </a:r>
            <a:r>
              <a:rPr lang="en-US" i="1"/>
              <a:t>not</a:t>
            </a:r>
            <a:r>
              <a:rPr lang="en-US"/>
              <a:t> say “the interest rate </a:t>
            </a:r>
            <a:r>
              <a:rPr lang="en-US" u="sng"/>
              <a:t>equals</a:t>
            </a:r>
            <a:r>
              <a:rPr lang="en-US"/>
              <a:t> the relative price…”.  In fact, the relative price of current in terms of future consumption (and also the slope of the budget constraint) equals (1 + </a:t>
            </a:r>
            <a:r>
              <a:rPr lang="en-US" b="1" i="1"/>
              <a:t>r</a:t>
            </a:r>
            <a:r>
              <a:rPr lang="en-US"/>
              <a:t>), not </a:t>
            </a:r>
            <a:r>
              <a:rPr lang="en-US" b="1" i="1"/>
              <a:t>r</a:t>
            </a:r>
            <a:r>
              <a:rPr lang="en-US"/>
              <a:t>.   </a:t>
            </a:r>
          </a:p>
        </p:txBody>
      </p:sp>
    </p:spTree>
    <p:extLst>
      <p:ext uri="{BB962C8B-B14F-4D97-AF65-F5344CB8AC3E}">
        <p14:creationId xmlns:p14="http://schemas.microsoft.com/office/powerpoint/2010/main" val="31300787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94009996-7532-41FD-AC94-444DA728D401}" type="slidenum">
              <a:rPr lang="en-US" smtClean="0"/>
              <a:t>31</a:t>
            </a:fld>
            <a:endParaRPr lang="en-US"/>
          </a:p>
        </p:txBody>
      </p:sp>
      <p:sp>
        <p:nvSpPr>
          <p:cNvPr id="91139"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84FFEA1A-7AC4-49AA-93DE-DD781A27538D}" type="slidenum">
              <a:rPr lang="en-US" sz="1200">
                <a:cs typeface="Arial" panose="020B0604020202020204" pitchFamily="34" charset="0"/>
              </a:rPr>
              <a:t>31</a:t>
            </a:fld>
            <a:endParaRPr lang="en-US" sz="1200">
              <a:cs typeface="Arial" panose="020B0604020202020204" pitchFamily="34" charset="0"/>
            </a:endParaRPr>
          </a:p>
        </p:txBody>
      </p:sp>
      <p:sp>
        <p:nvSpPr>
          <p:cNvPr id="91140" name="Rectangle 2"/>
          <p:cNvSpPr>
            <a:spLocks noGrp="1" noRot="1" noChangeAspect="1" noChangeArrowheads="1" noTextEdit="1"/>
          </p:cNvSpPr>
          <p:nvPr>
            <p:ph type="sldImg"/>
          </p:nvPr>
        </p:nvSpPr>
        <p:spPr>
          <a:xfrm>
            <a:off x="1143000" y="534988"/>
            <a:ext cx="4572000" cy="3429000"/>
          </a:xfrm>
        </p:spPr>
      </p:sp>
      <p:sp>
        <p:nvSpPr>
          <p:cNvPr id="91141" name="Rectangle 3"/>
          <p:cNvSpPr>
            <a:spLocks noGrp="1" noChangeArrowheads="1"/>
          </p:cNvSpPr>
          <p:nvPr>
            <p:ph type="body" idx="1"/>
          </p:nvPr>
        </p:nvSpPr>
        <p:spPr>
          <a:xfrm>
            <a:off x="685800" y="4248150"/>
            <a:ext cx="5486400" cy="4210050"/>
          </a:xfrm>
          <a:noFill/>
        </p:spPr>
        <p:txBody>
          <a:bodyPr/>
          <a:lstStyle/>
          <a:p>
            <a:pPr eaLnBrk="1" hangingPunct="1"/>
            <a:r>
              <a:rPr lang="en-US" dirty="0"/>
              <a:t>An increase in the price of potatoes rotates the budget line inward.</a:t>
            </a:r>
          </a:p>
          <a:p>
            <a:pPr eaLnBrk="1" hangingPunct="1"/>
            <a:endParaRPr lang="en-US" dirty="0"/>
          </a:p>
          <a:p>
            <a:pPr eaLnBrk="1" hangingPunct="1"/>
            <a:r>
              <a:rPr lang="en-US" dirty="0"/>
              <a:t>The substitution effect would cause the consumer to buy fewer potatoes.  Imagine moving down along indifference curve I</a:t>
            </a:r>
            <a:r>
              <a:rPr lang="en-US" baseline="-25000" dirty="0"/>
              <a:t>1</a:t>
            </a:r>
            <a:r>
              <a:rPr lang="en-US" dirty="0"/>
              <a:t> until reaching the point where its slope just equals the slope of the new budget line.  At that point, demand for potatoes is lower, because consumers are substituting meat for potatoes.  </a:t>
            </a:r>
          </a:p>
          <a:p>
            <a:pPr eaLnBrk="1" hangingPunct="1"/>
            <a:endParaRPr lang="en-US" dirty="0"/>
          </a:p>
          <a:p>
            <a:pPr eaLnBrk="1" hangingPunct="1"/>
            <a:r>
              <a:rPr lang="en-US" dirty="0"/>
              <a:t>But if potatoes are an inferior good, the income effect causes demand for potatoes to rise:  the price increase makes the consumer generally worse off.  The consumer responds by buying less meat (the normal good) and more potatoes (the inferior good).  </a:t>
            </a:r>
          </a:p>
          <a:p>
            <a:pPr eaLnBrk="1" hangingPunct="1"/>
            <a:endParaRPr lang="en-US" dirty="0"/>
          </a:p>
          <a:p>
            <a:pPr eaLnBrk="1" hangingPunct="1"/>
            <a:r>
              <a:rPr lang="en-US" dirty="0"/>
              <a:t>If potatoes are a </a:t>
            </a:r>
            <a:r>
              <a:rPr lang="en-US" dirty="0" err="1"/>
              <a:t>Giffen</a:t>
            </a:r>
            <a:r>
              <a:rPr lang="en-US" dirty="0"/>
              <a:t> good, the income effect exceeds the substitution effect, so the net effect of a price increase on demand for potatoes is positive!!!  </a:t>
            </a:r>
          </a:p>
          <a:p>
            <a:pPr eaLnBrk="1" hangingPunct="1"/>
            <a:endParaRPr lang="en-US" dirty="0"/>
          </a:p>
          <a:p>
            <a:pPr eaLnBrk="1" hangingPunct="1"/>
            <a:r>
              <a:rPr lang="en-US" dirty="0"/>
              <a:t>As the book notes, </a:t>
            </a:r>
            <a:r>
              <a:rPr lang="en-US" dirty="0" err="1"/>
              <a:t>Giffen</a:t>
            </a:r>
            <a:r>
              <a:rPr lang="en-US" dirty="0"/>
              <a:t> goods are extremely rare—if they exist at all. </a:t>
            </a:r>
          </a:p>
        </p:txBody>
      </p:sp>
    </p:spTree>
    <p:extLst>
      <p:ext uri="{BB962C8B-B14F-4D97-AF65-F5344CB8AC3E}">
        <p14:creationId xmlns:p14="http://schemas.microsoft.com/office/powerpoint/2010/main" val="25558850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2520041-2E20-46DF-8A41-48D872BA0E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307"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marL="0" marR="0" lvl="0" indent="0" algn="r" defTabSz="914400" rtl="0" eaLnBrk="1" fontAlgn="auto" latinLnBrk="0" hangingPunct="1">
              <a:lnSpc>
                <a:spcPct val="100000"/>
              </a:lnSpc>
              <a:spcBef>
                <a:spcPts val="0"/>
              </a:spcBef>
              <a:spcAft>
                <a:spcPts val="0"/>
              </a:spcAft>
              <a:buClrTx/>
              <a:buSzTx/>
              <a:buFontTx/>
              <a:buNone/>
              <a:defRPr/>
            </a:pPr>
            <a:fld id="{595362F3-C5E1-4C63-8698-0871C53CBF9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
        <p:nvSpPr>
          <p:cNvPr id="98308" name="Rectangle 2"/>
          <p:cNvSpPr>
            <a:spLocks noGrp="1" noRot="1" noChangeAspect="1" noChangeArrowheads="1" noTextEdit="1"/>
          </p:cNvSpPr>
          <p:nvPr>
            <p:ph type="sldImg"/>
          </p:nvPr>
        </p:nvSpPr>
        <p:spPr>
          <a:xfrm>
            <a:off x="1143000" y="534988"/>
            <a:ext cx="4572000" cy="3429000"/>
          </a:xfrm>
        </p:spPr>
      </p:sp>
      <p:sp>
        <p:nvSpPr>
          <p:cNvPr id="98309" name="Rectangle 3"/>
          <p:cNvSpPr>
            <a:spLocks noGrp="1" noChangeArrowheads="1"/>
          </p:cNvSpPr>
          <p:nvPr>
            <p:ph type="body" idx="1"/>
          </p:nvPr>
        </p:nvSpPr>
        <p:spPr>
          <a:xfrm>
            <a:off x="685800" y="4248150"/>
            <a:ext cx="5486400" cy="4210050"/>
          </a:xfrm>
          <a:noFill/>
        </p:spPr>
        <p:txBody>
          <a:bodyPr/>
          <a:lstStyle/>
          <a:p>
            <a:pPr eaLnBrk="1" hangingPunct="1"/>
            <a:r>
              <a:rPr lang="en-US"/>
              <a:t>Why the interest rate determines the relative price of current in terms of future consumption:</a:t>
            </a:r>
          </a:p>
          <a:p>
            <a:pPr eaLnBrk="1" hangingPunct="1"/>
            <a:endParaRPr lang="en-US"/>
          </a:p>
          <a:p>
            <a:pPr eaLnBrk="1" hangingPunct="1"/>
            <a:r>
              <a:rPr lang="en-US"/>
              <a:t>If you reduce current consumption by $1, and save this $1, then your future consumption will rise by $(1 + </a:t>
            </a:r>
            <a:r>
              <a:rPr lang="en-US" b="1" i="1"/>
              <a:t>r</a:t>
            </a:r>
            <a:r>
              <a:rPr lang="en-US"/>
              <a:t>), where </a:t>
            </a:r>
            <a:r>
              <a:rPr lang="en-US" b="1" i="1"/>
              <a:t>r</a:t>
            </a:r>
            <a:r>
              <a:rPr lang="en-US"/>
              <a:t> denotes the interest rate.  </a:t>
            </a:r>
          </a:p>
          <a:p>
            <a:pPr eaLnBrk="1" hangingPunct="1"/>
            <a:endParaRPr lang="en-US"/>
          </a:p>
          <a:p>
            <a:pPr eaLnBrk="1" hangingPunct="1"/>
            <a:r>
              <a:rPr lang="en-US"/>
              <a:t>Similarly, if you wish to increase current consumption by $1, then you must sacrifice the $(1 + </a:t>
            </a:r>
            <a:r>
              <a:rPr lang="en-US" b="1" i="1"/>
              <a:t>r</a:t>
            </a:r>
            <a:r>
              <a:rPr lang="en-US"/>
              <a:t>) that you would have been able to consume in the future.  </a:t>
            </a:r>
          </a:p>
          <a:p>
            <a:pPr eaLnBrk="1" hangingPunct="1"/>
            <a:endParaRPr lang="en-US"/>
          </a:p>
          <a:p>
            <a:pPr eaLnBrk="1" hangingPunct="1"/>
            <a:r>
              <a:rPr lang="en-US"/>
              <a:t>Notice that the slide does </a:t>
            </a:r>
            <a:r>
              <a:rPr lang="en-US" i="1"/>
              <a:t>not</a:t>
            </a:r>
            <a:r>
              <a:rPr lang="en-US"/>
              <a:t> say “the interest rate </a:t>
            </a:r>
            <a:r>
              <a:rPr lang="en-US" u="sng"/>
              <a:t>equals</a:t>
            </a:r>
            <a:r>
              <a:rPr lang="en-US"/>
              <a:t> the relative price…”.  In fact, the relative price of current in terms of future consumption (and also the slope of the budget constraint) equals (1 + </a:t>
            </a:r>
            <a:r>
              <a:rPr lang="en-US" b="1" i="1"/>
              <a:t>r</a:t>
            </a:r>
            <a:r>
              <a:rPr lang="en-US"/>
              <a:t>), not </a:t>
            </a:r>
            <a:r>
              <a:rPr lang="en-US" b="1" i="1"/>
              <a:t>r</a:t>
            </a:r>
            <a:r>
              <a:rPr lang="en-US"/>
              <a:t>.   </a:t>
            </a:r>
          </a:p>
        </p:txBody>
      </p:sp>
    </p:spTree>
    <p:extLst>
      <p:ext uri="{BB962C8B-B14F-4D97-AF65-F5344CB8AC3E}">
        <p14:creationId xmlns:p14="http://schemas.microsoft.com/office/powerpoint/2010/main" val="7377742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0B58C13D-D746-4C0F-AF4D-E082DB6747D7}" type="slidenum">
              <a:rPr lang="en-US" smtClean="0"/>
              <a:t>33</a:t>
            </a:fld>
            <a:endParaRPr lang="en-US"/>
          </a:p>
        </p:txBody>
      </p:sp>
      <p:sp>
        <p:nvSpPr>
          <p:cNvPr id="93187"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EBFD9E17-C2E4-44AE-8F6A-7A51CCDF76EA}" type="slidenum">
              <a:rPr lang="en-US" sz="1200">
                <a:cs typeface="Arial" panose="020B0604020202020204" pitchFamily="34" charset="0"/>
              </a:rPr>
              <a:t>33</a:t>
            </a:fld>
            <a:endParaRPr lang="en-US" sz="1200">
              <a:cs typeface="Arial" panose="020B0604020202020204" pitchFamily="34" charset="0"/>
            </a:endParaRPr>
          </a:p>
        </p:txBody>
      </p:sp>
      <p:sp>
        <p:nvSpPr>
          <p:cNvPr id="93188" name="Rectangle 2"/>
          <p:cNvSpPr>
            <a:spLocks noGrp="1" noRot="1" noChangeAspect="1" noChangeArrowheads="1" noTextEdit="1"/>
          </p:cNvSpPr>
          <p:nvPr>
            <p:ph type="sldImg"/>
          </p:nvPr>
        </p:nvSpPr>
        <p:spPr>
          <a:xfrm>
            <a:off x="1143000" y="534988"/>
            <a:ext cx="4572000" cy="3429000"/>
          </a:xfrm>
        </p:spPr>
      </p:sp>
      <p:sp>
        <p:nvSpPr>
          <p:cNvPr id="93189" name="Rectangle 3"/>
          <p:cNvSpPr>
            <a:spLocks noGrp="1" noChangeArrowheads="1"/>
          </p:cNvSpPr>
          <p:nvPr>
            <p:ph type="body" idx="1"/>
          </p:nvPr>
        </p:nvSpPr>
        <p:spPr>
          <a:xfrm>
            <a:off x="685800" y="4248150"/>
            <a:ext cx="5486400" cy="4210050"/>
          </a:xfrm>
          <a:noFill/>
        </p:spPr>
        <p:txBody>
          <a:bodyPr/>
          <a:lstStyle/>
          <a:p>
            <a:pPr eaLnBrk="1" hangingPunct="1"/>
            <a:r>
              <a:rPr lang="en-US"/>
              <a:t>Here, the marginal rate of substitution measures the marginal value of an hour of leisure, in terms of (dollars’ worth of) consumption.  </a:t>
            </a:r>
          </a:p>
          <a:p>
            <a:pPr eaLnBrk="1" hangingPunct="1"/>
            <a:endParaRPr lang="en-US"/>
          </a:p>
          <a:p>
            <a:pPr eaLnBrk="1" hangingPunct="1"/>
            <a:r>
              <a:rPr lang="en-US"/>
              <a:t>The slope of the budget line simply equals the wage:  each additional hour of leisure requires working one fewer hour, which causes consumption to fall by an hour’s wages.  </a:t>
            </a:r>
          </a:p>
          <a:p>
            <a:pPr eaLnBrk="1" hangingPunct="1"/>
            <a:endParaRPr lang="en-US"/>
          </a:p>
          <a:p>
            <a:pPr eaLnBrk="1" hangingPunct="1"/>
            <a:r>
              <a:rPr lang="en-US"/>
              <a:t>At the optimum, the marginal value of leisure (in terms of consumption) must equal the relative price of leisure (in terms of consumption), or the wage.  </a:t>
            </a:r>
          </a:p>
          <a:p>
            <a:pPr eaLnBrk="1" hangingPunct="1"/>
            <a:endParaRPr lang="en-US"/>
          </a:p>
          <a:p>
            <a:pPr eaLnBrk="1" hangingPunct="1"/>
            <a:r>
              <a:rPr lang="en-US"/>
              <a:t>If MRS &gt; wage, then the value of leisure is greater than its price, so take more leisure (and work fewer hours) to raise happiness.  </a:t>
            </a:r>
          </a:p>
          <a:p>
            <a:pPr eaLnBrk="1" hangingPunct="1"/>
            <a:endParaRPr lang="en-US"/>
          </a:p>
          <a:p>
            <a:pPr eaLnBrk="1" hangingPunct="1"/>
            <a:r>
              <a:rPr lang="en-US"/>
              <a:t>If MRS &lt; wage, then the value of leisure is less than its price, so take less leisure (and work more hours) to raise happiness.  </a:t>
            </a:r>
          </a:p>
          <a:p>
            <a:pPr eaLnBrk="1" hangingPunct="1"/>
            <a:endParaRPr lang="en-US"/>
          </a:p>
        </p:txBody>
      </p:sp>
    </p:spTree>
    <p:extLst>
      <p:ext uri="{BB962C8B-B14F-4D97-AF65-F5344CB8AC3E}">
        <p14:creationId xmlns:p14="http://schemas.microsoft.com/office/powerpoint/2010/main" val="12202637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2520041-2E20-46DF-8A41-48D872BA0E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307"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marL="0" marR="0" lvl="0" indent="0" algn="r" defTabSz="914400" rtl="0" eaLnBrk="1" fontAlgn="auto" latinLnBrk="0" hangingPunct="1">
              <a:lnSpc>
                <a:spcPct val="100000"/>
              </a:lnSpc>
              <a:spcBef>
                <a:spcPts val="0"/>
              </a:spcBef>
              <a:spcAft>
                <a:spcPts val="0"/>
              </a:spcAft>
              <a:buClrTx/>
              <a:buSzTx/>
              <a:buFontTx/>
              <a:buNone/>
              <a:defRPr/>
            </a:pPr>
            <a:fld id="{595362F3-C5E1-4C63-8698-0871C53CBF9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
        <p:nvSpPr>
          <p:cNvPr id="98308" name="Rectangle 2"/>
          <p:cNvSpPr>
            <a:spLocks noGrp="1" noRot="1" noChangeAspect="1" noChangeArrowheads="1" noTextEdit="1"/>
          </p:cNvSpPr>
          <p:nvPr>
            <p:ph type="sldImg"/>
          </p:nvPr>
        </p:nvSpPr>
        <p:spPr>
          <a:xfrm>
            <a:off x="1143000" y="534988"/>
            <a:ext cx="4572000" cy="3429000"/>
          </a:xfrm>
        </p:spPr>
      </p:sp>
      <p:sp>
        <p:nvSpPr>
          <p:cNvPr id="98309" name="Rectangle 3"/>
          <p:cNvSpPr>
            <a:spLocks noGrp="1" noChangeArrowheads="1"/>
          </p:cNvSpPr>
          <p:nvPr>
            <p:ph type="body" idx="1"/>
          </p:nvPr>
        </p:nvSpPr>
        <p:spPr>
          <a:xfrm>
            <a:off x="685800" y="4248150"/>
            <a:ext cx="5486400" cy="4210050"/>
          </a:xfrm>
          <a:noFill/>
        </p:spPr>
        <p:txBody>
          <a:bodyPr/>
          <a:lstStyle/>
          <a:p>
            <a:pPr eaLnBrk="1" hangingPunct="1"/>
            <a:r>
              <a:rPr lang="en-US"/>
              <a:t>Why the interest rate determines the relative price of current in terms of future consumption:</a:t>
            </a:r>
          </a:p>
          <a:p>
            <a:pPr eaLnBrk="1" hangingPunct="1"/>
            <a:endParaRPr lang="en-US"/>
          </a:p>
          <a:p>
            <a:pPr eaLnBrk="1" hangingPunct="1"/>
            <a:r>
              <a:rPr lang="en-US"/>
              <a:t>If you reduce current consumption by $1, and save this $1, then your future consumption will rise by $(1 + </a:t>
            </a:r>
            <a:r>
              <a:rPr lang="en-US" b="1" i="1"/>
              <a:t>r</a:t>
            </a:r>
            <a:r>
              <a:rPr lang="en-US"/>
              <a:t>), where </a:t>
            </a:r>
            <a:r>
              <a:rPr lang="en-US" b="1" i="1"/>
              <a:t>r</a:t>
            </a:r>
            <a:r>
              <a:rPr lang="en-US"/>
              <a:t> denotes the interest rate.  </a:t>
            </a:r>
          </a:p>
          <a:p>
            <a:pPr eaLnBrk="1" hangingPunct="1"/>
            <a:endParaRPr lang="en-US"/>
          </a:p>
          <a:p>
            <a:pPr eaLnBrk="1" hangingPunct="1"/>
            <a:r>
              <a:rPr lang="en-US"/>
              <a:t>Similarly, if you wish to increase current consumption by $1, then you must sacrifice the $(1 + </a:t>
            </a:r>
            <a:r>
              <a:rPr lang="en-US" b="1" i="1"/>
              <a:t>r</a:t>
            </a:r>
            <a:r>
              <a:rPr lang="en-US"/>
              <a:t>) that you would have been able to consume in the future.  </a:t>
            </a:r>
          </a:p>
          <a:p>
            <a:pPr eaLnBrk="1" hangingPunct="1"/>
            <a:endParaRPr lang="en-US"/>
          </a:p>
          <a:p>
            <a:pPr eaLnBrk="1" hangingPunct="1"/>
            <a:r>
              <a:rPr lang="en-US"/>
              <a:t>Notice that the slide does </a:t>
            </a:r>
            <a:r>
              <a:rPr lang="en-US" i="1"/>
              <a:t>not</a:t>
            </a:r>
            <a:r>
              <a:rPr lang="en-US"/>
              <a:t> say “the interest rate </a:t>
            </a:r>
            <a:r>
              <a:rPr lang="en-US" u="sng"/>
              <a:t>equals</a:t>
            </a:r>
            <a:r>
              <a:rPr lang="en-US"/>
              <a:t> the relative price…”.  In fact, the relative price of current in terms of future consumption (and also the slope of the budget constraint) equals (1 + </a:t>
            </a:r>
            <a:r>
              <a:rPr lang="en-US" b="1" i="1"/>
              <a:t>r</a:t>
            </a:r>
            <a:r>
              <a:rPr lang="en-US"/>
              <a:t>), not </a:t>
            </a:r>
            <a:r>
              <a:rPr lang="en-US" b="1" i="1"/>
              <a:t>r</a:t>
            </a:r>
            <a:r>
              <a:rPr lang="en-US"/>
              <a:t>.   </a:t>
            </a:r>
          </a:p>
        </p:txBody>
      </p:sp>
    </p:spTree>
    <p:extLst>
      <p:ext uri="{BB962C8B-B14F-4D97-AF65-F5344CB8AC3E}">
        <p14:creationId xmlns:p14="http://schemas.microsoft.com/office/powerpoint/2010/main" val="11937243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018A1C6A-1DA2-4F5E-AE87-6393F6B9467B}" type="slidenum">
              <a:rPr lang="en-US" smtClean="0"/>
              <a:t>35</a:t>
            </a:fld>
            <a:endParaRPr lang="en-US"/>
          </a:p>
        </p:txBody>
      </p:sp>
      <p:sp>
        <p:nvSpPr>
          <p:cNvPr id="95235"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8A8199F6-4752-42DD-87C3-E27C28998665}" type="slidenum">
              <a:rPr lang="en-US" sz="1200">
                <a:cs typeface="Arial" panose="020B0604020202020204" pitchFamily="34" charset="0"/>
              </a:rPr>
              <a:t>35</a:t>
            </a:fld>
            <a:endParaRPr lang="en-US" sz="1200">
              <a:cs typeface="Arial" panose="020B0604020202020204" pitchFamily="34" charset="0"/>
            </a:endParaRPr>
          </a:p>
        </p:txBody>
      </p:sp>
      <p:sp>
        <p:nvSpPr>
          <p:cNvPr id="95236" name="Rectangle 2"/>
          <p:cNvSpPr>
            <a:spLocks noGrp="1" noRot="1" noChangeAspect="1" noChangeArrowheads="1" noTextEdit="1"/>
          </p:cNvSpPr>
          <p:nvPr>
            <p:ph type="sldImg"/>
          </p:nvPr>
        </p:nvSpPr>
        <p:spPr>
          <a:xfrm>
            <a:off x="1143000" y="534988"/>
            <a:ext cx="4572000" cy="3429000"/>
          </a:xfrm>
        </p:spPr>
      </p:sp>
      <p:sp>
        <p:nvSpPr>
          <p:cNvPr id="95237" name="Rectangle 3"/>
          <p:cNvSpPr>
            <a:spLocks noGrp="1" noChangeArrowheads="1"/>
          </p:cNvSpPr>
          <p:nvPr>
            <p:ph type="body" idx="1"/>
          </p:nvPr>
        </p:nvSpPr>
        <p:spPr>
          <a:xfrm>
            <a:off x="685800" y="4248150"/>
            <a:ext cx="5486400" cy="4210050"/>
          </a:xfrm>
          <a:noFill/>
        </p:spPr>
        <p:txBody>
          <a:bodyPr/>
          <a:lstStyle/>
          <a:p>
            <a:pPr eaLnBrk="1" hangingPunct="1"/>
            <a:r>
              <a:rPr lang="en-US"/>
              <a:t>A person with the preferences depicted in the left graph will have a positively-sloped labor supply curve, as shown in the right graph.  </a:t>
            </a:r>
          </a:p>
        </p:txBody>
      </p:sp>
    </p:spTree>
    <p:extLst>
      <p:ext uri="{BB962C8B-B14F-4D97-AF65-F5344CB8AC3E}">
        <p14:creationId xmlns:p14="http://schemas.microsoft.com/office/powerpoint/2010/main" val="1741830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26F9C8DF-CC78-48BD-B59D-803B114E57F8}" type="slidenum">
              <a:rPr lang="en-US" smtClean="0"/>
              <a:t>36</a:t>
            </a:fld>
            <a:endParaRPr lang="en-US"/>
          </a:p>
        </p:txBody>
      </p:sp>
      <p:sp>
        <p:nvSpPr>
          <p:cNvPr id="96259"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1A076656-18F0-4957-8092-379F63C932AE}" type="slidenum">
              <a:rPr lang="en-US" sz="1200">
                <a:cs typeface="Arial" panose="020B0604020202020204" pitchFamily="34" charset="0"/>
              </a:rPr>
              <a:t>36</a:t>
            </a:fld>
            <a:endParaRPr lang="en-US" sz="1200">
              <a:cs typeface="Arial" panose="020B0604020202020204" pitchFamily="34" charset="0"/>
            </a:endParaRPr>
          </a:p>
        </p:txBody>
      </p:sp>
      <p:sp>
        <p:nvSpPr>
          <p:cNvPr id="96260" name="Rectangle 2"/>
          <p:cNvSpPr>
            <a:spLocks noGrp="1" noRot="1" noChangeAspect="1" noChangeArrowheads="1" noTextEdit="1"/>
          </p:cNvSpPr>
          <p:nvPr>
            <p:ph type="sldImg"/>
          </p:nvPr>
        </p:nvSpPr>
        <p:spPr>
          <a:xfrm>
            <a:off x="1143000" y="534988"/>
            <a:ext cx="4572000" cy="3429000"/>
          </a:xfrm>
        </p:spPr>
      </p:sp>
      <p:sp>
        <p:nvSpPr>
          <p:cNvPr id="96261" name="Rectangle 3"/>
          <p:cNvSpPr>
            <a:spLocks noGrp="1" noChangeArrowheads="1"/>
          </p:cNvSpPr>
          <p:nvPr>
            <p:ph type="body" idx="1"/>
          </p:nvPr>
        </p:nvSpPr>
        <p:spPr>
          <a:xfrm>
            <a:off x="685800" y="4248150"/>
            <a:ext cx="5486400" cy="4210050"/>
          </a:xfrm>
          <a:noFill/>
        </p:spPr>
        <p:txBody>
          <a:bodyPr/>
          <a:lstStyle/>
          <a:p>
            <a:pPr eaLnBrk="1" hangingPunct="1"/>
            <a:r>
              <a:rPr lang="en-US"/>
              <a:t>A person with the preferences depicted in the left graph will have a negatively-sloped labor supply curve, as shown in the right graph.  </a:t>
            </a:r>
          </a:p>
          <a:p>
            <a:pPr eaLnBrk="1" hangingPunct="1"/>
            <a:endParaRPr lang="en-US"/>
          </a:p>
        </p:txBody>
      </p:sp>
    </p:spTree>
    <p:extLst>
      <p:ext uri="{BB962C8B-B14F-4D97-AF65-F5344CB8AC3E}">
        <p14:creationId xmlns:p14="http://schemas.microsoft.com/office/powerpoint/2010/main" val="35316593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2520041-2E20-46DF-8A41-48D872BA0E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307"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marL="0" marR="0" lvl="0" indent="0" algn="r" defTabSz="914400" rtl="0" eaLnBrk="1" fontAlgn="auto" latinLnBrk="0" hangingPunct="1">
              <a:lnSpc>
                <a:spcPct val="100000"/>
              </a:lnSpc>
              <a:spcBef>
                <a:spcPts val="0"/>
              </a:spcBef>
              <a:spcAft>
                <a:spcPts val="0"/>
              </a:spcAft>
              <a:buClrTx/>
              <a:buSzTx/>
              <a:buFontTx/>
              <a:buNone/>
              <a:defRPr/>
            </a:pPr>
            <a:fld id="{595362F3-C5E1-4C63-8698-0871C53CBF9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
        <p:nvSpPr>
          <p:cNvPr id="98308" name="Rectangle 2"/>
          <p:cNvSpPr>
            <a:spLocks noGrp="1" noRot="1" noChangeAspect="1" noChangeArrowheads="1" noTextEdit="1"/>
          </p:cNvSpPr>
          <p:nvPr>
            <p:ph type="sldImg"/>
          </p:nvPr>
        </p:nvSpPr>
        <p:spPr>
          <a:xfrm>
            <a:off x="1143000" y="534988"/>
            <a:ext cx="4572000" cy="3429000"/>
          </a:xfrm>
        </p:spPr>
      </p:sp>
      <p:sp>
        <p:nvSpPr>
          <p:cNvPr id="98309" name="Rectangle 3"/>
          <p:cNvSpPr>
            <a:spLocks noGrp="1" noChangeArrowheads="1"/>
          </p:cNvSpPr>
          <p:nvPr>
            <p:ph type="body" idx="1"/>
          </p:nvPr>
        </p:nvSpPr>
        <p:spPr>
          <a:xfrm>
            <a:off x="685800" y="4248150"/>
            <a:ext cx="5486400" cy="4210050"/>
          </a:xfrm>
          <a:noFill/>
        </p:spPr>
        <p:txBody>
          <a:bodyPr/>
          <a:lstStyle/>
          <a:p>
            <a:pPr eaLnBrk="1" hangingPunct="1"/>
            <a:r>
              <a:rPr lang="en-US"/>
              <a:t>Why the interest rate determines the relative price of current in terms of future consumption:</a:t>
            </a:r>
          </a:p>
          <a:p>
            <a:pPr eaLnBrk="1" hangingPunct="1"/>
            <a:endParaRPr lang="en-US"/>
          </a:p>
          <a:p>
            <a:pPr eaLnBrk="1" hangingPunct="1"/>
            <a:r>
              <a:rPr lang="en-US"/>
              <a:t>If you reduce current consumption by $1, and save this $1, then your future consumption will rise by $(1 + </a:t>
            </a:r>
            <a:r>
              <a:rPr lang="en-US" b="1" i="1"/>
              <a:t>r</a:t>
            </a:r>
            <a:r>
              <a:rPr lang="en-US"/>
              <a:t>), where </a:t>
            </a:r>
            <a:r>
              <a:rPr lang="en-US" b="1" i="1"/>
              <a:t>r</a:t>
            </a:r>
            <a:r>
              <a:rPr lang="en-US"/>
              <a:t> denotes the interest rate.  </a:t>
            </a:r>
          </a:p>
          <a:p>
            <a:pPr eaLnBrk="1" hangingPunct="1"/>
            <a:endParaRPr lang="en-US"/>
          </a:p>
          <a:p>
            <a:pPr eaLnBrk="1" hangingPunct="1"/>
            <a:r>
              <a:rPr lang="en-US"/>
              <a:t>Similarly, if you wish to increase current consumption by $1, then you must sacrifice the $(1 + </a:t>
            </a:r>
            <a:r>
              <a:rPr lang="en-US" b="1" i="1"/>
              <a:t>r</a:t>
            </a:r>
            <a:r>
              <a:rPr lang="en-US"/>
              <a:t>) that you would have been able to consume in the future.  </a:t>
            </a:r>
          </a:p>
          <a:p>
            <a:pPr eaLnBrk="1" hangingPunct="1"/>
            <a:endParaRPr lang="en-US"/>
          </a:p>
          <a:p>
            <a:pPr eaLnBrk="1" hangingPunct="1"/>
            <a:r>
              <a:rPr lang="en-US"/>
              <a:t>Notice that the slide does </a:t>
            </a:r>
            <a:r>
              <a:rPr lang="en-US" i="1"/>
              <a:t>not</a:t>
            </a:r>
            <a:r>
              <a:rPr lang="en-US"/>
              <a:t> say “the interest rate </a:t>
            </a:r>
            <a:r>
              <a:rPr lang="en-US" u="sng"/>
              <a:t>equals</a:t>
            </a:r>
            <a:r>
              <a:rPr lang="en-US"/>
              <a:t> the relative price…”.  In fact, the relative price of current in terms of future consumption (and also the slope of the budget constraint) equals (1 + </a:t>
            </a:r>
            <a:r>
              <a:rPr lang="en-US" b="1" i="1"/>
              <a:t>r</a:t>
            </a:r>
            <a:r>
              <a:rPr lang="en-US"/>
              <a:t>), not </a:t>
            </a:r>
            <a:r>
              <a:rPr lang="en-US" b="1" i="1"/>
              <a:t>r</a:t>
            </a:r>
            <a:r>
              <a:rPr lang="en-US"/>
              <a:t>.   </a:t>
            </a:r>
          </a:p>
        </p:txBody>
      </p:sp>
    </p:spTree>
    <p:extLst>
      <p:ext uri="{BB962C8B-B14F-4D97-AF65-F5344CB8AC3E}">
        <p14:creationId xmlns:p14="http://schemas.microsoft.com/office/powerpoint/2010/main" val="42421811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12520041-2E20-46DF-8A41-48D872BA0E40}" type="slidenum">
              <a:rPr lang="en-US" smtClean="0"/>
              <a:t>38</a:t>
            </a:fld>
            <a:endParaRPr lang="en-US"/>
          </a:p>
        </p:txBody>
      </p:sp>
      <p:sp>
        <p:nvSpPr>
          <p:cNvPr id="98307"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595362F3-C5E1-4C63-8698-0871C53CBF94}" type="slidenum">
              <a:rPr lang="en-US" sz="1200">
                <a:cs typeface="Arial" panose="020B0604020202020204" pitchFamily="34" charset="0"/>
              </a:rPr>
              <a:t>38</a:t>
            </a:fld>
            <a:endParaRPr lang="en-US" sz="1200">
              <a:cs typeface="Arial" panose="020B0604020202020204" pitchFamily="34" charset="0"/>
            </a:endParaRPr>
          </a:p>
        </p:txBody>
      </p:sp>
      <p:sp>
        <p:nvSpPr>
          <p:cNvPr id="98308" name="Rectangle 2"/>
          <p:cNvSpPr>
            <a:spLocks noGrp="1" noRot="1" noChangeAspect="1" noChangeArrowheads="1" noTextEdit="1"/>
          </p:cNvSpPr>
          <p:nvPr>
            <p:ph type="sldImg"/>
          </p:nvPr>
        </p:nvSpPr>
        <p:spPr>
          <a:xfrm>
            <a:off x="1143000" y="534988"/>
            <a:ext cx="4572000" cy="3429000"/>
          </a:xfrm>
        </p:spPr>
      </p:sp>
      <p:sp>
        <p:nvSpPr>
          <p:cNvPr id="98309" name="Rectangle 3"/>
          <p:cNvSpPr>
            <a:spLocks noGrp="1" noChangeArrowheads="1"/>
          </p:cNvSpPr>
          <p:nvPr>
            <p:ph type="body" idx="1"/>
          </p:nvPr>
        </p:nvSpPr>
        <p:spPr>
          <a:xfrm>
            <a:off x="685800" y="4248150"/>
            <a:ext cx="5486400" cy="4210050"/>
          </a:xfrm>
          <a:noFill/>
        </p:spPr>
        <p:txBody>
          <a:bodyPr/>
          <a:lstStyle/>
          <a:p>
            <a:pPr eaLnBrk="1" hangingPunct="1"/>
            <a:r>
              <a:rPr lang="en-US"/>
              <a:t>Why the interest rate determines the relative price of current in terms of future consumption:</a:t>
            </a:r>
          </a:p>
          <a:p>
            <a:pPr eaLnBrk="1" hangingPunct="1"/>
            <a:endParaRPr lang="en-US"/>
          </a:p>
          <a:p>
            <a:pPr eaLnBrk="1" hangingPunct="1"/>
            <a:r>
              <a:rPr lang="en-US"/>
              <a:t>If you reduce current consumption by $1, and save this $1, then your future consumption will rise by $(1 + </a:t>
            </a:r>
            <a:r>
              <a:rPr lang="en-US" b="1" i="1"/>
              <a:t>r</a:t>
            </a:r>
            <a:r>
              <a:rPr lang="en-US"/>
              <a:t>), where </a:t>
            </a:r>
            <a:r>
              <a:rPr lang="en-US" b="1" i="1"/>
              <a:t>r</a:t>
            </a:r>
            <a:r>
              <a:rPr lang="en-US"/>
              <a:t> denotes the interest rate.  </a:t>
            </a:r>
          </a:p>
          <a:p>
            <a:pPr eaLnBrk="1" hangingPunct="1"/>
            <a:endParaRPr lang="en-US"/>
          </a:p>
          <a:p>
            <a:pPr eaLnBrk="1" hangingPunct="1"/>
            <a:r>
              <a:rPr lang="en-US"/>
              <a:t>Similarly, if you wish to increase current consumption by $1, then you must sacrifice the $(1 + </a:t>
            </a:r>
            <a:r>
              <a:rPr lang="en-US" b="1" i="1"/>
              <a:t>r</a:t>
            </a:r>
            <a:r>
              <a:rPr lang="en-US"/>
              <a:t>) that you would have been able to consume in the future.  </a:t>
            </a:r>
          </a:p>
          <a:p>
            <a:pPr eaLnBrk="1" hangingPunct="1"/>
            <a:endParaRPr lang="en-US"/>
          </a:p>
          <a:p>
            <a:pPr eaLnBrk="1" hangingPunct="1"/>
            <a:r>
              <a:rPr lang="en-US"/>
              <a:t>Notice that the slide does </a:t>
            </a:r>
            <a:r>
              <a:rPr lang="en-US" i="1"/>
              <a:t>not</a:t>
            </a:r>
            <a:r>
              <a:rPr lang="en-US"/>
              <a:t> say “the interest rate </a:t>
            </a:r>
            <a:r>
              <a:rPr lang="en-US" u="sng"/>
              <a:t>equals</a:t>
            </a:r>
            <a:r>
              <a:rPr lang="en-US"/>
              <a:t> the relative price…”.  In fact, the relative price of current in terms of future consumption (and also the slope of the budget constraint) equals (1 + </a:t>
            </a:r>
            <a:r>
              <a:rPr lang="en-US" b="1" i="1"/>
              <a:t>r</a:t>
            </a:r>
            <a:r>
              <a:rPr lang="en-US"/>
              <a:t>), not </a:t>
            </a:r>
            <a:r>
              <a:rPr lang="en-US" b="1" i="1"/>
              <a:t>r</a:t>
            </a:r>
            <a:r>
              <a:rPr lang="en-US"/>
              <a:t>.   </a:t>
            </a:r>
          </a:p>
        </p:txBody>
      </p:sp>
    </p:spTree>
    <p:extLst>
      <p:ext uri="{BB962C8B-B14F-4D97-AF65-F5344CB8AC3E}">
        <p14:creationId xmlns:p14="http://schemas.microsoft.com/office/powerpoint/2010/main" val="10104450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7736EEF6-54E6-406A-8B2C-0601C7B7C235}" type="slidenum">
              <a:rPr lang="en-US" smtClean="0"/>
              <a:t>39</a:t>
            </a:fld>
            <a:endParaRPr lang="en-US"/>
          </a:p>
        </p:txBody>
      </p:sp>
      <p:sp>
        <p:nvSpPr>
          <p:cNvPr id="99331"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8C875AF0-527A-4183-8A97-98CFF4CCED5C}" type="slidenum">
              <a:rPr lang="en-US" sz="1200">
                <a:cs typeface="Arial" panose="020B0604020202020204" pitchFamily="34" charset="0"/>
              </a:rPr>
              <a:t>39</a:t>
            </a:fld>
            <a:endParaRPr lang="en-US" sz="1200">
              <a:cs typeface="Arial" panose="020B0604020202020204" pitchFamily="34" charset="0"/>
            </a:endParaRPr>
          </a:p>
        </p:txBody>
      </p:sp>
      <p:sp>
        <p:nvSpPr>
          <p:cNvPr id="99332" name="Rectangle 2"/>
          <p:cNvSpPr>
            <a:spLocks noGrp="1" noRot="1" noChangeAspect="1" noChangeArrowheads="1" noTextEdit="1"/>
          </p:cNvSpPr>
          <p:nvPr>
            <p:ph type="sldImg"/>
          </p:nvPr>
        </p:nvSpPr>
        <p:spPr>
          <a:xfrm>
            <a:off x="1143000" y="534988"/>
            <a:ext cx="4572000" cy="3429000"/>
          </a:xfrm>
        </p:spPr>
      </p:sp>
      <p:sp>
        <p:nvSpPr>
          <p:cNvPr id="99333" name="Rectangle 3"/>
          <p:cNvSpPr>
            <a:spLocks noGrp="1" noChangeArrowheads="1"/>
          </p:cNvSpPr>
          <p:nvPr>
            <p:ph type="body" idx="1"/>
          </p:nvPr>
        </p:nvSpPr>
        <p:spPr>
          <a:xfrm>
            <a:off x="685800" y="4248150"/>
            <a:ext cx="5486400" cy="4210050"/>
          </a:xfrm>
          <a:noFill/>
        </p:spPr>
        <p:txBody>
          <a:bodyPr/>
          <a:lstStyle/>
          <a:p>
            <a:pPr eaLnBrk="1" hangingPunct="1"/>
            <a:r>
              <a:rPr lang="en-US" dirty="0"/>
              <a:t>The marginal rate of substitution is the marginal value of current consumption in terms of future consumption; it tells you how much future consumption the person is willing to give up for a unit of current consumption.  </a:t>
            </a:r>
          </a:p>
          <a:p>
            <a:pPr eaLnBrk="1" hangingPunct="1"/>
            <a:endParaRPr lang="en-US" dirty="0"/>
          </a:p>
          <a:p>
            <a:pPr eaLnBrk="1" hangingPunct="1"/>
            <a:r>
              <a:rPr lang="en-US" dirty="0"/>
              <a:t>If the consumer is optimizing, then the MRS must equal (1 + </a:t>
            </a:r>
            <a:r>
              <a:rPr lang="en-US" b="1" i="1" dirty="0"/>
              <a:t>r</a:t>
            </a:r>
            <a:r>
              <a:rPr lang="en-US" dirty="0"/>
              <a:t>):  the marginal value of current consumption must equal the relative price of current consumption (both in terms of future consumption).  </a:t>
            </a:r>
          </a:p>
          <a:p>
            <a:pPr eaLnBrk="1" hangingPunct="1"/>
            <a:endParaRPr lang="en-US" dirty="0"/>
          </a:p>
          <a:p>
            <a:pPr eaLnBrk="1" hangingPunct="1"/>
            <a:r>
              <a:rPr lang="en-US" dirty="0"/>
              <a:t>If MRS were not equal to (1 + </a:t>
            </a:r>
            <a:r>
              <a:rPr lang="en-US" b="1" i="1" dirty="0"/>
              <a:t>r</a:t>
            </a:r>
            <a:r>
              <a:rPr lang="en-US" dirty="0"/>
              <a:t>), then the consumer could increase his satisfaction by changing his level of saving (and hence, his “bundle” of current and future consumption).  </a:t>
            </a:r>
          </a:p>
        </p:txBody>
      </p:sp>
    </p:spTree>
    <p:extLst>
      <p:ext uri="{BB962C8B-B14F-4D97-AF65-F5344CB8AC3E}">
        <p14:creationId xmlns:p14="http://schemas.microsoft.com/office/powerpoint/2010/main" val="1779567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solidFill>
                  <a:prstClr val="black"/>
                </a:solidFill>
                <a:latin typeface="Calibri" panose="020F0502020204030204"/>
              </a:rPr>
              <a:t>4</a:t>
            </a:fld>
            <a:endParaRPr lang="en-US">
              <a:solidFill>
                <a:prstClr val="black"/>
              </a:solidFill>
              <a:latin typeface="Calibri" panose="020F0502020204030204"/>
            </a:endParaRPr>
          </a:p>
        </p:txBody>
      </p:sp>
      <p:sp>
        <p:nvSpPr>
          <p:cNvPr id="87044" name="Rectangle 3"/>
          <p:cNvSpPr>
            <a:spLocks noGrp="1" noChangeArrowheads="1"/>
          </p:cNvSpPr>
          <p:nvPr>
            <p:ph type="body" idx="1"/>
          </p:nvPr>
        </p:nvSpPr>
        <p:spPr>
          <a:xfrm>
            <a:off x="533400" y="3962400"/>
            <a:ext cx="6019800" cy="4876800"/>
          </a:xfrm>
        </p:spPr>
        <p:txBody>
          <a:bodyPr>
            <a:noAutofit/>
          </a:bodyPr>
          <a:lstStyle/>
          <a:p>
            <a:endParaRPr lang="en-US" sz="1100" b="0" i="0" dirty="0"/>
          </a:p>
        </p:txBody>
      </p:sp>
      <p:sp>
        <p:nvSpPr>
          <p:cNvPr id="7" name="Slide Image Placeholder 6"/>
          <p:cNvSpPr>
            <a:spLocks noGrp="1" noRot="1" noChangeAspect="1"/>
          </p:cNvSpPr>
          <p:nvPr>
            <p:ph type="sldImg"/>
          </p:nvPr>
        </p:nvSpPr>
        <p:spPr>
          <a:xfrm>
            <a:off x="1295400" y="609600"/>
            <a:ext cx="4191000" cy="3143250"/>
          </a:xfrm>
        </p:spPr>
      </p:sp>
    </p:spTree>
    <p:extLst>
      <p:ext uri="{BB962C8B-B14F-4D97-AF65-F5344CB8AC3E}">
        <p14:creationId xmlns:p14="http://schemas.microsoft.com/office/powerpoint/2010/main" val="16351854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3153563-5536-4AAE-BA89-BC05EC86165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451"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marL="0" marR="0" lvl="0" indent="0" algn="r" defTabSz="914400" rtl="0" eaLnBrk="1" fontAlgn="auto" latinLnBrk="0" hangingPunct="1">
              <a:lnSpc>
                <a:spcPct val="100000"/>
              </a:lnSpc>
              <a:spcBef>
                <a:spcPts val="0"/>
              </a:spcBef>
              <a:spcAft>
                <a:spcPts val="0"/>
              </a:spcAft>
              <a:buClrTx/>
              <a:buSzTx/>
              <a:buFontTx/>
              <a:buNone/>
              <a:defRPr/>
            </a:pPr>
            <a:fld id="{FD25FCC5-9E4A-447E-AB76-574CD1346827}"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
        <p:nvSpPr>
          <p:cNvPr id="104452" name="Rectangle 2"/>
          <p:cNvSpPr>
            <a:spLocks noGrp="1" noRot="1" noChangeAspect="1" noChangeArrowheads="1" noTextEdit="1"/>
          </p:cNvSpPr>
          <p:nvPr>
            <p:ph type="sldImg"/>
          </p:nvPr>
        </p:nvSpPr>
        <p:spPr>
          <a:xfrm>
            <a:off x="1143000" y="534988"/>
            <a:ext cx="4572000" cy="3429000"/>
          </a:xfrm>
        </p:spPr>
      </p:sp>
      <p:sp>
        <p:nvSpPr>
          <p:cNvPr id="104453"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extLst>
      <p:ext uri="{BB962C8B-B14F-4D97-AF65-F5344CB8AC3E}">
        <p14:creationId xmlns:p14="http://schemas.microsoft.com/office/powerpoint/2010/main" val="5640676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13153563-5536-4AAE-BA89-BC05EC86165C}" type="slidenum">
              <a:rPr lang="en-US" smtClean="0"/>
              <a:t>41</a:t>
            </a:fld>
            <a:endParaRPr lang="en-US"/>
          </a:p>
        </p:txBody>
      </p:sp>
      <p:sp>
        <p:nvSpPr>
          <p:cNvPr id="104451"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FD25FCC5-9E4A-447E-AB76-574CD1346827}" type="slidenum">
              <a:rPr lang="en-US" sz="1200">
                <a:cs typeface="Arial" panose="020B0604020202020204" pitchFamily="34" charset="0"/>
              </a:rPr>
              <a:t>41</a:t>
            </a:fld>
            <a:endParaRPr lang="en-US" sz="1200">
              <a:cs typeface="Arial" panose="020B0604020202020204" pitchFamily="34" charset="0"/>
            </a:endParaRPr>
          </a:p>
        </p:txBody>
      </p:sp>
      <p:sp>
        <p:nvSpPr>
          <p:cNvPr id="104452" name="Rectangle 2"/>
          <p:cNvSpPr>
            <a:spLocks noGrp="1" noRot="1" noChangeAspect="1" noChangeArrowheads="1" noTextEdit="1"/>
          </p:cNvSpPr>
          <p:nvPr>
            <p:ph type="sldImg"/>
          </p:nvPr>
        </p:nvSpPr>
        <p:spPr>
          <a:xfrm>
            <a:off x="1143000" y="534988"/>
            <a:ext cx="4572000" cy="3429000"/>
          </a:xfrm>
        </p:spPr>
      </p:sp>
      <p:sp>
        <p:nvSpPr>
          <p:cNvPr id="104453" name="Rectangle 3"/>
          <p:cNvSpPr>
            <a:spLocks noGrp="1" noChangeArrowheads="1"/>
          </p:cNvSpPr>
          <p:nvPr>
            <p:ph type="body" idx="1"/>
          </p:nvPr>
        </p:nvSpPr>
        <p:spPr>
          <a:xfrm>
            <a:off x="685800" y="4248150"/>
            <a:ext cx="5486400" cy="4210050"/>
          </a:xfrm>
          <a:noFill/>
        </p:spPr>
        <p:txBody>
          <a:bodyPr/>
          <a:lstStyle/>
          <a:p>
            <a:pPr eaLnBrk="1" hangingPunct="1"/>
            <a:endParaRPr lang="en-US" dirty="0"/>
          </a:p>
        </p:txBody>
      </p:sp>
    </p:spTree>
    <p:extLst>
      <p:ext uri="{BB962C8B-B14F-4D97-AF65-F5344CB8AC3E}">
        <p14:creationId xmlns:p14="http://schemas.microsoft.com/office/powerpoint/2010/main" val="3398140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2256A041-D95D-4AAC-87B3-4DDE11398770}" type="slidenum">
              <a:rPr lang="en-US" smtClean="0"/>
              <a:t>42</a:t>
            </a:fld>
            <a:endParaRPr lang="en-US"/>
          </a:p>
        </p:txBody>
      </p:sp>
      <p:sp>
        <p:nvSpPr>
          <p:cNvPr id="102403"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C0B7E1DC-B658-4D4E-9C76-E211777D9151}" type="slidenum">
              <a:rPr lang="en-US" sz="1200">
                <a:cs typeface="Arial" panose="020B0604020202020204" pitchFamily="34" charset="0"/>
              </a:rPr>
              <a:t>42</a:t>
            </a:fld>
            <a:endParaRPr lang="en-US" sz="1200">
              <a:cs typeface="Arial" panose="020B0604020202020204" pitchFamily="34" charset="0"/>
            </a:endParaRPr>
          </a:p>
        </p:txBody>
      </p:sp>
      <p:sp>
        <p:nvSpPr>
          <p:cNvPr id="102404" name="Rectangle 2"/>
          <p:cNvSpPr>
            <a:spLocks noGrp="1" noRot="1" noChangeAspect="1" noChangeArrowheads="1" noTextEdit="1"/>
          </p:cNvSpPr>
          <p:nvPr>
            <p:ph type="sldImg"/>
          </p:nvPr>
        </p:nvSpPr>
        <p:spPr>
          <a:xfrm>
            <a:off x="1143000" y="534988"/>
            <a:ext cx="4572000" cy="3429000"/>
          </a:xfrm>
        </p:spPr>
      </p:sp>
      <p:sp>
        <p:nvSpPr>
          <p:cNvPr id="102405" name="Rectangle 3"/>
          <p:cNvSpPr>
            <a:spLocks noGrp="1" noChangeArrowheads="1"/>
          </p:cNvSpPr>
          <p:nvPr>
            <p:ph type="body" idx="1"/>
          </p:nvPr>
        </p:nvSpPr>
        <p:spPr>
          <a:xfrm>
            <a:off x="685800" y="4248150"/>
            <a:ext cx="5486400" cy="4210050"/>
          </a:xfrm>
          <a:noFill/>
        </p:spPr>
        <p:txBody>
          <a:bodyPr/>
          <a:lstStyle/>
          <a:p>
            <a:pPr eaLnBrk="1" hangingPunct="1"/>
            <a:r>
              <a:rPr lang="en-US"/>
              <a:t>The macro chapters of Mankiw’s </a:t>
            </a:r>
            <a:r>
              <a:rPr lang="en-US" i="1"/>
              <a:t>Principles of Economics</a:t>
            </a:r>
            <a:r>
              <a:rPr lang="en-US"/>
              <a:t> typically assume that saving is positively related to the interest rate, as depicted here. </a:t>
            </a:r>
          </a:p>
        </p:txBody>
      </p:sp>
    </p:spTree>
    <p:extLst>
      <p:ext uri="{BB962C8B-B14F-4D97-AF65-F5344CB8AC3E}">
        <p14:creationId xmlns:p14="http://schemas.microsoft.com/office/powerpoint/2010/main" val="549289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34BF11E9-7675-4CB2-BD79-C1692364C601}" type="slidenum">
              <a:rPr lang="en-US" smtClean="0"/>
              <a:t>43</a:t>
            </a:fld>
            <a:endParaRPr lang="en-US"/>
          </a:p>
        </p:txBody>
      </p:sp>
      <p:sp>
        <p:nvSpPr>
          <p:cNvPr id="103427"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B5E431BC-063F-4239-983E-0324D9B3C91F}" type="slidenum">
              <a:rPr lang="en-US" sz="1200">
                <a:cs typeface="Arial" panose="020B0604020202020204" pitchFamily="34" charset="0"/>
              </a:rPr>
              <a:t>43</a:t>
            </a:fld>
            <a:endParaRPr lang="en-US" sz="1200">
              <a:cs typeface="Arial" panose="020B0604020202020204" pitchFamily="34" charset="0"/>
            </a:endParaRPr>
          </a:p>
        </p:txBody>
      </p:sp>
      <p:sp>
        <p:nvSpPr>
          <p:cNvPr id="103428" name="Rectangle 2"/>
          <p:cNvSpPr>
            <a:spLocks noGrp="1" noRot="1" noChangeAspect="1" noChangeArrowheads="1" noTextEdit="1"/>
          </p:cNvSpPr>
          <p:nvPr>
            <p:ph type="sldImg"/>
          </p:nvPr>
        </p:nvSpPr>
        <p:spPr>
          <a:xfrm>
            <a:off x="1143000" y="534988"/>
            <a:ext cx="4572000" cy="3429000"/>
          </a:xfrm>
        </p:spPr>
      </p:sp>
      <p:sp>
        <p:nvSpPr>
          <p:cNvPr id="103429" name="Rectangle 3"/>
          <p:cNvSpPr>
            <a:spLocks noGrp="1" noChangeArrowheads="1"/>
          </p:cNvSpPr>
          <p:nvPr>
            <p:ph type="body" idx="1"/>
          </p:nvPr>
        </p:nvSpPr>
        <p:spPr>
          <a:xfrm>
            <a:off x="685800" y="4248150"/>
            <a:ext cx="5486400" cy="4210050"/>
          </a:xfrm>
          <a:noFill/>
        </p:spPr>
        <p:txBody>
          <a:bodyPr/>
          <a:lstStyle/>
          <a:p>
            <a:pPr eaLnBrk="1" hangingPunct="1"/>
            <a:r>
              <a:rPr lang="en-US" dirty="0"/>
              <a:t>If the income effect is bigger than the substitution effect, then an increase in the interest rate would reduce saving, not increase it.  </a:t>
            </a:r>
          </a:p>
        </p:txBody>
      </p:sp>
    </p:spTree>
    <p:extLst>
      <p:ext uri="{BB962C8B-B14F-4D97-AF65-F5344CB8AC3E}">
        <p14:creationId xmlns:p14="http://schemas.microsoft.com/office/powerpoint/2010/main" val="19719263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7A3F6BA-F70D-469C-A304-42B3B2F7B24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91847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7A3F6BA-F70D-469C-A304-42B3B2F7B24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5199893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7A3F6BA-F70D-469C-A304-42B3B2F7B24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2338234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7A3F6BA-F70D-469C-A304-42B3B2F7B24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8997386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7A3F6BA-F70D-469C-A304-42B3B2F7B24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8402892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7A3F6BA-F70D-469C-A304-42B3B2F7B24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3685326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solidFill>
                  <a:prstClr val="black"/>
                </a:solidFill>
                <a:latin typeface="Calibri" panose="020F0502020204030204"/>
              </a:rPr>
              <a:t>5</a:t>
            </a:fld>
            <a:endParaRPr lang="en-US">
              <a:solidFill>
                <a:prstClr val="black"/>
              </a:solidFill>
              <a:latin typeface="Calibri" panose="020F0502020204030204"/>
            </a:endParaRPr>
          </a:p>
        </p:txBody>
      </p:sp>
      <p:sp>
        <p:nvSpPr>
          <p:cNvPr id="87044" name="Rectangle 3"/>
          <p:cNvSpPr>
            <a:spLocks noGrp="1" noChangeArrowheads="1"/>
          </p:cNvSpPr>
          <p:nvPr>
            <p:ph type="body" idx="1"/>
          </p:nvPr>
        </p:nvSpPr>
        <p:spPr>
          <a:xfrm>
            <a:off x="533400" y="3962400"/>
            <a:ext cx="6019800" cy="4876800"/>
          </a:xfrm>
        </p:spPr>
        <p:txBody>
          <a:bodyPr>
            <a:noAutofit/>
          </a:bodyPr>
          <a:lstStyle/>
          <a:p>
            <a:endParaRPr lang="en-US" sz="1100" b="0" i="0" dirty="0"/>
          </a:p>
        </p:txBody>
      </p:sp>
      <p:sp>
        <p:nvSpPr>
          <p:cNvPr id="7" name="Slide Image Placeholder 6"/>
          <p:cNvSpPr>
            <a:spLocks noGrp="1" noRot="1" noChangeAspect="1"/>
          </p:cNvSpPr>
          <p:nvPr>
            <p:ph type="sldImg"/>
          </p:nvPr>
        </p:nvSpPr>
        <p:spPr>
          <a:xfrm>
            <a:off x="1295400" y="609600"/>
            <a:ext cx="4191000" cy="3143250"/>
          </a:xfrm>
        </p:spPr>
      </p:sp>
    </p:spTree>
    <p:extLst>
      <p:ext uri="{BB962C8B-B14F-4D97-AF65-F5344CB8AC3E}">
        <p14:creationId xmlns:p14="http://schemas.microsoft.com/office/powerpoint/2010/main" val="2557243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solidFill>
                  <a:prstClr val="black"/>
                </a:solidFill>
                <a:latin typeface="Calibri" panose="020F0502020204030204"/>
              </a:rPr>
              <a:t>6</a:t>
            </a:fld>
            <a:endParaRPr lang="en-US">
              <a:solidFill>
                <a:prstClr val="black"/>
              </a:solidFill>
              <a:latin typeface="Calibri" panose="020F0502020204030204"/>
            </a:endParaRPr>
          </a:p>
        </p:txBody>
      </p:sp>
      <p:sp>
        <p:nvSpPr>
          <p:cNvPr id="87044" name="Rectangle 3"/>
          <p:cNvSpPr>
            <a:spLocks noGrp="1" noChangeArrowheads="1"/>
          </p:cNvSpPr>
          <p:nvPr>
            <p:ph type="body" idx="1"/>
          </p:nvPr>
        </p:nvSpPr>
        <p:spPr>
          <a:xfrm>
            <a:off x="533400" y="3962400"/>
            <a:ext cx="6019800" cy="4876800"/>
          </a:xfrm>
        </p:spPr>
        <p:txBody>
          <a:bodyPr>
            <a:noAutofit/>
          </a:bodyPr>
          <a:lstStyle/>
          <a:p>
            <a:endParaRPr lang="en-US" sz="1100" b="0" i="0" dirty="0"/>
          </a:p>
        </p:txBody>
      </p:sp>
      <p:sp>
        <p:nvSpPr>
          <p:cNvPr id="7" name="Slide Image Placeholder 6"/>
          <p:cNvSpPr>
            <a:spLocks noGrp="1" noRot="1" noChangeAspect="1"/>
          </p:cNvSpPr>
          <p:nvPr>
            <p:ph type="sldImg"/>
          </p:nvPr>
        </p:nvSpPr>
        <p:spPr>
          <a:xfrm>
            <a:off x="1295400" y="609600"/>
            <a:ext cx="4191000" cy="3143250"/>
          </a:xfrm>
        </p:spPr>
      </p:sp>
    </p:spTree>
    <p:extLst>
      <p:ext uri="{BB962C8B-B14F-4D97-AF65-F5344CB8AC3E}">
        <p14:creationId xmlns:p14="http://schemas.microsoft.com/office/powerpoint/2010/main" val="446307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solidFill>
                  <a:prstClr val="black"/>
                </a:solidFill>
                <a:latin typeface="Calibri" panose="020F0502020204030204"/>
              </a:rPr>
              <a:t>7</a:t>
            </a:fld>
            <a:endParaRPr lang="en-US">
              <a:solidFill>
                <a:prstClr val="black"/>
              </a:solidFill>
              <a:latin typeface="Calibri" panose="020F0502020204030204"/>
            </a:endParaRPr>
          </a:p>
        </p:txBody>
      </p:sp>
      <p:sp>
        <p:nvSpPr>
          <p:cNvPr id="87044" name="Rectangle 3"/>
          <p:cNvSpPr>
            <a:spLocks noGrp="1" noChangeArrowheads="1"/>
          </p:cNvSpPr>
          <p:nvPr>
            <p:ph type="body" idx="1"/>
          </p:nvPr>
        </p:nvSpPr>
        <p:spPr>
          <a:xfrm>
            <a:off x="533400" y="3962400"/>
            <a:ext cx="6019800" cy="4876800"/>
          </a:xfrm>
        </p:spPr>
        <p:txBody>
          <a:bodyPr>
            <a:noAutofit/>
          </a:bodyPr>
          <a:lstStyle/>
          <a:p>
            <a:endParaRPr lang="en-US" sz="1100" b="0" i="0" dirty="0"/>
          </a:p>
        </p:txBody>
      </p:sp>
      <p:sp>
        <p:nvSpPr>
          <p:cNvPr id="7" name="Slide Image Placeholder 6"/>
          <p:cNvSpPr>
            <a:spLocks noGrp="1" noRot="1" noChangeAspect="1"/>
          </p:cNvSpPr>
          <p:nvPr>
            <p:ph type="sldImg"/>
          </p:nvPr>
        </p:nvSpPr>
        <p:spPr>
          <a:xfrm>
            <a:off x="1295400" y="609600"/>
            <a:ext cx="4191000" cy="3143250"/>
          </a:xfrm>
        </p:spPr>
      </p:sp>
    </p:spTree>
    <p:extLst>
      <p:ext uri="{BB962C8B-B14F-4D97-AF65-F5344CB8AC3E}">
        <p14:creationId xmlns:p14="http://schemas.microsoft.com/office/powerpoint/2010/main" val="1363095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solidFill>
                  <a:prstClr val="black"/>
                </a:solidFill>
                <a:latin typeface="Calibri" panose="020F0502020204030204"/>
              </a:rPr>
              <a:t>8</a:t>
            </a:fld>
            <a:endParaRPr lang="en-US">
              <a:solidFill>
                <a:prstClr val="black"/>
              </a:solidFill>
              <a:latin typeface="Calibri" panose="020F0502020204030204"/>
            </a:endParaRPr>
          </a:p>
        </p:txBody>
      </p:sp>
      <p:sp>
        <p:nvSpPr>
          <p:cNvPr id="87044" name="Rectangle 3"/>
          <p:cNvSpPr>
            <a:spLocks noGrp="1" noChangeArrowheads="1"/>
          </p:cNvSpPr>
          <p:nvPr>
            <p:ph type="body" idx="1"/>
          </p:nvPr>
        </p:nvSpPr>
        <p:spPr>
          <a:xfrm>
            <a:off x="533400" y="3962400"/>
            <a:ext cx="6019800" cy="4876800"/>
          </a:xfrm>
        </p:spPr>
        <p:txBody>
          <a:bodyPr>
            <a:noAutofit/>
          </a:bodyPr>
          <a:lstStyle/>
          <a:p>
            <a:endParaRPr lang="en-US" sz="1100" b="0" i="0" dirty="0"/>
          </a:p>
        </p:txBody>
      </p:sp>
      <p:sp>
        <p:nvSpPr>
          <p:cNvPr id="7" name="Slide Image Placeholder 6"/>
          <p:cNvSpPr>
            <a:spLocks noGrp="1" noRot="1" noChangeAspect="1"/>
          </p:cNvSpPr>
          <p:nvPr>
            <p:ph type="sldImg"/>
          </p:nvPr>
        </p:nvSpPr>
        <p:spPr>
          <a:xfrm>
            <a:off x="1295400" y="609600"/>
            <a:ext cx="4191000" cy="3143250"/>
          </a:xfrm>
        </p:spPr>
      </p:sp>
    </p:spTree>
    <p:extLst>
      <p:ext uri="{BB962C8B-B14F-4D97-AF65-F5344CB8AC3E}">
        <p14:creationId xmlns:p14="http://schemas.microsoft.com/office/powerpoint/2010/main" val="1051644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solidFill>
                  <a:prstClr val="black"/>
                </a:solidFill>
                <a:latin typeface="Calibri" panose="020F0502020204030204"/>
              </a:rPr>
              <a:t>9</a:t>
            </a:fld>
            <a:endParaRPr lang="en-US">
              <a:solidFill>
                <a:prstClr val="black"/>
              </a:solidFill>
              <a:latin typeface="Calibri" panose="020F0502020204030204"/>
            </a:endParaRPr>
          </a:p>
        </p:txBody>
      </p:sp>
      <p:sp>
        <p:nvSpPr>
          <p:cNvPr id="87044" name="Rectangle 3"/>
          <p:cNvSpPr>
            <a:spLocks noGrp="1" noChangeArrowheads="1"/>
          </p:cNvSpPr>
          <p:nvPr>
            <p:ph type="body" idx="1"/>
          </p:nvPr>
        </p:nvSpPr>
        <p:spPr>
          <a:xfrm>
            <a:off x="533400" y="3962400"/>
            <a:ext cx="6019800" cy="4876800"/>
          </a:xfrm>
        </p:spPr>
        <p:txBody>
          <a:bodyPr>
            <a:noAutofit/>
          </a:bodyPr>
          <a:lstStyle/>
          <a:p>
            <a:endParaRPr lang="en-US" sz="1100" b="0" i="0" dirty="0"/>
          </a:p>
        </p:txBody>
      </p:sp>
      <p:sp>
        <p:nvSpPr>
          <p:cNvPr id="7" name="Slide Image Placeholder 6"/>
          <p:cNvSpPr>
            <a:spLocks noGrp="1" noRot="1" noChangeAspect="1"/>
          </p:cNvSpPr>
          <p:nvPr>
            <p:ph type="sldImg"/>
          </p:nvPr>
        </p:nvSpPr>
        <p:spPr>
          <a:xfrm>
            <a:off x="1295400" y="609600"/>
            <a:ext cx="4191000" cy="3143250"/>
          </a:xfrm>
        </p:spPr>
      </p:sp>
    </p:spTree>
    <p:extLst>
      <p:ext uri="{BB962C8B-B14F-4D97-AF65-F5344CB8AC3E}">
        <p14:creationId xmlns:p14="http://schemas.microsoft.com/office/powerpoint/2010/main" val="2988897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lvl1pPr algn="l">
              <a:defRPr sz="3600" b="0">
                <a:solidFill>
                  <a:srgbClr val="006699"/>
                </a:solidFill>
                <a:latin typeface="Arial" panose="020B0604020202020204" pitchFamily="34" charset="0"/>
                <a:ea typeface="Tahoma" panose="020B060403050404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57200" y="1219200"/>
            <a:ext cx="8229600" cy="4979581"/>
          </a:xfrm>
        </p:spPr>
        <p:txBody>
          <a:bodyPr/>
          <a:lstStyle>
            <a:lvl1pPr>
              <a:lnSpc>
                <a:spcPct val="105000"/>
              </a:lnSpc>
              <a:spcBef>
                <a:spcPts val="1200"/>
              </a:spcBef>
              <a:buClr>
                <a:srgbClr val="A3C167"/>
              </a:buClr>
              <a:buFont typeface="Wingdings" panose="05000000000000000000" pitchFamily="2" charset="2"/>
              <a:buChar char="§"/>
              <a:defRPr sz="2800">
                <a:latin typeface="Arial" panose="020B0604020202020204" pitchFamily="34" charset="0"/>
                <a:cs typeface="Arial" panose="020B0604020202020204" pitchFamily="34" charset="0"/>
              </a:defRPr>
            </a:lvl1pPr>
            <a:lvl2pPr>
              <a:lnSpc>
                <a:spcPct val="105000"/>
              </a:lnSpc>
              <a:spcBef>
                <a:spcPts val="300"/>
              </a:spcBef>
              <a:buClr>
                <a:srgbClr val="CC9900"/>
              </a:buClr>
              <a:buFont typeface="Wingdings" panose="05000000000000000000" pitchFamily="2" charset="2"/>
              <a:buChar char="§"/>
              <a:defRPr sz="2700">
                <a:latin typeface="Arial" panose="020B0604020202020204" pitchFamily="34" charset="0"/>
                <a:cs typeface="Arial" panose="020B0604020202020204" pitchFamily="34" charset="0"/>
              </a:defRPr>
            </a:lvl2pPr>
            <a:lvl3pPr>
              <a:lnSpc>
                <a:spcPct val="105000"/>
              </a:lnSpc>
              <a:spcBef>
                <a:spcPts val="300"/>
              </a:spcBef>
              <a:buClr>
                <a:srgbClr val="B3A2C7"/>
              </a:buClr>
              <a:buFont typeface="Wingdings" panose="05000000000000000000" pitchFamily="2" charset="2"/>
              <a:buChar char="§"/>
              <a:defRPr sz="2400">
                <a:latin typeface="Arial" panose="020B0604020202020204" pitchFamily="34" charset="0"/>
                <a:cs typeface="Arial" panose="020B0604020202020204" pitchFamily="34" charset="0"/>
              </a:defRPr>
            </a:lvl3pPr>
            <a:lvl4pPr>
              <a:lnSpc>
                <a:spcPct val="105000"/>
              </a:lnSpc>
              <a:spcBef>
                <a:spcPts val="300"/>
              </a:spcBef>
              <a:defRPr>
                <a:latin typeface="Arial" panose="020B0604020202020204" pitchFamily="34" charset="0"/>
                <a:cs typeface="Arial" panose="020B0604020202020204" pitchFamily="34" charset="0"/>
              </a:defRPr>
            </a:lvl4pPr>
            <a:lvl5pPr>
              <a:lnSpc>
                <a:spcPct val="105000"/>
              </a:lnSpc>
              <a:spcBef>
                <a:spcPts val="300"/>
              </a:spcBef>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p:spPr>
        <p:txBody>
          <a:bodyPr/>
          <a:lstStyle/>
          <a:p>
            <a:endParaRPr lang="zh-CN" altLang="en-US"/>
          </a:p>
        </p:txBody>
      </p:sp>
      <p:sp>
        <p:nvSpPr>
          <p:cNvPr id="3" name="页脚占位符 2"/>
          <p:cNvSpPr>
            <a:spLocks noGrp="1"/>
          </p:cNvSpPr>
          <p:nvPr>
            <p:ph type="ftr" sz="quarter" idx="11"/>
          </p:nvPr>
        </p:nvSpPr>
        <p:spPr>
          <a:xfrm>
            <a:off x="3124200" y="6356350"/>
            <a:ext cx="2895600" cy="365125"/>
          </a:xfr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p:spPr>
        <p:txBody>
          <a:bodyPr/>
          <a:lstStyle/>
          <a:p>
            <a:fld id="{1A5C27E8-6C78-4FD2-80C7-0DA5228077D1}"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a:prstGeom prst="rect">
            <a:avLst/>
          </a:prstGeom>
        </p:spPr>
        <p:txBody>
          <a:bodyPr>
            <a:normAutofit/>
          </a:bodyPr>
          <a:lstStyle>
            <a:lvl1pPr algn="l">
              <a:defRPr sz="3600" b="0">
                <a:solidFill>
                  <a:srgbClr val="006699"/>
                </a:solidFill>
                <a:latin typeface="Arial" panose="020B0604020202020204" pitchFamily="34" charset="0"/>
                <a:ea typeface="Tahoma" panose="020B060403050404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57200" y="1219200"/>
            <a:ext cx="8229600" cy="4979581"/>
          </a:xfrm>
          <a:prstGeom prst="rect">
            <a:avLst/>
          </a:prstGeom>
        </p:spPr>
        <p:txBody>
          <a:bodyPr/>
          <a:lstStyle>
            <a:lvl1pPr>
              <a:lnSpc>
                <a:spcPct val="105000"/>
              </a:lnSpc>
              <a:spcBef>
                <a:spcPts val="1200"/>
              </a:spcBef>
              <a:buClr>
                <a:srgbClr val="A3C167"/>
              </a:buClr>
              <a:buFont typeface="Wingdings" panose="05000000000000000000" pitchFamily="2" charset="2"/>
              <a:buChar char="§"/>
              <a:defRPr sz="2800">
                <a:latin typeface="Arial" panose="020B0604020202020204" pitchFamily="34" charset="0"/>
                <a:cs typeface="Arial" panose="020B0604020202020204" pitchFamily="34" charset="0"/>
              </a:defRPr>
            </a:lvl1pPr>
            <a:lvl2pPr>
              <a:lnSpc>
                <a:spcPct val="105000"/>
              </a:lnSpc>
              <a:spcBef>
                <a:spcPts val="300"/>
              </a:spcBef>
              <a:buClr>
                <a:srgbClr val="CC9900"/>
              </a:buClr>
              <a:buFont typeface="Wingdings" panose="05000000000000000000" pitchFamily="2" charset="2"/>
              <a:buChar char="§"/>
              <a:defRPr sz="2700">
                <a:latin typeface="Arial" panose="020B0604020202020204" pitchFamily="34" charset="0"/>
                <a:cs typeface="Arial" panose="020B0604020202020204" pitchFamily="34" charset="0"/>
              </a:defRPr>
            </a:lvl2pPr>
            <a:lvl3pPr>
              <a:lnSpc>
                <a:spcPct val="105000"/>
              </a:lnSpc>
              <a:spcBef>
                <a:spcPts val="300"/>
              </a:spcBef>
              <a:buClr>
                <a:srgbClr val="B3A2C7"/>
              </a:buClr>
              <a:buFont typeface="Wingdings" panose="05000000000000000000" pitchFamily="2" charset="2"/>
              <a:buChar char="§"/>
              <a:defRPr sz="2400">
                <a:latin typeface="Arial" panose="020B0604020202020204" pitchFamily="34" charset="0"/>
                <a:cs typeface="Arial" panose="020B0604020202020204" pitchFamily="34" charset="0"/>
              </a:defRPr>
            </a:lvl3pPr>
            <a:lvl4pPr>
              <a:lnSpc>
                <a:spcPct val="105000"/>
              </a:lnSpc>
              <a:spcBef>
                <a:spcPts val="300"/>
              </a:spcBef>
              <a:defRPr>
                <a:latin typeface="Arial" panose="020B0604020202020204" pitchFamily="34" charset="0"/>
                <a:cs typeface="Arial" panose="020B0604020202020204" pitchFamily="34" charset="0"/>
              </a:defRPr>
            </a:lvl4pPr>
            <a:lvl5pPr>
              <a:lnSpc>
                <a:spcPct val="105000"/>
              </a:lnSpc>
              <a:spcBef>
                <a:spcPts val="300"/>
              </a:spcBef>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7543800" y="6324600"/>
            <a:ext cx="1143000" cy="353943"/>
          </a:xfrm>
          <a:prstGeom prst="rect">
            <a:avLst/>
          </a:prstGeom>
          <a:noFill/>
        </p:spPr>
        <p:txBody>
          <a:bodyPr wrap="square" rtlCol="0">
            <a:spAutoFit/>
          </a:bodyPr>
          <a:lstStyle/>
          <a:p>
            <a:pPr algn="r"/>
            <a:fld id="{756EF793-6576-47D7-8D74-034072F16359}" type="slidenum">
              <a:rPr lang="en-US" sz="1700" i="0" smtClean="0">
                <a:solidFill>
                  <a:srgbClr val="B2B2B2"/>
                </a:solidFill>
                <a:latin typeface="Times New Roman" panose="02020603050405020304" pitchFamily="18" charset="0"/>
                <a:ea typeface="Verdana" panose="020B0604030504040204" pitchFamily="34" charset="0"/>
                <a:cs typeface="Times New Roman" panose="02020603050405020304" pitchFamily="18" charset="0"/>
              </a:rPr>
              <a:t>‹#›</a:t>
            </a:fld>
            <a:endParaRPr lang="en-US" sz="1700" i="0" dirty="0">
              <a:solidFill>
                <a:srgbClr val="B2B2B2"/>
              </a:solidFill>
              <a:latin typeface="Times New Roman" panose="02020603050405020304" pitchFamily="18" charset="0"/>
              <a:ea typeface="Verdana" panose="020B060403050404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222222"/>
        </a:solidFill>
        <a:effectLst/>
      </p:bgPr>
    </p:bg>
    <p:spTree>
      <p:nvGrpSpPr>
        <p:cNvPr id="1" name=""/>
        <p:cNvGrpSpPr/>
        <p:nvPr/>
      </p:nvGrpSpPr>
      <p:grpSpPr>
        <a:xfrm>
          <a:off x="0" y="0"/>
          <a:ext cx="0" cy="0"/>
          <a:chOff x="0" y="0"/>
          <a:chExt cx="0" cy="0"/>
        </a:xfrm>
      </p:grpSpPr>
      <p:sp>
        <p:nvSpPr>
          <p:cNvPr id="8" name="TextBox 7"/>
          <p:cNvSpPr txBox="1"/>
          <p:nvPr userDrawn="1"/>
        </p:nvSpPr>
        <p:spPr>
          <a:xfrm>
            <a:off x="-10633" y="6500422"/>
            <a:ext cx="5649433" cy="338554"/>
          </a:xfrm>
          <a:prstGeom prst="rect">
            <a:avLst/>
          </a:prstGeom>
          <a:noFill/>
        </p:spPr>
        <p:txBody>
          <a:bodyPr wrap="square" rtlCol="0">
            <a:spAutoFit/>
          </a:bodyPr>
          <a:lstStyle/>
          <a:p>
            <a:r>
              <a:rPr lang="en-US" sz="800" b="0" i="1" dirty="0">
                <a:solidFill>
                  <a:srgbClr val="777777"/>
                </a:solidFill>
                <a:latin typeface="Times New Roman" panose="02020603050405020304" pitchFamily="18" charset="0"/>
                <a:cs typeface="Times New Roman" panose="02020603050405020304" pitchFamily="18" charset="0"/>
              </a:rPr>
              <a:t>© 2015 </a:t>
            </a:r>
            <a:r>
              <a:rPr lang="en-US" sz="800" b="0" i="1" dirty="0" err="1">
                <a:solidFill>
                  <a:srgbClr val="777777"/>
                </a:solidFill>
                <a:latin typeface="Times New Roman" panose="02020603050405020304" pitchFamily="18" charset="0"/>
                <a:cs typeface="Times New Roman" panose="02020603050405020304" pitchFamily="18" charset="0"/>
              </a:rPr>
              <a:t>Cengage</a:t>
            </a:r>
            <a:r>
              <a:rPr lang="en-US" sz="800" b="0" i="1" dirty="0">
                <a:solidFill>
                  <a:srgbClr val="777777"/>
                </a:solidFill>
                <a:latin typeface="Times New Roman" panose="02020603050405020304" pitchFamily="18" charset="0"/>
                <a:cs typeface="Times New Roman" panose="02020603050405020304"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anose="02020603050405020304" pitchFamily="18" charset="0"/>
              <a:ea typeface="Verdana" panose="020B0604030504040204" pitchFamily="34" charset="0"/>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思源黑体 CN Bold" panose="020B0800000000000000" pitchFamily="34" charset="-122"/>
                <a:ea typeface="思源黑体 CN Bold" panose="020B0800000000000000" pitchFamily="34" charset="-122"/>
              </a:defRPr>
            </a:lvl1pPr>
          </a:lstStyle>
          <a:p>
            <a:r>
              <a:rPr lang="zh-CN" altLang="en-US"/>
              <a:t>单击此处编辑母版标题样式</a:t>
            </a:r>
          </a:p>
        </p:txBody>
      </p:sp>
      <p:sp>
        <p:nvSpPr>
          <p:cNvPr id="3" name="内容占位符 2"/>
          <p:cNvSpPr>
            <a:spLocks noGrp="1"/>
          </p:cNvSpPr>
          <p:nvPr>
            <p:ph idx="1"/>
          </p:nvPr>
        </p:nvSpPr>
        <p:spPr>
          <a:xfrm>
            <a:off x="45720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a:t>单击此处编辑母版文本样式</a:t>
            </a:r>
          </a:p>
        </p:txBody>
      </p:sp>
      <p:sp>
        <p:nvSpPr>
          <p:cNvPr id="8" name="内容占位符 7"/>
          <p:cNvSpPr>
            <a:spLocks noGrp="1"/>
          </p:cNvSpPr>
          <p:nvPr>
            <p:ph idx="13"/>
          </p:nvPr>
        </p:nvSpPr>
        <p:spPr>
          <a:xfrm>
            <a:off x="45720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dirty="0"/>
              <a:t>单击此处编辑母版文本样式</a:t>
            </a:r>
          </a:p>
        </p:txBody>
      </p:sp>
      <p:sp>
        <p:nvSpPr>
          <p:cNvPr id="9" name="内容占位符 8"/>
          <p:cNvSpPr>
            <a:spLocks noGrp="1"/>
          </p:cNvSpPr>
          <p:nvPr>
            <p:ph idx="14"/>
          </p:nvPr>
        </p:nvSpPr>
        <p:spPr>
          <a:xfrm>
            <a:off x="460121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a:t>单击此处编辑母版文本样式</a:t>
            </a:r>
          </a:p>
        </p:txBody>
      </p:sp>
      <p:sp>
        <p:nvSpPr>
          <p:cNvPr id="10" name="内容占位符 9"/>
          <p:cNvSpPr>
            <a:spLocks noGrp="1"/>
          </p:cNvSpPr>
          <p:nvPr>
            <p:ph idx="15"/>
          </p:nvPr>
        </p:nvSpPr>
        <p:spPr>
          <a:xfrm>
            <a:off x="460121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dirty="0"/>
              <a:t>单击此处编辑母版文本样式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6" Type="http://schemas.openxmlformats.org/officeDocument/2006/relationships/image" Target="../media/image3.jpeg"/><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image" Target="../media/image2.png"/><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38145"/>
            <a:ext cx="8229600" cy="8845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47424"/>
            <a:ext cx="8229600" cy="487873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7543800" y="6324600"/>
            <a:ext cx="1143000" cy="353943"/>
          </a:xfrm>
          <a:prstGeom prst="rect">
            <a:avLst/>
          </a:prstGeom>
          <a:noFill/>
        </p:spPr>
        <p:txBody>
          <a:bodyPr wrap="square" rtlCol="0">
            <a:spAutoFit/>
          </a:bodyPr>
          <a:lstStyle/>
          <a:p>
            <a:pPr algn="r"/>
            <a:fld id="{756EF793-6576-47D7-8D74-034072F16359}" type="slidenum">
              <a:rPr lang="en-US" sz="1700" i="0" smtClean="0">
                <a:solidFill>
                  <a:srgbClr val="B2B2B2"/>
                </a:solidFill>
                <a:latin typeface="Times New Roman" panose="02020603050405020304" pitchFamily="18" charset="0"/>
                <a:ea typeface="Verdana" panose="020B0604030504040204" pitchFamily="34" charset="0"/>
                <a:cs typeface="Times New Roman" panose="02020603050405020304" pitchFamily="18" charset="0"/>
              </a:rPr>
              <a:t>‹#›</a:t>
            </a:fld>
            <a:endParaRPr lang="en-US" sz="1700" i="0" dirty="0">
              <a:solidFill>
                <a:srgbClr val="B2B2B2"/>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7" name="TextBox 6"/>
          <p:cNvSpPr txBox="1"/>
          <p:nvPr userDrawn="1"/>
        </p:nvSpPr>
        <p:spPr>
          <a:xfrm>
            <a:off x="-10633" y="6500422"/>
            <a:ext cx="5649433" cy="338554"/>
          </a:xfrm>
          <a:prstGeom prst="rect">
            <a:avLst/>
          </a:prstGeom>
          <a:noFill/>
        </p:spPr>
        <p:txBody>
          <a:bodyPr wrap="square" rtlCol="0">
            <a:spAutoFit/>
          </a:bodyPr>
          <a:lstStyle/>
          <a:p>
            <a:r>
              <a:rPr lang="en-US" sz="800" b="0" i="1" dirty="0">
                <a:solidFill>
                  <a:srgbClr val="777777"/>
                </a:solidFill>
                <a:latin typeface="Times New Roman" panose="02020603050405020304" pitchFamily="18" charset="0"/>
                <a:cs typeface="Times New Roman" panose="02020603050405020304" pitchFamily="18" charset="0"/>
              </a:rPr>
              <a:t>© 2015 </a:t>
            </a:r>
            <a:r>
              <a:rPr lang="en-US" sz="800" b="0" i="1" dirty="0" err="1">
                <a:solidFill>
                  <a:srgbClr val="777777"/>
                </a:solidFill>
                <a:latin typeface="Times New Roman" panose="02020603050405020304" pitchFamily="18" charset="0"/>
                <a:cs typeface="Times New Roman" panose="02020603050405020304" pitchFamily="18" charset="0"/>
              </a:rPr>
              <a:t>Cengage</a:t>
            </a:r>
            <a:r>
              <a:rPr lang="en-US" sz="800" b="0" i="1" dirty="0">
                <a:solidFill>
                  <a:srgbClr val="777777"/>
                </a:solidFill>
                <a:latin typeface="Times New Roman" panose="02020603050405020304" pitchFamily="18" charset="0"/>
                <a:cs typeface="Times New Roman" panose="02020603050405020304" pitchFamily="18" charset="0"/>
              </a:rPr>
              <a:t> Learning. All Rights Reserved. May not be copied, scanned, or duplicated, in whole or in part, except for use as permitted in a license distributed with a certain product or service or otherwise on a password-protected website for classroom use.</a:t>
            </a:r>
            <a:endParaRPr lang="en-US" sz="800" b="0" i="1" dirty="0">
              <a:solidFill>
                <a:srgbClr val="777777"/>
              </a:solidFill>
              <a:latin typeface="Times New Roman" panose="02020603050405020304" pitchFamily="18" charset="0"/>
              <a:ea typeface="Verdana" panose="020B0604030504040204" pitchFamily="34"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defTabSz="914400" rtl="0" eaLnBrk="1" latinLnBrk="0" hangingPunct="1">
        <a:spcBef>
          <a:spcPct val="0"/>
        </a:spcBef>
        <a:buNone/>
        <a:defRPr sz="3600" kern="1200">
          <a:solidFill>
            <a:srgbClr val="006699"/>
          </a:solidFill>
          <a:latin typeface="Arial" panose="020B0604020202020204"/>
          <a:ea typeface="+mj-ea"/>
          <a:cs typeface="Arial" panose="020B0604020202020204"/>
        </a:defRPr>
      </a:lvl1pPr>
    </p:titleStyle>
    <p:bodyStyle>
      <a:lvl1pPr marL="342900" marR="0" indent="-342900" algn="l" defTabSz="914400" rtl="0" eaLnBrk="1" fontAlgn="auto" latinLnBrk="0" hangingPunct="1">
        <a:lnSpc>
          <a:spcPct val="105000"/>
        </a:lnSpc>
        <a:spcBef>
          <a:spcPts val="1200"/>
        </a:spcBef>
        <a:spcAft>
          <a:spcPts val="0"/>
        </a:spcAft>
        <a:buClr>
          <a:srgbClr val="A3C167"/>
        </a:buClr>
        <a:buSzTx/>
        <a:buFont typeface="Wingdings" panose="05000000000000000000" pitchFamily="2" charset="2"/>
        <a:buChar char="§"/>
        <a:defRPr sz="2800" kern="1200">
          <a:solidFill>
            <a:schemeClr val="tx1"/>
          </a:solidFill>
          <a:latin typeface="Arial" panose="020B0604020202020204"/>
          <a:ea typeface="+mn-ea"/>
          <a:cs typeface="Arial" panose="020B0604020202020204"/>
        </a:defRPr>
      </a:lvl1pPr>
      <a:lvl2pPr marL="742950" marR="0" indent="-285750" algn="l" defTabSz="914400" rtl="0" eaLnBrk="1" fontAlgn="auto" latinLnBrk="0" hangingPunct="1">
        <a:lnSpc>
          <a:spcPct val="105000"/>
        </a:lnSpc>
        <a:spcBef>
          <a:spcPts val="300"/>
        </a:spcBef>
        <a:spcAft>
          <a:spcPts val="0"/>
        </a:spcAft>
        <a:buClr>
          <a:srgbClr val="CC9900"/>
        </a:buClr>
        <a:buSzTx/>
        <a:buFont typeface="Wingdings" panose="05000000000000000000" pitchFamily="2" charset="2"/>
        <a:buChar char="§"/>
        <a:defRPr sz="2700" kern="1200">
          <a:solidFill>
            <a:schemeClr val="tx1"/>
          </a:solidFill>
          <a:latin typeface="Arial" panose="020B0604020202020204"/>
          <a:ea typeface="+mn-ea"/>
          <a:cs typeface="Arial" panose="020B0604020202020204"/>
        </a:defRPr>
      </a:lvl2pPr>
      <a:lvl3pPr marL="1143000" marR="0" indent="-228600" algn="l" defTabSz="914400" rtl="0" eaLnBrk="1" fontAlgn="auto" latinLnBrk="0" hangingPunct="1">
        <a:lnSpc>
          <a:spcPct val="105000"/>
        </a:lnSpc>
        <a:spcBef>
          <a:spcPts val="300"/>
        </a:spcBef>
        <a:spcAft>
          <a:spcPts val="0"/>
        </a:spcAft>
        <a:buClr>
          <a:srgbClr val="B3A2C7"/>
        </a:buClr>
        <a:buSzTx/>
        <a:buFont typeface="Wingdings" panose="05000000000000000000" pitchFamily="2" charset="2"/>
        <a:buChar char="§"/>
        <a:defRPr sz="2400" kern="1200">
          <a:solidFill>
            <a:schemeClr val="tx1"/>
          </a:solidFill>
          <a:latin typeface="Arial" panose="020B0604020202020204"/>
          <a:ea typeface="+mn-ea"/>
          <a:cs typeface="Arial" panose="020B0604020202020204"/>
        </a:defRPr>
      </a:lvl3pPr>
      <a:lvl4pPr marL="16002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4pPr>
      <a:lvl5pPr marL="2057400" marR="0" indent="-228600" algn="l" defTabSz="914400" rtl="0" eaLnBrk="1" fontAlgn="auto" latinLnBrk="0" hangingPunct="1">
        <a:lnSpc>
          <a:spcPct val="105000"/>
        </a:lnSpc>
        <a:spcBef>
          <a:spcPts val="300"/>
        </a:spcBef>
        <a:spcAft>
          <a:spcPts val="0"/>
        </a:spcAft>
        <a:buClrTx/>
        <a:buSzTx/>
        <a:buFont typeface="Arial" panose="020B0604020202020204" pitchFamily="34" charset="0"/>
        <a:buChar char="»"/>
        <a:defRPr sz="20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1052195"/>
          </a:xfrm>
          <a:prstGeom prst="rect">
            <a:avLst/>
          </a:prstGeom>
        </p:spPr>
        <p:txBody>
          <a:bodyPr vert="horz" lIns="91440" tIns="45720" rIns="91440" bIns="45720" rtlCol="0">
            <a:normAutofit/>
          </a:bodyPr>
          <a:lstStyle/>
          <a:p>
            <a:pPr lvl="0"/>
            <a:r>
              <a:rPr lang="zh-CN" altLang="en-US" sz="1400">
                <a:sym typeface="+mn-ea"/>
              </a:rPr>
              <a:t>单击此处编辑母版文本样式</a:t>
            </a:r>
            <a:endParaRPr lang="zh-CN" altLang="en-US" sz="1400"/>
          </a:p>
          <a:p>
            <a:pPr lvl="1"/>
            <a:r>
              <a:rPr lang="zh-CN" altLang="en-US" sz="1400">
                <a:sym typeface="+mn-ea"/>
              </a:rPr>
              <a:t>第二级</a:t>
            </a:r>
            <a:endParaRPr lang="zh-CN" altLang="en-US" sz="1400"/>
          </a:p>
          <a:p>
            <a:pPr lvl="2"/>
            <a:r>
              <a:rPr lang="zh-CN" altLang="en-US" sz="1400">
                <a:sym typeface="+mn-ea"/>
              </a:rPr>
              <a:t>第三级</a:t>
            </a:r>
            <a:endParaRPr lang="zh-CN" altLang="en-US"/>
          </a:p>
        </p:txBody>
      </p:sp>
      <p:pic>
        <p:nvPicPr>
          <p:cNvPr id="7" name="图片 6" descr="logo-VI系统0630-PPT-12.png"/>
          <p:cNvPicPr>
            <a:picLocks noChangeAspect="1"/>
          </p:cNvPicPr>
          <p:nvPr userDrawn="1"/>
        </p:nvPicPr>
        <p:blipFill>
          <a:blip r:embed="rId15" cstate="print"/>
          <a:stretch>
            <a:fillRect/>
          </a:stretch>
        </p:blipFill>
        <p:spPr>
          <a:xfrm>
            <a:off x="428836" y="6286520"/>
            <a:ext cx="1495513" cy="288536"/>
          </a:xfrm>
          <a:prstGeom prst="rect">
            <a:avLst/>
          </a:prstGeom>
        </p:spPr>
      </p:pic>
      <p:pic>
        <p:nvPicPr>
          <p:cNvPr id="2050" name="Picture 2" descr="I:\BOBO Z\哈工大\JPG\2020\7月\0707-ppt\素材01\logo-VI系统0630-PPT-24.jpg"/>
          <p:cNvPicPr>
            <a:picLocks noChangeArrowheads="1"/>
          </p:cNvPicPr>
          <p:nvPr userDrawn="1"/>
        </p:nvPicPr>
        <p:blipFill>
          <a:blip r:embed="rId16" cstate="print"/>
          <a:srcRect t="-37500" b="-37500"/>
          <a:stretch>
            <a:fillRect/>
          </a:stretch>
        </p:blipFill>
        <p:spPr bwMode="auto">
          <a:xfrm flipV="1">
            <a:off x="571471" y="1273711"/>
            <a:ext cx="3960000" cy="36000"/>
          </a:xfrm>
          <a:prstGeom prst="rect">
            <a:avLst/>
          </a:prstGeom>
          <a:noFill/>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hf hdr="0" dt="0"/>
  <p:txStyles>
    <p:title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logo-VI系统0709-PPT-24.jpg"/>
          <p:cNvPicPr>
            <a:picLocks noChangeAspect="1"/>
          </p:cNvPicPr>
          <p:nvPr/>
        </p:nvPicPr>
        <p:blipFill>
          <a:blip r:embed="rId3" cstate="print"/>
          <a:stretch>
            <a:fillRect/>
          </a:stretch>
        </p:blipFill>
        <p:spPr>
          <a:xfrm>
            <a:off x="871" y="-31802"/>
            <a:ext cx="9143129" cy="6858000"/>
          </a:xfrm>
          <a:prstGeom prst="rect">
            <a:avLst/>
          </a:prstGeom>
        </p:spPr>
      </p:pic>
      <p:pic>
        <p:nvPicPr>
          <p:cNvPr id="5" name="图片 4" descr="logo-VI系统0630-PPT-09.png"/>
          <p:cNvPicPr>
            <a:picLocks noChangeAspect="1"/>
          </p:cNvPicPr>
          <p:nvPr/>
        </p:nvPicPr>
        <p:blipFill>
          <a:blip r:embed="rId4" cstate="print"/>
          <a:stretch>
            <a:fillRect/>
          </a:stretch>
        </p:blipFill>
        <p:spPr>
          <a:xfrm>
            <a:off x="642910" y="571480"/>
            <a:ext cx="2714644" cy="523429"/>
          </a:xfrm>
          <a:prstGeom prst="rect">
            <a:avLst/>
          </a:prstGeom>
        </p:spPr>
      </p:pic>
      <p:sp>
        <p:nvSpPr>
          <p:cNvPr id="6" name="TextBox 5"/>
          <p:cNvSpPr txBox="1"/>
          <p:nvPr/>
        </p:nvSpPr>
        <p:spPr>
          <a:xfrm>
            <a:off x="467544" y="5218459"/>
            <a:ext cx="3957391" cy="830997"/>
          </a:xfrm>
          <a:prstGeom prst="rect">
            <a:avLst/>
          </a:prstGeom>
          <a:noFill/>
        </p:spPr>
        <p:txBody>
          <a:bodyPr wrap="square" rtlCol="0" anchor="b" anchorCtr="0">
            <a:spAutoFit/>
          </a:bodyPr>
          <a:lstStyle/>
          <a:p>
            <a:r>
              <a:rPr lang="zh-CN" altLang="en-US" sz="2400" dirty="0">
                <a:solidFill>
                  <a:schemeClr val="bg1"/>
                </a:solidFill>
                <a:latin typeface="华光中雅_CNKI" panose="02000500000000000000" pitchFamily="2" charset="-122"/>
                <a:ea typeface="华光中雅_CNKI" panose="02000500000000000000" pitchFamily="2" charset="-122"/>
              </a:rPr>
              <a:t>哈尔滨工业大学（</a:t>
            </a:r>
            <a:r>
              <a:rPr lang="zh-CN" altLang="en-US" sz="2400">
                <a:solidFill>
                  <a:schemeClr val="bg1"/>
                </a:solidFill>
                <a:latin typeface="华光中雅_CNKI" panose="02000500000000000000" pitchFamily="2" charset="-122"/>
                <a:ea typeface="华光中雅_CNKI" panose="02000500000000000000" pitchFamily="2" charset="-122"/>
              </a:rPr>
              <a:t>深圳）</a:t>
            </a:r>
            <a:endParaRPr lang="en-US" altLang="zh-CN" sz="2400">
              <a:solidFill>
                <a:schemeClr val="bg1"/>
              </a:solidFill>
              <a:latin typeface="华光中雅_CNKI" panose="02000500000000000000" pitchFamily="2" charset="-122"/>
              <a:ea typeface="华光中雅_CNKI" panose="02000500000000000000" pitchFamily="2" charset="-122"/>
            </a:endParaRPr>
          </a:p>
          <a:p>
            <a:r>
              <a:rPr lang="zh-CN" altLang="en-US" sz="2400">
                <a:solidFill>
                  <a:schemeClr val="bg1"/>
                </a:solidFill>
                <a:latin typeface="华光中雅_CNKI" panose="02000500000000000000" pitchFamily="2" charset="-122"/>
                <a:ea typeface="华光中雅_CNKI" panose="02000500000000000000" pitchFamily="2" charset="-122"/>
              </a:rPr>
              <a:t>经济管理</a:t>
            </a:r>
            <a:r>
              <a:rPr lang="zh-CN" altLang="en-US" sz="2400" dirty="0">
                <a:solidFill>
                  <a:schemeClr val="bg1"/>
                </a:solidFill>
                <a:latin typeface="华光中雅_CNKI" panose="02000500000000000000" pitchFamily="2" charset="-122"/>
                <a:ea typeface="华光中雅_CNKI" panose="02000500000000000000" pitchFamily="2" charset="-122"/>
              </a:rPr>
              <a:t>学院</a:t>
            </a:r>
          </a:p>
        </p:txBody>
      </p:sp>
      <p:sp>
        <p:nvSpPr>
          <p:cNvPr id="8" name="TextBox 7"/>
          <p:cNvSpPr txBox="1"/>
          <p:nvPr/>
        </p:nvSpPr>
        <p:spPr>
          <a:xfrm>
            <a:off x="467544" y="6055687"/>
            <a:ext cx="2736304" cy="461665"/>
          </a:xfrm>
          <a:prstGeom prst="rect">
            <a:avLst/>
          </a:prstGeom>
          <a:noFill/>
        </p:spPr>
        <p:txBody>
          <a:bodyPr wrap="square" rtlCol="0" anchor="b" anchorCtr="0">
            <a:spAutoFit/>
          </a:bodyPr>
          <a:lstStyle/>
          <a:p>
            <a:r>
              <a:rPr lang="en-US" altLang="zh-CN" sz="1200" dirty="0">
                <a:solidFill>
                  <a:srgbClr val="9D7B55"/>
                </a:solidFill>
                <a:latin typeface="华光中雅_CNKI" panose="02000500000000000000" pitchFamily="2" charset="-122"/>
                <a:ea typeface="华光中雅_CNKI" panose="02000500000000000000" pitchFamily="2" charset="-122"/>
              </a:rPr>
              <a:t>THE HITSZ SCHOOL OF ECONOMICS AND MANAGEMENT</a:t>
            </a:r>
            <a:endParaRPr lang="zh-CN" altLang="en-US" sz="1200" dirty="0">
              <a:solidFill>
                <a:srgbClr val="9D7B55"/>
              </a:solidFill>
              <a:latin typeface="华光中雅_CNKI" panose="02000500000000000000" pitchFamily="2" charset="-122"/>
              <a:ea typeface="华光中雅_CNKI" panose="02000500000000000000" pitchFamily="2" charset="-122"/>
            </a:endParaRPr>
          </a:p>
        </p:txBody>
      </p:sp>
      <p:sp>
        <p:nvSpPr>
          <p:cNvPr id="2" name="文本框 1"/>
          <p:cNvSpPr txBox="1"/>
          <p:nvPr/>
        </p:nvSpPr>
        <p:spPr>
          <a:xfrm>
            <a:off x="2267744" y="1412776"/>
            <a:ext cx="4450080" cy="2214880"/>
          </a:xfrm>
          <a:prstGeom prst="rect">
            <a:avLst/>
          </a:prstGeom>
          <a:noFill/>
        </p:spPr>
        <p:txBody>
          <a:bodyPr wrap="none" rtlCol="0">
            <a:spAutoFit/>
          </a:bodyPr>
          <a:lstStyle/>
          <a:p>
            <a:r>
              <a:rPr lang="en-US" altLang="zh-CN" sz="4800">
                <a:solidFill>
                  <a:schemeClr val="bg1"/>
                </a:solidFill>
                <a:latin typeface="华光中雅_CNKI" panose="02000500000000000000" pitchFamily="2" charset="-122"/>
                <a:ea typeface="华光中雅_CNKI" panose="02000500000000000000" pitchFamily="2" charset="-122"/>
              </a:rPr>
              <a:t>《</a:t>
            </a:r>
            <a:r>
              <a:rPr lang="zh-CN" altLang="en-US" sz="4800">
                <a:solidFill>
                  <a:schemeClr val="bg1"/>
                </a:solidFill>
                <a:latin typeface="华光中雅_CNKI" panose="02000500000000000000" pitchFamily="2" charset="-122"/>
                <a:ea typeface="华光中雅_CNKI" panose="02000500000000000000" pitchFamily="2" charset="-122"/>
              </a:rPr>
              <a:t>经济学原理</a:t>
            </a:r>
            <a:r>
              <a:rPr lang="en-US" altLang="zh-CN" sz="4800">
                <a:solidFill>
                  <a:schemeClr val="bg1"/>
                </a:solidFill>
                <a:latin typeface="华光中雅_CNKI" panose="02000500000000000000" pitchFamily="2" charset="-122"/>
                <a:ea typeface="华光中雅_CNKI" panose="02000500000000000000" pitchFamily="2" charset="-122"/>
              </a:rPr>
              <a:t>》</a:t>
            </a:r>
          </a:p>
          <a:p>
            <a:pPr algn="ctr"/>
            <a:r>
              <a:rPr lang="zh-CN" altLang="en-US" sz="3000">
                <a:solidFill>
                  <a:schemeClr val="bg1"/>
                </a:solidFill>
                <a:latin typeface="华光中雅_CNKI" panose="02000500000000000000" pitchFamily="2" charset="-122"/>
                <a:ea typeface="华光中雅_CNKI" panose="02000500000000000000" pitchFamily="2" charset="-122"/>
              </a:rPr>
              <a:t>（微观经济学原理部分）</a:t>
            </a:r>
            <a:endParaRPr lang="en-US" altLang="zh-CN" sz="3000">
              <a:solidFill>
                <a:schemeClr val="bg1"/>
              </a:solidFill>
              <a:latin typeface="华光中雅_CNKI" panose="02000500000000000000" pitchFamily="2" charset="-122"/>
              <a:ea typeface="华光中雅_CNKI" panose="02000500000000000000" pitchFamily="2" charset="-122"/>
            </a:endParaRPr>
          </a:p>
          <a:p>
            <a:pPr algn="ctr"/>
            <a:endParaRPr lang="en-US" altLang="zh-CN" sz="3000">
              <a:solidFill>
                <a:schemeClr val="bg1"/>
              </a:solidFill>
              <a:latin typeface="华光中雅_CNKI" panose="02000500000000000000" pitchFamily="2" charset="-122"/>
              <a:ea typeface="华光中雅_CNKI" panose="02000500000000000000" pitchFamily="2" charset="-122"/>
            </a:endParaRPr>
          </a:p>
          <a:p>
            <a:pPr algn="ctr"/>
            <a:r>
              <a:rPr lang="zh-CN" altLang="en-US" sz="3000">
                <a:solidFill>
                  <a:schemeClr val="bg1"/>
                </a:solidFill>
                <a:latin typeface="华光中雅_CNKI" panose="02000500000000000000" pitchFamily="2" charset="-122"/>
                <a:ea typeface="华光中雅_CNKI" panose="02000500000000000000" pitchFamily="2" charset="-122"/>
              </a:rPr>
              <a:t>主讲人：周豫</a:t>
            </a:r>
            <a:endParaRPr lang="zh-CN" altLang="en-US" sz="3000" dirty="0">
              <a:solidFill>
                <a:schemeClr val="bg1"/>
              </a:solidFill>
              <a:latin typeface="华光中雅_CNKI" panose="02000500000000000000" pitchFamily="2" charset="-122"/>
              <a:ea typeface="华光中雅_CNKI" panose="02000500000000000000" pitchFamily="2" charset="-122"/>
            </a:endParaRPr>
          </a:p>
        </p:txBody>
      </p:sp>
      <p:sp>
        <p:nvSpPr>
          <p:cNvPr id="4" name="文本框 3"/>
          <p:cNvSpPr txBox="1"/>
          <p:nvPr/>
        </p:nvSpPr>
        <p:spPr>
          <a:xfrm>
            <a:off x="1259632" y="3933056"/>
            <a:ext cx="7110260" cy="707886"/>
          </a:xfrm>
          <a:prstGeom prst="rect">
            <a:avLst/>
          </a:prstGeom>
          <a:noFill/>
        </p:spPr>
        <p:txBody>
          <a:bodyPr wrap="square" rtlCol="0">
            <a:spAutoFit/>
          </a:bodyPr>
          <a:lstStyle/>
          <a:p>
            <a:r>
              <a:rPr lang="zh-CN" altLang="en-US" sz="4000" b="1" dirty="0">
                <a:solidFill>
                  <a:schemeClr val="bg1"/>
                </a:solidFill>
                <a:latin typeface="华光中雅_CNKI" panose="02000500000000000000" pitchFamily="2" charset="-122"/>
                <a:ea typeface="华光中雅_CNKI" panose="02000500000000000000" pitchFamily="2" charset="-122"/>
              </a:rPr>
              <a:t>第</a:t>
            </a:r>
            <a:r>
              <a:rPr lang="en-US" altLang="zh-CN" sz="4000" b="1" dirty="0">
                <a:solidFill>
                  <a:schemeClr val="bg1"/>
                </a:solidFill>
                <a:latin typeface="华光中雅_CNKI" panose="02000500000000000000" pitchFamily="2" charset="-122"/>
                <a:ea typeface="华光中雅_CNKI" panose="02000500000000000000" pitchFamily="2" charset="-122"/>
              </a:rPr>
              <a:t>21</a:t>
            </a:r>
            <a:r>
              <a:rPr lang="zh-CN" altLang="en-US" sz="4000" b="1" dirty="0">
                <a:solidFill>
                  <a:schemeClr val="bg1"/>
                </a:solidFill>
                <a:latin typeface="华光中雅_CNKI" panose="02000500000000000000" pitchFamily="2" charset="-122"/>
                <a:ea typeface="华光中雅_CNKI" panose="02000500000000000000" pitchFamily="2" charset="-122"/>
              </a:rPr>
              <a:t>章：消费者选择理论</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507564" y="457883"/>
            <a:ext cx="8011455" cy="798103"/>
          </a:xfrm>
        </p:spPr>
        <p:txBody>
          <a:bodyPr>
            <a:normAutofit/>
          </a:bodyPr>
          <a:lstStyle/>
          <a:p>
            <a:pPr algn="l" eaLnBrk="1" hangingPunct="1">
              <a:defRPr/>
            </a:pPr>
            <a:r>
              <a:rPr lang="zh-CN" altLang="en-US" dirty="0">
                <a:solidFill>
                  <a:schemeClr val="accent1"/>
                </a:solidFill>
                <a:latin typeface="Tahoma" panose="020B0604030504040204" pitchFamily="34" charset="0"/>
                <a:ea typeface="华光中雅_CNKI" panose="02000500000000000000"/>
                <a:cs typeface="Arial" panose="020B0604020202020204" pitchFamily="34" charset="0"/>
              </a:rPr>
              <a:t>习题：参考答案</a:t>
            </a:r>
            <a:endParaRPr lang="en-US" dirty="0">
              <a:solidFill>
                <a:schemeClr val="accent1"/>
              </a:solidFill>
              <a:ea typeface="华光中雅_CNKI" panose="02000500000000000000"/>
              <a:cs typeface="Arial" panose="020B0604020202020204" pitchFamily="34" charset="0"/>
            </a:endParaRPr>
          </a:p>
        </p:txBody>
      </p:sp>
      <p:sp>
        <p:nvSpPr>
          <p:cNvPr id="7" name="Rectangle 2"/>
          <p:cNvSpPr txBox="1">
            <a:spLocks noChangeArrowheads="1"/>
          </p:cNvSpPr>
          <p:nvPr/>
        </p:nvSpPr>
        <p:spPr>
          <a:xfrm>
            <a:off x="300480" y="1608911"/>
            <a:ext cx="2697532" cy="4381684"/>
          </a:xfrm>
          <a:prstGeom prst="rect">
            <a:avLst/>
          </a:prstGeom>
        </p:spPr>
        <p:txBody>
          <a:bodyPr vert="horz" lIns="91440" tIns="45720" rIns="91440" bIns="45720" rtlCol="0">
            <a:normAutofit/>
          </a:bodyPr>
          <a:lstStyle/>
          <a:p>
            <a:pPr marR="0" lvl="0" algn="l" defTabSz="914400" rtl="0" eaLnBrk="1" fontAlgn="auto" latinLnBrk="0" hangingPunct="1">
              <a:lnSpc>
                <a:spcPct val="105000"/>
              </a:lnSpc>
              <a:spcBef>
                <a:spcPts val="1200"/>
              </a:spcBef>
              <a:spcAft>
                <a:spcPts val="0"/>
              </a:spcAft>
              <a:buClr>
                <a:srgbClr val="C00000"/>
              </a:buClr>
              <a:buSzPct val="115000"/>
              <a:defRPr/>
            </a:pPr>
            <a:r>
              <a:rPr lang="en-US" altLang="zh-CN" sz="2600" dirty="0">
                <a:latin typeface="微软雅黑" panose="020B0503020204020204" pitchFamily="34" charset="-122"/>
                <a:ea typeface="微软雅黑" panose="020B0503020204020204" pitchFamily="34" charset="-122"/>
                <a:cs typeface="Arial" panose="020B0604020202020204"/>
              </a:rPr>
              <a:t>B</a:t>
            </a:r>
            <a:r>
              <a:rPr lang="zh-CN" altLang="en-US" sz="2600" dirty="0">
                <a:latin typeface="微软雅黑" panose="020B0503020204020204" pitchFamily="34" charset="-122"/>
                <a:ea typeface="微软雅黑" panose="020B0503020204020204" pitchFamily="34" charset="-122"/>
                <a:cs typeface="Arial" panose="020B0604020202020204"/>
              </a:rPr>
              <a:t>：仍然能买</a:t>
            </a:r>
            <a:r>
              <a:rPr lang="en-US" altLang="zh-CN" sz="2600" dirty="0">
                <a:latin typeface="微软雅黑" panose="020B0503020204020204" pitchFamily="34" charset="-122"/>
                <a:ea typeface="微软雅黑" panose="020B0503020204020204" pitchFamily="34" charset="-122"/>
                <a:cs typeface="Arial" panose="020B0604020202020204"/>
              </a:rPr>
              <a:t>300</a:t>
            </a:r>
            <a:r>
              <a:rPr lang="zh-CN" altLang="en-US" sz="2600" dirty="0">
                <a:latin typeface="微软雅黑" panose="020B0503020204020204" pitchFamily="34" charset="-122"/>
                <a:ea typeface="微软雅黑" panose="020B0503020204020204" pitchFamily="34" charset="-122"/>
                <a:cs typeface="Arial" panose="020B0604020202020204"/>
              </a:rPr>
              <a:t>条鱼</a:t>
            </a:r>
            <a:r>
              <a:rPr lang="en-US" altLang="zh-CN" sz="2600" dirty="0">
                <a:latin typeface="微软雅黑" panose="020B0503020204020204" pitchFamily="34" charset="-122"/>
                <a:ea typeface="微软雅黑" panose="020B0503020204020204" pitchFamily="34" charset="-122"/>
                <a:cs typeface="Arial" panose="020B0604020202020204"/>
              </a:rPr>
              <a:t>.</a:t>
            </a:r>
          </a:p>
          <a:p>
            <a:pPr marR="0" lvl="0" algn="l" defTabSz="914400" rtl="0" eaLnBrk="1" fontAlgn="auto" latinLnBrk="0" hangingPunct="1">
              <a:lnSpc>
                <a:spcPct val="105000"/>
              </a:lnSpc>
              <a:spcBef>
                <a:spcPts val="1200"/>
              </a:spcBef>
              <a:spcAft>
                <a:spcPts val="0"/>
              </a:spcAft>
              <a:buClr>
                <a:srgbClr val="C00000"/>
              </a:buClr>
              <a:buSzPct val="115000"/>
              <a:defRPr/>
            </a:pPr>
            <a:r>
              <a:rPr lang="zh-CN" altLang="en-US" sz="2600" dirty="0">
                <a:latin typeface="微软雅黑" panose="020B0503020204020204" pitchFamily="34" charset="-122"/>
                <a:ea typeface="微软雅黑" panose="020B0503020204020204" pitchFamily="34" charset="-122"/>
                <a:cs typeface="Arial" panose="020B0604020202020204"/>
              </a:rPr>
              <a:t>但他现在只能买</a:t>
            </a:r>
            <a:r>
              <a:rPr lang="en-US" altLang="zh-CN" sz="2600" dirty="0">
                <a:latin typeface="微软雅黑" panose="020B0503020204020204" pitchFamily="34" charset="-122"/>
                <a:ea typeface="微软雅黑" panose="020B0503020204020204" pitchFamily="34" charset="-122"/>
                <a:cs typeface="Arial" panose="020B0604020202020204"/>
              </a:rPr>
              <a:t>1200/2 = 600</a:t>
            </a:r>
            <a:r>
              <a:rPr lang="zh-CN" altLang="en-US" sz="2600" dirty="0">
                <a:latin typeface="微软雅黑" panose="020B0503020204020204" pitchFamily="34" charset="-122"/>
                <a:ea typeface="微软雅黑" panose="020B0503020204020204" pitchFamily="34" charset="-122"/>
                <a:cs typeface="Arial" panose="020B0604020202020204"/>
              </a:rPr>
              <a:t>个芒果</a:t>
            </a:r>
            <a:r>
              <a:rPr lang="en-US" altLang="zh-CN" sz="2600" dirty="0">
                <a:latin typeface="微软雅黑" panose="020B0503020204020204" pitchFamily="34" charset="-122"/>
                <a:ea typeface="微软雅黑" panose="020B0503020204020204" pitchFamily="34" charset="-122"/>
                <a:cs typeface="Arial" panose="020B0604020202020204"/>
              </a:rPr>
              <a:t>.</a:t>
            </a:r>
          </a:p>
          <a:p>
            <a:pPr marR="0" lvl="0" algn="l" defTabSz="914400" rtl="0" eaLnBrk="1" fontAlgn="auto" latinLnBrk="0" hangingPunct="1">
              <a:lnSpc>
                <a:spcPct val="105000"/>
              </a:lnSpc>
              <a:spcBef>
                <a:spcPts val="1200"/>
              </a:spcBef>
              <a:spcAft>
                <a:spcPts val="0"/>
              </a:spcAft>
              <a:buClr>
                <a:srgbClr val="C00000"/>
              </a:buClr>
              <a:buSzPct val="115000"/>
              <a:defRPr/>
            </a:pPr>
            <a:r>
              <a:rPr lang="zh-CN" altLang="en-US" sz="2600" dirty="0">
                <a:latin typeface="微软雅黑" panose="020B0503020204020204" pitchFamily="34" charset="-122"/>
                <a:ea typeface="微软雅黑" panose="020B0503020204020204" pitchFamily="34" charset="-122"/>
                <a:cs typeface="Arial" panose="020B0604020202020204"/>
              </a:rPr>
              <a:t>注意：</a:t>
            </a:r>
          </a:p>
          <a:p>
            <a:pPr marR="0" lvl="0" algn="l" defTabSz="914400" rtl="0" eaLnBrk="1" fontAlgn="auto" latinLnBrk="0" hangingPunct="1">
              <a:lnSpc>
                <a:spcPct val="105000"/>
              </a:lnSpc>
              <a:spcBef>
                <a:spcPts val="1200"/>
              </a:spcBef>
              <a:spcAft>
                <a:spcPts val="0"/>
              </a:spcAft>
              <a:buClr>
                <a:srgbClr val="C00000"/>
              </a:buClr>
              <a:buSzPct val="115000"/>
              <a:defRPr/>
            </a:pPr>
            <a:r>
              <a:rPr lang="zh-CN" altLang="en-US" sz="2600" dirty="0">
                <a:solidFill>
                  <a:srgbClr val="FF0000"/>
                </a:solidFill>
                <a:latin typeface="微软雅黑" panose="020B0503020204020204" pitchFamily="34" charset="-122"/>
                <a:ea typeface="微软雅黑" panose="020B0503020204020204" pitchFamily="34" charset="-122"/>
                <a:cs typeface="Arial" panose="020B0604020202020204"/>
              </a:rPr>
              <a:t>斜率变小</a:t>
            </a:r>
            <a:r>
              <a:rPr lang="zh-CN" altLang="en-US" sz="2600" dirty="0">
                <a:latin typeface="微软雅黑" panose="020B0503020204020204" pitchFamily="34" charset="-122"/>
                <a:ea typeface="微软雅黑" panose="020B0503020204020204" pitchFamily="34" charset="-122"/>
                <a:cs typeface="Arial" panose="020B0604020202020204"/>
              </a:rPr>
              <a:t>，鱼的相对价格现在是两个芒果</a:t>
            </a:r>
            <a:endParaRPr kumimoji="0" 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a:endParaRPr>
          </a:p>
        </p:txBody>
      </p:sp>
      <p:pic>
        <p:nvPicPr>
          <p:cNvPr id="5" name="Picture 13"/>
          <p:cNvPicPr>
            <a:picLocks noChangeAspect="1" noChangeArrowheads="1"/>
          </p:cNvPicPr>
          <p:nvPr/>
        </p:nvPicPr>
        <p:blipFill>
          <a:blip r:embed="rId3" cstate="print"/>
          <a:srcRect/>
          <a:stretch>
            <a:fillRect/>
          </a:stretch>
        </p:blipFill>
        <p:spPr bwMode="auto">
          <a:xfrm>
            <a:off x="2999117" y="1404007"/>
            <a:ext cx="5792787" cy="5207000"/>
          </a:xfrm>
          <a:prstGeom prst="rect">
            <a:avLst/>
          </a:prstGeom>
          <a:noFill/>
          <a:ln w="9525">
            <a:noFill/>
            <a:miter lim="800000"/>
            <a:headEnd/>
            <a:tailEnd/>
          </a:ln>
        </p:spPr>
      </p:pic>
      <p:sp>
        <p:nvSpPr>
          <p:cNvPr id="24" name="Text Box 10"/>
          <p:cNvSpPr txBox="1">
            <a:spLocks noChangeArrowheads="1"/>
          </p:cNvSpPr>
          <p:nvPr/>
        </p:nvSpPr>
        <p:spPr bwMode="auto">
          <a:xfrm>
            <a:off x="2998012" y="1344136"/>
            <a:ext cx="953485" cy="677108"/>
          </a:xfrm>
          <a:prstGeom prst="rect">
            <a:avLst/>
          </a:prstGeom>
          <a:noFill/>
          <a:ln w="9525">
            <a:noFill/>
            <a:miter lim="800000"/>
          </a:ln>
        </p:spPr>
        <p:txBody>
          <a:bodyPr wrap="square">
            <a:spAutoFit/>
          </a:bodyPr>
          <a:lstStyle/>
          <a:p>
            <a:pPr algn="r">
              <a:lnSpc>
                <a:spcPct val="95000"/>
              </a:lnSpc>
              <a:spcBef>
                <a:spcPct val="50000"/>
              </a:spcBef>
            </a:pPr>
            <a:r>
              <a:rPr lang="zh-CN" altLang="en-US" sz="2000" dirty="0">
                <a:latin typeface="Arial" panose="020B0604020202020204"/>
                <a:cs typeface="Arial" panose="020B0604020202020204"/>
              </a:rPr>
              <a:t>芒果的数量</a:t>
            </a:r>
            <a:endParaRPr lang="en-US" sz="2000" dirty="0">
              <a:latin typeface="Arial" panose="020B0604020202020204"/>
              <a:cs typeface="Arial" panose="020B0604020202020204"/>
            </a:endParaRPr>
          </a:p>
        </p:txBody>
      </p:sp>
      <p:sp>
        <p:nvSpPr>
          <p:cNvPr id="25" name="Text Box 10"/>
          <p:cNvSpPr txBox="1">
            <a:spLocks noChangeArrowheads="1"/>
          </p:cNvSpPr>
          <p:nvPr/>
        </p:nvSpPr>
        <p:spPr bwMode="auto">
          <a:xfrm>
            <a:off x="8042276" y="5993770"/>
            <a:ext cx="953485" cy="677108"/>
          </a:xfrm>
          <a:prstGeom prst="rect">
            <a:avLst/>
          </a:prstGeom>
          <a:noFill/>
          <a:ln w="9525">
            <a:noFill/>
            <a:miter lim="800000"/>
          </a:ln>
        </p:spPr>
        <p:txBody>
          <a:bodyPr wrap="square">
            <a:spAutoFit/>
          </a:bodyPr>
          <a:lstStyle/>
          <a:p>
            <a:pPr algn="r">
              <a:lnSpc>
                <a:spcPct val="95000"/>
              </a:lnSpc>
              <a:spcBef>
                <a:spcPct val="50000"/>
              </a:spcBef>
            </a:pPr>
            <a:r>
              <a:rPr lang="zh-CN" altLang="en-US" sz="2000" dirty="0">
                <a:latin typeface="Arial" panose="020B0604020202020204"/>
                <a:cs typeface="Arial" panose="020B0604020202020204"/>
              </a:rPr>
              <a:t>鱼的数量</a:t>
            </a:r>
            <a:endParaRPr lang="en-US" sz="2000" dirty="0">
              <a:latin typeface="Arial" panose="020B0604020202020204"/>
              <a:cs typeface="Arial" panose="020B0604020202020204"/>
            </a:endParaRPr>
          </a:p>
        </p:txBody>
      </p:sp>
      <p:sp>
        <p:nvSpPr>
          <p:cNvPr id="26" name="Text Box 60"/>
          <p:cNvSpPr txBox="1">
            <a:spLocks noChangeArrowheads="1"/>
          </p:cNvSpPr>
          <p:nvPr/>
        </p:nvSpPr>
        <p:spPr bwMode="auto">
          <a:xfrm>
            <a:off x="5053330" y="1181735"/>
            <a:ext cx="3262630" cy="1245235"/>
          </a:xfrm>
          <a:prstGeom prst="rect">
            <a:avLst/>
          </a:prstGeom>
          <a:solidFill>
            <a:srgbClr val="D7E5F5"/>
          </a:solidFill>
          <a:ln w="9525">
            <a:noFill/>
            <a:miter lim="800000"/>
          </a:ln>
          <a:effectLst>
            <a:outerShdw blurRad="50800" dist="38100" dir="2700000" algn="tl" rotWithShape="0">
              <a:prstClr val="black">
                <a:alpha val="40000"/>
              </a:prstClr>
            </a:outerShdw>
          </a:effectLst>
        </p:spPr>
        <p:txBody>
          <a:bodyPr wrap="square">
            <a:spAutoFit/>
          </a:bodyPr>
          <a:lstStyle/>
          <a:p>
            <a:pPr marL="457200" indent="-457200" algn="just">
              <a:spcBef>
                <a:spcPct val="50000"/>
              </a:spcBef>
              <a:defRPr/>
            </a:pPr>
            <a:r>
              <a:rPr lang="zh-CN" altLang="en-US" sz="2500" dirty="0">
                <a:latin typeface="Arial" panose="020B0604020202020204"/>
                <a:cs typeface="Arial" panose="020B0604020202020204"/>
              </a:rPr>
              <a:t>   一种物品价格的上升使预算约束线向内转动</a:t>
            </a:r>
            <a:endParaRPr lang="en-US" sz="2500" dirty="0">
              <a:latin typeface="Arial" panose="020B0604020202020204"/>
              <a:cs typeface="Arial" panose="020B0604020202020204"/>
            </a:endParaRPr>
          </a:p>
        </p:txBody>
      </p:sp>
      <p:grpSp>
        <p:nvGrpSpPr>
          <p:cNvPr id="15" name="组合 14"/>
          <p:cNvGrpSpPr/>
          <p:nvPr/>
        </p:nvGrpSpPr>
        <p:grpSpPr>
          <a:xfrm>
            <a:off x="3951497" y="2131380"/>
            <a:ext cx="3975100" cy="3949700"/>
            <a:chOff x="3751263" y="1951038"/>
            <a:chExt cx="3975100" cy="3949700"/>
          </a:xfrm>
        </p:grpSpPr>
        <p:sp>
          <p:nvSpPr>
            <p:cNvPr id="16" name="Line 11"/>
            <p:cNvSpPr>
              <a:spLocks noChangeShapeType="1"/>
            </p:cNvSpPr>
            <p:nvPr/>
          </p:nvSpPr>
          <p:spPr bwMode="auto">
            <a:xfrm>
              <a:off x="3813175" y="2022475"/>
              <a:ext cx="3851275" cy="3811588"/>
            </a:xfrm>
            <a:prstGeom prst="line">
              <a:avLst/>
            </a:prstGeom>
            <a:noFill/>
            <a:ln w="28575">
              <a:solidFill>
                <a:schemeClr val="tx1"/>
              </a:solidFill>
              <a:round/>
            </a:ln>
          </p:spPr>
          <p:txBody>
            <a:bodyPr/>
            <a:lstStyle/>
            <a:p>
              <a:endParaRPr lang="en-US" dirty="0">
                <a:latin typeface="Arial" panose="020B0604020202020204"/>
                <a:cs typeface="Arial" panose="020B0604020202020204"/>
              </a:endParaRPr>
            </a:p>
          </p:txBody>
        </p:sp>
        <p:grpSp>
          <p:nvGrpSpPr>
            <p:cNvPr id="17" name="组合 16"/>
            <p:cNvGrpSpPr/>
            <p:nvPr/>
          </p:nvGrpSpPr>
          <p:grpSpPr>
            <a:xfrm>
              <a:off x="3751263" y="1951038"/>
              <a:ext cx="3975100" cy="3949700"/>
              <a:chOff x="3751263" y="1951038"/>
              <a:chExt cx="3975100" cy="3949700"/>
            </a:xfrm>
          </p:grpSpPr>
          <p:sp>
            <p:nvSpPr>
              <p:cNvPr id="18" name="Oval 25"/>
              <p:cNvSpPr>
                <a:spLocks noChangeArrowheads="1"/>
              </p:cNvSpPr>
              <p:nvPr/>
            </p:nvSpPr>
            <p:spPr bwMode="auto">
              <a:xfrm>
                <a:off x="3756025" y="1951038"/>
                <a:ext cx="139700" cy="138112"/>
              </a:xfrm>
              <a:prstGeom prst="ellipse">
                <a:avLst/>
              </a:prstGeom>
              <a:solidFill>
                <a:schemeClr val="tx1"/>
              </a:solidFill>
              <a:ln w="9525">
                <a:noFill/>
                <a:prstDash val="dash"/>
                <a:round/>
              </a:ln>
            </p:spPr>
            <p:txBody>
              <a:bodyPr wrap="none" anchor="ctr"/>
              <a:lstStyle/>
              <a:p>
                <a:endParaRPr lang="en-US">
                  <a:latin typeface="Arial" panose="020B0604020202020204"/>
                  <a:cs typeface="Arial" panose="020B0604020202020204"/>
                </a:endParaRPr>
              </a:p>
            </p:txBody>
          </p:sp>
          <p:sp>
            <p:nvSpPr>
              <p:cNvPr id="19" name="Line 14"/>
              <p:cNvSpPr>
                <a:spLocks noChangeShapeType="1"/>
              </p:cNvSpPr>
              <p:nvPr/>
            </p:nvSpPr>
            <p:spPr bwMode="auto">
              <a:xfrm>
                <a:off x="3822700" y="3929063"/>
                <a:ext cx="3832225" cy="1906587"/>
              </a:xfrm>
              <a:prstGeom prst="line">
                <a:avLst/>
              </a:prstGeom>
              <a:noFill/>
              <a:ln w="28575">
                <a:solidFill>
                  <a:srgbClr val="339933"/>
                </a:solidFill>
                <a:round/>
              </a:ln>
            </p:spPr>
            <p:txBody>
              <a:bodyPr/>
              <a:lstStyle/>
              <a:p>
                <a:endParaRPr lang="en-US">
                  <a:latin typeface="Arial" panose="020B0604020202020204"/>
                  <a:cs typeface="Arial" panose="020B0604020202020204"/>
                </a:endParaRPr>
              </a:p>
            </p:txBody>
          </p:sp>
          <p:sp>
            <p:nvSpPr>
              <p:cNvPr id="20" name="Line 16"/>
              <p:cNvSpPr>
                <a:spLocks noChangeShapeType="1"/>
              </p:cNvSpPr>
              <p:nvPr/>
            </p:nvSpPr>
            <p:spPr bwMode="auto">
              <a:xfrm flipH="1">
                <a:off x="3822700" y="2092325"/>
                <a:ext cx="3175" cy="1755775"/>
              </a:xfrm>
              <a:prstGeom prst="line">
                <a:avLst/>
              </a:prstGeom>
              <a:noFill/>
              <a:ln w="57150">
                <a:solidFill>
                  <a:srgbClr val="339933"/>
                </a:solidFill>
                <a:round/>
                <a:tailEnd type="triangle" w="med" len="med"/>
              </a:ln>
            </p:spPr>
            <p:txBody>
              <a:bodyPr/>
              <a:lstStyle/>
              <a:p>
                <a:endParaRPr lang="en-US">
                  <a:latin typeface="Arial" panose="020B0604020202020204"/>
                  <a:cs typeface="Arial" panose="020B0604020202020204"/>
                </a:endParaRPr>
              </a:p>
            </p:txBody>
          </p:sp>
          <p:sp>
            <p:nvSpPr>
              <p:cNvPr id="21" name="Oval 25"/>
              <p:cNvSpPr>
                <a:spLocks noChangeArrowheads="1"/>
              </p:cNvSpPr>
              <p:nvPr/>
            </p:nvSpPr>
            <p:spPr bwMode="auto">
              <a:xfrm>
                <a:off x="7586663" y="5762625"/>
                <a:ext cx="139700" cy="138113"/>
              </a:xfrm>
              <a:prstGeom prst="ellipse">
                <a:avLst/>
              </a:prstGeom>
              <a:solidFill>
                <a:srgbClr val="009900"/>
              </a:solidFill>
              <a:ln w="9525">
                <a:noFill/>
                <a:prstDash val="dash"/>
                <a:round/>
              </a:ln>
            </p:spPr>
            <p:txBody>
              <a:bodyPr wrap="none" anchor="ctr"/>
              <a:lstStyle/>
              <a:p>
                <a:endParaRPr lang="en-US">
                  <a:latin typeface="Arial" panose="020B0604020202020204"/>
                  <a:cs typeface="Arial" panose="020B0604020202020204"/>
                </a:endParaRPr>
              </a:p>
            </p:txBody>
          </p:sp>
          <p:sp>
            <p:nvSpPr>
              <p:cNvPr id="22" name="Oval 25"/>
              <p:cNvSpPr>
                <a:spLocks noChangeArrowheads="1"/>
              </p:cNvSpPr>
              <p:nvPr/>
            </p:nvSpPr>
            <p:spPr bwMode="auto">
              <a:xfrm>
                <a:off x="3751263" y="3857625"/>
                <a:ext cx="139700" cy="138113"/>
              </a:xfrm>
              <a:prstGeom prst="ellipse">
                <a:avLst/>
              </a:prstGeom>
              <a:solidFill>
                <a:srgbClr val="009900"/>
              </a:solidFill>
              <a:ln w="9525">
                <a:noFill/>
                <a:prstDash val="dash"/>
                <a:round/>
              </a:ln>
            </p:spPr>
            <p:txBody>
              <a:bodyPr wrap="none" anchor="ctr"/>
              <a:lstStyle/>
              <a:p>
                <a:endParaRPr lang="en-US">
                  <a:latin typeface="Arial" panose="020B0604020202020204"/>
                  <a:cs typeface="Arial" panose="020B0604020202020204"/>
                </a:endParaRPr>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507564" y="779170"/>
            <a:ext cx="7241000" cy="549198"/>
          </a:xfrm>
        </p:spPr>
        <p:txBody>
          <a:bodyPr>
            <a:noAutofit/>
          </a:bodyPr>
          <a:lstStyle/>
          <a:p>
            <a:pPr algn="l" eaLnBrk="1" hangingPunct="1">
              <a:defRPr/>
            </a:pPr>
            <a:r>
              <a:rPr lang="zh-CN" altLang="en-US" sz="3200" b="0" dirty="0">
                <a:solidFill>
                  <a:schemeClr val="accent1"/>
                </a:solidFill>
                <a:latin typeface="Tahoma" panose="020B0604030504040204" pitchFamily="34" charset="0"/>
                <a:ea typeface="华光中雅_CNKI" panose="02000500000000000000"/>
                <a:cs typeface="Arial" panose="020B0604020202020204" pitchFamily="34" charset="0"/>
              </a:rPr>
              <a:t>偏好：消费者想要什么</a:t>
            </a:r>
            <a:endParaRPr lang="en-US" sz="3200" dirty="0">
              <a:solidFill>
                <a:schemeClr val="accent1"/>
              </a:solidFill>
              <a:ea typeface="华光中雅_CNKI" panose="02000500000000000000"/>
              <a:cs typeface="Arial" panose="020B0604020202020204" pitchFamily="34" charset="0"/>
            </a:endParaRPr>
          </a:p>
        </p:txBody>
      </p:sp>
      <p:sp>
        <p:nvSpPr>
          <p:cNvPr id="7" name="Rectangle 2"/>
          <p:cNvSpPr txBox="1">
            <a:spLocks noChangeArrowheads="1"/>
          </p:cNvSpPr>
          <p:nvPr/>
        </p:nvSpPr>
        <p:spPr>
          <a:xfrm>
            <a:off x="573237" y="1725919"/>
            <a:ext cx="3227373" cy="4024150"/>
          </a:xfrm>
          <a:prstGeom prst="rect">
            <a:avLst/>
          </a:prstGeom>
        </p:spPr>
        <p:txBody>
          <a:bodyPr vert="horz" lIns="91440" tIns="45720" rIns="91440" bIns="45720" rtlCol="0">
            <a:normAutofit/>
          </a:bodyPr>
          <a:lstStyle/>
          <a:p>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Arial" panose="020B0604020202020204"/>
              </a:rPr>
              <a:t>无差异曲线：</a:t>
            </a:r>
          </a:p>
          <a:p>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a:rPr>
              <a:t>一条表示给消费者相同满足程度的消费组合的曲线。</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a:endParaRPr>
          </a:p>
          <a:p>
            <a:endParaRPr lang="en-US" altLang="zh-CN" sz="2400" dirty="0">
              <a:latin typeface="微软雅黑" panose="020B0503020204020204" pitchFamily="34" charset="-122"/>
              <a:ea typeface="微软雅黑" panose="020B0503020204020204" pitchFamily="34" charset="-122"/>
              <a:cs typeface="Arial" panose="020B0604020202020204"/>
            </a:endParaRPr>
          </a:p>
          <a:p>
            <a:r>
              <a:rPr lang="zh-CN" altLang="en-US" sz="2400" dirty="0">
                <a:latin typeface="微软雅黑" panose="020B0503020204020204" pitchFamily="34" charset="-122"/>
                <a:ea typeface="微软雅黑" panose="020B0503020204020204" pitchFamily="34" charset="-122"/>
                <a:cs typeface="Arial" panose="020B0604020202020204"/>
              </a:rPr>
              <a:t>在</a:t>
            </a:r>
            <a:r>
              <a:rPr lang="en-US" altLang="zh-CN" sz="2400" b="1" i="1" dirty="0">
                <a:latin typeface="Tahoma" panose="020B0604030504040204"/>
                <a:cs typeface="Tahoma" panose="020B0604030504040204"/>
              </a:rPr>
              <a:t>I</a:t>
            </a:r>
            <a:r>
              <a:rPr lang="en-US" altLang="zh-CN" sz="2400" b="1" baseline="-25000" dirty="0">
                <a:latin typeface="Tahoma" panose="020B0604030504040204"/>
                <a:cs typeface="Tahoma" panose="020B0604030504040204"/>
              </a:rPr>
              <a:t>1</a:t>
            </a:r>
            <a:r>
              <a:rPr lang="zh-CN" altLang="en-US" sz="2400" dirty="0">
                <a:latin typeface="微软雅黑" panose="020B0503020204020204" pitchFamily="34" charset="-122"/>
                <a:ea typeface="微软雅黑" panose="020B0503020204020204" pitchFamily="34" charset="-122"/>
                <a:cs typeface="Arial" panose="020B0604020202020204"/>
              </a:rPr>
              <a:t>上的</a:t>
            </a:r>
            <a:r>
              <a:rPr lang="en-US" altLang="zh-CN" sz="2400" dirty="0">
                <a:latin typeface="微软雅黑" panose="020B0503020204020204" pitchFamily="34" charset="-122"/>
                <a:ea typeface="微软雅黑" panose="020B0503020204020204" pitchFamily="34" charset="-122"/>
                <a:cs typeface="Arial" panose="020B0604020202020204"/>
              </a:rPr>
              <a:t>A</a:t>
            </a:r>
            <a:r>
              <a:rPr lang="zh-CN" altLang="en-US" sz="2400" dirty="0">
                <a:latin typeface="微软雅黑" panose="020B0503020204020204" pitchFamily="34" charset="-122"/>
                <a:ea typeface="微软雅黑" panose="020B0503020204020204" pitchFamily="34" charset="-122"/>
                <a:cs typeface="Arial" panose="020B0604020202020204"/>
              </a:rPr>
              <a:t>、</a:t>
            </a:r>
            <a:r>
              <a:rPr lang="en-US" altLang="zh-CN" sz="2400" dirty="0">
                <a:latin typeface="微软雅黑" panose="020B0503020204020204" pitchFamily="34" charset="-122"/>
                <a:ea typeface="微软雅黑" panose="020B0503020204020204" pitchFamily="34" charset="-122"/>
                <a:cs typeface="Arial" panose="020B0604020202020204"/>
              </a:rPr>
              <a:t>B</a:t>
            </a:r>
            <a:r>
              <a:rPr lang="zh-CN" altLang="en-US" sz="2400" dirty="0">
                <a:latin typeface="微软雅黑" panose="020B0503020204020204" pitchFamily="34" charset="-122"/>
                <a:ea typeface="微软雅黑" panose="020B0503020204020204" pitchFamily="34" charset="-122"/>
                <a:cs typeface="Arial" panose="020B0604020202020204"/>
              </a:rPr>
              <a:t>或者其他消费组合，使甲感到同样快乐：他在这些</a:t>
            </a:r>
            <a:r>
              <a:rPr lang="zh-CN" altLang="en-US" sz="2400" dirty="0">
                <a:solidFill>
                  <a:srgbClr val="FF0000"/>
                </a:solidFill>
                <a:latin typeface="微软雅黑" panose="020B0503020204020204" pitchFamily="34" charset="-122"/>
                <a:ea typeface="微软雅黑" panose="020B0503020204020204" pitchFamily="34" charset="-122"/>
                <a:cs typeface="Arial" panose="020B0604020202020204"/>
              </a:rPr>
              <a:t>组合之间</a:t>
            </a:r>
            <a:r>
              <a:rPr lang="zh-CN" altLang="en-US" sz="2400">
                <a:solidFill>
                  <a:srgbClr val="FF0000"/>
                </a:solidFill>
                <a:latin typeface="微软雅黑" panose="020B0503020204020204" pitchFamily="34" charset="-122"/>
                <a:ea typeface="微软雅黑" panose="020B0503020204020204" pitchFamily="34" charset="-122"/>
                <a:cs typeface="Arial" panose="020B0604020202020204"/>
              </a:rPr>
              <a:t>无</a:t>
            </a:r>
            <a:r>
              <a:rPr lang="zh-CN" altLang="en-US" sz="2400" smtClean="0">
                <a:solidFill>
                  <a:srgbClr val="FF0000"/>
                </a:solidFill>
                <a:latin typeface="微软雅黑" panose="020B0503020204020204" pitchFamily="34" charset="-122"/>
                <a:ea typeface="微软雅黑" panose="020B0503020204020204" pitchFamily="34" charset="-122"/>
                <a:cs typeface="Arial" panose="020B0604020202020204"/>
              </a:rPr>
              <a:t>差异</a:t>
            </a:r>
            <a:r>
              <a:rPr lang="zh-CN" altLang="en-US" sz="2400" smtClean="0">
                <a:latin typeface="微软雅黑" panose="020B0503020204020204" pitchFamily="34" charset="-122"/>
                <a:ea typeface="微软雅黑" panose="020B0503020204020204" pitchFamily="34" charset="-122"/>
                <a:cs typeface="Arial" panose="020B0604020202020204"/>
              </a:rPr>
              <a:t>。</a:t>
            </a:r>
            <a:endParaRPr lang="en-US" altLang="zh-CN" sz="2400" dirty="0">
              <a:latin typeface="微软雅黑" panose="020B0503020204020204" pitchFamily="34" charset="-122"/>
              <a:ea typeface="微软雅黑" panose="020B0503020204020204" pitchFamily="34" charset="-122"/>
              <a:cs typeface="Arial" panose="020B0604020202020204"/>
            </a:endParaRPr>
          </a:p>
        </p:txBody>
      </p:sp>
      <p:sp>
        <p:nvSpPr>
          <p:cNvPr id="25" name="Text Box 10"/>
          <p:cNvSpPr txBox="1">
            <a:spLocks noChangeArrowheads="1"/>
          </p:cNvSpPr>
          <p:nvPr/>
        </p:nvSpPr>
        <p:spPr bwMode="auto">
          <a:xfrm>
            <a:off x="7938269" y="5944997"/>
            <a:ext cx="953485" cy="677108"/>
          </a:xfrm>
          <a:prstGeom prst="rect">
            <a:avLst/>
          </a:prstGeom>
          <a:noFill/>
          <a:ln w="9525">
            <a:noFill/>
            <a:miter lim="800000"/>
          </a:ln>
        </p:spPr>
        <p:txBody>
          <a:bodyPr wrap="square">
            <a:spAutoFit/>
          </a:bodyPr>
          <a:lstStyle/>
          <a:p>
            <a:pPr algn="r">
              <a:lnSpc>
                <a:spcPct val="95000"/>
              </a:lnSpc>
              <a:spcBef>
                <a:spcPct val="50000"/>
              </a:spcBef>
            </a:pPr>
            <a:r>
              <a:rPr lang="zh-CN" altLang="en-US" sz="2000" dirty="0">
                <a:latin typeface="Arial" panose="020B0604020202020204"/>
                <a:cs typeface="Arial" panose="020B0604020202020204"/>
              </a:rPr>
              <a:t>鱼的数量</a:t>
            </a:r>
            <a:endParaRPr lang="en-US" sz="2000" dirty="0">
              <a:latin typeface="Arial" panose="020B0604020202020204"/>
              <a:cs typeface="Arial" panose="020B0604020202020204"/>
            </a:endParaRPr>
          </a:p>
        </p:txBody>
      </p:sp>
      <p:grpSp>
        <p:nvGrpSpPr>
          <p:cNvPr id="2" name="组合 1"/>
          <p:cNvGrpSpPr/>
          <p:nvPr/>
        </p:nvGrpSpPr>
        <p:grpSpPr>
          <a:xfrm>
            <a:off x="5006502" y="2114694"/>
            <a:ext cx="3270250" cy="3635375"/>
            <a:chOff x="5049838" y="1895475"/>
            <a:chExt cx="3270250" cy="3635375"/>
          </a:xfrm>
        </p:grpSpPr>
        <p:grpSp>
          <p:nvGrpSpPr>
            <p:cNvPr id="3" name="Group 7"/>
            <p:cNvGrpSpPr/>
            <p:nvPr/>
          </p:nvGrpSpPr>
          <p:grpSpPr bwMode="auto">
            <a:xfrm>
              <a:off x="5049838" y="1895475"/>
              <a:ext cx="3270250" cy="3635375"/>
              <a:chOff x="2677" y="894"/>
              <a:chExt cx="2715" cy="2485"/>
            </a:xfrm>
          </p:grpSpPr>
          <p:sp>
            <p:nvSpPr>
              <p:cNvPr id="15" name="Line 33"/>
              <p:cNvSpPr>
                <a:spLocks noChangeShapeType="1"/>
              </p:cNvSpPr>
              <p:nvPr/>
            </p:nvSpPr>
            <p:spPr bwMode="auto">
              <a:xfrm>
                <a:off x="2680" y="894"/>
                <a:ext cx="0" cy="248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16" name="Line 34"/>
              <p:cNvSpPr>
                <a:spLocks noChangeShapeType="1"/>
              </p:cNvSpPr>
              <p:nvPr/>
            </p:nvSpPr>
            <p:spPr bwMode="auto">
              <a:xfrm>
                <a:off x="2677" y="3377"/>
                <a:ext cx="2715"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grpSp>
          <p:nvGrpSpPr>
            <p:cNvPr id="4" name="组合 3"/>
            <p:cNvGrpSpPr/>
            <p:nvPr/>
          </p:nvGrpSpPr>
          <p:grpSpPr>
            <a:xfrm>
              <a:off x="5691188" y="2687638"/>
              <a:ext cx="1958975" cy="2228850"/>
              <a:chOff x="5691188" y="2687638"/>
              <a:chExt cx="1958975" cy="2228850"/>
            </a:xfrm>
          </p:grpSpPr>
          <p:grpSp>
            <p:nvGrpSpPr>
              <p:cNvPr id="5" name="Group 47"/>
              <p:cNvGrpSpPr/>
              <p:nvPr/>
            </p:nvGrpSpPr>
            <p:grpSpPr bwMode="auto">
              <a:xfrm>
                <a:off x="5691188" y="2687638"/>
                <a:ext cx="1958975" cy="2228850"/>
                <a:chOff x="3585" y="1693"/>
                <a:chExt cx="1234" cy="1404"/>
              </a:xfrm>
            </p:grpSpPr>
            <p:sp>
              <p:nvSpPr>
                <p:cNvPr id="13" name="Arc 12"/>
                <p:cNvSpPr/>
                <p:nvPr/>
              </p:nvSpPr>
              <p:spPr bwMode="auto">
                <a:xfrm flipH="1" flipV="1">
                  <a:off x="3585" y="1693"/>
                  <a:ext cx="1222" cy="1238"/>
                </a:xfrm>
                <a:custGeom>
                  <a:avLst/>
                  <a:gdLst>
                    <a:gd name="T0" fmla="*/ 1 w 21120"/>
                    <a:gd name="T1" fmla="*/ 0 h 21348"/>
                    <a:gd name="T2" fmla="*/ 4 w 21120"/>
                    <a:gd name="T3" fmla="*/ 3 h 21348"/>
                    <a:gd name="T4" fmla="*/ 0 w 21120"/>
                    <a:gd name="T5" fmla="*/ 4 h 21348"/>
                    <a:gd name="T6" fmla="*/ 0 60000 65536"/>
                    <a:gd name="T7" fmla="*/ 0 60000 65536"/>
                    <a:gd name="T8" fmla="*/ 0 60000 65536"/>
                    <a:gd name="T9" fmla="*/ 0 w 21120"/>
                    <a:gd name="T10" fmla="*/ 0 h 21348"/>
                    <a:gd name="T11" fmla="*/ 21120 w 21120"/>
                    <a:gd name="T12" fmla="*/ 21348 h 21348"/>
                  </a:gdLst>
                  <a:ahLst/>
                  <a:cxnLst>
                    <a:cxn ang="T6">
                      <a:pos x="T0" y="T1"/>
                    </a:cxn>
                    <a:cxn ang="T7">
                      <a:pos x="T2" y="T3"/>
                    </a:cxn>
                    <a:cxn ang="T8">
                      <a:pos x="T4" y="T5"/>
                    </a:cxn>
                  </a:cxnLst>
                  <a:rect l="T9" t="T10" r="T11" b="T12"/>
                  <a:pathLst>
                    <a:path w="21120" h="21348" fill="none" extrusionOk="0">
                      <a:moveTo>
                        <a:pt x="3289" y="0"/>
                      </a:moveTo>
                      <a:cubicBezTo>
                        <a:pt x="12146" y="1364"/>
                        <a:pt x="19240" y="8056"/>
                        <a:pt x="21119" y="16819"/>
                      </a:cubicBezTo>
                    </a:path>
                    <a:path w="21120" h="21348" stroke="0" extrusionOk="0">
                      <a:moveTo>
                        <a:pt x="3289" y="0"/>
                      </a:moveTo>
                      <a:cubicBezTo>
                        <a:pt x="12146" y="1364"/>
                        <a:pt x="19240" y="8056"/>
                        <a:pt x="21119" y="16819"/>
                      </a:cubicBezTo>
                      <a:lnTo>
                        <a:pt x="0" y="21348"/>
                      </a:lnTo>
                      <a:close/>
                    </a:path>
                  </a:pathLst>
                </a:custGeom>
                <a:noFill/>
                <a:ln w="28575">
                  <a:solidFill>
                    <a:srgbClr val="003399"/>
                  </a:solidFill>
                  <a:round/>
                </a:ln>
              </p:spPr>
              <p:txBody>
                <a:bodyPr rot="10800000" wrap="none" anchor="ctr"/>
                <a:lstStyle/>
                <a:p>
                  <a:pPr algn="ctr"/>
                  <a:endParaRPr lang="en-US">
                    <a:latin typeface="Arial" panose="020B0604020202020204"/>
                    <a:cs typeface="Arial" panose="020B0604020202020204"/>
                  </a:endParaRPr>
                </a:p>
                <a:p>
                  <a:pPr algn="ctr"/>
                  <a:endParaRPr lang="en-US">
                    <a:latin typeface="Arial" panose="020B0604020202020204"/>
                    <a:cs typeface="Arial" panose="020B0604020202020204"/>
                  </a:endParaRPr>
                </a:p>
              </p:txBody>
            </p:sp>
            <p:sp>
              <p:nvSpPr>
                <p:cNvPr id="14" name="Text Box 36"/>
                <p:cNvSpPr txBox="1">
                  <a:spLocks noChangeArrowheads="1"/>
                </p:cNvSpPr>
                <p:nvPr/>
              </p:nvSpPr>
              <p:spPr bwMode="auto">
                <a:xfrm>
                  <a:off x="4609" y="2828"/>
                  <a:ext cx="210" cy="269"/>
                </a:xfrm>
                <a:prstGeom prst="rect">
                  <a:avLst/>
                </a:prstGeom>
                <a:noFill/>
                <a:ln w="9525">
                  <a:noFill/>
                  <a:miter lim="800000"/>
                </a:ln>
              </p:spPr>
              <p:txBody>
                <a:bodyPr lIns="0" tIns="0" rIns="0" bIns="91440">
                  <a:spAutoFit/>
                </a:bodyPr>
                <a:lstStyle/>
                <a:p>
                  <a:pPr>
                    <a:spcBef>
                      <a:spcPct val="50000"/>
                    </a:spcBef>
                  </a:pPr>
                  <a:r>
                    <a:rPr lang="en-US" sz="2200" b="1" i="1" dirty="0">
                      <a:latin typeface="Tahoma" panose="020B0604030504040204"/>
                      <a:cs typeface="Tahoma" panose="020B0604030504040204"/>
                    </a:rPr>
                    <a:t>I</a:t>
                  </a:r>
                  <a:r>
                    <a:rPr lang="en-US" sz="2200" b="1" baseline="-25000" dirty="0">
                      <a:latin typeface="Tahoma" panose="020B0604030504040204"/>
                      <a:cs typeface="Tahoma" panose="020B0604030504040204"/>
                    </a:rPr>
                    <a:t>1</a:t>
                  </a:r>
                </a:p>
              </p:txBody>
            </p:sp>
          </p:grpSp>
          <p:grpSp>
            <p:nvGrpSpPr>
              <p:cNvPr id="6" name="Group 21"/>
              <p:cNvGrpSpPr/>
              <p:nvPr/>
            </p:nvGrpSpPr>
            <p:grpSpPr bwMode="auto">
              <a:xfrm>
                <a:off x="5818188" y="3265488"/>
                <a:ext cx="404812" cy="360362"/>
                <a:chOff x="3094" y="2172"/>
                <a:chExt cx="255" cy="227"/>
              </a:xfrm>
            </p:grpSpPr>
            <p:sp>
              <p:nvSpPr>
                <p:cNvPr id="11" name="Oval 22"/>
                <p:cNvSpPr>
                  <a:spLocks noChangeArrowheads="1"/>
                </p:cNvSpPr>
                <p:nvPr/>
              </p:nvSpPr>
              <p:spPr bwMode="auto">
                <a:xfrm>
                  <a:off x="3094" y="2343"/>
                  <a:ext cx="56" cy="56"/>
                </a:xfrm>
                <a:prstGeom prst="ellipse">
                  <a:avLst/>
                </a:prstGeom>
                <a:solidFill>
                  <a:srgbClr val="000000"/>
                </a:solidFill>
                <a:ln w="9525">
                  <a:noFill/>
                  <a:round/>
                </a:ln>
              </p:spPr>
              <p:txBody>
                <a:bodyPr wrap="none" anchor="ctr"/>
                <a:lstStyle/>
                <a:p>
                  <a:endParaRPr lang="en-US">
                    <a:latin typeface="Arial" panose="020B0604020202020204"/>
                    <a:cs typeface="Arial" panose="020B0604020202020204"/>
                  </a:endParaRPr>
                </a:p>
              </p:txBody>
            </p:sp>
            <p:sp>
              <p:nvSpPr>
                <p:cNvPr id="12" name="Text Box 36"/>
                <p:cNvSpPr txBox="1">
                  <a:spLocks noChangeArrowheads="1"/>
                </p:cNvSpPr>
                <p:nvPr/>
              </p:nvSpPr>
              <p:spPr bwMode="auto">
                <a:xfrm>
                  <a:off x="3165" y="2172"/>
                  <a:ext cx="184" cy="213"/>
                </a:xfrm>
                <a:prstGeom prst="rect">
                  <a:avLst/>
                </a:prstGeom>
                <a:noFill/>
                <a:ln w="9525">
                  <a:noFill/>
                  <a:miter lim="800000"/>
                </a:ln>
              </p:spPr>
              <p:txBody>
                <a:bodyPr lIns="0" tIns="0" rIns="0" bIns="0">
                  <a:spAutoFit/>
                </a:bodyPr>
                <a:lstStyle/>
                <a:p>
                  <a:pPr>
                    <a:spcBef>
                      <a:spcPct val="50000"/>
                    </a:spcBef>
                  </a:pPr>
                  <a:r>
                    <a:rPr lang="en-US" sz="2200" b="1" dirty="0">
                      <a:latin typeface="Arial" panose="020B0604020202020204"/>
                      <a:cs typeface="Arial" panose="020B0604020202020204"/>
                    </a:rPr>
                    <a:t>B</a:t>
                  </a:r>
                  <a:endParaRPr lang="en-US" sz="2200" b="1" baseline="-25000" dirty="0">
                    <a:latin typeface="Arial" panose="020B0604020202020204"/>
                    <a:cs typeface="Arial" panose="020B0604020202020204"/>
                  </a:endParaRPr>
                </a:p>
              </p:txBody>
            </p:sp>
          </p:grpSp>
          <p:grpSp>
            <p:nvGrpSpPr>
              <p:cNvPr id="8" name="Group 31"/>
              <p:cNvGrpSpPr/>
              <p:nvPr/>
            </p:nvGrpSpPr>
            <p:grpSpPr bwMode="auto">
              <a:xfrm>
                <a:off x="6515100" y="4049713"/>
                <a:ext cx="398463" cy="360362"/>
                <a:chOff x="3484" y="2235"/>
                <a:chExt cx="251" cy="227"/>
              </a:xfrm>
            </p:grpSpPr>
            <p:sp>
              <p:nvSpPr>
                <p:cNvPr id="9" name="Oval 32"/>
                <p:cNvSpPr>
                  <a:spLocks noChangeArrowheads="1"/>
                </p:cNvSpPr>
                <p:nvPr/>
              </p:nvSpPr>
              <p:spPr bwMode="auto">
                <a:xfrm>
                  <a:off x="3484" y="2406"/>
                  <a:ext cx="56" cy="56"/>
                </a:xfrm>
                <a:prstGeom prst="ellipse">
                  <a:avLst/>
                </a:prstGeom>
                <a:solidFill>
                  <a:srgbClr val="000000"/>
                </a:solidFill>
                <a:ln w="9525">
                  <a:noFill/>
                  <a:round/>
                </a:ln>
              </p:spPr>
              <p:txBody>
                <a:bodyPr wrap="none" anchor="ctr"/>
                <a:lstStyle/>
                <a:p>
                  <a:endParaRPr lang="en-US">
                    <a:latin typeface="Arial" panose="020B0604020202020204"/>
                    <a:cs typeface="Arial" panose="020B0604020202020204"/>
                  </a:endParaRPr>
                </a:p>
              </p:txBody>
            </p:sp>
            <p:sp>
              <p:nvSpPr>
                <p:cNvPr id="10" name="Text Box 36"/>
                <p:cNvSpPr txBox="1">
                  <a:spLocks noChangeArrowheads="1"/>
                </p:cNvSpPr>
                <p:nvPr/>
              </p:nvSpPr>
              <p:spPr bwMode="auto">
                <a:xfrm>
                  <a:off x="3551" y="2235"/>
                  <a:ext cx="184" cy="213"/>
                </a:xfrm>
                <a:prstGeom prst="rect">
                  <a:avLst/>
                </a:prstGeom>
                <a:noFill/>
                <a:ln w="9525">
                  <a:noFill/>
                  <a:miter lim="800000"/>
                </a:ln>
              </p:spPr>
              <p:txBody>
                <a:bodyPr lIns="0" tIns="0" rIns="0" bIns="0">
                  <a:spAutoFit/>
                </a:bodyPr>
                <a:lstStyle/>
                <a:p>
                  <a:pPr>
                    <a:spcBef>
                      <a:spcPct val="50000"/>
                    </a:spcBef>
                  </a:pPr>
                  <a:r>
                    <a:rPr lang="en-US" sz="2200" b="1">
                      <a:latin typeface="Arial" panose="020B0604020202020204"/>
                      <a:cs typeface="Arial" panose="020B0604020202020204"/>
                    </a:rPr>
                    <a:t>A</a:t>
                  </a:r>
                  <a:endParaRPr lang="en-US" sz="2200" b="1" baseline="-25000">
                    <a:latin typeface="Arial" panose="020B0604020202020204"/>
                    <a:cs typeface="Arial" panose="020B0604020202020204"/>
                  </a:endParaRPr>
                </a:p>
              </p:txBody>
            </p:sp>
          </p:grpSp>
        </p:grpSp>
      </p:grpSp>
      <p:sp>
        <p:nvSpPr>
          <p:cNvPr id="17" name="Text Box 10"/>
          <p:cNvSpPr txBox="1">
            <a:spLocks noChangeArrowheads="1"/>
          </p:cNvSpPr>
          <p:nvPr/>
        </p:nvSpPr>
        <p:spPr bwMode="auto">
          <a:xfrm>
            <a:off x="3926813" y="1868508"/>
            <a:ext cx="953485" cy="677108"/>
          </a:xfrm>
          <a:prstGeom prst="rect">
            <a:avLst/>
          </a:prstGeom>
          <a:noFill/>
          <a:ln w="9525">
            <a:noFill/>
            <a:miter lim="800000"/>
          </a:ln>
        </p:spPr>
        <p:txBody>
          <a:bodyPr wrap="square">
            <a:spAutoFit/>
          </a:bodyPr>
          <a:lstStyle/>
          <a:p>
            <a:pPr algn="r">
              <a:lnSpc>
                <a:spcPct val="95000"/>
              </a:lnSpc>
              <a:spcBef>
                <a:spcPct val="50000"/>
              </a:spcBef>
            </a:pPr>
            <a:r>
              <a:rPr lang="zh-CN" altLang="en-US" sz="2000" dirty="0">
                <a:latin typeface="Arial" panose="020B0604020202020204"/>
                <a:cs typeface="Arial" panose="020B0604020202020204"/>
              </a:rPr>
              <a:t>芒果的数量</a:t>
            </a:r>
            <a:endParaRPr lang="en-US" sz="2000" dirty="0">
              <a:latin typeface="Arial" panose="020B0604020202020204"/>
              <a:cs typeface="Arial" panose="020B0604020202020204"/>
            </a:endParaRPr>
          </a:p>
        </p:txBody>
      </p:sp>
      <p:sp>
        <p:nvSpPr>
          <p:cNvPr id="18" name="Text Box 60"/>
          <p:cNvSpPr txBox="1">
            <a:spLocks noChangeArrowheads="1"/>
          </p:cNvSpPr>
          <p:nvPr/>
        </p:nvSpPr>
        <p:spPr bwMode="auto">
          <a:xfrm>
            <a:off x="5647690" y="1525905"/>
            <a:ext cx="3243580" cy="475615"/>
          </a:xfrm>
          <a:prstGeom prst="rect">
            <a:avLst/>
          </a:prstGeom>
          <a:solidFill>
            <a:srgbClr val="D7E5F5"/>
          </a:solidFill>
          <a:ln w="9525">
            <a:noFill/>
            <a:miter lim="800000"/>
          </a:ln>
          <a:effectLst>
            <a:outerShdw blurRad="50800" dist="38100" dir="2700000" algn="tl" rotWithShape="0">
              <a:prstClr val="black">
                <a:alpha val="40000"/>
              </a:prstClr>
            </a:outerShdw>
          </a:effectLst>
        </p:spPr>
        <p:txBody>
          <a:bodyPr wrap="square">
            <a:spAutoFit/>
          </a:bodyPr>
          <a:lstStyle/>
          <a:p>
            <a:pPr marL="457200" indent="-457200">
              <a:spcBef>
                <a:spcPct val="50000"/>
              </a:spcBef>
              <a:defRPr/>
            </a:pPr>
            <a:r>
              <a:rPr lang="zh-CN" altLang="en-US" sz="2500" dirty="0">
                <a:latin typeface="Arial" panose="020B0604020202020204"/>
                <a:cs typeface="Arial" panose="020B0604020202020204"/>
              </a:rPr>
              <a:t>一条无差异曲线</a:t>
            </a:r>
            <a:endParaRPr lang="en-US" sz="2500" dirty="0">
              <a:latin typeface="Arial" panose="020B0604020202020204"/>
              <a:cs typeface="Arial" panose="020B0604020202020204"/>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507564" y="779170"/>
            <a:ext cx="7241000" cy="549198"/>
          </a:xfrm>
        </p:spPr>
        <p:txBody>
          <a:bodyPr>
            <a:noAutofit/>
          </a:bodyPr>
          <a:lstStyle/>
          <a:p>
            <a:pPr algn="l" eaLnBrk="1" hangingPunct="1">
              <a:defRPr/>
            </a:pPr>
            <a:r>
              <a:rPr lang="zh-CN" altLang="en-US" sz="3200" b="0" dirty="0">
                <a:solidFill>
                  <a:schemeClr val="accent1"/>
                </a:solidFill>
                <a:latin typeface="Tahoma" panose="020B0604030504040204" pitchFamily="34" charset="0"/>
                <a:ea typeface="华光中雅_CNKI" panose="02000500000000000000"/>
                <a:cs typeface="Arial" panose="020B0604020202020204" pitchFamily="34" charset="0"/>
              </a:rPr>
              <a:t>无差异曲线的四个特征</a:t>
            </a:r>
            <a:endParaRPr lang="en-US" sz="3200" dirty="0">
              <a:solidFill>
                <a:schemeClr val="accent1"/>
              </a:solidFill>
              <a:ea typeface="华光中雅_CNKI" panose="02000500000000000000"/>
              <a:cs typeface="Arial" panose="020B0604020202020204" pitchFamily="34" charset="0"/>
            </a:endParaRPr>
          </a:p>
        </p:txBody>
      </p:sp>
      <p:sp>
        <p:nvSpPr>
          <p:cNvPr id="7" name="Rectangle 2"/>
          <p:cNvSpPr txBox="1">
            <a:spLocks noChangeArrowheads="1"/>
          </p:cNvSpPr>
          <p:nvPr/>
        </p:nvSpPr>
        <p:spPr>
          <a:xfrm>
            <a:off x="586842" y="3065018"/>
            <a:ext cx="2764254" cy="2118027"/>
          </a:xfrm>
          <a:prstGeom prst="rect">
            <a:avLst/>
          </a:prstGeom>
        </p:spPr>
        <p:txBody>
          <a:bodyPr vert="horz" lIns="91440" tIns="45720" rIns="91440" bIns="45720" rtlCol="0">
            <a:normAutofit/>
          </a:bodyPr>
          <a:lstStyle/>
          <a:p>
            <a:r>
              <a:rPr lang="zh-CN" altLang="en-US" sz="2400" dirty="0">
                <a:latin typeface="微软雅黑" panose="020B0503020204020204" pitchFamily="34" charset="-122"/>
                <a:ea typeface="微软雅黑" panose="020B0503020204020204" pitchFamily="34" charset="-122"/>
                <a:cs typeface="Arial" panose="020B0604020202020204"/>
              </a:rPr>
              <a:t>如果鱼的数量减少，那芒果的数量必须增加，以使甲保持相同的满足程度。</a:t>
            </a:r>
            <a:endParaRPr lang="en-US" altLang="zh-CN" sz="2400" dirty="0">
              <a:latin typeface="微软雅黑" panose="020B0503020204020204" pitchFamily="34" charset="-122"/>
              <a:ea typeface="微软雅黑" panose="020B0503020204020204" pitchFamily="34" charset="-122"/>
              <a:cs typeface="Arial" panose="020B0604020202020204"/>
            </a:endParaRPr>
          </a:p>
        </p:txBody>
      </p:sp>
      <p:sp>
        <p:nvSpPr>
          <p:cNvPr id="25" name="Text Box 10"/>
          <p:cNvSpPr txBox="1">
            <a:spLocks noChangeArrowheads="1"/>
          </p:cNvSpPr>
          <p:nvPr/>
        </p:nvSpPr>
        <p:spPr bwMode="auto">
          <a:xfrm>
            <a:off x="7938269" y="5944997"/>
            <a:ext cx="953485" cy="677108"/>
          </a:xfrm>
          <a:prstGeom prst="rect">
            <a:avLst/>
          </a:prstGeom>
          <a:noFill/>
          <a:ln w="9525">
            <a:noFill/>
            <a:miter lim="800000"/>
          </a:ln>
        </p:spPr>
        <p:txBody>
          <a:bodyPr wrap="square">
            <a:spAutoFit/>
          </a:bodyPr>
          <a:lstStyle/>
          <a:p>
            <a:pPr algn="r">
              <a:lnSpc>
                <a:spcPct val="95000"/>
              </a:lnSpc>
              <a:spcBef>
                <a:spcPct val="50000"/>
              </a:spcBef>
            </a:pPr>
            <a:r>
              <a:rPr lang="zh-CN" altLang="en-US" sz="2000" dirty="0">
                <a:latin typeface="Arial" panose="020B0604020202020204"/>
                <a:cs typeface="Arial" panose="020B0604020202020204"/>
              </a:rPr>
              <a:t>鱼的数量</a:t>
            </a:r>
            <a:endParaRPr lang="en-US" sz="2000" dirty="0">
              <a:latin typeface="Arial" panose="020B0604020202020204"/>
              <a:cs typeface="Arial" panose="020B0604020202020204"/>
            </a:endParaRPr>
          </a:p>
        </p:txBody>
      </p:sp>
      <p:sp>
        <p:nvSpPr>
          <p:cNvPr id="17" name="Text Box 10"/>
          <p:cNvSpPr txBox="1">
            <a:spLocks noChangeArrowheads="1"/>
          </p:cNvSpPr>
          <p:nvPr/>
        </p:nvSpPr>
        <p:spPr bwMode="auto">
          <a:xfrm>
            <a:off x="3926813" y="1868508"/>
            <a:ext cx="953485" cy="677108"/>
          </a:xfrm>
          <a:prstGeom prst="rect">
            <a:avLst/>
          </a:prstGeom>
          <a:noFill/>
          <a:ln w="9525">
            <a:noFill/>
            <a:miter lim="800000"/>
          </a:ln>
        </p:spPr>
        <p:txBody>
          <a:bodyPr wrap="square">
            <a:spAutoFit/>
          </a:bodyPr>
          <a:lstStyle/>
          <a:p>
            <a:pPr algn="r">
              <a:lnSpc>
                <a:spcPct val="95000"/>
              </a:lnSpc>
              <a:spcBef>
                <a:spcPct val="50000"/>
              </a:spcBef>
            </a:pPr>
            <a:r>
              <a:rPr lang="zh-CN" altLang="en-US" sz="2000" dirty="0">
                <a:latin typeface="Arial" panose="020B0604020202020204"/>
                <a:cs typeface="Arial" panose="020B0604020202020204"/>
              </a:rPr>
              <a:t>芒果的数量</a:t>
            </a:r>
            <a:endParaRPr lang="en-US" sz="2000" dirty="0">
              <a:latin typeface="Arial" panose="020B0604020202020204"/>
              <a:cs typeface="Arial" panose="020B0604020202020204"/>
            </a:endParaRPr>
          </a:p>
        </p:txBody>
      </p:sp>
      <p:sp>
        <p:nvSpPr>
          <p:cNvPr id="18" name="Text Box 60"/>
          <p:cNvSpPr txBox="1">
            <a:spLocks noChangeArrowheads="1"/>
          </p:cNvSpPr>
          <p:nvPr/>
        </p:nvSpPr>
        <p:spPr bwMode="auto">
          <a:xfrm>
            <a:off x="5647690" y="1525905"/>
            <a:ext cx="3123565" cy="475615"/>
          </a:xfrm>
          <a:prstGeom prst="rect">
            <a:avLst/>
          </a:prstGeom>
          <a:solidFill>
            <a:srgbClr val="D7E5F5"/>
          </a:solidFill>
          <a:ln w="9525">
            <a:noFill/>
            <a:miter lim="800000"/>
          </a:ln>
          <a:effectLst>
            <a:outerShdw blurRad="50800" dist="38100" dir="2700000" algn="tl" rotWithShape="0">
              <a:prstClr val="black">
                <a:alpha val="40000"/>
              </a:prstClr>
            </a:outerShdw>
          </a:effectLst>
        </p:spPr>
        <p:txBody>
          <a:bodyPr wrap="square">
            <a:spAutoFit/>
          </a:bodyPr>
          <a:lstStyle/>
          <a:p>
            <a:pPr marL="457200" indent="-457200">
              <a:spcBef>
                <a:spcPct val="50000"/>
              </a:spcBef>
              <a:defRPr/>
            </a:pPr>
            <a:r>
              <a:rPr lang="en-US" altLang="zh-CN" sz="2500" dirty="0">
                <a:latin typeface="Arial" panose="020B0604020202020204"/>
                <a:cs typeface="Arial" panose="020B0604020202020204"/>
              </a:rPr>
              <a:t> </a:t>
            </a:r>
            <a:r>
              <a:rPr lang="zh-CN" altLang="en-US" sz="2500" dirty="0">
                <a:latin typeface="Arial" panose="020B0604020202020204"/>
                <a:cs typeface="Arial" panose="020B0604020202020204"/>
              </a:rPr>
              <a:t>一条无差异曲线</a:t>
            </a:r>
            <a:endParaRPr lang="en-US" sz="2500" dirty="0">
              <a:latin typeface="Arial" panose="020B0604020202020204"/>
              <a:cs typeface="Arial" panose="020B0604020202020204"/>
            </a:endParaRPr>
          </a:p>
        </p:txBody>
      </p:sp>
      <p:sp>
        <p:nvSpPr>
          <p:cNvPr id="19" name="Rectangle 3"/>
          <p:cNvSpPr>
            <a:spLocks noChangeArrowheads="1"/>
          </p:cNvSpPr>
          <p:nvPr/>
        </p:nvSpPr>
        <p:spPr bwMode="auto">
          <a:xfrm>
            <a:off x="392430" y="1623060"/>
            <a:ext cx="2577465" cy="1020445"/>
          </a:xfrm>
          <a:prstGeom prst="rect">
            <a:avLst/>
          </a:prstGeom>
          <a:solidFill>
            <a:srgbClr val="FFFFCC"/>
          </a:solidFill>
          <a:ln w="9525">
            <a:solidFill>
              <a:schemeClr val="tx1"/>
            </a:solidFill>
            <a:miter lim="800000"/>
          </a:ln>
        </p:spPr>
        <p:txBody>
          <a:bodyPr/>
          <a:lstStyle/>
          <a:p>
            <a:pPr marL="405130" indent="-405130">
              <a:lnSpc>
                <a:spcPct val="105000"/>
              </a:lnSpc>
              <a:spcBef>
                <a:spcPct val="45000"/>
              </a:spcBef>
              <a:buClr>
                <a:srgbClr val="339966"/>
              </a:buClr>
              <a:buSzPct val="120000"/>
              <a:buFont typeface="Wingdings" panose="05000000000000000000" pitchFamily="2" charset="2"/>
              <a:buNone/>
            </a:pPr>
            <a:r>
              <a:rPr lang="en-US" sz="2400" b="1" dirty="0">
                <a:solidFill>
                  <a:srgbClr val="800000"/>
                </a:solidFill>
                <a:latin typeface="Arial" panose="020B0604020202020204"/>
                <a:cs typeface="Arial" panose="020B0604020202020204"/>
              </a:rPr>
              <a:t>1.</a:t>
            </a:r>
            <a:r>
              <a:rPr lang="en-US" sz="2400" dirty="0">
                <a:solidFill>
                  <a:srgbClr val="008080"/>
                </a:solidFill>
                <a:latin typeface="Arial" panose="020B0604020202020204"/>
                <a:cs typeface="Arial" panose="020B0604020202020204"/>
              </a:rPr>
              <a:t>	</a:t>
            </a:r>
            <a:r>
              <a:rPr lang="zh-CN" altLang="en-US" sz="2500" dirty="0">
                <a:latin typeface="Arial" panose="020B0604020202020204"/>
                <a:cs typeface="Arial" panose="020B0604020202020204"/>
              </a:rPr>
              <a:t>曲线向右下方倾斜</a:t>
            </a:r>
            <a:endParaRPr lang="en-US" sz="2500" dirty="0">
              <a:latin typeface="Arial" panose="020B0604020202020204"/>
              <a:cs typeface="Arial" panose="020B0604020202020204"/>
            </a:endParaRPr>
          </a:p>
        </p:txBody>
      </p:sp>
      <p:grpSp>
        <p:nvGrpSpPr>
          <p:cNvPr id="20" name="组合 19"/>
          <p:cNvGrpSpPr/>
          <p:nvPr/>
        </p:nvGrpSpPr>
        <p:grpSpPr>
          <a:xfrm>
            <a:off x="4963165" y="2207062"/>
            <a:ext cx="3270250" cy="3635375"/>
            <a:chOff x="5049838" y="1895475"/>
            <a:chExt cx="3270250" cy="3635375"/>
          </a:xfrm>
        </p:grpSpPr>
        <p:grpSp>
          <p:nvGrpSpPr>
            <p:cNvPr id="21" name="Group 3"/>
            <p:cNvGrpSpPr/>
            <p:nvPr/>
          </p:nvGrpSpPr>
          <p:grpSpPr bwMode="auto">
            <a:xfrm>
              <a:off x="5049838" y="1895475"/>
              <a:ext cx="3270250" cy="3635375"/>
              <a:chOff x="2677" y="894"/>
              <a:chExt cx="2715" cy="2485"/>
            </a:xfrm>
          </p:grpSpPr>
          <p:sp>
            <p:nvSpPr>
              <p:cNvPr id="35" name="Line 33"/>
              <p:cNvSpPr>
                <a:spLocks noChangeShapeType="1"/>
              </p:cNvSpPr>
              <p:nvPr/>
            </p:nvSpPr>
            <p:spPr bwMode="auto">
              <a:xfrm>
                <a:off x="2680" y="894"/>
                <a:ext cx="0" cy="2485"/>
              </a:xfrm>
              <a:prstGeom prst="line">
                <a:avLst/>
              </a:prstGeom>
              <a:noFill/>
              <a:ln w="12700">
                <a:solidFill>
                  <a:schemeClr val="tx1"/>
                </a:solidFill>
                <a:round/>
              </a:ln>
            </p:spPr>
            <p:txBody>
              <a:bodyPr/>
              <a:lstStyle/>
              <a:p>
                <a:endParaRPr lang="en-US"/>
              </a:p>
            </p:txBody>
          </p:sp>
          <p:sp>
            <p:nvSpPr>
              <p:cNvPr id="36" name="Line 34"/>
              <p:cNvSpPr>
                <a:spLocks noChangeShapeType="1"/>
              </p:cNvSpPr>
              <p:nvPr/>
            </p:nvSpPr>
            <p:spPr bwMode="auto">
              <a:xfrm>
                <a:off x="2677" y="3377"/>
                <a:ext cx="2715" cy="0"/>
              </a:xfrm>
              <a:prstGeom prst="line">
                <a:avLst/>
              </a:prstGeom>
              <a:noFill/>
              <a:ln w="12700">
                <a:solidFill>
                  <a:schemeClr val="tx1"/>
                </a:solidFill>
                <a:round/>
              </a:ln>
            </p:spPr>
            <p:txBody>
              <a:bodyPr/>
              <a:lstStyle/>
              <a:p>
                <a:endParaRPr lang="en-US"/>
              </a:p>
            </p:txBody>
          </p:sp>
        </p:grpSp>
        <p:grpSp>
          <p:nvGrpSpPr>
            <p:cNvPr id="22" name="组合 21"/>
            <p:cNvGrpSpPr/>
            <p:nvPr/>
          </p:nvGrpSpPr>
          <p:grpSpPr>
            <a:xfrm>
              <a:off x="5691188" y="2687638"/>
              <a:ext cx="1958975" cy="2228850"/>
              <a:chOff x="5691188" y="2687638"/>
              <a:chExt cx="1958975" cy="2228850"/>
            </a:xfrm>
          </p:grpSpPr>
          <p:sp>
            <p:nvSpPr>
              <p:cNvPr id="23" name="Arc 8"/>
              <p:cNvSpPr/>
              <p:nvPr/>
            </p:nvSpPr>
            <p:spPr bwMode="auto">
              <a:xfrm flipH="1" flipV="1">
                <a:off x="5691188" y="2687638"/>
                <a:ext cx="1939925" cy="1965325"/>
              </a:xfrm>
              <a:custGeom>
                <a:avLst/>
                <a:gdLst>
                  <a:gd name="T0" fmla="*/ 2147483647 w 21120"/>
                  <a:gd name="T1" fmla="*/ 0 h 21348"/>
                  <a:gd name="T2" fmla="*/ 2147483647 w 21120"/>
                  <a:gd name="T3" fmla="*/ 2147483647 h 21348"/>
                  <a:gd name="T4" fmla="*/ 0 w 21120"/>
                  <a:gd name="T5" fmla="*/ 2147483647 h 21348"/>
                  <a:gd name="T6" fmla="*/ 0 60000 65536"/>
                  <a:gd name="T7" fmla="*/ 0 60000 65536"/>
                  <a:gd name="T8" fmla="*/ 0 60000 65536"/>
                  <a:gd name="T9" fmla="*/ 0 w 21120"/>
                  <a:gd name="T10" fmla="*/ 0 h 21348"/>
                  <a:gd name="T11" fmla="*/ 21120 w 21120"/>
                  <a:gd name="T12" fmla="*/ 21348 h 21348"/>
                </a:gdLst>
                <a:ahLst/>
                <a:cxnLst>
                  <a:cxn ang="T6">
                    <a:pos x="T0" y="T1"/>
                  </a:cxn>
                  <a:cxn ang="T7">
                    <a:pos x="T2" y="T3"/>
                  </a:cxn>
                  <a:cxn ang="T8">
                    <a:pos x="T4" y="T5"/>
                  </a:cxn>
                </a:cxnLst>
                <a:rect l="T9" t="T10" r="T11" b="T12"/>
                <a:pathLst>
                  <a:path w="21120" h="21348" fill="none" extrusionOk="0">
                    <a:moveTo>
                      <a:pt x="3289" y="0"/>
                    </a:moveTo>
                    <a:cubicBezTo>
                      <a:pt x="12146" y="1364"/>
                      <a:pt x="19240" y="8056"/>
                      <a:pt x="21119" y="16819"/>
                    </a:cubicBezTo>
                  </a:path>
                  <a:path w="21120" h="21348" stroke="0" extrusionOk="0">
                    <a:moveTo>
                      <a:pt x="3289" y="0"/>
                    </a:moveTo>
                    <a:cubicBezTo>
                      <a:pt x="12146" y="1364"/>
                      <a:pt x="19240" y="8056"/>
                      <a:pt x="21119" y="16819"/>
                    </a:cubicBezTo>
                    <a:lnTo>
                      <a:pt x="0" y="21348"/>
                    </a:lnTo>
                    <a:close/>
                  </a:path>
                </a:pathLst>
              </a:custGeom>
              <a:noFill/>
              <a:ln w="28575">
                <a:solidFill>
                  <a:srgbClr val="003399"/>
                </a:solidFill>
                <a:round/>
              </a:ln>
            </p:spPr>
            <p:txBody>
              <a:bodyPr rot="10800000" wrap="none" anchor="ctr"/>
              <a:lstStyle/>
              <a:p>
                <a:pPr algn="ctr"/>
                <a:endParaRPr lang="en-US"/>
              </a:p>
              <a:p>
                <a:pPr algn="ctr"/>
                <a:endParaRPr lang="en-US"/>
              </a:p>
            </p:txBody>
          </p:sp>
          <p:grpSp>
            <p:nvGrpSpPr>
              <p:cNvPr id="24" name="组合 23"/>
              <p:cNvGrpSpPr/>
              <p:nvPr/>
            </p:nvGrpSpPr>
            <p:grpSpPr>
              <a:xfrm>
                <a:off x="5818188" y="3265488"/>
                <a:ext cx="1831975" cy="1651000"/>
                <a:chOff x="5818188" y="3265488"/>
                <a:chExt cx="1831975" cy="1651000"/>
              </a:xfrm>
            </p:grpSpPr>
            <p:grpSp>
              <p:nvGrpSpPr>
                <p:cNvPr id="26" name="Group 13"/>
                <p:cNvGrpSpPr/>
                <p:nvPr/>
              </p:nvGrpSpPr>
              <p:grpSpPr bwMode="auto">
                <a:xfrm>
                  <a:off x="6515100" y="4049713"/>
                  <a:ext cx="398463" cy="360362"/>
                  <a:chOff x="3484" y="2235"/>
                  <a:chExt cx="251" cy="227"/>
                </a:xfrm>
              </p:grpSpPr>
              <p:sp>
                <p:nvSpPr>
                  <p:cNvPr id="33" name="Oval 14"/>
                  <p:cNvSpPr>
                    <a:spLocks noChangeArrowheads="1"/>
                  </p:cNvSpPr>
                  <p:nvPr/>
                </p:nvSpPr>
                <p:spPr bwMode="auto">
                  <a:xfrm>
                    <a:off x="3484" y="2406"/>
                    <a:ext cx="56" cy="56"/>
                  </a:xfrm>
                  <a:prstGeom prst="ellipse">
                    <a:avLst/>
                  </a:prstGeom>
                  <a:solidFill>
                    <a:srgbClr val="000000"/>
                  </a:solidFill>
                  <a:ln w="9525">
                    <a:noFill/>
                    <a:round/>
                  </a:ln>
                </p:spPr>
                <p:txBody>
                  <a:bodyPr wrap="none" anchor="ctr"/>
                  <a:lstStyle/>
                  <a:p>
                    <a:endParaRPr lang="en-US">
                      <a:latin typeface="Arial" panose="020B0604020202020204"/>
                      <a:cs typeface="Arial" panose="020B0604020202020204"/>
                    </a:endParaRPr>
                  </a:p>
                </p:txBody>
              </p:sp>
              <p:sp>
                <p:nvSpPr>
                  <p:cNvPr id="34" name="Text Box 36"/>
                  <p:cNvSpPr txBox="1">
                    <a:spLocks noChangeArrowheads="1"/>
                  </p:cNvSpPr>
                  <p:nvPr/>
                </p:nvSpPr>
                <p:spPr bwMode="auto">
                  <a:xfrm>
                    <a:off x="3551" y="2235"/>
                    <a:ext cx="184" cy="213"/>
                  </a:xfrm>
                  <a:prstGeom prst="rect">
                    <a:avLst/>
                  </a:prstGeom>
                  <a:noFill/>
                  <a:ln w="9525">
                    <a:noFill/>
                    <a:miter lim="800000"/>
                  </a:ln>
                </p:spPr>
                <p:txBody>
                  <a:bodyPr lIns="0" tIns="0" rIns="0" bIns="0">
                    <a:spAutoFit/>
                  </a:bodyPr>
                  <a:lstStyle/>
                  <a:p>
                    <a:pPr>
                      <a:spcBef>
                        <a:spcPct val="50000"/>
                      </a:spcBef>
                    </a:pPr>
                    <a:r>
                      <a:rPr lang="en-US" sz="2200" b="1" dirty="0">
                        <a:latin typeface="Arial" panose="020B0604020202020204"/>
                        <a:cs typeface="Arial" panose="020B0604020202020204"/>
                      </a:rPr>
                      <a:t>A</a:t>
                    </a:r>
                    <a:endParaRPr lang="en-US" sz="2200" b="1" baseline="-25000" dirty="0">
                      <a:latin typeface="Arial" panose="020B0604020202020204"/>
                      <a:cs typeface="Arial" panose="020B0604020202020204"/>
                    </a:endParaRPr>
                  </a:p>
                </p:txBody>
              </p:sp>
            </p:grpSp>
            <p:sp>
              <p:nvSpPr>
                <p:cNvPr id="27" name="Text Box 36"/>
                <p:cNvSpPr txBox="1">
                  <a:spLocks noChangeArrowheads="1"/>
                </p:cNvSpPr>
                <p:nvPr/>
              </p:nvSpPr>
              <p:spPr bwMode="auto">
                <a:xfrm>
                  <a:off x="7316788" y="4489450"/>
                  <a:ext cx="333375" cy="427038"/>
                </a:xfrm>
                <a:prstGeom prst="rect">
                  <a:avLst/>
                </a:prstGeom>
                <a:noFill/>
                <a:ln w="9525">
                  <a:noFill/>
                  <a:miter lim="800000"/>
                </a:ln>
              </p:spPr>
              <p:txBody>
                <a:bodyPr lIns="0" tIns="0" rIns="0" bIns="91440">
                  <a:spAutoFit/>
                </a:bodyPr>
                <a:lstStyle/>
                <a:p>
                  <a:pPr>
                    <a:spcBef>
                      <a:spcPct val="50000"/>
                    </a:spcBef>
                  </a:pPr>
                  <a:r>
                    <a:rPr lang="en-US" sz="2200" b="1" i="1">
                      <a:latin typeface="Tahoma" panose="020B0604030504040204" pitchFamily="34" charset="0"/>
                      <a:cs typeface="Arial" panose="020B0604020202020204" pitchFamily="34" charset="0"/>
                    </a:rPr>
                    <a:t>I</a:t>
                  </a:r>
                  <a:r>
                    <a:rPr lang="en-US" sz="2200" b="1" baseline="-25000">
                      <a:latin typeface="Tahoma" panose="020B0604030504040204" pitchFamily="34" charset="0"/>
                      <a:cs typeface="Arial" panose="020B0604020202020204" pitchFamily="34" charset="0"/>
                    </a:rPr>
                    <a:t>1</a:t>
                  </a:r>
                </a:p>
              </p:txBody>
            </p:sp>
            <p:grpSp>
              <p:nvGrpSpPr>
                <p:cNvPr id="28" name="Group 27"/>
                <p:cNvGrpSpPr/>
                <p:nvPr/>
              </p:nvGrpSpPr>
              <p:grpSpPr bwMode="auto">
                <a:xfrm>
                  <a:off x="5818188" y="3265488"/>
                  <a:ext cx="404812" cy="360362"/>
                  <a:chOff x="3094" y="2172"/>
                  <a:chExt cx="255" cy="227"/>
                </a:xfrm>
              </p:grpSpPr>
              <p:sp>
                <p:nvSpPr>
                  <p:cNvPr id="31" name="Oval 28"/>
                  <p:cNvSpPr>
                    <a:spLocks noChangeArrowheads="1"/>
                  </p:cNvSpPr>
                  <p:nvPr/>
                </p:nvSpPr>
                <p:spPr bwMode="auto">
                  <a:xfrm>
                    <a:off x="3094" y="2343"/>
                    <a:ext cx="56" cy="56"/>
                  </a:xfrm>
                  <a:prstGeom prst="ellipse">
                    <a:avLst/>
                  </a:prstGeom>
                  <a:solidFill>
                    <a:srgbClr val="000000"/>
                  </a:solidFill>
                  <a:ln w="9525">
                    <a:noFill/>
                    <a:round/>
                  </a:ln>
                </p:spPr>
                <p:txBody>
                  <a:bodyPr wrap="none" anchor="ctr"/>
                  <a:lstStyle/>
                  <a:p>
                    <a:endParaRPr lang="en-US">
                      <a:latin typeface="Arial" panose="020B0604020202020204"/>
                      <a:cs typeface="Arial" panose="020B0604020202020204"/>
                    </a:endParaRPr>
                  </a:p>
                </p:txBody>
              </p:sp>
              <p:sp>
                <p:nvSpPr>
                  <p:cNvPr id="32" name="Text Box 36"/>
                  <p:cNvSpPr txBox="1">
                    <a:spLocks noChangeArrowheads="1"/>
                  </p:cNvSpPr>
                  <p:nvPr/>
                </p:nvSpPr>
                <p:spPr bwMode="auto">
                  <a:xfrm>
                    <a:off x="3165" y="2172"/>
                    <a:ext cx="184" cy="213"/>
                  </a:xfrm>
                  <a:prstGeom prst="rect">
                    <a:avLst/>
                  </a:prstGeom>
                  <a:noFill/>
                  <a:ln w="9525">
                    <a:noFill/>
                    <a:miter lim="800000"/>
                  </a:ln>
                </p:spPr>
                <p:txBody>
                  <a:bodyPr lIns="0" tIns="0" rIns="0" bIns="0">
                    <a:spAutoFit/>
                  </a:bodyPr>
                  <a:lstStyle/>
                  <a:p>
                    <a:pPr>
                      <a:spcBef>
                        <a:spcPct val="50000"/>
                      </a:spcBef>
                    </a:pPr>
                    <a:r>
                      <a:rPr lang="en-US" sz="2200" b="1" dirty="0">
                        <a:latin typeface="Arial" panose="020B0604020202020204"/>
                        <a:cs typeface="Arial" panose="020B0604020202020204"/>
                      </a:rPr>
                      <a:t>B</a:t>
                    </a:r>
                    <a:endParaRPr lang="en-US" sz="2200" b="1" baseline="-25000" dirty="0">
                      <a:latin typeface="Arial" panose="020B0604020202020204"/>
                      <a:cs typeface="Arial" panose="020B0604020202020204"/>
                    </a:endParaRPr>
                  </a:p>
                </p:txBody>
              </p:sp>
            </p:grpSp>
            <p:sp>
              <p:nvSpPr>
                <p:cNvPr id="29" name="Line 30"/>
                <p:cNvSpPr>
                  <a:spLocks noChangeShapeType="1"/>
                </p:cNvSpPr>
                <p:nvPr/>
              </p:nvSpPr>
              <p:spPr bwMode="auto">
                <a:xfrm flipH="1">
                  <a:off x="5856288" y="4373563"/>
                  <a:ext cx="657225" cy="0"/>
                </a:xfrm>
                <a:prstGeom prst="line">
                  <a:avLst/>
                </a:prstGeom>
                <a:noFill/>
                <a:ln w="38100">
                  <a:solidFill>
                    <a:srgbClr val="CC0000"/>
                  </a:solidFill>
                  <a:round/>
                  <a:tailEnd type="triangle" w="lg" len="med"/>
                </a:ln>
              </p:spPr>
              <p:txBody>
                <a:bodyPr/>
                <a:lstStyle/>
                <a:p>
                  <a:endParaRPr lang="en-US"/>
                </a:p>
              </p:txBody>
            </p:sp>
            <p:sp>
              <p:nvSpPr>
                <p:cNvPr id="30" name="Line 31"/>
                <p:cNvSpPr>
                  <a:spLocks noChangeShapeType="1"/>
                </p:cNvSpPr>
                <p:nvPr/>
              </p:nvSpPr>
              <p:spPr bwMode="auto">
                <a:xfrm flipV="1">
                  <a:off x="5861050" y="3611563"/>
                  <a:ext cx="0" cy="762000"/>
                </a:xfrm>
                <a:prstGeom prst="line">
                  <a:avLst/>
                </a:prstGeom>
                <a:noFill/>
                <a:ln w="38100">
                  <a:solidFill>
                    <a:srgbClr val="CC0000"/>
                  </a:solidFill>
                  <a:round/>
                  <a:tailEnd type="triangle" w="lg" len="med"/>
                </a:ln>
              </p:spPr>
              <p:txBody>
                <a:bodyPr/>
                <a:lstStyle/>
                <a:p>
                  <a:endParaRPr lang="en-US"/>
                </a:p>
              </p:txBody>
            </p:sp>
          </p:gr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bg/>
                                          </p:spTgt>
                                        </p:tgtEl>
                                        <p:attrNameLst>
                                          <p:attrName>style.visibility</p:attrName>
                                        </p:attrNameLst>
                                      </p:cBhvr>
                                      <p:to>
                                        <p:strVal val="visible"/>
                                      </p:to>
                                    </p:set>
                                    <p:animEffect transition="in" filter="fade">
                                      <p:cBhvr>
                                        <p:cTn id="12" dur="500"/>
                                        <p:tgtEl>
                                          <p:spTgt spid="19">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xEl>
                                              <p:pRg st="0" end="0"/>
                                            </p:txEl>
                                          </p:spTgt>
                                        </p:tgtEl>
                                        <p:attrNameLst>
                                          <p:attrName>style.visibility</p:attrName>
                                        </p:attrNameLst>
                                      </p:cBhvr>
                                      <p:to>
                                        <p:strVal val="visible"/>
                                      </p:to>
                                    </p:set>
                                    <p:animEffect transition="in" filter="fade">
                                      <p:cBhvr>
                                        <p:cTn id="15"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9" grpId="0" build="p" bldLvl="5"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507564" y="779170"/>
            <a:ext cx="7241000" cy="549198"/>
          </a:xfrm>
        </p:spPr>
        <p:txBody>
          <a:bodyPr>
            <a:noAutofit/>
          </a:bodyPr>
          <a:lstStyle/>
          <a:p>
            <a:pPr algn="l" eaLnBrk="1" hangingPunct="1">
              <a:defRPr/>
            </a:pPr>
            <a:r>
              <a:rPr lang="zh-CN" altLang="en-US" sz="3200" b="0" dirty="0">
                <a:solidFill>
                  <a:schemeClr val="accent1"/>
                </a:solidFill>
                <a:latin typeface="Tahoma" panose="020B0604030504040204" pitchFamily="34" charset="0"/>
                <a:ea typeface="华光中雅_CNKI" panose="02000500000000000000"/>
                <a:cs typeface="Arial" panose="020B0604020202020204" pitchFamily="34" charset="0"/>
              </a:rPr>
              <a:t>无差异曲线的四个特征</a:t>
            </a:r>
            <a:endParaRPr lang="en-US" sz="3200" dirty="0">
              <a:solidFill>
                <a:schemeClr val="accent1"/>
              </a:solidFill>
              <a:ea typeface="华光中雅_CNKI" panose="02000500000000000000"/>
              <a:cs typeface="Arial" panose="020B0604020202020204" pitchFamily="34" charset="0"/>
            </a:endParaRPr>
          </a:p>
        </p:txBody>
      </p:sp>
      <p:sp>
        <p:nvSpPr>
          <p:cNvPr id="7" name="Rectangle 2"/>
          <p:cNvSpPr txBox="1">
            <a:spLocks noChangeArrowheads="1"/>
          </p:cNvSpPr>
          <p:nvPr/>
        </p:nvSpPr>
        <p:spPr>
          <a:xfrm>
            <a:off x="262890" y="3065145"/>
            <a:ext cx="4060190" cy="3279140"/>
          </a:xfrm>
          <a:prstGeom prst="rect">
            <a:avLst/>
          </a:prstGeom>
        </p:spPr>
        <p:txBody>
          <a:bodyPr vert="horz" lIns="91440" tIns="45720" rIns="91440" bIns="45720" rtlCol="0">
            <a:noAutofit/>
          </a:bodyPr>
          <a:lstStyle/>
          <a:p>
            <a:r>
              <a:rPr lang="zh-CN" altLang="en-US" sz="2400" dirty="0">
                <a:latin typeface="微软雅黑" panose="020B0503020204020204" pitchFamily="34" charset="-122"/>
                <a:ea typeface="微软雅黑" panose="020B0503020204020204" pitchFamily="34" charset="-122"/>
                <a:cs typeface="Arial" panose="020B0604020202020204"/>
              </a:rPr>
              <a:t>相对于</a:t>
            </a:r>
            <a:r>
              <a:rPr lang="en-US" altLang="zh-CN" sz="2400" b="1" i="1" dirty="0">
                <a:latin typeface="Tahoma" panose="020B0604030504040204"/>
                <a:cs typeface="Tahoma" panose="020B0604030504040204"/>
              </a:rPr>
              <a:t>I</a:t>
            </a:r>
            <a:r>
              <a:rPr lang="en-US" altLang="zh-CN" sz="2400" b="1" baseline="-25000" dirty="0">
                <a:latin typeface="Tahoma" panose="020B0604030504040204"/>
                <a:cs typeface="Tahoma" panose="020B0604030504040204"/>
              </a:rPr>
              <a:t>1</a:t>
            </a:r>
            <a:r>
              <a:rPr lang="zh-CN" altLang="en-US" sz="2400" dirty="0">
                <a:latin typeface="微软雅黑" panose="020B0503020204020204" pitchFamily="34" charset="-122"/>
                <a:ea typeface="微软雅黑" panose="020B0503020204020204" pitchFamily="34" charset="-122"/>
                <a:cs typeface="Arial" panose="020B0604020202020204"/>
              </a:rPr>
              <a:t>上的每个消费组合</a:t>
            </a:r>
            <a:r>
              <a:rPr lang="en-US" altLang="zh-CN" sz="2400" dirty="0">
                <a:latin typeface="微软雅黑" panose="020B0503020204020204" pitchFamily="34" charset="-122"/>
                <a:ea typeface="微软雅黑" panose="020B0503020204020204" pitchFamily="34" charset="-122"/>
                <a:cs typeface="Arial" panose="020B0604020202020204"/>
              </a:rPr>
              <a:t>(</a:t>
            </a:r>
            <a:r>
              <a:rPr lang="zh-CN" altLang="en-US" sz="2400" dirty="0">
                <a:latin typeface="微软雅黑" panose="020B0503020204020204" pitchFamily="34" charset="-122"/>
                <a:ea typeface="微软雅黑" panose="020B0503020204020204" pitchFamily="34" charset="-122"/>
                <a:cs typeface="Arial" panose="020B0604020202020204"/>
              </a:rPr>
              <a:t>如消费组合</a:t>
            </a:r>
            <a:r>
              <a:rPr lang="en-US" altLang="zh-CN" sz="2400" dirty="0">
                <a:latin typeface="微软雅黑" panose="020B0503020204020204" pitchFamily="34" charset="-122"/>
                <a:ea typeface="微软雅黑" panose="020B0503020204020204" pitchFamily="34" charset="-122"/>
                <a:cs typeface="Arial" panose="020B0604020202020204"/>
              </a:rPr>
              <a:t>A)</a:t>
            </a:r>
            <a:r>
              <a:rPr lang="zh-CN" altLang="en-US" sz="2400" dirty="0">
                <a:latin typeface="微软雅黑" panose="020B0503020204020204" pitchFamily="34" charset="-122"/>
                <a:ea typeface="微软雅黑" panose="020B0503020204020204" pitchFamily="34" charset="-122"/>
                <a:cs typeface="Arial" panose="020B0604020202020204"/>
              </a:rPr>
              <a:t>，甲更喜欢</a:t>
            </a:r>
            <a:r>
              <a:rPr lang="en-US" altLang="zh-CN" sz="2400" b="1" i="1" dirty="0">
                <a:latin typeface="Tahoma" panose="020B0604030504040204"/>
                <a:cs typeface="Tahoma" panose="020B0604030504040204"/>
              </a:rPr>
              <a:t>I</a:t>
            </a:r>
            <a:r>
              <a:rPr lang="en-US" altLang="zh-CN" sz="2400" b="1" baseline="-25000" dirty="0">
                <a:latin typeface="Tahoma" panose="020B0604030504040204"/>
                <a:cs typeface="Tahoma" panose="020B0604030504040204"/>
              </a:rPr>
              <a:t>2</a:t>
            </a:r>
            <a:r>
              <a:rPr lang="zh-CN" altLang="en-US" sz="2400" dirty="0">
                <a:latin typeface="微软雅黑" panose="020B0503020204020204" pitchFamily="34" charset="-122"/>
                <a:ea typeface="微软雅黑" panose="020B0503020204020204" pitchFamily="34" charset="-122"/>
                <a:cs typeface="Arial" panose="020B0604020202020204"/>
              </a:rPr>
              <a:t>上的每个消费组合</a:t>
            </a:r>
            <a:r>
              <a:rPr lang="en-US" altLang="zh-CN" sz="2400" dirty="0">
                <a:latin typeface="微软雅黑" panose="020B0503020204020204" pitchFamily="34" charset="-122"/>
                <a:ea typeface="微软雅黑" panose="020B0503020204020204" pitchFamily="34" charset="-122"/>
                <a:cs typeface="Arial" panose="020B0604020202020204"/>
              </a:rPr>
              <a:t>(</a:t>
            </a:r>
            <a:r>
              <a:rPr lang="zh-CN" altLang="en-US" sz="2400" dirty="0">
                <a:latin typeface="微软雅黑" panose="020B0503020204020204" pitchFamily="34" charset="-122"/>
                <a:ea typeface="微软雅黑" panose="020B0503020204020204" pitchFamily="34" charset="-122"/>
                <a:cs typeface="Arial" panose="020B0604020202020204"/>
              </a:rPr>
              <a:t>如消费组合</a:t>
            </a:r>
            <a:r>
              <a:rPr lang="en-US" altLang="zh-CN" sz="2400" dirty="0">
                <a:latin typeface="微软雅黑" panose="020B0503020204020204" pitchFamily="34" charset="-122"/>
                <a:ea typeface="微软雅黑" panose="020B0503020204020204" pitchFamily="34" charset="-122"/>
                <a:cs typeface="Arial" panose="020B0604020202020204"/>
              </a:rPr>
              <a:t>C)</a:t>
            </a:r>
          </a:p>
          <a:p>
            <a:endParaRPr lang="en-US" altLang="zh-CN" sz="2400" dirty="0">
              <a:latin typeface="微软雅黑" panose="020B0503020204020204" pitchFamily="34" charset="-122"/>
              <a:ea typeface="微软雅黑" panose="020B0503020204020204" pitchFamily="34" charset="-122"/>
              <a:cs typeface="Arial" panose="020B0604020202020204"/>
            </a:endParaRPr>
          </a:p>
          <a:p>
            <a:r>
              <a:rPr lang="zh-CN" altLang="en-US" sz="2400" dirty="0">
                <a:latin typeface="微软雅黑" panose="020B0503020204020204" pitchFamily="34" charset="-122"/>
                <a:ea typeface="微软雅黑" panose="020B0503020204020204" pitchFamily="34" charset="-122"/>
                <a:cs typeface="Arial" panose="020B0604020202020204"/>
              </a:rPr>
              <a:t>他对</a:t>
            </a:r>
            <a:r>
              <a:rPr lang="en-US" altLang="zh-CN" sz="2400" b="1" i="1" dirty="0">
                <a:latin typeface="Tahoma" panose="020B0604030504040204"/>
                <a:cs typeface="Tahoma" panose="020B0604030504040204"/>
              </a:rPr>
              <a:t>I</a:t>
            </a:r>
            <a:r>
              <a:rPr lang="en-US" altLang="zh-CN" sz="2400" b="1" baseline="-25000" dirty="0">
                <a:latin typeface="Tahoma" panose="020B0604030504040204"/>
                <a:cs typeface="Tahoma" panose="020B0604030504040204"/>
              </a:rPr>
              <a:t>1</a:t>
            </a:r>
            <a:r>
              <a:rPr lang="zh-CN" altLang="en-US" sz="2400" dirty="0">
                <a:latin typeface="微软雅黑" panose="020B0503020204020204" pitchFamily="34" charset="-122"/>
                <a:ea typeface="微软雅黑" panose="020B0503020204020204" pitchFamily="34" charset="-122"/>
                <a:cs typeface="Arial" panose="020B0604020202020204"/>
              </a:rPr>
              <a:t>上的每个消费组合</a:t>
            </a:r>
            <a:r>
              <a:rPr lang="en-US" altLang="zh-CN" sz="2400" dirty="0">
                <a:latin typeface="微软雅黑" panose="020B0503020204020204" pitchFamily="34" charset="-122"/>
                <a:ea typeface="微软雅黑" panose="020B0503020204020204" pitchFamily="34" charset="-122"/>
                <a:cs typeface="Arial" panose="020B0604020202020204"/>
              </a:rPr>
              <a:t>(</a:t>
            </a:r>
            <a:r>
              <a:rPr lang="zh-CN" altLang="en-US" sz="2400" dirty="0">
                <a:latin typeface="微软雅黑" panose="020B0503020204020204" pitchFamily="34" charset="-122"/>
                <a:ea typeface="微软雅黑" panose="020B0503020204020204" pitchFamily="34" charset="-122"/>
                <a:cs typeface="Arial" panose="020B0604020202020204"/>
              </a:rPr>
              <a:t>比如组合</a:t>
            </a:r>
            <a:r>
              <a:rPr lang="en-US" altLang="zh-CN" sz="2400" dirty="0">
                <a:latin typeface="微软雅黑" panose="020B0503020204020204" pitchFamily="34" charset="-122"/>
                <a:ea typeface="微软雅黑" panose="020B0503020204020204" pitchFamily="34" charset="-122"/>
                <a:cs typeface="Arial" panose="020B0604020202020204"/>
              </a:rPr>
              <a:t>A)</a:t>
            </a:r>
            <a:r>
              <a:rPr lang="zh-CN" altLang="en-US" sz="2400" dirty="0">
                <a:latin typeface="微软雅黑" panose="020B0503020204020204" pitchFamily="34" charset="-122"/>
                <a:ea typeface="微软雅黑" panose="020B0503020204020204" pitchFamily="34" charset="-122"/>
                <a:cs typeface="Arial" panose="020B0604020202020204"/>
              </a:rPr>
              <a:t>的偏好要大于</a:t>
            </a:r>
            <a:r>
              <a:rPr lang="en-US" altLang="zh-CN" sz="2400" b="1" i="1" dirty="0">
                <a:latin typeface="Tahoma" panose="020B0604030504040204"/>
                <a:cs typeface="Tahoma" panose="020B0604030504040204"/>
              </a:rPr>
              <a:t>I</a:t>
            </a:r>
            <a:r>
              <a:rPr lang="en-US" altLang="zh-CN" sz="2400" b="1" baseline="-25000" dirty="0">
                <a:latin typeface="Tahoma" panose="020B0604030504040204"/>
                <a:cs typeface="Tahoma" panose="020B0604030504040204"/>
              </a:rPr>
              <a:t>0</a:t>
            </a:r>
            <a:r>
              <a:rPr lang="zh-CN" altLang="en-US" sz="2400" dirty="0">
                <a:latin typeface="微软雅黑" panose="020B0503020204020204" pitchFamily="34" charset="-122"/>
                <a:ea typeface="微软雅黑" panose="020B0503020204020204" pitchFamily="34" charset="-122"/>
                <a:cs typeface="Arial" panose="020B0604020202020204"/>
              </a:rPr>
              <a:t>上的每个消费组合</a:t>
            </a:r>
            <a:r>
              <a:rPr lang="en-US" altLang="zh-CN" sz="2400" dirty="0">
                <a:latin typeface="微软雅黑" panose="020B0503020204020204" pitchFamily="34" charset="-122"/>
                <a:ea typeface="微软雅黑" panose="020B0503020204020204" pitchFamily="34" charset="-122"/>
                <a:cs typeface="Arial" panose="020B0604020202020204"/>
              </a:rPr>
              <a:t>(</a:t>
            </a:r>
            <a:r>
              <a:rPr lang="zh-CN" altLang="en-US" sz="2400" dirty="0">
                <a:latin typeface="微软雅黑" panose="020B0503020204020204" pitchFamily="34" charset="-122"/>
                <a:ea typeface="微软雅黑" panose="020B0503020204020204" pitchFamily="34" charset="-122"/>
                <a:cs typeface="Arial" panose="020B0604020202020204"/>
              </a:rPr>
              <a:t>比如</a:t>
            </a:r>
            <a:r>
              <a:rPr lang="en-US" altLang="zh-CN" sz="2400" dirty="0">
                <a:latin typeface="微软雅黑" panose="020B0503020204020204" pitchFamily="34" charset="-122"/>
                <a:ea typeface="微软雅黑" panose="020B0503020204020204" pitchFamily="34" charset="-122"/>
                <a:cs typeface="Arial" panose="020B0604020202020204"/>
              </a:rPr>
              <a:t>D)</a:t>
            </a:r>
          </a:p>
        </p:txBody>
      </p:sp>
      <p:sp>
        <p:nvSpPr>
          <p:cNvPr id="25" name="Text Box 10"/>
          <p:cNvSpPr txBox="1">
            <a:spLocks noChangeArrowheads="1"/>
          </p:cNvSpPr>
          <p:nvPr/>
        </p:nvSpPr>
        <p:spPr bwMode="auto">
          <a:xfrm>
            <a:off x="7938269" y="5944997"/>
            <a:ext cx="953485" cy="677108"/>
          </a:xfrm>
          <a:prstGeom prst="rect">
            <a:avLst/>
          </a:prstGeom>
          <a:noFill/>
          <a:ln w="9525">
            <a:noFill/>
            <a:miter lim="800000"/>
          </a:ln>
        </p:spPr>
        <p:txBody>
          <a:bodyPr wrap="square">
            <a:spAutoFit/>
          </a:bodyPr>
          <a:lstStyle/>
          <a:p>
            <a:pPr algn="r">
              <a:lnSpc>
                <a:spcPct val="95000"/>
              </a:lnSpc>
              <a:spcBef>
                <a:spcPct val="50000"/>
              </a:spcBef>
            </a:pPr>
            <a:r>
              <a:rPr lang="zh-CN" altLang="en-US" sz="2000" dirty="0">
                <a:latin typeface="Arial" panose="020B0604020202020204"/>
                <a:cs typeface="Arial" panose="020B0604020202020204"/>
              </a:rPr>
              <a:t>鱼的数量</a:t>
            </a:r>
            <a:endParaRPr lang="en-US" sz="2000" dirty="0">
              <a:latin typeface="Arial" panose="020B0604020202020204"/>
              <a:cs typeface="Arial" panose="020B0604020202020204"/>
            </a:endParaRPr>
          </a:p>
        </p:txBody>
      </p:sp>
      <p:sp>
        <p:nvSpPr>
          <p:cNvPr id="17" name="Text Box 10"/>
          <p:cNvSpPr txBox="1">
            <a:spLocks noChangeArrowheads="1"/>
          </p:cNvSpPr>
          <p:nvPr/>
        </p:nvSpPr>
        <p:spPr bwMode="auto">
          <a:xfrm>
            <a:off x="3926813" y="1868508"/>
            <a:ext cx="953485" cy="677108"/>
          </a:xfrm>
          <a:prstGeom prst="rect">
            <a:avLst/>
          </a:prstGeom>
          <a:noFill/>
          <a:ln w="9525">
            <a:noFill/>
            <a:miter lim="800000"/>
          </a:ln>
        </p:spPr>
        <p:txBody>
          <a:bodyPr wrap="square">
            <a:spAutoFit/>
          </a:bodyPr>
          <a:lstStyle/>
          <a:p>
            <a:pPr algn="r">
              <a:lnSpc>
                <a:spcPct val="95000"/>
              </a:lnSpc>
              <a:spcBef>
                <a:spcPct val="50000"/>
              </a:spcBef>
            </a:pPr>
            <a:r>
              <a:rPr lang="zh-CN" altLang="en-US" sz="2000" dirty="0">
                <a:latin typeface="Arial" panose="020B0604020202020204"/>
                <a:cs typeface="Arial" panose="020B0604020202020204"/>
              </a:rPr>
              <a:t>芒果的数量</a:t>
            </a:r>
            <a:endParaRPr lang="en-US" sz="2000" dirty="0">
              <a:latin typeface="Arial" panose="020B0604020202020204"/>
              <a:cs typeface="Arial" panose="020B0604020202020204"/>
            </a:endParaRPr>
          </a:p>
        </p:txBody>
      </p:sp>
      <p:sp>
        <p:nvSpPr>
          <p:cNvPr id="18" name="Text Box 60"/>
          <p:cNvSpPr txBox="1">
            <a:spLocks noChangeArrowheads="1"/>
          </p:cNvSpPr>
          <p:nvPr/>
        </p:nvSpPr>
        <p:spPr bwMode="auto">
          <a:xfrm>
            <a:off x="5647852" y="1526082"/>
            <a:ext cx="2871167" cy="475615"/>
          </a:xfrm>
          <a:prstGeom prst="rect">
            <a:avLst/>
          </a:prstGeom>
          <a:solidFill>
            <a:srgbClr val="D7E5F5"/>
          </a:solidFill>
          <a:ln w="9525">
            <a:noFill/>
            <a:miter lim="800000"/>
          </a:ln>
          <a:effectLst>
            <a:outerShdw blurRad="50800" dist="38100" dir="2700000" algn="tl" rotWithShape="0">
              <a:prstClr val="black">
                <a:alpha val="40000"/>
              </a:prstClr>
            </a:outerShdw>
          </a:effectLst>
        </p:spPr>
        <p:txBody>
          <a:bodyPr wrap="square">
            <a:spAutoFit/>
          </a:bodyPr>
          <a:lstStyle/>
          <a:p>
            <a:pPr marL="457200" indent="-457200">
              <a:spcBef>
                <a:spcPct val="50000"/>
              </a:spcBef>
              <a:defRPr/>
            </a:pPr>
            <a:r>
              <a:rPr lang="en-US" altLang="zh-CN" sz="2500" dirty="0">
                <a:latin typeface="Arial" panose="020B0604020202020204"/>
                <a:cs typeface="Arial" panose="020B0604020202020204"/>
              </a:rPr>
              <a:t>   </a:t>
            </a:r>
            <a:r>
              <a:rPr lang="zh-CN" altLang="en-US" sz="2500" dirty="0">
                <a:latin typeface="Arial" panose="020B0604020202020204"/>
                <a:cs typeface="Arial" panose="020B0604020202020204"/>
              </a:rPr>
              <a:t>几条无差异曲线</a:t>
            </a:r>
            <a:endParaRPr lang="en-US" sz="2500" dirty="0">
              <a:latin typeface="Arial" panose="020B0604020202020204"/>
              <a:cs typeface="Arial" panose="020B0604020202020204"/>
            </a:endParaRPr>
          </a:p>
        </p:txBody>
      </p:sp>
      <p:sp>
        <p:nvSpPr>
          <p:cNvPr id="19" name="Rectangle 3"/>
          <p:cNvSpPr>
            <a:spLocks noChangeArrowheads="1"/>
          </p:cNvSpPr>
          <p:nvPr/>
        </p:nvSpPr>
        <p:spPr bwMode="auto">
          <a:xfrm>
            <a:off x="392449" y="1623353"/>
            <a:ext cx="3338822" cy="1232522"/>
          </a:xfrm>
          <a:prstGeom prst="rect">
            <a:avLst/>
          </a:prstGeom>
          <a:solidFill>
            <a:srgbClr val="FFFFCC"/>
          </a:solidFill>
          <a:ln w="9525">
            <a:solidFill>
              <a:schemeClr val="tx1"/>
            </a:solidFill>
            <a:miter lim="800000"/>
          </a:ln>
        </p:spPr>
        <p:txBody>
          <a:bodyPr/>
          <a:lstStyle/>
          <a:p>
            <a:pPr marL="405130" indent="-405130">
              <a:lnSpc>
                <a:spcPct val="105000"/>
              </a:lnSpc>
              <a:spcBef>
                <a:spcPct val="45000"/>
              </a:spcBef>
              <a:buClr>
                <a:srgbClr val="339966"/>
              </a:buClr>
              <a:buSzPct val="120000"/>
              <a:buFont typeface="Wingdings" panose="05000000000000000000" pitchFamily="2" charset="2"/>
              <a:buNone/>
            </a:pPr>
            <a:r>
              <a:rPr lang="en-US" altLang="zh-CN" sz="2400" b="1" dirty="0">
                <a:solidFill>
                  <a:srgbClr val="800000"/>
                </a:solidFill>
                <a:latin typeface="Arial" panose="020B0604020202020204"/>
                <a:cs typeface="Arial" panose="020B0604020202020204"/>
              </a:rPr>
              <a:t>2</a:t>
            </a:r>
            <a:r>
              <a:rPr lang="en-US" sz="2400" b="1" dirty="0">
                <a:solidFill>
                  <a:srgbClr val="800000"/>
                </a:solidFill>
                <a:latin typeface="Arial" panose="020B0604020202020204"/>
                <a:cs typeface="Arial" panose="020B0604020202020204"/>
              </a:rPr>
              <a:t>.</a:t>
            </a:r>
            <a:r>
              <a:rPr lang="en-US" sz="2400" dirty="0">
                <a:solidFill>
                  <a:srgbClr val="008080"/>
                </a:solidFill>
                <a:latin typeface="Arial" panose="020B0604020202020204"/>
                <a:cs typeface="Arial" panose="020B0604020202020204"/>
              </a:rPr>
              <a:t>	</a:t>
            </a:r>
            <a:r>
              <a:rPr lang="zh-CN" altLang="en-US" sz="2500" dirty="0">
                <a:latin typeface="Arial" panose="020B0604020202020204"/>
                <a:cs typeface="Arial" panose="020B0604020202020204"/>
              </a:rPr>
              <a:t>消费者对较高无差异曲线的偏好大于较低无差异曲线</a:t>
            </a:r>
            <a:endParaRPr lang="en-US" sz="2500" dirty="0">
              <a:latin typeface="Arial" panose="020B0604020202020204"/>
              <a:cs typeface="Arial" panose="020B0604020202020204"/>
            </a:endParaRPr>
          </a:p>
        </p:txBody>
      </p:sp>
      <p:grpSp>
        <p:nvGrpSpPr>
          <p:cNvPr id="2" name="组合 1"/>
          <p:cNvGrpSpPr/>
          <p:nvPr/>
        </p:nvGrpSpPr>
        <p:grpSpPr>
          <a:xfrm>
            <a:off x="4941496" y="2239614"/>
            <a:ext cx="3270250" cy="3635375"/>
            <a:chOff x="5049838" y="1895475"/>
            <a:chExt cx="3270250" cy="3635375"/>
          </a:xfrm>
        </p:grpSpPr>
        <p:grpSp>
          <p:nvGrpSpPr>
            <p:cNvPr id="3" name="Group 3"/>
            <p:cNvGrpSpPr/>
            <p:nvPr/>
          </p:nvGrpSpPr>
          <p:grpSpPr bwMode="auto">
            <a:xfrm>
              <a:off x="5049838" y="1895475"/>
              <a:ext cx="3270250" cy="3635375"/>
              <a:chOff x="2677" y="894"/>
              <a:chExt cx="2715" cy="2485"/>
            </a:xfrm>
          </p:grpSpPr>
          <p:sp>
            <p:nvSpPr>
              <p:cNvPr id="43" name="Line 33"/>
              <p:cNvSpPr>
                <a:spLocks noChangeShapeType="1"/>
              </p:cNvSpPr>
              <p:nvPr/>
            </p:nvSpPr>
            <p:spPr bwMode="auto">
              <a:xfrm>
                <a:off x="2680" y="894"/>
                <a:ext cx="0" cy="248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44" name="Line 34"/>
              <p:cNvSpPr>
                <a:spLocks noChangeShapeType="1"/>
              </p:cNvSpPr>
              <p:nvPr/>
            </p:nvSpPr>
            <p:spPr bwMode="auto">
              <a:xfrm>
                <a:off x="2677" y="3377"/>
                <a:ext cx="2715"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grpSp>
          <p:nvGrpSpPr>
            <p:cNvPr id="4" name="Group 31"/>
            <p:cNvGrpSpPr/>
            <p:nvPr/>
          </p:nvGrpSpPr>
          <p:grpSpPr bwMode="auto">
            <a:xfrm>
              <a:off x="5691188" y="2687638"/>
              <a:ext cx="1958975" cy="2228850"/>
              <a:chOff x="3585" y="1693"/>
              <a:chExt cx="1234" cy="1404"/>
            </a:xfrm>
          </p:grpSpPr>
          <p:sp>
            <p:nvSpPr>
              <p:cNvPr id="41" name="Arc 8"/>
              <p:cNvSpPr/>
              <p:nvPr/>
            </p:nvSpPr>
            <p:spPr bwMode="auto">
              <a:xfrm flipH="1" flipV="1">
                <a:off x="3585" y="1693"/>
                <a:ext cx="1222" cy="1238"/>
              </a:xfrm>
              <a:custGeom>
                <a:avLst/>
                <a:gdLst>
                  <a:gd name="T0" fmla="*/ 1 w 21120"/>
                  <a:gd name="T1" fmla="*/ 0 h 21348"/>
                  <a:gd name="T2" fmla="*/ 4 w 21120"/>
                  <a:gd name="T3" fmla="*/ 3 h 21348"/>
                  <a:gd name="T4" fmla="*/ 0 w 21120"/>
                  <a:gd name="T5" fmla="*/ 4 h 21348"/>
                  <a:gd name="T6" fmla="*/ 0 60000 65536"/>
                  <a:gd name="T7" fmla="*/ 0 60000 65536"/>
                  <a:gd name="T8" fmla="*/ 0 60000 65536"/>
                  <a:gd name="T9" fmla="*/ 0 w 21120"/>
                  <a:gd name="T10" fmla="*/ 0 h 21348"/>
                  <a:gd name="T11" fmla="*/ 21120 w 21120"/>
                  <a:gd name="T12" fmla="*/ 21348 h 21348"/>
                </a:gdLst>
                <a:ahLst/>
                <a:cxnLst>
                  <a:cxn ang="T6">
                    <a:pos x="T0" y="T1"/>
                  </a:cxn>
                  <a:cxn ang="T7">
                    <a:pos x="T2" y="T3"/>
                  </a:cxn>
                  <a:cxn ang="T8">
                    <a:pos x="T4" y="T5"/>
                  </a:cxn>
                </a:cxnLst>
                <a:rect l="T9" t="T10" r="T11" b="T12"/>
                <a:pathLst>
                  <a:path w="21120" h="21348" fill="none" extrusionOk="0">
                    <a:moveTo>
                      <a:pt x="3289" y="0"/>
                    </a:moveTo>
                    <a:cubicBezTo>
                      <a:pt x="12146" y="1364"/>
                      <a:pt x="19240" y="8056"/>
                      <a:pt x="21119" y="16819"/>
                    </a:cubicBezTo>
                  </a:path>
                  <a:path w="21120" h="21348" stroke="0" extrusionOk="0">
                    <a:moveTo>
                      <a:pt x="3289" y="0"/>
                    </a:moveTo>
                    <a:cubicBezTo>
                      <a:pt x="12146" y="1364"/>
                      <a:pt x="19240" y="8056"/>
                      <a:pt x="21119" y="16819"/>
                    </a:cubicBezTo>
                    <a:lnTo>
                      <a:pt x="0" y="21348"/>
                    </a:lnTo>
                    <a:close/>
                  </a:path>
                </a:pathLst>
              </a:custGeom>
              <a:noFill/>
              <a:ln w="28575">
                <a:solidFill>
                  <a:srgbClr val="003399"/>
                </a:solidFill>
                <a:round/>
              </a:ln>
            </p:spPr>
            <p:txBody>
              <a:bodyPr rot="10800000" wrap="none" anchor="ctr"/>
              <a:lstStyle/>
              <a:p>
                <a:pPr algn="ctr"/>
                <a:endParaRPr lang="en-US">
                  <a:latin typeface="Arial" panose="020B0604020202020204"/>
                  <a:cs typeface="Arial" panose="020B0604020202020204"/>
                </a:endParaRPr>
              </a:p>
              <a:p>
                <a:pPr algn="ctr"/>
                <a:endParaRPr lang="en-US">
                  <a:latin typeface="Arial" panose="020B0604020202020204"/>
                  <a:cs typeface="Arial" panose="020B0604020202020204"/>
                </a:endParaRPr>
              </a:p>
            </p:txBody>
          </p:sp>
          <p:sp>
            <p:nvSpPr>
              <p:cNvPr id="42" name="Text Box 36"/>
              <p:cNvSpPr txBox="1">
                <a:spLocks noChangeArrowheads="1"/>
              </p:cNvSpPr>
              <p:nvPr/>
            </p:nvSpPr>
            <p:spPr bwMode="auto">
              <a:xfrm>
                <a:off x="4609" y="2828"/>
                <a:ext cx="210" cy="269"/>
              </a:xfrm>
              <a:prstGeom prst="rect">
                <a:avLst/>
              </a:prstGeom>
              <a:noFill/>
              <a:ln w="9525">
                <a:noFill/>
                <a:miter lim="800000"/>
              </a:ln>
            </p:spPr>
            <p:txBody>
              <a:bodyPr lIns="0" tIns="0" rIns="0" bIns="91440">
                <a:spAutoFit/>
              </a:bodyPr>
              <a:lstStyle/>
              <a:p>
                <a:pPr>
                  <a:spcBef>
                    <a:spcPct val="50000"/>
                  </a:spcBef>
                </a:pPr>
                <a:r>
                  <a:rPr lang="en-US" sz="2200" b="1" i="1" dirty="0">
                    <a:latin typeface="Tahoma" panose="020B0604030504040204"/>
                    <a:cs typeface="Tahoma" panose="020B0604030504040204"/>
                  </a:rPr>
                  <a:t>I</a:t>
                </a:r>
                <a:r>
                  <a:rPr lang="en-US" sz="2200" b="1" baseline="-25000" dirty="0">
                    <a:latin typeface="Tahoma" panose="020B0604030504040204"/>
                    <a:cs typeface="Tahoma" panose="020B0604030504040204"/>
                  </a:rPr>
                  <a:t>1</a:t>
                </a:r>
              </a:p>
            </p:txBody>
          </p:sp>
        </p:grpSp>
        <p:grpSp>
          <p:nvGrpSpPr>
            <p:cNvPr id="5" name="Group 32"/>
            <p:cNvGrpSpPr/>
            <p:nvPr/>
          </p:nvGrpSpPr>
          <p:grpSpPr bwMode="auto">
            <a:xfrm>
              <a:off x="6129338" y="2211388"/>
              <a:ext cx="1960562" cy="2230437"/>
              <a:chOff x="3861" y="1393"/>
              <a:chExt cx="1235" cy="1405"/>
            </a:xfrm>
          </p:grpSpPr>
          <p:sp>
            <p:nvSpPr>
              <p:cNvPr id="39" name="Text Box 36"/>
              <p:cNvSpPr txBox="1">
                <a:spLocks noChangeArrowheads="1"/>
              </p:cNvSpPr>
              <p:nvPr/>
            </p:nvSpPr>
            <p:spPr bwMode="auto">
              <a:xfrm>
                <a:off x="4886" y="2529"/>
                <a:ext cx="210" cy="269"/>
              </a:xfrm>
              <a:prstGeom prst="rect">
                <a:avLst/>
              </a:prstGeom>
              <a:noFill/>
              <a:ln w="9525">
                <a:noFill/>
                <a:miter lim="800000"/>
              </a:ln>
            </p:spPr>
            <p:txBody>
              <a:bodyPr lIns="0" tIns="0" rIns="0" bIns="91440">
                <a:spAutoFit/>
              </a:bodyPr>
              <a:lstStyle/>
              <a:p>
                <a:pPr>
                  <a:spcBef>
                    <a:spcPct val="50000"/>
                  </a:spcBef>
                </a:pPr>
                <a:r>
                  <a:rPr lang="en-US" sz="2200" b="1" i="1" dirty="0">
                    <a:latin typeface="Tahoma" panose="020B0604030504040204"/>
                    <a:cs typeface="Tahoma" panose="020B0604030504040204"/>
                  </a:rPr>
                  <a:t>I</a:t>
                </a:r>
                <a:r>
                  <a:rPr lang="en-US" sz="2200" b="1" baseline="-25000" dirty="0">
                    <a:latin typeface="Tahoma" panose="020B0604030504040204"/>
                    <a:cs typeface="Tahoma" panose="020B0604030504040204"/>
                  </a:rPr>
                  <a:t>2</a:t>
                </a:r>
              </a:p>
            </p:txBody>
          </p:sp>
          <p:sp>
            <p:nvSpPr>
              <p:cNvPr id="40" name="Arc 24"/>
              <p:cNvSpPr/>
              <p:nvPr/>
            </p:nvSpPr>
            <p:spPr bwMode="auto">
              <a:xfrm flipH="1" flipV="1">
                <a:off x="3861" y="1393"/>
                <a:ext cx="1222" cy="1238"/>
              </a:xfrm>
              <a:custGeom>
                <a:avLst/>
                <a:gdLst>
                  <a:gd name="T0" fmla="*/ 1 w 21120"/>
                  <a:gd name="T1" fmla="*/ 0 h 21348"/>
                  <a:gd name="T2" fmla="*/ 4 w 21120"/>
                  <a:gd name="T3" fmla="*/ 3 h 21348"/>
                  <a:gd name="T4" fmla="*/ 0 w 21120"/>
                  <a:gd name="T5" fmla="*/ 4 h 21348"/>
                  <a:gd name="T6" fmla="*/ 0 60000 65536"/>
                  <a:gd name="T7" fmla="*/ 0 60000 65536"/>
                  <a:gd name="T8" fmla="*/ 0 60000 65536"/>
                  <a:gd name="T9" fmla="*/ 0 w 21120"/>
                  <a:gd name="T10" fmla="*/ 0 h 21348"/>
                  <a:gd name="T11" fmla="*/ 21120 w 21120"/>
                  <a:gd name="T12" fmla="*/ 21348 h 21348"/>
                </a:gdLst>
                <a:ahLst/>
                <a:cxnLst>
                  <a:cxn ang="T6">
                    <a:pos x="T0" y="T1"/>
                  </a:cxn>
                  <a:cxn ang="T7">
                    <a:pos x="T2" y="T3"/>
                  </a:cxn>
                  <a:cxn ang="T8">
                    <a:pos x="T4" y="T5"/>
                  </a:cxn>
                </a:cxnLst>
                <a:rect l="T9" t="T10" r="T11" b="T12"/>
                <a:pathLst>
                  <a:path w="21120" h="21348" fill="none" extrusionOk="0">
                    <a:moveTo>
                      <a:pt x="3289" y="0"/>
                    </a:moveTo>
                    <a:cubicBezTo>
                      <a:pt x="12146" y="1364"/>
                      <a:pt x="19240" y="8056"/>
                      <a:pt x="21119" y="16819"/>
                    </a:cubicBezTo>
                  </a:path>
                  <a:path w="21120" h="21348" stroke="0" extrusionOk="0">
                    <a:moveTo>
                      <a:pt x="3289" y="0"/>
                    </a:moveTo>
                    <a:cubicBezTo>
                      <a:pt x="12146" y="1364"/>
                      <a:pt x="19240" y="8056"/>
                      <a:pt x="21119" y="16819"/>
                    </a:cubicBezTo>
                    <a:lnTo>
                      <a:pt x="0" y="21348"/>
                    </a:lnTo>
                    <a:close/>
                  </a:path>
                </a:pathLst>
              </a:custGeom>
              <a:noFill/>
              <a:ln w="28575">
                <a:solidFill>
                  <a:srgbClr val="003399"/>
                </a:solidFill>
                <a:round/>
              </a:ln>
            </p:spPr>
            <p:txBody>
              <a:bodyPr rot="10800000" wrap="none" anchor="ctr"/>
              <a:lstStyle/>
              <a:p>
                <a:pPr algn="ctr"/>
                <a:endParaRPr lang="en-US">
                  <a:latin typeface="Arial" panose="020B0604020202020204"/>
                  <a:cs typeface="Arial" panose="020B0604020202020204"/>
                </a:endParaRPr>
              </a:p>
              <a:p>
                <a:pPr algn="ctr"/>
                <a:endParaRPr lang="en-US">
                  <a:latin typeface="Arial" panose="020B0604020202020204"/>
                  <a:cs typeface="Arial" panose="020B0604020202020204"/>
                </a:endParaRPr>
              </a:p>
            </p:txBody>
          </p:sp>
        </p:grpSp>
        <p:grpSp>
          <p:nvGrpSpPr>
            <p:cNvPr id="6" name="Group 33"/>
            <p:cNvGrpSpPr/>
            <p:nvPr/>
          </p:nvGrpSpPr>
          <p:grpSpPr bwMode="auto">
            <a:xfrm>
              <a:off x="5410200" y="3216275"/>
              <a:ext cx="1949450" cy="2239963"/>
              <a:chOff x="3408" y="2026"/>
              <a:chExt cx="1228" cy="1411"/>
            </a:xfrm>
          </p:grpSpPr>
          <p:sp>
            <p:nvSpPr>
              <p:cNvPr id="37" name="Text Box 36"/>
              <p:cNvSpPr txBox="1">
                <a:spLocks noChangeArrowheads="1"/>
              </p:cNvSpPr>
              <p:nvPr/>
            </p:nvSpPr>
            <p:spPr bwMode="auto">
              <a:xfrm>
                <a:off x="4426" y="3168"/>
                <a:ext cx="210" cy="269"/>
              </a:xfrm>
              <a:prstGeom prst="rect">
                <a:avLst/>
              </a:prstGeom>
              <a:noFill/>
              <a:ln w="9525">
                <a:noFill/>
                <a:miter lim="800000"/>
              </a:ln>
            </p:spPr>
            <p:txBody>
              <a:bodyPr lIns="0" tIns="0" rIns="0" bIns="91440">
                <a:spAutoFit/>
              </a:bodyPr>
              <a:lstStyle/>
              <a:p>
                <a:pPr>
                  <a:spcBef>
                    <a:spcPct val="50000"/>
                  </a:spcBef>
                </a:pPr>
                <a:r>
                  <a:rPr lang="en-US" sz="2200" b="1" i="1" dirty="0">
                    <a:latin typeface="Tahoma" panose="020B0604030504040204"/>
                    <a:cs typeface="Tahoma" panose="020B0604030504040204"/>
                  </a:rPr>
                  <a:t>I</a:t>
                </a:r>
                <a:r>
                  <a:rPr lang="en-US" sz="2200" b="1" baseline="-25000" dirty="0">
                    <a:latin typeface="Tahoma" panose="020B0604030504040204"/>
                    <a:cs typeface="Tahoma" panose="020B0604030504040204"/>
                  </a:rPr>
                  <a:t>0</a:t>
                </a:r>
              </a:p>
            </p:txBody>
          </p:sp>
          <p:sp>
            <p:nvSpPr>
              <p:cNvPr id="38" name="Arc 25"/>
              <p:cNvSpPr/>
              <p:nvPr/>
            </p:nvSpPr>
            <p:spPr bwMode="auto">
              <a:xfrm flipH="1" flipV="1">
                <a:off x="3408" y="2026"/>
                <a:ext cx="1222" cy="1238"/>
              </a:xfrm>
              <a:custGeom>
                <a:avLst/>
                <a:gdLst>
                  <a:gd name="T0" fmla="*/ 1 w 21120"/>
                  <a:gd name="T1" fmla="*/ 0 h 21348"/>
                  <a:gd name="T2" fmla="*/ 4 w 21120"/>
                  <a:gd name="T3" fmla="*/ 3 h 21348"/>
                  <a:gd name="T4" fmla="*/ 0 w 21120"/>
                  <a:gd name="T5" fmla="*/ 4 h 21348"/>
                  <a:gd name="T6" fmla="*/ 0 60000 65536"/>
                  <a:gd name="T7" fmla="*/ 0 60000 65536"/>
                  <a:gd name="T8" fmla="*/ 0 60000 65536"/>
                  <a:gd name="T9" fmla="*/ 0 w 21120"/>
                  <a:gd name="T10" fmla="*/ 0 h 21348"/>
                  <a:gd name="T11" fmla="*/ 21120 w 21120"/>
                  <a:gd name="T12" fmla="*/ 21348 h 21348"/>
                </a:gdLst>
                <a:ahLst/>
                <a:cxnLst>
                  <a:cxn ang="T6">
                    <a:pos x="T0" y="T1"/>
                  </a:cxn>
                  <a:cxn ang="T7">
                    <a:pos x="T2" y="T3"/>
                  </a:cxn>
                  <a:cxn ang="T8">
                    <a:pos x="T4" y="T5"/>
                  </a:cxn>
                </a:cxnLst>
                <a:rect l="T9" t="T10" r="T11" b="T12"/>
                <a:pathLst>
                  <a:path w="21120" h="21348" fill="none" extrusionOk="0">
                    <a:moveTo>
                      <a:pt x="3289" y="0"/>
                    </a:moveTo>
                    <a:cubicBezTo>
                      <a:pt x="12146" y="1364"/>
                      <a:pt x="19240" y="8056"/>
                      <a:pt x="21119" y="16819"/>
                    </a:cubicBezTo>
                  </a:path>
                  <a:path w="21120" h="21348" stroke="0" extrusionOk="0">
                    <a:moveTo>
                      <a:pt x="3289" y="0"/>
                    </a:moveTo>
                    <a:cubicBezTo>
                      <a:pt x="12146" y="1364"/>
                      <a:pt x="19240" y="8056"/>
                      <a:pt x="21119" y="16819"/>
                    </a:cubicBezTo>
                    <a:lnTo>
                      <a:pt x="0" y="21348"/>
                    </a:lnTo>
                    <a:close/>
                  </a:path>
                </a:pathLst>
              </a:custGeom>
              <a:noFill/>
              <a:ln w="28575">
                <a:solidFill>
                  <a:srgbClr val="003399"/>
                </a:solidFill>
                <a:round/>
              </a:ln>
            </p:spPr>
            <p:txBody>
              <a:bodyPr rot="10800000" wrap="none" anchor="ctr"/>
              <a:lstStyle/>
              <a:p>
                <a:pPr algn="ctr"/>
                <a:endParaRPr lang="en-US">
                  <a:latin typeface="Arial" panose="020B0604020202020204"/>
                  <a:cs typeface="Arial" panose="020B0604020202020204"/>
                </a:endParaRPr>
              </a:p>
              <a:p>
                <a:pPr algn="ctr"/>
                <a:endParaRPr lang="en-US">
                  <a:latin typeface="Arial" panose="020B0604020202020204"/>
                  <a:cs typeface="Arial" panose="020B0604020202020204"/>
                </a:endParaRPr>
              </a:p>
            </p:txBody>
          </p:sp>
        </p:grpSp>
        <p:grpSp>
          <p:nvGrpSpPr>
            <p:cNvPr id="8" name="Group 26"/>
            <p:cNvGrpSpPr/>
            <p:nvPr/>
          </p:nvGrpSpPr>
          <p:grpSpPr bwMode="auto">
            <a:xfrm>
              <a:off x="5470525" y="3651250"/>
              <a:ext cx="331788" cy="363538"/>
              <a:chOff x="3410" y="2895"/>
              <a:chExt cx="209" cy="229"/>
            </a:xfrm>
          </p:grpSpPr>
          <p:sp>
            <p:nvSpPr>
              <p:cNvPr id="15" name="Oval 27"/>
              <p:cNvSpPr>
                <a:spLocks noChangeArrowheads="1"/>
              </p:cNvSpPr>
              <p:nvPr/>
            </p:nvSpPr>
            <p:spPr bwMode="auto">
              <a:xfrm>
                <a:off x="3410" y="3068"/>
                <a:ext cx="56" cy="56"/>
              </a:xfrm>
              <a:prstGeom prst="ellipse">
                <a:avLst/>
              </a:prstGeom>
              <a:solidFill>
                <a:srgbClr val="000000"/>
              </a:solidFill>
              <a:ln w="9525">
                <a:noFill/>
                <a:round/>
              </a:ln>
            </p:spPr>
            <p:txBody>
              <a:bodyPr wrap="none" anchor="ctr"/>
              <a:lstStyle/>
              <a:p>
                <a:endParaRPr lang="en-US">
                  <a:latin typeface="Arial" panose="020B0604020202020204"/>
                  <a:cs typeface="Arial" panose="020B0604020202020204"/>
                </a:endParaRPr>
              </a:p>
            </p:txBody>
          </p:sp>
          <p:sp>
            <p:nvSpPr>
              <p:cNvPr id="16" name="Text Box 36"/>
              <p:cNvSpPr txBox="1">
                <a:spLocks noChangeArrowheads="1"/>
              </p:cNvSpPr>
              <p:nvPr/>
            </p:nvSpPr>
            <p:spPr bwMode="auto">
              <a:xfrm>
                <a:off x="3473" y="2895"/>
                <a:ext cx="146" cy="213"/>
              </a:xfrm>
              <a:prstGeom prst="rect">
                <a:avLst/>
              </a:prstGeom>
              <a:noFill/>
              <a:ln w="9525">
                <a:noFill/>
                <a:miter lim="800000"/>
              </a:ln>
            </p:spPr>
            <p:txBody>
              <a:bodyPr lIns="0" tIns="0" rIns="0" bIns="0">
                <a:spAutoFit/>
              </a:bodyPr>
              <a:lstStyle/>
              <a:p>
                <a:pPr>
                  <a:spcBef>
                    <a:spcPct val="50000"/>
                  </a:spcBef>
                </a:pPr>
                <a:r>
                  <a:rPr lang="en-US" sz="2200" b="1">
                    <a:latin typeface="Arial" panose="020B0604020202020204"/>
                    <a:cs typeface="Arial" panose="020B0604020202020204"/>
                  </a:rPr>
                  <a:t>D</a:t>
                </a:r>
                <a:endParaRPr lang="en-US" sz="2200" b="1" baseline="-25000">
                  <a:latin typeface="Arial" panose="020B0604020202020204"/>
                  <a:cs typeface="Arial" panose="020B0604020202020204"/>
                </a:endParaRPr>
              </a:p>
            </p:txBody>
          </p:sp>
        </p:grpSp>
        <p:grpSp>
          <p:nvGrpSpPr>
            <p:cNvPr id="9" name="Group 14"/>
            <p:cNvGrpSpPr/>
            <p:nvPr/>
          </p:nvGrpSpPr>
          <p:grpSpPr bwMode="auto">
            <a:xfrm>
              <a:off x="6829425" y="3486150"/>
              <a:ext cx="331788" cy="363538"/>
              <a:chOff x="3410" y="2895"/>
              <a:chExt cx="209" cy="229"/>
            </a:xfrm>
          </p:grpSpPr>
          <p:sp>
            <p:nvSpPr>
              <p:cNvPr id="13" name="Oval 15"/>
              <p:cNvSpPr>
                <a:spLocks noChangeArrowheads="1"/>
              </p:cNvSpPr>
              <p:nvPr/>
            </p:nvSpPr>
            <p:spPr bwMode="auto">
              <a:xfrm>
                <a:off x="3410" y="3068"/>
                <a:ext cx="56" cy="56"/>
              </a:xfrm>
              <a:prstGeom prst="ellipse">
                <a:avLst/>
              </a:prstGeom>
              <a:solidFill>
                <a:srgbClr val="000000"/>
              </a:solidFill>
              <a:ln w="9525">
                <a:noFill/>
                <a:round/>
              </a:ln>
            </p:spPr>
            <p:txBody>
              <a:bodyPr wrap="none" anchor="ctr"/>
              <a:lstStyle/>
              <a:p>
                <a:endParaRPr lang="en-US">
                  <a:latin typeface="Arial" panose="020B0604020202020204"/>
                  <a:cs typeface="Arial" panose="020B0604020202020204"/>
                </a:endParaRPr>
              </a:p>
            </p:txBody>
          </p:sp>
          <p:sp>
            <p:nvSpPr>
              <p:cNvPr id="14" name="Text Box 36"/>
              <p:cNvSpPr txBox="1">
                <a:spLocks noChangeArrowheads="1"/>
              </p:cNvSpPr>
              <p:nvPr/>
            </p:nvSpPr>
            <p:spPr bwMode="auto">
              <a:xfrm>
                <a:off x="3473" y="2895"/>
                <a:ext cx="146" cy="213"/>
              </a:xfrm>
              <a:prstGeom prst="rect">
                <a:avLst/>
              </a:prstGeom>
              <a:noFill/>
              <a:ln w="9525">
                <a:noFill/>
                <a:miter lim="800000"/>
              </a:ln>
            </p:spPr>
            <p:txBody>
              <a:bodyPr lIns="0" tIns="0" rIns="0" bIns="0">
                <a:spAutoFit/>
              </a:bodyPr>
              <a:lstStyle/>
              <a:p>
                <a:pPr>
                  <a:spcBef>
                    <a:spcPct val="50000"/>
                  </a:spcBef>
                </a:pPr>
                <a:r>
                  <a:rPr lang="en-US" sz="2200" b="1">
                    <a:latin typeface="Arial" panose="020B0604020202020204"/>
                    <a:cs typeface="Arial" panose="020B0604020202020204"/>
                  </a:rPr>
                  <a:t>C</a:t>
                </a:r>
                <a:endParaRPr lang="en-US" sz="2200" b="1" baseline="-25000">
                  <a:latin typeface="Arial" panose="020B0604020202020204"/>
                  <a:cs typeface="Arial" panose="020B0604020202020204"/>
                </a:endParaRPr>
              </a:p>
            </p:txBody>
          </p:sp>
        </p:grpSp>
        <p:grpSp>
          <p:nvGrpSpPr>
            <p:cNvPr id="10" name="Group 17"/>
            <p:cNvGrpSpPr/>
            <p:nvPr/>
          </p:nvGrpSpPr>
          <p:grpSpPr bwMode="auto">
            <a:xfrm>
              <a:off x="6515100" y="4049713"/>
              <a:ext cx="398463" cy="360362"/>
              <a:chOff x="3484" y="2235"/>
              <a:chExt cx="251" cy="227"/>
            </a:xfrm>
          </p:grpSpPr>
          <p:sp>
            <p:nvSpPr>
              <p:cNvPr id="11" name="Oval 18"/>
              <p:cNvSpPr>
                <a:spLocks noChangeArrowheads="1"/>
              </p:cNvSpPr>
              <p:nvPr/>
            </p:nvSpPr>
            <p:spPr bwMode="auto">
              <a:xfrm>
                <a:off x="3484" y="2406"/>
                <a:ext cx="56" cy="56"/>
              </a:xfrm>
              <a:prstGeom prst="ellipse">
                <a:avLst/>
              </a:prstGeom>
              <a:solidFill>
                <a:srgbClr val="000000"/>
              </a:solidFill>
              <a:ln w="9525">
                <a:noFill/>
                <a:round/>
              </a:ln>
            </p:spPr>
            <p:txBody>
              <a:bodyPr wrap="none" anchor="ctr"/>
              <a:lstStyle/>
              <a:p>
                <a:endParaRPr lang="en-US">
                  <a:latin typeface="Arial" panose="020B0604020202020204"/>
                  <a:cs typeface="Arial" panose="020B0604020202020204"/>
                </a:endParaRPr>
              </a:p>
            </p:txBody>
          </p:sp>
          <p:sp>
            <p:nvSpPr>
              <p:cNvPr id="12" name="Text Box 36"/>
              <p:cNvSpPr txBox="1">
                <a:spLocks noChangeArrowheads="1"/>
              </p:cNvSpPr>
              <p:nvPr/>
            </p:nvSpPr>
            <p:spPr bwMode="auto">
              <a:xfrm>
                <a:off x="3551" y="2235"/>
                <a:ext cx="184" cy="213"/>
              </a:xfrm>
              <a:prstGeom prst="rect">
                <a:avLst/>
              </a:prstGeom>
              <a:noFill/>
              <a:ln w="9525">
                <a:noFill/>
                <a:miter lim="800000"/>
              </a:ln>
            </p:spPr>
            <p:txBody>
              <a:bodyPr lIns="0" tIns="0" rIns="0" bIns="0">
                <a:spAutoFit/>
              </a:bodyPr>
              <a:lstStyle/>
              <a:p>
                <a:pPr>
                  <a:spcBef>
                    <a:spcPct val="50000"/>
                  </a:spcBef>
                </a:pPr>
                <a:r>
                  <a:rPr lang="en-US" sz="2200" b="1">
                    <a:latin typeface="Arial" panose="020B0604020202020204"/>
                    <a:cs typeface="Arial" panose="020B0604020202020204"/>
                  </a:rPr>
                  <a:t>A</a:t>
                </a:r>
                <a:endParaRPr lang="en-US" sz="2200" b="1" baseline="-25000">
                  <a:latin typeface="Arial" panose="020B0604020202020204"/>
                  <a:cs typeface="Arial" panose="020B0604020202020204"/>
                </a:endParaRPr>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bg/>
                                          </p:spTgt>
                                        </p:tgtEl>
                                        <p:attrNameLst>
                                          <p:attrName>style.visibility</p:attrName>
                                        </p:attrNameLst>
                                      </p:cBhvr>
                                      <p:to>
                                        <p:strVal val="visible"/>
                                      </p:to>
                                    </p:set>
                                    <p:animEffect transition="in" filter="fade">
                                      <p:cBhvr>
                                        <p:cTn id="12" dur="500"/>
                                        <p:tgtEl>
                                          <p:spTgt spid="19">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xEl>
                                              <p:pRg st="0" end="0"/>
                                            </p:txEl>
                                          </p:spTgt>
                                        </p:tgtEl>
                                        <p:attrNameLst>
                                          <p:attrName>style.visibility</p:attrName>
                                        </p:attrNameLst>
                                      </p:cBhvr>
                                      <p:to>
                                        <p:strVal val="visible"/>
                                      </p:to>
                                    </p:set>
                                    <p:animEffect transition="in" filter="fade">
                                      <p:cBhvr>
                                        <p:cTn id="15"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9" grpId="0" build="p" bldLvl="5"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bwMode="auto">
          <a:xfrm>
            <a:off x="5049838" y="1895475"/>
            <a:ext cx="3270250" cy="3635375"/>
            <a:chOff x="2677" y="894"/>
            <a:chExt cx="2715" cy="2485"/>
          </a:xfrm>
        </p:grpSpPr>
        <p:sp>
          <p:nvSpPr>
            <p:cNvPr id="18457" name="Line 33"/>
            <p:cNvSpPr>
              <a:spLocks noChangeShapeType="1"/>
            </p:cNvSpPr>
            <p:nvPr/>
          </p:nvSpPr>
          <p:spPr bwMode="auto">
            <a:xfrm>
              <a:off x="2680" y="894"/>
              <a:ext cx="0" cy="248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18458" name="Line 34"/>
            <p:cNvSpPr>
              <a:spLocks noChangeShapeType="1"/>
            </p:cNvSpPr>
            <p:nvPr/>
          </p:nvSpPr>
          <p:spPr bwMode="auto">
            <a:xfrm>
              <a:off x="2677" y="3377"/>
              <a:ext cx="2715"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18440" name="Arc 8"/>
          <p:cNvSpPr/>
          <p:nvPr/>
        </p:nvSpPr>
        <p:spPr bwMode="auto">
          <a:xfrm flipH="1" flipV="1">
            <a:off x="5691188" y="2687638"/>
            <a:ext cx="1939925" cy="1965325"/>
          </a:xfrm>
          <a:custGeom>
            <a:avLst/>
            <a:gdLst>
              <a:gd name="T0" fmla="*/ 2147483647 w 21120"/>
              <a:gd name="T1" fmla="*/ 0 h 21348"/>
              <a:gd name="T2" fmla="*/ 2147483647 w 21120"/>
              <a:gd name="T3" fmla="*/ 2147483647 h 21348"/>
              <a:gd name="T4" fmla="*/ 0 w 21120"/>
              <a:gd name="T5" fmla="*/ 2147483647 h 21348"/>
              <a:gd name="T6" fmla="*/ 0 60000 65536"/>
              <a:gd name="T7" fmla="*/ 0 60000 65536"/>
              <a:gd name="T8" fmla="*/ 0 60000 65536"/>
              <a:gd name="T9" fmla="*/ 0 w 21120"/>
              <a:gd name="T10" fmla="*/ 0 h 21348"/>
              <a:gd name="T11" fmla="*/ 21120 w 21120"/>
              <a:gd name="T12" fmla="*/ 21348 h 21348"/>
            </a:gdLst>
            <a:ahLst/>
            <a:cxnLst>
              <a:cxn ang="T6">
                <a:pos x="T0" y="T1"/>
              </a:cxn>
              <a:cxn ang="T7">
                <a:pos x="T2" y="T3"/>
              </a:cxn>
              <a:cxn ang="T8">
                <a:pos x="T4" y="T5"/>
              </a:cxn>
            </a:cxnLst>
            <a:rect l="T9" t="T10" r="T11" b="T12"/>
            <a:pathLst>
              <a:path w="21120" h="21348" fill="none" extrusionOk="0">
                <a:moveTo>
                  <a:pt x="3289" y="0"/>
                </a:moveTo>
                <a:cubicBezTo>
                  <a:pt x="12146" y="1364"/>
                  <a:pt x="19240" y="8056"/>
                  <a:pt x="21119" y="16819"/>
                </a:cubicBezTo>
              </a:path>
              <a:path w="21120" h="21348" stroke="0" extrusionOk="0">
                <a:moveTo>
                  <a:pt x="3289" y="0"/>
                </a:moveTo>
                <a:cubicBezTo>
                  <a:pt x="12146" y="1364"/>
                  <a:pt x="19240" y="8056"/>
                  <a:pt x="21119" y="16819"/>
                </a:cubicBezTo>
                <a:lnTo>
                  <a:pt x="0" y="21348"/>
                </a:lnTo>
                <a:close/>
              </a:path>
            </a:pathLst>
          </a:custGeom>
          <a:noFill/>
          <a:ln w="28575">
            <a:solidFill>
              <a:srgbClr val="003399"/>
            </a:solidFill>
            <a:round/>
          </a:ln>
        </p:spPr>
        <p:txBody>
          <a:bodyPr rot="10800000" wrap="none" anchor="ctr"/>
          <a:lstStyle/>
          <a:p>
            <a:pPr algn="ctr"/>
            <a:endParaRPr lang="en-US">
              <a:latin typeface="Arial" panose="020B0604020202020204"/>
              <a:cs typeface="Arial" panose="020B0604020202020204"/>
            </a:endParaRPr>
          </a:p>
          <a:p>
            <a:pPr algn="ctr"/>
            <a:endParaRPr lang="en-US">
              <a:latin typeface="Arial" panose="020B0604020202020204"/>
              <a:cs typeface="Arial" panose="020B0604020202020204"/>
            </a:endParaRPr>
          </a:p>
        </p:txBody>
      </p:sp>
      <p:sp>
        <p:nvSpPr>
          <p:cNvPr id="207881" name="Text Box 9"/>
          <p:cNvSpPr txBox="1">
            <a:spLocks noChangeArrowheads="1"/>
          </p:cNvSpPr>
          <p:nvPr/>
        </p:nvSpPr>
        <p:spPr bwMode="auto">
          <a:xfrm>
            <a:off x="519113" y="2259013"/>
            <a:ext cx="3512560" cy="3730252"/>
          </a:xfrm>
          <a:prstGeom prst="rect">
            <a:avLst/>
          </a:prstGeom>
          <a:noFill/>
          <a:ln w="9525">
            <a:noFill/>
            <a:miter lim="800000"/>
          </a:ln>
        </p:spPr>
        <p:txBody>
          <a:bodyPr wrap="square">
            <a:spAutoFit/>
          </a:bodyPr>
          <a:lstStyle/>
          <a:p>
            <a:pPr>
              <a:lnSpc>
                <a:spcPct val="105000"/>
              </a:lnSpc>
              <a:spcBef>
                <a:spcPct val="20000"/>
              </a:spcBef>
            </a:pPr>
            <a:r>
              <a:rPr lang="zh-CN" altLang="en-US" sz="2400" dirty="0">
                <a:latin typeface="Arial" panose="020B0604020202020204"/>
                <a:cs typeface="Arial" panose="020B0604020202020204"/>
              </a:rPr>
              <a:t>由于消费组合</a:t>
            </a:r>
            <a:r>
              <a:rPr lang="en-US" altLang="zh-CN" sz="2400" dirty="0">
                <a:latin typeface="Arial" panose="020B0604020202020204"/>
                <a:cs typeface="Arial" panose="020B0604020202020204"/>
              </a:rPr>
              <a:t>B</a:t>
            </a:r>
            <a:r>
              <a:rPr lang="zh-CN" altLang="en-US" sz="2400" dirty="0">
                <a:latin typeface="Arial" panose="020B0604020202020204"/>
                <a:cs typeface="Arial" panose="020B0604020202020204"/>
              </a:rPr>
              <a:t>的两种物品的数量都大于消费组合</a:t>
            </a:r>
            <a:r>
              <a:rPr lang="en-US" altLang="zh-CN" sz="2400" dirty="0">
                <a:latin typeface="Arial" panose="020B0604020202020204"/>
                <a:cs typeface="Arial" panose="020B0604020202020204"/>
              </a:rPr>
              <a:t>C</a:t>
            </a:r>
            <a:r>
              <a:rPr lang="zh-CN" altLang="en-US" sz="2400" dirty="0">
                <a:latin typeface="Arial" panose="020B0604020202020204"/>
                <a:cs typeface="Arial" panose="020B0604020202020204"/>
              </a:rPr>
              <a:t>的两种物品的数量，相对于</a:t>
            </a:r>
            <a:r>
              <a:rPr lang="en-US" altLang="zh-CN" sz="2400" dirty="0">
                <a:latin typeface="Arial" panose="020B0604020202020204"/>
                <a:cs typeface="Arial" panose="020B0604020202020204"/>
              </a:rPr>
              <a:t>C ,  </a:t>
            </a:r>
            <a:r>
              <a:rPr lang="zh-CN" altLang="en-US" sz="2400" dirty="0">
                <a:latin typeface="Arial" panose="020B0604020202020204"/>
                <a:cs typeface="Arial" panose="020B0604020202020204"/>
              </a:rPr>
              <a:t>甲会更偏好</a:t>
            </a:r>
            <a:r>
              <a:rPr lang="en-US" altLang="zh-CN" sz="2400">
                <a:latin typeface="Arial" panose="020B0604020202020204"/>
                <a:cs typeface="Arial" panose="020B0604020202020204"/>
              </a:rPr>
              <a:t>B</a:t>
            </a:r>
            <a:r>
              <a:rPr lang="zh-CN" altLang="en-US" sz="2400" smtClean="0">
                <a:latin typeface="Arial" panose="020B0604020202020204"/>
                <a:cs typeface="Arial" panose="020B0604020202020204"/>
              </a:rPr>
              <a:t>。</a:t>
            </a:r>
            <a:endParaRPr lang="en-US" altLang="zh-CN" sz="2400" smtClean="0">
              <a:latin typeface="Arial" panose="020B0604020202020204"/>
              <a:cs typeface="Arial" panose="020B0604020202020204"/>
            </a:endParaRPr>
          </a:p>
          <a:p>
            <a:pPr>
              <a:lnSpc>
                <a:spcPct val="105000"/>
              </a:lnSpc>
              <a:spcBef>
                <a:spcPct val="20000"/>
              </a:spcBef>
            </a:pPr>
            <a:r>
              <a:rPr lang="zh-CN" altLang="en-US" sz="2400" smtClean="0">
                <a:latin typeface="Arial" panose="020B0604020202020204"/>
                <a:cs typeface="Arial" panose="020B0604020202020204"/>
              </a:rPr>
              <a:t>然而</a:t>
            </a:r>
            <a:r>
              <a:rPr lang="zh-CN" altLang="en-US" sz="2400" dirty="0">
                <a:latin typeface="Arial" panose="020B0604020202020204"/>
                <a:cs typeface="Arial" panose="020B0604020202020204"/>
              </a:rPr>
              <a:t>，甲却是在</a:t>
            </a:r>
            <a:r>
              <a:rPr lang="en-US" altLang="zh-CN" sz="2400" dirty="0">
                <a:latin typeface="Arial" panose="020B0604020202020204"/>
                <a:cs typeface="Arial" panose="020B0604020202020204"/>
              </a:rPr>
              <a:t>B</a:t>
            </a:r>
            <a:r>
              <a:rPr lang="zh-CN" altLang="en-US" sz="2400" dirty="0">
                <a:latin typeface="Arial" panose="020B0604020202020204"/>
                <a:cs typeface="Arial" panose="020B0604020202020204"/>
              </a:rPr>
              <a:t>与</a:t>
            </a:r>
            <a:r>
              <a:rPr lang="en-US" altLang="zh-CN" sz="2400" dirty="0">
                <a:latin typeface="Arial" panose="020B0604020202020204"/>
                <a:cs typeface="Arial" panose="020B0604020202020204"/>
              </a:rPr>
              <a:t>C</a:t>
            </a:r>
            <a:r>
              <a:rPr lang="zh-CN" altLang="en-US" sz="2400" dirty="0">
                <a:latin typeface="Arial" panose="020B0604020202020204"/>
                <a:cs typeface="Arial" panose="020B0604020202020204"/>
              </a:rPr>
              <a:t>之间无</a:t>
            </a:r>
            <a:r>
              <a:rPr lang="zh-CN" altLang="en-US" sz="2400">
                <a:latin typeface="Arial" panose="020B0604020202020204"/>
                <a:cs typeface="Arial" panose="020B0604020202020204"/>
              </a:rPr>
              <a:t>差异</a:t>
            </a:r>
            <a:r>
              <a:rPr lang="zh-CN" altLang="en-US" sz="2400" smtClean="0">
                <a:latin typeface="Arial" panose="020B0604020202020204"/>
                <a:cs typeface="Arial" panose="020B0604020202020204"/>
              </a:rPr>
              <a:t>：因为</a:t>
            </a:r>
            <a:r>
              <a:rPr lang="zh-CN" altLang="en-US" sz="2400" dirty="0">
                <a:latin typeface="Arial" panose="020B0604020202020204"/>
                <a:cs typeface="Arial" panose="020B0604020202020204"/>
              </a:rPr>
              <a:t>他在</a:t>
            </a:r>
            <a:r>
              <a:rPr lang="en-US" altLang="zh-CN" sz="2400" dirty="0">
                <a:latin typeface="Arial" panose="020B0604020202020204"/>
                <a:cs typeface="Arial" panose="020B0604020202020204"/>
              </a:rPr>
              <a:t>A</a:t>
            </a:r>
            <a:r>
              <a:rPr lang="zh-CN" altLang="en-US" sz="2400" dirty="0">
                <a:latin typeface="Arial" panose="020B0604020202020204"/>
                <a:cs typeface="Arial" panose="020B0604020202020204"/>
              </a:rPr>
              <a:t>与</a:t>
            </a:r>
            <a:r>
              <a:rPr lang="en-US" altLang="zh-CN" sz="2400" dirty="0">
                <a:latin typeface="Arial" panose="020B0604020202020204"/>
                <a:cs typeface="Arial" panose="020B0604020202020204"/>
              </a:rPr>
              <a:t>C</a:t>
            </a:r>
            <a:r>
              <a:rPr lang="zh-CN" altLang="en-US" sz="2400" dirty="0">
                <a:latin typeface="Arial" panose="020B0604020202020204"/>
                <a:cs typeface="Arial" panose="020B0604020202020204"/>
              </a:rPr>
              <a:t>之间无差异</a:t>
            </a:r>
            <a:r>
              <a:rPr lang="en-US" altLang="zh-CN" sz="2400" dirty="0">
                <a:latin typeface="Arial" panose="020B0604020202020204"/>
                <a:cs typeface="Arial" panose="020B0604020202020204"/>
              </a:rPr>
              <a:t>(</a:t>
            </a:r>
            <a:r>
              <a:rPr lang="zh-CN" altLang="en-US" sz="2400" dirty="0">
                <a:latin typeface="Arial" panose="020B0604020202020204"/>
                <a:cs typeface="Arial" panose="020B0604020202020204"/>
              </a:rPr>
              <a:t>都在</a:t>
            </a:r>
            <a:r>
              <a:rPr lang="en-US" altLang="zh-CN" sz="2400" b="1" i="1" dirty="0">
                <a:latin typeface="Tahoma" panose="020B0604030504040204"/>
                <a:cs typeface="Tahoma" panose="020B0604030504040204"/>
              </a:rPr>
              <a:t>I</a:t>
            </a:r>
            <a:r>
              <a:rPr lang="en-US" altLang="zh-CN" sz="2400" b="1" baseline="-25000" dirty="0">
                <a:latin typeface="Tahoma" panose="020B0604030504040204"/>
                <a:cs typeface="Tahoma" panose="020B0604030504040204"/>
              </a:rPr>
              <a:t>4</a:t>
            </a:r>
            <a:r>
              <a:rPr lang="en-US" altLang="zh-CN" sz="2400" dirty="0">
                <a:latin typeface="Arial" panose="020B0604020202020204"/>
                <a:cs typeface="Arial" panose="020B0604020202020204"/>
              </a:rPr>
              <a:t>)</a:t>
            </a:r>
            <a:r>
              <a:rPr lang="zh-CN" altLang="en-US" sz="2400" dirty="0">
                <a:latin typeface="Arial" panose="020B0604020202020204"/>
                <a:cs typeface="Arial" panose="020B0604020202020204"/>
              </a:rPr>
              <a:t>，他在</a:t>
            </a:r>
            <a:r>
              <a:rPr lang="en-US" altLang="zh-CN" sz="2400" dirty="0">
                <a:latin typeface="Arial" panose="020B0604020202020204"/>
                <a:cs typeface="Arial" panose="020B0604020202020204"/>
              </a:rPr>
              <a:t>A</a:t>
            </a:r>
            <a:r>
              <a:rPr lang="zh-CN" altLang="en-US" sz="2400" dirty="0">
                <a:latin typeface="Arial" panose="020B0604020202020204"/>
                <a:cs typeface="Arial" panose="020B0604020202020204"/>
              </a:rPr>
              <a:t>与</a:t>
            </a:r>
            <a:r>
              <a:rPr lang="en-US" altLang="zh-CN" sz="2400" dirty="0">
                <a:latin typeface="Arial" panose="020B0604020202020204"/>
                <a:cs typeface="Arial" panose="020B0604020202020204"/>
              </a:rPr>
              <a:t>B</a:t>
            </a:r>
            <a:r>
              <a:rPr lang="zh-CN" altLang="en-US" sz="2400" dirty="0">
                <a:latin typeface="Arial" panose="020B0604020202020204"/>
                <a:cs typeface="Arial" panose="020B0604020202020204"/>
              </a:rPr>
              <a:t>之间无差异</a:t>
            </a:r>
            <a:r>
              <a:rPr lang="en-US" altLang="zh-CN" sz="2400" dirty="0">
                <a:latin typeface="Arial" panose="020B0604020202020204"/>
                <a:cs typeface="Arial" panose="020B0604020202020204"/>
              </a:rPr>
              <a:t>(</a:t>
            </a:r>
            <a:r>
              <a:rPr lang="zh-CN" altLang="en-US" sz="2400" dirty="0">
                <a:latin typeface="Arial" panose="020B0604020202020204"/>
                <a:cs typeface="Arial" panose="020B0604020202020204"/>
              </a:rPr>
              <a:t>两个都在</a:t>
            </a:r>
            <a:r>
              <a:rPr lang="en-US" altLang="zh-CN" sz="2400" b="1" i="1" dirty="0">
                <a:latin typeface="Tahoma" panose="020B0604030504040204"/>
                <a:cs typeface="Tahoma" panose="020B0604030504040204"/>
              </a:rPr>
              <a:t>I</a:t>
            </a:r>
            <a:r>
              <a:rPr lang="en-US" altLang="zh-CN" sz="2400" b="1" baseline="-25000" dirty="0">
                <a:latin typeface="Tahoma" panose="020B0604030504040204"/>
                <a:cs typeface="Tahoma" panose="020B0604030504040204"/>
              </a:rPr>
              <a:t>1</a:t>
            </a:r>
            <a:r>
              <a:rPr lang="en-US" altLang="zh-CN" sz="2400" dirty="0">
                <a:latin typeface="Arial" panose="020B0604020202020204"/>
                <a:cs typeface="Arial" panose="020B0604020202020204"/>
              </a:rPr>
              <a:t>)</a:t>
            </a:r>
            <a:endParaRPr lang="en-US" sz="2400" dirty="0">
              <a:latin typeface="Arial" panose="020B0604020202020204"/>
              <a:cs typeface="Arial" panose="020B0604020202020204"/>
            </a:endParaRPr>
          </a:p>
        </p:txBody>
      </p:sp>
      <p:sp>
        <p:nvSpPr>
          <p:cNvPr id="18443" name="Text Box 36"/>
          <p:cNvSpPr txBox="1">
            <a:spLocks noChangeArrowheads="1"/>
          </p:cNvSpPr>
          <p:nvPr/>
        </p:nvSpPr>
        <p:spPr bwMode="auto">
          <a:xfrm>
            <a:off x="7316788" y="4489450"/>
            <a:ext cx="333375" cy="427038"/>
          </a:xfrm>
          <a:prstGeom prst="rect">
            <a:avLst/>
          </a:prstGeom>
          <a:noFill/>
          <a:ln w="9525">
            <a:noFill/>
            <a:miter lim="800000"/>
          </a:ln>
        </p:spPr>
        <p:txBody>
          <a:bodyPr lIns="0" tIns="0" rIns="0" bIns="91440">
            <a:spAutoFit/>
          </a:bodyPr>
          <a:lstStyle/>
          <a:p>
            <a:pPr>
              <a:spcBef>
                <a:spcPct val="50000"/>
              </a:spcBef>
            </a:pPr>
            <a:r>
              <a:rPr lang="en-US" sz="2200" b="1" i="1" dirty="0">
                <a:latin typeface="Tahoma" panose="020B0604030504040204"/>
                <a:cs typeface="Tahoma" panose="020B0604030504040204"/>
              </a:rPr>
              <a:t>I</a:t>
            </a:r>
            <a:r>
              <a:rPr lang="en-US" sz="2200" b="1" baseline="-25000" dirty="0">
                <a:latin typeface="Tahoma" panose="020B0604030504040204"/>
                <a:cs typeface="Tahoma" panose="020B0604030504040204"/>
              </a:rPr>
              <a:t>1</a:t>
            </a:r>
          </a:p>
        </p:txBody>
      </p:sp>
      <p:sp>
        <p:nvSpPr>
          <p:cNvPr id="192515" name="Rectangle 3"/>
          <p:cNvSpPr>
            <a:spLocks noChangeArrowheads="1"/>
          </p:cNvSpPr>
          <p:nvPr/>
        </p:nvSpPr>
        <p:spPr bwMode="auto">
          <a:xfrm>
            <a:off x="486781" y="1475320"/>
            <a:ext cx="3241931" cy="420155"/>
          </a:xfrm>
          <a:prstGeom prst="rect">
            <a:avLst/>
          </a:prstGeom>
          <a:solidFill>
            <a:srgbClr val="FFFFCC"/>
          </a:solidFill>
          <a:ln w="9525">
            <a:solidFill>
              <a:schemeClr val="tx1"/>
            </a:solidFill>
            <a:miter lim="800000"/>
          </a:ln>
        </p:spPr>
        <p:txBody>
          <a:bodyPr/>
          <a:lstStyle/>
          <a:p>
            <a:pPr marL="405130" indent="-405130">
              <a:lnSpc>
                <a:spcPct val="105000"/>
              </a:lnSpc>
              <a:spcBef>
                <a:spcPct val="45000"/>
              </a:spcBef>
              <a:buClr>
                <a:srgbClr val="339966"/>
              </a:buClr>
              <a:buSzPct val="120000"/>
              <a:buFont typeface="Wingdings" panose="05000000000000000000" pitchFamily="2" charset="2"/>
              <a:buNone/>
            </a:pPr>
            <a:r>
              <a:rPr lang="en-US" sz="2400" b="1" dirty="0">
                <a:solidFill>
                  <a:srgbClr val="800000"/>
                </a:solidFill>
                <a:latin typeface="Arial" panose="020B0604020202020204"/>
                <a:cs typeface="Arial" panose="020B0604020202020204"/>
              </a:rPr>
              <a:t>3.</a:t>
            </a:r>
            <a:r>
              <a:rPr lang="en-US" sz="2400" dirty="0">
                <a:solidFill>
                  <a:srgbClr val="008080"/>
                </a:solidFill>
                <a:latin typeface="Arial" panose="020B0604020202020204"/>
                <a:cs typeface="Arial" panose="020B0604020202020204"/>
              </a:rPr>
              <a:t>	</a:t>
            </a:r>
            <a:r>
              <a:rPr lang="zh-CN" altLang="en-US" sz="2500" dirty="0">
                <a:latin typeface="Arial" panose="020B0604020202020204"/>
                <a:cs typeface="Arial" panose="020B0604020202020204"/>
              </a:rPr>
              <a:t>无差异曲线不相交</a:t>
            </a:r>
            <a:endParaRPr lang="en-US" sz="2500" dirty="0">
              <a:latin typeface="Arial" panose="020B0604020202020204"/>
              <a:cs typeface="Arial" panose="020B0604020202020204"/>
            </a:endParaRPr>
          </a:p>
        </p:txBody>
      </p:sp>
      <p:grpSp>
        <p:nvGrpSpPr>
          <p:cNvPr id="3" name="Group 16"/>
          <p:cNvGrpSpPr/>
          <p:nvPr/>
        </p:nvGrpSpPr>
        <p:grpSpPr bwMode="auto">
          <a:xfrm>
            <a:off x="5818188" y="3265488"/>
            <a:ext cx="404812" cy="360362"/>
            <a:chOff x="3094" y="2172"/>
            <a:chExt cx="255" cy="227"/>
          </a:xfrm>
        </p:grpSpPr>
        <p:sp>
          <p:nvSpPr>
            <p:cNvPr id="18455" name="Oval 17"/>
            <p:cNvSpPr>
              <a:spLocks noChangeArrowheads="1"/>
            </p:cNvSpPr>
            <p:nvPr/>
          </p:nvSpPr>
          <p:spPr bwMode="auto">
            <a:xfrm>
              <a:off x="3094" y="2343"/>
              <a:ext cx="56" cy="56"/>
            </a:xfrm>
            <a:prstGeom prst="ellipse">
              <a:avLst/>
            </a:prstGeom>
            <a:solidFill>
              <a:srgbClr val="000000"/>
            </a:solidFill>
            <a:ln w="9525">
              <a:noFill/>
              <a:round/>
            </a:ln>
          </p:spPr>
          <p:txBody>
            <a:bodyPr wrap="none" anchor="ctr"/>
            <a:lstStyle/>
            <a:p>
              <a:endParaRPr lang="en-US">
                <a:latin typeface="Arial" panose="020B0604020202020204"/>
                <a:cs typeface="Arial" panose="020B0604020202020204"/>
              </a:endParaRPr>
            </a:p>
          </p:txBody>
        </p:sp>
        <p:sp>
          <p:nvSpPr>
            <p:cNvPr id="18456" name="Text Box 36"/>
            <p:cNvSpPr txBox="1">
              <a:spLocks noChangeArrowheads="1"/>
            </p:cNvSpPr>
            <p:nvPr/>
          </p:nvSpPr>
          <p:spPr bwMode="auto">
            <a:xfrm>
              <a:off x="3165" y="2172"/>
              <a:ext cx="184" cy="213"/>
            </a:xfrm>
            <a:prstGeom prst="rect">
              <a:avLst/>
            </a:prstGeom>
            <a:noFill/>
            <a:ln w="9525">
              <a:noFill/>
              <a:miter lim="800000"/>
            </a:ln>
          </p:spPr>
          <p:txBody>
            <a:bodyPr lIns="0" tIns="0" rIns="0" bIns="0">
              <a:spAutoFit/>
            </a:bodyPr>
            <a:lstStyle/>
            <a:p>
              <a:pPr>
                <a:spcBef>
                  <a:spcPct val="50000"/>
                </a:spcBef>
              </a:pPr>
              <a:r>
                <a:rPr lang="en-US" sz="2200" b="1">
                  <a:latin typeface="Arial" panose="020B0604020202020204"/>
                  <a:cs typeface="Arial" panose="020B0604020202020204"/>
                </a:rPr>
                <a:t>B</a:t>
              </a:r>
              <a:endParaRPr lang="en-US" sz="2200" b="1" baseline="-25000">
                <a:latin typeface="Arial" panose="020B0604020202020204"/>
                <a:cs typeface="Arial" panose="020B0604020202020204"/>
              </a:endParaRPr>
            </a:p>
          </p:txBody>
        </p:sp>
      </p:grpSp>
      <p:grpSp>
        <p:nvGrpSpPr>
          <p:cNvPr id="4" name="Group 29"/>
          <p:cNvGrpSpPr/>
          <p:nvPr/>
        </p:nvGrpSpPr>
        <p:grpSpPr bwMode="auto">
          <a:xfrm>
            <a:off x="5324475" y="3343275"/>
            <a:ext cx="2963863" cy="1489075"/>
            <a:chOff x="3354" y="2106"/>
            <a:chExt cx="1867" cy="938"/>
          </a:xfrm>
        </p:grpSpPr>
        <p:sp>
          <p:nvSpPr>
            <p:cNvPr id="18450" name="Text Box 36"/>
            <p:cNvSpPr txBox="1">
              <a:spLocks noChangeArrowheads="1"/>
            </p:cNvSpPr>
            <p:nvPr/>
          </p:nvSpPr>
          <p:spPr bwMode="auto">
            <a:xfrm>
              <a:off x="3428" y="2465"/>
              <a:ext cx="146" cy="213"/>
            </a:xfrm>
            <a:prstGeom prst="rect">
              <a:avLst/>
            </a:prstGeom>
            <a:noFill/>
            <a:ln w="9525">
              <a:noFill/>
              <a:miter lim="800000"/>
            </a:ln>
          </p:spPr>
          <p:txBody>
            <a:bodyPr lIns="0" tIns="0" rIns="0" bIns="0">
              <a:spAutoFit/>
            </a:bodyPr>
            <a:lstStyle/>
            <a:p>
              <a:pPr>
                <a:spcBef>
                  <a:spcPct val="50000"/>
                </a:spcBef>
              </a:pPr>
              <a:r>
                <a:rPr lang="en-US" sz="2200" b="1">
                  <a:latin typeface="Arial" panose="020B0604020202020204"/>
                  <a:cs typeface="Arial" panose="020B0604020202020204"/>
                </a:rPr>
                <a:t>C</a:t>
              </a:r>
              <a:endParaRPr lang="en-US" sz="2200" b="1" baseline="-25000">
                <a:latin typeface="Arial" panose="020B0604020202020204"/>
                <a:cs typeface="Arial" panose="020B0604020202020204"/>
              </a:endParaRPr>
            </a:p>
          </p:txBody>
        </p:sp>
        <p:grpSp>
          <p:nvGrpSpPr>
            <p:cNvPr id="5" name="Group 27"/>
            <p:cNvGrpSpPr/>
            <p:nvPr/>
          </p:nvGrpSpPr>
          <p:grpSpPr bwMode="auto">
            <a:xfrm>
              <a:off x="3354" y="2106"/>
              <a:ext cx="1867" cy="938"/>
              <a:chOff x="3354" y="2106"/>
              <a:chExt cx="1867" cy="938"/>
            </a:xfrm>
          </p:grpSpPr>
          <p:sp>
            <p:nvSpPr>
              <p:cNvPr id="18453" name="Text Box 36"/>
              <p:cNvSpPr txBox="1">
                <a:spLocks noChangeArrowheads="1"/>
              </p:cNvSpPr>
              <p:nvPr/>
            </p:nvSpPr>
            <p:spPr bwMode="auto">
              <a:xfrm>
                <a:off x="4919" y="2775"/>
                <a:ext cx="214" cy="269"/>
              </a:xfrm>
              <a:prstGeom prst="rect">
                <a:avLst/>
              </a:prstGeom>
              <a:noFill/>
              <a:ln w="9525">
                <a:noFill/>
                <a:miter lim="800000"/>
              </a:ln>
            </p:spPr>
            <p:txBody>
              <a:bodyPr lIns="0" tIns="0" rIns="0" bIns="91440">
                <a:spAutoFit/>
              </a:bodyPr>
              <a:lstStyle/>
              <a:p>
                <a:pPr>
                  <a:spcBef>
                    <a:spcPct val="50000"/>
                  </a:spcBef>
                </a:pPr>
                <a:r>
                  <a:rPr lang="en-US" sz="2200" b="1" i="1" dirty="0">
                    <a:latin typeface="Tahoma" panose="020B0604030504040204"/>
                    <a:cs typeface="Tahoma" panose="020B0604030504040204"/>
                  </a:rPr>
                  <a:t>I</a:t>
                </a:r>
                <a:r>
                  <a:rPr lang="en-US" sz="2200" b="1" baseline="-25000" dirty="0">
                    <a:latin typeface="Tahoma" panose="020B0604030504040204"/>
                    <a:cs typeface="Tahoma" panose="020B0604030504040204"/>
                  </a:rPr>
                  <a:t>4</a:t>
                </a:r>
              </a:p>
            </p:txBody>
          </p:sp>
          <p:sp>
            <p:nvSpPr>
              <p:cNvPr id="18454" name="Arc 23"/>
              <p:cNvSpPr/>
              <p:nvPr/>
            </p:nvSpPr>
            <p:spPr bwMode="auto">
              <a:xfrm flipH="1" flipV="1">
                <a:off x="3354" y="2106"/>
                <a:ext cx="1867" cy="784"/>
              </a:xfrm>
              <a:custGeom>
                <a:avLst/>
                <a:gdLst>
                  <a:gd name="T0" fmla="*/ 2 w 21506"/>
                  <a:gd name="T1" fmla="*/ 0 h 21348"/>
                  <a:gd name="T2" fmla="*/ 14 w 21506"/>
                  <a:gd name="T3" fmla="*/ 1 h 21348"/>
                  <a:gd name="T4" fmla="*/ 0 w 21506"/>
                  <a:gd name="T5" fmla="*/ 1 h 21348"/>
                  <a:gd name="T6" fmla="*/ 0 60000 65536"/>
                  <a:gd name="T7" fmla="*/ 0 60000 65536"/>
                  <a:gd name="T8" fmla="*/ 0 60000 65536"/>
                  <a:gd name="T9" fmla="*/ 0 w 21506"/>
                  <a:gd name="T10" fmla="*/ 0 h 21348"/>
                  <a:gd name="T11" fmla="*/ 21506 w 21506"/>
                  <a:gd name="T12" fmla="*/ 21348 h 21348"/>
                </a:gdLst>
                <a:ahLst/>
                <a:cxnLst>
                  <a:cxn ang="T6">
                    <a:pos x="T0" y="T1"/>
                  </a:cxn>
                  <a:cxn ang="T7">
                    <a:pos x="T2" y="T3"/>
                  </a:cxn>
                  <a:cxn ang="T8">
                    <a:pos x="T4" y="T5"/>
                  </a:cxn>
                </a:cxnLst>
                <a:rect l="T9" t="T10" r="T11" b="T12"/>
                <a:pathLst>
                  <a:path w="21506" h="21348" fill="none" extrusionOk="0">
                    <a:moveTo>
                      <a:pt x="3289" y="0"/>
                    </a:moveTo>
                    <a:cubicBezTo>
                      <a:pt x="13077" y="1508"/>
                      <a:pt x="20585" y="9479"/>
                      <a:pt x="21506" y="19338"/>
                    </a:cubicBezTo>
                  </a:path>
                  <a:path w="21506" h="21348" stroke="0" extrusionOk="0">
                    <a:moveTo>
                      <a:pt x="3289" y="0"/>
                    </a:moveTo>
                    <a:cubicBezTo>
                      <a:pt x="13077" y="1508"/>
                      <a:pt x="20585" y="9479"/>
                      <a:pt x="21506" y="19338"/>
                    </a:cubicBezTo>
                    <a:lnTo>
                      <a:pt x="0" y="21348"/>
                    </a:lnTo>
                    <a:close/>
                  </a:path>
                </a:pathLst>
              </a:custGeom>
              <a:noFill/>
              <a:ln w="28575">
                <a:solidFill>
                  <a:srgbClr val="FF6600"/>
                </a:solidFill>
                <a:round/>
              </a:ln>
            </p:spPr>
            <p:txBody>
              <a:bodyPr rot="10800000" wrap="none" anchor="ctr"/>
              <a:lstStyle/>
              <a:p>
                <a:pPr algn="ctr"/>
                <a:endParaRPr lang="en-US">
                  <a:latin typeface="Arial" panose="020B0604020202020204"/>
                  <a:cs typeface="Arial" panose="020B0604020202020204"/>
                </a:endParaRPr>
              </a:p>
              <a:p>
                <a:pPr algn="ctr"/>
                <a:endParaRPr lang="en-US">
                  <a:latin typeface="Arial" panose="020B0604020202020204"/>
                  <a:cs typeface="Arial" panose="020B0604020202020204"/>
                </a:endParaRPr>
              </a:p>
            </p:txBody>
          </p:sp>
        </p:grpSp>
        <p:sp>
          <p:nvSpPr>
            <p:cNvPr id="18452" name="Oval 25"/>
            <p:cNvSpPr>
              <a:spLocks noChangeArrowheads="1"/>
            </p:cNvSpPr>
            <p:nvPr/>
          </p:nvSpPr>
          <p:spPr bwMode="auto">
            <a:xfrm>
              <a:off x="3513" y="2436"/>
              <a:ext cx="56" cy="56"/>
            </a:xfrm>
            <a:prstGeom prst="ellipse">
              <a:avLst/>
            </a:prstGeom>
            <a:solidFill>
              <a:srgbClr val="000000"/>
            </a:solidFill>
            <a:ln w="9525">
              <a:noFill/>
              <a:round/>
            </a:ln>
          </p:spPr>
          <p:txBody>
            <a:bodyPr wrap="none" anchor="ctr"/>
            <a:lstStyle/>
            <a:p>
              <a:endParaRPr lang="en-US">
                <a:latin typeface="Arial" panose="020B0604020202020204"/>
                <a:cs typeface="Arial" panose="020B0604020202020204"/>
              </a:endParaRPr>
            </a:p>
          </p:txBody>
        </p:sp>
      </p:grpSp>
      <p:grpSp>
        <p:nvGrpSpPr>
          <p:cNvPr id="6" name="Group 10"/>
          <p:cNvGrpSpPr/>
          <p:nvPr/>
        </p:nvGrpSpPr>
        <p:grpSpPr bwMode="auto">
          <a:xfrm>
            <a:off x="6515100" y="4049713"/>
            <a:ext cx="398463" cy="360362"/>
            <a:chOff x="3484" y="2235"/>
            <a:chExt cx="251" cy="227"/>
          </a:xfrm>
        </p:grpSpPr>
        <p:sp>
          <p:nvSpPr>
            <p:cNvPr id="18448" name="Oval 11"/>
            <p:cNvSpPr>
              <a:spLocks noChangeArrowheads="1"/>
            </p:cNvSpPr>
            <p:nvPr/>
          </p:nvSpPr>
          <p:spPr bwMode="auto">
            <a:xfrm>
              <a:off x="3484" y="2406"/>
              <a:ext cx="56" cy="56"/>
            </a:xfrm>
            <a:prstGeom prst="ellipse">
              <a:avLst/>
            </a:prstGeom>
            <a:solidFill>
              <a:srgbClr val="000000"/>
            </a:solidFill>
            <a:ln w="9525">
              <a:noFill/>
              <a:round/>
            </a:ln>
          </p:spPr>
          <p:txBody>
            <a:bodyPr wrap="none" anchor="ctr"/>
            <a:lstStyle/>
            <a:p>
              <a:endParaRPr lang="en-US">
                <a:latin typeface="Arial" panose="020B0604020202020204"/>
                <a:cs typeface="Arial" panose="020B0604020202020204"/>
              </a:endParaRPr>
            </a:p>
          </p:txBody>
        </p:sp>
        <p:sp>
          <p:nvSpPr>
            <p:cNvPr id="18449" name="Text Box 36"/>
            <p:cNvSpPr txBox="1">
              <a:spLocks noChangeArrowheads="1"/>
            </p:cNvSpPr>
            <p:nvPr/>
          </p:nvSpPr>
          <p:spPr bwMode="auto">
            <a:xfrm>
              <a:off x="3551" y="2235"/>
              <a:ext cx="184" cy="213"/>
            </a:xfrm>
            <a:prstGeom prst="rect">
              <a:avLst/>
            </a:prstGeom>
            <a:noFill/>
            <a:ln w="9525">
              <a:noFill/>
              <a:miter lim="800000"/>
            </a:ln>
          </p:spPr>
          <p:txBody>
            <a:bodyPr lIns="0" tIns="0" rIns="0" bIns="0">
              <a:spAutoFit/>
            </a:bodyPr>
            <a:lstStyle/>
            <a:p>
              <a:pPr>
                <a:spcBef>
                  <a:spcPct val="50000"/>
                </a:spcBef>
              </a:pPr>
              <a:r>
                <a:rPr lang="en-US" sz="2200" b="1">
                  <a:latin typeface="Arial" panose="020B0604020202020204"/>
                  <a:cs typeface="Arial" panose="020B0604020202020204"/>
                </a:rPr>
                <a:t>A</a:t>
              </a:r>
              <a:endParaRPr lang="en-US" sz="2200" b="1" baseline="-25000">
                <a:latin typeface="Arial" panose="020B0604020202020204"/>
                <a:cs typeface="Arial" panose="020B0604020202020204"/>
              </a:endParaRPr>
            </a:p>
          </p:txBody>
        </p:sp>
      </p:grpSp>
      <p:sp>
        <p:nvSpPr>
          <p:cNvPr id="7" name="Rectangle 4"/>
          <p:cNvSpPr txBox="1">
            <a:spLocks noChangeArrowheads="1"/>
          </p:cNvSpPr>
          <p:nvPr/>
        </p:nvSpPr>
        <p:spPr>
          <a:xfrm>
            <a:off x="507564" y="779170"/>
            <a:ext cx="7241000" cy="549198"/>
          </a:xfrm>
          <a:prstGeom prst="rect">
            <a:avLst/>
          </a:prstGeom>
        </p:spPr>
        <p:txBody>
          <a:bodyPr>
            <a:noAutofit/>
          </a:bodyPr>
          <a:lst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a:lstStyle>
          <a:p>
            <a:pPr>
              <a:defRPr/>
            </a:pPr>
            <a:r>
              <a:rPr lang="zh-CN" altLang="en-US" sz="3200" dirty="0">
                <a:solidFill>
                  <a:schemeClr val="accent1"/>
                </a:solidFill>
                <a:latin typeface="Tahoma" panose="020B0604030504040204" pitchFamily="34" charset="0"/>
                <a:ea typeface="华光中雅_CNKI" panose="02000500000000000000"/>
                <a:cs typeface="Arial" panose="020B0604020202020204" pitchFamily="34" charset="0"/>
              </a:rPr>
              <a:t>无差异曲线的四个特征</a:t>
            </a:r>
            <a:endParaRPr lang="en-US" sz="3200" dirty="0">
              <a:solidFill>
                <a:schemeClr val="accent1"/>
              </a:solidFill>
              <a:ea typeface="华光中雅_CNKI" panose="02000500000000000000"/>
              <a:cs typeface="Arial" panose="020B0604020202020204" pitchFamily="34" charset="0"/>
            </a:endParaRPr>
          </a:p>
        </p:txBody>
      </p:sp>
      <p:sp>
        <p:nvSpPr>
          <p:cNvPr id="8" name="Text Box 10"/>
          <p:cNvSpPr txBox="1">
            <a:spLocks noChangeArrowheads="1"/>
          </p:cNvSpPr>
          <p:nvPr/>
        </p:nvSpPr>
        <p:spPr bwMode="auto">
          <a:xfrm>
            <a:off x="4103582" y="1532942"/>
            <a:ext cx="953485" cy="677108"/>
          </a:xfrm>
          <a:prstGeom prst="rect">
            <a:avLst/>
          </a:prstGeom>
          <a:noFill/>
          <a:ln w="9525">
            <a:noFill/>
            <a:miter lim="800000"/>
          </a:ln>
        </p:spPr>
        <p:txBody>
          <a:bodyPr wrap="square">
            <a:spAutoFit/>
          </a:bodyPr>
          <a:lstStyle/>
          <a:p>
            <a:pPr algn="r">
              <a:lnSpc>
                <a:spcPct val="95000"/>
              </a:lnSpc>
              <a:spcBef>
                <a:spcPct val="50000"/>
              </a:spcBef>
            </a:pPr>
            <a:r>
              <a:rPr lang="zh-CN" altLang="en-US" sz="2000" dirty="0">
                <a:latin typeface="Arial" panose="020B0604020202020204"/>
                <a:cs typeface="Arial" panose="020B0604020202020204"/>
              </a:rPr>
              <a:t>芒果的数量</a:t>
            </a:r>
            <a:endParaRPr lang="en-US" sz="2000" dirty="0">
              <a:latin typeface="Arial" panose="020B0604020202020204"/>
              <a:cs typeface="Arial" panose="020B0604020202020204"/>
            </a:endParaRPr>
          </a:p>
        </p:txBody>
      </p:sp>
      <p:sp>
        <p:nvSpPr>
          <p:cNvPr id="9" name="Text Box 10"/>
          <p:cNvSpPr txBox="1">
            <a:spLocks noChangeArrowheads="1"/>
          </p:cNvSpPr>
          <p:nvPr/>
        </p:nvSpPr>
        <p:spPr bwMode="auto">
          <a:xfrm>
            <a:off x="7965255" y="5707312"/>
            <a:ext cx="953485" cy="677108"/>
          </a:xfrm>
          <a:prstGeom prst="rect">
            <a:avLst/>
          </a:prstGeom>
          <a:noFill/>
          <a:ln w="9525">
            <a:noFill/>
            <a:miter lim="800000"/>
          </a:ln>
        </p:spPr>
        <p:txBody>
          <a:bodyPr wrap="square">
            <a:spAutoFit/>
          </a:bodyPr>
          <a:lstStyle/>
          <a:p>
            <a:pPr algn="r">
              <a:lnSpc>
                <a:spcPct val="95000"/>
              </a:lnSpc>
              <a:spcBef>
                <a:spcPct val="50000"/>
              </a:spcBef>
            </a:pPr>
            <a:r>
              <a:rPr lang="zh-CN" altLang="en-US" sz="2000" dirty="0">
                <a:latin typeface="Arial" panose="020B0604020202020204"/>
                <a:cs typeface="Arial" panose="020B0604020202020204"/>
              </a:rPr>
              <a:t>鱼的数量</a:t>
            </a:r>
            <a:endParaRPr lang="en-US" sz="2000" dirty="0">
              <a:latin typeface="Arial" panose="020B0604020202020204"/>
              <a:cs typeface="Arial" panose="020B0604020202020204"/>
            </a:endParaRPr>
          </a:p>
        </p:txBody>
      </p:sp>
      <p:sp>
        <p:nvSpPr>
          <p:cNvPr id="10" name="Text Box 60"/>
          <p:cNvSpPr txBox="1">
            <a:spLocks noChangeArrowheads="1"/>
          </p:cNvSpPr>
          <p:nvPr/>
        </p:nvSpPr>
        <p:spPr bwMode="auto">
          <a:xfrm>
            <a:off x="5647852" y="1526082"/>
            <a:ext cx="2871167" cy="475615"/>
          </a:xfrm>
          <a:prstGeom prst="rect">
            <a:avLst/>
          </a:prstGeom>
          <a:solidFill>
            <a:srgbClr val="D7E5F5"/>
          </a:solidFill>
          <a:ln w="9525">
            <a:noFill/>
            <a:miter lim="800000"/>
          </a:ln>
          <a:effectLst>
            <a:outerShdw blurRad="50800" dist="38100" dir="2700000" algn="tl" rotWithShape="0">
              <a:prstClr val="black">
                <a:alpha val="40000"/>
              </a:prstClr>
            </a:outerShdw>
          </a:effectLst>
        </p:spPr>
        <p:txBody>
          <a:bodyPr wrap="square">
            <a:spAutoFit/>
          </a:bodyPr>
          <a:lstStyle/>
          <a:p>
            <a:pPr marL="457200" indent="-457200">
              <a:spcBef>
                <a:spcPct val="50000"/>
              </a:spcBef>
              <a:defRPr/>
            </a:pPr>
            <a:r>
              <a:rPr lang="en-US" altLang="zh-CN" sz="2500" dirty="0">
                <a:latin typeface="Arial" panose="020B0604020202020204"/>
                <a:cs typeface="Arial" panose="020B0604020202020204"/>
              </a:rPr>
              <a:t>     </a:t>
            </a:r>
            <a:r>
              <a:rPr lang="zh-CN" altLang="en-US" sz="2500" dirty="0">
                <a:latin typeface="Arial" panose="020B0604020202020204"/>
                <a:cs typeface="Arial" panose="020B0604020202020204"/>
              </a:rPr>
              <a:t>无差异曲线</a:t>
            </a:r>
            <a:endParaRPr lang="en-US" sz="2500" dirty="0">
              <a:latin typeface="Arial" panose="020B0604020202020204"/>
              <a:cs typeface="Arial" panose="020B0604020202020204"/>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2515">
                                            <p:bg/>
                                          </p:spTgt>
                                        </p:tgtEl>
                                        <p:attrNameLst>
                                          <p:attrName>style.visibility</p:attrName>
                                        </p:attrNameLst>
                                      </p:cBhvr>
                                      <p:to>
                                        <p:strVal val="visible"/>
                                      </p:to>
                                    </p:set>
                                    <p:animEffect transition="in" filter="fade">
                                      <p:cBhvr>
                                        <p:cTn id="7" dur="500"/>
                                        <p:tgtEl>
                                          <p:spTgt spid="19251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2515">
                                            <p:txEl>
                                              <p:pRg st="0" end="0"/>
                                            </p:txEl>
                                          </p:spTgt>
                                        </p:tgtEl>
                                        <p:attrNameLst>
                                          <p:attrName>style.visibility</p:attrName>
                                        </p:attrNameLst>
                                      </p:cBhvr>
                                      <p:to>
                                        <p:strVal val="visible"/>
                                      </p:to>
                                    </p:set>
                                    <p:animEffect transition="in" filter="fade">
                                      <p:cBhvr>
                                        <p:cTn id="10" dur="500"/>
                                        <p:tgtEl>
                                          <p:spTgt spid="192515">
                                            <p:txEl>
                                              <p:pRg st="0" end="0"/>
                                            </p:txEl>
                                          </p:spTgt>
                                        </p:tgtEl>
                                      </p:cBhvr>
                                    </p:animEffect>
                                  </p:childTnLst>
                                </p:cTn>
                              </p:par>
                            </p:childTnLst>
                          </p:cTn>
                        </p:par>
                        <p:par>
                          <p:cTn id="11" fill="hold">
                            <p:stCondLst>
                              <p:cond delay="500"/>
                            </p:stCondLst>
                            <p:childTnLst>
                              <p:par>
                                <p:cTn id="12" presetID="18" presetClass="entr" presetSubtype="6"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strips(downRight)">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07881">
                                            <p:txEl>
                                              <p:pRg st="0" end="0"/>
                                            </p:txEl>
                                          </p:spTgt>
                                        </p:tgtEl>
                                        <p:attrNameLst>
                                          <p:attrName>style.visibility</p:attrName>
                                        </p:attrNameLst>
                                      </p:cBhvr>
                                      <p:to>
                                        <p:strVal val="visible"/>
                                      </p:to>
                                    </p:set>
                                    <p:animEffect transition="in" filter="wipe(left)">
                                      <p:cBhvr>
                                        <p:cTn id="19" dur="500"/>
                                        <p:tgtEl>
                                          <p:spTgt spid="207881">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07881">
                                            <p:txEl>
                                              <p:pRg st="1" end="1"/>
                                            </p:txEl>
                                          </p:spTgt>
                                        </p:tgtEl>
                                        <p:attrNameLst>
                                          <p:attrName>style.visibility</p:attrName>
                                        </p:attrNameLst>
                                      </p:cBhvr>
                                      <p:to>
                                        <p:strVal val="visible"/>
                                      </p:to>
                                    </p:set>
                                    <p:animEffect transition="in" filter="wipe(left)">
                                      <p:cBhvr>
                                        <p:cTn id="24" dur="500"/>
                                        <p:tgtEl>
                                          <p:spTgt spid="207881">
                                            <p:txEl>
                                              <p:pRg st="1" end="1"/>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81" grpId="0" build="p" bldLvl="2"/>
      <p:bldP spid="192515" grpId="0" build="p" bldLvl="5" animBg="1" autoUpdateAnimBg="0"/>
      <p:bldP spid="10"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1"/>
          <p:cNvGrpSpPr/>
          <p:nvPr/>
        </p:nvGrpSpPr>
        <p:grpSpPr bwMode="auto">
          <a:xfrm>
            <a:off x="3849688" y="1244600"/>
            <a:ext cx="4514850" cy="4537075"/>
            <a:chOff x="2425" y="784"/>
            <a:chExt cx="2844" cy="2858"/>
          </a:xfrm>
        </p:grpSpPr>
        <p:grpSp>
          <p:nvGrpSpPr>
            <p:cNvPr id="3" name="Group 3"/>
            <p:cNvGrpSpPr/>
            <p:nvPr/>
          </p:nvGrpSpPr>
          <p:grpSpPr bwMode="auto">
            <a:xfrm>
              <a:off x="3181" y="1194"/>
              <a:ext cx="2060" cy="2290"/>
              <a:chOff x="2677" y="894"/>
              <a:chExt cx="2715" cy="2485"/>
            </a:xfrm>
          </p:grpSpPr>
          <p:sp>
            <p:nvSpPr>
              <p:cNvPr id="19485" name="Line 33"/>
              <p:cNvSpPr>
                <a:spLocks noChangeShapeType="1"/>
              </p:cNvSpPr>
              <p:nvPr/>
            </p:nvSpPr>
            <p:spPr bwMode="auto">
              <a:xfrm>
                <a:off x="2680" y="894"/>
                <a:ext cx="0" cy="248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19486" name="Line 34"/>
              <p:cNvSpPr>
                <a:spLocks noChangeShapeType="1"/>
              </p:cNvSpPr>
              <p:nvPr/>
            </p:nvSpPr>
            <p:spPr bwMode="auto">
              <a:xfrm>
                <a:off x="2677" y="3377"/>
                <a:ext cx="2715"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19483" name="Text Box 36"/>
            <p:cNvSpPr txBox="1">
              <a:spLocks noChangeArrowheads="1"/>
            </p:cNvSpPr>
            <p:nvPr/>
          </p:nvSpPr>
          <p:spPr bwMode="auto">
            <a:xfrm>
              <a:off x="4566" y="3513"/>
              <a:ext cx="703" cy="129"/>
            </a:xfrm>
            <a:prstGeom prst="rect">
              <a:avLst/>
            </a:prstGeom>
            <a:noFill/>
            <a:ln w="9525">
              <a:noFill/>
              <a:miter lim="800000"/>
            </a:ln>
          </p:spPr>
          <p:txBody>
            <a:bodyPr lIns="0" tIns="0" rIns="0" bIns="0">
              <a:spAutoFit/>
            </a:bodyPr>
            <a:lstStyle/>
            <a:p>
              <a:pPr algn="r">
                <a:spcBef>
                  <a:spcPct val="50000"/>
                </a:spcBef>
              </a:pPr>
              <a:endParaRPr lang="en-US" sz="2000" baseline="-25000" dirty="0">
                <a:latin typeface="Arial" panose="020B0604020202020204"/>
                <a:cs typeface="Arial" panose="020B0604020202020204"/>
              </a:endParaRPr>
            </a:p>
          </p:txBody>
        </p:sp>
        <p:sp>
          <p:nvSpPr>
            <p:cNvPr id="19484" name="Text Box 36"/>
            <p:cNvSpPr txBox="1">
              <a:spLocks noChangeArrowheads="1"/>
            </p:cNvSpPr>
            <p:nvPr/>
          </p:nvSpPr>
          <p:spPr bwMode="auto">
            <a:xfrm>
              <a:off x="2425" y="784"/>
              <a:ext cx="876" cy="129"/>
            </a:xfrm>
            <a:prstGeom prst="rect">
              <a:avLst/>
            </a:prstGeom>
            <a:noFill/>
            <a:ln w="9525">
              <a:noFill/>
              <a:miter lim="800000"/>
            </a:ln>
          </p:spPr>
          <p:txBody>
            <a:bodyPr lIns="0" tIns="0" rIns="0" bIns="0">
              <a:spAutoFit/>
            </a:bodyPr>
            <a:lstStyle/>
            <a:p>
              <a:pPr algn="r">
                <a:spcBef>
                  <a:spcPct val="50000"/>
                </a:spcBef>
              </a:pPr>
              <a:endParaRPr lang="en-US" sz="2000" baseline="-25000" dirty="0">
                <a:latin typeface="Arial" panose="020B0604020202020204"/>
                <a:cs typeface="Arial" panose="020B0604020202020204"/>
              </a:endParaRPr>
            </a:p>
          </p:txBody>
        </p:sp>
      </p:grpSp>
      <p:sp>
        <p:nvSpPr>
          <p:cNvPr id="211977" name="Text Box 9"/>
          <p:cNvSpPr txBox="1">
            <a:spLocks noChangeArrowheads="1"/>
          </p:cNvSpPr>
          <p:nvPr/>
        </p:nvSpPr>
        <p:spPr bwMode="auto">
          <a:xfrm>
            <a:off x="598487" y="2509838"/>
            <a:ext cx="3553147" cy="2172133"/>
          </a:xfrm>
          <a:prstGeom prst="rect">
            <a:avLst/>
          </a:prstGeom>
          <a:noFill/>
          <a:ln w="9525">
            <a:noFill/>
            <a:miter lim="800000"/>
          </a:ln>
        </p:spPr>
        <p:txBody>
          <a:bodyPr wrap="square">
            <a:spAutoFit/>
          </a:bodyPr>
          <a:lstStyle/>
          <a:p>
            <a:pPr>
              <a:lnSpc>
                <a:spcPct val="110000"/>
              </a:lnSpc>
              <a:spcBef>
                <a:spcPct val="20000"/>
              </a:spcBef>
            </a:pPr>
            <a:r>
              <a:rPr lang="zh-CN" altLang="en-US" sz="2500" dirty="0">
                <a:latin typeface="Arial" panose="020B0604020202020204"/>
                <a:cs typeface="Arial" panose="020B0604020202020204"/>
              </a:rPr>
              <a:t>相对</a:t>
            </a:r>
            <a:r>
              <a:rPr lang="zh-CN" altLang="en-US" sz="2500">
                <a:latin typeface="Arial" panose="020B0604020202020204"/>
                <a:cs typeface="Arial" panose="020B0604020202020204"/>
              </a:rPr>
              <a:t>于</a:t>
            </a:r>
            <a:r>
              <a:rPr lang="zh-CN" altLang="en-US" sz="2500" smtClean="0">
                <a:latin typeface="Arial" panose="020B0604020202020204"/>
                <a:cs typeface="Arial" panose="020B0604020202020204"/>
              </a:rPr>
              <a:t>消费组合</a:t>
            </a:r>
            <a:r>
              <a:rPr lang="en-US" altLang="zh-CN" sz="2500" smtClean="0">
                <a:latin typeface="Arial" panose="020B0604020202020204"/>
                <a:cs typeface="Arial" panose="020B0604020202020204"/>
              </a:rPr>
              <a:t>B</a:t>
            </a:r>
            <a:r>
              <a:rPr lang="en-US" altLang="zh-CN" sz="2500">
                <a:latin typeface="Arial" panose="020B0604020202020204"/>
                <a:cs typeface="Arial" panose="020B0604020202020204"/>
              </a:rPr>
              <a:t>, </a:t>
            </a:r>
            <a:r>
              <a:rPr lang="zh-CN" altLang="en-US" sz="2500">
                <a:latin typeface="Arial" panose="020B0604020202020204"/>
                <a:cs typeface="Arial" panose="020B0604020202020204"/>
              </a:rPr>
              <a:t>甲</a:t>
            </a:r>
            <a:r>
              <a:rPr lang="zh-CN" altLang="en-US" sz="2500" smtClean="0">
                <a:latin typeface="Arial" panose="020B0604020202020204"/>
                <a:cs typeface="Arial" panose="020B0604020202020204"/>
              </a:rPr>
              <a:t>在消费组合</a:t>
            </a:r>
            <a:r>
              <a:rPr lang="en-US" altLang="zh-CN" sz="2500" smtClean="0">
                <a:latin typeface="Arial" panose="020B0604020202020204"/>
                <a:cs typeface="Arial" panose="020B0604020202020204"/>
              </a:rPr>
              <a:t>A</a:t>
            </a:r>
            <a:r>
              <a:rPr lang="zh-CN" altLang="en-US" sz="2500" smtClean="0">
                <a:latin typeface="Arial" panose="020B0604020202020204"/>
                <a:cs typeface="Arial" panose="020B0604020202020204"/>
              </a:rPr>
              <a:t>时，愿意</a:t>
            </a:r>
            <a:r>
              <a:rPr lang="zh-CN" altLang="en-US" sz="2500" dirty="0">
                <a:latin typeface="Arial" panose="020B0604020202020204"/>
                <a:cs typeface="Arial" panose="020B0604020202020204"/>
              </a:rPr>
              <a:t>放弃更多的芒果来交换一</a:t>
            </a:r>
            <a:r>
              <a:rPr lang="zh-CN" altLang="en-US" sz="2500">
                <a:latin typeface="Arial" panose="020B0604020202020204"/>
                <a:cs typeface="Arial" panose="020B0604020202020204"/>
              </a:rPr>
              <a:t>条</a:t>
            </a:r>
            <a:r>
              <a:rPr lang="zh-CN" altLang="en-US" sz="2500" smtClean="0">
                <a:latin typeface="Arial" panose="020B0604020202020204"/>
                <a:cs typeface="Arial" panose="020B0604020202020204"/>
              </a:rPr>
              <a:t>鱼。因为</a:t>
            </a:r>
            <a:r>
              <a:rPr lang="en-US" altLang="zh-CN" sz="2500" smtClean="0">
                <a:latin typeface="Arial" panose="020B0604020202020204"/>
                <a:cs typeface="Arial" panose="020B0604020202020204"/>
              </a:rPr>
              <a:t>B</a:t>
            </a:r>
            <a:r>
              <a:rPr lang="zh-CN" altLang="en-US" sz="2500" smtClean="0">
                <a:latin typeface="Arial" panose="020B0604020202020204"/>
                <a:cs typeface="Arial" panose="020B0604020202020204"/>
              </a:rPr>
              <a:t>处鱼多，不值钱。</a:t>
            </a:r>
            <a:endParaRPr lang="en-US" altLang="zh-CN" sz="2500" dirty="0">
              <a:latin typeface="Arial" panose="020B0604020202020204"/>
              <a:cs typeface="Arial" panose="020B0604020202020204"/>
            </a:endParaRPr>
          </a:p>
        </p:txBody>
      </p:sp>
      <p:sp>
        <p:nvSpPr>
          <p:cNvPr id="192515" name="Rectangle 3"/>
          <p:cNvSpPr>
            <a:spLocks noChangeArrowheads="1"/>
          </p:cNvSpPr>
          <p:nvPr/>
        </p:nvSpPr>
        <p:spPr bwMode="auto">
          <a:xfrm>
            <a:off x="411497" y="1502571"/>
            <a:ext cx="3627464" cy="477908"/>
          </a:xfrm>
          <a:prstGeom prst="rect">
            <a:avLst/>
          </a:prstGeom>
          <a:solidFill>
            <a:srgbClr val="FFFFCC"/>
          </a:solidFill>
          <a:ln w="9525">
            <a:solidFill>
              <a:schemeClr val="tx1"/>
            </a:solidFill>
            <a:miter lim="800000"/>
          </a:ln>
        </p:spPr>
        <p:txBody>
          <a:bodyPr/>
          <a:lstStyle/>
          <a:p>
            <a:pPr marL="405130" indent="-405130">
              <a:lnSpc>
                <a:spcPct val="105000"/>
              </a:lnSpc>
              <a:spcBef>
                <a:spcPct val="45000"/>
              </a:spcBef>
              <a:buClr>
                <a:srgbClr val="339966"/>
              </a:buClr>
              <a:buSzPct val="120000"/>
              <a:buFont typeface="Wingdings" panose="05000000000000000000" pitchFamily="2" charset="2"/>
              <a:buNone/>
            </a:pPr>
            <a:r>
              <a:rPr lang="en-US" sz="2400" b="1" dirty="0">
                <a:solidFill>
                  <a:srgbClr val="800000"/>
                </a:solidFill>
                <a:latin typeface="Arial" panose="020B0604020202020204"/>
                <a:cs typeface="Arial" panose="020B0604020202020204"/>
              </a:rPr>
              <a:t>4.</a:t>
            </a:r>
            <a:r>
              <a:rPr lang="en-US" sz="2400" dirty="0">
                <a:solidFill>
                  <a:srgbClr val="008080"/>
                </a:solidFill>
                <a:latin typeface="Arial" panose="020B0604020202020204"/>
                <a:cs typeface="Arial" panose="020B0604020202020204"/>
              </a:rPr>
              <a:t>	</a:t>
            </a:r>
            <a:r>
              <a:rPr lang="zh-CN" altLang="en-US" sz="2500" dirty="0">
                <a:latin typeface="Arial" panose="020B0604020202020204"/>
                <a:cs typeface="Arial" panose="020B0604020202020204"/>
              </a:rPr>
              <a:t>无差异曲线凸向原点</a:t>
            </a:r>
            <a:r>
              <a:rPr lang="en-US" sz="2500" dirty="0">
                <a:latin typeface="Arial" panose="020B0604020202020204"/>
                <a:cs typeface="Arial" panose="020B0604020202020204"/>
              </a:rPr>
              <a:t>. </a:t>
            </a:r>
          </a:p>
        </p:txBody>
      </p:sp>
      <p:sp>
        <p:nvSpPr>
          <p:cNvPr id="19464" name="Arc 21"/>
          <p:cNvSpPr/>
          <p:nvPr/>
        </p:nvSpPr>
        <p:spPr bwMode="auto">
          <a:xfrm flipH="1" flipV="1">
            <a:off x="5645150" y="1638300"/>
            <a:ext cx="2273300" cy="3182938"/>
          </a:xfrm>
          <a:custGeom>
            <a:avLst/>
            <a:gdLst>
              <a:gd name="T0" fmla="*/ 2015254733 w 21120"/>
              <a:gd name="T1" fmla="*/ 0 h 21539"/>
              <a:gd name="T2" fmla="*/ 2147483647 w 21120"/>
              <a:gd name="T3" fmla="*/ 2147483647 h 21539"/>
              <a:gd name="T4" fmla="*/ 0 w 21120"/>
              <a:gd name="T5" fmla="*/ 2147483647 h 21539"/>
              <a:gd name="T6" fmla="*/ 0 60000 65536"/>
              <a:gd name="T7" fmla="*/ 0 60000 65536"/>
              <a:gd name="T8" fmla="*/ 0 60000 65536"/>
              <a:gd name="T9" fmla="*/ 0 w 21120"/>
              <a:gd name="T10" fmla="*/ 0 h 21539"/>
              <a:gd name="T11" fmla="*/ 21120 w 21120"/>
              <a:gd name="T12" fmla="*/ 21539 h 21539"/>
            </a:gdLst>
            <a:ahLst/>
            <a:cxnLst>
              <a:cxn ang="T6">
                <a:pos x="T0" y="T1"/>
              </a:cxn>
              <a:cxn ang="T7">
                <a:pos x="T2" y="T3"/>
              </a:cxn>
              <a:cxn ang="T8">
                <a:pos x="T4" y="T5"/>
              </a:cxn>
            </a:cxnLst>
            <a:rect l="T9" t="T10" r="T11" b="T12"/>
            <a:pathLst>
              <a:path w="21120" h="21539" fill="none" extrusionOk="0">
                <a:moveTo>
                  <a:pt x="1616" y="-1"/>
                </a:moveTo>
                <a:cubicBezTo>
                  <a:pt x="11170" y="716"/>
                  <a:pt x="19110" y="7641"/>
                  <a:pt x="21119" y="17010"/>
                </a:cubicBezTo>
              </a:path>
              <a:path w="21120" h="21539" stroke="0" extrusionOk="0">
                <a:moveTo>
                  <a:pt x="1616" y="-1"/>
                </a:moveTo>
                <a:cubicBezTo>
                  <a:pt x="11170" y="716"/>
                  <a:pt x="19110" y="7641"/>
                  <a:pt x="21119" y="17010"/>
                </a:cubicBezTo>
                <a:lnTo>
                  <a:pt x="0" y="21539"/>
                </a:lnTo>
                <a:close/>
              </a:path>
            </a:pathLst>
          </a:custGeom>
          <a:noFill/>
          <a:ln w="28575">
            <a:solidFill>
              <a:srgbClr val="003399"/>
            </a:solidFill>
            <a:round/>
          </a:ln>
        </p:spPr>
        <p:txBody>
          <a:bodyPr rot="10800000" wrap="none" anchor="ctr"/>
          <a:lstStyle/>
          <a:p>
            <a:pPr algn="ctr"/>
            <a:endParaRPr lang="en-US">
              <a:latin typeface="Arial" panose="020B0604020202020204"/>
              <a:cs typeface="Arial" panose="020B0604020202020204"/>
            </a:endParaRPr>
          </a:p>
          <a:p>
            <a:pPr algn="ctr"/>
            <a:endParaRPr lang="en-US">
              <a:latin typeface="Arial" panose="020B0604020202020204"/>
              <a:cs typeface="Arial" panose="020B0604020202020204"/>
            </a:endParaRPr>
          </a:p>
        </p:txBody>
      </p:sp>
      <p:sp>
        <p:nvSpPr>
          <p:cNvPr id="19465" name="Text Box 36"/>
          <p:cNvSpPr txBox="1">
            <a:spLocks noChangeArrowheads="1"/>
          </p:cNvSpPr>
          <p:nvPr/>
        </p:nvSpPr>
        <p:spPr bwMode="auto">
          <a:xfrm>
            <a:off x="7823200" y="4667250"/>
            <a:ext cx="333375" cy="427038"/>
          </a:xfrm>
          <a:prstGeom prst="rect">
            <a:avLst/>
          </a:prstGeom>
          <a:noFill/>
          <a:ln w="9525">
            <a:noFill/>
            <a:miter lim="800000"/>
          </a:ln>
        </p:spPr>
        <p:txBody>
          <a:bodyPr lIns="0" tIns="0" rIns="0" bIns="91440">
            <a:spAutoFit/>
          </a:bodyPr>
          <a:lstStyle/>
          <a:p>
            <a:pPr>
              <a:spcBef>
                <a:spcPct val="50000"/>
              </a:spcBef>
            </a:pPr>
            <a:r>
              <a:rPr lang="en-US" sz="2200" b="1" i="1">
                <a:latin typeface="Tahoma" panose="020B0604030504040204"/>
                <a:cs typeface="Tahoma" panose="020B0604030504040204"/>
              </a:rPr>
              <a:t>I</a:t>
            </a:r>
            <a:r>
              <a:rPr lang="en-US" sz="2200" b="1" baseline="-25000">
                <a:latin typeface="Tahoma" panose="020B0604030504040204"/>
                <a:cs typeface="Tahoma" panose="020B0604030504040204"/>
              </a:rPr>
              <a:t>1</a:t>
            </a:r>
          </a:p>
        </p:txBody>
      </p:sp>
      <p:grpSp>
        <p:nvGrpSpPr>
          <p:cNvPr id="4" name="Group 38"/>
          <p:cNvGrpSpPr/>
          <p:nvPr/>
        </p:nvGrpSpPr>
        <p:grpSpPr bwMode="auto">
          <a:xfrm flipH="1" flipV="1">
            <a:off x="5734050" y="2740025"/>
            <a:ext cx="395288" cy="958850"/>
            <a:chOff x="993" y="2249"/>
            <a:chExt cx="503" cy="376"/>
          </a:xfrm>
        </p:grpSpPr>
        <p:sp>
          <p:nvSpPr>
            <p:cNvPr id="19480" name="Line 39"/>
            <p:cNvSpPr>
              <a:spLocks noChangeShapeType="1"/>
            </p:cNvSpPr>
            <p:nvPr/>
          </p:nvSpPr>
          <p:spPr bwMode="auto">
            <a:xfrm>
              <a:off x="993" y="2249"/>
              <a:ext cx="503"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19481" name="Line 40"/>
            <p:cNvSpPr>
              <a:spLocks noChangeShapeType="1"/>
            </p:cNvSpPr>
            <p:nvPr/>
          </p:nvSpPr>
          <p:spPr bwMode="auto">
            <a:xfrm>
              <a:off x="1495" y="2249"/>
              <a:ext cx="0" cy="376"/>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grpSp>
        <p:nvGrpSpPr>
          <p:cNvPr id="5" name="Group 41"/>
          <p:cNvGrpSpPr/>
          <p:nvPr/>
        </p:nvGrpSpPr>
        <p:grpSpPr bwMode="auto">
          <a:xfrm flipH="1" flipV="1">
            <a:off x="6767513" y="4441825"/>
            <a:ext cx="395287" cy="234950"/>
            <a:chOff x="993" y="2249"/>
            <a:chExt cx="503" cy="376"/>
          </a:xfrm>
        </p:grpSpPr>
        <p:sp>
          <p:nvSpPr>
            <p:cNvPr id="19478" name="Line 42"/>
            <p:cNvSpPr>
              <a:spLocks noChangeShapeType="1"/>
            </p:cNvSpPr>
            <p:nvPr/>
          </p:nvSpPr>
          <p:spPr bwMode="auto">
            <a:xfrm>
              <a:off x="993" y="2249"/>
              <a:ext cx="503"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19479" name="Line 43"/>
            <p:cNvSpPr>
              <a:spLocks noChangeShapeType="1"/>
            </p:cNvSpPr>
            <p:nvPr/>
          </p:nvSpPr>
          <p:spPr bwMode="auto">
            <a:xfrm>
              <a:off x="1495" y="2249"/>
              <a:ext cx="0" cy="376"/>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19468" name="Text Box 46"/>
          <p:cNvSpPr txBox="1">
            <a:spLocks noChangeArrowheads="1"/>
          </p:cNvSpPr>
          <p:nvPr/>
        </p:nvSpPr>
        <p:spPr bwMode="auto">
          <a:xfrm>
            <a:off x="5813425" y="3705225"/>
            <a:ext cx="265113" cy="384208"/>
          </a:xfrm>
          <a:prstGeom prst="rect">
            <a:avLst/>
          </a:prstGeom>
          <a:noFill/>
          <a:ln w="9525">
            <a:noFill/>
            <a:miter lim="800000"/>
          </a:ln>
        </p:spPr>
        <p:txBody>
          <a:bodyPr lIns="45720" tIns="27432" rIns="45720">
            <a:spAutoFit/>
          </a:bodyPr>
          <a:lstStyle/>
          <a:p>
            <a:pPr algn="ctr">
              <a:lnSpc>
                <a:spcPct val="90000"/>
              </a:lnSpc>
              <a:spcBef>
                <a:spcPct val="50000"/>
              </a:spcBef>
            </a:pPr>
            <a:r>
              <a:rPr lang="en-US" sz="2200">
                <a:latin typeface="Tahoma" panose="020B0604030504040204"/>
                <a:cs typeface="Tahoma" panose="020B0604030504040204"/>
              </a:rPr>
              <a:t>1</a:t>
            </a:r>
          </a:p>
        </p:txBody>
      </p:sp>
      <p:sp>
        <p:nvSpPr>
          <p:cNvPr id="19469" name="Text Box 48"/>
          <p:cNvSpPr txBox="1">
            <a:spLocks noChangeArrowheads="1"/>
          </p:cNvSpPr>
          <p:nvPr/>
        </p:nvSpPr>
        <p:spPr bwMode="auto">
          <a:xfrm>
            <a:off x="6838950" y="4687888"/>
            <a:ext cx="265113" cy="384208"/>
          </a:xfrm>
          <a:prstGeom prst="rect">
            <a:avLst/>
          </a:prstGeom>
          <a:noFill/>
          <a:ln w="9525">
            <a:noFill/>
            <a:miter lim="800000"/>
          </a:ln>
        </p:spPr>
        <p:txBody>
          <a:bodyPr lIns="45720" tIns="27432" rIns="45720">
            <a:spAutoFit/>
          </a:bodyPr>
          <a:lstStyle/>
          <a:p>
            <a:pPr algn="ctr">
              <a:lnSpc>
                <a:spcPct val="90000"/>
              </a:lnSpc>
              <a:spcBef>
                <a:spcPct val="50000"/>
              </a:spcBef>
            </a:pPr>
            <a:r>
              <a:rPr lang="en-US" sz="2200" dirty="0">
                <a:latin typeface="Tahoma" panose="020B0604030504040204"/>
                <a:cs typeface="Tahoma" panose="020B0604030504040204"/>
              </a:rPr>
              <a:t>1</a:t>
            </a:r>
          </a:p>
        </p:txBody>
      </p:sp>
      <p:sp>
        <p:nvSpPr>
          <p:cNvPr id="19470" name="Text Box 49"/>
          <p:cNvSpPr txBox="1">
            <a:spLocks noChangeArrowheads="1"/>
          </p:cNvSpPr>
          <p:nvPr/>
        </p:nvSpPr>
        <p:spPr bwMode="auto">
          <a:xfrm>
            <a:off x="5410200" y="3057525"/>
            <a:ext cx="265113" cy="384208"/>
          </a:xfrm>
          <a:prstGeom prst="rect">
            <a:avLst/>
          </a:prstGeom>
          <a:noFill/>
          <a:ln w="9525">
            <a:noFill/>
            <a:miter lim="800000"/>
          </a:ln>
        </p:spPr>
        <p:txBody>
          <a:bodyPr lIns="45720" tIns="27432" rIns="45720">
            <a:spAutoFit/>
          </a:bodyPr>
          <a:lstStyle/>
          <a:p>
            <a:pPr algn="ctr">
              <a:lnSpc>
                <a:spcPct val="90000"/>
              </a:lnSpc>
              <a:spcBef>
                <a:spcPct val="50000"/>
              </a:spcBef>
            </a:pPr>
            <a:r>
              <a:rPr lang="en-US" sz="2200" dirty="0">
                <a:latin typeface="Arial" panose="020B0604020202020204"/>
                <a:cs typeface="Arial" panose="020B0604020202020204"/>
              </a:rPr>
              <a:t>6</a:t>
            </a:r>
          </a:p>
        </p:txBody>
      </p:sp>
      <p:sp>
        <p:nvSpPr>
          <p:cNvPr id="19471" name="Text Box 50"/>
          <p:cNvSpPr txBox="1">
            <a:spLocks noChangeArrowheads="1"/>
          </p:cNvSpPr>
          <p:nvPr/>
        </p:nvSpPr>
        <p:spPr bwMode="auto">
          <a:xfrm>
            <a:off x="6483350" y="4386263"/>
            <a:ext cx="265113" cy="384208"/>
          </a:xfrm>
          <a:prstGeom prst="rect">
            <a:avLst/>
          </a:prstGeom>
          <a:noFill/>
          <a:ln w="9525">
            <a:noFill/>
            <a:miter lim="800000"/>
          </a:ln>
        </p:spPr>
        <p:txBody>
          <a:bodyPr lIns="45720" tIns="27432" rIns="45720">
            <a:spAutoFit/>
          </a:bodyPr>
          <a:lstStyle/>
          <a:p>
            <a:pPr algn="ctr">
              <a:lnSpc>
                <a:spcPct val="90000"/>
              </a:lnSpc>
              <a:spcBef>
                <a:spcPct val="50000"/>
              </a:spcBef>
            </a:pPr>
            <a:r>
              <a:rPr lang="en-US" sz="2200">
                <a:latin typeface="Arial" panose="020B0604020202020204"/>
                <a:cs typeface="Arial" panose="020B0604020202020204"/>
              </a:rPr>
              <a:t>2</a:t>
            </a:r>
          </a:p>
        </p:txBody>
      </p:sp>
      <p:grpSp>
        <p:nvGrpSpPr>
          <p:cNvPr id="6" name="Group 10"/>
          <p:cNvGrpSpPr/>
          <p:nvPr/>
        </p:nvGrpSpPr>
        <p:grpSpPr bwMode="auto">
          <a:xfrm>
            <a:off x="5691188" y="2417763"/>
            <a:ext cx="398462" cy="360362"/>
            <a:chOff x="3484" y="2235"/>
            <a:chExt cx="251" cy="227"/>
          </a:xfrm>
        </p:grpSpPr>
        <p:sp>
          <p:nvSpPr>
            <p:cNvPr id="19476" name="Oval 11"/>
            <p:cNvSpPr>
              <a:spLocks noChangeArrowheads="1"/>
            </p:cNvSpPr>
            <p:nvPr/>
          </p:nvSpPr>
          <p:spPr bwMode="auto">
            <a:xfrm>
              <a:off x="3484" y="2406"/>
              <a:ext cx="56" cy="56"/>
            </a:xfrm>
            <a:prstGeom prst="ellipse">
              <a:avLst/>
            </a:prstGeom>
            <a:solidFill>
              <a:srgbClr val="000000"/>
            </a:solidFill>
            <a:ln w="9525">
              <a:noFill/>
              <a:round/>
            </a:ln>
          </p:spPr>
          <p:txBody>
            <a:bodyPr wrap="none" anchor="ctr"/>
            <a:lstStyle/>
            <a:p>
              <a:endParaRPr lang="en-US">
                <a:latin typeface="Arial" panose="020B0604020202020204"/>
                <a:cs typeface="Arial" panose="020B0604020202020204"/>
              </a:endParaRPr>
            </a:p>
          </p:txBody>
        </p:sp>
        <p:sp>
          <p:nvSpPr>
            <p:cNvPr id="19477" name="Text Box 36"/>
            <p:cNvSpPr txBox="1">
              <a:spLocks noChangeArrowheads="1"/>
            </p:cNvSpPr>
            <p:nvPr/>
          </p:nvSpPr>
          <p:spPr bwMode="auto">
            <a:xfrm>
              <a:off x="3551" y="2235"/>
              <a:ext cx="184" cy="213"/>
            </a:xfrm>
            <a:prstGeom prst="rect">
              <a:avLst/>
            </a:prstGeom>
            <a:noFill/>
            <a:ln w="9525">
              <a:noFill/>
              <a:miter lim="800000"/>
            </a:ln>
          </p:spPr>
          <p:txBody>
            <a:bodyPr lIns="0" tIns="0" rIns="0" bIns="0">
              <a:spAutoFit/>
            </a:bodyPr>
            <a:lstStyle/>
            <a:p>
              <a:pPr>
                <a:spcBef>
                  <a:spcPct val="50000"/>
                </a:spcBef>
              </a:pPr>
              <a:r>
                <a:rPr lang="en-US" sz="2200" b="1">
                  <a:latin typeface="Arial" panose="020B0604020202020204"/>
                  <a:cs typeface="Arial" panose="020B0604020202020204"/>
                </a:rPr>
                <a:t>A</a:t>
              </a:r>
              <a:endParaRPr lang="en-US" sz="2200" b="1" baseline="-25000">
                <a:latin typeface="Arial" panose="020B0604020202020204"/>
                <a:cs typeface="Arial" panose="020B0604020202020204"/>
              </a:endParaRPr>
            </a:p>
          </p:txBody>
        </p:sp>
      </p:grpSp>
      <p:grpSp>
        <p:nvGrpSpPr>
          <p:cNvPr id="7" name="Group 16"/>
          <p:cNvGrpSpPr/>
          <p:nvPr/>
        </p:nvGrpSpPr>
        <p:grpSpPr bwMode="auto">
          <a:xfrm>
            <a:off x="6723063" y="4097338"/>
            <a:ext cx="404812" cy="360362"/>
            <a:chOff x="3094" y="2172"/>
            <a:chExt cx="255" cy="227"/>
          </a:xfrm>
        </p:grpSpPr>
        <p:sp>
          <p:nvSpPr>
            <p:cNvPr id="19474" name="Oval 17"/>
            <p:cNvSpPr>
              <a:spLocks noChangeArrowheads="1"/>
            </p:cNvSpPr>
            <p:nvPr/>
          </p:nvSpPr>
          <p:spPr bwMode="auto">
            <a:xfrm>
              <a:off x="3094" y="2343"/>
              <a:ext cx="56" cy="56"/>
            </a:xfrm>
            <a:prstGeom prst="ellipse">
              <a:avLst/>
            </a:prstGeom>
            <a:solidFill>
              <a:srgbClr val="000000"/>
            </a:solidFill>
            <a:ln w="9525">
              <a:noFill/>
              <a:round/>
            </a:ln>
          </p:spPr>
          <p:txBody>
            <a:bodyPr wrap="none" anchor="ctr"/>
            <a:lstStyle/>
            <a:p>
              <a:endParaRPr lang="en-US">
                <a:latin typeface="Arial" panose="020B0604020202020204"/>
                <a:cs typeface="Arial" panose="020B0604020202020204"/>
              </a:endParaRPr>
            </a:p>
          </p:txBody>
        </p:sp>
        <p:sp>
          <p:nvSpPr>
            <p:cNvPr id="19475" name="Text Box 36"/>
            <p:cNvSpPr txBox="1">
              <a:spLocks noChangeArrowheads="1"/>
            </p:cNvSpPr>
            <p:nvPr/>
          </p:nvSpPr>
          <p:spPr bwMode="auto">
            <a:xfrm>
              <a:off x="3165" y="2172"/>
              <a:ext cx="184" cy="213"/>
            </a:xfrm>
            <a:prstGeom prst="rect">
              <a:avLst/>
            </a:prstGeom>
            <a:noFill/>
            <a:ln w="9525">
              <a:noFill/>
              <a:miter lim="800000"/>
            </a:ln>
          </p:spPr>
          <p:txBody>
            <a:bodyPr lIns="0" tIns="0" rIns="0" bIns="0">
              <a:spAutoFit/>
            </a:bodyPr>
            <a:lstStyle/>
            <a:p>
              <a:pPr>
                <a:spcBef>
                  <a:spcPct val="50000"/>
                </a:spcBef>
              </a:pPr>
              <a:r>
                <a:rPr lang="en-US" sz="2200" b="1">
                  <a:latin typeface="Arial" panose="020B0604020202020204"/>
                  <a:cs typeface="Arial" panose="020B0604020202020204"/>
                </a:rPr>
                <a:t>B</a:t>
              </a:r>
              <a:endParaRPr lang="en-US" sz="2200" b="1" baseline="-25000">
                <a:latin typeface="Arial" panose="020B0604020202020204"/>
                <a:cs typeface="Arial" panose="020B0604020202020204"/>
              </a:endParaRPr>
            </a:p>
          </p:txBody>
        </p:sp>
      </p:grpSp>
      <p:sp>
        <p:nvSpPr>
          <p:cNvPr id="8" name="Text Box 10"/>
          <p:cNvSpPr txBox="1">
            <a:spLocks noChangeArrowheads="1"/>
          </p:cNvSpPr>
          <p:nvPr/>
        </p:nvSpPr>
        <p:spPr bwMode="auto">
          <a:xfrm>
            <a:off x="4103582" y="1532942"/>
            <a:ext cx="953485" cy="677108"/>
          </a:xfrm>
          <a:prstGeom prst="rect">
            <a:avLst/>
          </a:prstGeom>
          <a:noFill/>
          <a:ln w="9525">
            <a:noFill/>
            <a:miter lim="800000"/>
          </a:ln>
        </p:spPr>
        <p:txBody>
          <a:bodyPr wrap="square">
            <a:spAutoFit/>
          </a:bodyPr>
          <a:lstStyle/>
          <a:p>
            <a:pPr algn="r">
              <a:lnSpc>
                <a:spcPct val="95000"/>
              </a:lnSpc>
              <a:spcBef>
                <a:spcPct val="50000"/>
              </a:spcBef>
            </a:pPr>
            <a:r>
              <a:rPr lang="zh-CN" altLang="en-US" sz="2000" dirty="0">
                <a:latin typeface="Arial" panose="020B0604020202020204"/>
                <a:cs typeface="Arial" panose="020B0604020202020204"/>
              </a:rPr>
              <a:t>芒果的数量</a:t>
            </a:r>
            <a:endParaRPr lang="en-US" sz="2000" dirty="0">
              <a:latin typeface="Arial" panose="020B0604020202020204"/>
              <a:cs typeface="Arial" panose="020B0604020202020204"/>
            </a:endParaRPr>
          </a:p>
        </p:txBody>
      </p:sp>
      <p:sp>
        <p:nvSpPr>
          <p:cNvPr id="10" name="Text Box 10"/>
          <p:cNvSpPr txBox="1">
            <a:spLocks noChangeArrowheads="1"/>
          </p:cNvSpPr>
          <p:nvPr/>
        </p:nvSpPr>
        <p:spPr bwMode="auto">
          <a:xfrm>
            <a:off x="7965255" y="5707312"/>
            <a:ext cx="953485" cy="677108"/>
          </a:xfrm>
          <a:prstGeom prst="rect">
            <a:avLst/>
          </a:prstGeom>
          <a:noFill/>
          <a:ln w="9525">
            <a:noFill/>
            <a:miter lim="800000"/>
          </a:ln>
        </p:spPr>
        <p:txBody>
          <a:bodyPr wrap="square">
            <a:spAutoFit/>
          </a:bodyPr>
          <a:lstStyle/>
          <a:p>
            <a:pPr algn="r">
              <a:lnSpc>
                <a:spcPct val="95000"/>
              </a:lnSpc>
              <a:spcBef>
                <a:spcPct val="50000"/>
              </a:spcBef>
            </a:pPr>
            <a:r>
              <a:rPr lang="zh-CN" altLang="en-US" sz="2000" dirty="0">
                <a:latin typeface="Arial" panose="020B0604020202020204"/>
                <a:cs typeface="Arial" panose="020B0604020202020204"/>
              </a:rPr>
              <a:t>鱼的数量</a:t>
            </a:r>
            <a:endParaRPr lang="en-US" sz="2000" dirty="0">
              <a:latin typeface="Arial" panose="020B0604020202020204"/>
              <a:cs typeface="Arial" panose="020B0604020202020204"/>
            </a:endParaRPr>
          </a:p>
        </p:txBody>
      </p:sp>
      <p:sp>
        <p:nvSpPr>
          <p:cNvPr id="11" name="Rectangle 4"/>
          <p:cNvSpPr txBox="1">
            <a:spLocks noChangeArrowheads="1"/>
          </p:cNvSpPr>
          <p:nvPr/>
        </p:nvSpPr>
        <p:spPr>
          <a:xfrm>
            <a:off x="507564" y="779170"/>
            <a:ext cx="7241000" cy="549198"/>
          </a:xfrm>
          <a:prstGeom prst="rect">
            <a:avLst/>
          </a:prstGeom>
        </p:spPr>
        <p:txBody>
          <a:bodyPr>
            <a:noAutofit/>
          </a:bodyPr>
          <a:lst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a:lstStyle>
          <a:p>
            <a:pPr>
              <a:defRPr/>
            </a:pPr>
            <a:r>
              <a:rPr lang="zh-CN" altLang="en-US" sz="3200" dirty="0">
                <a:solidFill>
                  <a:schemeClr val="accent1"/>
                </a:solidFill>
                <a:latin typeface="Tahoma" panose="020B0604030504040204" pitchFamily="34" charset="0"/>
                <a:ea typeface="华光中雅_CNKI" panose="02000500000000000000"/>
                <a:cs typeface="Arial" panose="020B0604020202020204" pitchFamily="34" charset="0"/>
              </a:rPr>
              <a:t>无差异曲线的四个特征</a:t>
            </a:r>
            <a:endParaRPr lang="en-US" sz="3200" dirty="0">
              <a:solidFill>
                <a:schemeClr val="accent1"/>
              </a:solidFill>
              <a:ea typeface="华光中雅_CNKI" panose="02000500000000000000"/>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2515">
                                            <p:bg/>
                                          </p:spTgt>
                                        </p:tgtEl>
                                        <p:attrNameLst>
                                          <p:attrName>style.visibility</p:attrName>
                                        </p:attrNameLst>
                                      </p:cBhvr>
                                      <p:to>
                                        <p:strVal val="visible"/>
                                      </p:to>
                                    </p:set>
                                    <p:animEffect transition="in" filter="fade">
                                      <p:cBhvr>
                                        <p:cTn id="7" dur="500"/>
                                        <p:tgtEl>
                                          <p:spTgt spid="19251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2515">
                                            <p:txEl>
                                              <p:pRg st="0" end="0"/>
                                            </p:txEl>
                                          </p:spTgt>
                                        </p:tgtEl>
                                        <p:attrNameLst>
                                          <p:attrName>style.visibility</p:attrName>
                                        </p:attrNameLst>
                                      </p:cBhvr>
                                      <p:to>
                                        <p:strVal val="visible"/>
                                      </p:to>
                                    </p:set>
                                    <p:animEffect transition="in" filter="fade">
                                      <p:cBhvr>
                                        <p:cTn id="10" dur="500"/>
                                        <p:tgtEl>
                                          <p:spTgt spid="19251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11977">
                                            <p:txEl>
                                              <p:pRg st="0" end="0"/>
                                            </p:txEl>
                                          </p:spTgt>
                                        </p:tgtEl>
                                        <p:attrNameLst>
                                          <p:attrName>style.visibility</p:attrName>
                                        </p:attrNameLst>
                                      </p:cBhvr>
                                      <p:to>
                                        <p:strVal val="visible"/>
                                      </p:to>
                                    </p:set>
                                    <p:animEffect transition="in" filter="wipe(left)">
                                      <p:cBhvr>
                                        <p:cTn id="15" dur="500"/>
                                        <p:tgtEl>
                                          <p:spTgt spid="21197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7" grpId="0" build="p" bldLvl="2"/>
      <p:bldP spid="192515" grpId="0" build="p" bldLvl="5"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bwMode="auto">
          <a:xfrm>
            <a:off x="3849688" y="1244600"/>
            <a:ext cx="4514850" cy="4537075"/>
            <a:chOff x="2425" y="784"/>
            <a:chExt cx="2844" cy="2858"/>
          </a:xfrm>
        </p:grpSpPr>
        <p:grpSp>
          <p:nvGrpSpPr>
            <p:cNvPr id="3" name="Group 4"/>
            <p:cNvGrpSpPr/>
            <p:nvPr/>
          </p:nvGrpSpPr>
          <p:grpSpPr bwMode="auto">
            <a:xfrm>
              <a:off x="3181" y="1194"/>
              <a:ext cx="2060" cy="2290"/>
              <a:chOff x="2677" y="894"/>
              <a:chExt cx="2715" cy="2485"/>
            </a:xfrm>
          </p:grpSpPr>
          <p:sp>
            <p:nvSpPr>
              <p:cNvPr id="20513" name="Line 33"/>
              <p:cNvSpPr>
                <a:spLocks noChangeShapeType="1"/>
              </p:cNvSpPr>
              <p:nvPr/>
            </p:nvSpPr>
            <p:spPr bwMode="auto">
              <a:xfrm>
                <a:off x="2680" y="894"/>
                <a:ext cx="0" cy="248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20514" name="Line 34"/>
              <p:cNvSpPr>
                <a:spLocks noChangeShapeType="1"/>
              </p:cNvSpPr>
              <p:nvPr/>
            </p:nvSpPr>
            <p:spPr bwMode="auto">
              <a:xfrm>
                <a:off x="2677" y="3377"/>
                <a:ext cx="2715"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20511" name="Text Box 36"/>
            <p:cNvSpPr txBox="1">
              <a:spLocks noChangeArrowheads="1"/>
            </p:cNvSpPr>
            <p:nvPr/>
          </p:nvSpPr>
          <p:spPr bwMode="auto">
            <a:xfrm>
              <a:off x="4566" y="3513"/>
              <a:ext cx="703" cy="129"/>
            </a:xfrm>
            <a:prstGeom prst="rect">
              <a:avLst/>
            </a:prstGeom>
            <a:noFill/>
            <a:ln w="9525">
              <a:noFill/>
              <a:miter lim="800000"/>
            </a:ln>
          </p:spPr>
          <p:txBody>
            <a:bodyPr lIns="0" tIns="0" rIns="0" bIns="0">
              <a:spAutoFit/>
            </a:bodyPr>
            <a:lstStyle/>
            <a:p>
              <a:pPr algn="r">
                <a:spcBef>
                  <a:spcPct val="50000"/>
                </a:spcBef>
              </a:pPr>
              <a:endParaRPr lang="en-US" sz="2000" baseline="-25000" dirty="0">
                <a:latin typeface="Arial" panose="020B0604020202020204"/>
                <a:cs typeface="Arial" panose="020B0604020202020204"/>
              </a:endParaRPr>
            </a:p>
          </p:txBody>
        </p:sp>
        <p:sp>
          <p:nvSpPr>
            <p:cNvPr id="20512" name="Text Box 36"/>
            <p:cNvSpPr txBox="1">
              <a:spLocks noChangeArrowheads="1"/>
            </p:cNvSpPr>
            <p:nvPr/>
          </p:nvSpPr>
          <p:spPr bwMode="auto">
            <a:xfrm>
              <a:off x="2425" y="784"/>
              <a:ext cx="876" cy="129"/>
            </a:xfrm>
            <a:prstGeom prst="rect">
              <a:avLst/>
            </a:prstGeom>
            <a:noFill/>
            <a:ln w="9525">
              <a:noFill/>
              <a:miter lim="800000"/>
            </a:ln>
          </p:spPr>
          <p:txBody>
            <a:bodyPr lIns="0" tIns="0" rIns="0" bIns="0">
              <a:spAutoFit/>
            </a:bodyPr>
            <a:lstStyle/>
            <a:p>
              <a:pPr algn="r">
                <a:spcBef>
                  <a:spcPct val="50000"/>
                </a:spcBef>
              </a:pPr>
              <a:endParaRPr lang="en-US" sz="2000" baseline="-25000" dirty="0">
                <a:latin typeface="Arial" panose="020B0604020202020204"/>
                <a:cs typeface="Arial" panose="020B0604020202020204"/>
              </a:endParaRPr>
            </a:p>
          </p:txBody>
        </p:sp>
      </p:grpSp>
      <p:sp>
        <p:nvSpPr>
          <p:cNvPr id="216073" name="Text Box 9"/>
          <p:cNvSpPr txBox="1">
            <a:spLocks noChangeArrowheads="1"/>
          </p:cNvSpPr>
          <p:nvPr/>
        </p:nvSpPr>
        <p:spPr bwMode="auto">
          <a:xfrm>
            <a:off x="436563" y="3295650"/>
            <a:ext cx="3397250" cy="1304203"/>
          </a:xfrm>
          <a:prstGeom prst="rect">
            <a:avLst/>
          </a:prstGeom>
          <a:noFill/>
          <a:ln w="9525">
            <a:noFill/>
            <a:miter lim="800000"/>
          </a:ln>
        </p:spPr>
        <p:txBody>
          <a:bodyPr>
            <a:spAutoFit/>
          </a:bodyPr>
          <a:lstStyle/>
          <a:p>
            <a:pPr>
              <a:lnSpc>
                <a:spcPct val="105000"/>
              </a:lnSpc>
              <a:spcBef>
                <a:spcPct val="20000"/>
              </a:spcBef>
            </a:pPr>
            <a:r>
              <a:rPr lang="zh-CN" altLang="en-US" sz="2500" smtClean="0">
                <a:latin typeface="Arial" panose="020B0604020202020204"/>
                <a:cs typeface="Arial" panose="020B0604020202020204"/>
              </a:rPr>
              <a:t>甲的</a:t>
            </a:r>
            <a:r>
              <a:rPr lang="zh-CN" altLang="en-US" sz="2500" dirty="0">
                <a:latin typeface="Arial" panose="020B0604020202020204"/>
                <a:cs typeface="Arial" panose="020B0604020202020204"/>
              </a:rPr>
              <a:t>边际替代率是他愿意为</a:t>
            </a:r>
            <a:r>
              <a:rPr lang="zh-CN" altLang="en-US" sz="2500">
                <a:latin typeface="Arial" panose="020B0604020202020204"/>
                <a:cs typeface="Arial" panose="020B0604020202020204"/>
              </a:rPr>
              <a:t>多</a:t>
            </a:r>
            <a:r>
              <a:rPr lang="zh-CN" altLang="en-US" sz="2500" smtClean="0">
                <a:latin typeface="Arial" panose="020B0604020202020204"/>
                <a:cs typeface="Arial" panose="020B0604020202020204"/>
              </a:rPr>
              <a:t>得到</a:t>
            </a:r>
            <a:r>
              <a:rPr lang="en-US" altLang="zh-CN" sz="2500" smtClean="0">
                <a:latin typeface="Arial" panose="020B0604020202020204"/>
                <a:cs typeface="Arial" panose="020B0604020202020204"/>
              </a:rPr>
              <a:t>1</a:t>
            </a:r>
            <a:r>
              <a:rPr lang="zh-CN" altLang="en-US" sz="2500" smtClean="0">
                <a:latin typeface="Arial" panose="020B0604020202020204"/>
                <a:cs typeface="Arial" panose="020B0604020202020204"/>
              </a:rPr>
              <a:t>条</a:t>
            </a:r>
            <a:r>
              <a:rPr lang="zh-CN" altLang="en-US" sz="2500" dirty="0">
                <a:latin typeface="Arial" panose="020B0604020202020204"/>
                <a:cs typeface="Arial" panose="020B0604020202020204"/>
              </a:rPr>
              <a:t>鱼所愿意放弃的芒果数量</a:t>
            </a:r>
          </a:p>
        </p:txBody>
      </p:sp>
      <p:sp>
        <p:nvSpPr>
          <p:cNvPr id="20487" name="Arc 11"/>
          <p:cNvSpPr/>
          <p:nvPr/>
        </p:nvSpPr>
        <p:spPr bwMode="auto">
          <a:xfrm flipH="1" flipV="1">
            <a:off x="5645150" y="1638300"/>
            <a:ext cx="2273300" cy="3182938"/>
          </a:xfrm>
          <a:custGeom>
            <a:avLst/>
            <a:gdLst>
              <a:gd name="T0" fmla="*/ 2015254733 w 21120"/>
              <a:gd name="T1" fmla="*/ 0 h 21539"/>
              <a:gd name="T2" fmla="*/ 2147483647 w 21120"/>
              <a:gd name="T3" fmla="*/ 2147483647 h 21539"/>
              <a:gd name="T4" fmla="*/ 0 w 21120"/>
              <a:gd name="T5" fmla="*/ 2147483647 h 21539"/>
              <a:gd name="T6" fmla="*/ 0 60000 65536"/>
              <a:gd name="T7" fmla="*/ 0 60000 65536"/>
              <a:gd name="T8" fmla="*/ 0 60000 65536"/>
              <a:gd name="T9" fmla="*/ 0 w 21120"/>
              <a:gd name="T10" fmla="*/ 0 h 21539"/>
              <a:gd name="T11" fmla="*/ 21120 w 21120"/>
              <a:gd name="T12" fmla="*/ 21539 h 21539"/>
            </a:gdLst>
            <a:ahLst/>
            <a:cxnLst>
              <a:cxn ang="T6">
                <a:pos x="T0" y="T1"/>
              </a:cxn>
              <a:cxn ang="T7">
                <a:pos x="T2" y="T3"/>
              </a:cxn>
              <a:cxn ang="T8">
                <a:pos x="T4" y="T5"/>
              </a:cxn>
            </a:cxnLst>
            <a:rect l="T9" t="T10" r="T11" b="T12"/>
            <a:pathLst>
              <a:path w="21120" h="21539" fill="none" extrusionOk="0">
                <a:moveTo>
                  <a:pt x="1616" y="-1"/>
                </a:moveTo>
                <a:cubicBezTo>
                  <a:pt x="11170" y="716"/>
                  <a:pt x="19110" y="7641"/>
                  <a:pt x="21119" y="17010"/>
                </a:cubicBezTo>
              </a:path>
              <a:path w="21120" h="21539" stroke="0" extrusionOk="0">
                <a:moveTo>
                  <a:pt x="1616" y="-1"/>
                </a:moveTo>
                <a:cubicBezTo>
                  <a:pt x="11170" y="716"/>
                  <a:pt x="19110" y="7641"/>
                  <a:pt x="21119" y="17010"/>
                </a:cubicBezTo>
                <a:lnTo>
                  <a:pt x="0" y="21539"/>
                </a:lnTo>
                <a:close/>
              </a:path>
            </a:pathLst>
          </a:custGeom>
          <a:noFill/>
          <a:ln w="28575">
            <a:solidFill>
              <a:srgbClr val="003399"/>
            </a:solidFill>
            <a:round/>
          </a:ln>
        </p:spPr>
        <p:txBody>
          <a:bodyPr rot="10800000" wrap="none" anchor="ctr"/>
          <a:lstStyle/>
          <a:p>
            <a:pPr algn="ctr"/>
            <a:endParaRPr lang="en-US">
              <a:latin typeface="Arial" panose="020B0604020202020204"/>
              <a:cs typeface="Arial" panose="020B0604020202020204"/>
            </a:endParaRPr>
          </a:p>
          <a:p>
            <a:pPr algn="ctr"/>
            <a:endParaRPr lang="en-US">
              <a:latin typeface="Arial" panose="020B0604020202020204"/>
              <a:cs typeface="Arial" panose="020B0604020202020204"/>
            </a:endParaRPr>
          </a:p>
        </p:txBody>
      </p:sp>
      <p:sp>
        <p:nvSpPr>
          <p:cNvPr id="20488" name="Text Box 36"/>
          <p:cNvSpPr txBox="1">
            <a:spLocks noChangeArrowheads="1"/>
          </p:cNvSpPr>
          <p:nvPr/>
        </p:nvSpPr>
        <p:spPr bwMode="auto">
          <a:xfrm>
            <a:off x="7823200" y="4667250"/>
            <a:ext cx="333375" cy="427038"/>
          </a:xfrm>
          <a:prstGeom prst="rect">
            <a:avLst/>
          </a:prstGeom>
          <a:noFill/>
          <a:ln w="9525">
            <a:noFill/>
            <a:miter lim="800000"/>
          </a:ln>
        </p:spPr>
        <p:txBody>
          <a:bodyPr lIns="0" tIns="0" rIns="0" bIns="91440">
            <a:spAutoFit/>
          </a:bodyPr>
          <a:lstStyle/>
          <a:p>
            <a:pPr>
              <a:spcBef>
                <a:spcPct val="50000"/>
              </a:spcBef>
            </a:pPr>
            <a:r>
              <a:rPr lang="en-US" sz="2200" b="1" i="1">
                <a:latin typeface="Tahoma" panose="020B0604030504040204" pitchFamily="34" charset="0"/>
                <a:cs typeface="Arial" panose="020B0604020202020204" pitchFamily="34" charset="0"/>
              </a:rPr>
              <a:t>I</a:t>
            </a:r>
            <a:r>
              <a:rPr lang="en-US" sz="2200" b="1" baseline="-25000">
                <a:latin typeface="Tahoma" panose="020B0604030504040204" pitchFamily="34" charset="0"/>
                <a:cs typeface="Arial" panose="020B0604020202020204" pitchFamily="34" charset="0"/>
              </a:rPr>
              <a:t>1</a:t>
            </a:r>
          </a:p>
        </p:txBody>
      </p:sp>
      <p:grpSp>
        <p:nvGrpSpPr>
          <p:cNvPr id="4" name="Group 13"/>
          <p:cNvGrpSpPr/>
          <p:nvPr/>
        </p:nvGrpSpPr>
        <p:grpSpPr bwMode="auto">
          <a:xfrm flipH="1" flipV="1">
            <a:off x="5734050" y="2740025"/>
            <a:ext cx="395288" cy="958850"/>
            <a:chOff x="993" y="2249"/>
            <a:chExt cx="503" cy="376"/>
          </a:xfrm>
        </p:grpSpPr>
        <p:sp>
          <p:nvSpPr>
            <p:cNvPr id="20508" name="Line 14"/>
            <p:cNvSpPr>
              <a:spLocks noChangeShapeType="1"/>
            </p:cNvSpPr>
            <p:nvPr/>
          </p:nvSpPr>
          <p:spPr bwMode="auto">
            <a:xfrm>
              <a:off x="993" y="2249"/>
              <a:ext cx="503"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20509" name="Line 15"/>
            <p:cNvSpPr>
              <a:spLocks noChangeShapeType="1"/>
            </p:cNvSpPr>
            <p:nvPr/>
          </p:nvSpPr>
          <p:spPr bwMode="auto">
            <a:xfrm>
              <a:off x="1495" y="2249"/>
              <a:ext cx="0" cy="376"/>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grpSp>
        <p:nvGrpSpPr>
          <p:cNvPr id="5" name="Group 16"/>
          <p:cNvGrpSpPr/>
          <p:nvPr/>
        </p:nvGrpSpPr>
        <p:grpSpPr bwMode="auto">
          <a:xfrm flipH="1" flipV="1">
            <a:off x="6767513" y="4441825"/>
            <a:ext cx="395287" cy="234950"/>
            <a:chOff x="993" y="2249"/>
            <a:chExt cx="503" cy="376"/>
          </a:xfrm>
        </p:grpSpPr>
        <p:sp>
          <p:nvSpPr>
            <p:cNvPr id="20506" name="Line 17"/>
            <p:cNvSpPr>
              <a:spLocks noChangeShapeType="1"/>
            </p:cNvSpPr>
            <p:nvPr/>
          </p:nvSpPr>
          <p:spPr bwMode="auto">
            <a:xfrm>
              <a:off x="993" y="2249"/>
              <a:ext cx="503"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20507" name="Line 18"/>
            <p:cNvSpPr>
              <a:spLocks noChangeShapeType="1"/>
            </p:cNvSpPr>
            <p:nvPr/>
          </p:nvSpPr>
          <p:spPr bwMode="auto">
            <a:xfrm>
              <a:off x="1495" y="2249"/>
              <a:ext cx="0" cy="376"/>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20491" name="Text Box 19"/>
          <p:cNvSpPr txBox="1">
            <a:spLocks noChangeArrowheads="1"/>
          </p:cNvSpPr>
          <p:nvPr/>
        </p:nvSpPr>
        <p:spPr bwMode="auto">
          <a:xfrm>
            <a:off x="5813425" y="3705225"/>
            <a:ext cx="265113" cy="384208"/>
          </a:xfrm>
          <a:prstGeom prst="rect">
            <a:avLst/>
          </a:prstGeom>
          <a:noFill/>
          <a:ln w="9525">
            <a:noFill/>
            <a:miter lim="800000"/>
          </a:ln>
        </p:spPr>
        <p:txBody>
          <a:bodyPr lIns="45720" tIns="27432" rIns="45720">
            <a:spAutoFit/>
          </a:bodyPr>
          <a:lstStyle/>
          <a:p>
            <a:pPr algn="ctr">
              <a:lnSpc>
                <a:spcPct val="90000"/>
              </a:lnSpc>
              <a:spcBef>
                <a:spcPct val="50000"/>
              </a:spcBef>
            </a:pPr>
            <a:r>
              <a:rPr lang="en-US" sz="2200">
                <a:latin typeface="Tahoma" panose="020B0604030504040204"/>
                <a:cs typeface="Tahoma" panose="020B0604030504040204"/>
              </a:rPr>
              <a:t>1</a:t>
            </a:r>
          </a:p>
        </p:txBody>
      </p:sp>
      <p:sp>
        <p:nvSpPr>
          <p:cNvPr id="20492" name="Text Box 20"/>
          <p:cNvSpPr txBox="1">
            <a:spLocks noChangeArrowheads="1"/>
          </p:cNvSpPr>
          <p:nvPr/>
        </p:nvSpPr>
        <p:spPr bwMode="auto">
          <a:xfrm>
            <a:off x="6838950" y="4687888"/>
            <a:ext cx="265113" cy="384208"/>
          </a:xfrm>
          <a:prstGeom prst="rect">
            <a:avLst/>
          </a:prstGeom>
          <a:noFill/>
          <a:ln w="9525">
            <a:noFill/>
            <a:miter lim="800000"/>
          </a:ln>
        </p:spPr>
        <p:txBody>
          <a:bodyPr lIns="45720" tIns="27432" rIns="45720">
            <a:spAutoFit/>
          </a:bodyPr>
          <a:lstStyle/>
          <a:p>
            <a:pPr algn="ctr">
              <a:lnSpc>
                <a:spcPct val="90000"/>
              </a:lnSpc>
              <a:spcBef>
                <a:spcPct val="50000"/>
              </a:spcBef>
            </a:pPr>
            <a:r>
              <a:rPr lang="en-US" sz="2200" dirty="0">
                <a:latin typeface="Tahoma" panose="020B0604030504040204"/>
                <a:cs typeface="Tahoma" panose="020B0604030504040204"/>
              </a:rPr>
              <a:t>1</a:t>
            </a:r>
          </a:p>
        </p:txBody>
      </p:sp>
      <p:sp>
        <p:nvSpPr>
          <p:cNvPr id="20493" name="Text Box 21"/>
          <p:cNvSpPr txBox="1">
            <a:spLocks noChangeArrowheads="1"/>
          </p:cNvSpPr>
          <p:nvPr/>
        </p:nvSpPr>
        <p:spPr bwMode="auto">
          <a:xfrm>
            <a:off x="5410200" y="3057525"/>
            <a:ext cx="265113" cy="384208"/>
          </a:xfrm>
          <a:prstGeom prst="rect">
            <a:avLst/>
          </a:prstGeom>
          <a:noFill/>
          <a:ln w="9525">
            <a:noFill/>
            <a:miter lim="800000"/>
          </a:ln>
        </p:spPr>
        <p:txBody>
          <a:bodyPr lIns="45720" tIns="27432" rIns="45720">
            <a:spAutoFit/>
          </a:bodyPr>
          <a:lstStyle/>
          <a:p>
            <a:pPr algn="ctr">
              <a:lnSpc>
                <a:spcPct val="90000"/>
              </a:lnSpc>
              <a:spcBef>
                <a:spcPct val="50000"/>
              </a:spcBef>
            </a:pPr>
            <a:r>
              <a:rPr lang="en-US" sz="2200">
                <a:latin typeface="Arial" panose="020B0604020202020204"/>
                <a:cs typeface="Arial" panose="020B0604020202020204"/>
              </a:rPr>
              <a:t>6</a:t>
            </a:r>
          </a:p>
        </p:txBody>
      </p:sp>
      <p:sp>
        <p:nvSpPr>
          <p:cNvPr id="20494" name="Text Box 22"/>
          <p:cNvSpPr txBox="1">
            <a:spLocks noChangeArrowheads="1"/>
          </p:cNvSpPr>
          <p:nvPr/>
        </p:nvSpPr>
        <p:spPr bwMode="auto">
          <a:xfrm>
            <a:off x="6483350" y="4386263"/>
            <a:ext cx="265113" cy="384208"/>
          </a:xfrm>
          <a:prstGeom prst="rect">
            <a:avLst/>
          </a:prstGeom>
          <a:noFill/>
          <a:ln w="9525">
            <a:noFill/>
            <a:miter lim="800000"/>
          </a:ln>
        </p:spPr>
        <p:txBody>
          <a:bodyPr lIns="45720" tIns="27432" rIns="45720">
            <a:spAutoFit/>
          </a:bodyPr>
          <a:lstStyle/>
          <a:p>
            <a:pPr algn="ctr">
              <a:lnSpc>
                <a:spcPct val="90000"/>
              </a:lnSpc>
              <a:spcBef>
                <a:spcPct val="50000"/>
              </a:spcBef>
            </a:pPr>
            <a:r>
              <a:rPr lang="en-US" sz="2200">
                <a:latin typeface="Arial" panose="020B0604020202020204"/>
                <a:cs typeface="Arial" panose="020B0604020202020204"/>
              </a:rPr>
              <a:t>2</a:t>
            </a:r>
          </a:p>
        </p:txBody>
      </p:sp>
      <p:grpSp>
        <p:nvGrpSpPr>
          <p:cNvPr id="6" name="Group 23"/>
          <p:cNvGrpSpPr/>
          <p:nvPr/>
        </p:nvGrpSpPr>
        <p:grpSpPr bwMode="auto">
          <a:xfrm>
            <a:off x="5691188" y="2417763"/>
            <a:ext cx="398462" cy="360362"/>
            <a:chOff x="3484" y="2235"/>
            <a:chExt cx="251" cy="227"/>
          </a:xfrm>
        </p:grpSpPr>
        <p:sp>
          <p:nvSpPr>
            <p:cNvPr id="20504" name="Oval 24"/>
            <p:cNvSpPr>
              <a:spLocks noChangeArrowheads="1"/>
            </p:cNvSpPr>
            <p:nvPr/>
          </p:nvSpPr>
          <p:spPr bwMode="auto">
            <a:xfrm>
              <a:off x="3484" y="2406"/>
              <a:ext cx="56" cy="56"/>
            </a:xfrm>
            <a:prstGeom prst="ellipse">
              <a:avLst/>
            </a:prstGeom>
            <a:solidFill>
              <a:srgbClr val="000000"/>
            </a:solidFill>
            <a:ln w="9525">
              <a:noFill/>
              <a:round/>
            </a:ln>
          </p:spPr>
          <p:txBody>
            <a:bodyPr wrap="none" anchor="ctr"/>
            <a:lstStyle/>
            <a:p>
              <a:endParaRPr lang="en-US">
                <a:latin typeface="Arial" panose="020B0604020202020204"/>
                <a:cs typeface="Arial" panose="020B0604020202020204"/>
              </a:endParaRPr>
            </a:p>
          </p:txBody>
        </p:sp>
        <p:sp>
          <p:nvSpPr>
            <p:cNvPr id="20505" name="Text Box 36"/>
            <p:cNvSpPr txBox="1">
              <a:spLocks noChangeArrowheads="1"/>
            </p:cNvSpPr>
            <p:nvPr/>
          </p:nvSpPr>
          <p:spPr bwMode="auto">
            <a:xfrm>
              <a:off x="3551" y="2235"/>
              <a:ext cx="184" cy="213"/>
            </a:xfrm>
            <a:prstGeom prst="rect">
              <a:avLst/>
            </a:prstGeom>
            <a:noFill/>
            <a:ln w="9525">
              <a:noFill/>
              <a:miter lim="800000"/>
            </a:ln>
          </p:spPr>
          <p:txBody>
            <a:bodyPr lIns="0" tIns="0" rIns="0" bIns="0">
              <a:spAutoFit/>
            </a:bodyPr>
            <a:lstStyle/>
            <a:p>
              <a:pPr>
                <a:spcBef>
                  <a:spcPct val="50000"/>
                </a:spcBef>
              </a:pPr>
              <a:r>
                <a:rPr lang="en-US" sz="2200" b="1">
                  <a:latin typeface="Arial" panose="020B0604020202020204"/>
                  <a:cs typeface="Arial" panose="020B0604020202020204"/>
                </a:rPr>
                <a:t>A</a:t>
              </a:r>
              <a:endParaRPr lang="en-US" sz="2200" b="1" baseline="-25000">
                <a:latin typeface="Arial" panose="020B0604020202020204"/>
                <a:cs typeface="Arial" panose="020B0604020202020204"/>
              </a:endParaRPr>
            </a:p>
          </p:txBody>
        </p:sp>
      </p:grpSp>
      <p:grpSp>
        <p:nvGrpSpPr>
          <p:cNvPr id="7" name="Group 26"/>
          <p:cNvGrpSpPr/>
          <p:nvPr/>
        </p:nvGrpSpPr>
        <p:grpSpPr bwMode="auto">
          <a:xfrm>
            <a:off x="6723063" y="4097338"/>
            <a:ext cx="404812" cy="360362"/>
            <a:chOff x="3094" y="2172"/>
            <a:chExt cx="255" cy="227"/>
          </a:xfrm>
        </p:grpSpPr>
        <p:sp>
          <p:nvSpPr>
            <p:cNvPr id="20502" name="Oval 27"/>
            <p:cNvSpPr>
              <a:spLocks noChangeArrowheads="1"/>
            </p:cNvSpPr>
            <p:nvPr/>
          </p:nvSpPr>
          <p:spPr bwMode="auto">
            <a:xfrm>
              <a:off x="3094" y="2343"/>
              <a:ext cx="56" cy="56"/>
            </a:xfrm>
            <a:prstGeom prst="ellipse">
              <a:avLst/>
            </a:prstGeom>
            <a:solidFill>
              <a:srgbClr val="000000"/>
            </a:solidFill>
            <a:ln w="9525">
              <a:noFill/>
              <a:round/>
            </a:ln>
          </p:spPr>
          <p:txBody>
            <a:bodyPr wrap="none" anchor="ctr"/>
            <a:lstStyle/>
            <a:p>
              <a:endParaRPr lang="en-US">
                <a:latin typeface="Arial" panose="020B0604020202020204"/>
                <a:cs typeface="Arial" panose="020B0604020202020204"/>
              </a:endParaRPr>
            </a:p>
          </p:txBody>
        </p:sp>
        <p:sp>
          <p:nvSpPr>
            <p:cNvPr id="20503" name="Text Box 36"/>
            <p:cNvSpPr txBox="1">
              <a:spLocks noChangeArrowheads="1"/>
            </p:cNvSpPr>
            <p:nvPr/>
          </p:nvSpPr>
          <p:spPr bwMode="auto">
            <a:xfrm>
              <a:off x="3165" y="2172"/>
              <a:ext cx="184" cy="213"/>
            </a:xfrm>
            <a:prstGeom prst="rect">
              <a:avLst/>
            </a:prstGeom>
            <a:noFill/>
            <a:ln w="9525">
              <a:noFill/>
              <a:miter lim="800000"/>
            </a:ln>
          </p:spPr>
          <p:txBody>
            <a:bodyPr lIns="0" tIns="0" rIns="0" bIns="0">
              <a:spAutoFit/>
            </a:bodyPr>
            <a:lstStyle/>
            <a:p>
              <a:pPr>
                <a:spcBef>
                  <a:spcPct val="50000"/>
                </a:spcBef>
              </a:pPr>
              <a:r>
                <a:rPr lang="en-US" sz="2200" b="1">
                  <a:latin typeface="Arial" panose="020B0604020202020204"/>
                  <a:cs typeface="Arial" panose="020B0604020202020204"/>
                </a:rPr>
                <a:t>B</a:t>
              </a:r>
              <a:endParaRPr lang="en-US" sz="2200" b="1" baseline="-25000">
                <a:latin typeface="Arial" panose="020B0604020202020204"/>
                <a:cs typeface="Arial" panose="020B0604020202020204"/>
              </a:endParaRPr>
            </a:p>
          </p:txBody>
        </p:sp>
      </p:grpSp>
      <p:sp>
        <p:nvSpPr>
          <p:cNvPr id="191492" name="Rectangle 4"/>
          <p:cNvSpPr>
            <a:spLocks noChangeArrowheads="1"/>
          </p:cNvSpPr>
          <p:nvPr/>
        </p:nvSpPr>
        <p:spPr bwMode="auto">
          <a:xfrm>
            <a:off x="331788" y="1621287"/>
            <a:ext cx="3388157" cy="1304203"/>
          </a:xfrm>
          <a:prstGeom prst="rect">
            <a:avLst/>
          </a:prstGeom>
          <a:noFill/>
          <a:ln w="9525">
            <a:noFill/>
            <a:miter lim="800000"/>
          </a:ln>
        </p:spPr>
        <p:txBody>
          <a:bodyPr wrap="square">
            <a:spAutoFit/>
          </a:bodyPr>
          <a:lstStyle/>
          <a:p>
            <a:pPr>
              <a:lnSpc>
                <a:spcPct val="105000"/>
              </a:lnSpc>
              <a:spcBef>
                <a:spcPct val="45000"/>
              </a:spcBef>
              <a:buClr>
                <a:srgbClr val="00B85C"/>
              </a:buClr>
              <a:buSzPct val="120000"/>
              <a:buFont typeface="Wingdings" panose="05000000000000000000" pitchFamily="2" charset="2"/>
              <a:buNone/>
            </a:pPr>
            <a:r>
              <a:rPr lang="zh-CN" altLang="en-US" sz="2500" b="1" dirty="0">
                <a:solidFill>
                  <a:srgbClr val="CC0000"/>
                </a:solidFill>
                <a:latin typeface="Arial" panose="020B0604020202020204"/>
                <a:cs typeface="Arial" panose="020B0604020202020204"/>
              </a:rPr>
              <a:t>边际替代率</a:t>
            </a:r>
            <a:r>
              <a:rPr lang="en-US" altLang="zh-CN" sz="2500" b="1" dirty="0">
                <a:solidFill>
                  <a:srgbClr val="CC0000"/>
                </a:solidFill>
                <a:latin typeface="Arial" panose="020B0604020202020204"/>
                <a:cs typeface="Arial" panose="020B0604020202020204"/>
              </a:rPr>
              <a:t>(</a:t>
            </a:r>
            <a:r>
              <a:rPr lang="en-US" sz="2500" b="1" dirty="0">
                <a:solidFill>
                  <a:srgbClr val="CC0000"/>
                </a:solidFill>
                <a:latin typeface="Arial" panose="020B0604020202020204"/>
                <a:cs typeface="Arial" panose="020B0604020202020204"/>
              </a:rPr>
              <a:t>MRS)</a:t>
            </a:r>
            <a:r>
              <a:rPr lang="en-US" sz="2500" dirty="0">
                <a:latin typeface="Arial" panose="020B0604020202020204"/>
                <a:cs typeface="Arial" panose="020B0604020202020204"/>
              </a:rPr>
              <a:t>:  </a:t>
            </a:r>
            <a:br>
              <a:rPr lang="en-US" sz="2500" dirty="0">
                <a:latin typeface="Arial" panose="020B0604020202020204"/>
                <a:cs typeface="Arial" panose="020B0604020202020204"/>
              </a:rPr>
            </a:br>
            <a:r>
              <a:rPr lang="zh-CN" altLang="en-US" sz="2500" dirty="0">
                <a:latin typeface="Arial" panose="020B0604020202020204"/>
                <a:cs typeface="Arial" panose="020B0604020202020204"/>
              </a:rPr>
              <a:t>消费者愿意以一种物品交换另一种物品的比率</a:t>
            </a:r>
            <a:endParaRPr lang="en-US" sz="2500" dirty="0">
              <a:latin typeface="Arial" panose="020B0604020202020204"/>
              <a:cs typeface="Arial" panose="020B0604020202020204"/>
            </a:endParaRPr>
          </a:p>
        </p:txBody>
      </p:sp>
      <p:sp>
        <p:nvSpPr>
          <p:cNvPr id="216094" name="Text Box 30"/>
          <p:cNvSpPr txBox="1">
            <a:spLocks noChangeArrowheads="1"/>
          </p:cNvSpPr>
          <p:nvPr/>
        </p:nvSpPr>
        <p:spPr bwMode="auto">
          <a:xfrm>
            <a:off x="5748338" y="1047750"/>
            <a:ext cx="2728912" cy="872290"/>
          </a:xfrm>
          <a:prstGeom prst="rect">
            <a:avLst/>
          </a:prstGeom>
          <a:solidFill>
            <a:srgbClr val="FFCCCC"/>
          </a:solidFill>
          <a:ln w="9525">
            <a:noFill/>
            <a:miter lim="800000"/>
          </a:ln>
          <a:effectLst>
            <a:outerShdw blurRad="50800" dist="38100" dir="2700000" algn="tl" rotWithShape="0">
              <a:prstClr val="black">
                <a:alpha val="40000"/>
              </a:prstClr>
            </a:outerShdw>
          </a:effectLst>
        </p:spPr>
        <p:txBody>
          <a:bodyPr>
            <a:spAutoFit/>
          </a:bodyPr>
          <a:lstStyle/>
          <a:p>
            <a:pPr algn="ctr">
              <a:lnSpc>
                <a:spcPct val="105000"/>
              </a:lnSpc>
              <a:spcBef>
                <a:spcPct val="20000"/>
              </a:spcBef>
            </a:pPr>
            <a:r>
              <a:rPr lang="en-US" sz="2500" i="1" dirty="0">
                <a:latin typeface="Arial" panose="020B0604020202020204"/>
                <a:cs typeface="Arial" panose="020B0604020202020204"/>
              </a:rPr>
              <a:t>MRS =</a:t>
            </a:r>
            <a:r>
              <a:rPr lang="zh-CN" altLang="en-US" sz="2500" dirty="0">
                <a:latin typeface="Arial" panose="020B0604020202020204"/>
                <a:cs typeface="Arial" panose="020B0604020202020204"/>
              </a:rPr>
              <a:t>无差异曲线的斜率</a:t>
            </a:r>
            <a:endParaRPr lang="en-US" sz="2500" dirty="0">
              <a:latin typeface="Arial" panose="020B0604020202020204"/>
              <a:cs typeface="Arial" panose="020B0604020202020204"/>
            </a:endParaRPr>
          </a:p>
        </p:txBody>
      </p:sp>
      <p:sp>
        <p:nvSpPr>
          <p:cNvPr id="216097" name="Text Box 33"/>
          <p:cNvSpPr txBox="1">
            <a:spLocks noChangeArrowheads="1"/>
          </p:cNvSpPr>
          <p:nvPr/>
        </p:nvSpPr>
        <p:spPr bwMode="auto">
          <a:xfrm>
            <a:off x="4471988" y="3021013"/>
            <a:ext cx="941387" cy="427037"/>
          </a:xfrm>
          <a:prstGeom prst="rect">
            <a:avLst/>
          </a:prstGeom>
          <a:solidFill>
            <a:schemeClr val="bg1">
              <a:alpha val="70195"/>
            </a:schemeClr>
          </a:solidFill>
          <a:ln w="9525">
            <a:noFill/>
            <a:miter lim="800000"/>
          </a:ln>
        </p:spPr>
        <p:txBody>
          <a:bodyPr lIns="0" rIns="0">
            <a:spAutoFit/>
          </a:bodyPr>
          <a:lstStyle/>
          <a:p>
            <a:pPr algn="r">
              <a:spcBef>
                <a:spcPct val="50000"/>
              </a:spcBef>
            </a:pPr>
            <a:r>
              <a:rPr lang="en-US" sz="2200" i="1">
                <a:latin typeface="Arial" panose="020B0604020202020204"/>
                <a:cs typeface="Arial" panose="020B0604020202020204"/>
              </a:rPr>
              <a:t>MRS</a:t>
            </a:r>
            <a:r>
              <a:rPr lang="en-US" sz="2200">
                <a:latin typeface="Arial" panose="020B0604020202020204"/>
                <a:cs typeface="Arial" panose="020B0604020202020204"/>
              </a:rPr>
              <a:t> =</a:t>
            </a:r>
          </a:p>
        </p:txBody>
      </p:sp>
      <p:sp>
        <p:nvSpPr>
          <p:cNvPr id="216099" name="Text Box 35"/>
          <p:cNvSpPr txBox="1">
            <a:spLocks noChangeArrowheads="1"/>
          </p:cNvSpPr>
          <p:nvPr/>
        </p:nvSpPr>
        <p:spPr bwMode="auto">
          <a:xfrm>
            <a:off x="5529263" y="4346575"/>
            <a:ext cx="941387" cy="427038"/>
          </a:xfrm>
          <a:prstGeom prst="rect">
            <a:avLst/>
          </a:prstGeom>
          <a:noFill/>
          <a:ln w="9525">
            <a:noFill/>
            <a:miter lim="800000"/>
          </a:ln>
        </p:spPr>
        <p:txBody>
          <a:bodyPr lIns="0" rIns="0">
            <a:spAutoFit/>
          </a:bodyPr>
          <a:lstStyle/>
          <a:p>
            <a:pPr algn="r">
              <a:spcBef>
                <a:spcPct val="50000"/>
              </a:spcBef>
            </a:pPr>
            <a:r>
              <a:rPr lang="en-US" sz="2200" i="1">
                <a:latin typeface="Arial" panose="020B0604020202020204"/>
                <a:cs typeface="Arial" panose="020B0604020202020204"/>
              </a:rPr>
              <a:t>MRS</a:t>
            </a:r>
            <a:r>
              <a:rPr lang="en-US" sz="2200">
                <a:latin typeface="Arial" panose="020B0604020202020204"/>
                <a:cs typeface="Arial" panose="020B0604020202020204"/>
              </a:rPr>
              <a:t> =</a:t>
            </a:r>
          </a:p>
        </p:txBody>
      </p:sp>
      <p:sp>
        <p:nvSpPr>
          <p:cNvPr id="216100" name="Text Box 36"/>
          <p:cNvSpPr txBox="1">
            <a:spLocks noChangeArrowheads="1"/>
          </p:cNvSpPr>
          <p:nvPr/>
        </p:nvSpPr>
        <p:spPr bwMode="auto">
          <a:xfrm>
            <a:off x="412635" y="4794553"/>
            <a:ext cx="3500338" cy="900246"/>
          </a:xfrm>
          <a:prstGeom prst="rect">
            <a:avLst/>
          </a:prstGeom>
          <a:noFill/>
          <a:ln w="9525">
            <a:noFill/>
            <a:miter lim="800000"/>
          </a:ln>
        </p:spPr>
        <p:txBody>
          <a:bodyPr wrap="square">
            <a:spAutoFit/>
          </a:bodyPr>
          <a:lstStyle/>
          <a:p>
            <a:pPr>
              <a:lnSpc>
                <a:spcPct val="105000"/>
              </a:lnSpc>
              <a:spcBef>
                <a:spcPct val="20000"/>
              </a:spcBef>
            </a:pPr>
            <a:r>
              <a:rPr lang="zh-CN" altLang="en-US" sz="2500" dirty="0">
                <a:latin typeface="Arial" panose="020B0604020202020204"/>
                <a:cs typeface="Arial" panose="020B0604020202020204"/>
              </a:rPr>
              <a:t>沿着无差异曲线向右下方移动，</a:t>
            </a:r>
            <a:r>
              <a:rPr lang="en-US" altLang="zh-CN" sz="2500" dirty="0">
                <a:latin typeface="Arial" panose="020B0604020202020204"/>
                <a:cs typeface="Arial" panose="020B0604020202020204"/>
              </a:rPr>
              <a:t>MRS</a:t>
            </a:r>
            <a:r>
              <a:rPr lang="zh-CN" altLang="en-US" sz="2500">
                <a:latin typeface="Arial" panose="020B0604020202020204"/>
                <a:cs typeface="Arial" panose="020B0604020202020204"/>
              </a:rPr>
              <a:t>不断</a:t>
            </a:r>
            <a:r>
              <a:rPr lang="zh-CN" altLang="en-US" sz="2500" smtClean="0">
                <a:latin typeface="Arial" panose="020B0604020202020204"/>
                <a:cs typeface="Arial" panose="020B0604020202020204"/>
              </a:rPr>
              <a:t>减少。</a:t>
            </a:r>
            <a:endParaRPr lang="en-US" sz="2500" dirty="0">
              <a:latin typeface="Arial" panose="020B0604020202020204"/>
              <a:cs typeface="Arial" panose="020B0604020202020204"/>
            </a:endParaRPr>
          </a:p>
        </p:txBody>
      </p:sp>
      <p:sp>
        <p:nvSpPr>
          <p:cNvPr id="8" name="Rectangle 4"/>
          <p:cNvSpPr txBox="1">
            <a:spLocks noChangeArrowheads="1"/>
          </p:cNvSpPr>
          <p:nvPr/>
        </p:nvSpPr>
        <p:spPr>
          <a:xfrm>
            <a:off x="436563" y="701523"/>
            <a:ext cx="7241000" cy="549198"/>
          </a:xfrm>
          <a:prstGeom prst="rect">
            <a:avLst/>
          </a:prstGeom>
        </p:spPr>
        <p:txBody>
          <a:bodyPr>
            <a:noAutofit/>
          </a:bodyPr>
          <a:lst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a:lstStyle>
          <a:p>
            <a:pPr>
              <a:defRPr/>
            </a:pPr>
            <a:r>
              <a:rPr lang="zh-CN" altLang="en-US" sz="3200" dirty="0">
                <a:solidFill>
                  <a:schemeClr val="accent1"/>
                </a:solidFill>
                <a:latin typeface="Tahoma" panose="020B0604030504040204" pitchFamily="34" charset="0"/>
                <a:ea typeface="华光中雅_CNKI" panose="02000500000000000000"/>
                <a:cs typeface="Arial" panose="020B0604020202020204" pitchFamily="34" charset="0"/>
              </a:rPr>
              <a:t>边际替代率</a:t>
            </a:r>
            <a:endParaRPr lang="en-US" sz="3200" dirty="0">
              <a:solidFill>
                <a:schemeClr val="accent1"/>
              </a:solidFill>
              <a:ea typeface="华光中雅_CNKI" panose="02000500000000000000"/>
              <a:cs typeface="Arial" panose="020B0604020202020204" pitchFamily="34" charset="0"/>
            </a:endParaRPr>
          </a:p>
        </p:txBody>
      </p:sp>
      <p:sp>
        <p:nvSpPr>
          <p:cNvPr id="9" name="Text Box 10"/>
          <p:cNvSpPr txBox="1">
            <a:spLocks noChangeArrowheads="1"/>
          </p:cNvSpPr>
          <p:nvPr/>
        </p:nvSpPr>
        <p:spPr bwMode="auto">
          <a:xfrm>
            <a:off x="4163329" y="1403753"/>
            <a:ext cx="953485" cy="677108"/>
          </a:xfrm>
          <a:prstGeom prst="rect">
            <a:avLst/>
          </a:prstGeom>
          <a:noFill/>
          <a:ln w="9525">
            <a:noFill/>
            <a:miter lim="800000"/>
          </a:ln>
        </p:spPr>
        <p:txBody>
          <a:bodyPr wrap="square">
            <a:spAutoFit/>
          </a:bodyPr>
          <a:lstStyle/>
          <a:p>
            <a:pPr algn="r">
              <a:lnSpc>
                <a:spcPct val="95000"/>
              </a:lnSpc>
              <a:spcBef>
                <a:spcPct val="50000"/>
              </a:spcBef>
            </a:pPr>
            <a:r>
              <a:rPr lang="zh-CN" altLang="en-US" sz="2000" dirty="0">
                <a:latin typeface="Arial" panose="020B0604020202020204"/>
                <a:cs typeface="Arial" panose="020B0604020202020204"/>
              </a:rPr>
              <a:t>芒果的数量</a:t>
            </a:r>
            <a:endParaRPr lang="en-US" sz="2000" dirty="0">
              <a:latin typeface="Arial" panose="020B0604020202020204"/>
              <a:cs typeface="Arial" panose="020B0604020202020204"/>
            </a:endParaRPr>
          </a:p>
        </p:txBody>
      </p:sp>
      <p:sp>
        <p:nvSpPr>
          <p:cNvPr id="10" name="Text Box 10"/>
          <p:cNvSpPr txBox="1">
            <a:spLocks noChangeArrowheads="1"/>
          </p:cNvSpPr>
          <p:nvPr/>
        </p:nvSpPr>
        <p:spPr bwMode="auto">
          <a:xfrm>
            <a:off x="7965255" y="5707312"/>
            <a:ext cx="953485" cy="677108"/>
          </a:xfrm>
          <a:prstGeom prst="rect">
            <a:avLst/>
          </a:prstGeom>
          <a:noFill/>
          <a:ln w="9525">
            <a:noFill/>
            <a:miter lim="800000"/>
          </a:ln>
        </p:spPr>
        <p:txBody>
          <a:bodyPr wrap="square">
            <a:spAutoFit/>
          </a:bodyPr>
          <a:lstStyle/>
          <a:p>
            <a:pPr algn="r">
              <a:lnSpc>
                <a:spcPct val="95000"/>
              </a:lnSpc>
              <a:spcBef>
                <a:spcPct val="50000"/>
              </a:spcBef>
            </a:pPr>
            <a:r>
              <a:rPr lang="zh-CN" altLang="en-US" sz="2000" dirty="0">
                <a:latin typeface="Arial" panose="020B0604020202020204"/>
                <a:cs typeface="Arial" panose="020B0604020202020204"/>
              </a:rPr>
              <a:t>鱼的数量</a:t>
            </a:r>
            <a:endParaRPr lang="en-US" sz="2000" dirty="0">
              <a:latin typeface="Arial" panose="020B0604020202020204"/>
              <a:cs typeface="Arial" panose="020B0604020202020204"/>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1492"/>
                                        </p:tgtEl>
                                        <p:attrNameLst>
                                          <p:attrName>style.visibility</p:attrName>
                                        </p:attrNameLst>
                                      </p:cBhvr>
                                      <p:to>
                                        <p:strVal val="visible"/>
                                      </p:to>
                                    </p:set>
                                    <p:animEffect transition="in" filter="wipe(left)">
                                      <p:cBhvr>
                                        <p:cTn id="7" dur="500"/>
                                        <p:tgtEl>
                                          <p:spTgt spid="1914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6073">
                                            <p:txEl>
                                              <p:pRg st="0" end="0"/>
                                            </p:txEl>
                                          </p:spTgt>
                                        </p:tgtEl>
                                        <p:attrNameLst>
                                          <p:attrName>style.visibility</p:attrName>
                                        </p:attrNameLst>
                                      </p:cBhvr>
                                      <p:to>
                                        <p:strVal val="visible"/>
                                      </p:to>
                                    </p:set>
                                    <p:animEffect transition="in" filter="wipe(left)">
                                      <p:cBhvr>
                                        <p:cTn id="12" dur="500"/>
                                        <p:tgtEl>
                                          <p:spTgt spid="21607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6094">
                                            <p:bg/>
                                          </p:spTgt>
                                        </p:tgtEl>
                                        <p:attrNameLst>
                                          <p:attrName>style.visibility</p:attrName>
                                        </p:attrNameLst>
                                      </p:cBhvr>
                                      <p:to>
                                        <p:strVal val="visible"/>
                                      </p:to>
                                    </p:set>
                                    <p:animEffect transition="in" filter="fade">
                                      <p:cBhvr>
                                        <p:cTn id="17" dur="500"/>
                                        <p:tgtEl>
                                          <p:spTgt spid="216094">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6094">
                                            <p:txEl>
                                              <p:pRg st="0" end="0"/>
                                            </p:txEl>
                                          </p:spTgt>
                                        </p:tgtEl>
                                        <p:attrNameLst>
                                          <p:attrName>style.visibility</p:attrName>
                                        </p:attrNameLst>
                                      </p:cBhvr>
                                      <p:to>
                                        <p:strVal val="visible"/>
                                      </p:to>
                                    </p:set>
                                    <p:animEffect transition="in" filter="fade">
                                      <p:cBhvr>
                                        <p:cTn id="20" dur="500"/>
                                        <p:tgtEl>
                                          <p:spTgt spid="216094">
                                            <p:txEl>
                                              <p:pRg st="0" end="0"/>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16097"/>
                                        </p:tgtEl>
                                        <p:attrNameLst>
                                          <p:attrName>style.visibility</p:attrName>
                                        </p:attrNameLst>
                                      </p:cBhvr>
                                      <p:to>
                                        <p:strVal val="visible"/>
                                      </p:to>
                                    </p:set>
                                    <p:animEffect transition="in" filter="fade">
                                      <p:cBhvr>
                                        <p:cTn id="24" dur="500"/>
                                        <p:tgtEl>
                                          <p:spTgt spid="216097"/>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216099"/>
                                        </p:tgtEl>
                                        <p:attrNameLst>
                                          <p:attrName>style.visibility</p:attrName>
                                        </p:attrNameLst>
                                      </p:cBhvr>
                                      <p:to>
                                        <p:strVal val="visible"/>
                                      </p:to>
                                    </p:set>
                                    <p:animEffect transition="in" filter="fade">
                                      <p:cBhvr>
                                        <p:cTn id="28" dur="500"/>
                                        <p:tgtEl>
                                          <p:spTgt spid="21609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16100">
                                            <p:txEl>
                                              <p:pRg st="0" end="0"/>
                                            </p:txEl>
                                          </p:spTgt>
                                        </p:tgtEl>
                                        <p:attrNameLst>
                                          <p:attrName>style.visibility</p:attrName>
                                        </p:attrNameLst>
                                      </p:cBhvr>
                                      <p:to>
                                        <p:strVal val="visible"/>
                                      </p:to>
                                    </p:set>
                                    <p:animEffect transition="in" filter="wipe(left)">
                                      <p:cBhvr>
                                        <p:cTn id="33" dur="500"/>
                                        <p:tgtEl>
                                          <p:spTgt spid="21610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73" grpId="0" build="p" bldLvl="2"/>
      <p:bldP spid="191492" grpId="0"/>
      <p:bldP spid="216094" grpId="0" build="p" bldLvl="2" animBg="1"/>
      <p:bldP spid="216097" grpId="0" animBg="1"/>
      <p:bldP spid="216099" grpId="0"/>
      <p:bldP spid="216100"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9" name="Picture 3" descr="24729_2105"/>
          <p:cNvPicPr>
            <a:picLocks noChangeAspect="1" noChangeArrowheads="1"/>
          </p:cNvPicPr>
          <p:nvPr/>
        </p:nvPicPr>
        <p:blipFill>
          <a:blip r:embed="rId3" cstate="print"/>
          <a:srcRect t="8243" r="49843"/>
          <a:stretch>
            <a:fillRect/>
          </a:stretch>
        </p:blipFill>
        <p:spPr bwMode="auto">
          <a:xfrm>
            <a:off x="1475561" y="1457840"/>
            <a:ext cx="3038774" cy="4667250"/>
          </a:xfrm>
          <a:prstGeom prst="rect">
            <a:avLst/>
          </a:prstGeom>
          <a:noFill/>
          <a:ln w="9525">
            <a:noFill/>
            <a:miter lim="800000"/>
            <a:headEnd/>
            <a:tailEnd/>
          </a:ln>
        </p:spPr>
      </p:pic>
      <p:sp>
        <p:nvSpPr>
          <p:cNvPr id="130052" name="Rectangle 4"/>
          <p:cNvSpPr>
            <a:spLocks noChangeArrowheads="1"/>
          </p:cNvSpPr>
          <p:nvPr/>
        </p:nvSpPr>
        <p:spPr bwMode="auto">
          <a:xfrm>
            <a:off x="5320145" y="1477940"/>
            <a:ext cx="3286482" cy="4050024"/>
          </a:xfrm>
          <a:prstGeom prst="rect">
            <a:avLst/>
          </a:prstGeom>
          <a:noFill/>
          <a:ln w="9525">
            <a:noFill/>
            <a:miter lim="800000"/>
          </a:ln>
        </p:spPr>
        <p:txBody>
          <a:bodyPr/>
          <a:lstStyle/>
          <a:p>
            <a:pPr algn="just">
              <a:lnSpc>
                <a:spcPct val="105000"/>
              </a:lnSpc>
              <a:spcBef>
                <a:spcPct val="45000"/>
              </a:spcBef>
              <a:buClr>
                <a:srgbClr val="00B85C"/>
              </a:buClr>
              <a:buSzPct val="120000"/>
              <a:buFont typeface="Wingdings" panose="05000000000000000000" pitchFamily="2" charset="2"/>
              <a:buNone/>
            </a:pPr>
            <a:r>
              <a:rPr lang="zh-CN" altLang="en-US" sz="2400" dirty="0">
                <a:solidFill>
                  <a:srgbClr val="CC0000"/>
                </a:solidFill>
                <a:latin typeface="微软雅黑" panose="020B0503020204020204" pitchFamily="34" charset="-122"/>
                <a:ea typeface="微软雅黑" panose="020B0503020204020204" pitchFamily="34" charset="-122"/>
                <a:cs typeface="Arial" panose="020B0604020202020204"/>
              </a:rPr>
              <a:t>完全替代品：</a:t>
            </a:r>
            <a:r>
              <a:rPr lang="zh-CN" altLang="en-US" sz="2400" dirty="0">
                <a:latin typeface="微软雅黑" panose="020B0503020204020204" pitchFamily="34" charset="-122"/>
                <a:ea typeface="微软雅黑" panose="020B0503020204020204" pitchFamily="34" charset="-122"/>
                <a:cs typeface="Arial" panose="020B0604020202020204"/>
              </a:rPr>
              <a:t>无差异曲线为直线的两种物品，有不变的</a:t>
            </a:r>
            <a:r>
              <a:rPr lang="en-US" altLang="zh-CN" sz="2400" dirty="0">
                <a:latin typeface="微软雅黑" panose="020B0503020204020204" pitchFamily="34" charset="-122"/>
                <a:ea typeface="微软雅黑" panose="020B0503020204020204" pitchFamily="34" charset="-122"/>
                <a:cs typeface="Arial" panose="020B0604020202020204"/>
              </a:rPr>
              <a:t>MRS</a:t>
            </a:r>
          </a:p>
          <a:p>
            <a:pPr algn="just">
              <a:lnSpc>
                <a:spcPct val="105000"/>
              </a:lnSpc>
              <a:spcBef>
                <a:spcPct val="45000"/>
              </a:spcBef>
              <a:buClr>
                <a:srgbClr val="00B85C"/>
              </a:buClr>
              <a:buSzPct val="120000"/>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cs typeface="Arial" panose="020B0604020202020204"/>
              </a:rPr>
              <a:t>例如</a:t>
            </a:r>
            <a:r>
              <a:rPr lang="zh-CN" altLang="en-US" sz="2400">
                <a:latin typeface="微软雅黑" panose="020B0503020204020204" pitchFamily="34" charset="-122"/>
                <a:ea typeface="微软雅黑" panose="020B0503020204020204" pitchFamily="34" charset="-122"/>
                <a:cs typeface="Arial" panose="020B0604020202020204"/>
              </a:rPr>
              <a:t>：</a:t>
            </a:r>
            <a:r>
              <a:rPr lang="en-US" altLang="zh-CN" sz="2400" smtClean="0">
                <a:latin typeface="微软雅黑" panose="020B0503020204020204" pitchFamily="34" charset="-122"/>
                <a:ea typeface="微软雅黑" panose="020B0503020204020204" pitchFamily="34" charset="-122"/>
                <a:cs typeface="Arial" panose="020B0604020202020204"/>
              </a:rPr>
              <a:t>5</a:t>
            </a:r>
            <a:r>
              <a:rPr lang="zh-CN" altLang="en-US" sz="2400" smtClean="0">
                <a:latin typeface="微软雅黑" panose="020B0503020204020204" pitchFamily="34" charset="-122"/>
                <a:ea typeface="微软雅黑" panose="020B0503020204020204" pitchFamily="34" charset="-122"/>
                <a:cs typeface="Arial" panose="020B0604020202020204"/>
              </a:rPr>
              <a:t>分硬币</a:t>
            </a:r>
            <a:r>
              <a:rPr lang="en-US" altLang="zh-CN" sz="2400" smtClean="0">
                <a:latin typeface="微软雅黑" panose="020B0503020204020204" pitchFamily="34" charset="-122"/>
                <a:ea typeface="微软雅黑" panose="020B0503020204020204" pitchFamily="34" charset="-122"/>
                <a:cs typeface="Arial" panose="020B0604020202020204"/>
              </a:rPr>
              <a:t>(</a:t>
            </a:r>
            <a:r>
              <a:rPr lang="en-US" altLang="zh-CN" sz="2400">
                <a:latin typeface="微软雅黑" panose="020B0503020204020204" pitchFamily="34" charset="-122"/>
                <a:ea typeface="微软雅黑" panose="020B0503020204020204" pitchFamily="34" charset="-122"/>
                <a:cs typeface="Arial" panose="020B0604020202020204"/>
              </a:rPr>
              <a:t>Nickel</a:t>
            </a:r>
            <a:r>
              <a:rPr lang="en-US" altLang="zh-CN" sz="2400" smtClean="0">
                <a:latin typeface="微软雅黑" panose="020B0503020204020204" pitchFamily="34" charset="-122"/>
                <a:ea typeface="微软雅黑" panose="020B0503020204020204" pitchFamily="34" charset="-122"/>
                <a:cs typeface="Arial" panose="020B0604020202020204"/>
              </a:rPr>
              <a:t>)</a:t>
            </a:r>
            <a:r>
              <a:rPr lang="zh-CN" altLang="en-US" sz="2400" smtClean="0">
                <a:latin typeface="微软雅黑" panose="020B0503020204020204" pitchFamily="34" charset="-122"/>
                <a:ea typeface="微软雅黑" panose="020B0503020204020204" pitchFamily="34" charset="-122"/>
                <a:cs typeface="Arial" panose="020B0604020202020204"/>
              </a:rPr>
              <a:t>与</a:t>
            </a:r>
            <a:r>
              <a:rPr lang="en-US" altLang="zh-CN" sz="2400" smtClean="0">
                <a:latin typeface="微软雅黑" panose="020B0503020204020204" pitchFamily="34" charset="-122"/>
                <a:ea typeface="微软雅黑" panose="020B0503020204020204" pitchFamily="34" charset="-122"/>
                <a:cs typeface="Arial" panose="020B0604020202020204"/>
              </a:rPr>
              <a:t>1</a:t>
            </a:r>
            <a:r>
              <a:rPr lang="zh-CN" altLang="en-US" sz="2400">
                <a:latin typeface="微软雅黑" panose="020B0503020204020204" pitchFamily="34" charset="-122"/>
                <a:ea typeface="微软雅黑" panose="020B0503020204020204" pitchFamily="34" charset="-122"/>
                <a:cs typeface="Arial" panose="020B0604020202020204"/>
              </a:rPr>
              <a:t>角</a:t>
            </a:r>
            <a:r>
              <a:rPr lang="zh-CN" altLang="en-US" sz="2400" smtClean="0">
                <a:latin typeface="微软雅黑" panose="020B0503020204020204" pitchFamily="34" charset="-122"/>
                <a:ea typeface="微软雅黑" panose="020B0503020204020204" pitchFamily="34" charset="-122"/>
                <a:cs typeface="Arial" panose="020B0604020202020204"/>
              </a:rPr>
              <a:t>硬币</a:t>
            </a:r>
            <a:r>
              <a:rPr lang="en-US" altLang="zh-CN" sz="2400" smtClean="0">
                <a:latin typeface="微软雅黑" panose="020B0503020204020204" pitchFamily="34" charset="-122"/>
                <a:ea typeface="微软雅黑" panose="020B0503020204020204" pitchFamily="34" charset="-122"/>
                <a:cs typeface="Arial" panose="020B0604020202020204"/>
              </a:rPr>
              <a:t>(</a:t>
            </a:r>
            <a:r>
              <a:rPr lang="en-US" altLang="zh-CN" sz="2400">
                <a:latin typeface="微软雅黑" panose="020B0503020204020204" pitchFamily="34" charset="-122"/>
                <a:ea typeface="微软雅黑" panose="020B0503020204020204" pitchFamily="34" charset="-122"/>
                <a:cs typeface="Arial" panose="020B0604020202020204"/>
              </a:rPr>
              <a:t>Dimes</a:t>
            </a:r>
            <a:r>
              <a:rPr lang="en-US" altLang="zh-CN" sz="2400" smtClean="0">
                <a:latin typeface="微软雅黑" panose="020B0503020204020204" pitchFamily="34" charset="-122"/>
                <a:ea typeface="微软雅黑" panose="020B0503020204020204" pitchFamily="34" charset="-122"/>
                <a:cs typeface="Arial" panose="020B0604020202020204"/>
              </a:rPr>
              <a:t>)</a:t>
            </a:r>
            <a:endParaRPr lang="zh-CN" altLang="en-US" sz="2400" dirty="0">
              <a:latin typeface="微软雅黑" panose="020B0503020204020204" pitchFamily="34" charset="-122"/>
              <a:ea typeface="微软雅黑" panose="020B0503020204020204" pitchFamily="34" charset="-122"/>
              <a:cs typeface="Arial" panose="020B0604020202020204"/>
            </a:endParaRPr>
          </a:p>
          <a:p>
            <a:pPr algn="just">
              <a:lnSpc>
                <a:spcPct val="105000"/>
              </a:lnSpc>
              <a:spcBef>
                <a:spcPct val="45000"/>
              </a:spcBef>
              <a:buClr>
                <a:srgbClr val="00B85C"/>
              </a:buClr>
              <a:buSzPct val="120000"/>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cs typeface="Arial" panose="020B0604020202020204"/>
              </a:rPr>
              <a:t>消费者总是愿意以</a:t>
            </a:r>
            <a:r>
              <a:rPr lang="en-US" altLang="zh-CN" sz="2400" dirty="0">
                <a:latin typeface="微软雅黑" panose="020B0503020204020204" pitchFamily="34" charset="-122"/>
                <a:ea typeface="微软雅黑" panose="020B0503020204020204" pitchFamily="34" charset="-122"/>
                <a:cs typeface="Arial" panose="020B0604020202020204"/>
              </a:rPr>
              <a:t>2</a:t>
            </a:r>
            <a:r>
              <a:rPr lang="zh-CN" altLang="en-US" sz="2400">
                <a:latin typeface="微软雅黑" panose="020B0503020204020204" pitchFamily="34" charset="-122"/>
                <a:ea typeface="微软雅黑" panose="020B0503020204020204" pitchFamily="34" charset="-122"/>
                <a:cs typeface="Arial" panose="020B0604020202020204"/>
              </a:rPr>
              <a:t>个</a:t>
            </a:r>
            <a:r>
              <a:rPr lang="en-US" altLang="zh-CN" sz="2400" smtClean="0">
                <a:latin typeface="微软雅黑" panose="020B0503020204020204" pitchFamily="34" charset="-122"/>
                <a:ea typeface="微软雅黑" panose="020B0503020204020204" pitchFamily="34" charset="-122"/>
                <a:cs typeface="Arial" panose="020B0604020202020204"/>
              </a:rPr>
              <a:t>5</a:t>
            </a:r>
            <a:r>
              <a:rPr lang="zh-CN" altLang="en-US" sz="2400" smtClean="0">
                <a:latin typeface="微软雅黑" panose="020B0503020204020204" pitchFamily="34" charset="-122"/>
                <a:ea typeface="微软雅黑" panose="020B0503020204020204" pitchFamily="34" charset="-122"/>
                <a:cs typeface="Arial" panose="020B0604020202020204"/>
              </a:rPr>
              <a:t>分硬币</a:t>
            </a:r>
            <a:r>
              <a:rPr lang="zh-CN" altLang="en-US" sz="2400">
                <a:latin typeface="微软雅黑" panose="020B0503020204020204" pitchFamily="34" charset="-122"/>
                <a:ea typeface="微软雅黑" panose="020B0503020204020204" pitchFamily="34" charset="-122"/>
                <a:cs typeface="Arial" panose="020B0604020202020204"/>
              </a:rPr>
              <a:t>来</a:t>
            </a:r>
            <a:r>
              <a:rPr lang="zh-CN" altLang="en-US" sz="2400" smtClean="0">
                <a:latin typeface="微软雅黑" panose="020B0503020204020204" pitchFamily="34" charset="-122"/>
                <a:ea typeface="微软雅黑" panose="020B0503020204020204" pitchFamily="34" charset="-122"/>
                <a:cs typeface="Arial" panose="020B0604020202020204"/>
              </a:rPr>
              <a:t>交换</a:t>
            </a:r>
            <a:r>
              <a:rPr lang="en-US" altLang="zh-CN" sz="2400">
                <a:latin typeface="微软雅黑" panose="020B0503020204020204" pitchFamily="34" charset="-122"/>
                <a:ea typeface="微软雅黑" panose="020B0503020204020204" pitchFamily="34" charset="-122"/>
                <a:cs typeface="Arial" panose="020B0604020202020204"/>
              </a:rPr>
              <a:t>1</a:t>
            </a:r>
            <a:r>
              <a:rPr lang="zh-CN" altLang="en-US" sz="2400" smtClean="0">
                <a:latin typeface="微软雅黑" panose="020B0503020204020204" pitchFamily="34" charset="-122"/>
                <a:ea typeface="微软雅黑" panose="020B0503020204020204" pitchFamily="34" charset="-122"/>
                <a:cs typeface="Arial" panose="020B0604020202020204"/>
              </a:rPr>
              <a:t>个</a:t>
            </a:r>
            <a:r>
              <a:rPr lang="en-US" altLang="zh-CN" sz="2400">
                <a:latin typeface="微软雅黑" panose="020B0503020204020204" pitchFamily="34" charset="-122"/>
                <a:ea typeface="微软雅黑" panose="020B0503020204020204" pitchFamily="34" charset="-122"/>
                <a:cs typeface="Arial" panose="020B0604020202020204"/>
              </a:rPr>
              <a:t>1</a:t>
            </a:r>
            <a:r>
              <a:rPr lang="zh-CN" altLang="en-US" sz="2400" smtClean="0">
                <a:latin typeface="微软雅黑" panose="020B0503020204020204" pitchFamily="34" charset="-122"/>
                <a:ea typeface="微软雅黑" panose="020B0503020204020204" pitchFamily="34" charset="-122"/>
                <a:cs typeface="Arial" panose="020B0604020202020204"/>
              </a:rPr>
              <a:t>角硬币。</a:t>
            </a:r>
            <a:endParaRPr lang="en-US" sz="2400" dirty="0">
              <a:latin typeface="微软雅黑" panose="020B0503020204020204" pitchFamily="34" charset="-122"/>
              <a:ea typeface="微软雅黑" panose="020B0503020204020204" pitchFamily="34" charset="-122"/>
              <a:cs typeface="Arial" panose="020B0604020202020204"/>
            </a:endParaRPr>
          </a:p>
        </p:txBody>
      </p:sp>
      <p:sp>
        <p:nvSpPr>
          <p:cNvPr id="2" name="Rectangle 4"/>
          <p:cNvSpPr txBox="1">
            <a:spLocks noChangeArrowheads="1"/>
          </p:cNvSpPr>
          <p:nvPr/>
        </p:nvSpPr>
        <p:spPr>
          <a:xfrm>
            <a:off x="436563" y="701523"/>
            <a:ext cx="7241000" cy="549198"/>
          </a:xfrm>
          <a:prstGeom prst="rect">
            <a:avLst/>
          </a:prstGeom>
        </p:spPr>
        <p:txBody>
          <a:bodyPr>
            <a:noAutofit/>
          </a:bodyPr>
          <a:lst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a:lstStyle>
          <a:p>
            <a:pPr>
              <a:defRPr/>
            </a:pPr>
            <a:r>
              <a:rPr lang="zh-CN" altLang="en-US" sz="3200" dirty="0">
                <a:solidFill>
                  <a:schemeClr val="accent1"/>
                </a:solidFill>
                <a:latin typeface="Tahoma" panose="020B0604030504040204" pitchFamily="34" charset="0"/>
                <a:ea typeface="华光中雅_CNKI" panose="02000500000000000000"/>
                <a:cs typeface="Arial" panose="020B0604020202020204" pitchFamily="34" charset="0"/>
              </a:rPr>
              <a:t>一个极端的例子：完全替代品</a:t>
            </a:r>
            <a:endParaRPr lang="en-US" sz="3200" dirty="0">
              <a:solidFill>
                <a:schemeClr val="accent1"/>
              </a:solidFill>
              <a:ea typeface="华光中雅_CNKI" panose="02000500000000000000"/>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0052">
                                            <p:txEl>
                                              <p:pRg st="0" end="0"/>
                                            </p:txEl>
                                          </p:spTgt>
                                        </p:tgtEl>
                                        <p:attrNameLst>
                                          <p:attrName>style.visibility</p:attrName>
                                        </p:attrNameLst>
                                      </p:cBhvr>
                                      <p:to>
                                        <p:strVal val="visible"/>
                                      </p:to>
                                    </p:set>
                                    <p:animEffect transition="in" filter="wipe(left)">
                                      <p:cBhvr>
                                        <p:cTn id="7" dur="500"/>
                                        <p:tgtEl>
                                          <p:spTgt spid="1300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0052">
                                            <p:txEl>
                                              <p:pRg st="1" end="1"/>
                                            </p:txEl>
                                          </p:spTgt>
                                        </p:tgtEl>
                                        <p:attrNameLst>
                                          <p:attrName>style.visibility</p:attrName>
                                        </p:attrNameLst>
                                      </p:cBhvr>
                                      <p:to>
                                        <p:strVal val="visible"/>
                                      </p:to>
                                    </p:set>
                                    <p:animEffect transition="in" filter="wipe(left)">
                                      <p:cBhvr>
                                        <p:cTn id="12" dur="500"/>
                                        <p:tgtEl>
                                          <p:spTgt spid="1300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0052">
                                            <p:txEl>
                                              <p:pRg st="2" end="2"/>
                                            </p:txEl>
                                          </p:spTgt>
                                        </p:tgtEl>
                                        <p:attrNameLst>
                                          <p:attrName>style.visibility</p:attrName>
                                        </p:attrNameLst>
                                      </p:cBhvr>
                                      <p:to>
                                        <p:strVal val="visible"/>
                                      </p:to>
                                    </p:set>
                                    <p:animEffect transition="in" filter="wipe(left)">
                                      <p:cBhvr>
                                        <p:cTn id="17" dur="500"/>
                                        <p:tgtEl>
                                          <p:spTgt spid="13005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3" name="Picture 3" descr="24729_2105"/>
          <p:cNvPicPr>
            <a:picLocks noChangeAspect="1" noChangeArrowheads="1"/>
          </p:cNvPicPr>
          <p:nvPr/>
        </p:nvPicPr>
        <p:blipFill>
          <a:blip r:embed="rId3" cstate="print"/>
          <a:srcRect l="49843" t="10303"/>
          <a:stretch>
            <a:fillRect/>
          </a:stretch>
        </p:blipFill>
        <p:spPr bwMode="auto">
          <a:xfrm>
            <a:off x="0" y="1883285"/>
            <a:ext cx="5916613" cy="4370387"/>
          </a:xfrm>
          <a:prstGeom prst="rect">
            <a:avLst/>
          </a:prstGeom>
          <a:noFill/>
          <a:ln w="9525">
            <a:noFill/>
            <a:miter lim="800000"/>
            <a:headEnd/>
            <a:tailEnd/>
          </a:ln>
        </p:spPr>
      </p:pic>
      <p:sp>
        <p:nvSpPr>
          <p:cNvPr id="165892" name="Rectangle 4"/>
          <p:cNvSpPr>
            <a:spLocks noChangeArrowheads="1"/>
          </p:cNvSpPr>
          <p:nvPr/>
        </p:nvSpPr>
        <p:spPr bwMode="auto">
          <a:xfrm>
            <a:off x="725435" y="1382976"/>
            <a:ext cx="7092469" cy="440790"/>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600" b="1" dirty="0">
                <a:solidFill>
                  <a:srgbClr val="CC0000"/>
                </a:solidFill>
                <a:latin typeface="Arial" panose="020B0604020202020204"/>
                <a:cs typeface="Arial" panose="020B0604020202020204"/>
              </a:rPr>
              <a:t>完全互补品</a:t>
            </a:r>
            <a:r>
              <a:rPr lang="zh-CN" altLang="en-US" sz="2600" dirty="0">
                <a:latin typeface="Arial" panose="020B0604020202020204"/>
                <a:cs typeface="Arial" panose="020B0604020202020204"/>
              </a:rPr>
              <a:t>：无差异曲线为直角形的两种物品。</a:t>
            </a:r>
            <a:endParaRPr lang="en-US" sz="2600" dirty="0">
              <a:latin typeface="Arial" panose="020B0604020202020204"/>
              <a:cs typeface="Arial" panose="020B0604020202020204"/>
            </a:endParaRPr>
          </a:p>
        </p:txBody>
      </p:sp>
      <p:sp>
        <p:nvSpPr>
          <p:cNvPr id="165893" name="Rectangle 5"/>
          <p:cNvSpPr>
            <a:spLocks noChangeArrowheads="1"/>
          </p:cNvSpPr>
          <p:nvPr/>
        </p:nvSpPr>
        <p:spPr bwMode="auto">
          <a:xfrm>
            <a:off x="6057900" y="2082266"/>
            <a:ext cx="2670464" cy="2707944"/>
          </a:xfrm>
          <a:prstGeom prst="rect">
            <a:avLst/>
          </a:prstGeom>
          <a:noFill/>
          <a:ln w="9525">
            <a:noFill/>
            <a:miter lim="800000"/>
          </a:ln>
        </p:spPr>
        <p:txBody>
          <a:bodyPr/>
          <a:lstStyle/>
          <a:p>
            <a:pPr algn="just">
              <a:lnSpc>
                <a:spcPct val="105000"/>
              </a:lnSpc>
              <a:spcBef>
                <a:spcPct val="10000"/>
              </a:spcBef>
              <a:buClr>
                <a:srgbClr val="00B85C"/>
              </a:buClr>
              <a:buSzPct val="120000"/>
              <a:buFont typeface="Wingdings" panose="05000000000000000000" pitchFamily="2" charset="2"/>
              <a:buNone/>
            </a:pPr>
            <a:r>
              <a:rPr lang="zh-CN" altLang="en-US" sz="2600" dirty="0">
                <a:latin typeface="Arial" panose="020B0604020202020204"/>
                <a:cs typeface="Arial" panose="020B0604020202020204"/>
              </a:rPr>
              <a:t>例如：左脚鞋，右脚鞋</a:t>
            </a:r>
            <a:endParaRPr lang="en-US" altLang="zh-CN" sz="2600" dirty="0">
              <a:latin typeface="Arial" panose="020B0604020202020204"/>
              <a:cs typeface="Arial" panose="020B0604020202020204"/>
            </a:endParaRPr>
          </a:p>
          <a:p>
            <a:pPr algn="just">
              <a:lnSpc>
                <a:spcPct val="105000"/>
              </a:lnSpc>
              <a:spcBef>
                <a:spcPct val="10000"/>
              </a:spcBef>
              <a:buClr>
                <a:srgbClr val="00B85C"/>
              </a:buClr>
              <a:buSzPct val="120000"/>
              <a:buFont typeface="Wingdings" panose="05000000000000000000" pitchFamily="2" charset="2"/>
              <a:buNone/>
            </a:pPr>
            <a:r>
              <a:rPr lang="en-US" sz="2600" dirty="0">
                <a:solidFill>
                  <a:srgbClr val="FF0000"/>
                </a:solidFill>
                <a:latin typeface="Arial" panose="020B0604020202020204"/>
                <a:cs typeface="Arial" panose="020B0604020202020204"/>
              </a:rPr>
              <a:t>{</a:t>
            </a:r>
            <a:r>
              <a:rPr lang="en-US" altLang="zh-CN" sz="2600" dirty="0">
                <a:solidFill>
                  <a:srgbClr val="FF0000"/>
                </a:solidFill>
                <a:latin typeface="Arial" panose="020B0604020202020204"/>
                <a:cs typeface="Arial" panose="020B0604020202020204"/>
              </a:rPr>
              <a:t>7</a:t>
            </a:r>
            <a:r>
              <a:rPr lang="zh-CN" altLang="en-US" sz="2600" dirty="0">
                <a:solidFill>
                  <a:srgbClr val="FF0000"/>
                </a:solidFill>
                <a:latin typeface="Arial" panose="020B0604020202020204"/>
                <a:cs typeface="Arial" panose="020B0604020202020204"/>
              </a:rPr>
              <a:t>只左脚鞋，</a:t>
            </a:r>
            <a:r>
              <a:rPr lang="en-US" altLang="zh-CN" sz="2600" dirty="0">
                <a:solidFill>
                  <a:srgbClr val="FF0000"/>
                </a:solidFill>
                <a:latin typeface="Arial" panose="020B0604020202020204"/>
                <a:cs typeface="Arial" panose="020B0604020202020204"/>
              </a:rPr>
              <a:t>5</a:t>
            </a:r>
            <a:r>
              <a:rPr lang="zh-CN" altLang="en-US" sz="2600" dirty="0">
                <a:solidFill>
                  <a:srgbClr val="FF0000"/>
                </a:solidFill>
                <a:latin typeface="Arial" panose="020B0604020202020204"/>
                <a:cs typeface="Arial" panose="020B0604020202020204"/>
              </a:rPr>
              <a:t>只右脚</a:t>
            </a:r>
            <a:r>
              <a:rPr lang="zh-CN" altLang="en-US" sz="2600">
                <a:solidFill>
                  <a:srgbClr val="FF0000"/>
                </a:solidFill>
                <a:latin typeface="Arial" panose="020B0604020202020204"/>
                <a:cs typeface="Arial" panose="020B0604020202020204"/>
              </a:rPr>
              <a:t>鞋</a:t>
            </a:r>
            <a:r>
              <a:rPr lang="en-US" sz="2600" smtClean="0">
                <a:solidFill>
                  <a:srgbClr val="FF0000"/>
                </a:solidFill>
                <a:latin typeface="Arial" panose="020B0604020202020204"/>
                <a:cs typeface="Arial" panose="020B0604020202020204"/>
              </a:rPr>
              <a:t>}</a:t>
            </a:r>
            <a:r>
              <a:rPr lang="zh-CN" altLang="en-US" sz="2600" smtClean="0">
                <a:latin typeface="Arial" panose="020B0604020202020204"/>
                <a:cs typeface="Arial" panose="020B0604020202020204"/>
              </a:rPr>
              <a:t>等同于</a:t>
            </a:r>
            <a:endParaRPr lang="en-US" altLang="zh-CN" sz="2600" smtClean="0">
              <a:latin typeface="Arial" panose="020B0604020202020204"/>
              <a:cs typeface="Arial" panose="020B0604020202020204"/>
            </a:endParaRPr>
          </a:p>
          <a:p>
            <a:pPr algn="just">
              <a:lnSpc>
                <a:spcPct val="105000"/>
              </a:lnSpc>
              <a:spcBef>
                <a:spcPct val="10000"/>
              </a:spcBef>
              <a:buClr>
                <a:srgbClr val="00B85C"/>
              </a:buClr>
              <a:buSzPct val="120000"/>
              <a:buFont typeface="Wingdings" panose="05000000000000000000" pitchFamily="2" charset="2"/>
              <a:buNone/>
            </a:pPr>
            <a:r>
              <a:rPr lang="en-US" altLang="zh-CN" sz="2600" smtClean="0">
                <a:solidFill>
                  <a:srgbClr val="339933"/>
                </a:solidFill>
                <a:latin typeface="Arial" panose="020B0604020202020204"/>
                <a:cs typeface="Arial" panose="020B0604020202020204"/>
              </a:rPr>
              <a:t>{</a:t>
            </a:r>
            <a:r>
              <a:rPr lang="en-US" altLang="zh-CN" sz="2600" dirty="0">
                <a:solidFill>
                  <a:srgbClr val="339933"/>
                </a:solidFill>
                <a:latin typeface="Arial" panose="020B0604020202020204"/>
                <a:cs typeface="Arial" panose="020B0604020202020204"/>
              </a:rPr>
              <a:t>5</a:t>
            </a:r>
            <a:r>
              <a:rPr lang="zh-CN" altLang="en-US" sz="2600" dirty="0">
                <a:solidFill>
                  <a:srgbClr val="339933"/>
                </a:solidFill>
                <a:latin typeface="Arial" panose="020B0604020202020204"/>
                <a:cs typeface="Arial" panose="020B0604020202020204"/>
              </a:rPr>
              <a:t>只左脚鞋，</a:t>
            </a:r>
            <a:r>
              <a:rPr lang="en-US" altLang="zh-CN" sz="2600" dirty="0">
                <a:solidFill>
                  <a:srgbClr val="339933"/>
                </a:solidFill>
                <a:latin typeface="Arial" panose="020B0604020202020204"/>
                <a:cs typeface="Arial" panose="020B0604020202020204"/>
              </a:rPr>
              <a:t>5</a:t>
            </a:r>
            <a:r>
              <a:rPr lang="zh-CN" altLang="en-US" sz="2600">
                <a:solidFill>
                  <a:srgbClr val="339933"/>
                </a:solidFill>
                <a:latin typeface="Arial" panose="020B0604020202020204"/>
                <a:cs typeface="Arial" panose="020B0604020202020204"/>
              </a:rPr>
              <a:t>只</a:t>
            </a:r>
            <a:r>
              <a:rPr lang="zh-CN" altLang="en-US" sz="2600" smtClean="0">
                <a:solidFill>
                  <a:srgbClr val="339933"/>
                </a:solidFill>
                <a:latin typeface="Arial" panose="020B0604020202020204"/>
                <a:cs typeface="Arial" panose="020B0604020202020204"/>
              </a:rPr>
              <a:t>右脚</a:t>
            </a:r>
            <a:r>
              <a:rPr lang="zh-CN" altLang="en-US" sz="2600" dirty="0">
                <a:solidFill>
                  <a:srgbClr val="339933"/>
                </a:solidFill>
                <a:latin typeface="Arial" panose="020B0604020202020204"/>
                <a:cs typeface="Arial" panose="020B0604020202020204"/>
              </a:rPr>
              <a:t>鞋</a:t>
            </a:r>
            <a:r>
              <a:rPr lang="en-US" sz="2600" dirty="0">
                <a:solidFill>
                  <a:srgbClr val="339933"/>
                </a:solidFill>
                <a:latin typeface="Arial" panose="020B0604020202020204"/>
                <a:cs typeface="Arial" panose="020B0604020202020204"/>
              </a:rPr>
              <a:t>}</a:t>
            </a:r>
          </a:p>
        </p:txBody>
      </p:sp>
      <p:sp>
        <p:nvSpPr>
          <p:cNvPr id="165894" name="Oval 6"/>
          <p:cNvSpPr>
            <a:spLocks noChangeArrowheads="1"/>
          </p:cNvSpPr>
          <p:nvPr/>
        </p:nvSpPr>
        <p:spPr bwMode="auto">
          <a:xfrm>
            <a:off x="2203450" y="4044950"/>
            <a:ext cx="139700" cy="138113"/>
          </a:xfrm>
          <a:prstGeom prst="ellipse">
            <a:avLst/>
          </a:prstGeom>
          <a:solidFill>
            <a:srgbClr val="FF0000"/>
          </a:solidFill>
          <a:ln w="9525">
            <a:noFill/>
            <a:prstDash val="dash"/>
            <a:round/>
          </a:ln>
        </p:spPr>
        <p:txBody>
          <a:bodyPr wrap="none" anchor="ctr"/>
          <a:lstStyle/>
          <a:p>
            <a:endParaRPr lang="en-US">
              <a:cs typeface="Arial" panose="020B0604020202020204" pitchFamily="34" charset="0"/>
            </a:endParaRPr>
          </a:p>
        </p:txBody>
      </p:sp>
      <p:sp>
        <p:nvSpPr>
          <p:cNvPr id="165895" name="Oval 7"/>
          <p:cNvSpPr>
            <a:spLocks noChangeArrowheads="1"/>
          </p:cNvSpPr>
          <p:nvPr/>
        </p:nvSpPr>
        <p:spPr bwMode="auto">
          <a:xfrm>
            <a:off x="2201863" y="4567238"/>
            <a:ext cx="139700" cy="138112"/>
          </a:xfrm>
          <a:prstGeom prst="ellipse">
            <a:avLst/>
          </a:prstGeom>
          <a:solidFill>
            <a:srgbClr val="339933"/>
          </a:solidFill>
          <a:ln w="9525">
            <a:noFill/>
            <a:prstDash val="dash"/>
            <a:round/>
          </a:ln>
        </p:spPr>
        <p:txBody>
          <a:bodyPr wrap="none" anchor="ctr"/>
          <a:lstStyle/>
          <a:p>
            <a:endParaRPr lang="en-US">
              <a:cs typeface="Arial" panose="020B0604020202020204" pitchFamily="34" charset="0"/>
            </a:endParaRPr>
          </a:p>
        </p:txBody>
      </p:sp>
      <p:sp>
        <p:nvSpPr>
          <p:cNvPr id="2" name="Rectangle 4"/>
          <p:cNvSpPr txBox="1">
            <a:spLocks noChangeArrowheads="1"/>
          </p:cNvSpPr>
          <p:nvPr/>
        </p:nvSpPr>
        <p:spPr>
          <a:xfrm>
            <a:off x="436563" y="701523"/>
            <a:ext cx="7241000" cy="549198"/>
          </a:xfrm>
          <a:prstGeom prst="rect">
            <a:avLst/>
          </a:prstGeom>
        </p:spPr>
        <p:txBody>
          <a:bodyPr>
            <a:noAutofit/>
          </a:bodyPr>
          <a:lst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a:lstStyle>
          <a:p>
            <a:pPr>
              <a:defRPr/>
            </a:pPr>
            <a:r>
              <a:rPr lang="zh-CN" altLang="en-US" sz="3200" dirty="0">
                <a:solidFill>
                  <a:schemeClr val="accent1"/>
                </a:solidFill>
                <a:latin typeface="Tahoma" panose="020B0604030504040204" pitchFamily="34" charset="0"/>
                <a:ea typeface="华光中雅_CNKI" panose="02000500000000000000"/>
                <a:cs typeface="Arial" panose="020B0604020202020204" pitchFamily="34" charset="0"/>
              </a:rPr>
              <a:t>另一个极端例子：完全互补品</a:t>
            </a:r>
            <a:endParaRPr lang="en-US" sz="3200" dirty="0">
              <a:solidFill>
                <a:schemeClr val="accent1"/>
              </a:solidFill>
              <a:ea typeface="华光中雅_CNKI" panose="02000500000000000000"/>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5892">
                                            <p:txEl>
                                              <p:pRg st="0" end="0"/>
                                            </p:txEl>
                                          </p:spTgt>
                                        </p:tgtEl>
                                        <p:attrNameLst>
                                          <p:attrName>style.visibility</p:attrName>
                                        </p:attrNameLst>
                                      </p:cBhvr>
                                      <p:to>
                                        <p:strVal val="visible"/>
                                      </p:to>
                                    </p:set>
                                    <p:animEffect transition="in" filter="wipe(left)">
                                      <p:cBhvr>
                                        <p:cTn id="7" dur="500"/>
                                        <p:tgtEl>
                                          <p:spTgt spid="1658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5893">
                                            <p:txEl>
                                              <p:pRg st="0" end="0"/>
                                            </p:txEl>
                                          </p:spTgt>
                                        </p:tgtEl>
                                        <p:attrNameLst>
                                          <p:attrName>style.visibility</p:attrName>
                                        </p:attrNameLst>
                                      </p:cBhvr>
                                      <p:to>
                                        <p:strVal val="visible"/>
                                      </p:to>
                                    </p:set>
                                    <p:animEffect transition="in" filter="wipe(left)">
                                      <p:cBhvr>
                                        <p:cTn id="12" dur="500"/>
                                        <p:tgtEl>
                                          <p:spTgt spid="16589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5893">
                                            <p:txEl>
                                              <p:pRg st="1" end="1"/>
                                            </p:txEl>
                                          </p:spTgt>
                                        </p:tgtEl>
                                        <p:attrNameLst>
                                          <p:attrName>style.visibility</p:attrName>
                                        </p:attrNameLst>
                                      </p:cBhvr>
                                      <p:to>
                                        <p:strVal val="visible"/>
                                      </p:to>
                                    </p:set>
                                    <p:animEffect transition="in" filter="wipe(left)">
                                      <p:cBhvr>
                                        <p:cTn id="17" dur="500"/>
                                        <p:tgtEl>
                                          <p:spTgt spid="16589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5893">
                                            <p:txEl>
                                              <p:pRg st="2" end="2"/>
                                            </p:txEl>
                                          </p:spTgt>
                                        </p:tgtEl>
                                        <p:attrNameLst>
                                          <p:attrName>style.visibility</p:attrName>
                                        </p:attrNameLst>
                                      </p:cBhvr>
                                      <p:to>
                                        <p:strVal val="visible"/>
                                      </p:to>
                                    </p:set>
                                    <p:animEffect transition="in" filter="wipe(left)">
                                      <p:cBhvr>
                                        <p:cTn id="22" dur="500"/>
                                        <p:tgtEl>
                                          <p:spTgt spid="165893">
                                            <p:txEl>
                                              <p:pRg st="2" end="2"/>
                                            </p:txEl>
                                          </p:spTgt>
                                        </p:tgtEl>
                                      </p:cBhvr>
                                    </p:animEffect>
                                  </p:childTnLst>
                                </p:cTn>
                              </p:par>
                              <p:par>
                                <p:cTn id="23" presetID="23" presetClass="entr" presetSubtype="32" fill="hold" grpId="0" nodeType="withEffect">
                                  <p:stCondLst>
                                    <p:cond delay="0"/>
                                  </p:stCondLst>
                                  <p:childTnLst>
                                    <p:set>
                                      <p:cBhvr>
                                        <p:cTn id="24" dur="1" fill="hold">
                                          <p:stCondLst>
                                            <p:cond delay="0"/>
                                          </p:stCondLst>
                                        </p:cTn>
                                        <p:tgtEl>
                                          <p:spTgt spid="165894"/>
                                        </p:tgtEl>
                                        <p:attrNameLst>
                                          <p:attrName>style.visibility</p:attrName>
                                        </p:attrNameLst>
                                      </p:cBhvr>
                                      <p:to>
                                        <p:strVal val="visible"/>
                                      </p:to>
                                    </p:set>
                                    <p:anim calcmode="lin" valueType="num">
                                      <p:cBhvr>
                                        <p:cTn id="25" dur="500" fill="hold"/>
                                        <p:tgtEl>
                                          <p:spTgt spid="165894"/>
                                        </p:tgtEl>
                                        <p:attrNameLst>
                                          <p:attrName>ppt_w</p:attrName>
                                        </p:attrNameLst>
                                      </p:cBhvr>
                                      <p:tavLst>
                                        <p:tav tm="0">
                                          <p:val>
                                            <p:strVal val="4*#ppt_w"/>
                                          </p:val>
                                        </p:tav>
                                        <p:tav tm="100000">
                                          <p:val>
                                            <p:strVal val="#ppt_w"/>
                                          </p:val>
                                        </p:tav>
                                      </p:tavLst>
                                    </p:anim>
                                    <p:anim calcmode="lin" valueType="num">
                                      <p:cBhvr>
                                        <p:cTn id="26" dur="500" fill="hold"/>
                                        <p:tgtEl>
                                          <p:spTgt spid="165894"/>
                                        </p:tgtEl>
                                        <p:attrNameLst>
                                          <p:attrName>ppt_h</p:attrName>
                                        </p:attrNameLst>
                                      </p:cBhvr>
                                      <p:tavLst>
                                        <p:tav tm="0">
                                          <p:val>
                                            <p:strVal val="4*#ppt_h"/>
                                          </p:val>
                                        </p:tav>
                                        <p:tav tm="100000">
                                          <p:val>
                                            <p:strVal val="#ppt_h"/>
                                          </p:val>
                                        </p:tav>
                                      </p:tavLst>
                                    </p:anim>
                                  </p:childTnLst>
                                </p:cTn>
                              </p:par>
                              <p:par>
                                <p:cTn id="27" presetID="23" presetClass="entr" presetSubtype="32" fill="hold" grpId="0" nodeType="withEffect">
                                  <p:stCondLst>
                                    <p:cond delay="0"/>
                                  </p:stCondLst>
                                  <p:childTnLst>
                                    <p:set>
                                      <p:cBhvr>
                                        <p:cTn id="28" dur="1" fill="hold">
                                          <p:stCondLst>
                                            <p:cond delay="0"/>
                                          </p:stCondLst>
                                        </p:cTn>
                                        <p:tgtEl>
                                          <p:spTgt spid="165895"/>
                                        </p:tgtEl>
                                        <p:attrNameLst>
                                          <p:attrName>style.visibility</p:attrName>
                                        </p:attrNameLst>
                                      </p:cBhvr>
                                      <p:to>
                                        <p:strVal val="visible"/>
                                      </p:to>
                                    </p:set>
                                    <p:anim calcmode="lin" valueType="num">
                                      <p:cBhvr>
                                        <p:cTn id="29" dur="500" fill="hold"/>
                                        <p:tgtEl>
                                          <p:spTgt spid="165895"/>
                                        </p:tgtEl>
                                        <p:attrNameLst>
                                          <p:attrName>ppt_w</p:attrName>
                                        </p:attrNameLst>
                                      </p:cBhvr>
                                      <p:tavLst>
                                        <p:tav tm="0">
                                          <p:val>
                                            <p:strVal val="4*#ppt_w"/>
                                          </p:val>
                                        </p:tav>
                                        <p:tav tm="100000">
                                          <p:val>
                                            <p:strVal val="#ppt_w"/>
                                          </p:val>
                                        </p:tav>
                                      </p:tavLst>
                                    </p:anim>
                                    <p:anim calcmode="lin" valueType="num">
                                      <p:cBhvr>
                                        <p:cTn id="30" dur="500" fill="hold"/>
                                        <p:tgtEl>
                                          <p:spTgt spid="165895"/>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build="p"/>
      <p:bldP spid="165893" grpId="0" build="p"/>
      <p:bldP spid="165894" grpId="0" animBg="1"/>
      <p:bldP spid="16589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p:nvPr/>
        </p:nvGrpSpPr>
        <p:grpSpPr bwMode="auto">
          <a:xfrm>
            <a:off x="928688" y="2427288"/>
            <a:ext cx="2919412" cy="3444875"/>
            <a:chOff x="2677" y="894"/>
            <a:chExt cx="2715" cy="2485"/>
          </a:xfrm>
        </p:grpSpPr>
        <p:sp>
          <p:nvSpPr>
            <p:cNvPr id="23567" name="Line 33"/>
            <p:cNvSpPr>
              <a:spLocks noChangeShapeType="1"/>
            </p:cNvSpPr>
            <p:nvPr/>
          </p:nvSpPr>
          <p:spPr bwMode="auto">
            <a:xfrm>
              <a:off x="2680" y="894"/>
              <a:ext cx="0" cy="248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23568" name="Line 34"/>
            <p:cNvSpPr>
              <a:spLocks noChangeShapeType="1"/>
            </p:cNvSpPr>
            <p:nvPr/>
          </p:nvSpPr>
          <p:spPr bwMode="auto">
            <a:xfrm>
              <a:off x="2677" y="3377"/>
              <a:ext cx="2715"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23556" name="Text Box 36"/>
          <p:cNvSpPr txBox="1">
            <a:spLocks noChangeArrowheads="1"/>
          </p:cNvSpPr>
          <p:nvPr/>
        </p:nvSpPr>
        <p:spPr bwMode="auto">
          <a:xfrm>
            <a:off x="2776538" y="5918200"/>
            <a:ext cx="1116012" cy="615553"/>
          </a:xfrm>
          <a:prstGeom prst="rect">
            <a:avLst/>
          </a:prstGeom>
          <a:noFill/>
          <a:ln w="9525">
            <a:noFill/>
            <a:miter lim="800000"/>
          </a:ln>
        </p:spPr>
        <p:txBody>
          <a:bodyPr lIns="0" tIns="0" rIns="0" bIns="0">
            <a:spAutoFit/>
          </a:bodyPr>
          <a:lstStyle/>
          <a:p>
            <a:pPr algn="r">
              <a:spcBef>
                <a:spcPct val="50000"/>
              </a:spcBef>
            </a:pPr>
            <a:r>
              <a:rPr lang="zh-CN" altLang="en-US" sz="2000" dirty="0">
                <a:latin typeface="Arial" panose="020B0604020202020204"/>
                <a:cs typeface="Arial" panose="020B0604020202020204"/>
              </a:rPr>
              <a:t>可口可乐的数量</a:t>
            </a:r>
            <a:endParaRPr lang="en-US" sz="2000" baseline="-25000" dirty="0">
              <a:latin typeface="Arial" panose="020B0604020202020204"/>
              <a:cs typeface="Arial" panose="020B0604020202020204"/>
            </a:endParaRPr>
          </a:p>
        </p:txBody>
      </p:sp>
      <p:sp>
        <p:nvSpPr>
          <p:cNvPr id="23557" name="Text Box 36"/>
          <p:cNvSpPr txBox="1">
            <a:spLocks noChangeArrowheads="1"/>
          </p:cNvSpPr>
          <p:nvPr/>
        </p:nvSpPr>
        <p:spPr bwMode="auto">
          <a:xfrm>
            <a:off x="239713" y="1706563"/>
            <a:ext cx="1071562" cy="615553"/>
          </a:xfrm>
          <a:prstGeom prst="rect">
            <a:avLst/>
          </a:prstGeom>
          <a:noFill/>
          <a:ln w="9525">
            <a:noFill/>
            <a:miter lim="800000"/>
          </a:ln>
        </p:spPr>
        <p:txBody>
          <a:bodyPr lIns="0" tIns="0" rIns="0" bIns="0">
            <a:spAutoFit/>
          </a:bodyPr>
          <a:lstStyle/>
          <a:p>
            <a:pPr algn="ctr">
              <a:spcBef>
                <a:spcPct val="50000"/>
              </a:spcBef>
            </a:pPr>
            <a:r>
              <a:rPr lang="zh-CN" altLang="en-US" sz="2000" dirty="0">
                <a:latin typeface="Arial" panose="020B0604020202020204"/>
                <a:cs typeface="Arial" panose="020B0604020202020204"/>
              </a:rPr>
              <a:t>百事可乐的数量</a:t>
            </a:r>
            <a:endParaRPr lang="en-US" sz="2000" baseline="-25000" dirty="0">
              <a:latin typeface="Arial" panose="020B0604020202020204"/>
              <a:cs typeface="Arial" panose="020B0604020202020204"/>
            </a:endParaRPr>
          </a:p>
        </p:txBody>
      </p:sp>
      <p:sp>
        <p:nvSpPr>
          <p:cNvPr id="23558" name="Arc 12"/>
          <p:cNvSpPr/>
          <p:nvPr/>
        </p:nvSpPr>
        <p:spPr bwMode="auto">
          <a:xfrm flipH="1" flipV="1">
            <a:off x="1074738" y="1677988"/>
            <a:ext cx="3200400" cy="3756025"/>
          </a:xfrm>
          <a:custGeom>
            <a:avLst/>
            <a:gdLst>
              <a:gd name="T0" fmla="*/ 2147483647 w 20257"/>
              <a:gd name="T1" fmla="*/ 0 h 21453"/>
              <a:gd name="T2" fmla="*/ 2147483647 w 20257"/>
              <a:gd name="T3" fmla="*/ 2147483647 h 21453"/>
              <a:gd name="T4" fmla="*/ 0 w 20257"/>
              <a:gd name="T5" fmla="*/ 2147483647 h 21453"/>
              <a:gd name="T6" fmla="*/ 0 60000 65536"/>
              <a:gd name="T7" fmla="*/ 0 60000 65536"/>
              <a:gd name="T8" fmla="*/ 0 60000 65536"/>
              <a:gd name="T9" fmla="*/ 0 w 20257"/>
              <a:gd name="T10" fmla="*/ 0 h 21453"/>
              <a:gd name="T11" fmla="*/ 20257 w 20257"/>
              <a:gd name="T12" fmla="*/ 21453 h 21453"/>
            </a:gdLst>
            <a:ahLst/>
            <a:cxnLst>
              <a:cxn ang="T6">
                <a:pos x="T0" y="T1"/>
              </a:cxn>
              <a:cxn ang="T7">
                <a:pos x="T2" y="T3"/>
              </a:cxn>
              <a:cxn ang="T8">
                <a:pos x="T4" y="T5"/>
              </a:cxn>
            </a:cxnLst>
            <a:rect l="T9" t="T10" r="T11" b="T12"/>
            <a:pathLst>
              <a:path w="20257" h="21453" fill="none" extrusionOk="0">
                <a:moveTo>
                  <a:pt x="2512" y="-1"/>
                </a:moveTo>
                <a:cubicBezTo>
                  <a:pt x="10580" y="944"/>
                  <a:pt x="17436" y="6335"/>
                  <a:pt x="20256" y="13954"/>
                </a:cubicBezTo>
              </a:path>
              <a:path w="20257" h="21453" stroke="0" extrusionOk="0">
                <a:moveTo>
                  <a:pt x="2512" y="-1"/>
                </a:moveTo>
                <a:cubicBezTo>
                  <a:pt x="10580" y="944"/>
                  <a:pt x="17436" y="6335"/>
                  <a:pt x="20256" y="13954"/>
                </a:cubicBezTo>
                <a:lnTo>
                  <a:pt x="0" y="21453"/>
                </a:lnTo>
                <a:close/>
              </a:path>
            </a:pathLst>
          </a:custGeom>
          <a:noFill/>
          <a:ln w="28575">
            <a:solidFill>
              <a:srgbClr val="008000"/>
            </a:solidFill>
            <a:round/>
          </a:ln>
        </p:spPr>
        <p:txBody>
          <a:bodyPr rot="10800000" wrap="none" anchor="ctr"/>
          <a:lstStyle/>
          <a:p>
            <a:pPr algn="ctr"/>
            <a:endParaRPr lang="en-US">
              <a:latin typeface="Arial" panose="020B0604020202020204"/>
              <a:cs typeface="Arial" panose="020B0604020202020204"/>
            </a:endParaRPr>
          </a:p>
          <a:p>
            <a:pPr algn="ctr"/>
            <a:endParaRPr lang="en-US">
              <a:latin typeface="Arial" panose="020B0604020202020204"/>
              <a:cs typeface="Arial" panose="020B0604020202020204"/>
            </a:endParaRPr>
          </a:p>
        </p:txBody>
      </p:sp>
      <p:sp>
        <p:nvSpPr>
          <p:cNvPr id="292892" name="Text Box 28"/>
          <p:cNvSpPr txBox="1">
            <a:spLocks noChangeArrowheads="1"/>
          </p:cNvSpPr>
          <p:nvPr/>
        </p:nvSpPr>
        <p:spPr bwMode="auto">
          <a:xfrm>
            <a:off x="1566191" y="2427288"/>
            <a:ext cx="2624041" cy="867930"/>
          </a:xfrm>
          <a:prstGeom prst="rect">
            <a:avLst/>
          </a:prstGeom>
          <a:solidFill>
            <a:srgbClr val="CCFFCC"/>
          </a:solidFill>
          <a:ln w="9525">
            <a:noFill/>
            <a:miter lim="800000"/>
          </a:ln>
          <a:effectLst>
            <a:outerShdw blurRad="50800" dist="38100" dir="2700000" algn="tl" rotWithShape="0">
              <a:prstClr val="black">
                <a:alpha val="40000"/>
              </a:prstClr>
            </a:outerShdw>
          </a:effectLst>
        </p:spPr>
        <p:txBody>
          <a:bodyPr wrap="square">
            <a:spAutoFit/>
          </a:bodyPr>
          <a:lstStyle/>
          <a:p>
            <a:pPr algn="ctr">
              <a:lnSpc>
                <a:spcPct val="105000"/>
              </a:lnSpc>
              <a:defRPr/>
            </a:pPr>
            <a:r>
              <a:rPr lang="zh-CN" altLang="en-US" sz="2400" i="1" dirty="0">
                <a:latin typeface="Arial" panose="020B0604020202020204"/>
                <a:cs typeface="Arial" panose="020B0604020202020204"/>
              </a:rPr>
              <a:t>近似</a:t>
            </a:r>
            <a:r>
              <a:rPr lang="zh-CN" altLang="en-US" sz="2400" i="1" smtClean="0">
                <a:latin typeface="Arial" panose="020B0604020202020204"/>
                <a:cs typeface="Arial" panose="020B0604020202020204"/>
              </a:rPr>
              <a:t>替代品</a:t>
            </a:r>
            <a:r>
              <a:rPr lang="zh-CN" altLang="en-US" sz="2400" i="1" dirty="0">
                <a:latin typeface="Arial" panose="020B0604020202020204"/>
                <a:cs typeface="Arial" panose="020B0604020202020204"/>
              </a:rPr>
              <a:t>的无差</a:t>
            </a:r>
          </a:p>
          <a:p>
            <a:pPr algn="ctr">
              <a:lnSpc>
                <a:spcPct val="105000"/>
              </a:lnSpc>
              <a:defRPr/>
            </a:pPr>
            <a:r>
              <a:rPr lang="zh-CN" altLang="en-US" sz="2400" i="1" dirty="0">
                <a:latin typeface="Arial" panose="020B0604020202020204"/>
                <a:cs typeface="Arial" panose="020B0604020202020204"/>
              </a:rPr>
              <a:t>异曲线不是很弯曲</a:t>
            </a:r>
            <a:endParaRPr lang="en-US" sz="2400" i="1" dirty="0">
              <a:latin typeface="Arial" panose="020B0604020202020204"/>
              <a:cs typeface="Arial" panose="020B0604020202020204"/>
            </a:endParaRPr>
          </a:p>
        </p:txBody>
      </p:sp>
      <p:grpSp>
        <p:nvGrpSpPr>
          <p:cNvPr id="3" name="Group 35"/>
          <p:cNvGrpSpPr/>
          <p:nvPr/>
        </p:nvGrpSpPr>
        <p:grpSpPr bwMode="auto">
          <a:xfrm>
            <a:off x="5337175" y="2595563"/>
            <a:ext cx="2919413" cy="3273425"/>
            <a:chOff x="2677" y="894"/>
            <a:chExt cx="2715" cy="2485"/>
          </a:xfrm>
        </p:grpSpPr>
        <p:sp>
          <p:nvSpPr>
            <p:cNvPr id="23565" name="Line 33"/>
            <p:cNvSpPr>
              <a:spLocks noChangeShapeType="1"/>
            </p:cNvSpPr>
            <p:nvPr/>
          </p:nvSpPr>
          <p:spPr bwMode="auto">
            <a:xfrm>
              <a:off x="2680" y="894"/>
              <a:ext cx="0" cy="248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23566" name="Line 34"/>
            <p:cNvSpPr>
              <a:spLocks noChangeShapeType="1"/>
            </p:cNvSpPr>
            <p:nvPr/>
          </p:nvSpPr>
          <p:spPr bwMode="auto">
            <a:xfrm>
              <a:off x="2677" y="3377"/>
              <a:ext cx="2715"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23561" name="Text Box 36"/>
          <p:cNvSpPr txBox="1">
            <a:spLocks noChangeArrowheads="1"/>
          </p:cNvSpPr>
          <p:nvPr/>
        </p:nvSpPr>
        <p:spPr bwMode="auto">
          <a:xfrm>
            <a:off x="7185025" y="5915025"/>
            <a:ext cx="1285875" cy="307777"/>
          </a:xfrm>
          <a:prstGeom prst="rect">
            <a:avLst/>
          </a:prstGeom>
          <a:noFill/>
          <a:ln w="9525">
            <a:noFill/>
            <a:miter lim="800000"/>
          </a:ln>
        </p:spPr>
        <p:txBody>
          <a:bodyPr lIns="0" tIns="0" rIns="0" bIns="0">
            <a:spAutoFit/>
          </a:bodyPr>
          <a:lstStyle/>
          <a:p>
            <a:pPr algn="r">
              <a:spcBef>
                <a:spcPct val="50000"/>
              </a:spcBef>
            </a:pPr>
            <a:r>
              <a:rPr lang="zh-CN" altLang="en-US" sz="2000" dirty="0">
                <a:latin typeface="Arial" panose="020B0604020202020204"/>
                <a:cs typeface="Arial" panose="020B0604020202020204"/>
              </a:rPr>
              <a:t>热狗的数量</a:t>
            </a:r>
            <a:endParaRPr lang="en-US" sz="2000" baseline="-25000" dirty="0">
              <a:latin typeface="Arial" panose="020B0604020202020204"/>
              <a:cs typeface="Arial" panose="020B0604020202020204"/>
            </a:endParaRPr>
          </a:p>
        </p:txBody>
      </p:sp>
      <p:sp>
        <p:nvSpPr>
          <p:cNvPr id="23562" name="Text Box 36"/>
          <p:cNvSpPr txBox="1">
            <a:spLocks noChangeArrowheads="1"/>
          </p:cNvSpPr>
          <p:nvPr/>
        </p:nvSpPr>
        <p:spPr bwMode="auto">
          <a:xfrm>
            <a:off x="4703763" y="1625600"/>
            <a:ext cx="1071562" cy="615553"/>
          </a:xfrm>
          <a:prstGeom prst="rect">
            <a:avLst/>
          </a:prstGeom>
          <a:noFill/>
          <a:ln w="9525">
            <a:noFill/>
            <a:miter lim="800000"/>
          </a:ln>
        </p:spPr>
        <p:txBody>
          <a:bodyPr lIns="0" tIns="0" rIns="0" bIns="0">
            <a:spAutoFit/>
          </a:bodyPr>
          <a:lstStyle/>
          <a:p>
            <a:pPr algn="ctr">
              <a:spcBef>
                <a:spcPct val="50000"/>
              </a:spcBef>
            </a:pPr>
            <a:r>
              <a:rPr lang="zh-CN" altLang="en-US" sz="2000" dirty="0">
                <a:latin typeface="Arial" panose="020B0604020202020204"/>
                <a:cs typeface="Arial" panose="020B0604020202020204"/>
              </a:rPr>
              <a:t>热狗面包的数量</a:t>
            </a:r>
            <a:endParaRPr lang="en-US" sz="2000" baseline="-25000" dirty="0">
              <a:latin typeface="Arial" panose="020B0604020202020204"/>
              <a:cs typeface="Arial" panose="020B0604020202020204"/>
            </a:endParaRPr>
          </a:p>
        </p:txBody>
      </p:sp>
      <p:sp>
        <p:nvSpPr>
          <p:cNvPr id="292905" name="Text Box 41"/>
          <p:cNvSpPr txBox="1">
            <a:spLocks noChangeArrowheads="1"/>
          </p:cNvSpPr>
          <p:nvPr/>
        </p:nvSpPr>
        <p:spPr bwMode="auto">
          <a:xfrm>
            <a:off x="6445468" y="1742872"/>
            <a:ext cx="2097087" cy="1225528"/>
          </a:xfrm>
          <a:prstGeom prst="rect">
            <a:avLst/>
          </a:prstGeom>
          <a:solidFill>
            <a:srgbClr val="FFCC99"/>
          </a:solidFill>
          <a:ln w="9525">
            <a:noFill/>
            <a:miter lim="800000"/>
          </a:ln>
          <a:effectLst>
            <a:outerShdw blurRad="50800" dist="38100" dir="2700000" algn="tl" rotWithShape="0">
              <a:prstClr val="black">
                <a:alpha val="40000"/>
              </a:prstClr>
            </a:outerShdw>
          </a:effectLst>
        </p:spPr>
        <p:txBody>
          <a:bodyPr>
            <a:spAutoFit/>
          </a:bodyPr>
          <a:lstStyle/>
          <a:p>
            <a:pPr algn="ctr">
              <a:lnSpc>
                <a:spcPct val="105000"/>
              </a:lnSpc>
              <a:defRPr/>
            </a:pPr>
            <a:r>
              <a:rPr lang="zh-CN" altLang="en-US" sz="2400" i="1" dirty="0">
                <a:latin typeface="Arial" panose="020B0604020202020204"/>
                <a:cs typeface="Arial" panose="020B0604020202020204"/>
              </a:rPr>
              <a:t>近似</a:t>
            </a:r>
            <a:r>
              <a:rPr lang="zh-CN" altLang="en-US" sz="2400" i="1" smtClean="0">
                <a:latin typeface="Arial" panose="020B0604020202020204"/>
                <a:cs typeface="Arial" panose="020B0604020202020204"/>
              </a:rPr>
              <a:t>互补</a:t>
            </a:r>
            <a:r>
              <a:rPr lang="zh-CN" altLang="en-US" sz="2400" i="1" dirty="0">
                <a:latin typeface="Arial" panose="020B0604020202020204"/>
                <a:cs typeface="Arial" panose="020B0604020202020204"/>
              </a:rPr>
              <a:t>品</a:t>
            </a:r>
            <a:r>
              <a:rPr lang="zh-CN" altLang="en-US" sz="2400" i="1">
                <a:latin typeface="Arial" panose="020B0604020202020204"/>
                <a:cs typeface="Arial" panose="020B0604020202020204"/>
              </a:rPr>
              <a:t>的</a:t>
            </a:r>
            <a:r>
              <a:rPr lang="zh-CN" altLang="en-US" sz="2400" i="1" smtClean="0">
                <a:latin typeface="Arial" panose="020B0604020202020204"/>
                <a:cs typeface="Arial" panose="020B0604020202020204"/>
              </a:rPr>
              <a:t>无差异</a:t>
            </a:r>
            <a:r>
              <a:rPr lang="zh-CN" altLang="en-US" sz="2400" i="1">
                <a:latin typeface="Arial" panose="020B0604020202020204"/>
                <a:cs typeface="Arial" panose="020B0604020202020204"/>
              </a:rPr>
              <a:t>曲线</a:t>
            </a:r>
            <a:r>
              <a:rPr lang="zh-CN" altLang="en-US" sz="2400" i="1" smtClean="0">
                <a:latin typeface="Arial" panose="020B0604020202020204"/>
                <a:cs typeface="Arial" panose="020B0604020202020204"/>
              </a:rPr>
              <a:t>非常弯曲</a:t>
            </a:r>
            <a:endParaRPr lang="en-US" sz="2400" i="1" dirty="0">
              <a:latin typeface="Arial" panose="020B0604020202020204"/>
              <a:cs typeface="Arial" panose="020B0604020202020204"/>
            </a:endParaRPr>
          </a:p>
        </p:txBody>
      </p:sp>
      <p:sp>
        <p:nvSpPr>
          <p:cNvPr id="23564" name="Freeform 42"/>
          <p:cNvSpPr/>
          <p:nvPr/>
        </p:nvSpPr>
        <p:spPr bwMode="auto">
          <a:xfrm>
            <a:off x="5737225" y="3176588"/>
            <a:ext cx="2146300" cy="2093912"/>
          </a:xfrm>
          <a:custGeom>
            <a:avLst/>
            <a:gdLst>
              <a:gd name="T0" fmla="*/ 0 w 783"/>
              <a:gd name="T1" fmla="*/ 0 h 616"/>
              <a:gd name="T2" fmla="*/ 1555349526 w 783"/>
              <a:gd name="T3" fmla="*/ 2147483647 h 616"/>
              <a:gd name="T4" fmla="*/ 2147483647 w 783"/>
              <a:gd name="T5" fmla="*/ 2147483647 h 616"/>
              <a:gd name="T6" fmla="*/ 0 60000 65536"/>
              <a:gd name="T7" fmla="*/ 0 60000 65536"/>
              <a:gd name="T8" fmla="*/ 0 60000 65536"/>
              <a:gd name="T9" fmla="*/ 0 w 783"/>
              <a:gd name="T10" fmla="*/ 0 h 616"/>
              <a:gd name="T11" fmla="*/ 783 w 783"/>
              <a:gd name="T12" fmla="*/ 616 h 616"/>
            </a:gdLst>
            <a:ahLst/>
            <a:cxnLst>
              <a:cxn ang="T6">
                <a:pos x="T0" y="T1"/>
              </a:cxn>
              <a:cxn ang="T7">
                <a:pos x="T2" y="T3"/>
              </a:cxn>
              <a:cxn ang="T8">
                <a:pos x="T4" y="T5"/>
              </a:cxn>
            </a:cxnLst>
            <a:rect l="T9" t="T10" r="T11" b="T12"/>
            <a:pathLst>
              <a:path w="783" h="616">
                <a:moveTo>
                  <a:pt x="0" y="0"/>
                </a:moveTo>
                <a:cubicBezTo>
                  <a:pt x="38" y="193"/>
                  <a:pt x="77" y="386"/>
                  <a:pt x="207" y="489"/>
                </a:cubicBezTo>
                <a:cubicBezTo>
                  <a:pt x="337" y="592"/>
                  <a:pt x="560" y="604"/>
                  <a:pt x="783" y="616"/>
                </a:cubicBezTo>
              </a:path>
            </a:pathLst>
          </a:custGeom>
          <a:noFill/>
          <a:ln w="28575" cmpd="sng">
            <a:solidFill>
              <a:srgbClr val="993300"/>
            </a:solidFill>
            <a:round/>
          </a:ln>
        </p:spPr>
        <p:txBody>
          <a:bodyPr/>
          <a:lstStyle/>
          <a:p>
            <a:endParaRPr lang="en-US">
              <a:latin typeface="Arial" panose="020B0604020202020204"/>
              <a:cs typeface="Arial" panose="020B0604020202020204"/>
            </a:endParaRPr>
          </a:p>
        </p:txBody>
      </p:sp>
      <p:sp>
        <p:nvSpPr>
          <p:cNvPr id="4" name="Rectangle 4"/>
          <p:cNvSpPr txBox="1">
            <a:spLocks noChangeArrowheads="1"/>
          </p:cNvSpPr>
          <p:nvPr/>
        </p:nvSpPr>
        <p:spPr>
          <a:xfrm>
            <a:off x="436562" y="701523"/>
            <a:ext cx="8364538" cy="549198"/>
          </a:xfrm>
          <a:prstGeom prst="rect">
            <a:avLst/>
          </a:prstGeom>
        </p:spPr>
        <p:txBody>
          <a:bodyPr>
            <a:noAutofit/>
          </a:bodyPr>
          <a:lst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a:lstStyle>
          <a:p>
            <a:pPr>
              <a:defRPr/>
            </a:pPr>
            <a:r>
              <a:rPr lang="zh-CN" altLang="en-US" sz="3200" dirty="0">
                <a:solidFill>
                  <a:schemeClr val="accent1"/>
                </a:solidFill>
                <a:latin typeface="Tahoma" panose="020B0604030504040204" pitchFamily="34" charset="0"/>
                <a:ea typeface="华光中雅_CNKI" panose="02000500000000000000"/>
                <a:cs typeface="Arial" panose="020B0604020202020204" pitchFamily="34" charset="0"/>
              </a:rPr>
              <a:t>不那么极端的例子</a:t>
            </a:r>
            <a:r>
              <a:rPr lang="zh-CN" altLang="en-US" sz="3200">
                <a:solidFill>
                  <a:schemeClr val="accent1"/>
                </a:solidFill>
                <a:latin typeface="Tahoma" panose="020B0604030504040204" pitchFamily="34" charset="0"/>
                <a:ea typeface="华光中雅_CNKI" panose="02000500000000000000"/>
                <a:cs typeface="Arial" panose="020B0604020202020204" pitchFamily="34" charset="0"/>
              </a:rPr>
              <a:t>：近似替代品与近似互补</a:t>
            </a:r>
            <a:r>
              <a:rPr lang="zh-CN" altLang="en-US" sz="3200" dirty="0">
                <a:solidFill>
                  <a:schemeClr val="accent1"/>
                </a:solidFill>
                <a:latin typeface="Tahoma" panose="020B0604030504040204" pitchFamily="34" charset="0"/>
                <a:ea typeface="华光中雅_CNKI" panose="02000500000000000000"/>
                <a:cs typeface="Arial" panose="020B0604020202020204" pitchFamily="34" charset="0"/>
              </a:rPr>
              <a:t>品</a:t>
            </a:r>
            <a:endParaRPr lang="en-US" sz="3200" dirty="0">
              <a:solidFill>
                <a:schemeClr val="accent1"/>
              </a:solidFill>
              <a:ea typeface="华光中雅_CNKI" panose="02000500000000000000"/>
              <a:cs typeface="Arial" panose="020B0604020202020204" pitchFamily="34" charset="0"/>
            </a:endParaRP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logo-VI系统0630-PPT-12.png"/>
          <p:cNvPicPr>
            <a:picLocks noChangeAspect="1"/>
          </p:cNvPicPr>
          <p:nvPr/>
        </p:nvPicPr>
        <p:blipFill>
          <a:blip r:embed="rId3" cstate="print"/>
          <a:stretch>
            <a:fillRect/>
          </a:stretch>
        </p:blipFill>
        <p:spPr>
          <a:xfrm>
            <a:off x="433281" y="6286520"/>
            <a:ext cx="1495513" cy="288536"/>
          </a:xfrm>
          <a:prstGeom prst="rect">
            <a:avLst/>
          </a:prstGeom>
        </p:spPr>
      </p:pic>
      <p:sp>
        <p:nvSpPr>
          <p:cNvPr id="6" name="TextBox 5"/>
          <p:cNvSpPr txBox="1"/>
          <p:nvPr/>
        </p:nvSpPr>
        <p:spPr>
          <a:xfrm>
            <a:off x="414137" y="641967"/>
            <a:ext cx="4528804"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rgbClr val="002060"/>
                </a:solidFill>
                <a:effectLst/>
                <a:uLnTx/>
                <a:uFillTx/>
                <a:latin typeface="华光中雅_CNKI" panose="02000500000000000000" pitchFamily="2" charset="-122"/>
                <a:ea typeface="华光中雅_CNKI" panose="02000500000000000000" pitchFamily="2" charset="-122"/>
                <a:cs typeface="+mn-cs"/>
              </a:rPr>
              <a:t>本章回答如下</a:t>
            </a:r>
            <a:r>
              <a:rPr lang="en-US" altLang="zh-CN" sz="3200" dirty="0">
                <a:solidFill>
                  <a:srgbClr val="002060"/>
                </a:solidFill>
                <a:latin typeface="华光中雅_CNKI" panose="02000500000000000000" pitchFamily="2" charset="-122"/>
                <a:ea typeface="华光中雅_CNKI" panose="02000500000000000000" pitchFamily="2" charset="-122"/>
              </a:rPr>
              <a:t>4</a:t>
            </a:r>
            <a:r>
              <a:rPr kumimoji="0" lang="zh-CN" altLang="en-US" sz="3200" b="0" i="0" u="none" strike="noStrike" kern="1200" cap="none" spc="0" normalizeH="0" baseline="0" noProof="0" dirty="0">
                <a:ln>
                  <a:noFill/>
                </a:ln>
                <a:solidFill>
                  <a:srgbClr val="002060"/>
                </a:solidFill>
                <a:effectLst/>
                <a:uLnTx/>
                <a:uFillTx/>
                <a:latin typeface="华光中雅_CNKI" panose="02000500000000000000" pitchFamily="2" charset="-122"/>
                <a:ea typeface="华光中雅_CNKI" panose="02000500000000000000" pitchFamily="2" charset="-122"/>
                <a:cs typeface="+mn-cs"/>
              </a:rPr>
              <a:t>个问题：</a:t>
            </a:r>
          </a:p>
        </p:txBody>
      </p:sp>
      <p:sp>
        <p:nvSpPr>
          <p:cNvPr id="16" name="TextBox 15"/>
          <p:cNvSpPr txBox="1"/>
          <p:nvPr/>
        </p:nvSpPr>
        <p:spPr>
          <a:xfrm>
            <a:off x="755576" y="1700807"/>
            <a:ext cx="7379431" cy="2861310"/>
          </a:xfrm>
          <a:prstGeom prst="rect">
            <a:avLst/>
          </a:prstGeom>
          <a:noFill/>
        </p:spPr>
        <p:txBody>
          <a:bodyPr wrap="square" rtlCol="0">
            <a:spAutoFit/>
          </a:bodyPr>
          <a:lstStyle/>
          <a:p>
            <a:pPr marL="457200" indent="-457200">
              <a:lnSpc>
                <a:spcPct val="150000"/>
              </a:lnSpc>
              <a:buClr>
                <a:schemeClr val="accent1">
                  <a:lumMod val="75000"/>
                </a:schemeClr>
              </a:buClr>
              <a:buSzPct val="120000"/>
              <a:buFont typeface="+mj-lt"/>
              <a:buAutoNum type="arabicPeriod"/>
            </a:pPr>
            <a:r>
              <a:rPr lang="zh-CN" altLang="en-US" sz="2400" dirty="0">
                <a:solidFill>
                  <a:schemeClr val="tx2">
                    <a:lumMod val="50000"/>
                  </a:schemeClr>
                </a:solidFill>
                <a:latin typeface="微软雅黑" panose="020B0503020204020204" pitchFamily="34" charset="-122"/>
                <a:ea typeface="微软雅黑" panose="020B0503020204020204" pitchFamily="34" charset="-122"/>
              </a:rPr>
              <a:t>预算约束如何代表消费者能够买得起的选择？</a:t>
            </a:r>
            <a:endParaRPr lang="en-US" altLang="zh-CN" sz="2400" dirty="0">
              <a:solidFill>
                <a:schemeClr val="tx2">
                  <a:lumMod val="50000"/>
                </a:schemeClr>
              </a:solidFill>
              <a:latin typeface="微软雅黑" panose="020B0503020204020204" pitchFamily="34" charset="-122"/>
              <a:ea typeface="微软雅黑" panose="020B0503020204020204" pitchFamily="34" charset="-122"/>
            </a:endParaRPr>
          </a:p>
          <a:p>
            <a:pPr marL="457200" indent="-457200">
              <a:lnSpc>
                <a:spcPct val="150000"/>
              </a:lnSpc>
              <a:buClr>
                <a:schemeClr val="accent1">
                  <a:lumMod val="75000"/>
                </a:schemeClr>
              </a:buClr>
              <a:buSzPct val="120000"/>
              <a:buFont typeface="+mj-lt"/>
              <a:buAutoNum type="arabicPeriod"/>
            </a:pPr>
            <a:r>
              <a:rPr lang="zh-CN" altLang="en-US" sz="2400" dirty="0">
                <a:solidFill>
                  <a:schemeClr val="tx2">
                    <a:lumMod val="50000"/>
                  </a:schemeClr>
                </a:solidFill>
                <a:latin typeface="微软雅黑" panose="020B0503020204020204" pitchFamily="34" charset="-122"/>
                <a:ea typeface="微软雅黑" panose="020B0503020204020204" pitchFamily="34" charset="-122"/>
              </a:rPr>
              <a:t>无差异曲线如何代表消费者的偏好？</a:t>
            </a:r>
            <a:endParaRPr lang="en-US" altLang="zh-CN" sz="2400" dirty="0">
              <a:solidFill>
                <a:schemeClr val="tx2">
                  <a:lumMod val="50000"/>
                </a:schemeClr>
              </a:solidFill>
              <a:latin typeface="微软雅黑" panose="020B0503020204020204" pitchFamily="34" charset="-122"/>
              <a:ea typeface="微软雅黑" panose="020B0503020204020204" pitchFamily="34" charset="-122"/>
            </a:endParaRPr>
          </a:p>
          <a:p>
            <a:pPr marL="457200" indent="-457200">
              <a:lnSpc>
                <a:spcPct val="150000"/>
              </a:lnSpc>
              <a:buClr>
                <a:schemeClr val="accent1">
                  <a:lumMod val="75000"/>
                </a:schemeClr>
              </a:buClr>
              <a:buSzPct val="120000"/>
              <a:buFont typeface="+mj-lt"/>
              <a:buAutoNum type="arabicPeriod"/>
            </a:pPr>
            <a:r>
              <a:rPr lang="zh-CN" altLang="en-US" sz="2400" dirty="0">
                <a:solidFill>
                  <a:schemeClr val="tx2">
                    <a:lumMod val="50000"/>
                  </a:schemeClr>
                </a:solidFill>
                <a:latin typeface="微软雅黑" panose="020B0503020204020204" pitchFamily="34" charset="-122"/>
                <a:ea typeface="微软雅黑" panose="020B0503020204020204" pitchFamily="34" charset="-122"/>
              </a:rPr>
              <a:t>什么决定了消费者如何在两种商品之间分配资源？</a:t>
            </a:r>
            <a:endParaRPr lang="en-US" altLang="zh-CN" sz="2400" dirty="0">
              <a:solidFill>
                <a:schemeClr val="tx2">
                  <a:lumMod val="50000"/>
                </a:schemeClr>
              </a:solidFill>
              <a:latin typeface="微软雅黑" panose="020B0503020204020204" pitchFamily="34" charset="-122"/>
              <a:ea typeface="微软雅黑" panose="020B0503020204020204" pitchFamily="34" charset="-122"/>
            </a:endParaRPr>
          </a:p>
          <a:p>
            <a:pPr marL="457200" indent="-457200">
              <a:lnSpc>
                <a:spcPct val="150000"/>
              </a:lnSpc>
              <a:buClr>
                <a:schemeClr val="accent1">
                  <a:lumMod val="75000"/>
                </a:schemeClr>
              </a:buClr>
              <a:buSzPct val="120000"/>
              <a:buFont typeface="+mj-lt"/>
              <a:buAutoNum type="arabicPeriod"/>
            </a:pPr>
            <a:r>
              <a:rPr lang="zh-CN" altLang="en-US" sz="2400" dirty="0">
                <a:solidFill>
                  <a:schemeClr val="tx2">
                    <a:lumMod val="50000"/>
                  </a:schemeClr>
                </a:solidFill>
                <a:latin typeface="微软雅黑" panose="020B0503020204020204" pitchFamily="34" charset="-122"/>
                <a:ea typeface="微软雅黑" panose="020B0503020204020204" pitchFamily="34" charset="-122"/>
              </a:rPr>
              <a:t>消费者选择理论如何解释诸如消费者储蓄多少或提供多少劳动力等决策？</a:t>
            </a:r>
            <a:endParaRPr kumimoji="0" lang="zh-CN" altLang="en-US" sz="2400" b="0" i="0" u="none" strike="noStrike" kern="1200" cap="none" spc="0" normalizeH="0" baseline="0" noProof="0" dirty="0">
              <a:ln>
                <a:noFill/>
              </a:ln>
              <a:solidFill>
                <a:schemeClr val="tx2">
                  <a:lumMod val="50000"/>
                </a:scheme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Line 3"/>
          <p:cNvSpPr>
            <a:spLocks noChangeShapeType="1"/>
          </p:cNvSpPr>
          <p:nvPr/>
        </p:nvSpPr>
        <p:spPr bwMode="auto">
          <a:xfrm>
            <a:off x="4945063" y="2640013"/>
            <a:ext cx="1401762" cy="3186112"/>
          </a:xfrm>
          <a:prstGeom prst="line">
            <a:avLst/>
          </a:prstGeom>
          <a:noFill/>
          <a:ln w="19050">
            <a:solidFill>
              <a:schemeClr val="tx1"/>
            </a:solidFill>
            <a:round/>
          </a:ln>
        </p:spPr>
        <p:txBody>
          <a:bodyPr/>
          <a:lstStyle/>
          <a:p>
            <a:endParaRPr lang="en-US">
              <a:latin typeface="Arial" panose="020B0604020202020204"/>
              <a:cs typeface="Arial" panose="020B0604020202020204"/>
            </a:endParaRPr>
          </a:p>
        </p:txBody>
      </p:sp>
      <p:grpSp>
        <p:nvGrpSpPr>
          <p:cNvPr id="2" name="Group 6"/>
          <p:cNvGrpSpPr/>
          <p:nvPr/>
        </p:nvGrpSpPr>
        <p:grpSpPr bwMode="auto">
          <a:xfrm>
            <a:off x="4938713" y="4227513"/>
            <a:ext cx="709612" cy="1597025"/>
            <a:chOff x="993" y="2249"/>
            <a:chExt cx="503" cy="376"/>
          </a:xfrm>
        </p:grpSpPr>
        <p:sp>
          <p:nvSpPr>
            <p:cNvPr id="24611" name="Line 7"/>
            <p:cNvSpPr>
              <a:spLocks noChangeShapeType="1"/>
            </p:cNvSpPr>
            <p:nvPr/>
          </p:nvSpPr>
          <p:spPr bwMode="auto">
            <a:xfrm>
              <a:off x="993" y="2249"/>
              <a:ext cx="503" cy="0"/>
            </a:xfrm>
            <a:prstGeom prst="line">
              <a:avLst/>
            </a:prstGeom>
            <a:noFill/>
            <a:ln w="9525">
              <a:solidFill>
                <a:srgbClr val="808080"/>
              </a:solidFill>
              <a:prstDash val="lgDash"/>
              <a:round/>
            </a:ln>
          </p:spPr>
          <p:txBody>
            <a:bodyPr/>
            <a:lstStyle/>
            <a:p>
              <a:endParaRPr lang="en-US">
                <a:latin typeface="Arial" panose="020B0604020202020204"/>
                <a:cs typeface="Arial" panose="020B0604020202020204"/>
              </a:endParaRPr>
            </a:p>
          </p:txBody>
        </p:sp>
        <p:sp>
          <p:nvSpPr>
            <p:cNvPr id="24612" name="Line 8"/>
            <p:cNvSpPr>
              <a:spLocks noChangeShapeType="1"/>
            </p:cNvSpPr>
            <p:nvPr/>
          </p:nvSpPr>
          <p:spPr bwMode="auto">
            <a:xfrm>
              <a:off x="1495" y="2249"/>
              <a:ext cx="0" cy="376"/>
            </a:xfrm>
            <a:prstGeom prst="line">
              <a:avLst/>
            </a:prstGeom>
            <a:noFill/>
            <a:ln w="9525">
              <a:solidFill>
                <a:srgbClr val="808080"/>
              </a:solidFill>
              <a:prstDash val="lgDash"/>
              <a:round/>
            </a:ln>
          </p:spPr>
          <p:txBody>
            <a:bodyPr/>
            <a:lstStyle/>
            <a:p>
              <a:endParaRPr lang="en-US">
                <a:latin typeface="Arial" panose="020B0604020202020204"/>
                <a:cs typeface="Arial" panose="020B0604020202020204"/>
              </a:endParaRPr>
            </a:p>
          </p:txBody>
        </p:sp>
      </p:grpSp>
      <p:grpSp>
        <p:nvGrpSpPr>
          <p:cNvPr id="3" name="Group 16"/>
          <p:cNvGrpSpPr/>
          <p:nvPr/>
        </p:nvGrpSpPr>
        <p:grpSpPr bwMode="auto">
          <a:xfrm>
            <a:off x="4938713" y="1365250"/>
            <a:ext cx="3270250" cy="4465638"/>
            <a:chOff x="2677" y="894"/>
            <a:chExt cx="2715" cy="2485"/>
          </a:xfrm>
        </p:grpSpPr>
        <p:sp>
          <p:nvSpPr>
            <p:cNvPr id="24609" name="Line 33"/>
            <p:cNvSpPr>
              <a:spLocks noChangeShapeType="1"/>
            </p:cNvSpPr>
            <p:nvPr/>
          </p:nvSpPr>
          <p:spPr bwMode="auto">
            <a:xfrm>
              <a:off x="2680" y="894"/>
              <a:ext cx="0" cy="248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24610" name="Line 34"/>
            <p:cNvSpPr>
              <a:spLocks noChangeShapeType="1"/>
            </p:cNvSpPr>
            <p:nvPr/>
          </p:nvSpPr>
          <p:spPr bwMode="auto">
            <a:xfrm>
              <a:off x="2677" y="3377"/>
              <a:ext cx="2715"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24586" name="Arc 21"/>
          <p:cNvSpPr/>
          <p:nvPr/>
        </p:nvSpPr>
        <p:spPr bwMode="auto">
          <a:xfrm flipH="1" flipV="1">
            <a:off x="5451475" y="3182938"/>
            <a:ext cx="1473200" cy="1963737"/>
          </a:xfrm>
          <a:custGeom>
            <a:avLst/>
            <a:gdLst>
              <a:gd name="T0" fmla="*/ 1096323662 w 21511"/>
              <a:gd name="T1" fmla="*/ 0 h 21329"/>
              <a:gd name="T2" fmla="*/ 2147483647 w 21511"/>
              <a:gd name="T3" fmla="*/ 2147483647 h 21329"/>
              <a:gd name="T4" fmla="*/ 0 w 21511"/>
              <a:gd name="T5" fmla="*/ 2147483647 h 21329"/>
              <a:gd name="T6" fmla="*/ 0 60000 65536"/>
              <a:gd name="T7" fmla="*/ 0 60000 65536"/>
              <a:gd name="T8" fmla="*/ 0 60000 65536"/>
              <a:gd name="T9" fmla="*/ 0 w 21511"/>
              <a:gd name="T10" fmla="*/ 0 h 21329"/>
              <a:gd name="T11" fmla="*/ 21511 w 21511"/>
              <a:gd name="T12" fmla="*/ 21329 h 21329"/>
            </a:gdLst>
            <a:ahLst/>
            <a:cxnLst>
              <a:cxn ang="T6">
                <a:pos x="T0" y="T1"/>
              </a:cxn>
              <a:cxn ang="T7">
                <a:pos x="T2" y="T3"/>
              </a:cxn>
              <a:cxn ang="T8">
                <a:pos x="T4" y="T5"/>
              </a:cxn>
            </a:cxnLst>
            <a:rect l="T9" t="T10" r="T11" b="T12"/>
            <a:pathLst>
              <a:path w="21511" h="21329" fill="none" extrusionOk="0">
                <a:moveTo>
                  <a:pt x="3412" y="0"/>
                </a:moveTo>
                <a:cubicBezTo>
                  <a:pt x="13162" y="1560"/>
                  <a:pt x="20613" y="9533"/>
                  <a:pt x="21510" y="19366"/>
                </a:cubicBezTo>
              </a:path>
              <a:path w="21511" h="21329" stroke="0" extrusionOk="0">
                <a:moveTo>
                  <a:pt x="3412" y="0"/>
                </a:moveTo>
                <a:cubicBezTo>
                  <a:pt x="13162" y="1560"/>
                  <a:pt x="20613" y="9533"/>
                  <a:pt x="21510" y="19366"/>
                </a:cubicBezTo>
                <a:lnTo>
                  <a:pt x="0" y="21329"/>
                </a:lnTo>
                <a:close/>
              </a:path>
            </a:pathLst>
          </a:custGeom>
          <a:noFill/>
          <a:ln w="28575">
            <a:solidFill>
              <a:srgbClr val="003399"/>
            </a:solidFill>
            <a:round/>
          </a:ln>
        </p:spPr>
        <p:txBody>
          <a:bodyPr rot="10800000" wrap="none" anchor="ctr"/>
          <a:lstStyle/>
          <a:p>
            <a:pPr algn="ctr"/>
            <a:endParaRPr lang="en-US">
              <a:latin typeface="Arial" panose="020B0604020202020204"/>
              <a:cs typeface="Arial" panose="020B0604020202020204"/>
            </a:endParaRPr>
          </a:p>
          <a:p>
            <a:pPr algn="ctr"/>
            <a:endParaRPr lang="en-US">
              <a:latin typeface="Arial" panose="020B0604020202020204"/>
              <a:cs typeface="Arial" panose="020B0604020202020204"/>
            </a:endParaRPr>
          </a:p>
        </p:txBody>
      </p:sp>
      <p:sp>
        <p:nvSpPr>
          <p:cNvPr id="24587" name="Text Box 36"/>
          <p:cNvSpPr txBox="1">
            <a:spLocks noChangeArrowheads="1"/>
          </p:cNvSpPr>
          <p:nvPr/>
        </p:nvSpPr>
        <p:spPr bwMode="auto">
          <a:xfrm>
            <a:off x="4206875" y="2487613"/>
            <a:ext cx="644525" cy="304800"/>
          </a:xfrm>
          <a:prstGeom prst="rect">
            <a:avLst/>
          </a:prstGeom>
          <a:noFill/>
          <a:ln w="9525">
            <a:noFill/>
            <a:miter lim="800000"/>
          </a:ln>
        </p:spPr>
        <p:txBody>
          <a:bodyPr lIns="0" tIns="0" rIns="0" bIns="0">
            <a:spAutoFit/>
          </a:bodyPr>
          <a:lstStyle/>
          <a:p>
            <a:pPr algn="r">
              <a:spcBef>
                <a:spcPct val="50000"/>
              </a:spcBef>
            </a:pPr>
            <a:r>
              <a:rPr lang="en-US" sz="2000" dirty="0">
                <a:solidFill>
                  <a:srgbClr val="808080"/>
                </a:solidFill>
                <a:latin typeface="Arial" panose="020B0604020202020204"/>
                <a:cs typeface="Arial" panose="020B0604020202020204"/>
              </a:rPr>
              <a:t>1200</a:t>
            </a:r>
            <a:endParaRPr lang="en-US" sz="2000" baseline="-25000" dirty="0">
              <a:solidFill>
                <a:srgbClr val="808080"/>
              </a:solidFill>
              <a:latin typeface="Arial" panose="020B0604020202020204"/>
              <a:cs typeface="Arial" panose="020B0604020202020204"/>
            </a:endParaRPr>
          </a:p>
        </p:txBody>
      </p:sp>
      <p:sp>
        <p:nvSpPr>
          <p:cNvPr id="24588" name="Text Box 36"/>
          <p:cNvSpPr txBox="1">
            <a:spLocks noChangeArrowheads="1"/>
          </p:cNvSpPr>
          <p:nvPr/>
        </p:nvSpPr>
        <p:spPr bwMode="auto">
          <a:xfrm>
            <a:off x="4208463" y="4067175"/>
            <a:ext cx="644525" cy="304800"/>
          </a:xfrm>
          <a:prstGeom prst="rect">
            <a:avLst/>
          </a:prstGeom>
          <a:noFill/>
          <a:ln w="9525">
            <a:noFill/>
            <a:miter lim="800000"/>
          </a:ln>
        </p:spPr>
        <p:txBody>
          <a:bodyPr lIns="0" tIns="0" rIns="0" bIns="0">
            <a:spAutoFit/>
          </a:bodyPr>
          <a:lstStyle/>
          <a:p>
            <a:pPr algn="r">
              <a:spcBef>
                <a:spcPct val="50000"/>
              </a:spcBef>
            </a:pPr>
            <a:r>
              <a:rPr lang="en-US" sz="2000">
                <a:latin typeface="Arial" panose="020B0604020202020204"/>
                <a:cs typeface="Arial" panose="020B0604020202020204"/>
              </a:rPr>
              <a:t>600</a:t>
            </a:r>
            <a:endParaRPr lang="en-US" sz="2000" baseline="-25000">
              <a:latin typeface="Arial" panose="020B0604020202020204"/>
              <a:cs typeface="Arial" panose="020B0604020202020204"/>
            </a:endParaRPr>
          </a:p>
        </p:txBody>
      </p:sp>
      <p:sp>
        <p:nvSpPr>
          <p:cNvPr id="24589" name="Text Box 36"/>
          <p:cNvSpPr txBox="1">
            <a:spLocks noChangeArrowheads="1"/>
          </p:cNvSpPr>
          <p:nvPr/>
        </p:nvSpPr>
        <p:spPr bwMode="auto">
          <a:xfrm>
            <a:off x="6075363" y="5856288"/>
            <a:ext cx="509587" cy="304800"/>
          </a:xfrm>
          <a:prstGeom prst="rect">
            <a:avLst/>
          </a:prstGeom>
          <a:noFill/>
          <a:ln w="9525">
            <a:noFill/>
            <a:miter lim="800000"/>
          </a:ln>
        </p:spPr>
        <p:txBody>
          <a:bodyPr lIns="0" tIns="0" rIns="0" bIns="0">
            <a:spAutoFit/>
          </a:bodyPr>
          <a:lstStyle/>
          <a:p>
            <a:pPr algn="ctr">
              <a:spcBef>
                <a:spcPct val="50000"/>
              </a:spcBef>
            </a:pPr>
            <a:r>
              <a:rPr lang="en-US" sz="2000">
                <a:solidFill>
                  <a:srgbClr val="808080"/>
                </a:solidFill>
                <a:latin typeface="Arial" panose="020B0604020202020204"/>
                <a:cs typeface="Arial" panose="020B0604020202020204"/>
              </a:rPr>
              <a:t>300</a:t>
            </a:r>
            <a:endParaRPr lang="en-US" sz="2000" baseline="-25000">
              <a:solidFill>
                <a:srgbClr val="808080"/>
              </a:solidFill>
              <a:latin typeface="Arial" panose="020B0604020202020204"/>
              <a:cs typeface="Arial" panose="020B0604020202020204"/>
            </a:endParaRPr>
          </a:p>
        </p:txBody>
      </p:sp>
      <p:sp>
        <p:nvSpPr>
          <p:cNvPr id="24590" name="Text Box 36"/>
          <p:cNvSpPr txBox="1">
            <a:spLocks noChangeArrowheads="1"/>
          </p:cNvSpPr>
          <p:nvPr/>
        </p:nvSpPr>
        <p:spPr bwMode="auto">
          <a:xfrm>
            <a:off x="5322888" y="5868988"/>
            <a:ext cx="644525" cy="304800"/>
          </a:xfrm>
          <a:prstGeom prst="rect">
            <a:avLst/>
          </a:prstGeom>
          <a:noFill/>
          <a:ln w="9525">
            <a:noFill/>
            <a:miter lim="800000"/>
          </a:ln>
        </p:spPr>
        <p:txBody>
          <a:bodyPr lIns="0" tIns="0" rIns="0" bIns="0">
            <a:spAutoFit/>
          </a:bodyPr>
          <a:lstStyle/>
          <a:p>
            <a:pPr algn="ctr">
              <a:spcBef>
                <a:spcPct val="50000"/>
              </a:spcBef>
            </a:pPr>
            <a:r>
              <a:rPr lang="en-US" sz="2000">
                <a:latin typeface="Arial" panose="020B0604020202020204"/>
                <a:cs typeface="Arial" panose="020B0604020202020204"/>
              </a:rPr>
              <a:t>150</a:t>
            </a:r>
            <a:endParaRPr lang="en-US" sz="2000" baseline="-25000">
              <a:latin typeface="Arial" panose="020B0604020202020204"/>
              <a:cs typeface="Arial" panose="020B0604020202020204"/>
            </a:endParaRPr>
          </a:p>
        </p:txBody>
      </p:sp>
      <p:sp>
        <p:nvSpPr>
          <p:cNvPr id="188458" name="Text Box 42"/>
          <p:cNvSpPr txBox="1">
            <a:spLocks noChangeArrowheads="1"/>
          </p:cNvSpPr>
          <p:nvPr/>
        </p:nvSpPr>
        <p:spPr bwMode="auto">
          <a:xfrm>
            <a:off x="573882" y="1646742"/>
            <a:ext cx="2817812" cy="1643527"/>
          </a:xfrm>
          <a:prstGeom prst="rect">
            <a:avLst/>
          </a:prstGeom>
          <a:noFill/>
          <a:ln w="9525">
            <a:noFill/>
            <a:miter lim="800000"/>
          </a:ln>
        </p:spPr>
        <p:txBody>
          <a:bodyPr>
            <a:spAutoFit/>
          </a:bodyPr>
          <a:lstStyle/>
          <a:p>
            <a:pPr>
              <a:lnSpc>
                <a:spcPct val="105000"/>
              </a:lnSpc>
            </a:pPr>
            <a:r>
              <a:rPr lang="en-US" sz="2400" b="1" dirty="0">
                <a:latin typeface="Arial" panose="020B0604020202020204"/>
                <a:cs typeface="Arial" panose="020B0604020202020204"/>
              </a:rPr>
              <a:t>A</a:t>
            </a:r>
            <a:r>
              <a:rPr lang="en-US" sz="2400" dirty="0">
                <a:latin typeface="Arial" panose="020B0604020202020204"/>
                <a:cs typeface="Arial" panose="020B0604020202020204"/>
              </a:rPr>
              <a:t> </a:t>
            </a:r>
            <a:r>
              <a:rPr lang="zh-CN" altLang="en-US" sz="2400" dirty="0">
                <a:latin typeface="Arial" panose="020B0604020202020204"/>
                <a:cs typeface="Arial" panose="020B0604020202020204"/>
              </a:rPr>
              <a:t>是最优点：预算约束线上</a:t>
            </a:r>
            <a:r>
              <a:rPr lang="zh-CN" altLang="en-US" sz="2400">
                <a:latin typeface="Arial" panose="020B0604020202020204"/>
                <a:cs typeface="Arial" panose="020B0604020202020204"/>
              </a:rPr>
              <a:t>位于</a:t>
            </a:r>
            <a:r>
              <a:rPr lang="zh-CN" altLang="en-US" sz="2400" smtClean="0">
                <a:latin typeface="Arial" panose="020B0604020202020204"/>
                <a:cs typeface="Arial" panose="020B0604020202020204"/>
              </a:rPr>
              <a:t>最高可能的无</a:t>
            </a:r>
            <a:r>
              <a:rPr lang="zh-CN" altLang="en-US" sz="2400" dirty="0">
                <a:latin typeface="Arial" panose="020B0604020202020204"/>
                <a:cs typeface="Arial" panose="020B0604020202020204"/>
              </a:rPr>
              <a:t>差异曲线上的一点</a:t>
            </a:r>
            <a:endParaRPr lang="en-US" sz="2400" dirty="0">
              <a:latin typeface="Arial" panose="020B0604020202020204"/>
              <a:cs typeface="Arial" panose="020B0604020202020204"/>
            </a:endParaRPr>
          </a:p>
        </p:txBody>
      </p:sp>
      <p:sp>
        <p:nvSpPr>
          <p:cNvPr id="188459" name="Text Box 43"/>
          <p:cNvSpPr txBox="1">
            <a:spLocks noChangeArrowheads="1"/>
          </p:cNvSpPr>
          <p:nvPr/>
        </p:nvSpPr>
        <p:spPr bwMode="auto">
          <a:xfrm>
            <a:off x="563563" y="3334397"/>
            <a:ext cx="2657619" cy="860425"/>
          </a:xfrm>
          <a:prstGeom prst="rect">
            <a:avLst/>
          </a:prstGeom>
          <a:noFill/>
          <a:ln w="9525">
            <a:noFill/>
            <a:miter lim="800000"/>
          </a:ln>
        </p:spPr>
        <p:txBody>
          <a:bodyPr wrap="square">
            <a:spAutoFit/>
          </a:bodyPr>
          <a:lstStyle/>
          <a:p>
            <a:pPr>
              <a:lnSpc>
                <a:spcPct val="105000"/>
              </a:lnSpc>
              <a:spcBef>
                <a:spcPct val="20000"/>
              </a:spcBef>
            </a:pPr>
            <a:r>
              <a:rPr lang="zh-CN" altLang="en-US" sz="2400">
                <a:latin typeface="Arial" panose="020B0604020202020204"/>
                <a:cs typeface="Arial" panose="020B0604020202020204"/>
              </a:rPr>
              <a:t>甲</a:t>
            </a:r>
            <a:r>
              <a:rPr lang="zh-CN" altLang="en-US" sz="2400" smtClean="0">
                <a:latin typeface="Arial" panose="020B0604020202020204"/>
                <a:cs typeface="Arial" panose="020B0604020202020204"/>
              </a:rPr>
              <a:t>偏好</a:t>
            </a:r>
            <a:r>
              <a:rPr lang="en-US" altLang="zh-CN" sz="2400" dirty="0">
                <a:latin typeface="Arial" panose="020B0604020202020204"/>
                <a:cs typeface="Arial" panose="020B0604020202020204"/>
              </a:rPr>
              <a:t>B</a:t>
            </a:r>
            <a:r>
              <a:rPr lang="zh-CN" altLang="en-US" sz="2400">
                <a:latin typeface="Arial" panose="020B0604020202020204"/>
                <a:cs typeface="Arial" panose="020B0604020202020204"/>
              </a:rPr>
              <a:t>胜过</a:t>
            </a:r>
            <a:r>
              <a:rPr lang="en-US" altLang="zh-CN" sz="2400" smtClean="0">
                <a:latin typeface="Arial" panose="020B0604020202020204"/>
                <a:cs typeface="Arial" panose="020B0604020202020204"/>
              </a:rPr>
              <a:t>A</a:t>
            </a:r>
            <a:r>
              <a:rPr lang="zh-CN" altLang="en-US" sz="2400" smtClean="0">
                <a:latin typeface="Arial" panose="020B0604020202020204"/>
                <a:cs typeface="Arial" panose="020B0604020202020204"/>
              </a:rPr>
              <a:t>，但</a:t>
            </a:r>
            <a:r>
              <a:rPr lang="zh-CN" altLang="en-US" sz="2400" dirty="0">
                <a:latin typeface="Arial" panose="020B0604020202020204"/>
                <a:cs typeface="Arial" panose="020B0604020202020204"/>
              </a:rPr>
              <a:t>他买不起</a:t>
            </a:r>
            <a:r>
              <a:rPr lang="en-US" altLang="zh-CN" sz="2400" dirty="0">
                <a:latin typeface="Arial" panose="020B0604020202020204"/>
                <a:cs typeface="Arial" panose="020B0604020202020204"/>
              </a:rPr>
              <a:t>B</a:t>
            </a:r>
            <a:endParaRPr lang="en-US" sz="2400" dirty="0">
              <a:latin typeface="Arial" panose="020B0604020202020204"/>
              <a:cs typeface="Arial" panose="020B0604020202020204"/>
            </a:endParaRPr>
          </a:p>
        </p:txBody>
      </p:sp>
      <p:sp>
        <p:nvSpPr>
          <p:cNvPr id="24593" name="Arc 59"/>
          <p:cNvSpPr/>
          <p:nvPr/>
        </p:nvSpPr>
        <p:spPr bwMode="auto">
          <a:xfrm flipH="1" flipV="1">
            <a:off x="5149850" y="3495675"/>
            <a:ext cx="1473200" cy="1963738"/>
          </a:xfrm>
          <a:custGeom>
            <a:avLst/>
            <a:gdLst>
              <a:gd name="T0" fmla="*/ 1096323662 w 21511"/>
              <a:gd name="T1" fmla="*/ 0 h 21329"/>
              <a:gd name="T2" fmla="*/ 2147483647 w 21511"/>
              <a:gd name="T3" fmla="*/ 2147483647 h 21329"/>
              <a:gd name="T4" fmla="*/ 0 w 21511"/>
              <a:gd name="T5" fmla="*/ 2147483647 h 21329"/>
              <a:gd name="T6" fmla="*/ 0 60000 65536"/>
              <a:gd name="T7" fmla="*/ 0 60000 65536"/>
              <a:gd name="T8" fmla="*/ 0 60000 65536"/>
              <a:gd name="T9" fmla="*/ 0 w 21511"/>
              <a:gd name="T10" fmla="*/ 0 h 21329"/>
              <a:gd name="T11" fmla="*/ 21511 w 21511"/>
              <a:gd name="T12" fmla="*/ 21329 h 21329"/>
            </a:gdLst>
            <a:ahLst/>
            <a:cxnLst>
              <a:cxn ang="T6">
                <a:pos x="T0" y="T1"/>
              </a:cxn>
              <a:cxn ang="T7">
                <a:pos x="T2" y="T3"/>
              </a:cxn>
              <a:cxn ang="T8">
                <a:pos x="T4" y="T5"/>
              </a:cxn>
            </a:cxnLst>
            <a:rect l="T9" t="T10" r="T11" b="T12"/>
            <a:pathLst>
              <a:path w="21511" h="21329" fill="none" extrusionOk="0">
                <a:moveTo>
                  <a:pt x="3412" y="0"/>
                </a:moveTo>
                <a:cubicBezTo>
                  <a:pt x="13162" y="1560"/>
                  <a:pt x="20613" y="9533"/>
                  <a:pt x="21510" y="19366"/>
                </a:cubicBezTo>
              </a:path>
              <a:path w="21511" h="21329" stroke="0" extrusionOk="0">
                <a:moveTo>
                  <a:pt x="3412" y="0"/>
                </a:moveTo>
                <a:cubicBezTo>
                  <a:pt x="13162" y="1560"/>
                  <a:pt x="20613" y="9533"/>
                  <a:pt x="21510" y="19366"/>
                </a:cubicBezTo>
                <a:lnTo>
                  <a:pt x="0" y="21329"/>
                </a:lnTo>
                <a:close/>
              </a:path>
            </a:pathLst>
          </a:custGeom>
          <a:noFill/>
          <a:ln w="28575">
            <a:solidFill>
              <a:srgbClr val="003399"/>
            </a:solidFill>
            <a:round/>
          </a:ln>
        </p:spPr>
        <p:txBody>
          <a:bodyPr rot="10800000" wrap="none" anchor="ctr"/>
          <a:lstStyle/>
          <a:p>
            <a:pPr algn="ctr"/>
            <a:endParaRPr lang="en-US">
              <a:latin typeface="Arial" panose="020B0604020202020204"/>
              <a:cs typeface="Arial" panose="020B0604020202020204"/>
            </a:endParaRPr>
          </a:p>
          <a:p>
            <a:pPr algn="ctr"/>
            <a:endParaRPr lang="en-US">
              <a:latin typeface="Arial" panose="020B0604020202020204"/>
              <a:cs typeface="Arial" panose="020B0604020202020204"/>
            </a:endParaRPr>
          </a:p>
        </p:txBody>
      </p:sp>
      <p:sp>
        <p:nvSpPr>
          <p:cNvPr id="24594" name="Arc 60"/>
          <p:cNvSpPr/>
          <p:nvPr/>
        </p:nvSpPr>
        <p:spPr bwMode="auto">
          <a:xfrm flipH="1" flipV="1">
            <a:off x="5794375" y="2840038"/>
            <a:ext cx="1435100" cy="1871662"/>
          </a:xfrm>
          <a:custGeom>
            <a:avLst/>
            <a:gdLst>
              <a:gd name="T0" fmla="*/ 2147483647 w 20959"/>
              <a:gd name="T1" fmla="*/ 0 h 20315"/>
              <a:gd name="T2" fmla="*/ 2147483647 w 20959"/>
              <a:gd name="T3" fmla="*/ 2147483647 h 20315"/>
              <a:gd name="T4" fmla="*/ 0 w 20959"/>
              <a:gd name="T5" fmla="*/ 2147483647 h 20315"/>
              <a:gd name="T6" fmla="*/ 0 60000 65536"/>
              <a:gd name="T7" fmla="*/ 0 60000 65536"/>
              <a:gd name="T8" fmla="*/ 0 60000 65536"/>
              <a:gd name="T9" fmla="*/ 0 w 20959"/>
              <a:gd name="T10" fmla="*/ 0 h 20315"/>
              <a:gd name="T11" fmla="*/ 20959 w 20959"/>
              <a:gd name="T12" fmla="*/ 20315 h 20315"/>
            </a:gdLst>
            <a:ahLst/>
            <a:cxnLst>
              <a:cxn ang="T6">
                <a:pos x="T0" y="T1"/>
              </a:cxn>
              <a:cxn ang="T7">
                <a:pos x="T2" y="T3"/>
              </a:cxn>
              <a:cxn ang="T8">
                <a:pos x="T4" y="T5"/>
              </a:cxn>
            </a:cxnLst>
            <a:rect l="T9" t="T10" r="T11" b="T12"/>
            <a:pathLst>
              <a:path w="20959" h="20315" fill="none" extrusionOk="0">
                <a:moveTo>
                  <a:pt x="7339" y="0"/>
                </a:moveTo>
                <a:cubicBezTo>
                  <a:pt x="14111" y="2446"/>
                  <a:pt x="19218" y="8106"/>
                  <a:pt x="20959" y="15091"/>
                </a:cubicBezTo>
              </a:path>
              <a:path w="20959" h="20315" stroke="0" extrusionOk="0">
                <a:moveTo>
                  <a:pt x="7339" y="0"/>
                </a:moveTo>
                <a:cubicBezTo>
                  <a:pt x="14111" y="2446"/>
                  <a:pt x="19218" y="8106"/>
                  <a:pt x="20959" y="15091"/>
                </a:cubicBezTo>
                <a:lnTo>
                  <a:pt x="0" y="20315"/>
                </a:lnTo>
                <a:close/>
              </a:path>
            </a:pathLst>
          </a:custGeom>
          <a:noFill/>
          <a:ln w="28575">
            <a:solidFill>
              <a:srgbClr val="003399"/>
            </a:solidFill>
            <a:round/>
          </a:ln>
        </p:spPr>
        <p:txBody>
          <a:bodyPr rot="10800000" wrap="none" anchor="ctr"/>
          <a:lstStyle/>
          <a:p>
            <a:pPr algn="ctr"/>
            <a:endParaRPr lang="en-US">
              <a:latin typeface="Arial" panose="020B0604020202020204"/>
              <a:cs typeface="Arial" panose="020B0604020202020204"/>
            </a:endParaRPr>
          </a:p>
          <a:p>
            <a:pPr algn="ctr"/>
            <a:endParaRPr lang="en-US">
              <a:latin typeface="Arial" panose="020B0604020202020204"/>
              <a:cs typeface="Arial" panose="020B0604020202020204"/>
            </a:endParaRPr>
          </a:p>
        </p:txBody>
      </p:sp>
      <p:grpSp>
        <p:nvGrpSpPr>
          <p:cNvPr id="4" name="Group 71"/>
          <p:cNvGrpSpPr/>
          <p:nvPr/>
        </p:nvGrpSpPr>
        <p:grpSpPr bwMode="auto">
          <a:xfrm>
            <a:off x="5600700" y="3914775"/>
            <a:ext cx="404813" cy="360363"/>
            <a:chOff x="3094" y="2172"/>
            <a:chExt cx="255" cy="227"/>
          </a:xfrm>
        </p:grpSpPr>
        <p:sp>
          <p:nvSpPr>
            <p:cNvPr id="24607" name="Oval 22"/>
            <p:cNvSpPr>
              <a:spLocks noChangeArrowheads="1"/>
            </p:cNvSpPr>
            <p:nvPr/>
          </p:nvSpPr>
          <p:spPr bwMode="auto">
            <a:xfrm>
              <a:off x="3094" y="2343"/>
              <a:ext cx="56" cy="56"/>
            </a:xfrm>
            <a:prstGeom prst="ellipse">
              <a:avLst/>
            </a:prstGeom>
            <a:solidFill>
              <a:srgbClr val="000000"/>
            </a:solidFill>
            <a:ln w="9525">
              <a:noFill/>
              <a:round/>
            </a:ln>
          </p:spPr>
          <p:txBody>
            <a:bodyPr wrap="none" anchor="ctr"/>
            <a:lstStyle/>
            <a:p>
              <a:endParaRPr lang="en-US">
                <a:latin typeface="Arial" panose="020B0604020202020204"/>
                <a:cs typeface="Arial" panose="020B0604020202020204"/>
              </a:endParaRPr>
            </a:p>
          </p:txBody>
        </p:sp>
        <p:sp>
          <p:nvSpPr>
            <p:cNvPr id="24608" name="Text Box 36"/>
            <p:cNvSpPr txBox="1">
              <a:spLocks noChangeArrowheads="1"/>
            </p:cNvSpPr>
            <p:nvPr/>
          </p:nvSpPr>
          <p:spPr bwMode="auto">
            <a:xfrm>
              <a:off x="3165" y="2172"/>
              <a:ext cx="184" cy="213"/>
            </a:xfrm>
            <a:prstGeom prst="rect">
              <a:avLst/>
            </a:prstGeom>
            <a:noFill/>
            <a:ln w="9525">
              <a:noFill/>
              <a:miter lim="800000"/>
            </a:ln>
          </p:spPr>
          <p:txBody>
            <a:bodyPr lIns="0" tIns="0" rIns="0" bIns="0">
              <a:spAutoFit/>
            </a:bodyPr>
            <a:lstStyle/>
            <a:p>
              <a:pPr>
                <a:spcBef>
                  <a:spcPct val="50000"/>
                </a:spcBef>
              </a:pPr>
              <a:r>
                <a:rPr lang="en-US" sz="2200" b="1">
                  <a:latin typeface="Arial" panose="020B0604020202020204"/>
                  <a:cs typeface="Arial" panose="020B0604020202020204"/>
                </a:rPr>
                <a:t>A</a:t>
              </a:r>
              <a:endParaRPr lang="en-US" sz="2200" b="1" baseline="-25000">
                <a:latin typeface="Arial" panose="020B0604020202020204"/>
                <a:cs typeface="Arial" panose="020B0604020202020204"/>
              </a:endParaRPr>
            </a:p>
          </p:txBody>
        </p:sp>
      </p:grpSp>
      <p:grpSp>
        <p:nvGrpSpPr>
          <p:cNvPr id="5" name="Group 68"/>
          <p:cNvGrpSpPr/>
          <p:nvPr/>
        </p:nvGrpSpPr>
        <p:grpSpPr bwMode="auto">
          <a:xfrm>
            <a:off x="5089525" y="4564063"/>
            <a:ext cx="358775" cy="338137"/>
            <a:chOff x="2772" y="2581"/>
            <a:chExt cx="226" cy="213"/>
          </a:xfrm>
        </p:grpSpPr>
        <p:sp>
          <p:nvSpPr>
            <p:cNvPr id="24605" name="Oval 64"/>
            <p:cNvSpPr>
              <a:spLocks noChangeArrowheads="1"/>
            </p:cNvSpPr>
            <p:nvPr/>
          </p:nvSpPr>
          <p:spPr bwMode="auto">
            <a:xfrm>
              <a:off x="2942" y="2593"/>
              <a:ext cx="56" cy="56"/>
            </a:xfrm>
            <a:prstGeom prst="ellipse">
              <a:avLst/>
            </a:prstGeom>
            <a:solidFill>
              <a:srgbClr val="000000"/>
            </a:solidFill>
            <a:ln w="9525">
              <a:noFill/>
              <a:round/>
            </a:ln>
          </p:spPr>
          <p:txBody>
            <a:bodyPr wrap="none" anchor="ctr"/>
            <a:lstStyle/>
            <a:p>
              <a:endParaRPr lang="en-US">
                <a:latin typeface="Arial" panose="020B0604020202020204"/>
                <a:cs typeface="Arial" panose="020B0604020202020204"/>
              </a:endParaRPr>
            </a:p>
          </p:txBody>
        </p:sp>
        <p:sp>
          <p:nvSpPr>
            <p:cNvPr id="24606" name="Text Box 36"/>
            <p:cNvSpPr txBox="1">
              <a:spLocks noChangeArrowheads="1"/>
            </p:cNvSpPr>
            <p:nvPr/>
          </p:nvSpPr>
          <p:spPr bwMode="auto">
            <a:xfrm>
              <a:off x="2772" y="2581"/>
              <a:ext cx="184" cy="213"/>
            </a:xfrm>
            <a:prstGeom prst="rect">
              <a:avLst/>
            </a:prstGeom>
            <a:noFill/>
            <a:ln w="9525">
              <a:noFill/>
              <a:miter lim="800000"/>
            </a:ln>
          </p:spPr>
          <p:txBody>
            <a:bodyPr lIns="0" tIns="0" rIns="0" bIns="0">
              <a:spAutoFit/>
            </a:bodyPr>
            <a:lstStyle/>
            <a:p>
              <a:pPr algn="ctr">
                <a:spcBef>
                  <a:spcPct val="50000"/>
                </a:spcBef>
              </a:pPr>
              <a:r>
                <a:rPr lang="en-US" sz="2200" b="1">
                  <a:latin typeface="Arial" panose="020B0604020202020204"/>
                  <a:cs typeface="Arial" panose="020B0604020202020204"/>
                </a:rPr>
                <a:t>C</a:t>
              </a:r>
              <a:endParaRPr lang="en-US" sz="2200" b="1" baseline="-25000">
                <a:latin typeface="Arial" panose="020B0604020202020204"/>
                <a:cs typeface="Arial" panose="020B0604020202020204"/>
              </a:endParaRPr>
            </a:p>
          </p:txBody>
        </p:sp>
      </p:grpSp>
      <p:grpSp>
        <p:nvGrpSpPr>
          <p:cNvPr id="6" name="Group 69"/>
          <p:cNvGrpSpPr/>
          <p:nvPr/>
        </p:nvGrpSpPr>
        <p:grpSpPr bwMode="auto">
          <a:xfrm>
            <a:off x="6102350" y="5062538"/>
            <a:ext cx="331788" cy="363537"/>
            <a:chOff x="3410" y="2895"/>
            <a:chExt cx="209" cy="229"/>
          </a:xfrm>
        </p:grpSpPr>
        <p:sp>
          <p:nvSpPr>
            <p:cNvPr id="24603" name="Oval 66"/>
            <p:cNvSpPr>
              <a:spLocks noChangeArrowheads="1"/>
            </p:cNvSpPr>
            <p:nvPr/>
          </p:nvSpPr>
          <p:spPr bwMode="auto">
            <a:xfrm>
              <a:off x="3410" y="3068"/>
              <a:ext cx="56" cy="56"/>
            </a:xfrm>
            <a:prstGeom prst="ellipse">
              <a:avLst/>
            </a:prstGeom>
            <a:solidFill>
              <a:srgbClr val="000000"/>
            </a:solidFill>
            <a:ln w="9525">
              <a:noFill/>
              <a:round/>
            </a:ln>
          </p:spPr>
          <p:txBody>
            <a:bodyPr wrap="none" anchor="ctr"/>
            <a:lstStyle/>
            <a:p>
              <a:endParaRPr lang="en-US">
                <a:latin typeface="Arial" panose="020B0604020202020204"/>
                <a:cs typeface="Arial" panose="020B0604020202020204"/>
              </a:endParaRPr>
            </a:p>
          </p:txBody>
        </p:sp>
        <p:sp>
          <p:nvSpPr>
            <p:cNvPr id="24604" name="Text Box 36"/>
            <p:cNvSpPr txBox="1">
              <a:spLocks noChangeArrowheads="1"/>
            </p:cNvSpPr>
            <p:nvPr/>
          </p:nvSpPr>
          <p:spPr bwMode="auto">
            <a:xfrm>
              <a:off x="3473" y="2895"/>
              <a:ext cx="146" cy="213"/>
            </a:xfrm>
            <a:prstGeom prst="rect">
              <a:avLst/>
            </a:prstGeom>
            <a:noFill/>
            <a:ln w="9525">
              <a:noFill/>
              <a:miter lim="800000"/>
            </a:ln>
          </p:spPr>
          <p:txBody>
            <a:bodyPr lIns="0" tIns="0" rIns="0" bIns="0">
              <a:spAutoFit/>
            </a:bodyPr>
            <a:lstStyle/>
            <a:p>
              <a:pPr>
                <a:spcBef>
                  <a:spcPct val="50000"/>
                </a:spcBef>
              </a:pPr>
              <a:r>
                <a:rPr lang="en-US" sz="2200" b="1">
                  <a:latin typeface="Arial" panose="020B0604020202020204"/>
                  <a:cs typeface="Arial" panose="020B0604020202020204"/>
                </a:rPr>
                <a:t>D</a:t>
              </a:r>
              <a:endParaRPr lang="en-US" sz="2200" b="1" baseline="-25000">
                <a:latin typeface="Arial" panose="020B0604020202020204"/>
                <a:cs typeface="Arial" panose="020B0604020202020204"/>
              </a:endParaRPr>
            </a:p>
          </p:txBody>
        </p:sp>
      </p:grpSp>
      <p:sp>
        <p:nvSpPr>
          <p:cNvPr id="188488" name="Text Box 72"/>
          <p:cNvSpPr txBox="1">
            <a:spLocks noChangeArrowheads="1"/>
          </p:cNvSpPr>
          <p:nvPr/>
        </p:nvSpPr>
        <p:spPr bwMode="auto">
          <a:xfrm>
            <a:off x="563563" y="4484688"/>
            <a:ext cx="2418628" cy="1255728"/>
          </a:xfrm>
          <a:prstGeom prst="rect">
            <a:avLst/>
          </a:prstGeom>
          <a:noFill/>
          <a:ln w="9525">
            <a:noFill/>
            <a:miter lim="800000"/>
          </a:ln>
        </p:spPr>
        <p:txBody>
          <a:bodyPr wrap="square">
            <a:spAutoFit/>
          </a:bodyPr>
          <a:lstStyle/>
          <a:p>
            <a:pPr>
              <a:lnSpc>
                <a:spcPct val="105000"/>
              </a:lnSpc>
              <a:spcBef>
                <a:spcPct val="20000"/>
              </a:spcBef>
            </a:pPr>
            <a:r>
              <a:rPr lang="zh-CN" altLang="en-US" sz="2400">
                <a:latin typeface="Arial" panose="020B0604020202020204"/>
                <a:cs typeface="Arial" panose="020B0604020202020204"/>
              </a:rPr>
              <a:t>甲</a:t>
            </a:r>
            <a:r>
              <a:rPr lang="zh-CN" altLang="en-US" sz="2400" smtClean="0">
                <a:latin typeface="Arial" panose="020B0604020202020204"/>
                <a:cs typeface="Arial" panose="020B0604020202020204"/>
              </a:rPr>
              <a:t>买得起</a:t>
            </a:r>
            <a:r>
              <a:rPr lang="en-US" altLang="zh-CN" sz="2400" dirty="0">
                <a:latin typeface="Arial" panose="020B0604020202020204"/>
                <a:cs typeface="Arial" panose="020B0604020202020204"/>
              </a:rPr>
              <a:t>C</a:t>
            </a:r>
            <a:r>
              <a:rPr lang="zh-CN" altLang="en-US" sz="2400">
                <a:latin typeface="Arial" panose="020B0604020202020204"/>
                <a:cs typeface="Arial" panose="020B0604020202020204"/>
              </a:rPr>
              <a:t>和</a:t>
            </a:r>
            <a:r>
              <a:rPr lang="en-US" altLang="zh-CN" sz="2400" smtClean="0">
                <a:latin typeface="Arial" panose="020B0604020202020204"/>
                <a:cs typeface="Arial" panose="020B0604020202020204"/>
              </a:rPr>
              <a:t>D</a:t>
            </a:r>
            <a:r>
              <a:rPr lang="zh-CN" altLang="en-US" sz="2400" smtClean="0">
                <a:latin typeface="Arial" panose="020B0604020202020204"/>
                <a:cs typeface="Arial" panose="020B0604020202020204"/>
              </a:rPr>
              <a:t>，但</a:t>
            </a:r>
            <a:r>
              <a:rPr lang="en-US" altLang="zh-CN" sz="2400" dirty="0">
                <a:latin typeface="Arial" panose="020B0604020202020204"/>
                <a:cs typeface="Arial" panose="020B0604020202020204"/>
              </a:rPr>
              <a:t>A</a:t>
            </a:r>
            <a:r>
              <a:rPr lang="zh-CN" altLang="en-US" sz="2400" dirty="0">
                <a:latin typeface="Arial" panose="020B0604020202020204"/>
                <a:cs typeface="Arial" panose="020B0604020202020204"/>
              </a:rPr>
              <a:t>在更高的无差异曲线上</a:t>
            </a:r>
            <a:endParaRPr lang="en-US" sz="2400" dirty="0">
              <a:latin typeface="Arial" panose="020B0604020202020204"/>
              <a:cs typeface="Arial" panose="020B0604020202020204"/>
            </a:endParaRPr>
          </a:p>
        </p:txBody>
      </p:sp>
      <p:grpSp>
        <p:nvGrpSpPr>
          <p:cNvPr id="7" name="Group 70"/>
          <p:cNvGrpSpPr/>
          <p:nvPr/>
        </p:nvGrpSpPr>
        <p:grpSpPr bwMode="auto">
          <a:xfrm>
            <a:off x="5921375" y="3559175"/>
            <a:ext cx="398463" cy="360363"/>
            <a:chOff x="3484" y="2235"/>
            <a:chExt cx="251" cy="227"/>
          </a:xfrm>
        </p:grpSpPr>
        <p:sp>
          <p:nvSpPr>
            <p:cNvPr id="24601" name="Oval 62"/>
            <p:cNvSpPr>
              <a:spLocks noChangeArrowheads="1"/>
            </p:cNvSpPr>
            <p:nvPr/>
          </p:nvSpPr>
          <p:spPr bwMode="auto">
            <a:xfrm>
              <a:off x="3484" y="2406"/>
              <a:ext cx="56" cy="56"/>
            </a:xfrm>
            <a:prstGeom prst="ellipse">
              <a:avLst/>
            </a:prstGeom>
            <a:solidFill>
              <a:srgbClr val="000000"/>
            </a:solidFill>
            <a:ln w="9525">
              <a:noFill/>
              <a:round/>
            </a:ln>
          </p:spPr>
          <p:txBody>
            <a:bodyPr wrap="none" anchor="ctr"/>
            <a:lstStyle/>
            <a:p>
              <a:endParaRPr lang="en-US">
                <a:latin typeface="Arial" panose="020B0604020202020204"/>
                <a:cs typeface="Arial" panose="020B0604020202020204"/>
              </a:endParaRPr>
            </a:p>
          </p:txBody>
        </p:sp>
        <p:sp>
          <p:nvSpPr>
            <p:cNvPr id="24602" name="Text Box 36"/>
            <p:cNvSpPr txBox="1">
              <a:spLocks noChangeArrowheads="1"/>
            </p:cNvSpPr>
            <p:nvPr/>
          </p:nvSpPr>
          <p:spPr bwMode="auto">
            <a:xfrm>
              <a:off x="3551" y="2235"/>
              <a:ext cx="184" cy="213"/>
            </a:xfrm>
            <a:prstGeom prst="rect">
              <a:avLst/>
            </a:prstGeom>
            <a:noFill/>
            <a:ln w="9525">
              <a:noFill/>
              <a:miter lim="800000"/>
            </a:ln>
          </p:spPr>
          <p:txBody>
            <a:bodyPr lIns="0" tIns="0" rIns="0" bIns="0">
              <a:spAutoFit/>
            </a:bodyPr>
            <a:lstStyle/>
            <a:p>
              <a:pPr>
                <a:spcBef>
                  <a:spcPct val="50000"/>
                </a:spcBef>
              </a:pPr>
              <a:r>
                <a:rPr lang="en-US" sz="2200" b="1">
                  <a:latin typeface="Arial" panose="020B0604020202020204"/>
                  <a:cs typeface="Arial" panose="020B0604020202020204"/>
                </a:rPr>
                <a:t>B</a:t>
              </a:r>
              <a:endParaRPr lang="en-US" sz="2200" b="1" baseline="-25000">
                <a:latin typeface="Arial" panose="020B0604020202020204"/>
                <a:cs typeface="Arial" panose="020B0604020202020204"/>
              </a:endParaRPr>
            </a:p>
          </p:txBody>
        </p:sp>
      </p:grpSp>
      <p:sp>
        <p:nvSpPr>
          <p:cNvPr id="188494" name="Text Box 78"/>
          <p:cNvSpPr txBox="1">
            <a:spLocks noChangeArrowheads="1"/>
          </p:cNvSpPr>
          <p:nvPr/>
        </p:nvSpPr>
        <p:spPr bwMode="auto">
          <a:xfrm>
            <a:off x="6396038" y="1141413"/>
            <a:ext cx="2082943" cy="2031325"/>
          </a:xfrm>
          <a:prstGeom prst="rect">
            <a:avLst/>
          </a:prstGeom>
          <a:solidFill>
            <a:srgbClr val="CCFFCC"/>
          </a:solidFill>
          <a:ln w="9525">
            <a:noFill/>
            <a:miter lim="800000"/>
          </a:ln>
          <a:effectLst>
            <a:outerShdw blurRad="50800" dist="38100" dir="2700000" algn="tl" rotWithShape="0">
              <a:prstClr val="black">
                <a:alpha val="40000"/>
              </a:prstClr>
            </a:outerShdw>
          </a:effectLst>
        </p:spPr>
        <p:txBody>
          <a:bodyPr wrap="square">
            <a:spAutoFit/>
          </a:bodyPr>
          <a:lstStyle/>
          <a:p>
            <a:pPr algn="just">
              <a:lnSpc>
                <a:spcPct val="105000"/>
              </a:lnSpc>
              <a:defRPr/>
            </a:pPr>
            <a:r>
              <a:rPr lang="zh-CN" altLang="en-US" sz="2400">
                <a:latin typeface="Arial" panose="020B0604020202020204"/>
                <a:cs typeface="Arial" panose="020B0604020202020204"/>
              </a:rPr>
              <a:t>最</a:t>
            </a:r>
            <a:r>
              <a:rPr lang="zh-CN" altLang="en-US" sz="2400" smtClean="0">
                <a:latin typeface="Arial" panose="020B0604020202020204"/>
                <a:cs typeface="Arial" panose="020B0604020202020204"/>
              </a:rPr>
              <a:t>优点：</a:t>
            </a:r>
            <a:endParaRPr lang="en-US" altLang="zh-CN" sz="2400" smtClean="0">
              <a:latin typeface="Arial" panose="020B0604020202020204"/>
              <a:cs typeface="Arial" panose="020B0604020202020204"/>
            </a:endParaRPr>
          </a:p>
          <a:p>
            <a:pPr algn="just">
              <a:lnSpc>
                <a:spcPct val="105000"/>
              </a:lnSpc>
              <a:defRPr/>
            </a:pPr>
            <a:r>
              <a:rPr lang="zh-CN" altLang="en-US" sz="2400" smtClean="0">
                <a:latin typeface="Arial" panose="020B0604020202020204"/>
                <a:cs typeface="Arial" panose="020B0604020202020204"/>
              </a:rPr>
              <a:t>甲负担得起</a:t>
            </a:r>
            <a:r>
              <a:rPr lang="zh-CN" altLang="en-US" sz="2400" dirty="0">
                <a:latin typeface="Arial" panose="020B0604020202020204"/>
                <a:cs typeface="Arial" panose="020B0604020202020204"/>
              </a:rPr>
              <a:t>的</a:t>
            </a:r>
            <a:r>
              <a:rPr lang="zh-CN" altLang="en-US" sz="2400">
                <a:latin typeface="Arial" panose="020B0604020202020204"/>
                <a:cs typeface="Arial" panose="020B0604020202020204"/>
              </a:rPr>
              <a:t>所有</a:t>
            </a:r>
            <a:r>
              <a:rPr lang="zh-CN" altLang="en-US" sz="2400" smtClean="0">
                <a:latin typeface="Arial" panose="020B0604020202020204"/>
                <a:cs typeface="Arial" panose="020B0604020202020204"/>
              </a:rPr>
              <a:t>消费组合中</a:t>
            </a:r>
            <a:r>
              <a:rPr lang="zh-CN" altLang="en-US" sz="2400" dirty="0">
                <a:latin typeface="Arial" panose="020B0604020202020204"/>
                <a:cs typeface="Arial" panose="020B0604020202020204"/>
              </a:rPr>
              <a:t>最</a:t>
            </a:r>
            <a:r>
              <a:rPr lang="zh-CN" altLang="en-US" sz="2400">
                <a:latin typeface="Arial" panose="020B0604020202020204"/>
                <a:cs typeface="Arial" panose="020B0604020202020204"/>
              </a:rPr>
              <a:t>偏好</a:t>
            </a:r>
            <a:r>
              <a:rPr lang="zh-CN" altLang="en-US" sz="2400" smtClean="0">
                <a:latin typeface="Arial" panose="020B0604020202020204"/>
                <a:cs typeface="Arial" panose="020B0604020202020204"/>
              </a:rPr>
              <a:t>的那个消费</a:t>
            </a:r>
            <a:r>
              <a:rPr lang="zh-CN" altLang="en-US" sz="2400" dirty="0">
                <a:latin typeface="Arial" panose="020B0604020202020204"/>
                <a:cs typeface="Arial" panose="020B0604020202020204"/>
              </a:rPr>
              <a:t>组合</a:t>
            </a:r>
            <a:endParaRPr lang="en-US" sz="2400" dirty="0">
              <a:latin typeface="Arial" panose="020B0604020202020204"/>
              <a:cs typeface="Arial" panose="020B0604020202020204"/>
            </a:endParaRPr>
          </a:p>
        </p:txBody>
      </p:sp>
      <p:sp>
        <p:nvSpPr>
          <p:cNvPr id="8" name="Text Box 10"/>
          <p:cNvSpPr txBox="1">
            <a:spLocks noChangeArrowheads="1"/>
          </p:cNvSpPr>
          <p:nvPr/>
        </p:nvSpPr>
        <p:spPr bwMode="auto">
          <a:xfrm>
            <a:off x="3964235" y="1365250"/>
            <a:ext cx="953485" cy="677108"/>
          </a:xfrm>
          <a:prstGeom prst="rect">
            <a:avLst/>
          </a:prstGeom>
          <a:noFill/>
          <a:ln w="9525">
            <a:noFill/>
            <a:miter lim="800000"/>
          </a:ln>
        </p:spPr>
        <p:txBody>
          <a:bodyPr wrap="square">
            <a:spAutoFit/>
          </a:bodyPr>
          <a:lstStyle/>
          <a:p>
            <a:pPr algn="r">
              <a:lnSpc>
                <a:spcPct val="95000"/>
              </a:lnSpc>
              <a:spcBef>
                <a:spcPct val="50000"/>
              </a:spcBef>
            </a:pPr>
            <a:r>
              <a:rPr lang="zh-CN" altLang="en-US" sz="2000" dirty="0">
                <a:latin typeface="Arial" panose="020B0604020202020204"/>
                <a:cs typeface="Arial" panose="020B0604020202020204"/>
              </a:rPr>
              <a:t>芒果的数量</a:t>
            </a:r>
            <a:endParaRPr lang="en-US" sz="2000" dirty="0">
              <a:latin typeface="Arial" panose="020B0604020202020204"/>
              <a:cs typeface="Arial" panose="020B0604020202020204"/>
            </a:endParaRPr>
          </a:p>
        </p:txBody>
      </p:sp>
      <p:sp>
        <p:nvSpPr>
          <p:cNvPr id="9" name="Text Box 10"/>
          <p:cNvSpPr txBox="1">
            <a:spLocks noChangeArrowheads="1"/>
          </p:cNvSpPr>
          <p:nvPr/>
        </p:nvSpPr>
        <p:spPr bwMode="auto">
          <a:xfrm>
            <a:off x="7933832" y="5919661"/>
            <a:ext cx="953485" cy="677108"/>
          </a:xfrm>
          <a:prstGeom prst="rect">
            <a:avLst/>
          </a:prstGeom>
          <a:noFill/>
          <a:ln w="9525">
            <a:noFill/>
            <a:miter lim="800000"/>
          </a:ln>
        </p:spPr>
        <p:txBody>
          <a:bodyPr wrap="square">
            <a:spAutoFit/>
          </a:bodyPr>
          <a:lstStyle/>
          <a:p>
            <a:pPr algn="r">
              <a:lnSpc>
                <a:spcPct val="95000"/>
              </a:lnSpc>
              <a:spcBef>
                <a:spcPct val="50000"/>
              </a:spcBef>
            </a:pPr>
            <a:r>
              <a:rPr lang="zh-CN" altLang="en-US" sz="2000" dirty="0">
                <a:latin typeface="Arial" panose="020B0604020202020204"/>
                <a:cs typeface="Arial" panose="020B0604020202020204"/>
              </a:rPr>
              <a:t>鱼的数量</a:t>
            </a:r>
            <a:endParaRPr lang="en-US" sz="2000" dirty="0">
              <a:latin typeface="Arial" panose="020B0604020202020204"/>
              <a:cs typeface="Arial" panose="020B0604020202020204"/>
            </a:endParaRPr>
          </a:p>
        </p:txBody>
      </p:sp>
      <p:sp>
        <p:nvSpPr>
          <p:cNvPr id="10" name="Rectangle 4"/>
          <p:cNvSpPr txBox="1">
            <a:spLocks noChangeArrowheads="1"/>
          </p:cNvSpPr>
          <p:nvPr/>
        </p:nvSpPr>
        <p:spPr>
          <a:xfrm>
            <a:off x="436562" y="701523"/>
            <a:ext cx="7619691" cy="549198"/>
          </a:xfrm>
          <a:prstGeom prst="rect">
            <a:avLst/>
          </a:prstGeom>
        </p:spPr>
        <p:txBody>
          <a:bodyPr>
            <a:noAutofit/>
          </a:bodyPr>
          <a:lst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a:lstStyle>
          <a:p>
            <a:pPr>
              <a:defRPr/>
            </a:pPr>
            <a:r>
              <a:rPr lang="zh-CN" altLang="en-US" sz="3200" dirty="0">
                <a:solidFill>
                  <a:schemeClr val="accent1"/>
                </a:solidFill>
                <a:latin typeface="Tahoma" panose="020B0604030504040204" pitchFamily="34" charset="0"/>
                <a:ea typeface="华光中雅_CNKI" panose="02000500000000000000"/>
                <a:cs typeface="Arial" panose="020B0604020202020204" pitchFamily="34" charset="0"/>
              </a:rPr>
              <a:t>最优化：消费者选择什么</a:t>
            </a:r>
            <a:endParaRPr lang="en-US" sz="3200" dirty="0">
              <a:solidFill>
                <a:schemeClr val="accent1"/>
              </a:solidFill>
              <a:ea typeface="华光中雅_CNKI" panose="02000500000000000000"/>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8458"/>
                                        </p:tgtEl>
                                        <p:attrNameLst>
                                          <p:attrName>style.visibility</p:attrName>
                                        </p:attrNameLst>
                                      </p:cBhvr>
                                      <p:to>
                                        <p:strVal val="visible"/>
                                      </p:to>
                                    </p:set>
                                    <p:animEffect transition="in" filter="wipe(left)">
                                      <p:cBhvr>
                                        <p:cTn id="7" dur="500"/>
                                        <p:tgtEl>
                                          <p:spTgt spid="1884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88459">
                                            <p:txEl>
                                              <p:pRg st="0" end="0"/>
                                            </p:txEl>
                                          </p:spTgt>
                                        </p:tgtEl>
                                        <p:attrNameLst>
                                          <p:attrName>style.visibility</p:attrName>
                                        </p:attrNameLst>
                                      </p:cBhvr>
                                      <p:to>
                                        <p:strVal val="visible"/>
                                      </p:to>
                                    </p:set>
                                    <p:animEffect transition="in" filter="wipe(left)">
                                      <p:cBhvr>
                                        <p:cTn id="16" dur="500"/>
                                        <p:tgtEl>
                                          <p:spTgt spid="188459">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88488">
                                            <p:txEl>
                                              <p:pRg st="0" end="0"/>
                                            </p:txEl>
                                          </p:spTgt>
                                        </p:tgtEl>
                                        <p:attrNameLst>
                                          <p:attrName>style.visibility</p:attrName>
                                        </p:attrNameLst>
                                      </p:cBhvr>
                                      <p:to>
                                        <p:strVal val="visible"/>
                                      </p:to>
                                    </p:set>
                                    <p:animEffect transition="in" filter="wipe(left)">
                                      <p:cBhvr>
                                        <p:cTn id="29" dur="500"/>
                                        <p:tgtEl>
                                          <p:spTgt spid="188488">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88494"/>
                                        </p:tgtEl>
                                        <p:attrNameLst>
                                          <p:attrName>style.visibility</p:attrName>
                                        </p:attrNameLst>
                                      </p:cBhvr>
                                      <p:to>
                                        <p:strVal val="visible"/>
                                      </p:to>
                                    </p:set>
                                    <p:animEffect transition="in" filter="fade">
                                      <p:cBhvr>
                                        <p:cTn id="34" dur="500"/>
                                        <p:tgtEl>
                                          <p:spTgt spid="188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58" grpId="0"/>
      <p:bldP spid="188459" grpId="0" build="p" bldLvl="2"/>
      <p:bldP spid="188488" grpId="0" build="p" bldLvl="2"/>
      <p:bldP spid="18849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Line 2"/>
          <p:cNvSpPr>
            <a:spLocks noChangeShapeType="1"/>
          </p:cNvSpPr>
          <p:nvPr/>
        </p:nvSpPr>
        <p:spPr bwMode="auto">
          <a:xfrm>
            <a:off x="4945063" y="2640013"/>
            <a:ext cx="1401762" cy="3186112"/>
          </a:xfrm>
          <a:prstGeom prst="line">
            <a:avLst/>
          </a:prstGeom>
          <a:noFill/>
          <a:ln w="19050">
            <a:solidFill>
              <a:schemeClr val="tx1"/>
            </a:solidFill>
            <a:round/>
          </a:ln>
        </p:spPr>
        <p:txBody>
          <a:bodyPr/>
          <a:lstStyle/>
          <a:p>
            <a:endParaRPr lang="en-US">
              <a:latin typeface="Arial" panose="020B0604020202020204"/>
              <a:cs typeface="Arial" panose="020B0604020202020204"/>
            </a:endParaRPr>
          </a:p>
        </p:txBody>
      </p:sp>
      <p:grpSp>
        <p:nvGrpSpPr>
          <p:cNvPr id="2" name="Group 3"/>
          <p:cNvGrpSpPr/>
          <p:nvPr/>
        </p:nvGrpSpPr>
        <p:grpSpPr bwMode="auto">
          <a:xfrm>
            <a:off x="4938713" y="4227513"/>
            <a:ext cx="709612" cy="1597025"/>
            <a:chOff x="993" y="2249"/>
            <a:chExt cx="503" cy="376"/>
          </a:xfrm>
        </p:grpSpPr>
        <p:sp>
          <p:nvSpPr>
            <p:cNvPr id="25629" name="Line 4"/>
            <p:cNvSpPr>
              <a:spLocks noChangeShapeType="1"/>
            </p:cNvSpPr>
            <p:nvPr/>
          </p:nvSpPr>
          <p:spPr bwMode="auto">
            <a:xfrm>
              <a:off x="993" y="2249"/>
              <a:ext cx="503" cy="0"/>
            </a:xfrm>
            <a:prstGeom prst="line">
              <a:avLst/>
            </a:prstGeom>
            <a:noFill/>
            <a:ln w="9525">
              <a:solidFill>
                <a:srgbClr val="808080"/>
              </a:solidFill>
              <a:prstDash val="lgDash"/>
              <a:round/>
            </a:ln>
          </p:spPr>
          <p:txBody>
            <a:bodyPr/>
            <a:lstStyle/>
            <a:p>
              <a:endParaRPr lang="en-US">
                <a:latin typeface="Arial" panose="020B0604020202020204"/>
                <a:cs typeface="Arial" panose="020B0604020202020204"/>
              </a:endParaRPr>
            </a:p>
          </p:txBody>
        </p:sp>
        <p:sp>
          <p:nvSpPr>
            <p:cNvPr id="25630" name="Line 5"/>
            <p:cNvSpPr>
              <a:spLocks noChangeShapeType="1"/>
            </p:cNvSpPr>
            <p:nvPr/>
          </p:nvSpPr>
          <p:spPr bwMode="auto">
            <a:xfrm>
              <a:off x="1495" y="2249"/>
              <a:ext cx="0" cy="376"/>
            </a:xfrm>
            <a:prstGeom prst="line">
              <a:avLst/>
            </a:prstGeom>
            <a:noFill/>
            <a:ln w="9525">
              <a:solidFill>
                <a:srgbClr val="808080"/>
              </a:solidFill>
              <a:prstDash val="lgDash"/>
              <a:round/>
            </a:ln>
          </p:spPr>
          <p:txBody>
            <a:bodyPr/>
            <a:lstStyle/>
            <a:p>
              <a:endParaRPr lang="en-US">
                <a:latin typeface="Arial" panose="020B0604020202020204"/>
                <a:cs typeface="Arial" panose="020B0604020202020204"/>
              </a:endParaRPr>
            </a:p>
          </p:txBody>
        </p:sp>
      </p:grpSp>
      <p:grpSp>
        <p:nvGrpSpPr>
          <p:cNvPr id="3" name="Group 7"/>
          <p:cNvGrpSpPr/>
          <p:nvPr/>
        </p:nvGrpSpPr>
        <p:grpSpPr bwMode="auto">
          <a:xfrm>
            <a:off x="4938713" y="1365250"/>
            <a:ext cx="3270250" cy="4465638"/>
            <a:chOff x="2677" y="894"/>
            <a:chExt cx="2715" cy="2485"/>
          </a:xfrm>
        </p:grpSpPr>
        <p:sp>
          <p:nvSpPr>
            <p:cNvPr id="25627" name="Line 33"/>
            <p:cNvSpPr>
              <a:spLocks noChangeShapeType="1"/>
            </p:cNvSpPr>
            <p:nvPr/>
          </p:nvSpPr>
          <p:spPr bwMode="auto">
            <a:xfrm>
              <a:off x="2680" y="894"/>
              <a:ext cx="0" cy="248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25628" name="Line 34"/>
            <p:cNvSpPr>
              <a:spLocks noChangeShapeType="1"/>
            </p:cNvSpPr>
            <p:nvPr/>
          </p:nvSpPr>
          <p:spPr bwMode="auto">
            <a:xfrm>
              <a:off x="2677" y="3377"/>
              <a:ext cx="2715"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25610" name="Arc 12"/>
          <p:cNvSpPr/>
          <p:nvPr/>
        </p:nvSpPr>
        <p:spPr bwMode="auto">
          <a:xfrm flipH="1" flipV="1">
            <a:off x="5451475" y="3182938"/>
            <a:ext cx="1473200" cy="1963737"/>
          </a:xfrm>
          <a:custGeom>
            <a:avLst/>
            <a:gdLst>
              <a:gd name="T0" fmla="*/ 1096323662 w 21511"/>
              <a:gd name="T1" fmla="*/ 0 h 21329"/>
              <a:gd name="T2" fmla="*/ 2147483647 w 21511"/>
              <a:gd name="T3" fmla="*/ 2147483647 h 21329"/>
              <a:gd name="T4" fmla="*/ 0 w 21511"/>
              <a:gd name="T5" fmla="*/ 2147483647 h 21329"/>
              <a:gd name="T6" fmla="*/ 0 60000 65536"/>
              <a:gd name="T7" fmla="*/ 0 60000 65536"/>
              <a:gd name="T8" fmla="*/ 0 60000 65536"/>
              <a:gd name="T9" fmla="*/ 0 w 21511"/>
              <a:gd name="T10" fmla="*/ 0 h 21329"/>
              <a:gd name="T11" fmla="*/ 21511 w 21511"/>
              <a:gd name="T12" fmla="*/ 21329 h 21329"/>
            </a:gdLst>
            <a:ahLst/>
            <a:cxnLst>
              <a:cxn ang="T6">
                <a:pos x="T0" y="T1"/>
              </a:cxn>
              <a:cxn ang="T7">
                <a:pos x="T2" y="T3"/>
              </a:cxn>
              <a:cxn ang="T8">
                <a:pos x="T4" y="T5"/>
              </a:cxn>
            </a:cxnLst>
            <a:rect l="T9" t="T10" r="T11" b="T12"/>
            <a:pathLst>
              <a:path w="21511" h="21329" fill="none" extrusionOk="0">
                <a:moveTo>
                  <a:pt x="3412" y="0"/>
                </a:moveTo>
                <a:cubicBezTo>
                  <a:pt x="13162" y="1560"/>
                  <a:pt x="20613" y="9533"/>
                  <a:pt x="21510" y="19366"/>
                </a:cubicBezTo>
              </a:path>
              <a:path w="21511" h="21329" stroke="0" extrusionOk="0">
                <a:moveTo>
                  <a:pt x="3412" y="0"/>
                </a:moveTo>
                <a:cubicBezTo>
                  <a:pt x="13162" y="1560"/>
                  <a:pt x="20613" y="9533"/>
                  <a:pt x="21510" y="19366"/>
                </a:cubicBezTo>
                <a:lnTo>
                  <a:pt x="0" y="21329"/>
                </a:lnTo>
                <a:close/>
              </a:path>
            </a:pathLst>
          </a:custGeom>
          <a:noFill/>
          <a:ln w="28575">
            <a:solidFill>
              <a:srgbClr val="003399"/>
            </a:solidFill>
            <a:round/>
          </a:ln>
        </p:spPr>
        <p:txBody>
          <a:bodyPr rot="10800000" wrap="none" anchor="ctr"/>
          <a:lstStyle/>
          <a:p>
            <a:pPr algn="ctr"/>
            <a:endParaRPr lang="en-US">
              <a:latin typeface="Arial" panose="020B0604020202020204"/>
              <a:cs typeface="Arial" panose="020B0604020202020204"/>
            </a:endParaRPr>
          </a:p>
          <a:p>
            <a:pPr algn="ctr"/>
            <a:endParaRPr lang="en-US">
              <a:latin typeface="Arial" panose="020B0604020202020204"/>
              <a:cs typeface="Arial" panose="020B0604020202020204"/>
            </a:endParaRPr>
          </a:p>
        </p:txBody>
      </p:sp>
      <p:sp>
        <p:nvSpPr>
          <p:cNvPr id="25611" name="Text Box 36"/>
          <p:cNvSpPr txBox="1">
            <a:spLocks noChangeArrowheads="1"/>
          </p:cNvSpPr>
          <p:nvPr/>
        </p:nvSpPr>
        <p:spPr bwMode="auto">
          <a:xfrm>
            <a:off x="4206875" y="2487613"/>
            <a:ext cx="644525" cy="304800"/>
          </a:xfrm>
          <a:prstGeom prst="rect">
            <a:avLst/>
          </a:prstGeom>
          <a:noFill/>
          <a:ln w="9525">
            <a:noFill/>
            <a:miter lim="800000"/>
          </a:ln>
        </p:spPr>
        <p:txBody>
          <a:bodyPr lIns="0" tIns="0" rIns="0" bIns="0">
            <a:spAutoFit/>
          </a:bodyPr>
          <a:lstStyle/>
          <a:p>
            <a:pPr algn="r">
              <a:spcBef>
                <a:spcPct val="50000"/>
              </a:spcBef>
            </a:pPr>
            <a:r>
              <a:rPr lang="en-US" sz="2000">
                <a:solidFill>
                  <a:srgbClr val="808080"/>
                </a:solidFill>
                <a:latin typeface="Arial" panose="020B0604020202020204"/>
                <a:cs typeface="Arial" panose="020B0604020202020204"/>
              </a:rPr>
              <a:t>1200</a:t>
            </a:r>
            <a:endParaRPr lang="en-US" sz="2000" baseline="-25000">
              <a:solidFill>
                <a:srgbClr val="808080"/>
              </a:solidFill>
              <a:latin typeface="Arial" panose="020B0604020202020204"/>
              <a:cs typeface="Arial" panose="020B0604020202020204"/>
            </a:endParaRPr>
          </a:p>
        </p:txBody>
      </p:sp>
      <p:sp>
        <p:nvSpPr>
          <p:cNvPr id="25612" name="Text Box 36"/>
          <p:cNvSpPr txBox="1">
            <a:spLocks noChangeArrowheads="1"/>
          </p:cNvSpPr>
          <p:nvPr/>
        </p:nvSpPr>
        <p:spPr bwMode="auto">
          <a:xfrm>
            <a:off x="4208463" y="4067175"/>
            <a:ext cx="644525" cy="304800"/>
          </a:xfrm>
          <a:prstGeom prst="rect">
            <a:avLst/>
          </a:prstGeom>
          <a:noFill/>
          <a:ln w="9525">
            <a:noFill/>
            <a:miter lim="800000"/>
          </a:ln>
        </p:spPr>
        <p:txBody>
          <a:bodyPr lIns="0" tIns="0" rIns="0" bIns="0">
            <a:spAutoFit/>
          </a:bodyPr>
          <a:lstStyle/>
          <a:p>
            <a:pPr algn="r">
              <a:spcBef>
                <a:spcPct val="50000"/>
              </a:spcBef>
            </a:pPr>
            <a:r>
              <a:rPr lang="en-US" sz="2000">
                <a:latin typeface="Arial" panose="020B0604020202020204"/>
                <a:cs typeface="Arial" panose="020B0604020202020204"/>
              </a:rPr>
              <a:t>600</a:t>
            </a:r>
            <a:endParaRPr lang="en-US" sz="2000" baseline="-25000">
              <a:latin typeface="Arial" panose="020B0604020202020204"/>
              <a:cs typeface="Arial" panose="020B0604020202020204"/>
            </a:endParaRPr>
          </a:p>
        </p:txBody>
      </p:sp>
      <p:sp>
        <p:nvSpPr>
          <p:cNvPr id="25613" name="Text Box 36"/>
          <p:cNvSpPr txBox="1">
            <a:spLocks noChangeArrowheads="1"/>
          </p:cNvSpPr>
          <p:nvPr/>
        </p:nvSpPr>
        <p:spPr bwMode="auto">
          <a:xfrm>
            <a:off x="6075363" y="5856288"/>
            <a:ext cx="509587" cy="304800"/>
          </a:xfrm>
          <a:prstGeom prst="rect">
            <a:avLst/>
          </a:prstGeom>
          <a:noFill/>
          <a:ln w="9525">
            <a:noFill/>
            <a:miter lim="800000"/>
          </a:ln>
        </p:spPr>
        <p:txBody>
          <a:bodyPr lIns="0" tIns="0" rIns="0" bIns="0">
            <a:spAutoFit/>
          </a:bodyPr>
          <a:lstStyle/>
          <a:p>
            <a:pPr algn="ctr">
              <a:spcBef>
                <a:spcPct val="50000"/>
              </a:spcBef>
            </a:pPr>
            <a:r>
              <a:rPr lang="en-US" sz="2000" dirty="0">
                <a:solidFill>
                  <a:srgbClr val="808080"/>
                </a:solidFill>
                <a:latin typeface="Arial" panose="020B0604020202020204"/>
                <a:cs typeface="Arial" panose="020B0604020202020204"/>
              </a:rPr>
              <a:t>300</a:t>
            </a:r>
            <a:endParaRPr lang="en-US" sz="2000" baseline="-25000" dirty="0">
              <a:solidFill>
                <a:srgbClr val="808080"/>
              </a:solidFill>
              <a:latin typeface="Arial" panose="020B0604020202020204"/>
              <a:cs typeface="Arial" panose="020B0604020202020204"/>
            </a:endParaRPr>
          </a:p>
        </p:txBody>
      </p:sp>
      <p:sp>
        <p:nvSpPr>
          <p:cNvPr id="25614" name="Text Box 36"/>
          <p:cNvSpPr txBox="1">
            <a:spLocks noChangeArrowheads="1"/>
          </p:cNvSpPr>
          <p:nvPr/>
        </p:nvSpPr>
        <p:spPr bwMode="auto">
          <a:xfrm>
            <a:off x="5322888" y="5868988"/>
            <a:ext cx="644525" cy="304800"/>
          </a:xfrm>
          <a:prstGeom prst="rect">
            <a:avLst/>
          </a:prstGeom>
          <a:noFill/>
          <a:ln w="9525">
            <a:noFill/>
            <a:miter lim="800000"/>
          </a:ln>
        </p:spPr>
        <p:txBody>
          <a:bodyPr lIns="0" tIns="0" rIns="0" bIns="0">
            <a:spAutoFit/>
          </a:bodyPr>
          <a:lstStyle/>
          <a:p>
            <a:pPr algn="ctr">
              <a:spcBef>
                <a:spcPct val="50000"/>
              </a:spcBef>
            </a:pPr>
            <a:r>
              <a:rPr lang="en-US" sz="2000">
                <a:latin typeface="Arial" panose="020B0604020202020204"/>
                <a:cs typeface="Arial" panose="020B0604020202020204"/>
              </a:rPr>
              <a:t>150</a:t>
            </a:r>
            <a:endParaRPr lang="en-US" sz="2000" baseline="-25000">
              <a:latin typeface="Arial" panose="020B0604020202020204"/>
              <a:cs typeface="Arial" panose="020B0604020202020204"/>
            </a:endParaRPr>
          </a:p>
        </p:txBody>
      </p:sp>
      <p:sp>
        <p:nvSpPr>
          <p:cNvPr id="193553" name="Text Box 17"/>
          <p:cNvSpPr txBox="1">
            <a:spLocks noChangeArrowheads="1"/>
          </p:cNvSpPr>
          <p:nvPr/>
        </p:nvSpPr>
        <p:spPr bwMode="auto">
          <a:xfrm>
            <a:off x="740568" y="2060598"/>
            <a:ext cx="2817813" cy="1255728"/>
          </a:xfrm>
          <a:prstGeom prst="rect">
            <a:avLst/>
          </a:prstGeom>
          <a:noFill/>
          <a:ln w="9525">
            <a:noFill/>
            <a:miter lim="800000"/>
          </a:ln>
        </p:spPr>
        <p:txBody>
          <a:bodyPr>
            <a:spAutoFit/>
          </a:bodyPr>
          <a:lstStyle/>
          <a:p>
            <a:pPr>
              <a:lnSpc>
                <a:spcPct val="105000"/>
              </a:lnSpc>
            </a:pPr>
            <a:r>
              <a:rPr lang="zh-CN" altLang="en-US" sz="2400" dirty="0">
                <a:latin typeface="Arial" panose="020B0604020202020204"/>
                <a:cs typeface="Arial" panose="020B0604020202020204"/>
              </a:rPr>
              <a:t>在</a:t>
            </a:r>
            <a:r>
              <a:rPr lang="zh-CN" altLang="en-US" sz="2400">
                <a:latin typeface="Arial" panose="020B0604020202020204"/>
                <a:cs typeface="Arial" panose="020B0604020202020204"/>
              </a:rPr>
              <a:t>最</a:t>
            </a:r>
            <a:r>
              <a:rPr lang="zh-CN" altLang="en-US" sz="2400" smtClean="0">
                <a:latin typeface="Arial" panose="020B0604020202020204"/>
                <a:cs typeface="Arial" panose="020B0604020202020204"/>
              </a:rPr>
              <a:t>优点：无</a:t>
            </a:r>
            <a:r>
              <a:rPr lang="zh-CN" altLang="en-US" sz="2400" dirty="0">
                <a:latin typeface="Arial" panose="020B0604020202020204"/>
                <a:cs typeface="Arial" panose="020B0604020202020204"/>
              </a:rPr>
              <a:t>差异曲线的斜率等于预算约束线的斜率</a:t>
            </a:r>
            <a:r>
              <a:rPr lang="en-US" sz="2400" dirty="0">
                <a:latin typeface="Arial" panose="020B0604020202020204"/>
                <a:cs typeface="Arial" panose="020B0604020202020204"/>
              </a:rPr>
              <a:t>:</a:t>
            </a:r>
          </a:p>
        </p:txBody>
      </p:sp>
      <p:sp>
        <p:nvSpPr>
          <p:cNvPr id="193554" name="Text Box 18"/>
          <p:cNvSpPr txBox="1">
            <a:spLocks noChangeArrowheads="1"/>
          </p:cNvSpPr>
          <p:nvPr/>
        </p:nvSpPr>
        <p:spPr bwMode="auto">
          <a:xfrm>
            <a:off x="1046163" y="3700463"/>
            <a:ext cx="2306637" cy="476250"/>
          </a:xfrm>
          <a:prstGeom prst="rect">
            <a:avLst/>
          </a:prstGeom>
          <a:solidFill>
            <a:srgbClr val="FFFF99"/>
          </a:solidFill>
          <a:ln w="9525">
            <a:noFill/>
            <a:miter lim="800000"/>
          </a:ln>
        </p:spPr>
        <p:txBody>
          <a:bodyPr>
            <a:spAutoFit/>
          </a:bodyPr>
          <a:lstStyle/>
          <a:p>
            <a:pPr>
              <a:lnSpc>
                <a:spcPct val="105000"/>
              </a:lnSpc>
              <a:spcBef>
                <a:spcPct val="20000"/>
              </a:spcBef>
            </a:pPr>
            <a:r>
              <a:rPr lang="en-US" sz="2400" dirty="0">
                <a:latin typeface="Arial" panose="020B0604020202020204"/>
                <a:cs typeface="Arial" panose="020B0604020202020204"/>
              </a:rPr>
              <a:t>MRS  =  </a:t>
            </a:r>
            <a:r>
              <a:rPr lang="en-US" sz="2400" b="1" i="1" dirty="0">
                <a:latin typeface="Arial" panose="020B0604020202020204"/>
                <a:cs typeface="Arial" panose="020B0604020202020204"/>
              </a:rPr>
              <a:t>P</a:t>
            </a:r>
            <a:r>
              <a:rPr lang="en-US" sz="2400" b="1" baseline="-25000" dirty="0">
                <a:latin typeface="Arial" panose="020B0604020202020204"/>
                <a:cs typeface="Arial" panose="020B0604020202020204"/>
              </a:rPr>
              <a:t>F</a:t>
            </a:r>
            <a:r>
              <a:rPr lang="en-US" sz="2400" dirty="0">
                <a:latin typeface="Arial" panose="020B0604020202020204"/>
                <a:cs typeface="Arial" panose="020B0604020202020204"/>
              </a:rPr>
              <a:t>/</a:t>
            </a:r>
            <a:r>
              <a:rPr lang="en-US" sz="2400" b="1" i="1" dirty="0">
                <a:latin typeface="Arial" panose="020B0604020202020204"/>
                <a:cs typeface="Arial" panose="020B0604020202020204"/>
              </a:rPr>
              <a:t>P</a:t>
            </a:r>
            <a:r>
              <a:rPr lang="en-US" sz="2400" b="1" baseline="-25000" dirty="0">
                <a:latin typeface="Arial" panose="020B0604020202020204"/>
                <a:cs typeface="Arial" panose="020B0604020202020204"/>
              </a:rPr>
              <a:t>M</a:t>
            </a:r>
            <a:endParaRPr lang="en-US" sz="2400" dirty="0">
              <a:latin typeface="Arial" panose="020B0604020202020204"/>
              <a:cs typeface="Arial" panose="020B0604020202020204"/>
            </a:endParaRPr>
          </a:p>
        </p:txBody>
      </p:sp>
      <p:grpSp>
        <p:nvGrpSpPr>
          <p:cNvPr id="4" name="Group 21"/>
          <p:cNvGrpSpPr/>
          <p:nvPr/>
        </p:nvGrpSpPr>
        <p:grpSpPr bwMode="auto">
          <a:xfrm>
            <a:off x="5600700" y="3914775"/>
            <a:ext cx="404813" cy="360363"/>
            <a:chOff x="3094" y="2172"/>
            <a:chExt cx="255" cy="227"/>
          </a:xfrm>
        </p:grpSpPr>
        <p:sp>
          <p:nvSpPr>
            <p:cNvPr id="25625" name="Oval 22"/>
            <p:cNvSpPr>
              <a:spLocks noChangeArrowheads="1"/>
            </p:cNvSpPr>
            <p:nvPr/>
          </p:nvSpPr>
          <p:spPr bwMode="auto">
            <a:xfrm>
              <a:off x="3094" y="2343"/>
              <a:ext cx="56" cy="56"/>
            </a:xfrm>
            <a:prstGeom prst="ellipse">
              <a:avLst/>
            </a:prstGeom>
            <a:solidFill>
              <a:srgbClr val="000000"/>
            </a:solidFill>
            <a:ln w="9525">
              <a:noFill/>
              <a:round/>
            </a:ln>
          </p:spPr>
          <p:txBody>
            <a:bodyPr wrap="none" anchor="ctr"/>
            <a:lstStyle/>
            <a:p>
              <a:endParaRPr lang="en-US">
                <a:latin typeface="Arial" panose="020B0604020202020204"/>
                <a:cs typeface="Arial" panose="020B0604020202020204"/>
              </a:endParaRPr>
            </a:p>
          </p:txBody>
        </p:sp>
        <p:sp>
          <p:nvSpPr>
            <p:cNvPr id="25626" name="Text Box 36"/>
            <p:cNvSpPr txBox="1">
              <a:spLocks noChangeArrowheads="1"/>
            </p:cNvSpPr>
            <p:nvPr/>
          </p:nvSpPr>
          <p:spPr bwMode="auto">
            <a:xfrm>
              <a:off x="3165" y="2172"/>
              <a:ext cx="184" cy="213"/>
            </a:xfrm>
            <a:prstGeom prst="rect">
              <a:avLst/>
            </a:prstGeom>
            <a:noFill/>
            <a:ln w="9525">
              <a:noFill/>
              <a:miter lim="800000"/>
            </a:ln>
          </p:spPr>
          <p:txBody>
            <a:bodyPr lIns="0" tIns="0" rIns="0" bIns="0">
              <a:spAutoFit/>
            </a:bodyPr>
            <a:lstStyle/>
            <a:p>
              <a:pPr>
                <a:spcBef>
                  <a:spcPct val="50000"/>
                </a:spcBef>
              </a:pPr>
              <a:r>
                <a:rPr lang="en-US" sz="2200" b="1">
                  <a:latin typeface="Arial" panose="020B0604020202020204"/>
                  <a:cs typeface="Arial" panose="020B0604020202020204"/>
                </a:rPr>
                <a:t>A</a:t>
              </a:r>
              <a:endParaRPr lang="en-US" sz="2200" b="1" baseline="-25000">
                <a:latin typeface="Arial" panose="020B0604020202020204"/>
                <a:cs typeface="Arial" panose="020B0604020202020204"/>
              </a:endParaRPr>
            </a:p>
          </p:txBody>
        </p:sp>
      </p:grpSp>
      <p:grpSp>
        <p:nvGrpSpPr>
          <p:cNvPr id="5" name="Group 41"/>
          <p:cNvGrpSpPr/>
          <p:nvPr/>
        </p:nvGrpSpPr>
        <p:grpSpPr bwMode="auto">
          <a:xfrm>
            <a:off x="342900" y="4244976"/>
            <a:ext cx="1849438" cy="1693863"/>
            <a:chOff x="216" y="2674"/>
            <a:chExt cx="1165" cy="1067"/>
          </a:xfrm>
        </p:grpSpPr>
        <p:sp>
          <p:nvSpPr>
            <p:cNvPr id="25623" name="Text Box 30"/>
            <p:cNvSpPr txBox="1">
              <a:spLocks noChangeArrowheads="1"/>
            </p:cNvSpPr>
            <p:nvPr/>
          </p:nvSpPr>
          <p:spPr bwMode="auto">
            <a:xfrm>
              <a:off x="216" y="2892"/>
              <a:ext cx="1165" cy="849"/>
            </a:xfrm>
            <a:prstGeom prst="rect">
              <a:avLst/>
            </a:prstGeom>
            <a:noFill/>
            <a:ln w="9525">
              <a:noFill/>
              <a:miter lim="800000"/>
            </a:ln>
          </p:spPr>
          <p:txBody>
            <a:bodyPr>
              <a:spAutoFit/>
            </a:bodyPr>
            <a:lstStyle/>
            <a:p>
              <a:pPr algn="ctr">
                <a:lnSpc>
                  <a:spcPct val="105000"/>
                </a:lnSpc>
                <a:spcBef>
                  <a:spcPct val="25000"/>
                </a:spcBef>
              </a:pPr>
              <a:r>
                <a:rPr lang="zh-CN" altLang="en-US" sz="2400" dirty="0">
                  <a:latin typeface="Arial" panose="020B0604020202020204"/>
                  <a:cs typeface="Arial" panose="020B0604020202020204"/>
                </a:rPr>
                <a:t>鱼的边际价</a:t>
              </a:r>
            </a:p>
            <a:p>
              <a:pPr algn="ctr">
                <a:lnSpc>
                  <a:spcPct val="105000"/>
                </a:lnSpc>
                <a:spcBef>
                  <a:spcPct val="25000"/>
                </a:spcBef>
              </a:pPr>
              <a:r>
                <a:rPr lang="zh-CN" altLang="en-US" sz="2400" dirty="0">
                  <a:latin typeface="Arial" panose="020B0604020202020204"/>
                  <a:cs typeface="Arial" panose="020B0604020202020204"/>
                </a:rPr>
                <a:t>值</a:t>
              </a:r>
              <a:r>
                <a:rPr lang="en-US" altLang="zh-CN" sz="2400" dirty="0">
                  <a:latin typeface="Arial" panose="020B0604020202020204"/>
                  <a:cs typeface="Arial" panose="020B0604020202020204"/>
                </a:rPr>
                <a:t>(</a:t>
              </a:r>
              <a:r>
                <a:rPr lang="zh-CN" altLang="en-US" sz="2400" dirty="0">
                  <a:latin typeface="Arial" panose="020B0604020202020204"/>
                  <a:cs typeface="Arial" panose="020B0604020202020204"/>
                </a:rPr>
                <a:t>用芒果</a:t>
              </a:r>
              <a:r>
                <a:rPr lang="zh-CN" altLang="en-US" sz="2400">
                  <a:latin typeface="Arial" panose="020B0604020202020204"/>
                  <a:cs typeface="Arial" panose="020B0604020202020204"/>
                </a:rPr>
                <a:t>来</a:t>
              </a:r>
              <a:r>
                <a:rPr lang="zh-CN" altLang="en-US" sz="2400" smtClean="0">
                  <a:latin typeface="Arial" panose="020B0604020202020204"/>
                  <a:cs typeface="Arial" panose="020B0604020202020204"/>
                </a:rPr>
                <a:t>衡量</a:t>
              </a:r>
              <a:r>
                <a:rPr lang="en-US" altLang="zh-CN" sz="2400" dirty="0">
                  <a:latin typeface="Arial" panose="020B0604020202020204"/>
                  <a:cs typeface="Arial" panose="020B0604020202020204"/>
                </a:rPr>
                <a:t>)</a:t>
              </a:r>
              <a:endParaRPr lang="en-US" sz="2400" dirty="0">
                <a:latin typeface="Arial" panose="020B0604020202020204"/>
                <a:cs typeface="Arial" panose="020B0604020202020204"/>
              </a:endParaRPr>
            </a:p>
          </p:txBody>
        </p:sp>
        <p:sp>
          <p:nvSpPr>
            <p:cNvPr id="25624" name="Line 39"/>
            <p:cNvSpPr>
              <a:spLocks noChangeShapeType="1"/>
            </p:cNvSpPr>
            <p:nvPr/>
          </p:nvSpPr>
          <p:spPr bwMode="auto">
            <a:xfrm flipV="1">
              <a:off x="810" y="2674"/>
              <a:ext cx="108" cy="281"/>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grpSp>
        <p:nvGrpSpPr>
          <p:cNvPr id="6" name="Group 42"/>
          <p:cNvGrpSpPr/>
          <p:nvPr/>
        </p:nvGrpSpPr>
        <p:grpSpPr bwMode="auto">
          <a:xfrm>
            <a:off x="2654213" y="4244975"/>
            <a:ext cx="1849437" cy="1766888"/>
            <a:chOff x="1659" y="2666"/>
            <a:chExt cx="1165" cy="1113"/>
          </a:xfrm>
        </p:grpSpPr>
        <p:sp>
          <p:nvSpPr>
            <p:cNvPr id="25621" name="Text Box 38"/>
            <p:cNvSpPr txBox="1">
              <a:spLocks noChangeArrowheads="1"/>
            </p:cNvSpPr>
            <p:nvPr/>
          </p:nvSpPr>
          <p:spPr bwMode="auto">
            <a:xfrm>
              <a:off x="1659" y="3007"/>
              <a:ext cx="1165" cy="772"/>
            </a:xfrm>
            <a:prstGeom prst="rect">
              <a:avLst/>
            </a:prstGeom>
            <a:noFill/>
            <a:ln w="9525">
              <a:noFill/>
              <a:miter lim="800000"/>
            </a:ln>
          </p:spPr>
          <p:txBody>
            <a:bodyPr>
              <a:spAutoFit/>
            </a:bodyPr>
            <a:lstStyle/>
            <a:p>
              <a:pPr>
                <a:lnSpc>
                  <a:spcPct val="105000"/>
                </a:lnSpc>
                <a:spcBef>
                  <a:spcPct val="25000"/>
                </a:spcBef>
              </a:pPr>
              <a:r>
                <a:rPr lang="zh-CN" altLang="en-US" sz="2400" dirty="0">
                  <a:latin typeface="Arial" panose="020B0604020202020204"/>
                  <a:cs typeface="Arial" panose="020B0604020202020204"/>
                </a:rPr>
                <a:t>鱼的价格</a:t>
              </a:r>
              <a:r>
                <a:rPr lang="en-US" altLang="zh-CN" sz="2400" dirty="0">
                  <a:latin typeface="Arial" panose="020B0604020202020204"/>
                  <a:cs typeface="Arial" panose="020B0604020202020204"/>
                </a:rPr>
                <a:t> (</a:t>
              </a:r>
              <a:r>
                <a:rPr lang="zh-CN" altLang="en-US" sz="2400" dirty="0">
                  <a:latin typeface="Arial" panose="020B0604020202020204"/>
                  <a:cs typeface="Arial" panose="020B0604020202020204"/>
                </a:rPr>
                <a:t>用芒果来衡量</a:t>
              </a:r>
              <a:r>
                <a:rPr lang="en-US" altLang="zh-CN" sz="2400" dirty="0">
                  <a:latin typeface="Arial" panose="020B0604020202020204"/>
                  <a:cs typeface="Arial" panose="020B0604020202020204"/>
                </a:rPr>
                <a:t>)</a:t>
              </a:r>
              <a:endParaRPr lang="en-US" sz="2400" dirty="0">
                <a:latin typeface="Arial" panose="020B0604020202020204"/>
                <a:cs typeface="Arial" panose="020B0604020202020204"/>
              </a:endParaRPr>
            </a:p>
          </p:txBody>
        </p:sp>
        <p:sp>
          <p:nvSpPr>
            <p:cNvPr id="25622" name="Line 40"/>
            <p:cNvSpPr>
              <a:spLocks noChangeShapeType="1"/>
            </p:cNvSpPr>
            <p:nvPr/>
          </p:nvSpPr>
          <p:spPr bwMode="auto">
            <a:xfrm flipH="1" flipV="1">
              <a:off x="1782" y="2666"/>
              <a:ext cx="214" cy="388"/>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sp>
        <p:nvSpPr>
          <p:cNvPr id="193579" name="Text Box 43"/>
          <p:cNvSpPr txBox="1">
            <a:spLocks noChangeArrowheads="1"/>
          </p:cNvSpPr>
          <p:nvPr/>
        </p:nvSpPr>
        <p:spPr bwMode="auto">
          <a:xfrm>
            <a:off x="6056313" y="1174750"/>
            <a:ext cx="2443451" cy="1255728"/>
          </a:xfrm>
          <a:prstGeom prst="rect">
            <a:avLst/>
          </a:prstGeom>
          <a:solidFill>
            <a:srgbClr val="FFFFCC"/>
          </a:solidFill>
          <a:ln w="9525">
            <a:noFill/>
            <a:miter lim="800000"/>
          </a:ln>
          <a:effectLst>
            <a:outerShdw blurRad="50800" dist="38100" dir="2700000" algn="tl" rotWithShape="0">
              <a:prstClr val="black">
                <a:alpha val="40000"/>
              </a:prstClr>
            </a:outerShdw>
          </a:effectLst>
        </p:spPr>
        <p:txBody>
          <a:bodyPr wrap="square">
            <a:spAutoFit/>
          </a:bodyPr>
          <a:lstStyle/>
          <a:p>
            <a:pPr algn="ctr">
              <a:lnSpc>
                <a:spcPct val="105000"/>
              </a:lnSpc>
              <a:defRPr/>
            </a:pPr>
            <a:r>
              <a:rPr lang="zh-CN" altLang="en-US" sz="2400" i="1" dirty="0">
                <a:latin typeface="Arial" panose="020B0604020202020204"/>
                <a:cs typeface="Arial" panose="020B0604020202020204"/>
              </a:rPr>
              <a:t>消费者最优化是“考虑边际量”的另一个例子</a:t>
            </a:r>
            <a:endParaRPr lang="en-US" sz="2400" i="1" dirty="0">
              <a:latin typeface="Arial" panose="020B0604020202020204"/>
              <a:cs typeface="Arial" panose="020B0604020202020204"/>
            </a:endParaRPr>
          </a:p>
        </p:txBody>
      </p:sp>
      <p:sp>
        <p:nvSpPr>
          <p:cNvPr id="7" name="Text Box 10"/>
          <p:cNvSpPr txBox="1">
            <a:spLocks noChangeArrowheads="1"/>
          </p:cNvSpPr>
          <p:nvPr/>
        </p:nvSpPr>
        <p:spPr bwMode="auto">
          <a:xfrm>
            <a:off x="3964235" y="1365250"/>
            <a:ext cx="953485" cy="677108"/>
          </a:xfrm>
          <a:prstGeom prst="rect">
            <a:avLst/>
          </a:prstGeom>
          <a:noFill/>
          <a:ln w="9525">
            <a:noFill/>
            <a:miter lim="800000"/>
          </a:ln>
        </p:spPr>
        <p:txBody>
          <a:bodyPr wrap="square">
            <a:spAutoFit/>
          </a:bodyPr>
          <a:lstStyle/>
          <a:p>
            <a:pPr algn="r">
              <a:lnSpc>
                <a:spcPct val="95000"/>
              </a:lnSpc>
              <a:spcBef>
                <a:spcPct val="50000"/>
              </a:spcBef>
            </a:pPr>
            <a:r>
              <a:rPr lang="zh-CN" altLang="en-US" sz="2000" dirty="0">
                <a:latin typeface="Arial" panose="020B0604020202020204"/>
                <a:cs typeface="Arial" panose="020B0604020202020204"/>
              </a:rPr>
              <a:t>芒果的数量</a:t>
            </a:r>
            <a:endParaRPr lang="en-US" sz="2000" dirty="0">
              <a:latin typeface="Arial" panose="020B0604020202020204"/>
              <a:cs typeface="Arial" panose="020B0604020202020204"/>
            </a:endParaRPr>
          </a:p>
        </p:txBody>
      </p:sp>
      <p:sp>
        <p:nvSpPr>
          <p:cNvPr id="8" name="Text Box 10"/>
          <p:cNvSpPr txBox="1">
            <a:spLocks noChangeArrowheads="1"/>
          </p:cNvSpPr>
          <p:nvPr/>
        </p:nvSpPr>
        <p:spPr bwMode="auto">
          <a:xfrm>
            <a:off x="7933832" y="5919661"/>
            <a:ext cx="953485" cy="677108"/>
          </a:xfrm>
          <a:prstGeom prst="rect">
            <a:avLst/>
          </a:prstGeom>
          <a:noFill/>
          <a:ln w="9525">
            <a:noFill/>
            <a:miter lim="800000"/>
          </a:ln>
        </p:spPr>
        <p:txBody>
          <a:bodyPr wrap="square">
            <a:spAutoFit/>
          </a:bodyPr>
          <a:lstStyle/>
          <a:p>
            <a:pPr algn="r">
              <a:lnSpc>
                <a:spcPct val="95000"/>
              </a:lnSpc>
              <a:spcBef>
                <a:spcPct val="50000"/>
              </a:spcBef>
            </a:pPr>
            <a:r>
              <a:rPr lang="zh-CN" altLang="en-US" sz="2000" dirty="0">
                <a:latin typeface="Arial" panose="020B0604020202020204"/>
                <a:cs typeface="Arial" panose="020B0604020202020204"/>
              </a:rPr>
              <a:t>鱼的数量</a:t>
            </a:r>
            <a:endParaRPr lang="en-US" sz="2000" dirty="0">
              <a:latin typeface="Arial" panose="020B0604020202020204"/>
              <a:cs typeface="Arial" panose="020B0604020202020204"/>
            </a:endParaRPr>
          </a:p>
        </p:txBody>
      </p:sp>
      <p:sp>
        <p:nvSpPr>
          <p:cNvPr id="9" name="Rectangle 4"/>
          <p:cNvSpPr txBox="1">
            <a:spLocks noChangeArrowheads="1"/>
          </p:cNvSpPr>
          <p:nvPr/>
        </p:nvSpPr>
        <p:spPr>
          <a:xfrm>
            <a:off x="493431" y="337231"/>
            <a:ext cx="8208963" cy="954088"/>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b="0" kern="1200">
                <a:solidFill>
                  <a:srgbClr val="006699"/>
                </a:solidFill>
                <a:latin typeface="Arial" panose="020B0604020202020204" pitchFamily="34" charset="0"/>
                <a:ea typeface="Tahoma" panose="020B0604030504040204" pitchFamily="34" charset="0"/>
                <a:cs typeface="Arial" panose="020B0604020202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24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
            </a:r>
            <a:br>
              <a:rPr kumimoji="0" lang="en-US" sz="24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br>
            <a:r>
              <a:rPr kumimoji="0" lang="zh-CN" altLang="en-US" sz="33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最优化：消费者选择什么</a:t>
            </a:r>
            <a:endParaRPr kumimoji="0" lang="en-US" sz="3300" b="0" i="0" u="none" strike="noStrike" kern="1200" cap="none" spc="0" normalizeH="0" baseline="0" noProof="0" dirty="0">
              <a:ln>
                <a:noFill/>
              </a:ln>
              <a:solidFill>
                <a:srgbClr val="1F497D">
                  <a:lumMod val="50000"/>
                </a:srgbClr>
              </a:solidFill>
              <a:effectLst/>
              <a:uLnTx/>
              <a:uFillTx/>
              <a:latin typeface="Arial" panose="020B0604020202020204" pitchFamily="34" charset="0"/>
              <a:ea typeface="华光中雅_CNKI" panose="02000500000000000000"/>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3553"/>
                                        </p:tgtEl>
                                        <p:attrNameLst>
                                          <p:attrName>style.visibility</p:attrName>
                                        </p:attrNameLst>
                                      </p:cBhvr>
                                      <p:to>
                                        <p:strVal val="visible"/>
                                      </p:to>
                                    </p:set>
                                    <p:animEffect transition="in" filter="wipe(left)">
                                      <p:cBhvr>
                                        <p:cTn id="7" dur="500"/>
                                        <p:tgtEl>
                                          <p:spTgt spid="1935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3554"/>
                                        </p:tgtEl>
                                        <p:attrNameLst>
                                          <p:attrName>style.visibility</p:attrName>
                                        </p:attrNameLst>
                                      </p:cBhvr>
                                      <p:to>
                                        <p:strVal val="visible"/>
                                      </p:to>
                                    </p:set>
                                    <p:animEffect transition="in" filter="fade">
                                      <p:cBhvr>
                                        <p:cTn id="12" dur="500"/>
                                        <p:tgtEl>
                                          <p:spTgt spid="1935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3579"/>
                                        </p:tgtEl>
                                        <p:attrNameLst>
                                          <p:attrName>style.visibility</p:attrName>
                                        </p:attrNameLst>
                                      </p:cBhvr>
                                      <p:to>
                                        <p:strVal val="visible"/>
                                      </p:to>
                                    </p:set>
                                    <p:animEffect transition="in" filter="fade">
                                      <p:cBhvr>
                                        <p:cTn id="17" dur="500"/>
                                        <p:tgtEl>
                                          <p:spTgt spid="193579"/>
                                        </p:tgtEl>
                                      </p:cBhvr>
                                    </p:animEffect>
                                  </p:childTnLst>
                                </p:cTn>
                              </p:par>
                            </p:childTnLst>
                          </p:cTn>
                        </p:par>
                        <p:par>
                          <p:cTn id="18" fill="hold">
                            <p:stCondLst>
                              <p:cond delay="500"/>
                            </p:stCondLst>
                            <p:childTnLst>
                              <p:par>
                                <p:cTn id="19" presetID="18" presetClass="entr" presetSubtype="12"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strips(downLeft)">
                                      <p:cBhvr>
                                        <p:cTn id="21" dur="500"/>
                                        <p:tgtEl>
                                          <p:spTgt spid="5"/>
                                        </p:tgtEl>
                                      </p:cBhvr>
                                    </p:animEffect>
                                  </p:childTnLst>
                                </p:cTn>
                              </p:par>
                            </p:childTnLst>
                          </p:cTn>
                        </p:par>
                        <p:par>
                          <p:cTn id="22" fill="hold">
                            <p:stCondLst>
                              <p:cond delay="1000"/>
                            </p:stCondLst>
                            <p:childTnLst>
                              <p:par>
                                <p:cTn id="23" presetID="18" presetClass="entr" presetSubtype="6"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strips(downRight)">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53" grpId="0"/>
      <p:bldP spid="193554" grpId="0" animBg="1"/>
      <p:bldP spid="19357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p:nvPr/>
        </p:nvGrpSpPr>
        <p:grpSpPr bwMode="auto">
          <a:xfrm>
            <a:off x="4938713" y="3883025"/>
            <a:ext cx="1017587" cy="1936750"/>
            <a:chOff x="993" y="2249"/>
            <a:chExt cx="503" cy="376"/>
          </a:xfrm>
        </p:grpSpPr>
        <p:sp>
          <p:nvSpPr>
            <p:cNvPr id="26654" name="Line 39"/>
            <p:cNvSpPr>
              <a:spLocks noChangeShapeType="1"/>
            </p:cNvSpPr>
            <p:nvPr/>
          </p:nvSpPr>
          <p:spPr bwMode="auto">
            <a:xfrm>
              <a:off x="993" y="2249"/>
              <a:ext cx="503" cy="0"/>
            </a:xfrm>
            <a:prstGeom prst="line">
              <a:avLst/>
            </a:prstGeom>
            <a:noFill/>
            <a:ln w="9525">
              <a:solidFill>
                <a:srgbClr val="808080"/>
              </a:solidFill>
              <a:prstDash val="lgDash"/>
              <a:round/>
            </a:ln>
          </p:spPr>
          <p:txBody>
            <a:bodyPr/>
            <a:lstStyle/>
            <a:p>
              <a:endParaRPr lang="en-US">
                <a:latin typeface="Arial" panose="020B0604020202020204"/>
                <a:cs typeface="Arial" panose="020B0604020202020204"/>
              </a:endParaRPr>
            </a:p>
          </p:txBody>
        </p:sp>
        <p:sp>
          <p:nvSpPr>
            <p:cNvPr id="26655" name="Line 40"/>
            <p:cNvSpPr>
              <a:spLocks noChangeShapeType="1"/>
            </p:cNvSpPr>
            <p:nvPr/>
          </p:nvSpPr>
          <p:spPr bwMode="auto">
            <a:xfrm>
              <a:off x="1495" y="2249"/>
              <a:ext cx="0" cy="376"/>
            </a:xfrm>
            <a:prstGeom prst="line">
              <a:avLst/>
            </a:prstGeom>
            <a:noFill/>
            <a:ln w="9525">
              <a:solidFill>
                <a:srgbClr val="808080"/>
              </a:solidFill>
              <a:prstDash val="lgDash"/>
              <a:round/>
            </a:ln>
          </p:spPr>
          <p:txBody>
            <a:bodyPr/>
            <a:lstStyle/>
            <a:p>
              <a:endParaRPr lang="en-US">
                <a:latin typeface="Arial" panose="020B0604020202020204"/>
                <a:cs typeface="Arial" panose="020B0604020202020204"/>
              </a:endParaRPr>
            </a:p>
          </p:txBody>
        </p:sp>
      </p:grpSp>
      <p:sp>
        <p:nvSpPr>
          <p:cNvPr id="26629" name="Line 2"/>
          <p:cNvSpPr>
            <a:spLocks noChangeShapeType="1"/>
          </p:cNvSpPr>
          <p:nvPr/>
        </p:nvSpPr>
        <p:spPr bwMode="auto">
          <a:xfrm>
            <a:off x="4945063" y="2640013"/>
            <a:ext cx="1401762" cy="3186112"/>
          </a:xfrm>
          <a:prstGeom prst="line">
            <a:avLst/>
          </a:prstGeom>
          <a:noFill/>
          <a:ln w="19050">
            <a:solidFill>
              <a:schemeClr val="tx1"/>
            </a:solidFill>
            <a:round/>
          </a:ln>
        </p:spPr>
        <p:txBody>
          <a:bodyPr/>
          <a:lstStyle/>
          <a:p>
            <a:endParaRPr lang="en-US">
              <a:latin typeface="Arial" panose="020B0604020202020204"/>
              <a:cs typeface="Arial" panose="020B0604020202020204"/>
            </a:endParaRPr>
          </a:p>
        </p:txBody>
      </p:sp>
      <p:grpSp>
        <p:nvGrpSpPr>
          <p:cNvPr id="3" name="Group 3"/>
          <p:cNvGrpSpPr/>
          <p:nvPr/>
        </p:nvGrpSpPr>
        <p:grpSpPr bwMode="auto">
          <a:xfrm>
            <a:off x="4938713" y="4227513"/>
            <a:ext cx="709612" cy="1597025"/>
            <a:chOff x="993" y="2249"/>
            <a:chExt cx="503" cy="376"/>
          </a:xfrm>
        </p:grpSpPr>
        <p:sp>
          <p:nvSpPr>
            <p:cNvPr id="26652" name="Line 4"/>
            <p:cNvSpPr>
              <a:spLocks noChangeShapeType="1"/>
            </p:cNvSpPr>
            <p:nvPr/>
          </p:nvSpPr>
          <p:spPr bwMode="auto">
            <a:xfrm>
              <a:off x="993" y="2249"/>
              <a:ext cx="503" cy="0"/>
            </a:xfrm>
            <a:prstGeom prst="line">
              <a:avLst/>
            </a:prstGeom>
            <a:noFill/>
            <a:ln w="9525">
              <a:solidFill>
                <a:srgbClr val="808080"/>
              </a:solidFill>
              <a:prstDash val="lgDash"/>
              <a:round/>
            </a:ln>
          </p:spPr>
          <p:txBody>
            <a:bodyPr/>
            <a:lstStyle/>
            <a:p>
              <a:endParaRPr lang="en-US">
                <a:latin typeface="Arial" panose="020B0604020202020204"/>
                <a:cs typeface="Arial" panose="020B0604020202020204"/>
              </a:endParaRPr>
            </a:p>
          </p:txBody>
        </p:sp>
        <p:sp>
          <p:nvSpPr>
            <p:cNvPr id="26653" name="Line 5"/>
            <p:cNvSpPr>
              <a:spLocks noChangeShapeType="1"/>
            </p:cNvSpPr>
            <p:nvPr/>
          </p:nvSpPr>
          <p:spPr bwMode="auto">
            <a:xfrm>
              <a:off x="1495" y="2249"/>
              <a:ext cx="0" cy="376"/>
            </a:xfrm>
            <a:prstGeom prst="line">
              <a:avLst/>
            </a:prstGeom>
            <a:noFill/>
            <a:ln w="9525">
              <a:solidFill>
                <a:srgbClr val="808080"/>
              </a:solidFill>
              <a:prstDash val="lgDash"/>
              <a:round/>
            </a:ln>
          </p:spPr>
          <p:txBody>
            <a:bodyPr/>
            <a:lstStyle/>
            <a:p>
              <a:endParaRPr lang="en-US">
                <a:latin typeface="Arial" panose="020B0604020202020204"/>
                <a:cs typeface="Arial" panose="020B0604020202020204"/>
              </a:endParaRPr>
            </a:p>
          </p:txBody>
        </p:sp>
      </p:grpSp>
      <p:grpSp>
        <p:nvGrpSpPr>
          <p:cNvPr id="4" name="Group 7"/>
          <p:cNvGrpSpPr/>
          <p:nvPr/>
        </p:nvGrpSpPr>
        <p:grpSpPr bwMode="auto">
          <a:xfrm>
            <a:off x="4938713" y="1365250"/>
            <a:ext cx="3270250" cy="4465638"/>
            <a:chOff x="2677" y="894"/>
            <a:chExt cx="2715" cy="2485"/>
          </a:xfrm>
        </p:grpSpPr>
        <p:sp>
          <p:nvSpPr>
            <p:cNvPr id="26650" name="Line 33"/>
            <p:cNvSpPr>
              <a:spLocks noChangeShapeType="1"/>
            </p:cNvSpPr>
            <p:nvPr/>
          </p:nvSpPr>
          <p:spPr bwMode="auto">
            <a:xfrm>
              <a:off x="2680" y="894"/>
              <a:ext cx="0" cy="248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26651" name="Line 34"/>
            <p:cNvSpPr>
              <a:spLocks noChangeShapeType="1"/>
            </p:cNvSpPr>
            <p:nvPr/>
          </p:nvSpPr>
          <p:spPr bwMode="auto">
            <a:xfrm>
              <a:off x="2677" y="3377"/>
              <a:ext cx="2715"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26635" name="Arc 12"/>
          <p:cNvSpPr/>
          <p:nvPr/>
        </p:nvSpPr>
        <p:spPr bwMode="auto">
          <a:xfrm flipH="1" flipV="1">
            <a:off x="5451475" y="3182938"/>
            <a:ext cx="1473200" cy="1963737"/>
          </a:xfrm>
          <a:custGeom>
            <a:avLst/>
            <a:gdLst>
              <a:gd name="T0" fmla="*/ 1096323662 w 21511"/>
              <a:gd name="T1" fmla="*/ 0 h 21329"/>
              <a:gd name="T2" fmla="*/ 2147483647 w 21511"/>
              <a:gd name="T3" fmla="*/ 2147483647 h 21329"/>
              <a:gd name="T4" fmla="*/ 0 w 21511"/>
              <a:gd name="T5" fmla="*/ 2147483647 h 21329"/>
              <a:gd name="T6" fmla="*/ 0 60000 65536"/>
              <a:gd name="T7" fmla="*/ 0 60000 65536"/>
              <a:gd name="T8" fmla="*/ 0 60000 65536"/>
              <a:gd name="T9" fmla="*/ 0 w 21511"/>
              <a:gd name="T10" fmla="*/ 0 h 21329"/>
              <a:gd name="T11" fmla="*/ 21511 w 21511"/>
              <a:gd name="T12" fmla="*/ 21329 h 21329"/>
            </a:gdLst>
            <a:ahLst/>
            <a:cxnLst>
              <a:cxn ang="T6">
                <a:pos x="T0" y="T1"/>
              </a:cxn>
              <a:cxn ang="T7">
                <a:pos x="T2" y="T3"/>
              </a:cxn>
              <a:cxn ang="T8">
                <a:pos x="T4" y="T5"/>
              </a:cxn>
            </a:cxnLst>
            <a:rect l="T9" t="T10" r="T11" b="T12"/>
            <a:pathLst>
              <a:path w="21511" h="21329" fill="none" extrusionOk="0">
                <a:moveTo>
                  <a:pt x="3412" y="0"/>
                </a:moveTo>
                <a:cubicBezTo>
                  <a:pt x="13162" y="1560"/>
                  <a:pt x="20613" y="9533"/>
                  <a:pt x="21510" y="19366"/>
                </a:cubicBezTo>
              </a:path>
              <a:path w="21511" h="21329" stroke="0" extrusionOk="0">
                <a:moveTo>
                  <a:pt x="3412" y="0"/>
                </a:moveTo>
                <a:cubicBezTo>
                  <a:pt x="13162" y="1560"/>
                  <a:pt x="20613" y="9533"/>
                  <a:pt x="21510" y="19366"/>
                </a:cubicBezTo>
                <a:lnTo>
                  <a:pt x="0" y="21329"/>
                </a:lnTo>
                <a:close/>
              </a:path>
            </a:pathLst>
          </a:custGeom>
          <a:noFill/>
          <a:ln w="28575">
            <a:solidFill>
              <a:srgbClr val="003399"/>
            </a:solidFill>
            <a:round/>
          </a:ln>
        </p:spPr>
        <p:txBody>
          <a:bodyPr rot="10800000" wrap="none" anchor="ctr"/>
          <a:lstStyle/>
          <a:p>
            <a:pPr algn="ctr"/>
            <a:endParaRPr lang="en-US">
              <a:latin typeface="Arial" panose="020B0604020202020204"/>
              <a:cs typeface="Arial" panose="020B0604020202020204"/>
            </a:endParaRPr>
          </a:p>
          <a:p>
            <a:pPr algn="ctr"/>
            <a:endParaRPr lang="en-US">
              <a:latin typeface="Arial" panose="020B0604020202020204"/>
              <a:cs typeface="Arial" panose="020B0604020202020204"/>
            </a:endParaRPr>
          </a:p>
        </p:txBody>
      </p:sp>
      <p:sp>
        <p:nvSpPr>
          <p:cNvPr id="195601" name="Text Box 17"/>
          <p:cNvSpPr txBox="1">
            <a:spLocks noChangeArrowheads="1"/>
          </p:cNvSpPr>
          <p:nvPr/>
        </p:nvSpPr>
        <p:spPr bwMode="auto">
          <a:xfrm>
            <a:off x="741363" y="1802283"/>
            <a:ext cx="2590571" cy="837730"/>
          </a:xfrm>
          <a:prstGeom prst="rect">
            <a:avLst/>
          </a:prstGeom>
          <a:noFill/>
          <a:ln w="9525">
            <a:noFill/>
            <a:miter lim="800000"/>
          </a:ln>
        </p:spPr>
        <p:txBody>
          <a:bodyPr wrap="square">
            <a:spAutoFit/>
          </a:bodyPr>
          <a:lstStyle/>
          <a:p>
            <a:pPr>
              <a:lnSpc>
                <a:spcPct val="105000"/>
              </a:lnSpc>
            </a:pPr>
            <a:r>
              <a:rPr lang="zh-CN" altLang="en-US" sz="2400" dirty="0">
                <a:latin typeface="Arial" panose="020B0604020202020204"/>
                <a:cs typeface="Arial" panose="020B0604020202020204"/>
              </a:rPr>
              <a:t>收入增加使预算约束线向外移动</a:t>
            </a:r>
            <a:endParaRPr lang="en-US" sz="2400" dirty="0">
              <a:latin typeface="Arial" panose="020B0604020202020204"/>
              <a:cs typeface="Arial" panose="020B0604020202020204"/>
            </a:endParaRPr>
          </a:p>
        </p:txBody>
      </p:sp>
      <p:sp>
        <p:nvSpPr>
          <p:cNvPr id="195602" name="Text Box 18"/>
          <p:cNvSpPr txBox="1">
            <a:spLocks noChangeArrowheads="1"/>
          </p:cNvSpPr>
          <p:nvPr/>
        </p:nvSpPr>
        <p:spPr bwMode="auto">
          <a:xfrm>
            <a:off x="754857" y="3108111"/>
            <a:ext cx="2455934" cy="1643527"/>
          </a:xfrm>
          <a:prstGeom prst="rect">
            <a:avLst/>
          </a:prstGeom>
          <a:noFill/>
          <a:ln w="9525">
            <a:noFill/>
            <a:miter lim="800000"/>
          </a:ln>
        </p:spPr>
        <p:txBody>
          <a:bodyPr wrap="square">
            <a:spAutoFit/>
          </a:bodyPr>
          <a:lstStyle/>
          <a:p>
            <a:pPr>
              <a:lnSpc>
                <a:spcPct val="105000"/>
              </a:lnSpc>
              <a:spcBef>
                <a:spcPct val="20000"/>
              </a:spcBef>
            </a:pPr>
            <a:r>
              <a:rPr lang="zh-CN" altLang="en-US" sz="2400" dirty="0">
                <a:latin typeface="Arial" panose="020B0604020202020204"/>
                <a:cs typeface="Arial" panose="020B0604020202020204"/>
              </a:rPr>
              <a:t>如果这两种物品都是“正常物品”</a:t>
            </a:r>
            <a:r>
              <a:rPr lang="en-US" altLang="zh-CN" sz="2400">
                <a:latin typeface="Arial" panose="020B0604020202020204"/>
                <a:cs typeface="Arial" panose="020B0604020202020204"/>
              </a:rPr>
              <a:t>, </a:t>
            </a:r>
            <a:r>
              <a:rPr lang="zh-CN" altLang="en-US" sz="2400" smtClean="0">
                <a:latin typeface="Arial" panose="020B0604020202020204"/>
                <a:cs typeface="Arial" panose="020B0604020202020204"/>
              </a:rPr>
              <a:t>甲两种物品都会多买。</a:t>
            </a:r>
            <a:endParaRPr lang="en-US" sz="2400" dirty="0">
              <a:latin typeface="Arial" panose="020B0604020202020204"/>
              <a:cs typeface="Arial" panose="020B0604020202020204"/>
            </a:endParaRPr>
          </a:p>
        </p:txBody>
      </p:sp>
      <p:grpSp>
        <p:nvGrpSpPr>
          <p:cNvPr id="5" name="Group 21"/>
          <p:cNvGrpSpPr/>
          <p:nvPr/>
        </p:nvGrpSpPr>
        <p:grpSpPr bwMode="auto">
          <a:xfrm>
            <a:off x="5600700" y="3914775"/>
            <a:ext cx="404813" cy="360363"/>
            <a:chOff x="3094" y="2172"/>
            <a:chExt cx="255" cy="227"/>
          </a:xfrm>
        </p:grpSpPr>
        <p:sp>
          <p:nvSpPr>
            <p:cNvPr id="26648" name="Oval 22"/>
            <p:cNvSpPr>
              <a:spLocks noChangeArrowheads="1"/>
            </p:cNvSpPr>
            <p:nvPr/>
          </p:nvSpPr>
          <p:spPr bwMode="auto">
            <a:xfrm>
              <a:off x="3094" y="2343"/>
              <a:ext cx="56" cy="56"/>
            </a:xfrm>
            <a:prstGeom prst="ellipse">
              <a:avLst/>
            </a:prstGeom>
            <a:solidFill>
              <a:srgbClr val="000000"/>
            </a:solidFill>
            <a:ln w="9525">
              <a:noFill/>
              <a:round/>
            </a:ln>
          </p:spPr>
          <p:txBody>
            <a:bodyPr wrap="none" anchor="ctr"/>
            <a:lstStyle/>
            <a:p>
              <a:endParaRPr lang="en-US">
                <a:latin typeface="Arial" panose="020B0604020202020204"/>
                <a:cs typeface="Arial" panose="020B0604020202020204"/>
              </a:endParaRPr>
            </a:p>
          </p:txBody>
        </p:sp>
        <p:sp>
          <p:nvSpPr>
            <p:cNvPr id="26649" name="Text Box 36"/>
            <p:cNvSpPr txBox="1">
              <a:spLocks noChangeArrowheads="1"/>
            </p:cNvSpPr>
            <p:nvPr/>
          </p:nvSpPr>
          <p:spPr bwMode="auto">
            <a:xfrm>
              <a:off x="3165" y="2172"/>
              <a:ext cx="184" cy="213"/>
            </a:xfrm>
            <a:prstGeom prst="rect">
              <a:avLst/>
            </a:prstGeom>
            <a:noFill/>
            <a:ln w="9525">
              <a:noFill/>
              <a:miter lim="800000"/>
            </a:ln>
          </p:spPr>
          <p:txBody>
            <a:bodyPr lIns="0" tIns="0" rIns="0" bIns="0">
              <a:spAutoFit/>
            </a:bodyPr>
            <a:lstStyle/>
            <a:p>
              <a:pPr>
                <a:spcBef>
                  <a:spcPct val="50000"/>
                </a:spcBef>
              </a:pPr>
              <a:r>
                <a:rPr lang="en-US" sz="2200" b="1">
                  <a:latin typeface="Arial" panose="020B0604020202020204"/>
                  <a:cs typeface="Arial" panose="020B0604020202020204"/>
                </a:rPr>
                <a:t>A</a:t>
              </a:r>
              <a:endParaRPr lang="en-US" sz="2200" b="1" baseline="-25000">
                <a:latin typeface="Arial" panose="020B0604020202020204"/>
                <a:cs typeface="Arial" panose="020B0604020202020204"/>
              </a:endParaRPr>
            </a:p>
          </p:txBody>
        </p:sp>
      </p:grpSp>
      <p:sp>
        <p:nvSpPr>
          <p:cNvPr id="195615" name="Line 31"/>
          <p:cNvSpPr>
            <a:spLocks noChangeShapeType="1"/>
          </p:cNvSpPr>
          <p:nvPr/>
        </p:nvSpPr>
        <p:spPr bwMode="auto">
          <a:xfrm>
            <a:off x="4941888" y="1622425"/>
            <a:ext cx="1858962" cy="4200525"/>
          </a:xfrm>
          <a:prstGeom prst="line">
            <a:avLst/>
          </a:prstGeom>
          <a:noFill/>
          <a:ln w="19050">
            <a:solidFill>
              <a:srgbClr val="CC0000"/>
            </a:solidFill>
            <a:round/>
          </a:ln>
        </p:spPr>
        <p:txBody>
          <a:bodyPr/>
          <a:lstStyle/>
          <a:p>
            <a:endParaRPr lang="en-US">
              <a:latin typeface="Arial" panose="020B0604020202020204"/>
              <a:cs typeface="Arial" panose="020B0604020202020204"/>
            </a:endParaRPr>
          </a:p>
        </p:txBody>
      </p:sp>
      <p:grpSp>
        <p:nvGrpSpPr>
          <p:cNvPr id="6" name="Group 41"/>
          <p:cNvGrpSpPr/>
          <p:nvPr/>
        </p:nvGrpSpPr>
        <p:grpSpPr bwMode="auto">
          <a:xfrm>
            <a:off x="5794375" y="2840038"/>
            <a:ext cx="1435100" cy="1871662"/>
            <a:chOff x="3650" y="1789"/>
            <a:chExt cx="904" cy="1179"/>
          </a:xfrm>
        </p:grpSpPr>
        <p:sp>
          <p:nvSpPr>
            <p:cNvPr id="26644" name="Arc 20"/>
            <p:cNvSpPr/>
            <p:nvPr/>
          </p:nvSpPr>
          <p:spPr bwMode="auto">
            <a:xfrm flipH="1" flipV="1">
              <a:off x="3650" y="1789"/>
              <a:ext cx="904" cy="1179"/>
            </a:xfrm>
            <a:custGeom>
              <a:avLst/>
              <a:gdLst>
                <a:gd name="T0" fmla="*/ 1 w 20959"/>
                <a:gd name="T1" fmla="*/ 0 h 20315"/>
                <a:gd name="T2" fmla="*/ 2 w 20959"/>
                <a:gd name="T3" fmla="*/ 3 h 20315"/>
                <a:gd name="T4" fmla="*/ 0 w 20959"/>
                <a:gd name="T5" fmla="*/ 4 h 20315"/>
                <a:gd name="T6" fmla="*/ 0 60000 65536"/>
                <a:gd name="T7" fmla="*/ 0 60000 65536"/>
                <a:gd name="T8" fmla="*/ 0 60000 65536"/>
                <a:gd name="T9" fmla="*/ 0 w 20959"/>
                <a:gd name="T10" fmla="*/ 0 h 20315"/>
                <a:gd name="T11" fmla="*/ 20959 w 20959"/>
                <a:gd name="T12" fmla="*/ 20315 h 20315"/>
              </a:gdLst>
              <a:ahLst/>
              <a:cxnLst>
                <a:cxn ang="T6">
                  <a:pos x="T0" y="T1"/>
                </a:cxn>
                <a:cxn ang="T7">
                  <a:pos x="T2" y="T3"/>
                </a:cxn>
                <a:cxn ang="T8">
                  <a:pos x="T4" y="T5"/>
                </a:cxn>
              </a:cxnLst>
              <a:rect l="T9" t="T10" r="T11" b="T12"/>
              <a:pathLst>
                <a:path w="20959" h="20315" fill="none" extrusionOk="0">
                  <a:moveTo>
                    <a:pt x="7339" y="0"/>
                  </a:moveTo>
                  <a:cubicBezTo>
                    <a:pt x="14111" y="2446"/>
                    <a:pt x="19218" y="8106"/>
                    <a:pt x="20959" y="15091"/>
                  </a:cubicBezTo>
                </a:path>
                <a:path w="20959" h="20315" stroke="0" extrusionOk="0">
                  <a:moveTo>
                    <a:pt x="7339" y="0"/>
                  </a:moveTo>
                  <a:cubicBezTo>
                    <a:pt x="14111" y="2446"/>
                    <a:pt x="19218" y="8106"/>
                    <a:pt x="20959" y="15091"/>
                  </a:cubicBezTo>
                  <a:lnTo>
                    <a:pt x="0" y="20315"/>
                  </a:lnTo>
                  <a:close/>
                </a:path>
              </a:pathLst>
            </a:custGeom>
            <a:noFill/>
            <a:ln w="28575">
              <a:solidFill>
                <a:srgbClr val="003399"/>
              </a:solidFill>
              <a:round/>
            </a:ln>
          </p:spPr>
          <p:txBody>
            <a:bodyPr rot="10800000" wrap="none" anchor="ctr"/>
            <a:lstStyle/>
            <a:p>
              <a:pPr algn="ctr"/>
              <a:endParaRPr lang="en-US">
                <a:latin typeface="Arial" panose="020B0604020202020204"/>
                <a:cs typeface="Arial" panose="020B0604020202020204"/>
              </a:endParaRPr>
            </a:p>
            <a:p>
              <a:pPr algn="ctr"/>
              <a:endParaRPr lang="en-US">
                <a:latin typeface="Arial" panose="020B0604020202020204"/>
                <a:cs typeface="Arial" panose="020B0604020202020204"/>
              </a:endParaRPr>
            </a:p>
          </p:txBody>
        </p:sp>
        <p:grpSp>
          <p:nvGrpSpPr>
            <p:cNvPr id="7" name="Group 32"/>
            <p:cNvGrpSpPr/>
            <p:nvPr/>
          </p:nvGrpSpPr>
          <p:grpSpPr bwMode="auto">
            <a:xfrm>
              <a:off x="3730" y="2242"/>
              <a:ext cx="251" cy="227"/>
              <a:chOff x="3484" y="2235"/>
              <a:chExt cx="251" cy="227"/>
            </a:xfrm>
          </p:grpSpPr>
          <p:sp>
            <p:nvSpPr>
              <p:cNvPr id="26646" name="Oval 33"/>
              <p:cNvSpPr>
                <a:spLocks noChangeArrowheads="1"/>
              </p:cNvSpPr>
              <p:nvPr/>
            </p:nvSpPr>
            <p:spPr bwMode="auto">
              <a:xfrm>
                <a:off x="3484" y="2406"/>
                <a:ext cx="56" cy="56"/>
              </a:xfrm>
              <a:prstGeom prst="ellipse">
                <a:avLst/>
              </a:prstGeom>
              <a:solidFill>
                <a:srgbClr val="000000"/>
              </a:solidFill>
              <a:ln w="9525">
                <a:noFill/>
                <a:round/>
              </a:ln>
            </p:spPr>
            <p:txBody>
              <a:bodyPr wrap="none" anchor="ctr"/>
              <a:lstStyle/>
              <a:p>
                <a:endParaRPr lang="en-US">
                  <a:latin typeface="Arial" panose="020B0604020202020204"/>
                  <a:cs typeface="Arial" panose="020B0604020202020204"/>
                </a:endParaRPr>
              </a:p>
            </p:txBody>
          </p:sp>
          <p:sp>
            <p:nvSpPr>
              <p:cNvPr id="26647" name="Text Box 36"/>
              <p:cNvSpPr txBox="1">
                <a:spLocks noChangeArrowheads="1"/>
              </p:cNvSpPr>
              <p:nvPr/>
            </p:nvSpPr>
            <p:spPr bwMode="auto">
              <a:xfrm>
                <a:off x="3551" y="2235"/>
                <a:ext cx="184" cy="213"/>
              </a:xfrm>
              <a:prstGeom prst="rect">
                <a:avLst/>
              </a:prstGeom>
              <a:noFill/>
              <a:ln w="9525">
                <a:noFill/>
                <a:miter lim="800000"/>
              </a:ln>
            </p:spPr>
            <p:txBody>
              <a:bodyPr lIns="0" tIns="0" rIns="0" bIns="0">
                <a:spAutoFit/>
              </a:bodyPr>
              <a:lstStyle/>
              <a:p>
                <a:pPr>
                  <a:spcBef>
                    <a:spcPct val="50000"/>
                  </a:spcBef>
                </a:pPr>
                <a:r>
                  <a:rPr lang="en-US" sz="2200" b="1">
                    <a:latin typeface="Arial" panose="020B0604020202020204"/>
                    <a:cs typeface="Arial" panose="020B0604020202020204"/>
                  </a:rPr>
                  <a:t>B</a:t>
                </a:r>
                <a:endParaRPr lang="en-US" sz="2200" b="1" baseline="-25000">
                  <a:latin typeface="Arial" panose="020B0604020202020204"/>
                  <a:cs typeface="Arial" panose="020B0604020202020204"/>
                </a:endParaRPr>
              </a:p>
            </p:txBody>
          </p:sp>
        </p:grpSp>
      </p:grpSp>
      <p:sp>
        <p:nvSpPr>
          <p:cNvPr id="195626" name="Line 42"/>
          <p:cNvSpPr>
            <a:spLocks noChangeShapeType="1"/>
          </p:cNvSpPr>
          <p:nvPr/>
        </p:nvSpPr>
        <p:spPr bwMode="auto">
          <a:xfrm flipV="1">
            <a:off x="5021263" y="3881438"/>
            <a:ext cx="0" cy="344487"/>
          </a:xfrm>
          <a:prstGeom prst="line">
            <a:avLst/>
          </a:prstGeom>
          <a:noFill/>
          <a:ln w="38100">
            <a:solidFill>
              <a:srgbClr val="CC0000"/>
            </a:solidFill>
            <a:round/>
            <a:tailEnd type="triangle" w="med" len="med"/>
          </a:ln>
        </p:spPr>
        <p:txBody>
          <a:bodyPr/>
          <a:lstStyle/>
          <a:p>
            <a:endParaRPr lang="en-US">
              <a:latin typeface="Arial" panose="020B0604020202020204"/>
              <a:cs typeface="Arial" panose="020B0604020202020204"/>
            </a:endParaRPr>
          </a:p>
        </p:txBody>
      </p:sp>
      <p:sp>
        <p:nvSpPr>
          <p:cNvPr id="195627" name="Line 43"/>
          <p:cNvSpPr>
            <a:spLocks noChangeShapeType="1"/>
          </p:cNvSpPr>
          <p:nvPr/>
        </p:nvSpPr>
        <p:spPr bwMode="auto">
          <a:xfrm>
            <a:off x="5641975" y="5753100"/>
            <a:ext cx="314325" cy="0"/>
          </a:xfrm>
          <a:prstGeom prst="line">
            <a:avLst/>
          </a:prstGeom>
          <a:noFill/>
          <a:ln w="38100">
            <a:solidFill>
              <a:srgbClr val="CC0000"/>
            </a:solidFill>
            <a:round/>
            <a:tailEnd type="triangle" w="med" len="med"/>
          </a:ln>
        </p:spPr>
        <p:txBody>
          <a:bodyPr/>
          <a:lstStyle/>
          <a:p>
            <a:endParaRPr lang="en-US">
              <a:latin typeface="Arial" panose="020B0604020202020204"/>
              <a:cs typeface="Arial" panose="020B0604020202020204"/>
            </a:endParaRPr>
          </a:p>
        </p:txBody>
      </p:sp>
      <p:sp>
        <p:nvSpPr>
          <p:cNvPr id="195628" name="Line 44"/>
          <p:cNvSpPr>
            <a:spLocks noChangeShapeType="1"/>
          </p:cNvSpPr>
          <p:nvPr/>
        </p:nvSpPr>
        <p:spPr bwMode="auto">
          <a:xfrm>
            <a:off x="6180138" y="5407025"/>
            <a:ext cx="433387" cy="1588"/>
          </a:xfrm>
          <a:prstGeom prst="line">
            <a:avLst/>
          </a:prstGeom>
          <a:noFill/>
          <a:ln w="50800">
            <a:solidFill>
              <a:srgbClr val="CC0000"/>
            </a:solidFill>
            <a:round/>
            <a:tailEnd type="triangle" w="lg" len="med"/>
          </a:ln>
        </p:spPr>
        <p:txBody>
          <a:bodyPr/>
          <a:lstStyle/>
          <a:p>
            <a:endParaRPr lang="en-US">
              <a:latin typeface="Arial" panose="020B0604020202020204"/>
              <a:cs typeface="Arial" panose="020B0604020202020204"/>
            </a:endParaRPr>
          </a:p>
        </p:txBody>
      </p:sp>
      <p:sp>
        <p:nvSpPr>
          <p:cNvPr id="8" name="Text Box 10"/>
          <p:cNvSpPr txBox="1">
            <a:spLocks noChangeArrowheads="1"/>
          </p:cNvSpPr>
          <p:nvPr/>
        </p:nvSpPr>
        <p:spPr bwMode="auto">
          <a:xfrm>
            <a:off x="7933832" y="5919661"/>
            <a:ext cx="953485" cy="677108"/>
          </a:xfrm>
          <a:prstGeom prst="rect">
            <a:avLst/>
          </a:prstGeom>
          <a:noFill/>
          <a:ln w="9525">
            <a:noFill/>
            <a:miter lim="800000"/>
          </a:ln>
        </p:spPr>
        <p:txBody>
          <a:bodyPr wrap="square">
            <a:spAutoFit/>
          </a:bodyPr>
          <a:lstStyle/>
          <a:p>
            <a:pPr algn="r">
              <a:lnSpc>
                <a:spcPct val="95000"/>
              </a:lnSpc>
              <a:spcBef>
                <a:spcPct val="50000"/>
              </a:spcBef>
            </a:pPr>
            <a:r>
              <a:rPr lang="zh-CN" altLang="en-US" sz="2000" dirty="0">
                <a:latin typeface="Arial" panose="020B0604020202020204"/>
                <a:cs typeface="Arial" panose="020B0604020202020204"/>
              </a:rPr>
              <a:t>鱼的数量</a:t>
            </a:r>
            <a:endParaRPr lang="en-US" sz="2000" dirty="0">
              <a:latin typeface="Arial" panose="020B0604020202020204"/>
              <a:cs typeface="Arial" panose="020B0604020202020204"/>
            </a:endParaRPr>
          </a:p>
        </p:txBody>
      </p:sp>
      <p:sp>
        <p:nvSpPr>
          <p:cNvPr id="9" name="Rectangle 4"/>
          <p:cNvSpPr txBox="1">
            <a:spLocks noChangeArrowheads="1"/>
          </p:cNvSpPr>
          <p:nvPr/>
        </p:nvSpPr>
        <p:spPr>
          <a:xfrm>
            <a:off x="493431" y="337231"/>
            <a:ext cx="8208963" cy="954088"/>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b="0" kern="1200">
                <a:solidFill>
                  <a:srgbClr val="006699"/>
                </a:solidFill>
                <a:latin typeface="Arial" panose="020B0604020202020204" pitchFamily="34" charset="0"/>
                <a:ea typeface="Tahoma" panose="020B0604030504040204" pitchFamily="34" charset="0"/>
                <a:cs typeface="Arial" panose="020B0604020202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24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
            </a:r>
            <a:br>
              <a:rPr kumimoji="0" lang="en-US" sz="24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br>
            <a:r>
              <a:rPr kumimoji="0" lang="zh-CN" altLang="en-US" sz="33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收入增加的影响</a:t>
            </a:r>
            <a:endParaRPr kumimoji="0" lang="en-US" sz="3300" b="0" i="0" u="none" strike="noStrike" kern="1200" cap="none" spc="0" normalizeH="0" baseline="0" noProof="0" dirty="0">
              <a:ln>
                <a:noFill/>
              </a:ln>
              <a:solidFill>
                <a:srgbClr val="1F497D">
                  <a:lumMod val="50000"/>
                </a:srgbClr>
              </a:solidFill>
              <a:effectLst/>
              <a:uLnTx/>
              <a:uFillTx/>
              <a:latin typeface="Arial" panose="020B0604020202020204" pitchFamily="34" charset="0"/>
              <a:ea typeface="华光中雅_CNKI" panose="02000500000000000000"/>
              <a:cs typeface="Arial" panose="020B0604020202020204" pitchFamily="34" charset="0"/>
            </a:endParaRPr>
          </a:p>
        </p:txBody>
      </p:sp>
      <p:sp>
        <p:nvSpPr>
          <p:cNvPr id="10" name="Text Box 10"/>
          <p:cNvSpPr txBox="1">
            <a:spLocks noChangeArrowheads="1"/>
          </p:cNvSpPr>
          <p:nvPr/>
        </p:nvSpPr>
        <p:spPr bwMode="auto">
          <a:xfrm>
            <a:off x="4036520" y="1382298"/>
            <a:ext cx="953485" cy="677108"/>
          </a:xfrm>
          <a:prstGeom prst="rect">
            <a:avLst/>
          </a:prstGeom>
          <a:noFill/>
          <a:ln w="9525">
            <a:noFill/>
            <a:miter lim="800000"/>
          </a:ln>
        </p:spPr>
        <p:txBody>
          <a:bodyPr wrap="square">
            <a:spAutoFit/>
          </a:bodyPr>
          <a:lstStyle/>
          <a:p>
            <a:pPr marL="0" marR="0" lvl="0" indent="0" algn="r" defTabSz="914400" rtl="0" eaLnBrk="1" fontAlgn="auto" latinLnBrk="0" hangingPunct="1">
              <a:lnSpc>
                <a:spcPct val="95000"/>
              </a:lnSpc>
              <a:spcBef>
                <a:spcPct val="50000"/>
              </a:spcBef>
              <a:spcAft>
                <a:spcPts val="0"/>
              </a:spcAft>
              <a:buClrTx/>
              <a:buSzTx/>
              <a:buFontTx/>
              <a:buNone/>
              <a:defRPr/>
            </a:pPr>
            <a:r>
              <a:rPr lang="zh-CN" altLang="en-US" sz="2000" dirty="0">
                <a:solidFill>
                  <a:prstClr val="black"/>
                </a:solidFill>
                <a:latin typeface="Arial" panose="020B0604020202020204"/>
                <a:ea typeface="宋体" panose="02010600030101010101" pitchFamily="2" charset="-122"/>
                <a:cs typeface="Arial" panose="020B0604020202020204"/>
              </a:rPr>
              <a:t>芒果</a:t>
            </a:r>
            <a:r>
              <a:rPr kumimoji="0" lang="zh-CN" altLang="en-US" sz="20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rPr>
              <a:t>的数量</a:t>
            </a:r>
            <a:endParaRPr kumimoji="0" lang="en-US" sz="2000" b="0" i="0" u="none" strike="noStrike" kern="1200" cap="none" spc="0" normalizeH="0" baseline="0" noProof="0" dirty="0">
              <a:ln>
                <a:noFill/>
              </a:ln>
              <a:solidFill>
                <a:prstClr val="black"/>
              </a:solidFill>
              <a:effectLst/>
              <a:uLnTx/>
              <a:uFillTx/>
              <a:latin typeface="Arial" panose="020B0604020202020204"/>
              <a:ea typeface="+mn-ea"/>
              <a:cs typeface="Arial" panose="020B0604020202020204"/>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5601"/>
                                        </p:tgtEl>
                                        <p:attrNameLst>
                                          <p:attrName>style.visibility</p:attrName>
                                        </p:attrNameLst>
                                      </p:cBhvr>
                                      <p:to>
                                        <p:strVal val="visible"/>
                                      </p:to>
                                    </p:set>
                                    <p:animEffect transition="in" filter="wipe(left)">
                                      <p:cBhvr>
                                        <p:cTn id="7" dur="500"/>
                                        <p:tgtEl>
                                          <p:spTgt spid="19560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5628"/>
                                        </p:tgtEl>
                                        <p:attrNameLst>
                                          <p:attrName>style.visibility</p:attrName>
                                        </p:attrNameLst>
                                      </p:cBhvr>
                                      <p:to>
                                        <p:strVal val="visible"/>
                                      </p:to>
                                    </p:set>
                                    <p:animEffect transition="in" filter="wipe(left)">
                                      <p:cBhvr>
                                        <p:cTn id="11" dur="500"/>
                                        <p:tgtEl>
                                          <p:spTgt spid="195628"/>
                                        </p:tgtEl>
                                      </p:cBhvr>
                                    </p:animEffect>
                                  </p:childTnLst>
                                </p:cTn>
                              </p:par>
                              <p:par>
                                <p:cTn id="12" presetID="18" presetClass="entr" presetSubtype="6" fill="hold" grpId="0" nodeType="withEffect">
                                  <p:stCondLst>
                                    <p:cond delay="0"/>
                                  </p:stCondLst>
                                  <p:childTnLst>
                                    <p:set>
                                      <p:cBhvr>
                                        <p:cTn id="13" dur="1" fill="hold">
                                          <p:stCondLst>
                                            <p:cond delay="0"/>
                                          </p:stCondLst>
                                        </p:cTn>
                                        <p:tgtEl>
                                          <p:spTgt spid="195615"/>
                                        </p:tgtEl>
                                        <p:attrNameLst>
                                          <p:attrName>style.visibility</p:attrName>
                                        </p:attrNameLst>
                                      </p:cBhvr>
                                      <p:to>
                                        <p:strVal val="visible"/>
                                      </p:to>
                                    </p:set>
                                    <p:animEffect transition="in" filter="strips(downRight)">
                                      <p:cBhvr>
                                        <p:cTn id="14" dur="500"/>
                                        <p:tgtEl>
                                          <p:spTgt spid="1956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1000"/>
                                        <p:tgtEl>
                                          <p:spTgt spid="195628"/>
                                        </p:tgtEl>
                                      </p:cBhvr>
                                    </p:animEffect>
                                    <p:set>
                                      <p:cBhvr>
                                        <p:cTn id="19" dur="1" fill="hold">
                                          <p:stCondLst>
                                            <p:cond delay="999"/>
                                          </p:stCondLst>
                                        </p:cTn>
                                        <p:tgtEl>
                                          <p:spTgt spid="195628"/>
                                        </p:tgtEl>
                                        <p:attrNameLst>
                                          <p:attrName>style.visibility</p:attrName>
                                        </p:attrNameLst>
                                      </p:cBhvr>
                                      <p:to>
                                        <p:strVal val="hidden"/>
                                      </p:to>
                                    </p:se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195602">
                                            <p:txEl>
                                              <p:pRg st="0" end="0"/>
                                            </p:txEl>
                                          </p:spTgt>
                                        </p:tgtEl>
                                        <p:attrNameLst>
                                          <p:attrName>style.visibility</p:attrName>
                                        </p:attrNameLst>
                                      </p:cBhvr>
                                      <p:to>
                                        <p:strVal val="visible"/>
                                      </p:to>
                                    </p:set>
                                    <p:animEffect transition="in" filter="wipe(left)">
                                      <p:cBhvr>
                                        <p:cTn id="23" dur="500"/>
                                        <p:tgtEl>
                                          <p:spTgt spid="195602">
                                            <p:txEl>
                                              <p:pRg st="0" end="0"/>
                                            </p:txEl>
                                          </p:spTgt>
                                        </p:tgtEl>
                                      </p:cBhvr>
                                    </p:animEffect>
                                  </p:childTnLst>
                                </p:cTn>
                              </p:par>
                            </p:childTnLst>
                          </p:cTn>
                        </p:par>
                        <p:par>
                          <p:cTn id="24" fill="hold">
                            <p:stCondLst>
                              <p:cond delay="1500"/>
                            </p:stCondLst>
                            <p:childTnLst>
                              <p:par>
                                <p:cTn id="25" presetID="18" presetClass="entr" presetSubtype="6"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strips(downRight)">
                                      <p:cBhvr>
                                        <p:cTn id="27" dur="500"/>
                                        <p:tgtEl>
                                          <p:spTgt spid="6"/>
                                        </p:tgtEl>
                                      </p:cBhvr>
                                    </p:animEffect>
                                  </p:childTnLst>
                                </p:cTn>
                              </p:par>
                            </p:childTnLst>
                          </p:cTn>
                        </p:par>
                        <p:par>
                          <p:cTn id="28" fill="hold">
                            <p:stCondLst>
                              <p:cond delay="2000"/>
                            </p:stCondLst>
                            <p:childTnLst>
                              <p:par>
                                <p:cTn id="29" presetID="18" presetClass="entr" presetSubtype="12"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strips(downLeft)">
                                      <p:cBhvr>
                                        <p:cTn id="31" dur="500"/>
                                        <p:tgtEl>
                                          <p:spTgt spid="2"/>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195627"/>
                                        </p:tgtEl>
                                        <p:attrNameLst>
                                          <p:attrName>style.visibility</p:attrName>
                                        </p:attrNameLst>
                                      </p:cBhvr>
                                      <p:to>
                                        <p:strVal val="visible"/>
                                      </p:to>
                                    </p:set>
                                    <p:animEffect transition="in" filter="wipe(left)">
                                      <p:cBhvr>
                                        <p:cTn id="35" dur="500"/>
                                        <p:tgtEl>
                                          <p:spTgt spid="195627"/>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95626"/>
                                        </p:tgtEl>
                                        <p:attrNameLst>
                                          <p:attrName>style.visibility</p:attrName>
                                        </p:attrNameLst>
                                      </p:cBhvr>
                                      <p:to>
                                        <p:strVal val="visible"/>
                                      </p:to>
                                    </p:set>
                                    <p:animEffect transition="in" filter="wipe(down)">
                                      <p:cBhvr>
                                        <p:cTn id="38" dur="500"/>
                                        <p:tgtEl>
                                          <p:spTgt spid="195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01" grpId="0"/>
      <p:bldP spid="195602" grpId="0" build="p" bldLvl="2"/>
      <p:bldP spid="195615" grpId="0" animBg="1"/>
      <p:bldP spid="195626" grpId="0" animBg="1"/>
      <p:bldP spid="195627" grpId="0" animBg="1"/>
      <p:bldP spid="195628" grpId="0" animBg="1"/>
      <p:bldP spid="195628" grpId="1"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61" name="Rectangle 3"/>
          <p:cNvSpPr>
            <a:spLocks noGrp="1" noChangeArrowheads="1"/>
          </p:cNvSpPr>
          <p:nvPr>
            <p:ph idx="1"/>
          </p:nvPr>
        </p:nvSpPr>
        <p:spPr>
          <a:xfrm>
            <a:off x="552540" y="1773670"/>
            <a:ext cx="7244862" cy="2943803"/>
          </a:xfrm>
        </p:spPr>
        <p:txBody>
          <a:bodyPr>
            <a:normAutofit/>
          </a:bodyPr>
          <a:lstStyle/>
          <a:p>
            <a:pPr>
              <a:buClr>
                <a:schemeClr val="accent1">
                  <a:lumMod val="90000"/>
                  <a:lumOff val="10000"/>
                </a:schemeClr>
              </a:buClr>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收入增加会使</a:t>
            </a:r>
            <a:r>
              <a:rPr lang="zh-CN" altLang="en-US" sz="2400" dirty="0">
                <a:solidFill>
                  <a:srgbClr val="C00000"/>
                </a:solidFill>
                <a:latin typeface="微软雅黑" panose="020B0503020204020204" pitchFamily="34" charset="-122"/>
                <a:ea typeface="微软雅黑" panose="020B0503020204020204" pitchFamily="34" charset="-122"/>
              </a:rPr>
              <a:t>正常物品</a:t>
            </a:r>
            <a:r>
              <a:rPr lang="zh-CN" altLang="en-US" sz="2400" dirty="0">
                <a:latin typeface="微软雅黑" panose="020B0503020204020204" pitchFamily="34" charset="-122"/>
                <a:ea typeface="微软雅黑" panose="020B0503020204020204" pitchFamily="34" charset="-122"/>
              </a:rPr>
              <a:t>的需求量增加，</a:t>
            </a:r>
            <a:r>
              <a:rPr lang="zh-CN" altLang="en-US" sz="2400" dirty="0">
                <a:solidFill>
                  <a:srgbClr val="C00000"/>
                </a:solidFill>
                <a:latin typeface="微软雅黑" panose="020B0503020204020204" pitchFamily="34" charset="-122"/>
                <a:ea typeface="微软雅黑" panose="020B0503020204020204" pitchFamily="34" charset="-122"/>
              </a:rPr>
              <a:t>低档物品</a:t>
            </a:r>
            <a:r>
              <a:rPr lang="zh-CN" altLang="en-US" sz="2400" dirty="0">
                <a:latin typeface="微软雅黑" panose="020B0503020204020204" pitchFamily="34" charset="-122"/>
                <a:ea typeface="微软雅黑" panose="020B0503020204020204" pitchFamily="34" charset="-122"/>
              </a:rPr>
              <a:t>的需求量减少</a:t>
            </a:r>
          </a:p>
          <a:p>
            <a:pPr>
              <a:buClr>
                <a:schemeClr val="accent1">
                  <a:lumMod val="90000"/>
                  <a:lumOff val="10000"/>
                </a:schemeClr>
              </a:buClr>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如果鱼是正常物品，而芒果是</a:t>
            </a:r>
            <a:r>
              <a:rPr lang="zh-CN" altLang="en-US" sz="2400">
                <a:latin typeface="微软雅黑" panose="020B0503020204020204" pitchFamily="34" charset="-122"/>
                <a:ea typeface="微软雅黑" panose="020B0503020204020204" pitchFamily="34" charset="-122"/>
              </a:rPr>
              <a:t>低档</a:t>
            </a:r>
            <a:r>
              <a:rPr lang="zh-CN" altLang="en-US" sz="2400" smtClean="0">
                <a:latin typeface="微软雅黑" panose="020B0503020204020204" pitchFamily="34" charset="-122"/>
                <a:ea typeface="微软雅黑" panose="020B0503020204020204" pitchFamily="34" charset="-122"/>
              </a:rPr>
              <a:t>物品（参考香蕉对于海南省人民来说）</a:t>
            </a:r>
            <a:endParaRPr lang="zh-CN" altLang="en-US" sz="2400" dirty="0">
              <a:latin typeface="微软雅黑" panose="020B0503020204020204" pitchFamily="34" charset="-122"/>
              <a:ea typeface="微软雅黑" panose="020B0503020204020204" pitchFamily="34" charset="-122"/>
            </a:endParaRPr>
          </a:p>
          <a:p>
            <a:pPr>
              <a:buClr>
                <a:schemeClr val="accent1">
                  <a:lumMod val="90000"/>
                  <a:lumOff val="10000"/>
                </a:schemeClr>
              </a:buClr>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用图形表示出收入</a:t>
            </a:r>
            <a:r>
              <a:rPr lang="zh-CN" altLang="en-US" sz="2400">
                <a:latin typeface="微软雅黑" panose="020B0503020204020204" pitchFamily="34" charset="-122"/>
                <a:ea typeface="微软雅黑" panose="020B0503020204020204" pitchFamily="34" charset="-122"/>
              </a:rPr>
              <a:t>增加</a:t>
            </a:r>
            <a:r>
              <a:rPr lang="zh-CN" altLang="en-US" sz="2400" smtClean="0">
                <a:latin typeface="微软雅黑" panose="020B0503020204020204" pitchFamily="34" charset="-122"/>
                <a:ea typeface="微软雅黑" panose="020B0503020204020204" pitchFamily="34" charset="-122"/>
              </a:rPr>
              <a:t>对鱼</a:t>
            </a:r>
            <a:r>
              <a:rPr lang="zh-CN" altLang="en-US" sz="2400" dirty="0">
                <a:latin typeface="微软雅黑" panose="020B0503020204020204" pitchFamily="34" charset="-122"/>
                <a:ea typeface="微软雅黑" panose="020B0503020204020204" pitchFamily="34" charset="-122"/>
              </a:rPr>
              <a:t>与芒果的最优消费量的影响</a:t>
            </a:r>
            <a:endParaRPr lang="en-US" altLang="zh-CN" sz="2400" dirty="0">
              <a:latin typeface="微软雅黑" panose="020B0503020204020204" pitchFamily="34" charset="-122"/>
              <a:ea typeface="微软雅黑" panose="020B0503020204020204" pitchFamily="34" charset="-122"/>
            </a:endParaRPr>
          </a:p>
        </p:txBody>
      </p:sp>
      <p:sp>
        <p:nvSpPr>
          <p:cNvPr id="4506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400" b="1" i="0" u="none" strike="noStrike" kern="1200" cap="none" spc="0" normalizeH="0" baseline="0" noProof="0">
                <a:ln>
                  <a:noFill/>
                </a:ln>
                <a:solidFill>
                  <a:prstClr val="black"/>
                </a:solidFill>
                <a:effectLst/>
                <a:uLnTx/>
                <a:uFillTx/>
                <a:latin typeface="Tahoma" panose="020B0604030504040204" pitchFamily="34" charset="0"/>
                <a:ea typeface="+mn-ea"/>
                <a:cs typeface="Arial" panose="020B0604020202020204" pitchFamily="34" charset="0"/>
              </a:rPr>
              <a:t>0</a:t>
            </a:r>
          </a:p>
        </p:txBody>
      </p:sp>
      <p:sp>
        <p:nvSpPr>
          <p:cNvPr id="5" name="Rectangle 4"/>
          <p:cNvSpPr txBox="1">
            <a:spLocks noChangeArrowheads="1"/>
          </p:cNvSpPr>
          <p:nvPr/>
        </p:nvSpPr>
        <p:spPr>
          <a:xfrm>
            <a:off x="493431" y="337231"/>
            <a:ext cx="8208963" cy="954088"/>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b="0" kern="1200">
                <a:solidFill>
                  <a:srgbClr val="006699"/>
                </a:solidFill>
                <a:latin typeface="Arial" panose="020B0604020202020204" pitchFamily="34" charset="0"/>
                <a:ea typeface="Tahoma" panose="020B0604030504040204" pitchFamily="34" charset="0"/>
                <a:cs typeface="Arial" panose="020B0604020202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3300">
                <a:solidFill>
                  <a:srgbClr val="1F497D">
                    <a:lumMod val="50000"/>
                  </a:srgbClr>
                </a:solidFill>
                <a:latin typeface="Tahoma" panose="020B0604030504040204" pitchFamily="34" charset="0"/>
                <a:ea typeface="华光中雅_CNKI" panose="02000500000000000000"/>
              </a:rPr>
              <a:t>习题</a:t>
            </a:r>
            <a:r>
              <a:rPr lang="en-US" altLang="zh-CN" sz="3300">
                <a:solidFill>
                  <a:srgbClr val="1F497D">
                    <a:lumMod val="50000"/>
                  </a:srgbClr>
                </a:solidFill>
                <a:latin typeface="Tahoma" panose="020B0604030504040204" pitchFamily="34" charset="0"/>
                <a:ea typeface="华光中雅_CNKI" panose="02000500000000000000"/>
              </a:rPr>
              <a:t>3</a:t>
            </a:r>
            <a:r>
              <a:rPr lang="zh-CN" altLang="en-US" sz="3300">
                <a:solidFill>
                  <a:srgbClr val="1F497D">
                    <a:lumMod val="50000"/>
                  </a:srgbClr>
                </a:solidFill>
                <a:latin typeface="Tahoma" panose="020B0604030504040204" pitchFamily="34" charset="0"/>
                <a:ea typeface="华光中雅_CNKI" panose="02000500000000000000"/>
              </a:rPr>
              <a:t>：</a:t>
            </a:r>
            <a:r>
              <a:rPr kumimoji="0" lang="zh-CN" altLang="en-US" sz="3300" b="0" i="0" u="none" strike="noStrike" kern="1200" cap="none" spc="0" normalizeH="0" baseline="0" noProof="0" smtClean="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低档</a:t>
            </a:r>
            <a:r>
              <a:rPr kumimoji="0" lang="zh-CN" altLang="en-US" sz="33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物品与正常物品</a:t>
            </a:r>
            <a:endParaRPr kumimoji="0" lang="en-US" sz="3300" b="0" i="0" u="none" strike="noStrike" kern="1200" cap="none" spc="0" normalizeH="0" baseline="0" noProof="0" dirty="0">
              <a:ln>
                <a:noFill/>
              </a:ln>
              <a:solidFill>
                <a:srgbClr val="1F497D">
                  <a:lumMod val="50000"/>
                </a:srgbClr>
              </a:solidFill>
              <a:effectLst/>
              <a:uLnTx/>
              <a:uFillTx/>
              <a:latin typeface="Arial" panose="020B0604020202020204" pitchFamily="34" charset="0"/>
              <a:ea typeface="华光中雅_CNKI" panose="02000500000000000000"/>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61">
                                            <p:txEl>
                                              <p:pRg st="0" end="0"/>
                                            </p:txEl>
                                          </p:spTgt>
                                        </p:tgtEl>
                                        <p:attrNameLst>
                                          <p:attrName>style.visibility</p:attrName>
                                        </p:attrNameLst>
                                      </p:cBhvr>
                                      <p:to>
                                        <p:strVal val="visible"/>
                                      </p:to>
                                    </p:set>
                                    <p:animEffect transition="in" filter="wipe(left)">
                                      <p:cBhvr>
                                        <p:cTn id="7" dur="500"/>
                                        <p:tgtEl>
                                          <p:spTgt spid="450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61">
                                            <p:txEl>
                                              <p:pRg st="1" end="1"/>
                                            </p:txEl>
                                          </p:spTgt>
                                        </p:tgtEl>
                                        <p:attrNameLst>
                                          <p:attrName>style.visibility</p:attrName>
                                        </p:attrNameLst>
                                      </p:cBhvr>
                                      <p:to>
                                        <p:strVal val="visible"/>
                                      </p:to>
                                    </p:set>
                                    <p:animEffect transition="in" filter="wipe(left)">
                                      <p:cBhvr>
                                        <p:cTn id="12" dur="500"/>
                                        <p:tgtEl>
                                          <p:spTgt spid="450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061">
                                            <p:txEl>
                                              <p:pRg st="2" end="2"/>
                                            </p:txEl>
                                          </p:spTgt>
                                        </p:tgtEl>
                                        <p:attrNameLst>
                                          <p:attrName>style.visibility</p:attrName>
                                        </p:attrNameLst>
                                      </p:cBhvr>
                                      <p:to>
                                        <p:strVal val="visible"/>
                                      </p:to>
                                    </p:set>
                                    <p:animEffect transition="in" filter="wipe(left)">
                                      <p:cBhvr>
                                        <p:cTn id="17" dur="500"/>
                                        <p:tgtEl>
                                          <p:spTgt spid="450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build="p" bldLvl="4"/>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601" name="Text Box 17"/>
          <p:cNvSpPr txBox="1">
            <a:spLocks noChangeArrowheads="1"/>
          </p:cNvSpPr>
          <p:nvPr/>
        </p:nvSpPr>
        <p:spPr bwMode="auto">
          <a:xfrm>
            <a:off x="741363" y="1773238"/>
            <a:ext cx="2817812" cy="1643527"/>
          </a:xfrm>
          <a:prstGeom prst="rect">
            <a:avLst/>
          </a:prstGeom>
          <a:noFill/>
          <a:ln w="9525">
            <a:noFill/>
            <a:miter lim="800000"/>
          </a:ln>
        </p:spPr>
        <p:txBody>
          <a:bodyPr>
            <a:spAutoFit/>
          </a:bodyPr>
          <a:lstStyle/>
          <a:p>
            <a:pPr lvl="0">
              <a:lnSpc>
                <a:spcPct val="105000"/>
              </a:lnSpc>
            </a:pPr>
            <a:r>
              <a:rPr lang="zh-CN" altLang="en-US" sz="2400" dirty="0">
                <a:solidFill>
                  <a:prstClr val="black"/>
                </a:solidFill>
                <a:latin typeface="Arial" panose="020B0604020202020204"/>
                <a:cs typeface="Arial" panose="020B0604020202020204"/>
              </a:rPr>
              <a:t>如果芒果是低档物品，新的最</a:t>
            </a:r>
            <a:r>
              <a:rPr lang="zh-CN" altLang="en-US" sz="2400">
                <a:solidFill>
                  <a:prstClr val="black"/>
                </a:solidFill>
                <a:latin typeface="Arial" panose="020B0604020202020204"/>
                <a:cs typeface="Arial" panose="020B0604020202020204"/>
              </a:rPr>
              <a:t>优</a:t>
            </a:r>
            <a:r>
              <a:rPr lang="zh-CN" altLang="en-US" sz="2400" smtClean="0">
                <a:solidFill>
                  <a:prstClr val="black"/>
                </a:solidFill>
                <a:latin typeface="Arial" panose="020B0604020202020204"/>
                <a:cs typeface="Arial" panose="020B0604020202020204"/>
              </a:rPr>
              <a:t>消费组合会</a:t>
            </a:r>
            <a:r>
              <a:rPr lang="zh-CN" altLang="en-US" sz="2400" dirty="0">
                <a:solidFill>
                  <a:prstClr val="black"/>
                </a:solidFill>
                <a:latin typeface="Arial" panose="020B0604020202020204"/>
                <a:cs typeface="Arial" panose="020B0604020202020204"/>
              </a:rPr>
              <a:t>减少芒果</a:t>
            </a:r>
            <a:r>
              <a:rPr lang="zh-CN" altLang="en-US" sz="2400">
                <a:solidFill>
                  <a:prstClr val="black"/>
                </a:solidFill>
                <a:latin typeface="Arial" panose="020B0604020202020204"/>
                <a:cs typeface="Arial" panose="020B0604020202020204"/>
              </a:rPr>
              <a:t>的</a:t>
            </a:r>
            <a:r>
              <a:rPr lang="zh-CN" altLang="en-US" sz="2400" smtClean="0">
                <a:solidFill>
                  <a:prstClr val="black"/>
                </a:solidFill>
                <a:latin typeface="Arial" panose="020B0604020202020204"/>
                <a:cs typeface="Arial" panose="020B0604020202020204"/>
              </a:rPr>
              <a:t>消费量。</a:t>
            </a:r>
            <a:endParaRPr kumimoji="0" lang="en-US" sz="2400" b="0" i="0" u="none" strike="noStrike" kern="1200" cap="none" spc="0" normalizeH="0" baseline="0" noProof="0" dirty="0">
              <a:ln>
                <a:noFill/>
              </a:ln>
              <a:solidFill>
                <a:prstClr val="black"/>
              </a:solidFill>
              <a:effectLst/>
              <a:uLnTx/>
              <a:uFillTx/>
              <a:latin typeface="Arial" panose="020B0604020202020204"/>
              <a:ea typeface="+mn-ea"/>
              <a:cs typeface="Arial" panose="020B0604020202020204"/>
            </a:endParaRPr>
          </a:p>
        </p:txBody>
      </p:sp>
      <p:sp>
        <p:nvSpPr>
          <p:cNvPr id="8" name="Text Box 10"/>
          <p:cNvSpPr txBox="1">
            <a:spLocks noChangeArrowheads="1"/>
          </p:cNvSpPr>
          <p:nvPr/>
        </p:nvSpPr>
        <p:spPr bwMode="auto">
          <a:xfrm>
            <a:off x="7933832" y="5919661"/>
            <a:ext cx="953485" cy="677108"/>
          </a:xfrm>
          <a:prstGeom prst="rect">
            <a:avLst/>
          </a:prstGeom>
          <a:noFill/>
          <a:ln w="9525">
            <a:noFill/>
            <a:miter lim="800000"/>
          </a:ln>
        </p:spPr>
        <p:txBody>
          <a:bodyPr wrap="square">
            <a:spAutoFit/>
          </a:bodyPr>
          <a:lstStyle/>
          <a:p>
            <a:pPr marL="0" marR="0" lvl="0" indent="0" algn="r" defTabSz="914400" rtl="0" eaLnBrk="1" fontAlgn="auto" latinLnBrk="0" hangingPunct="1">
              <a:lnSpc>
                <a:spcPct val="95000"/>
              </a:lnSpc>
              <a:spcBef>
                <a:spcPct val="5000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rPr>
              <a:t>鱼的数量</a:t>
            </a:r>
            <a:endParaRPr kumimoji="0" lang="en-US" sz="2000" b="0" i="0" u="none" strike="noStrike" kern="1200" cap="none" spc="0" normalizeH="0" baseline="0" noProof="0" dirty="0">
              <a:ln>
                <a:noFill/>
              </a:ln>
              <a:solidFill>
                <a:prstClr val="black"/>
              </a:solidFill>
              <a:effectLst/>
              <a:uLnTx/>
              <a:uFillTx/>
              <a:latin typeface="Arial" panose="020B0604020202020204"/>
              <a:ea typeface="+mn-ea"/>
              <a:cs typeface="Arial" panose="020B0604020202020204"/>
            </a:endParaRPr>
          </a:p>
        </p:txBody>
      </p:sp>
      <p:grpSp>
        <p:nvGrpSpPr>
          <p:cNvPr id="9" name="组合 8"/>
          <p:cNvGrpSpPr/>
          <p:nvPr/>
        </p:nvGrpSpPr>
        <p:grpSpPr>
          <a:xfrm>
            <a:off x="5209912" y="1454023"/>
            <a:ext cx="3270250" cy="4465638"/>
            <a:chOff x="4938713" y="1365250"/>
            <a:chExt cx="3270250" cy="4465638"/>
          </a:xfrm>
        </p:grpSpPr>
        <p:grpSp>
          <p:nvGrpSpPr>
            <p:cNvPr id="10" name="组合 9"/>
            <p:cNvGrpSpPr/>
            <p:nvPr/>
          </p:nvGrpSpPr>
          <p:grpSpPr>
            <a:xfrm>
              <a:off x="4938713" y="1365250"/>
              <a:ext cx="3270250" cy="4465638"/>
              <a:chOff x="4938713" y="1365250"/>
              <a:chExt cx="3270250" cy="4465638"/>
            </a:xfrm>
          </p:grpSpPr>
          <p:grpSp>
            <p:nvGrpSpPr>
              <p:cNvPr id="16" name="Group 9"/>
              <p:cNvGrpSpPr/>
              <p:nvPr/>
            </p:nvGrpSpPr>
            <p:grpSpPr bwMode="auto">
              <a:xfrm>
                <a:off x="4938713" y="4467225"/>
                <a:ext cx="1250950" cy="1352550"/>
                <a:chOff x="993" y="2249"/>
                <a:chExt cx="503" cy="376"/>
              </a:xfrm>
            </p:grpSpPr>
            <p:sp>
              <p:nvSpPr>
                <p:cNvPr id="31" name="Line 10"/>
                <p:cNvSpPr>
                  <a:spLocks noChangeShapeType="1"/>
                </p:cNvSpPr>
                <p:nvPr/>
              </p:nvSpPr>
              <p:spPr bwMode="auto">
                <a:xfrm>
                  <a:off x="993" y="2249"/>
                  <a:ext cx="503" cy="0"/>
                </a:xfrm>
                <a:prstGeom prst="line">
                  <a:avLst/>
                </a:prstGeom>
                <a:noFill/>
                <a:ln w="9525">
                  <a:solidFill>
                    <a:srgbClr val="808080"/>
                  </a:solidFill>
                  <a:prstDash val="lgDash"/>
                  <a:round/>
                </a:ln>
              </p:spPr>
              <p:txBody>
                <a:bodyPr/>
                <a:lstStyle/>
                <a:p>
                  <a:endParaRPr lang="en-US">
                    <a:latin typeface="Arial" panose="020B0604020202020204"/>
                    <a:cs typeface="Arial" panose="020B0604020202020204"/>
                  </a:endParaRPr>
                </a:p>
              </p:txBody>
            </p:sp>
            <p:sp>
              <p:nvSpPr>
                <p:cNvPr id="32" name="Line 11"/>
                <p:cNvSpPr>
                  <a:spLocks noChangeShapeType="1"/>
                </p:cNvSpPr>
                <p:nvPr/>
              </p:nvSpPr>
              <p:spPr bwMode="auto">
                <a:xfrm>
                  <a:off x="1495" y="2249"/>
                  <a:ext cx="0" cy="376"/>
                </a:xfrm>
                <a:prstGeom prst="line">
                  <a:avLst/>
                </a:prstGeom>
                <a:noFill/>
                <a:ln w="9525">
                  <a:solidFill>
                    <a:srgbClr val="808080"/>
                  </a:solidFill>
                  <a:prstDash val="lgDash"/>
                  <a:round/>
                </a:ln>
              </p:spPr>
              <p:txBody>
                <a:bodyPr/>
                <a:lstStyle/>
                <a:p>
                  <a:endParaRPr lang="en-US">
                    <a:latin typeface="Arial" panose="020B0604020202020204"/>
                    <a:cs typeface="Arial" panose="020B0604020202020204"/>
                  </a:endParaRPr>
                </a:p>
              </p:txBody>
            </p:sp>
          </p:grpSp>
          <p:sp>
            <p:nvSpPr>
              <p:cNvPr id="17" name="Line 12"/>
              <p:cNvSpPr>
                <a:spLocks noChangeShapeType="1"/>
              </p:cNvSpPr>
              <p:nvPr/>
            </p:nvSpPr>
            <p:spPr bwMode="auto">
              <a:xfrm>
                <a:off x="4945063" y="2640013"/>
                <a:ext cx="1401762" cy="3186112"/>
              </a:xfrm>
              <a:prstGeom prst="line">
                <a:avLst/>
              </a:prstGeom>
              <a:noFill/>
              <a:ln w="19050">
                <a:solidFill>
                  <a:schemeClr val="tx1"/>
                </a:solidFill>
                <a:round/>
              </a:ln>
            </p:spPr>
            <p:txBody>
              <a:bodyPr/>
              <a:lstStyle/>
              <a:p>
                <a:endParaRPr lang="en-US">
                  <a:latin typeface="Arial" panose="020B0604020202020204"/>
                  <a:cs typeface="Arial" panose="020B0604020202020204"/>
                </a:endParaRPr>
              </a:p>
            </p:txBody>
          </p:sp>
          <p:grpSp>
            <p:nvGrpSpPr>
              <p:cNvPr id="18" name="Group 13"/>
              <p:cNvGrpSpPr/>
              <p:nvPr/>
            </p:nvGrpSpPr>
            <p:grpSpPr bwMode="auto">
              <a:xfrm>
                <a:off x="4938713" y="4227513"/>
                <a:ext cx="709612" cy="1597025"/>
                <a:chOff x="993" y="2249"/>
                <a:chExt cx="503" cy="376"/>
              </a:xfrm>
            </p:grpSpPr>
            <p:sp>
              <p:nvSpPr>
                <p:cNvPr id="29" name="Line 14"/>
                <p:cNvSpPr>
                  <a:spLocks noChangeShapeType="1"/>
                </p:cNvSpPr>
                <p:nvPr/>
              </p:nvSpPr>
              <p:spPr bwMode="auto">
                <a:xfrm>
                  <a:off x="993" y="2249"/>
                  <a:ext cx="503" cy="0"/>
                </a:xfrm>
                <a:prstGeom prst="line">
                  <a:avLst/>
                </a:prstGeom>
                <a:noFill/>
                <a:ln w="9525">
                  <a:solidFill>
                    <a:srgbClr val="808080"/>
                  </a:solidFill>
                  <a:prstDash val="lgDash"/>
                  <a:round/>
                </a:ln>
              </p:spPr>
              <p:txBody>
                <a:bodyPr/>
                <a:lstStyle/>
                <a:p>
                  <a:endParaRPr lang="en-US">
                    <a:latin typeface="Arial" panose="020B0604020202020204"/>
                    <a:cs typeface="Arial" panose="020B0604020202020204"/>
                  </a:endParaRPr>
                </a:p>
              </p:txBody>
            </p:sp>
            <p:sp>
              <p:nvSpPr>
                <p:cNvPr id="30" name="Line 15"/>
                <p:cNvSpPr>
                  <a:spLocks noChangeShapeType="1"/>
                </p:cNvSpPr>
                <p:nvPr/>
              </p:nvSpPr>
              <p:spPr bwMode="auto">
                <a:xfrm>
                  <a:off x="1495" y="2249"/>
                  <a:ext cx="0" cy="376"/>
                </a:xfrm>
                <a:prstGeom prst="line">
                  <a:avLst/>
                </a:prstGeom>
                <a:noFill/>
                <a:ln w="9525">
                  <a:solidFill>
                    <a:srgbClr val="808080"/>
                  </a:solidFill>
                  <a:prstDash val="lgDash"/>
                  <a:round/>
                </a:ln>
              </p:spPr>
              <p:txBody>
                <a:bodyPr/>
                <a:lstStyle/>
                <a:p>
                  <a:endParaRPr lang="en-US">
                    <a:latin typeface="Arial" panose="020B0604020202020204"/>
                    <a:cs typeface="Arial" panose="020B0604020202020204"/>
                  </a:endParaRPr>
                </a:p>
              </p:txBody>
            </p:sp>
          </p:grpSp>
          <p:grpSp>
            <p:nvGrpSpPr>
              <p:cNvPr id="19" name="Group 16"/>
              <p:cNvGrpSpPr/>
              <p:nvPr/>
            </p:nvGrpSpPr>
            <p:grpSpPr bwMode="auto">
              <a:xfrm>
                <a:off x="4938713" y="1365250"/>
                <a:ext cx="3270250" cy="4465638"/>
                <a:chOff x="2677" y="894"/>
                <a:chExt cx="2715" cy="2485"/>
              </a:xfrm>
            </p:grpSpPr>
            <p:sp>
              <p:nvSpPr>
                <p:cNvPr id="27" name="Line 33"/>
                <p:cNvSpPr>
                  <a:spLocks noChangeShapeType="1"/>
                </p:cNvSpPr>
                <p:nvPr/>
              </p:nvSpPr>
              <p:spPr bwMode="auto">
                <a:xfrm>
                  <a:off x="2680" y="894"/>
                  <a:ext cx="0" cy="248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28" name="Line 34"/>
                <p:cNvSpPr>
                  <a:spLocks noChangeShapeType="1"/>
                </p:cNvSpPr>
                <p:nvPr/>
              </p:nvSpPr>
              <p:spPr bwMode="auto">
                <a:xfrm>
                  <a:off x="2677" y="3377"/>
                  <a:ext cx="2715"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20" name="Arc 21"/>
              <p:cNvSpPr/>
              <p:nvPr/>
            </p:nvSpPr>
            <p:spPr bwMode="auto">
              <a:xfrm flipH="1" flipV="1">
                <a:off x="5422900" y="2927350"/>
                <a:ext cx="1463675" cy="2087563"/>
              </a:xfrm>
              <a:custGeom>
                <a:avLst/>
                <a:gdLst>
                  <a:gd name="T0" fmla="*/ 2147483647 w 21374"/>
                  <a:gd name="T1" fmla="*/ 0 h 19431"/>
                  <a:gd name="T2" fmla="*/ 2147483647 w 21374"/>
                  <a:gd name="T3" fmla="*/ 2147483647 h 19431"/>
                  <a:gd name="T4" fmla="*/ 0 w 21374"/>
                  <a:gd name="T5" fmla="*/ 2147483647 h 19431"/>
                  <a:gd name="T6" fmla="*/ 0 60000 65536"/>
                  <a:gd name="T7" fmla="*/ 0 60000 65536"/>
                  <a:gd name="T8" fmla="*/ 0 60000 65536"/>
                  <a:gd name="T9" fmla="*/ 0 w 21374"/>
                  <a:gd name="T10" fmla="*/ 0 h 19431"/>
                  <a:gd name="T11" fmla="*/ 21374 w 21374"/>
                  <a:gd name="T12" fmla="*/ 19431 h 19431"/>
                </a:gdLst>
                <a:ahLst/>
                <a:cxnLst>
                  <a:cxn ang="T6">
                    <a:pos x="T0" y="T1"/>
                  </a:cxn>
                  <a:cxn ang="T7">
                    <a:pos x="T2" y="T3"/>
                  </a:cxn>
                  <a:cxn ang="T8">
                    <a:pos x="T4" y="T5"/>
                  </a:cxn>
                </a:cxnLst>
                <a:rect l="T9" t="T10" r="T11" b="T12"/>
                <a:pathLst>
                  <a:path w="21374" h="19431" fill="none" extrusionOk="0">
                    <a:moveTo>
                      <a:pt x="9433" y="0"/>
                    </a:moveTo>
                    <a:cubicBezTo>
                      <a:pt x="15869" y="3124"/>
                      <a:pt x="20340" y="9232"/>
                      <a:pt x="21373" y="16312"/>
                    </a:cubicBezTo>
                  </a:path>
                  <a:path w="21374" h="19431" stroke="0" extrusionOk="0">
                    <a:moveTo>
                      <a:pt x="9433" y="0"/>
                    </a:moveTo>
                    <a:cubicBezTo>
                      <a:pt x="15869" y="3124"/>
                      <a:pt x="20340" y="9232"/>
                      <a:pt x="21373" y="16312"/>
                    </a:cubicBezTo>
                    <a:lnTo>
                      <a:pt x="0" y="19431"/>
                    </a:lnTo>
                    <a:close/>
                  </a:path>
                </a:pathLst>
              </a:custGeom>
              <a:noFill/>
              <a:ln w="28575">
                <a:solidFill>
                  <a:srgbClr val="003399"/>
                </a:solidFill>
                <a:round/>
              </a:ln>
            </p:spPr>
            <p:txBody>
              <a:bodyPr rot="10800000" wrap="none" anchor="ctr"/>
              <a:lstStyle/>
              <a:p>
                <a:pPr algn="ctr"/>
                <a:endParaRPr lang="en-US">
                  <a:latin typeface="Arial" panose="020B0604020202020204"/>
                  <a:cs typeface="Arial" panose="020B0604020202020204"/>
                </a:endParaRPr>
              </a:p>
              <a:p>
                <a:pPr algn="ctr"/>
                <a:endParaRPr lang="en-US">
                  <a:latin typeface="Arial" panose="020B0604020202020204"/>
                  <a:cs typeface="Arial" panose="020B0604020202020204"/>
                </a:endParaRPr>
              </a:p>
            </p:txBody>
          </p:sp>
          <p:grpSp>
            <p:nvGrpSpPr>
              <p:cNvPr id="21" name="Group 23"/>
              <p:cNvGrpSpPr/>
              <p:nvPr/>
            </p:nvGrpSpPr>
            <p:grpSpPr bwMode="auto">
              <a:xfrm>
                <a:off x="5600700" y="3914775"/>
                <a:ext cx="404813" cy="360363"/>
                <a:chOff x="3094" y="2172"/>
                <a:chExt cx="255" cy="227"/>
              </a:xfrm>
            </p:grpSpPr>
            <p:sp>
              <p:nvSpPr>
                <p:cNvPr id="25" name="Oval 24"/>
                <p:cNvSpPr>
                  <a:spLocks noChangeArrowheads="1"/>
                </p:cNvSpPr>
                <p:nvPr/>
              </p:nvSpPr>
              <p:spPr bwMode="auto">
                <a:xfrm>
                  <a:off x="3094" y="2343"/>
                  <a:ext cx="56" cy="56"/>
                </a:xfrm>
                <a:prstGeom prst="ellipse">
                  <a:avLst/>
                </a:prstGeom>
                <a:solidFill>
                  <a:srgbClr val="000000"/>
                </a:solidFill>
                <a:ln w="9525">
                  <a:noFill/>
                  <a:round/>
                </a:ln>
              </p:spPr>
              <p:txBody>
                <a:bodyPr wrap="none" anchor="ctr"/>
                <a:lstStyle/>
                <a:p>
                  <a:endParaRPr lang="en-US">
                    <a:latin typeface="Arial" panose="020B0604020202020204"/>
                    <a:cs typeface="Arial" panose="020B0604020202020204"/>
                  </a:endParaRPr>
                </a:p>
              </p:txBody>
            </p:sp>
            <p:sp>
              <p:nvSpPr>
                <p:cNvPr id="26" name="Text Box 36"/>
                <p:cNvSpPr txBox="1">
                  <a:spLocks noChangeArrowheads="1"/>
                </p:cNvSpPr>
                <p:nvPr/>
              </p:nvSpPr>
              <p:spPr bwMode="auto">
                <a:xfrm>
                  <a:off x="3165" y="2172"/>
                  <a:ext cx="184" cy="213"/>
                </a:xfrm>
                <a:prstGeom prst="rect">
                  <a:avLst/>
                </a:prstGeom>
                <a:noFill/>
                <a:ln w="9525">
                  <a:noFill/>
                  <a:miter lim="800000"/>
                </a:ln>
              </p:spPr>
              <p:txBody>
                <a:bodyPr lIns="0" tIns="0" rIns="0" bIns="0">
                  <a:spAutoFit/>
                </a:bodyPr>
                <a:lstStyle/>
                <a:p>
                  <a:pPr>
                    <a:spcBef>
                      <a:spcPct val="50000"/>
                    </a:spcBef>
                  </a:pPr>
                  <a:r>
                    <a:rPr lang="en-US" sz="2200" b="1">
                      <a:latin typeface="Arial" panose="020B0604020202020204"/>
                      <a:cs typeface="Arial" panose="020B0604020202020204"/>
                    </a:rPr>
                    <a:t>A</a:t>
                  </a:r>
                  <a:endParaRPr lang="en-US" sz="2200" b="1" baseline="-25000">
                    <a:latin typeface="Arial" panose="020B0604020202020204"/>
                    <a:cs typeface="Arial" panose="020B0604020202020204"/>
                  </a:endParaRPr>
                </a:p>
              </p:txBody>
            </p:sp>
          </p:grpSp>
          <p:sp>
            <p:nvSpPr>
              <p:cNvPr id="22" name="Line 26"/>
              <p:cNvSpPr>
                <a:spLocks noChangeShapeType="1"/>
              </p:cNvSpPr>
              <p:nvPr/>
            </p:nvSpPr>
            <p:spPr bwMode="auto">
              <a:xfrm>
                <a:off x="4941888" y="1622425"/>
                <a:ext cx="1858962" cy="4200525"/>
              </a:xfrm>
              <a:prstGeom prst="line">
                <a:avLst/>
              </a:prstGeom>
              <a:noFill/>
              <a:ln w="19050">
                <a:solidFill>
                  <a:srgbClr val="CC0000"/>
                </a:solidFill>
                <a:round/>
              </a:ln>
            </p:spPr>
            <p:txBody>
              <a:bodyPr/>
              <a:lstStyle/>
              <a:p>
                <a:endParaRPr lang="en-US">
                  <a:latin typeface="Arial" panose="020B0604020202020204"/>
                  <a:cs typeface="Arial" panose="020B0604020202020204"/>
                </a:endParaRPr>
              </a:p>
            </p:txBody>
          </p:sp>
          <p:sp>
            <p:nvSpPr>
              <p:cNvPr id="23" name="Line 27"/>
              <p:cNvSpPr>
                <a:spLocks noChangeShapeType="1"/>
              </p:cNvSpPr>
              <p:nvPr/>
            </p:nvSpPr>
            <p:spPr bwMode="auto">
              <a:xfrm flipH="1">
                <a:off x="5021263" y="4225925"/>
                <a:ext cx="0" cy="246063"/>
              </a:xfrm>
              <a:prstGeom prst="line">
                <a:avLst/>
              </a:prstGeom>
              <a:noFill/>
              <a:ln w="38100">
                <a:solidFill>
                  <a:srgbClr val="CC0000"/>
                </a:solidFill>
                <a:round/>
                <a:tailEnd type="triangle" w="med" len="med"/>
              </a:ln>
            </p:spPr>
            <p:txBody>
              <a:bodyPr/>
              <a:lstStyle/>
              <a:p>
                <a:endParaRPr lang="en-US">
                  <a:latin typeface="Arial" panose="020B0604020202020204"/>
                  <a:cs typeface="Arial" panose="020B0604020202020204"/>
                </a:endParaRPr>
              </a:p>
            </p:txBody>
          </p:sp>
          <p:sp>
            <p:nvSpPr>
              <p:cNvPr id="24" name="Line 28"/>
              <p:cNvSpPr>
                <a:spLocks noChangeShapeType="1"/>
              </p:cNvSpPr>
              <p:nvPr/>
            </p:nvSpPr>
            <p:spPr bwMode="auto">
              <a:xfrm>
                <a:off x="5641975" y="5753100"/>
                <a:ext cx="544513" cy="0"/>
              </a:xfrm>
              <a:prstGeom prst="line">
                <a:avLst/>
              </a:prstGeom>
              <a:noFill/>
              <a:ln w="38100">
                <a:solidFill>
                  <a:srgbClr val="CC0000"/>
                </a:solidFill>
                <a:round/>
                <a:tailEnd type="triangle" w="med" len="med"/>
              </a:ln>
            </p:spPr>
            <p:txBody>
              <a:bodyPr/>
              <a:lstStyle/>
              <a:p>
                <a:endParaRPr lang="en-US">
                  <a:latin typeface="Arial" panose="020B0604020202020204"/>
                  <a:cs typeface="Arial" panose="020B0604020202020204"/>
                </a:endParaRPr>
              </a:p>
            </p:txBody>
          </p:sp>
        </p:grpSp>
        <p:grpSp>
          <p:nvGrpSpPr>
            <p:cNvPr id="11" name="Group 33"/>
            <p:cNvGrpSpPr/>
            <p:nvPr/>
          </p:nvGrpSpPr>
          <p:grpSpPr bwMode="auto">
            <a:xfrm>
              <a:off x="5988050" y="3316288"/>
              <a:ext cx="1600200" cy="1749425"/>
              <a:chOff x="3772" y="2089"/>
              <a:chExt cx="1008" cy="1102"/>
            </a:xfrm>
          </p:grpSpPr>
          <p:sp>
            <p:nvSpPr>
              <p:cNvPr id="12" name="Arc 29"/>
              <p:cNvSpPr/>
              <p:nvPr/>
            </p:nvSpPr>
            <p:spPr bwMode="auto">
              <a:xfrm flipH="1" flipV="1">
                <a:off x="3772" y="2089"/>
                <a:ext cx="1008" cy="1102"/>
              </a:xfrm>
              <a:custGeom>
                <a:avLst/>
                <a:gdLst>
                  <a:gd name="T0" fmla="*/ 1 w 21374"/>
                  <a:gd name="T1" fmla="*/ 0 h 17767"/>
                  <a:gd name="T2" fmla="*/ 2 w 21374"/>
                  <a:gd name="T3" fmla="*/ 3 h 17767"/>
                  <a:gd name="T4" fmla="*/ 0 w 21374"/>
                  <a:gd name="T5" fmla="*/ 4 h 17767"/>
                  <a:gd name="T6" fmla="*/ 0 60000 65536"/>
                  <a:gd name="T7" fmla="*/ 0 60000 65536"/>
                  <a:gd name="T8" fmla="*/ 0 60000 65536"/>
                  <a:gd name="T9" fmla="*/ 0 w 21374"/>
                  <a:gd name="T10" fmla="*/ 0 h 17767"/>
                  <a:gd name="T11" fmla="*/ 21374 w 21374"/>
                  <a:gd name="T12" fmla="*/ 17767 h 17767"/>
                </a:gdLst>
                <a:ahLst/>
                <a:cxnLst>
                  <a:cxn ang="T6">
                    <a:pos x="T0" y="T1"/>
                  </a:cxn>
                  <a:cxn ang="T7">
                    <a:pos x="T2" y="T3"/>
                  </a:cxn>
                  <a:cxn ang="T8">
                    <a:pos x="T4" y="T5"/>
                  </a:cxn>
                </a:cxnLst>
                <a:rect l="T9" t="T10" r="T11" b="T12"/>
                <a:pathLst>
                  <a:path w="21374" h="17767" fill="none" extrusionOk="0">
                    <a:moveTo>
                      <a:pt x="12283" y="0"/>
                    </a:moveTo>
                    <a:cubicBezTo>
                      <a:pt x="17215" y="3409"/>
                      <a:pt x="20507" y="8715"/>
                      <a:pt x="21373" y="14648"/>
                    </a:cubicBezTo>
                  </a:path>
                  <a:path w="21374" h="17767" stroke="0" extrusionOk="0">
                    <a:moveTo>
                      <a:pt x="12283" y="0"/>
                    </a:moveTo>
                    <a:cubicBezTo>
                      <a:pt x="17215" y="3409"/>
                      <a:pt x="20507" y="8715"/>
                      <a:pt x="21373" y="14648"/>
                    </a:cubicBezTo>
                    <a:lnTo>
                      <a:pt x="0" y="17767"/>
                    </a:lnTo>
                    <a:close/>
                  </a:path>
                </a:pathLst>
              </a:custGeom>
              <a:noFill/>
              <a:ln w="28575">
                <a:solidFill>
                  <a:srgbClr val="003399"/>
                </a:solidFill>
                <a:round/>
              </a:ln>
            </p:spPr>
            <p:txBody>
              <a:bodyPr rot="10800000" wrap="none" anchor="ctr"/>
              <a:lstStyle/>
              <a:p>
                <a:pPr algn="ctr"/>
                <a:endParaRPr lang="en-US">
                  <a:latin typeface="Arial" panose="020B0604020202020204"/>
                  <a:cs typeface="Arial" panose="020B0604020202020204"/>
                </a:endParaRPr>
              </a:p>
              <a:p>
                <a:pPr algn="ctr"/>
                <a:endParaRPr lang="en-US">
                  <a:latin typeface="Arial" panose="020B0604020202020204"/>
                  <a:cs typeface="Arial" panose="020B0604020202020204"/>
                </a:endParaRPr>
              </a:p>
            </p:txBody>
          </p:sp>
          <p:grpSp>
            <p:nvGrpSpPr>
              <p:cNvPr id="13" name="Group 27"/>
              <p:cNvGrpSpPr/>
              <p:nvPr/>
            </p:nvGrpSpPr>
            <p:grpSpPr bwMode="auto">
              <a:xfrm>
                <a:off x="3885" y="2613"/>
                <a:ext cx="251" cy="227"/>
                <a:chOff x="3484" y="2235"/>
                <a:chExt cx="251" cy="227"/>
              </a:xfrm>
            </p:grpSpPr>
            <p:sp>
              <p:nvSpPr>
                <p:cNvPr id="14" name="Oval 28"/>
                <p:cNvSpPr>
                  <a:spLocks noChangeArrowheads="1"/>
                </p:cNvSpPr>
                <p:nvPr/>
              </p:nvSpPr>
              <p:spPr bwMode="auto">
                <a:xfrm>
                  <a:off x="3484" y="2406"/>
                  <a:ext cx="56" cy="56"/>
                </a:xfrm>
                <a:prstGeom prst="ellipse">
                  <a:avLst/>
                </a:prstGeom>
                <a:solidFill>
                  <a:srgbClr val="000000"/>
                </a:solidFill>
                <a:ln w="9525">
                  <a:noFill/>
                  <a:round/>
                </a:ln>
              </p:spPr>
              <p:txBody>
                <a:bodyPr wrap="none" anchor="ctr"/>
                <a:lstStyle/>
                <a:p>
                  <a:endParaRPr lang="en-US">
                    <a:latin typeface="Arial" panose="020B0604020202020204"/>
                    <a:cs typeface="Arial" panose="020B0604020202020204"/>
                  </a:endParaRPr>
                </a:p>
              </p:txBody>
            </p:sp>
            <p:sp>
              <p:nvSpPr>
                <p:cNvPr id="15" name="Text Box 36"/>
                <p:cNvSpPr txBox="1">
                  <a:spLocks noChangeArrowheads="1"/>
                </p:cNvSpPr>
                <p:nvPr/>
              </p:nvSpPr>
              <p:spPr bwMode="auto">
                <a:xfrm>
                  <a:off x="3551" y="2235"/>
                  <a:ext cx="184" cy="213"/>
                </a:xfrm>
                <a:prstGeom prst="rect">
                  <a:avLst/>
                </a:prstGeom>
                <a:noFill/>
                <a:ln w="9525">
                  <a:noFill/>
                  <a:miter lim="800000"/>
                </a:ln>
              </p:spPr>
              <p:txBody>
                <a:bodyPr lIns="0" tIns="0" rIns="0" bIns="0">
                  <a:spAutoFit/>
                </a:bodyPr>
                <a:lstStyle/>
                <a:p>
                  <a:pPr>
                    <a:spcBef>
                      <a:spcPct val="50000"/>
                    </a:spcBef>
                  </a:pPr>
                  <a:r>
                    <a:rPr lang="en-US" sz="2200" b="1">
                      <a:latin typeface="Arial" panose="020B0604020202020204"/>
                      <a:cs typeface="Arial" panose="020B0604020202020204"/>
                    </a:rPr>
                    <a:t>B</a:t>
                  </a:r>
                  <a:endParaRPr lang="en-US" sz="2200" b="1" baseline="-25000">
                    <a:latin typeface="Arial" panose="020B0604020202020204"/>
                    <a:cs typeface="Arial" panose="020B0604020202020204"/>
                  </a:endParaRPr>
                </a:p>
              </p:txBody>
            </p:sp>
          </p:grpSp>
        </p:grpSp>
      </p:grpSp>
      <p:sp>
        <p:nvSpPr>
          <p:cNvPr id="33" name="Rectangle 4"/>
          <p:cNvSpPr txBox="1">
            <a:spLocks noChangeArrowheads="1"/>
          </p:cNvSpPr>
          <p:nvPr/>
        </p:nvSpPr>
        <p:spPr>
          <a:xfrm>
            <a:off x="493431" y="337231"/>
            <a:ext cx="8208963" cy="954088"/>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b="0" kern="1200">
                <a:solidFill>
                  <a:srgbClr val="006699"/>
                </a:solidFill>
                <a:latin typeface="Arial" panose="020B0604020202020204" pitchFamily="34" charset="0"/>
                <a:ea typeface="Tahoma" panose="020B0604030504040204" pitchFamily="34" charset="0"/>
                <a:cs typeface="Arial" panose="020B0604020202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3200">
                <a:solidFill>
                  <a:srgbClr val="1F497D">
                    <a:lumMod val="50000"/>
                  </a:srgbClr>
                </a:solidFill>
                <a:latin typeface="Tahoma" panose="020B0604030504040204" pitchFamily="34" charset="0"/>
                <a:ea typeface="华光中雅_CNKI" panose="02000500000000000000"/>
              </a:rPr>
              <a:t>习题</a:t>
            </a:r>
            <a:r>
              <a:rPr lang="en-US" altLang="zh-CN" sz="3200">
                <a:solidFill>
                  <a:srgbClr val="1F497D">
                    <a:lumMod val="50000"/>
                  </a:srgbClr>
                </a:solidFill>
                <a:latin typeface="Tahoma" panose="020B0604030504040204" pitchFamily="34" charset="0"/>
                <a:ea typeface="华光中雅_CNKI" panose="02000500000000000000"/>
              </a:rPr>
              <a:t>3</a:t>
            </a:r>
            <a:r>
              <a:rPr lang="zh-CN" altLang="en-US" sz="3200">
                <a:solidFill>
                  <a:srgbClr val="1F497D">
                    <a:lumMod val="50000"/>
                  </a:srgbClr>
                </a:solidFill>
                <a:latin typeface="Tahoma" panose="020B0604030504040204" pitchFamily="34" charset="0"/>
                <a:ea typeface="华光中雅_CNKI" panose="02000500000000000000"/>
              </a:rPr>
              <a:t>：参考</a:t>
            </a:r>
            <a:r>
              <a:rPr lang="zh-CN" altLang="en-US" sz="3200" dirty="0">
                <a:solidFill>
                  <a:srgbClr val="1F497D">
                    <a:lumMod val="50000"/>
                  </a:srgbClr>
                </a:solidFill>
                <a:latin typeface="Tahoma" panose="020B0604030504040204" pitchFamily="34" charset="0"/>
                <a:ea typeface="华光中雅_CNKI" panose="02000500000000000000"/>
              </a:rPr>
              <a:t>答案</a:t>
            </a:r>
            <a:endParaRPr lang="en-US" sz="3200" dirty="0">
              <a:solidFill>
                <a:srgbClr val="1F497D">
                  <a:lumMod val="50000"/>
                </a:srgbClr>
              </a:solidFill>
              <a:latin typeface="Tahoma" panose="020B0604030504040204" pitchFamily="34" charset="0"/>
              <a:ea typeface="华光中雅_CNKI" panose="02000500000000000000"/>
            </a:endParaRPr>
          </a:p>
        </p:txBody>
      </p:sp>
      <p:sp>
        <p:nvSpPr>
          <p:cNvPr id="34" name="Text Box 10"/>
          <p:cNvSpPr txBox="1">
            <a:spLocks noChangeArrowheads="1"/>
          </p:cNvSpPr>
          <p:nvPr/>
        </p:nvSpPr>
        <p:spPr bwMode="auto">
          <a:xfrm>
            <a:off x="4256427" y="1434684"/>
            <a:ext cx="953485" cy="677108"/>
          </a:xfrm>
          <a:prstGeom prst="rect">
            <a:avLst/>
          </a:prstGeom>
          <a:noFill/>
          <a:ln w="9525">
            <a:noFill/>
            <a:miter lim="800000"/>
          </a:ln>
        </p:spPr>
        <p:txBody>
          <a:bodyPr wrap="square">
            <a:spAutoFit/>
          </a:bodyPr>
          <a:lstStyle/>
          <a:p>
            <a:pPr marL="0" marR="0" lvl="0" indent="0" algn="r" defTabSz="914400" rtl="0" eaLnBrk="1" fontAlgn="auto" latinLnBrk="0" hangingPunct="1">
              <a:lnSpc>
                <a:spcPct val="95000"/>
              </a:lnSpc>
              <a:spcBef>
                <a:spcPct val="50000"/>
              </a:spcBef>
              <a:spcAft>
                <a:spcPts val="0"/>
              </a:spcAft>
              <a:buClrTx/>
              <a:buSzTx/>
              <a:buFontTx/>
              <a:buNone/>
              <a:defRPr/>
            </a:pPr>
            <a:r>
              <a:rPr lang="zh-CN" altLang="en-US" sz="2000" dirty="0">
                <a:solidFill>
                  <a:prstClr val="black"/>
                </a:solidFill>
                <a:latin typeface="Arial" panose="020B0604020202020204"/>
                <a:ea typeface="宋体" panose="02010600030101010101" pitchFamily="2" charset="-122"/>
                <a:cs typeface="Arial" panose="020B0604020202020204"/>
              </a:rPr>
              <a:t>芒果</a:t>
            </a:r>
            <a:r>
              <a:rPr kumimoji="0" lang="zh-CN" altLang="en-US" sz="20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rPr>
              <a:t>的数量</a:t>
            </a:r>
            <a:endParaRPr kumimoji="0" lang="en-US" sz="2000" b="0" i="0" u="none" strike="noStrike" kern="1200" cap="none" spc="0" normalizeH="0" baseline="0" noProof="0" dirty="0">
              <a:ln>
                <a:noFill/>
              </a:ln>
              <a:solidFill>
                <a:prstClr val="black"/>
              </a:solidFill>
              <a:effectLst/>
              <a:uLnTx/>
              <a:uFillTx/>
              <a:latin typeface="Arial" panose="020B0604020202020204"/>
              <a:ea typeface="+mn-ea"/>
              <a:cs typeface="Arial" panose="020B0604020202020204"/>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5601"/>
                                        </p:tgtEl>
                                        <p:attrNameLst>
                                          <p:attrName>style.visibility</p:attrName>
                                        </p:attrNameLst>
                                      </p:cBhvr>
                                      <p:to>
                                        <p:strVal val="visible"/>
                                      </p:to>
                                    </p:set>
                                    <p:animEffect transition="in" filter="wipe(left)">
                                      <p:cBhvr>
                                        <p:cTn id="7" dur="500"/>
                                        <p:tgtEl>
                                          <p:spTgt spid="195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0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3519488" y="3867150"/>
            <a:ext cx="3052762" cy="2138363"/>
            <a:chOff x="2217" y="2436"/>
            <a:chExt cx="1923" cy="1347"/>
          </a:xfrm>
        </p:grpSpPr>
        <p:grpSp>
          <p:nvGrpSpPr>
            <p:cNvPr id="3" name="Group 3"/>
            <p:cNvGrpSpPr/>
            <p:nvPr/>
          </p:nvGrpSpPr>
          <p:grpSpPr bwMode="auto">
            <a:xfrm>
              <a:off x="2679" y="2532"/>
              <a:ext cx="1023" cy="852"/>
              <a:chOff x="993" y="2249"/>
              <a:chExt cx="503" cy="376"/>
            </a:xfrm>
          </p:grpSpPr>
          <p:sp>
            <p:nvSpPr>
              <p:cNvPr id="29737" name="Line 4"/>
              <p:cNvSpPr>
                <a:spLocks noChangeShapeType="1"/>
              </p:cNvSpPr>
              <p:nvPr/>
            </p:nvSpPr>
            <p:spPr bwMode="auto">
              <a:xfrm>
                <a:off x="993" y="2249"/>
                <a:ext cx="503" cy="0"/>
              </a:xfrm>
              <a:prstGeom prst="line">
                <a:avLst/>
              </a:prstGeom>
              <a:noFill/>
              <a:ln w="9525">
                <a:solidFill>
                  <a:srgbClr val="808080"/>
                </a:solidFill>
                <a:prstDash val="lgDash"/>
                <a:round/>
              </a:ln>
            </p:spPr>
            <p:txBody>
              <a:bodyPr/>
              <a:lstStyle/>
              <a:p>
                <a:endParaRPr lang="en-US">
                  <a:latin typeface="Arial" panose="020B0604020202020204"/>
                  <a:cs typeface="Arial" panose="020B0604020202020204"/>
                </a:endParaRPr>
              </a:p>
            </p:txBody>
          </p:sp>
          <p:sp>
            <p:nvSpPr>
              <p:cNvPr id="29738" name="Line 5"/>
              <p:cNvSpPr>
                <a:spLocks noChangeShapeType="1"/>
              </p:cNvSpPr>
              <p:nvPr/>
            </p:nvSpPr>
            <p:spPr bwMode="auto">
              <a:xfrm>
                <a:off x="1495" y="2249"/>
                <a:ext cx="0" cy="376"/>
              </a:xfrm>
              <a:prstGeom prst="line">
                <a:avLst/>
              </a:prstGeom>
              <a:noFill/>
              <a:ln w="9525">
                <a:solidFill>
                  <a:srgbClr val="808080"/>
                </a:solidFill>
                <a:prstDash val="lgDash"/>
                <a:round/>
              </a:ln>
            </p:spPr>
            <p:txBody>
              <a:bodyPr/>
              <a:lstStyle/>
              <a:p>
                <a:endParaRPr lang="en-US">
                  <a:latin typeface="Arial" panose="020B0604020202020204"/>
                  <a:cs typeface="Arial" panose="020B0604020202020204"/>
                </a:endParaRPr>
              </a:p>
            </p:txBody>
          </p:sp>
        </p:grpSp>
        <p:sp>
          <p:nvSpPr>
            <p:cNvPr id="29734" name="Text Box 36"/>
            <p:cNvSpPr txBox="1">
              <a:spLocks noChangeArrowheads="1"/>
            </p:cNvSpPr>
            <p:nvPr/>
          </p:nvSpPr>
          <p:spPr bwMode="auto">
            <a:xfrm>
              <a:off x="2217" y="2436"/>
              <a:ext cx="406" cy="192"/>
            </a:xfrm>
            <a:prstGeom prst="rect">
              <a:avLst/>
            </a:prstGeom>
            <a:noFill/>
            <a:ln w="9525">
              <a:noFill/>
              <a:miter lim="800000"/>
            </a:ln>
          </p:spPr>
          <p:txBody>
            <a:bodyPr lIns="0" tIns="0" rIns="0" bIns="0">
              <a:spAutoFit/>
            </a:bodyPr>
            <a:lstStyle/>
            <a:p>
              <a:pPr algn="r">
                <a:spcBef>
                  <a:spcPct val="50000"/>
                </a:spcBef>
              </a:pPr>
              <a:r>
                <a:rPr lang="en-US" sz="2000">
                  <a:latin typeface="Arial" panose="020B0604020202020204"/>
                  <a:cs typeface="Arial" panose="020B0604020202020204"/>
                </a:rPr>
                <a:t>500</a:t>
              </a:r>
              <a:endParaRPr lang="en-US" sz="2000" baseline="-25000">
                <a:latin typeface="Arial" panose="020B0604020202020204"/>
                <a:cs typeface="Arial" panose="020B0604020202020204"/>
              </a:endParaRPr>
            </a:p>
          </p:txBody>
        </p:sp>
        <p:sp>
          <p:nvSpPr>
            <p:cNvPr id="29735" name="Text Box 36"/>
            <p:cNvSpPr txBox="1">
              <a:spLocks noChangeArrowheads="1"/>
            </p:cNvSpPr>
            <p:nvPr/>
          </p:nvSpPr>
          <p:spPr bwMode="auto">
            <a:xfrm>
              <a:off x="3789" y="3591"/>
              <a:ext cx="351" cy="192"/>
            </a:xfrm>
            <a:prstGeom prst="rect">
              <a:avLst/>
            </a:prstGeom>
            <a:noFill/>
            <a:ln w="9525">
              <a:noFill/>
              <a:miter lim="800000"/>
            </a:ln>
          </p:spPr>
          <p:txBody>
            <a:bodyPr lIns="0" tIns="0" rIns="0" bIns="0">
              <a:spAutoFit/>
            </a:bodyPr>
            <a:lstStyle/>
            <a:p>
              <a:pPr algn="ctr">
                <a:spcBef>
                  <a:spcPct val="50000"/>
                </a:spcBef>
              </a:pPr>
              <a:r>
                <a:rPr lang="en-US" sz="2000">
                  <a:latin typeface="Arial" panose="020B0604020202020204"/>
                  <a:cs typeface="Arial" panose="020B0604020202020204"/>
                </a:rPr>
                <a:t>350</a:t>
              </a:r>
              <a:endParaRPr lang="en-US" sz="2000" baseline="-25000">
                <a:latin typeface="Arial" panose="020B0604020202020204"/>
                <a:cs typeface="Arial" panose="020B0604020202020204"/>
              </a:endParaRPr>
            </a:p>
          </p:txBody>
        </p:sp>
        <p:sp>
          <p:nvSpPr>
            <p:cNvPr id="29736" name="Line 8"/>
            <p:cNvSpPr>
              <a:spLocks noChangeShapeType="1"/>
            </p:cNvSpPr>
            <p:nvPr/>
          </p:nvSpPr>
          <p:spPr bwMode="auto">
            <a:xfrm>
              <a:off x="3716" y="3401"/>
              <a:ext cx="126" cy="205"/>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sp>
        <p:nvSpPr>
          <p:cNvPr id="29701" name="Line 9"/>
          <p:cNvSpPr>
            <a:spLocks noChangeShapeType="1"/>
          </p:cNvSpPr>
          <p:nvPr/>
        </p:nvSpPr>
        <p:spPr bwMode="auto">
          <a:xfrm>
            <a:off x="4256088" y="2173288"/>
            <a:ext cx="1401762" cy="3186112"/>
          </a:xfrm>
          <a:prstGeom prst="line">
            <a:avLst/>
          </a:prstGeom>
          <a:noFill/>
          <a:ln w="19050">
            <a:solidFill>
              <a:schemeClr val="tx1"/>
            </a:solidFill>
            <a:round/>
          </a:ln>
        </p:spPr>
        <p:txBody>
          <a:bodyPr/>
          <a:lstStyle/>
          <a:p>
            <a:endParaRPr lang="en-US">
              <a:latin typeface="Arial" panose="020B0604020202020204"/>
              <a:cs typeface="Arial" panose="020B0604020202020204"/>
            </a:endParaRPr>
          </a:p>
        </p:txBody>
      </p:sp>
      <p:sp>
        <p:nvSpPr>
          <p:cNvPr id="191498" name="Arc 10"/>
          <p:cNvSpPr/>
          <p:nvPr/>
        </p:nvSpPr>
        <p:spPr bwMode="auto">
          <a:xfrm flipH="1" flipV="1">
            <a:off x="5241925" y="1703388"/>
            <a:ext cx="3138488" cy="3008312"/>
          </a:xfrm>
          <a:custGeom>
            <a:avLst/>
            <a:gdLst>
              <a:gd name="T0" fmla="*/ 2147483647 w 20336"/>
              <a:gd name="T1" fmla="*/ 0 h 18829"/>
              <a:gd name="T2" fmla="*/ 2147483647 w 20336"/>
              <a:gd name="T3" fmla="*/ 2147483647 h 18829"/>
              <a:gd name="T4" fmla="*/ 0 w 20336"/>
              <a:gd name="T5" fmla="*/ 2147483647 h 18829"/>
              <a:gd name="T6" fmla="*/ 0 60000 65536"/>
              <a:gd name="T7" fmla="*/ 0 60000 65536"/>
              <a:gd name="T8" fmla="*/ 0 60000 65536"/>
              <a:gd name="T9" fmla="*/ 0 w 20336"/>
              <a:gd name="T10" fmla="*/ 0 h 18829"/>
              <a:gd name="T11" fmla="*/ 20336 w 20336"/>
              <a:gd name="T12" fmla="*/ 18829 h 18829"/>
            </a:gdLst>
            <a:ahLst/>
            <a:cxnLst>
              <a:cxn ang="T6">
                <a:pos x="T0" y="T1"/>
              </a:cxn>
              <a:cxn ang="T7">
                <a:pos x="T2" y="T3"/>
              </a:cxn>
              <a:cxn ang="T8">
                <a:pos x="T4" y="T5"/>
              </a:cxn>
            </a:cxnLst>
            <a:rect l="T9" t="T10" r="T11" b="T12"/>
            <a:pathLst>
              <a:path w="20336" h="18829" fill="none" extrusionOk="0">
                <a:moveTo>
                  <a:pt x="10584" y="0"/>
                </a:moveTo>
                <a:cubicBezTo>
                  <a:pt x="15119" y="2549"/>
                  <a:pt x="18582" y="6650"/>
                  <a:pt x="20335" y="11548"/>
                </a:cubicBezTo>
              </a:path>
              <a:path w="20336" h="18829" stroke="0" extrusionOk="0">
                <a:moveTo>
                  <a:pt x="10584" y="0"/>
                </a:moveTo>
                <a:cubicBezTo>
                  <a:pt x="15119" y="2549"/>
                  <a:pt x="18582" y="6650"/>
                  <a:pt x="20335" y="11548"/>
                </a:cubicBezTo>
                <a:lnTo>
                  <a:pt x="0" y="18829"/>
                </a:lnTo>
                <a:close/>
              </a:path>
            </a:pathLst>
          </a:custGeom>
          <a:noFill/>
          <a:ln w="28575">
            <a:solidFill>
              <a:srgbClr val="003399"/>
            </a:solidFill>
            <a:round/>
          </a:ln>
        </p:spPr>
        <p:txBody>
          <a:bodyPr rot="10800000" wrap="none" anchor="ctr"/>
          <a:lstStyle/>
          <a:p>
            <a:pPr algn="ctr"/>
            <a:endParaRPr lang="en-US">
              <a:latin typeface="Arial" panose="020B0604020202020204"/>
              <a:cs typeface="Arial" panose="020B0604020202020204"/>
            </a:endParaRPr>
          </a:p>
          <a:p>
            <a:pPr algn="ctr"/>
            <a:endParaRPr lang="en-US">
              <a:latin typeface="Arial" panose="020B0604020202020204"/>
              <a:cs typeface="Arial" panose="020B0604020202020204"/>
            </a:endParaRPr>
          </a:p>
        </p:txBody>
      </p:sp>
      <p:grpSp>
        <p:nvGrpSpPr>
          <p:cNvPr id="4" name="Group 11"/>
          <p:cNvGrpSpPr/>
          <p:nvPr/>
        </p:nvGrpSpPr>
        <p:grpSpPr bwMode="auto">
          <a:xfrm>
            <a:off x="4249738" y="3760788"/>
            <a:ext cx="709612" cy="1597025"/>
            <a:chOff x="993" y="2249"/>
            <a:chExt cx="503" cy="376"/>
          </a:xfrm>
        </p:grpSpPr>
        <p:sp>
          <p:nvSpPr>
            <p:cNvPr id="29731" name="Line 12"/>
            <p:cNvSpPr>
              <a:spLocks noChangeShapeType="1"/>
            </p:cNvSpPr>
            <p:nvPr/>
          </p:nvSpPr>
          <p:spPr bwMode="auto">
            <a:xfrm>
              <a:off x="993" y="2249"/>
              <a:ext cx="503" cy="0"/>
            </a:xfrm>
            <a:prstGeom prst="line">
              <a:avLst/>
            </a:prstGeom>
            <a:noFill/>
            <a:ln w="9525">
              <a:solidFill>
                <a:srgbClr val="808080"/>
              </a:solidFill>
              <a:prstDash val="lgDash"/>
              <a:round/>
            </a:ln>
          </p:spPr>
          <p:txBody>
            <a:bodyPr/>
            <a:lstStyle/>
            <a:p>
              <a:endParaRPr lang="en-US">
                <a:latin typeface="Arial" panose="020B0604020202020204"/>
                <a:cs typeface="Arial" panose="020B0604020202020204"/>
              </a:endParaRPr>
            </a:p>
          </p:txBody>
        </p:sp>
        <p:sp>
          <p:nvSpPr>
            <p:cNvPr id="29732" name="Line 13"/>
            <p:cNvSpPr>
              <a:spLocks noChangeShapeType="1"/>
            </p:cNvSpPr>
            <p:nvPr/>
          </p:nvSpPr>
          <p:spPr bwMode="auto">
            <a:xfrm>
              <a:off x="1495" y="2249"/>
              <a:ext cx="0" cy="376"/>
            </a:xfrm>
            <a:prstGeom prst="line">
              <a:avLst/>
            </a:prstGeom>
            <a:noFill/>
            <a:ln w="9525">
              <a:solidFill>
                <a:srgbClr val="808080"/>
              </a:solidFill>
              <a:prstDash val="lgDash"/>
              <a:round/>
            </a:ln>
          </p:spPr>
          <p:txBody>
            <a:bodyPr/>
            <a:lstStyle/>
            <a:p>
              <a:endParaRPr lang="en-US">
                <a:latin typeface="Arial" panose="020B0604020202020204"/>
                <a:cs typeface="Arial" panose="020B0604020202020204"/>
              </a:endParaRPr>
            </a:p>
          </p:txBody>
        </p:sp>
      </p:grpSp>
      <p:grpSp>
        <p:nvGrpSpPr>
          <p:cNvPr id="5" name="Group 15"/>
          <p:cNvGrpSpPr/>
          <p:nvPr/>
        </p:nvGrpSpPr>
        <p:grpSpPr bwMode="auto">
          <a:xfrm>
            <a:off x="4249738" y="1419225"/>
            <a:ext cx="4310062" cy="3944938"/>
            <a:chOff x="2677" y="894"/>
            <a:chExt cx="2715" cy="2485"/>
          </a:xfrm>
        </p:grpSpPr>
        <p:sp>
          <p:nvSpPr>
            <p:cNvPr id="29729" name="Line 33"/>
            <p:cNvSpPr>
              <a:spLocks noChangeShapeType="1"/>
            </p:cNvSpPr>
            <p:nvPr/>
          </p:nvSpPr>
          <p:spPr bwMode="auto">
            <a:xfrm>
              <a:off x="2680" y="894"/>
              <a:ext cx="0" cy="248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29730" name="Line 34"/>
            <p:cNvSpPr>
              <a:spLocks noChangeShapeType="1"/>
            </p:cNvSpPr>
            <p:nvPr/>
          </p:nvSpPr>
          <p:spPr bwMode="auto">
            <a:xfrm>
              <a:off x="2677" y="3377"/>
              <a:ext cx="2715"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29708" name="Arc 20"/>
          <p:cNvSpPr/>
          <p:nvPr/>
        </p:nvSpPr>
        <p:spPr bwMode="auto">
          <a:xfrm flipH="1" flipV="1">
            <a:off x="4714875" y="2314575"/>
            <a:ext cx="3290888" cy="2757488"/>
          </a:xfrm>
          <a:custGeom>
            <a:avLst/>
            <a:gdLst>
              <a:gd name="T0" fmla="*/ 2147483647 w 21314"/>
              <a:gd name="T1" fmla="*/ 0 h 17253"/>
              <a:gd name="T2" fmla="*/ 2147483647 w 21314"/>
              <a:gd name="T3" fmla="*/ 2147483647 h 17253"/>
              <a:gd name="T4" fmla="*/ 0 w 21314"/>
              <a:gd name="T5" fmla="*/ 2147483647 h 17253"/>
              <a:gd name="T6" fmla="*/ 0 60000 65536"/>
              <a:gd name="T7" fmla="*/ 0 60000 65536"/>
              <a:gd name="T8" fmla="*/ 0 60000 65536"/>
              <a:gd name="T9" fmla="*/ 0 w 21314"/>
              <a:gd name="T10" fmla="*/ 0 h 17253"/>
              <a:gd name="T11" fmla="*/ 21314 w 21314"/>
              <a:gd name="T12" fmla="*/ 17253 h 17253"/>
            </a:gdLst>
            <a:ahLst/>
            <a:cxnLst>
              <a:cxn ang="T6">
                <a:pos x="T0" y="T1"/>
              </a:cxn>
              <a:cxn ang="T7">
                <a:pos x="T2" y="T3"/>
              </a:cxn>
              <a:cxn ang="T8">
                <a:pos x="T4" y="T5"/>
              </a:cxn>
            </a:cxnLst>
            <a:rect l="T9" t="T10" r="T11" b="T12"/>
            <a:pathLst>
              <a:path w="21314" h="17253" fill="none" extrusionOk="0">
                <a:moveTo>
                  <a:pt x="12995" y="0"/>
                </a:moveTo>
                <a:cubicBezTo>
                  <a:pt x="17433" y="3342"/>
                  <a:pt x="20411" y="8265"/>
                  <a:pt x="21313" y="13747"/>
                </a:cubicBezTo>
              </a:path>
              <a:path w="21314" h="17253" stroke="0" extrusionOk="0">
                <a:moveTo>
                  <a:pt x="12995" y="0"/>
                </a:moveTo>
                <a:cubicBezTo>
                  <a:pt x="17433" y="3342"/>
                  <a:pt x="20411" y="8265"/>
                  <a:pt x="21313" y="13747"/>
                </a:cubicBezTo>
                <a:lnTo>
                  <a:pt x="0" y="17253"/>
                </a:lnTo>
                <a:close/>
              </a:path>
            </a:pathLst>
          </a:custGeom>
          <a:noFill/>
          <a:ln w="28575">
            <a:solidFill>
              <a:srgbClr val="003399"/>
            </a:solidFill>
            <a:round/>
          </a:ln>
        </p:spPr>
        <p:txBody>
          <a:bodyPr rot="10800000" wrap="none" anchor="ctr"/>
          <a:lstStyle/>
          <a:p>
            <a:pPr algn="ctr"/>
            <a:endParaRPr lang="en-US">
              <a:latin typeface="Arial" panose="020B0604020202020204"/>
              <a:cs typeface="Arial" panose="020B0604020202020204"/>
            </a:endParaRPr>
          </a:p>
          <a:p>
            <a:pPr algn="ctr"/>
            <a:endParaRPr lang="en-US">
              <a:latin typeface="Arial" panose="020B0604020202020204"/>
              <a:cs typeface="Arial" panose="020B0604020202020204"/>
            </a:endParaRPr>
          </a:p>
        </p:txBody>
      </p:sp>
      <p:sp>
        <p:nvSpPr>
          <p:cNvPr id="29709" name="Oval 21"/>
          <p:cNvSpPr>
            <a:spLocks noChangeArrowheads="1"/>
          </p:cNvSpPr>
          <p:nvPr/>
        </p:nvSpPr>
        <p:spPr bwMode="auto">
          <a:xfrm>
            <a:off x="4911725" y="3719513"/>
            <a:ext cx="88900" cy="88900"/>
          </a:xfrm>
          <a:prstGeom prst="ellipse">
            <a:avLst/>
          </a:prstGeom>
          <a:solidFill>
            <a:srgbClr val="000000"/>
          </a:solidFill>
          <a:ln w="9525">
            <a:noFill/>
            <a:round/>
          </a:ln>
        </p:spPr>
        <p:txBody>
          <a:bodyPr wrap="none" anchor="ctr"/>
          <a:lstStyle/>
          <a:p>
            <a:endParaRPr lang="en-US">
              <a:latin typeface="Arial" panose="020B0604020202020204"/>
              <a:cs typeface="Arial" panose="020B0604020202020204"/>
            </a:endParaRPr>
          </a:p>
        </p:txBody>
      </p:sp>
      <p:sp>
        <p:nvSpPr>
          <p:cNvPr id="29710" name="Text Box 36"/>
          <p:cNvSpPr txBox="1">
            <a:spLocks noChangeArrowheads="1"/>
          </p:cNvSpPr>
          <p:nvPr/>
        </p:nvSpPr>
        <p:spPr bwMode="auto">
          <a:xfrm>
            <a:off x="3517900" y="2020888"/>
            <a:ext cx="644525" cy="304800"/>
          </a:xfrm>
          <a:prstGeom prst="rect">
            <a:avLst/>
          </a:prstGeom>
          <a:noFill/>
          <a:ln w="9525">
            <a:noFill/>
            <a:miter lim="800000"/>
          </a:ln>
        </p:spPr>
        <p:txBody>
          <a:bodyPr lIns="0" tIns="0" rIns="0" bIns="0">
            <a:spAutoFit/>
          </a:bodyPr>
          <a:lstStyle/>
          <a:p>
            <a:pPr algn="r">
              <a:spcBef>
                <a:spcPct val="50000"/>
              </a:spcBef>
            </a:pPr>
            <a:r>
              <a:rPr lang="en-US" sz="2000">
                <a:solidFill>
                  <a:srgbClr val="969696"/>
                </a:solidFill>
                <a:latin typeface="Arial" panose="020B0604020202020204"/>
                <a:cs typeface="Arial" panose="020B0604020202020204"/>
              </a:rPr>
              <a:t>1200</a:t>
            </a:r>
            <a:endParaRPr lang="en-US" sz="2000" baseline="-25000">
              <a:solidFill>
                <a:srgbClr val="969696"/>
              </a:solidFill>
              <a:latin typeface="Arial" panose="020B0604020202020204"/>
              <a:cs typeface="Arial" panose="020B0604020202020204"/>
            </a:endParaRPr>
          </a:p>
        </p:txBody>
      </p:sp>
      <p:sp>
        <p:nvSpPr>
          <p:cNvPr id="29711" name="Text Box 36"/>
          <p:cNvSpPr txBox="1">
            <a:spLocks noChangeArrowheads="1"/>
          </p:cNvSpPr>
          <p:nvPr/>
        </p:nvSpPr>
        <p:spPr bwMode="auto">
          <a:xfrm>
            <a:off x="3519488" y="3600450"/>
            <a:ext cx="644525" cy="304800"/>
          </a:xfrm>
          <a:prstGeom prst="rect">
            <a:avLst/>
          </a:prstGeom>
          <a:noFill/>
          <a:ln w="9525">
            <a:noFill/>
            <a:miter lim="800000"/>
          </a:ln>
        </p:spPr>
        <p:txBody>
          <a:bodyPr lIns="0" tIns="0" rIns="0" bIns="0">
            <a:spAutoFit/>
          </a:bodyPr>
          <a:lstStyle/>
          <a:p>
            <a:pPr algn="r">
              <a:spcBef>
                <a:spcPct val="50000"/>
              </a:spcBef>
            </a:pPr>
            <a:r>
              <a:rPr lang="en-US" sz="2000">
                <a:latin typeface="Arial" panose="020B0604020202020204"/>
                <a:cs typeface="Arial" panose="020B0604020202020204"/>
              </a:rPr>
              <a:t>600</a:t>
            </a:r>
            <a:endParaRPr lang="en-US" sz="2000" baseline="-25000">
              <a:latin typeface="Arial" panose="020B0604020202020204"/>
              <a:cs typeface="Arial" panose="020B0604020202020204"/>
            </a:endParaRPr>
          </a:p>
        </p:txBody>
      </p:sp>
      <p:sp>
        <p:nvSpPr>
          <p:cNvPr id="29712" name="Text Box 36"/>
          <p:cNvSpPr txBox="1">
            <a:spLocks noChangeArrowheads="1"/>
          </p:cNvSpPr>
          <p:nvPr/>
        </p:nvSpPr>
        <p:spPr bwMode="auto">
          <a:xfrm>
            <a:off x="5338763" y="5389563"/>
            <a:ext cx="644525" cy="304800"/>
          </a:xfrm>
          <a:prstGeom prst="rect">
            <a:avLst/>
          </a:prstGeom>
          <a:noFill/>
          <a:ln w="9525">
            <a:noFill/>
            <a:miter lim="800000"/>
          </a:ln>
        </p:spPr>
        <p:txBody>
          <a:bodyPr lIns="0" tIns="0" rIns="0" bIns="0">
            <a:spAutoFit/>
          </a:bodyPr>
          <a:lstStyle/>
          <a:p>
            <a:pPr algn="ctr">
              <a:spcBef>
                <a:spcPct val="50000"/>
              </a:spcBef>
            </a:pPr>
            <a:r>
              <a:rPr lang="en-US" sz="2000">
                <a:solidFill>
                  <a:srgbClr val="969696"/>
                </a:solidFill>
                <a:latin typeface="Arial" panose="020B0604020202020204"/>
                <a:cs typeface="Arial" panose="020B0604020202020204"/>
              </a:rPr>
              <a:t>300</a:t>
            </a:r>
            <a:endParaRPr lang="en-US" sz="2000" baseline="-25000">
              <a:solidFill>
                <a:srgbClr val="969696"/>
              </a:solidFill>
              <a:latin typeface="Arial" panose="020B0604020202020204"/>
              <a:cs typeface="Arial" panose="020B0604020202020204"/>
            </a:endParaRPr>
          </a:p>
        </p:txBody>
      </p:sp>
      <p:sp>
        <p:nvSpPr>
          <p:cNvPr id="29713" name="Text Box 36"/>
          <p:cNvSpPr txBox="1">
            <a:spLocks noChangeArrowheads="1"/>
          </p:cNvSpPr>
          <p:nvPr/>
        </p:nvSpPr>
        <p:spPr bwMode="auto">
          <a:xfrm>
            <a:off x="4633913" y="5402263"/>
            <a:ext cx="644525" cy="304800"/>
          </a:xfrm>
          <a:prstGeom prst="rect">
            <a:avLst/>
          </a:prstGeom>
          <a:noFill/>
          <a:ln w="9525">
            <a:noFill/>
            <a:miter lim="800000"/>
          </a:ln>
        </p:spPr>
        <p:txBody>
          <a:bodyPr lIns="0" tIns="0" rIns="0" bIns="0">
            <a:spAutoFit/>
          </a:bodyPr>
          <a:lstStyle/>
          <a:p>
            <a:pPr algn="ctr">
              <a:spcBef>
                <a:spcPct val="50000"/>
              </a:spcBef>
            </a:pPr>
            <a:r>
              <a:rPr lang="en-US" sz="2000">
                <a:latin typeface="Arial" panose="020B0604020202020204"/>
                <a:cs typeface="Arial" panose="020B0604020202020204"/>
              </a:rPr>
              <a:t>150</a:t>
            </a:r>
            <a:endParaRPr lang="en-US" sz="2000" baseline="-25000">
              <a:latin typeface="Arial" panose="020B0604020202020204"/>
              <a:cs typeface="Arial" panose="020B0604020202020204"/>
            </a:endParaRPr>
          </a:p>
        </p:txBody>
      </p:sp>
      <p:grpSp>
        <p:nvGrpSpPr>
          <p:cNvPr id="6" name="Group 26"/>
          <p:cNvGrpSpPr/>
          <p:nvPr/>
        </p:nvGrpSpPr>
        <p:grpSpPr bwMode="auto">
          <a:xfrm>
            <a:off x="4256088" y="2176463"/>
            <a:ext cx="3197225" cy="3527425"/>
            <a:chOff x="2681" y="1371"/>
            <a:chExt cx="2014" cy="2222"/>
          </a:xfrm>
        </p:grpSpPr>
        <p:sp>
          <p:nvSpPr>
            <p:cNvPr id="29727" name="Line 27"/>
            <p:cNvSpPr>
              <a:spLocks noChangeShapeType="1"/>
            </p:cNvSpPr>
            <p:nvPr/>
          </p:nvSpPr>
          <p:spPr bwMode="auto">
            <a:xfrm>
              <a:off x="2681" y="1371"/>
              <a:ext cx="1768" cy="2003"/>
            </a:xfrm>
            <a:prstGeom prst="line">
              <a:avLst/>
            </a:prstGeom>
            <a:noFill/>
            <a:ln w="19050">
              <a:solidFill>
                <a:srgbClr val="CC0000"/>
              </a:solidFill>
              <a:round/>
            </a:ln>
          </p:spPr>
          <p:txBody>
            <a:bodyPr/>
            <a:lstStyle/>
            <a:p>
              <a:endParaRPr lang="en-US">
                <a:latin typeface="Arial" panose="020B0604020202020204"/>
                <a:cs typeface="Arial" panose="020B0604020202020204"/>
              </a:endParaRPr>
            </a:p>
          </p:txBody>
        </p:sp>
        <p:sp>
          <p:nvSpPr>
            <p:cNvPr id="29728" name="Text Box 36"/>
            <p:cNvSpPr txBox="1">
              <a:spLocks noChangeArrowheads="1"/>
            </p:cNvSpPr>
            <p:nvPr/>
          </p:nvSpPr>
          <p:spPr bwMode="auto">
            <a:xfrm>
              <a:off x="4289" y="3401"/>
              <a:ext cx="406" cy="192"/>
            </a:xfrm>
            <a:prstGeom prst="rect">
              <a:avLst/>
            </a:prstGeom>
            <a:noFill/>
            <a:ln w="9525">
              <a:noFill/>
              <a:miter lim="800000"/>
            </a:ln>
          </p:spPr>
          <p:txBody>
            <a:bodyPr lIns="0" tIns="0" rIns="0" bIns="0">
              <a:spAutoFit/>
            </a:bodyPr>
            <a:lstStyle/>
            <a:p>
              <a:pPr algn="ctr">
                <a:spcBef>
                  <a:spcPct val="50000"/>
                </a:spcBef>
              </a:pPr>
              <a:r>
                <a:rPr lang="en-US" sz="2000">
                  <a:solidFill>
                    <a:srgbClr val="969696"/>
                  </a:solidFill>
                  <a:latin typeface="Arial" panose="020B0604020202020204"/>
                  <a:cs typeface="Arial" panose="020B0604020202020204"/>
                </a:rPr>
                <a:t>600</a:t>
              </a:r>
              <a:endParaRPr lang="en-US" sz="2000" baseline="-25000">
                <a:solidFill>
                  <a:srgbClr val="969696"/>
                </a:solidFill>
                <a:latin typeface="Arial" panose="020B0604020202020204"/>
                <a:cs typeface="Arial" panose="020B0604020202020204"/>
              </a:endParaRPr>
            </a:p>
          </p:txBody>
        </p:sp>
      </p:grpSp>
      <p:sp>
        <p:nvSpPr>
          <p:cNvPr id="29715" name="Text Box 36"/>
          <p:cNvSpPr txBox="1">
            <a:spLocks noChangeArrowheads="1"/>
          </p:cNvSpPr>
          <p:nvPr/>
        </p:nvSpPr>
        <p:spPr bwMode="auto">
          <a:xfrm>
            <a:off x="5702300" y="2171700"/>
            <a:ext cx="1247775" cy="615553"/>
          </a:xfrm>
          <a:prstGeom prst="rect">
            <a:avLst/>
          </a:prstGeom>
          <a:noFill/>
          <a:ln w="9525">
            <a:noFill/>
            <a:miter lim="800000"/>
          </a:ln>
        </p:spPr>
        <p:txBody>
          <a:bodyPr lIns="0" tIns="0" rIns="0" bIns="0">
            <a:spAutoFit/>
          </a:bodyPr>
          <a:lstStyle/>
          <a:p>
            <a:pPr algn="ctr">
              <a:spcBef>
                <a:spcPct val="50000"/>
              </a:spcBef>
            </a:pPr>
            <a:r>
              <a:rPr lang="zh-CN" altLang="en-US" sz="2000" dirty="0">
                <a:latin typeface="Arial" panose="020B0604020202020204"/>
                <a:cs typeface="Arial" panose="020B0604020202020204"/>
              </a:rPr>
              <a:t>原来的最优点</a:t>
            </a:r>
            <a:endParaRPr lang="en-US" sz="2000" baseline="-25000" dirty="0">
              <a:latin typeface="Arial" panose="020B0604020202020204"/>
              <a:cs typeface="Arial" panose="020B0604020202020204"/>
            </a:endParaRPr>
          </a:p>
        </p:txBody>
      </p:sp>
      <p:sp>
        <p:nvSpPr>
          <p:cNvPr id="29716" name="Line 30"/>
          <p:cNvSpPr>
            <a:spLocks noChangeShapeType="1"/>
          </p:cNvSpPr>
          <p:nvPr/>
        </p:nvSpPr>
        <p:spPr bwMode="auto">
          <a:xfrm flipV="1">
            <a:off x="5030788" y="2757488"/>
            <a:ext cx="801687" cy="938212"/>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nvGrpSpPr>
          <p:cNvPr id="7" name="Group 31"/>
          <p:cNvGrpSpPr/>
          <p:nvPr/>
        </p:nvGrpSpPr>
        <p:grpSpPr bwMode="auto">
          <a:xfrm>
            <a:off x="5838826" y="3227389"/>
            <a:ext cx="2306638" cy="830263"/>
            <a:chOff x="3678" y="2033"/>
            <a:chExt cx="1453" cy="523"/>
          </a:xfrm>
        </p:grpSpPr>
        <p:grpSp>
          <p:nvGrpSpPr>
            <p:cNvPr id="8" name="Group 32"/>
            <p:cNvGrpSpPr/>
            <p:nvPr/>
          </p:nvGrpSpPr>
          <p:grpSpPr bwMode="auto">
            <a:xfrm>
              <a:off x="3772" y="2033"/>
              <a:ext cx="1359" cy="456"/>
              <a:chOff x="3772" y="2033"/>
              <a:chExt cx="1359" cy="456"/>
            </a:xfrm>
          </p:grpSpPr>
          <p:sp>
            <p:nvSpPr>
              <p:cNvPr id="29725" name="Text Box 36"/>
              <p:cNvSpPr txBox="1">
                <a:spLocks noChangeArrowheads="1"/>
              </p:cNvSpPr>
              <p:nvPr/>
            </p:nvSpPr>
            <p:spPr bwMode="auto">
              <a:xfrm>
                <a:off x="4345" y="2033"/>
                <a:ext cx="786" cy="194"/>
              </a:xfrm>
              <a:prstGeom prst="rect">
                <a:avLst/>
              </a:prstGeom>
              <a:noFill/>
              <a:ln w="9525">
                <a:noFill/>
                <a:miter lim="800000"/>
              </a:ln>
            </p:spPr>
            <p:txBody>
              <a:bodyPr lIns="0" tIns="0" rIns="0" bIns="0">
                <a:spAutoFit/>
              </a:bodyPr>
              <a:lstStyle/>
              <a:p>
                <a:pPr algn="ctr">
                  <a:spcBef>
                    <a:spcPct val="50000"/>
                  </a:spcBef>
                </a:pPr>
                <a:r>
                  <a:rPr lang="zh-CN" altLang="en-US" sz="2000" dirty="0">
                    <a:latin typeface="Arial" panose="020B0604020202020204"/>
                    <a:cs typeface="Arial" panose="020B0604020202020204"/>
                  </a:rPr>
                  <a:t>新最优点</a:t>
                </a:r>
                <a:endParaRPr lang="en-US" sz="2000" baseline="-25000" dirty="0">
                  <a:latin typeface="Arial" panose="020B0604020202020204"/>
                  <a:cs typeface="Arial" panose="020B0604020202020204"/>
                </a:endParaRPr>
              </a:p>
            </p:txBody>
          </p:sp>
          <p:sp>
            <p:nvSpPr>
              <p:cNvPr id="29726" name="Line 34"/>
              <p:cNvSpPr>
                <a:spLocks noChangeShapeType="1"/>
              </p:cNvSpPr>
              <p:nvPr/>
            </p:nvSpPr>
            <p:spPr bwMode="auto">
              <a:xfrm flipV="1">
                <a:off x="3772" y="2234"/>
                <a:ext cx="616" cy="255"/>
              </a:xfrm>
              <a:prstGeom prst="line">
                <a:avLst/>
              </a:prstGeom>
              <a:noFill/>
              <a:ln w="9525">
                <a:solidFill>
                  <a:schemeClr val="tx1"/>
                </a:solidFill>
                <a:round/>
              </a:ln>
            </p:spPr>
            <p:txBody>
              <a:bodyPr/>
              <a:lstStyle/>
              <a:p>
                <a:endParaRPr lang="en-US">
                  <a:latin typeface="Arial" panose="020B0604020202020204"/>
                  <a:cs typeface="Arial" panose="020B0604020202020204"/>
                </a:endParaRPr>
              </a:p>
            </p:txBody>
          </p:sp>
        </p:grpSp>
        <p:sp>
          <p:nvSpPr>
            <p:cNvPr id="29724" name="Oval 35"/>
            <p:cNvSpPr>
              <a:spLocks noChangeArrowheads="1"/>
            </p:cNvSpPr>
            <p:nvPr/>
          </p:nvSpPr>
          <p:spPr bwMode="auto">
            <a:xfrm>
              <a:off x="3678" y="2500"/>
              <a:ext cx="56" cy="56"/>
            </a:xfrm>
            <a:prstGeom prst="ellipse">
              <a:avLst/>
            </a:prstGeom>
            <a:solidFill>
              <a:srgbClr val="000000"/>
            </a:solidFill>
            <a:ln w="9525">
              <a:noFill/>
              <a:round/>
            </a:ln>
          </p:spPr>
          <p:txBody>
            <a:bodyPr wrap="none" anchor="ctr"/>
            <a:lstStyle/>
            <a:p>
              <a:endParaRPr lang="en-US">
                <a:latin typeface="Arial" panose="020B0604020202020204"/>
                <a:cs typeface="Arial" panose="020B0604020202020204"/>
              </a:endParaRPr>
            </a:p>
          </p:txBody>
        </p:sp>
      </p:grpSp>
      <p:sp>
        <p:nvSpPr>
          <p:cNvPr id="29718" name="Text Box 36"/>
          <p:cNvSpPr txBox="1">
            <a:spLocks noChangeArrowheads="1"/>
          </p:cNvSpPr>
          <p:nvPr/>
        </p:nvSpPr>
        <p:spPr bwMode="auto">
          <a:xfrm>
            <a:off x="375418" y="1457325"/>
            <a:ext cx="3125787" cy="1428750"/>
          </a:xfrm>
          <a:prstGeom prst="rect">
            <a:avLst/>
          </a:prstGeom>
          <a:noFill/>
          <a:ln w="9525">
            <a:noFill/>
            <a:miter lim="800000"/>
          </a:ln>
        </p:spPr>
        <p:txBody>
          <a:bodyPr>
            <a:spAutoFit/>
          </a:bodyPr>
          <a:lstStyle/>
          <a:p>
            <a:pPr>
              <a:lnSpc>
                <a:spcPct val="105000"/>
              </a:lnSpc>
              <a:spcBef>
                <a:spcPct val="25000"/>
              </a:spcBef>
            </a:pPr>
            <a:r>
              <a:rPr lang="zh-CN" altLang="en-US" sz="2400" dirty="0">
                <a:latin typeface="Arial" panose="020B0604020202020204"/>
                <a:cs typeface="Arial" panose="020B0604020202020204"/>
              </a:rPr>
              <a:t>最初</a:t>
            </a:r>
            <a:r>
              <a:rPr lang="en-US" sz="2400" dirty="0">
                <a:latin typeface="Arial" panose="020B0604020202020204"/>
                <a:cs typeface="Arial" panose="020B0604020202020204"/>
              </a:rPr>
              <a:t>,</a:t>
            </a:r>
          </a:p>
          <a:p>
            <a:pPr marL="233680" lvl="1">
              <a:lnSpc>
                <a:spcPct val="105000"/>
              </a:lnSpc>
              <a:spcBef>
                <a:spcPct val="25000"/>
              </a:spcBef>
            </a:pPr>
            <a:r>
              <a:rPr lang="en-US" sz="2400" b="1" i="1" dirty="0">
                <a:latin typeface="Arial" panose="020B0604020202020204"/>
                <a:cs typeface="Arial" panose="020B0604020202020204"/>
              </a:rPr>
              <a:t>P</a:t>
            </a:r>
            <a:r>
              <a:rPr lang="en-US" sz="2400" b="1" baseline="-25000" dirty="0">
                <a:latin typeface="Arial" panose="020B0604020202020204"/>
                <a:cs typeface="Arial" panose="020B0604020202020204"/>
              </a:rPr>
              <a:t>F</a:t>
            </a:r>
            <a:r>
              <a:rPr lang="en-US" sz="2400" dirty="0">
                <a:latin typeface="Arial" panose="020B0604020202020204"/>
                <a:cs typeface="Arial" panose="020B0604020202020204"/>
              </a:rPr>
              <a:t> </a:t>
            </a:r>
            <a:r>
              <a:rPr lang="en-US" sz="2400">
                <a:latin typeface="Arial" panose="020B0604020202020204"/>
                <a:cs typeface="Arial" panose="020B0604020202020204"/>
              </a:rPr>
              <a:t>= </a:t>
            </a:r>
            <a:r>
              <a:rPr lang="en-US" sz="2400" smtClean="0">
                <a:latin typeface="Arial" panose="020B0604020202020204"/>
                <a:cs typeface="Arial" panose="020B0604020202020204"/>
              </a:rPr>
              <a:t>4</a:t>
            </a:r>
            <a:r>
              <a:rPr lang="zh-CN" altLang="en-US" sz="2400" smtClean="0">
                <a:latin typeface="Arial" panose="020B0604020202020204"/>
                <a:cs typeface="Arial" panose="020B0604020202020204"/>
              </a:rPr>
              <a:t>元</a:t>
            </a:r>
            <a:endParaRPr lang="en-US" sz="2400" dirty="0">
              <a:latin typeface="Arial" panose="020B0604020202020204"/>
              <a:cs typeface="Arial" panose="020B0604020202020204"/>
            </a:endParaRPr>
          </a:p>
          <a:p>
            <a:pPr marL="233680" lvl="1">
              <a:lnSpc>
                <a:spcPct val="105000"/>
              </a:lnSpc>
              <a:spcBef>
                <a:spcPct val="25000"/>
              </a:spcBef>
            </a:pPr>
            <a:r>
              <a:rPr lang="en-US" sz="2400" b="1" i="1" dirty="0">
                <a:latin typeface="Arial" panose="020B0604020202020204"/>
                <a:cs typeface="Arial" panose="020B0604020202020204"/>
              </a:rPr>
              <a:t>P</a:t>
            </a:r>
            <a:r>
              <a:rPr lang="en-US" sz="2400" b="1" baseline="-25000" dirty="0">
                <a:latin typeface="Arial" panose="020B0604020202020204"/>
                <a:cs typeface="Arial" panose="020B0604020202020204"/>
              </a:rPr>
              <a:t>M</a:t>
            </a:r>
            <a:r>
              <a:rPr lang="en-US" sz="2400" dirty="0">
                <a:latin typeface="Arial" panose="020B0604020202020204"/>
                <a:cs typeface="Arial" panose="020B0604020202020204"/>
              </a:rPr>
              <a:t> </a:t>
            </a:r>
            <a:r>
              <a:rPr lang="en-US" sz="2400">
                <a:latin typeface="Arial" panose="020B0604020202020204"/>
                <a:cs typeface="Arial" panose="020B0604020202020204"/>
              </a:rPr>
              <a:t>= </a:t>
            </a:r>
            <a:r>
              <a:rPr lang="en-US" sz="2400" smtClean="0">
                <a:latin typeface="Arial" panose="020B0604020202020204"/>
                <a:cs typeface="Arial" panose="020B0604020202020204"/>
              </a:rPr>
              <a:t>1</a:t>
            </a:r>
            <a:r>
              <a:rPr lang="zh-CN" altLang="en-US" sz="2400" smtClean="0">
                <a:latin typeface="Arial" panose="020B0604020202020204"/>
                <a:cs typeface="Arial" panose="020B0604020202020204"/>
              </a:rPr>
              <a:t>元</a:t>
            </a:r>
            <a:endParaRPr lang="en-US" sz="2400" dirty="0">
              <a:latin typeface="Arial" panose="020B0604020202020204"/>
              <a:cs typeface="Arial" panose="020B0604020202020204"/>
            </a:endParaRPr>
          </a:p>
        </p:txBody>
      </p:sp>
      <p:sp>
        <p:nvSpPr>
          <p:cNvPr id="191525" name="Text Box 37"/>
          <p:cNvSpPr txBox="1">
            <a:spLocks noChangeArrowheads="1"/>
          </p:cNvSpPr>
          <p:nvPr/>
        </p:nvSpPr>
        <p:spPr bwMode="auto">
          <a:xfrm>
            <a:off x="528638" y="2982913"/>
            <a:ext cx="3125787" cy="1717393"/>
          </a:xfrm>
          <a:prstGeom prst="rect">
            <a:avLst/>
          </a:prstGeom>
          <a:noFill/>
          <a:ln w="9525">
            <a:noFill/>
            <a:miter lim="800000"/>
          </a:ln>
        </p:spPr>
        <p:txBody>
          <a:bodyPr>
            <a:spAutoFit/>
          </a:bodyPr>
          <a:lstStyle/>
          <a:p>
            <a:pPr>
              <a:lnSpc>
                <a:spcPct val="105000"/>
              </a:lnSpc>
              <a:spcBef>
                <a:spcPct val="70000"/>
              </a:spcBef>
            </a:pPr>
            <a:r>
              <a:rPr lang="zh-CN" altLang="en-US" sz="2400" b="1" i="1" dirty="0">
                <a:latin typeface="Arial" panose="020B0604020202020204"/>
                <a:cs typeface="Arial" panose="020B0604020202020204"/>
              </a:rPr>
              <a:t>如果</a:t>
            </a:r>
            <a:r>
              <a:rPr lang="en-US" sz="2400" b="1" i="1" dirty="0">
                <a:latin typeface="Arial" panose="020B0604020202020204"/>
                <a:cs typeface="Arial" panose="020B0604020202020204"/>
              </a:rPr>
              <a:t>P</a:t>
            </a:r>
            <a:r>
              <a:rPr lang="en-US" sz="2400" b="1" baseline="-25000" dirty="0">
                <a:latin typeface="Arial" panose="020B0604020202020204"/>
                <a:cs typeface="Arial" panose="020B0604020202020204"/>
              </a:rPr>
              <a:t>F</a:t>
            </a:r>
            <a:r>
              <a:rPr lang="zh-CN" altLang="en-US" sz="2400">
                <a:latin typeface="Arial" panose="020B0604020202020204"/>
                <a:cs typeface="Arial" panose="020B0604020202020204"/>
              </a:rPr>
              <a:t>下降</a:t>
            </a:r>
            <a:r>
              <a:rPr lang="zh-CN" altLang="en-US" sz="2400" smtClean="0">
                <a:latin typeface="Arial" panose="020B0604020202020204"/>
                <a:cs typeface="Arial" panose="020B0604020202020204"/>
              </a:rPr>
              <a:t>到</a:t>
            </a:r>
            <a:r>
              <a:rPr lang="en-US" sz="2400" smtClean="0">
                <a:latin typeface="Arial" panose="020B0604020202020204"/>
                <a:cs typeface="Arial" panose="020B0604020202020204"/>
              </a:rPr>
              <a:t>2</a:t>
            </a:r>
            <a:r>
              <a:rPr lang="zh-CN" altLang="en-US" sz="2400" smtClean="0">
                <a:latin typeface="Arial" panose="020B0604020202020204"/>
                <a:cs typeface="Arial" panose="020B0604020202020204"/>
              </a:rPr>
              <a:t>元</a:t>
            </a:r>
            <a:endParaRPr lang="en-US" sz="2400" dirty="0">
              <a:latin typeface="Arial" panose="020B0604020202020204"/>
              <a:cs typeface="Arial" panose="020B0604020202020204"/>
            </a:endParaRPr>
          </a:p>
          <a:p>
            <a:pPr marL="233680" lvl="1">
              <a:lnSpc>
                <a:spcPct val="105000"/>
              </a:lnSpc>
              <a:spcBef>
                <a:spcPct val="20000"/>
              </a:spcBef>
            </a:pPr>
            <a:r>
              <a:rPr lang="zh-CN" altLang="en-US" sz="2400" dirty="0">
                <a:latin typeface="Arial" panose="020B0604020202020204"/>
                <a:cs typeface="Arial" panose="020B0604020202020204"/>
              </a:rPr>
              <a:t>预算约束线向</a:t>
            </a:r>
            <a:r>
              <a:rPr lang="zh-CN" altLang="en-US" sz="2400">
                <a:latin typeface="Arial" panose="020B0604020202020204"/>
                <a:cs typeface="Arial" panose="020B0604020202020204"/>
              </a:rPr>
              <a:t>外</a:t>
            </a:r>
            <a:r>
              <a:rPr lang="zh-CN" altLang="en-US" sz="2400" smtClean="0">
                <a:latin typeface="Arial" panose="020B0604020202020204"/>
                <a:cs typeface="Arial" panose="020B0604020202020204"/>
              </a:rPr>
              <a:t>移动，甲会</a:t>
            </a:r>
            <a:r>
              <a:rPr lang="zh-CN" altLang="en-US" sz="2400" dirty="0">
                <a:latin typeface="Arial" panose="020B0604020202020204"/>
                <a:cs typeface="Arial" panose="020B0604020202020204"/>
              </a:rPr>
              <a:t>买更多的鱼和更少的芒果</a:t>
            </a:r>
            <a:r>
              <a:rPr lang="en-US" sz="2400" dirty="0">
                <a:latin typeface="Arial" panose="020B0604020202020204"/>
                <a:cs typeface="Arial" panose="020B0604020202020204"/>
              </a:rPr>
              <a:t>.</a:t>
            </a:r>
          </a:p>
        </p:txBody>
      </p:sp>
      <p:sp>
        <p:nvSpPr>
          <p:cNvPr id="191526" name="Arc 38"/>
          <p:cNvSpPr/>
          <p:nvPr/>
        </p:nvSpPr>
        <p:spPr bwMode="auto">
          <a:xfrm flipV="1">
            <a:off x="4857750" y="4152900"/>
            <a:ext cx="1571625" cy="1038225"/>
          </a:xfrm>
          <a:custGeom>
            <a:avLst/>
            <a:gdLst>
              <a:gd name="T0" fmla="*/ 2147483647 w 19119"/>
              <a:gd name="T1" fmla="*/ 0 h 19558"/>
              <a:gd name="T2" fmla="*/ 2147483647 w 19119"/>
              <a:gd name="T3" fmla="*/ 1422148337 h 19558"/>
              <a:gd name="T4" fmla="*/ 0 w 19119"/>
              <a:gd name="T5" fmla="*/ 2147483647 h 19558"/>
              <a:gd name="T6" fmla="*/ 0 60000 65536"/>
              <a:gd name="T7" fmla="*/ 0 60000 65536"/>
              <a:gd name="T8" fmla="*/ 0 60000 65536"/>
              <a:gd name="T9" fmla="*/ 0 w 19119"/>
              <a:gd name="T10" fmla="*/ 0 h 19558"/>
              <a:gd name="T11" fmla="*/ 19119 w 19119"/>
              <a:gd name="T12" fmla="*/ 19558 h 19558"/>
            </a:gdLst>
            <a:ahLst/>
            <a:cxnLst>
              <a:cxn ang="T6">
                <a:pos x="T0" y="T1"/>
              </a:cxn>
              <a:cxn ang="T7">
                <a:pos x="T2" y="T3"/>
              </a:cxn>
              <a:cxn ang="T8">
                <a:pos x="T4" y="T5"/>
              </a:cxn>
            </a:cxnLst>
            <a:rect l="T9" t="T10" r="T11" b="T12"/>
            <a:pathLst>
              <a:path w="19119" h="19558" fill="none" extrusionOk="0">
                <a:moveTo>
                  <a:pt x="9167" y="0"/>
                </a:moveTo>
                <a:cubicBezTo>
                  <a:pt x="13432" y="1999"/>
                  <a:pt x="16927" y="5337"/>
                  <a:pt x="19119" y="9506"/>
                </a:cubicBezTo>
              </a:path>
              <a:path w="19119" h="19558" stroke="0" extrusionOk="0">
                <a:moveTo>
                  <a:pt x="9167" y="0"/>
                </a:moveTo>
                <a:cubicBezTo>
                  <a:pt x="13432" y="1999"/>
                  <a:pt x="16927" y="5337"/>
                  <a:pt x="19119" y="9506"/>
                </a:cubicBezTo>
                <a:lnTo>
                  <a:pt x="0" y="19558"/>
                </a:lnTo>
                <a:close/>
              </a:path>
            </a:pathLst>
          </a:custGeom>
          <a:noFill/>
          <a:ln w="57150">
            <a:solidFill>
              <a:srgbClr val="CC0000"/>
            </a:solidFill>
            <a:round/>
            <a:tailEnd type="triangle" w="lg" len="med"/>
          </a:ln>
        </p:spPr>
        <p:txBody>
          <a:bodyPr wrap="none" anchor="ctr"/>
          <a:lstStyle/>
          <a:p>
            <a:endParaRPr lang="en-US">
              <a:latin typeface="Arial" panose="020B0604020202020204"/>
              <a:cs typeface="Arial" panose="020B0604020202020204"/>
            </a:endParaRPr>
          </a:p>
        </p:txBody>
      </p:sp>
      <p:sp>
        <p:nvSpPr>
          <p:cNvPr id="191527" name="Line 39"/>
          <p:cNvSpPr>
            <a:spLocks noChangeShapeType="1"/>
          </p:cNvSpPr>
          <p:nvPr/>
        </p:nvSpPr>
        <p:spPr bwMode="auto">
          <a:xfrm>
            <a:off x="4325938" y="3763963"/>
            <a:ext cx="0" cy="257175"/>
          </a:xfrm>
          <a:prstGeom prst="line">
            <a:avLst/>
          </a:prstGeom>
          <a:noFill/>
          <a:ln w="38100">
            <a:solidFill>
              <a:srgbClr val="CC0000"/>
            </a:solidFill>
            <a:round/>
            <a:tailEnd type="triangle" w="med" len="med"/>
          </a:ln>
        </p:spPr>
        <p:txBody>
          <a:bodyPr/>
          <a:lstStyle/>
          <a:p>
            <a:endParaRPr lang="en-US">
              <a:latin typeface="Arial" panose="020B0604020202020204"/>
              <a:cs typeface="Arial" panose="020B0604020202020204"/>
            </a:endParaRPr>
          </a:p>
        </p:txBody>
      </p:sp>
      <p:sp>
        <p:nvSpPr>
          <p:cNvPr id="191528" name="Line 40"/>
          <p:cNvSpPr>
            <a:spLocks noChangeShapeType="1"/>
          </p:cNvSpPr>
          <p:nvPr/>
        </p:nvSpPr>
        <p:spPr bwMode="auto">
          <a:xfrm>
            <a:off x="4954588" y="5294313"/>
            <a:ext cx="914400" cy="0"/>
          </a:xfrm>
          <a:prstGeom prst="line">
            <a:avLst/>
          </a:prstGeom>
          <a:noFill/>
          <a:ln w="38100">
            <a:solidFill>
              <a:srgbClr val="CC0000"/>
            </a:solidFill>
            <a:round/>
            <a:tailEnd type="triangle" w="med" len="med"/>
          </a:ln>
        </p:spPr>
        <p:txBody>
          <a:bodyPr/>
          <a:lstStyle/>
          <a:p>
            <a:endParaRPr lang="en-US">
              <a:latin typeface="Arial" panose="020B0604020202020204"/>
              <a:cs typeface="Arial" panose="020B0604020202020204"/>
            </a:endParaRPr>
          </a:p>
        </p:txBody>
      </p:sp>
      <p:sp>
        <p:nvSpPr>
          <p:cNvPr id="9" name="Text Box 10"/>
          <p:cNvSpPr txBox="1">
            <a:spLocks noChangeArrowheads="1"/>
          </p:cNvSpPr>
          <p:nvPr/>
        </p:nvSpPr>
        <p:spPr bwMode="auto">
          <a:xfrm>
            <a:off x="7903670" y="5474306"/>
            <a:ext cx="953485" cy="677108"/>
          </a:xfrm>
          <a:prstGeom prst="rect">
            <a:avLst/>
          </a:prstGeom>
          <a:noFill/>
          <a:ln w="9525">
            <a:noFill/>
            <a:miter lim="800000"/>
          </a:ln>
        </p:spPr>
        <p:txBody>
          <a:bodyPr wrap="square">
            <a:spAutoFit/>
          </a:bodyPr>
          <a:lstStyle/>
          <a:p>
            <a:pPr algn="r">
              <a:lnSpc>
                <a:spcPct val="95000"/>
              </a:lnSpc>
              <a:spcBef>
                <a:spcPct val="50000"/>
              </a:spcBef>
            </a:pPr>
            <a:r>
              <a:rPr lang="zh-CN" altLang="en-US" sz="2000" dirty="0">
                <a:latin typeface="Arial" panose="020B0604020202020204"/>
                <a:cs typeface="Arial" panose="020B0604020202020204"/>
              </a:rPr>
              <a:t>鱼的数量</a:t>
            </a:r>
            <a:endParaRPr lang="en-US" sz="2000" dirty="0">
              <a:latin typeface="Arial" panose="020B0604020202020204"/>
              <a:cs typeface="Arial" panose="020B0604020202020204"/>
            </a:endParaRPr>
          </a:p>
        </p:txBody>
      </p:sp>
      <p:sp>
        <p:nvSpPr>
          <p:cNvPr id="10" name="Text Box 36"/>
          <p:cNvSpPr txBox="1">
            <a:spLocks noChangeArrowheads="1"/>
          </p:cNvSpPr>
          <p:nvPr/>
        </p:nvSpPr>
        <p:spPr bwMode="auto">
          <a:xfrm>
            <a:off x="3184526" y="1364061"/>
            <a:ext cx="1071562" cy="615553"/>
          </a:xfrm>
          <a:prstGeom prst="rect">
            <a:avLst/>
          </a:prstGeom>
          <a:noFill/>
          <a:ln w="9525">
            <a:noFill/>
            <a:miter lim="800000"/>
          </a:ln>
        </p:spPr>
        <p:txBody>
          <a:bodyPr lIns="0" tIns="0" rIns="0" bIns="0">
            <a:spAutoFit/>
          </a:bodyPr>
          <a:lstStyle/>
          <a:p>
            <a:pPr algn="ctr">
              <a:spcBef>
                <a:spcPct val="50000"/>
              </a:spcBef>
            </a:pPr>
            <a:r>
              <a:rPr lang="zh-CN" altLang="en-US" sz="2000" dirty="0">
                <a:latin typeface="Arial" panose="020B0604020202020204"/>
                <a:cs typeface="Arial" panose="020B0604020202020204"/>
              </a:rPr>
              <a:t>芒果的数量</a:t>
            </a:r>
            <a:endParaRPr lang="en-US" sz="2000" baseline="-25000" dirty="0">
              <a:latin typeface="Arial" panose="020B0604020202020204"/>
              <a:cs typeface="Arial" panose="020B0604020202020204"/>
            </a:endParaRPr>
          </a:p>
        </p:txBody>
      </p:sp>
      <p:sp>
        <p:nvSpPr>
          <p:cNvPr id="11" name="Rectangle 4"/>
          <p:cNvSpPr txBox="1">
            <a:spLocks noChangeArrowheads="1"/>
          </p:cNvSpPr>
          <p:nvPr/>
        </p:nvSpPr>
        <p:spPr>
          <a:xfrm>
            <a:off x="493431" y="337231"/>
            <a:ext cx="8208963" cy="954088"/>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b="0" kern="1200">
                <a:solidFill>
                  <a:srgbClr val="006699"/>
                </a:solidFill>
                <a:latin typeface="Arial" panose="020B0604020202020204" pitchFamily="34" charset="0"/>
                <a:ea typeface="Tahoma" panose="020B0604030504040204" pitchFamily="34" charset="0"/>
                <a:cs typeface="Arial" panose="020B0604020202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24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
            </a:r>
            <a:br>
              <a:rPr kumimoji="0" lang="en-US" sz="24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br>
            <a:r>
              <a:rPr kumimoji="0" lang="zh-CN" altLang="en-US" sz="33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价格变动的影响</a:t>
            </a:r>
            <a:endParaRPr kumimoji="0" lang="en-US" sz="3300" b="0" i="0" u="none" strike="noStrike" kern="1200" cap="none" spc="0" normalizeH="0" baseline="0" noProof="0" dirty="0">
              <a:ln>
                <a:noFill/>
              </a:ln>
              <a:solidFill>
                <a:srgbClr val="1F497D">
                  <a:lumMod val="50000"/>
                </a:srgbClr>
              </a:solidFill>
              <a:effectLst/>
              <a:uLnTx/>
              <a:uFillTx/>
              <a:latin typeface="Arial" panose="020B0604020202020204" pitchFamily="34" charset="0"/>
              <a:ea typeface="华光中雅_CNKI" panose="02000500000000000000"/>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1525">
                                            <p:txEl>
                                              <p:pRg st="0" end="0"/>
                                            </p:txEl>
                                          </p:spTgt>
                                        </p:tgtEl>
                                        <p:attrNameLst>
                                          <p:attrName>style.visibility</p:attrName>
                                        </p:attrNameLst>
                                      </p:cBhvr>
                                      <p:to>
                                        <p:strVal val="visible"/>
                                      </p:to>
                                    </p:set>
                                    <p:animEffect transition="in" filter="wipe(left)">
                                      <p:cBhvr>
                                        <p:cTn id="7" dur="500"/>
                                        <p:tgtEl>
                                          <p:spTgt spid="191525">
                                            <p:txEl>
                                              <p:pRg st="0" end="0"/>
                                            </p:txEl>
                                          </p:spTgt>
                                        </p:tgtEl>
                                      </p:cBhvr>
                                    </p:animEffect>
                                  </p:childTnLst>
                                </p:cTn>
                              </p:par>
                            </p:childTnLst>
                          </p:cTn>
                        </p:par>
                        <p:par>
                          <p:cTn id="8" fill="hold">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191526"/>
                                        </p:tgtEl>
                                        <p:attrNameLst>
                                          <p:attrName>style.visibility</p:attrName>
                                        </p:attrNameLst>
                                      </p:cBhvr>
                                      <p:to>
                                        <p:strVal val="visible"/>
                                      </p:to>
                                    </p:set>
                                    <p:animEffect transition="in" filter="strips(upRight)">
                                      <p:cBhvr>
                                        <p:cTn id="11" dur="500"/>
                                        <p:tgtEl>
                                          <p:spTgt spid="191526"/>
                                        </p:tgtEl>
                                      </p:cBhvr>
                                    </p:animEffect>
                                  </p:childTnLst>
                                </p:cTn>
                              </p:par>
                            </p:childTnLst>
                          </p:cTn>
                        </p:par>
                        <p:par>
                          <p:cTn id="12" fill="hold">
                            <p:stCondLst>
                              <p:cond delay="1000"/>
                            </p:stCondLst>
                            <p:childTnLst>
                              <p:par>
                                <p:cTn id="13" presetID="18" presetClass="entr" presetSubtype="6"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strips(down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91525">
                                            <p:txEl>
                                              <p:pRg st="1" end="1"/>
                                            </p:txEl>
                                          </p:spTgt>
                                        </p:tgtEl>
                                        <p:attrNameLst>
                                          <p:attrName>style.visibility</p:attrName>
                                        </p:attrNameLst>
                                      </p:cBhvr>
                                      <p:to>
                                        <p:strVal val="visible"/>
                                      </p:to>
                                    </p:set>
                                    <p:animEffect transition="in" filter="wipe(left)">
                                      <p:cBhvr>
                                        <p:cTn id="20" dur="500"/>
                                        <p:tgtEl>
                                          <p:spTgt spid="191525">
                                            <p:txEl>
                                              <p:pRg st="1" end="1"/>
                                            </p:txEl>
                                          </p:spTgt>
                                        </p:tgtEl>
                                      </p:cBhvr>
                                    </p:animEffect>
                                  </p:childTnLst>
                                </p:cTn>
                              </p:par>
                              <p:par>
                                <p:cTn id="21" presetID="10" presetClass="exit" presetSubtype="0" fill="hold" grpId="1" nodeType="withEffect">
                                  <p:stCondLst>
                                    <p:cond delay="0"/>
                                  </p:stCondLst>
                                  <p:childTnLst>
                                    <p:animEffect transition="out" filter="fade">
                                      <p:cBhvr>
                                        <p:cTn id="22" dur="500"/>
                                        <p:tgtEl>
                                          <p:spTgt spid="191526"/>
                                        </p:tgtEl>
                                      </p:cBhvr>
                                    </p:animEffect>
                                    <p:set>
                                      <p:cBhvr>
                                        <p:cTn id="23" dur="1" fill="hold">
                                          <p:stCondLst>
                                            <p:cond delay="499"/>
                                          </p:stCondLst>
                                        </p:cTn>
                                        <p:tgtEl>
                                          <p:spTgt spid="19152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191498"/>
                                        </p:tgtEl>
                                        <p:attrNameLst>
                                          <p:attrName>style.visibility</p:attrName>
                                        </p:attrNameLst>
                                      </p:cBhvr>
                                      <p:to>
                                        <p:strVal val="visible"/>
                                      </p:to>
                                    </p:set>
                                    <p:animEffect transition="in" filter="strips(downRight)">
                                      <p:cBhvr>
                                        <p:cTn id="28" dur="500"/>
                                        <p:tgtEl>
                                          <p:spTgt spid="191498"/>
                                        </p:tgtEl>
                                      </p:cBhvr>
                                    </p:animEffect>
                                  </p:childTnLst>
                                </p:cTn>
                              </p:par>
                            </p:childTnLst>
                          </p:cTn>
                        </p:par>
                        <p:par>
                          <p:cTn id="29" fill="hold">
                            <p:stCondLst>
                              <p:cond delay="500"/>
                            </p:stCondLst>
                            <p:childTnLst>
                              <p:par>
                                <p:cTn id="30" presetID="18" presetClass="entr" presetSubtype="3"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strips(upRight)">
                                      <p:cBhvr>
                                        <p:cTn id="32" dur="500"/>
                                        <p:tgtEl>
                                          <p:spTgt spid="7"/>
                                        </p:tgtEl>
                                      </p:cBhvr>
                                    </p:animEffect>
                                  </p:childTnLst>
                                </p:cTn>
                              </p:par>
                            </p:childTnLst>
                          </p:cTn>
                        </p:par>
                        <p:par>
                          <p:cTn id="33" fill="hold">
                            <p:stCondLst>
                              <p:cond delay="1000"/>
                            </p:stCondLst>
                            <p:childTnLst>
                              <p:par>
                                <p:cTn id="34" presetID="18" presetClass="entr" presetSubtype="12"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strips(downLeft)">
                                      <p:cBhvr>
                                        <p:cTn id="36" dur="1000"/>
                                        <p:tgtEl>
                                          <p:spTgt spid="2"/>
                                        </p:tgtEl>
                                      </p:cBhvr>
                                    </p:animEffec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191528"/>
                                        </p:tgtEl>
                                        <p:attrNameLst>
                                          <p:attrName>style.visibility</p:attrName>
                                        </p:attrNameLst>
                                      </p:cBhvr>
                                      <p:to>
                                        <p:strVal val="visible"/>
                                      </p:to>
                                    </p:set>
                                    <p:animEffect transition="in" filter="wipe(left)">
                                      <p:cBhvr>
                                        <p:cTn id="40" dur="500"/>
                                        <p:tgtEl>
                                          <p:spTgt spid="191528"/>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91527"/>
                                        </p:tgtEl>
                                        <p:attrNameLst>
                                          <p:attrName>style.visibility</p:attrName>
                                        </p:attrNameLst>
                                      </p:cBhvr>
                                      <p:to>
                                        <p:strVal val="visible"/>
                                      </p:to>
                                    </p:set>
                                    <p:animEffect transition="in" filter="wipe(up)">
                                      <p:cBhvr>
                                        <p:cTn id="43" dur="500"/>
                                        <p:tgtEl>
                                          <p:spTgt spid="191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8" grpId="0" animBg="1"/>
      <p:bldP spid="191525" grpId="0" build="p" bldLvl="2"/>
      <p:bldP spid="191526" grpId="0" animBg="1"/>
      <p:bldP spid="191526" grpId="1" animBg="1"/>
      <p:bldP spid="191527" grpId="0" animBg="1"/>
      <p:bldP spid="191528"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61" name="Rectangle 3"/>
          <p:cNvSpPr>
            <a:spLocks noGrp="1" noChangeArrowheads="1"/>
          </p:cNvSpPr>
          <p:nvPr>
            <p:ph idx="1"/>
          </p:nvPr>
        </p:nvSpPr>
        <p:spPr>
          <a:xfrm>
            <a:off x="552540" y="1773670"/>
            <a:ext cx="8003970" cy="3660614"/>
          </a:xfrm>
        </p:spPr>
        <p:txBody>
          <a:bodyPr>
            <a:normAutofit/>
          </a:bodyPr>
          <a:lstStyle/>
          <a:p>
            <a:pPr marL="0" indent="0">
              <a:buClr>
                <a:schemeClr val="accent1">
                  <a:lumMod val="90000"/>
                  <a:lumOff val="10000"/>
                </a:schemeClr>
              </a:buClr>
              <a:buNone/>
            </a:pPr>
            <a:r>
              <a:rPr lang="zh-CN" altLang="en-US" sz="2400"/>
              <a:t>鱼</a:t>
            </a:r>
            <a:r>
              <a:rPr lang="zh-CN" altLang="en-US" sz="2400" smtClean="0"/>
              <a:t>价格下降</a:t>
            </a:r>
            <a:r>
              <a:rPr lang="zh-CN" altLang="en-US" sz="2400" smtClean="0"/>
              <a:t>对两种</a:t>
            </a:r>
            <a:r>
              <a:rPr lang="zh-CN" altLang="en-US" sz="2400" dirty="0"/>
              <a:t>物品的最</a:t>
            </a:r>
            <a:r>
              <a:rPr lang="zh-CN" altLang="en-US" sz="2400"/>
              <a:t>优</a:t>
            </a:r>
            <a:r>
              <a:rPr lang="zh-CN" altLang="en-US" sz="2400" smtClean="0"/>
              <a:t>消费量有</a:t>
            </a:r>
            <a:r>
              <a:rPr lang="zh-CN" altLang="en-US" sz="2400" dirty="0"/>
              <a:t>两种效应：</a:t>
            </a:r>
            <a:endParaRPr lang="en-US" altLang="zh-CN" sz="2400" dirty="0"/>
          </a:p>
          <a:p>
            <a:pPr>
              <a:buClr>
                <a:schemeClr val="accent1">
                  <a:lumMod val="90000"/>
                  <a:lumOff val="10000"/>
                </a:schemeClr>
              </a:buClr>
              <a:buFont typeface="Arial" panose="020B0604020202020204" pitchFamily="34" charset="0"/>
              <a:buChar char="•"/>
            </a:pPr>
            <a:r>
              <a:rPr lang="zh-CN" altLang="en-US" sz="2400" dirty="0">
                <a:solidFill>
                  <a:srgbClr val="C00000"/>
                </a:solidFill>
              </a:rPr>
              <a:t>收入</a:t>
            </a:r>
            <a:r>
              <a:rPr lang="zh-CN" altLang="en-US" sz="2400">
                <a:solidFill>
                  <a:srgbClr val="C00000"/>
                </a:solidFill>
              </a:rPr>
              <a:t>效应</a:t>
            </a:r>
            <a:r>
              <a:rPr lang="zh-CN" altLang="en-US" sz="2400"/>
              <a:t>：鱼价格下降增加</a:t>
            </a:r>
            <a:r>
              <a:rPr lang="zh-CN" altLang="en-US" sz="2400" smtClean="0"/>
              <a:t>了甲收入</a:t>
            </a:r>
            <a:r>
              <a:rPr lang="zh-CN" altLang="en-US" sz="2400" dirty="0"/>
              <a:t>的实际购买</a:t>
            </a:r>
            <a:r>
              <a:rPr lang="zh-CN" altLang="en-US" sz="2400"/>
              <a:t>能力</a:t>
            </a:r>
            <a:r>
              <a:rPr lang="zh-CN" altLang="en-US" sz="2400" smtClean="0"/>
              <a:t>，</a:t>
            </a:r>
            <a:r>
              <a:rPr lang="zh-CN" altLang="en-US" sz="2400"/>
              <a:t>使得</a:t>
            </a:r>
            <a:r>
              <a:rPr lang="zh-CN" altLang="en-US" sz="2400" smtClean="0"/>
              <a:t>他能够购买</a:t>
            </a:r>
            <a:r>
              <a:rPr lang="zh-CN" altLang="en-US" sz="2400" dirty="0"/>
              <a:t>更多的芒果</a:t>
            </a:r>
            <a:r>
              <a:rPr lang="zh-CN" altLang="en-US" sz="2400"/>
              <a:t>和</a:t>
            </a:r>
            <a:r>
              <a:rPr lang="zh-CN" altLang="en-US" sz="2400" smtClean="0"/>
              <a:t>鱼。</a:t>
            </a:r>
            <a:endParaRPr lang="zh-CN" altLang="en-US" sz="2400" dirty="0"/>
          </a:p>
          <a:p>
            <a:pPr>
              <a:buClr>
                <a:schemeClr val="accent1">
                  <a:lumMod val="90000"/>
                  <a:lumOff val="10000"/>
                </a:schemeClr>
              </a:buClr>
              <a:buFont typeface="Arial" panose="020B0604020202020204" pitchFamily="34" charset="0"/>
              <a:buChar char="•"/>
            </a:pPr>
            <a:r>
              <a:rPr lang="zh-CN" altLang="en-US" sz="2400" dirty="0">
                <a:solidFill>
                  <a:srgbClr val="C00000"/>
                </a:solidFill>
              </a:rPr>
              <a:t>替代</a:t>
            </a:r>
            <a:r>
              <a:rPr lang="zh-CN" altLang="en-US" sz="2400">
                <a:solidFill>
                  <a:srgbClr val="C00000"/>
                </a:solidFill>
              </a:rPr>
              <a:t>效应</a:t>
            </a:r>
            <a:r>
              <a:rPr lang="zh-CN" altLang="en-US" sz="2400"/>
              <a:t>：鱼价格下降使</a:t>
            </a:r>
            <a:r>
              <a:rPr lang="zh-CN" altLang="en-US" sz="2400" dirty="0"/>
              <a:t>芒果相对于鱼的价格上升，</a:t>
            </a:r>
            <a:r>
              <a:rPr lang="zh-CN" altLang="en-US" sz="2400"/>
              <a:t>会</a:t>
            </a:r>
            <a:r>
              <a:rPr lang="zh-CN" altLang="en-US" sz="2400" smtClean="0"/>
              <a:t>使甲买</a:t>
            </a:r>
            <a:r>
              <a:rPr lang="zh-CN" altLang="en-US" sz="2400" dirty="0"/>
              <a:t>更少</a:t>
            </a:r>
            <a:r>
              <a:rPr lang="zh-CN" altLang="en-US" sz="2400"/>
              <a:t>的</a:t>
            </a:r>
            <a:r>
              <a:rPr lang="zh-CN" altLang="en-US" sz="2400" smtClean="0"/>
              <a:t>芒果，购买更多</a:t>
            </a:r>
            <a:r>
              <a:rPr lang="zh-CN" altLang="en-US" sz="2400" dirty="0"/>
              <a:t>的鱼</a:t>
            </a:r>
            <a:endParaRPr lang="en-US" altLang="zh-CN" sz="2400" dirty="0"/>
          </a:p>
          <a:p>
            <a:pPr marL="0" indent="0">
              <a:buClr>
                <a:schemeClr val="accent1">
                  <a:lumMod val="90000"/>
                  <a:lumOff val="10000"/>
                </a:schemeClr>
              </a:buClr>
              <a:buNone/>
            </a:pPr>
            <a:r>
              <a:rPr lang="zh-CN" altLang="en-US" sz="2400" dirty="0"/>
              <a:t>注意：对芒果的净效应并不确定</a:t>
            </a:r>
            <a:endParaRPr lang="en-US" altLang="zh-CN" sz="2400" dirty="0">
              <a:latin typeface="微软雅黑" panose="020B0503020204020204" pitchFamily="34" charset="-122"/>
              <a:ea typeface="微软雅黑" panose="020B0503020204020204" pitchFamily="34" charset="-122"/>
            </a:endParaRPr>
          </a:p>
        </p:txBody>
      </p:sp>
      <p:sp>
        <p:nvSpPr>
          <p:cNvPr id="4506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400" b="1" i="0" u="none" strike="noStrike" kern="1200" cap="none" spc="0" normalizeH="0" baseline="0" noProof="0">
                <a:ln>
                  <a:noFill/>
                </a:ln>
                <a:solidFill>
                  <a:prstClr val="black"/>
                </a:solidFill>
                <a:effectLst/>
                <a:uLnTx/>
                <a:uFillTx/>
                <a:latin typeface="Tahoma" panose="020B0604030504040204" pitchFamily="34" charset="0"/>
                <a:ea typeface="+mn-ea"/>
                <a:cs typeface="Arial" panose="020B0604020202020204" pitchFamily="34" charset="0"/>
              </a:rPr>
              <a:t>0</a:t>
            </a:r>
          </a:p>
        </p:txBody>
      </p:sp>
      <p:sp>
        <p:nvSpPr>
          <p:cNvPr id="2" name="Rectangle 4"/>
          <p:cNvSpPr txBox="1">
            <a:spLocks noChangeArrowheads="1"/>
          </p:cNvSpPr>
          <p:nvPr/>
        </p:nvSpPr>
        <p:spPr>
          <a:xfrm>
            <a:off x="493431" y="337231"/>
            <a:ext cx="8208963" cy="954088"/>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b="0" kern="1200">
                <a:solidFill>
                  <a:srgbClr val="006699"/>
                </a:solidFill>
                <a:latin typeface="Arial" panose="020B0604020202020204" pitchFamily="34" charset="0"/>
                <a:ea typeface="Tahoma" panose="020B0604030504040204" pitchFamily="34" charset="0"/>
                <a:cs typeface="Arial" panose="020B0604020202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24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
            </a:r>
            <a:br>
              <a:rPr kumimoji="0" lang="en-US" sz="24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br>
            <a:r>
              <a:rPr kumimoji="0" lang="zh-CN" altLang="en-US" sz="33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收入效应与替代效应</a:t>
            </a:r>
            <a:endParaRPr kumimoji="0" lang="en-US" sz="3300" b="0" i="0" u="none" strike="noStrike" kern="1200" cap="none" spc="0" normalizeH="0" baseline="0" noProof="0" dirty="0">
              <a:ln>
                <a:noFill/>
              </a:ln>
              <a:solidFill>
                <a:srgbClr val="1F497D">
                  <a:lumMod val="50000"/>
                </a:srgbClr>
              </a:solidFill>
              <a:effectLst/>
              <a:uLnTx/>
              <a:uFillTx/>
              <a:latin typeface="Arial" panose="020B0604020202020204" pitchFamily="34" charset="0"/>
              <a:ea typeface="华光中雅_CNKI" panose="02000500000000000000"/>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61">
                                            <p:txEl>
                                              <p:pRg st="0" end="0"/>
                                            </p:txEl>
                                          </p:spTgt>
                                        </p:tgtEl>
                                        <p:attrNameLst>
                                          <p:attrName>style.visibility</p:attrName>
                                        </p:attrNameLst>
                                      </p:cBhvr>
                                      <p:to>
                                        <p:strVal val="visible"/>
                                      </p:to>
                                    </p:set>
                                    <p:animEffect transition="in" filter="wipe(left)">
                                      <p:cBhvr>
                                        <p:cTn id="7" dur="500"/>
                                        <p:tgtEl>
                                          <p:spTgt spid="4506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build="p" bldLvl="4"/>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8" name="Line 13"/>
          <p:cNvSpPr>
            <a:spLocks noChangeShapeType="1"/>
          </p:cNvSpPr>
          <p:nvPr/>
        </p:nvSpPr>
        <p:spPr bwMode="auto">
          <a:xfrm>
            <a:off x="4256088" y="2173288"/>
            <a:ext cx="1401762" cy="3186112"/>
          </a:xfrm>
          <a:prstGeom prst="line">
            <a:avLst/>
          </a:prstGeom>
          <a:noFill/>
          <a:ln w="19050">
            <a:solidFill>
              <a:schemeClr val="tx1"/>
            </a:solidFill>
            <a:round/>
          </a:ln>
        </p:spPr>
        <p:txBody>
          <a:bodyPr/>
          <a:lstStyle/>
          <a:p>
            <a:endParaRPr lang="en-US">
              <a:latin typeface="Arial" panose="020B0604020202020204"/>
              <a:cs typeface="Arial" panose="020B0604020202020204"/>
            </a:endParaRPr>
          </a:p>
        </p:txBody>
      </p:sp>
      <p:sp>
        <p:nvSpPr>
          <p:cNvPr id="181262" name="Line 14"/>
          <p:cNvSpPr>
            <a:spLocks noChangeShapeType="1"/>
          </p:cNvSpPr>
          <p:nvPr/>
        </p:nvSpPr>
        <p:spPr bwMode="auto">
          <a:xfrm>
            <a:off x="4256088" y="2176463"/>
            <a:ext cx="2806700" cy="3179762"/>
          </a:xfrm>
          <a:prstGeom prst="line">
            <a:avLst/>
          </a:prstGeom>
          <a:noFill/>
          <a:ln w="19050">
            <a:solidFill>
              <a:srgbClr val="CC0000"/>
            </a:solidFill>
            <a:round/>
          </a:ln>
        </p:spPr>
        <p:txBody>
          <a:bodyPr/>
          <a:lstStyle/>
          <a:p>
            <a:endParaRPr lang="en-US">
              <a:latin typeface="Arial" panose="020B0604020202020204"/>
              <a:cs typeface="Arial" panose="020B0604020202020204"/>
            </a:endParaRPr>
          </a:p>
        </p:txBody>
      </p:sp>
      <p:sp>
        <p:nvSpPr>
          <p:cNvPr id="181307" name="Arc 59"/>
          <p:cNvSpPr/>
          <p:nvPr/>
        </p:nvSpPr>
        <p:spPr bwMode="auto">
          <a:xfrm flipH="1" flipV="1">
            <a:off x="5241925" y="1703388"/>
            <a:ext cx="3138488" cy="3008312"/>
          </a:xfrm>
          <a:custGeom>
            <a:avLst/>
            <a:gdLst>
              <a:gd name="T0" fmla="*/ 2147483647 w 20336"/>
              <a:gd name="T1" fmla="*/ 0 h 18829"/>
              <a:gd name="T2" fmla="*/ 2147483647 w 20336"/>
              <a:gd name="T3" fmla="*/ 2147483647 h 18829"/>
              <a:gd name="T4" fmla="*/ 0 w 20336"/>
              <a:gd name="T5" fmla="*/ 2147483647 h 18829"/>
              <a:gd name="T6" fmla="*/ 0 60000 65536"/>
              <a:gd name="T7" fmla="*/ 0 60000 65536"/>
              <a:gd name="T8" fmla="*/ 0 60000 65536"/>
              <a:gd name="T9" fmla="*/ 0 w 20336"/>
              <a:gd name="T10" fmla="*/ 0 h 18829"/>
              <a:gd name="T11" fmla="*/ 20336 w 20336"/>
              <a:gd name="T12" fmla="*/ 18829 h 18829"/>
            </a:gdLst>
            <a:ahLst/>
            <a:cxnLst>
              <a:cxn ang="T6">
                <a:pos x="T0" y="T1"/>
              </a:cxn>
              <a:cxn ang="T7">
                <a:pos x="T2" y="T3"/>
              </a:cxn>
              <a:cxn ang="T8">
                <a:pos x="T4" y="T5"/>
              </a:cxn>
            </a:cxnLst>
            <a:rect l="T9" t="T10" r="T11" b="T12"/>
            <a:pathLst>
              <a:path w="20336" h="18829" fill="none" extrusionOk="0">
                <a:moveTo>
                  <a:pt x="10584" y="0"/>
                </a:moveTo>
                <a:cubicBezTo>
                  <a:pt x="15119" y="2549"/>
                  <a:pt x="18582" y="6650"/>
                  <a:pt x="20335" y="11548"/>
                </a:cubicBezTo>
              </a:path>
              <a:path w="20336" h="18829" stroke="0" extrusionOk="0">
                <a:moveTo>
                  <a:pt x="10584" y="0"/>
                </a:moveTo>
                <a:cubicBezTo>
                  <a:pt x="15119" y="2549"/>
                  <a:pt x="18582" y="6650"/>
                  <a:pt x="20335" y="11548"/>
                </a:cubicBezTo>
                <a:lnTo>
                  <a:pt x="0" y="18829"/>
                </a:lnTo>
                <a:close/>
              </a:path>
            </a:pathLst>
          </a:custGeom>
          <a:noFill/>
          <a:ln w="28575">
            <a:solidFill>
              <a:srgbClr val="003399"/>
            </a:solidFill>
            <a:round/>
          </a:ln>
        </p:spPr>
        <p:txBody>
          <a:bodyPr rot="10800000" wrap="none" anchor="ctr"/>
          <a:lstStyle/>
          <a:p>
            <a:pPr algn="ctr"/>
            <a:endParaRPr lang="en-US">
              <a:latin typeface="Arial" panose="020B0604020202020204"/>
              <a:cs typeface="Arial" panose="020B0604020202020204"/>
            </a:endParaRPr>
          </a:p>
          <a:p>
            <a:pPr algn="ctr"/>
            <a:endParaRPr lang="en-US">
              <a:latin typeface="Arial" panose="020B0604020202020204"/>
              <a:cs typeface="Arial" panose="020B0604020202020204"/>
            </a:endParaRPr>
          </a:p>
        </p:txBody>
      </p:sp>
      <p:grpSp>
        <p:nvGrpSpPr>
          <p:cNvPr id="2" name="Group 51"/>
          <p:cNvGrpSpPr/>
          <p:nvPr/>
        </p:nvGrpSpPr>
        <p:grpSpPr bwMode="auto">
          <a:xfrm>
            <a:off x="4249738" y="3760788"/>
            <a:ext cx="709612" cy="1597025"/>
            <a:chOff x="993" y="2249"/>
            <a:chExt cx="503" cy="376"/>
          </a:xfrm>
        </p:grpSpPr>
        <p:sp>
          <p:nvSpPr>
            <p:cNvPr id="31780" name="Line 49"/>
            <p:cNvSpPr>
              <a:spLocks noChangeShapeType="1"/>
            </p:cNvSpPr>
            <p:nvPr/>
          </p:nvSpPr>
          <p:spPr bwMode="auto">
            <a:xfrm>
              <a:off x="993" y="2249"/>
              <a:ext cx="503" cy="0"/>
            </a:xfrm>
            <a:prstGeom prst="line">
              <a:avLst/>
            </a:prstGeom>
            <a:noFill/>
            <a:ln w="9525">
              <a:solidFill>
                <a:srgbClr val="808080"/>
              </a:solidFill>
              <a:prstDash val="lgDash"/>
              <a:round/>
            </a:ln>
          </p:spPr>
          <p:txBody>
            <a:bodyPr/>
            <a:lstStyle/>
            <a:p>
              <a:endParaRPr lang="en-US">
                <a:latin typeface="Arial" panose="020B0604020202020204"/>
                <a:cs typeface="Arial" panose="020B0604020202020204"/>
              </a:endParaRPr>
            </a:p>
          </p:txBody>
        </p:sp>
        <p:sp>
          <p:nvSpPr>
            <p:cNvPr id="31781" name="Line 50"/>
            <p:cNvSpPr>
              <a:spLocks noChangeShapeType="1"/>
            </p:cNvSpPr>
            <p:nvPr/>
          </p:nvSpPr>
          <p:spPr bwMode="auto">
            <a:xfrm>
              <a:off x="1495" y="2249"/>
              <a:ext cx="0" cy="376"/>
            </a:xfrm>
            <a:prstGeom prst="line">
              <a:avLst/>
            </a:prstGeom>
            <a:noFill/>
            <a:ln w="9525">
              <a:solidFill>
                <a:srgbClr val="808080"/>
              </a:solidFill>
              <a:prstDash val="lgDash"/>
              <a:round/>
            </a:ln>
          </p:spPr>
          <p:txBody>
            <a:bodyPr/>
            <a:lstStyle/>
            <a:p>
              <a:endParaRPr lang="en-US">
                <a:latin typeface="Arial" panose="020B0604020202020204"/>
                <a:cs typeface="Arial" panose="020B0604020202020204"/>
              </a:endParaRPr>
            </a:p>
          </p:txBody>
        </p:sp>
      </p:grpSp>
      <p:grpSp>
        <p:nvGrpSpPr>
          <p:cNvPr id="3" name="Group 52"/>
          <p:cNvGrpSpPr/>
          <p:nvPr/>
        </p:nvGrpSpPr>
        <p:grpSpPr bwMode="auto">
          <a:xfrm>
            <a:off x="4252913" y="4019550"/>
            <a:ext cx="1624012" cy="1343025"/>
            <a:chOff x="993" y="2249"/>
            <a:chExt cx="503" cy="376"/>
          </a:xfrm>
        </p:grpSpPr>
        <p:sp>
          <p:nvSpPr>
            <p:cNvPr id="31778" name="Line 53"/>
            <p:cNvSpPr>
              <a:spLocks noChangeShapeType="1"/>
            </p:cNvSpPr>
            <p:nvPr/>
          </p:nvSpPr>
          <p:spPr bwMode="auto">
            <a:xfrm>
              <a:off x="993" y="2249"/>
              <a:ext cx="503" cy="0"/>
            </a:xfrm>
            <a:prstGeom prst="line">
              <a:avLst/>
            </a:prstGeom>
            <a:noFill/>
            <a:ln w="9525">
              <a:solidFill>
                <a:srgbClr val="808080"/>
              </a:solidFill>
              <a:prstDash val="lgDash"/>
              <a:round/>
            </a:ln>
          </p:spPr>
          <p:txBody>
            <a:bodyPr/>
            <a:lstStyle/>
            <a:p>
              <a:endParaRPr lang="en-US">
                <a:latin typeface="Arial" panose="020B0604020202020204"/>
                <a:cs typeface="Arial" panose="020B0604020202020204"/>
              </a:endParaRPr>
            </a:p>
          </p:txBody>
        </p:sp>
        <p:sp>
          <p:nvSpPr>
            <p:cNvPr id="31779" name="Line 54"/>
            <p:cNvSpPr>
              <a:spLocks noChangeShapeType="1"/>
            </p:cNvSpPr>
            <p:nvPr/>
          </p:nvSpPr>
          <p:spPr bwMode="auto">
            <a:xfrm>
              <a:off x="1495" y="2249"/>
              <a:ext cx="0" cy="376"/>
            </a:xfrm>
            <a:prstGeom prst="line">
              <a:avLst/>
            </a:prstGeom>
            <a:noFill/>
            <a:ln w="9525">
              <a:solidFill>
                <a:srgbClr val="808080"/>
              </a:solidFill>
              <a:prstDash val="lgDash"/>
              <a:round/>
            </a:ln>
          </p:spPr>
          <p:txBody>
            <a:bodyPr/>
            <a:lstStyle/>
            <a:p>
              <a:endParaRPr lang="en-US">
                <a:latin typeface="Arial" panose="020B0604020202020204"/>
                <a:cs typeface="Arial" panose="020B0604020202020204"/>
              </a:endParaRPr>
            </a:p>
          </p:txBody>
        </p:sp>
      </p:grpSp>
      <p:grpSp>
        <p:nvGrpSpPr>
          <p:cNvPr id="4" name="Group 60"/>
          <p:cNvGrpSpPr/>
          <p:nvPr/>
        </p:nvGrpSpPr>
        <p:grpSpPr bwMode="auto">
          <a:xfrm>
            <a:off x="4262438" y="4662488"/>
            <a:ext cx="1276350" cy="700087"/>
            <a:chOff x="993" y="2249"/>
            <a:chExt cx="503" cy="376"/>
          </a:xfrm>
        </p:grpSpPr>
        <p:sp>
          <p:nvSpPr>
            <p:cNvPr id="31776" name="Line 61"/>
            <p:cNvSpPr>
              <a:spLocks noChangeShapeType="1"/>
            </p:cNvSpPr>
            <p:nvPr/>
          </p:nvSpPr>
          <p:spPr bwMode="auto">
            <a:xfrm>
              <a:off x="993" y="2249"/>
              <a:ext cx="503" cy="0"/>
            </a:xfrm>
            <a:prstGeom prst="line">
              <a:avLst/>
            </a:prstGeom>
            <a:noFill/>
            <a:ln w="9525">
              <a:solidFill>
                <a:srgbClr val="808080"/>
              </a:solidFill>
              <a:prstDash val="lgDash"/>
              <a:round/>
            </a:ln>
          </p:spPr>
          <p:txBody>
            <a:bodyPr/>
            <a:lstStyle/>
            <a:p>
              <a:endParaRPr lang="en-US">
                <a:latin typeface="Arial" panose="020B0604020202020204"/>
                <a:cs typeface="Arial" panose="020B0604020202020204"/>
              </a:endParaRPr>
            </a:p>
          </p:txBody>
        </p:sp>
        <p:sp>
          <p:nvSpPr>
            <p:cNvPr id="31777" name="Line 62"/>
            <p:cNvSpPr>
              <a:spLocks noChangeShapeType="1"/>
            </p:cNvSpPr>
            <p:nvPr/>
          </p:nvSpPr>
          <p:spPr bwMode="auto">
            <a:xfrm>
              <a:off x="1495" y="2249"/>
              <a:ext cx="0" cy="376"/>
            </a:xfrm>
            <a:prstGeom prst="line">
              <a:avLst/>
            </a:prstGeom>
            <a:noFill/>
            <a:ln w="9525">
              <a:solidFill>
                <a:srgbClr val="808080"/>
              </a:solidFill>
              <a:prstDash val="lgDash"/>
              <a:round/>
            </a:ln>
          </p:spPr>
          <p:txBody>
            <a:bodyPr/>
            <a:lstStyle/>
            <a:p>
              <a:endParaRPr lang="en-US">
                <a:latin typeface="Arial" panose="020B0604020202020204"/>
                <a:cs typeface="Arial" panose="020B0604020202020204"/>
              </a:endParaRPr>
            </a:p>
          </p:txBody>
        </p:sp>
      </p:grpSp>
      <p:sp>
        <p:nvSpPr>
          <p:cNvPr id="181317" name="Rectangle 69"/>
          <p:cNvSpPr>
            <a:spLocks noGrp="1" noChangeArrowheads="1"/>
          </p:cNvSpPr>
          <p:nvPr>
            <p:ph type="body" idx="4294967295"/>
          </p:nvPr>
        </p:nvSpPr>
        <p:spPr>
          <a:xfrm>
            <a:off x="335757" y="1419225"/>
            <a:ext cx="2979738" cy="4108739"/>
          </a:xfrm>
        </p:spPr>
        <p:txBody>
          <a:bodyPr>
            <a:normAutofit/>
          </a:bodyPr>
          <a:lstStyle/>
          <a:p>
            <a:pPr marL="0" indent="0">
              <a:spcBef>
                <a:spcPct val="60000"/>
              </a:spcBef>
              <a:buNone/>
            </a:pPr>
            <a:r>
              <a:rPr lang="zh-CN" altLang="en-US" sz="2400" dirty="0"/>
              <a:t>原来的最优点在</a:t>
            </a:r>
            <a:r>
              <a:rPr lang="en-US" sz="2400" b="1" dirty="0"/>
              <a:t>A</a:t>
            </a:r>
            <a:r>
              <a:rPr lang="en-US" sz="2400" dirty="0"/>
              <a:t>.</a:t>
            </a:r>
          </a:p>
          <a:p>
            <a:pPr marL="0" indent="0" eaLnBrk="1" hangingPunct="1">
              <a:spcBef>
                <a:spcPct val="60000"/>
              </a:spcBef>
              <a:buFont typeface="Wingdings" panose="05000000000000000000" pitchFamily="2" charset="2"/>
              <a:buNone/>
            </a:pPr>
            <a:r>
              <a:rPr lang="en-US" sz="2400" b="1" i="1" dirty="0"/>
              <a:t>P</a:t>
            </a:r>
            <a:r>
              <a:rPr lang="en-US" sz="2400" b="1" baseline="-25000" dirty="0"/>
              <a:t>F</a:t>
            </a:r>
            <a:r>
              <a:rPr lang="en-US" sz="2400" dirty="0"/>
              <a:t> </a:t>
            </a:r>
            <a:r>
              <a:rPr lang="zh-CN" altLang="en-US" sz="2400" dirty="0"/>
              <a:t>下降</a:t>
            </a:r>
            <a:r>
              <a:rPr lang="en-US" sz="2400" dirty="0"/>
              <a:t>.</a:t>
            </a:r>
          </a:p>
          <a:p>
            <a:pPr marL="0" indent="0">
              <a:spcBef>
                <a:spcPct val="60000"/>
              </a:spcBef>
              <a:buNone/>
            </a:pPr>
            <a:r>
              <a:rPr lang="zh-CN" altLang="en-US" sz="2400" b="1" i="1" dirty="0">
                <a:solidFill>
                  <a:srgbClr val="339966"/>
                </a:solidFill>
              </a:rPr>
              <a:t>替代效应</a:t>
            </a:r>
            <a:r>
              <a:rPr lang="en-US" sz="2400" b="1" i="1" dirty="0">
                <a:solidFill>
                  <a:srgbClr val="339966"/>
                </a:solidFill>
              </a:rPr>
              <a:t>:</a:t>
            </a:r>
            <a:r>
              <a:rPr lang="en-US" sz="2400" b="1" i="1" dirty="0"/>
              <a:t/>
            </a:r>
            <a:br>
              <a:rPr lang="en-US" sz="2400" b="1" i="1" dirty="0"/>
            </a:br>
            <a:r>
              <a:rPr lang="zh-CN" altLang="en-US" sz="2400" dirty="0"/>
              <a:t>从</a:t>
            </a:r>
            <a:r>
              <a:rPr lang="en-US" altLang="zh-CN" sz="2400" dirty="0"/>
              <a:t>A</a:t>
            </a:r>
            <a:r>
              <a:rPr lang="zh-CN" altLang="en-US" sz="2400"/>
              <a:t>到</a:t>
            </a:r>
            <a:r>
              <a:rPr lang="en-US" altLang="zh-CN" sz="2400" smtClean="0"/>
              <a:t>B</a:t>
            </a:r>
            <a:r>
              <a:rPr lang="zh-CN" altLang="en-US" sz="2400" smtClean="0"/>
              <a:t>，买</a:t>
            </a:r>
            <a:r>
              <a:rPr lang="zh-CN" altLang="en-US" sz="2400" dirty="0"/>
              <a:t>更多的鱼和更少的芒果</a:t>
            </a:r>
            <a:endParaRPr lang="en-US" altLang="zh-CN" sz="2400" dirty="0"/>
          </a:p>
          <a:p>
            <a:pPr marL="0" indent="0">
              <a:buNone/>
            </a:pPr>
            <a:endParaRPr lang="en-US" altLang="zh-CN" sz="2400" b="1" i="1" dirty="0">
              <a:solidFill>
                <a:srgbClr val="996633"/>
              </a:solidFill>
            </a:endParaRPr>
          </a:p>
          <a:p>
            <a:pPr marL="0" indent="0">
              <a:buNone/>
            </a:pPr>
            <a:r>
              <a:rPr lang="zh-CN" altLang="en-US" sz="2400" b="1" i="1" dirty="0">
                <a:solidFill>
                  <a:srgbClr val="996633"/>
                </a:solidFill>
              </a:rPr>
              <a:t>收入效应</a:t>
            </a:r>
            <a:r>
              <a:rPr lang="en-US" sz="2400" b="1" i="1" dirty="0">
                <a:solidFill>
                  <a:srgbClr val="996633"/>
                </a:solidFill>
              </a:rPr>
              <a:t>:</a:t>
            </a:r>
            <a:br>
              <a:rPr lang="en-US" sz="2400" b="1" i="1" dirty="0">
                <a:solidFill>
                  <a:srgbClr val="996633"/>
                </a:solidFill>
              </a:rPr>
            </a:br>
            <a:r>
              <a:rPr lang="zh-CN" altLang="en-US" sz="2400" dirty="0"/>
              <a:t>从</a:t>
            </a:r>
            <a:r>
              <a:rPr lang="en-US" altLang="zh-CN" sz="2400" dirty="0"/>
              <a:t>B</a:t>
            </a:r>
            <a:r>
              <a:rPr lang="zh-CN" altLang="en-US" sz="2400"/>
              <a:t>到</a:t>
            </a:r>
            <a:r>
              <a:rPr lang="en-US" altLang="zh-CN" sz="2400" smtClean="0"/>
              <a:t>C</a:t>
            </a:r>
            <a:r>
              <a:rPr lang="zh-CN" altLang="en-US" sz="2400" smtClean="0"/>
              <a:t>，买</a:t>
            </a:r>
            <a:r>
              <a:rPr lang="zh-CN" altLang="en-US" sz="2400" dirty="0"/>
              <a:t>更多的这两种物品</a:t>
            </a:r>
          </a:p>
          <a:p>
            <a:pPr marL="0" indent="0">
              <a:buNone/>
            </a:pPr>
            <a:endParaRPr lang="en-US" sz="2400" dirty="0"/>
          </a:p>
        </p:txBody>
      </p:sp>
      <p:grpSp>
        <p:nvGrpSpPr>
          <p:cNvPr id="5" name="Group 17"/>
          <p:cNvGrpSpPr/>
          <p:nvPr/>
        </p:nvGrpSpPr>
        <p:grpSpPr bwMode="auto">
          <a:xfrm>
            <a:off x="4249738" y="1419225"/>
            <a:ext cx="4310062" cy="3944938"/>
            <a:chOff x="2677" y="894"/>
            <a:chExt cx="2715" cy="2485"/>
          </a:xfrm>
        </p:grpSpPr>
        <p:sp>
          <p:nvSpPr>
            <p:cNvPr id="31774" name="Line 33"/>
            <p:cNvSpPr>
              <a:spLocks noChangeShapeType="1"/>
            </p:cNvSpPr>
            <p:nvPr/>
          </p:nvSpPr>
          <p:spPr bwMode="auto">
            <a:xfrm>
              <a:off x="2680" y="894"/>
              <a:ext cx="0" cy="248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1775" name="Line 34"/>
            <p:cNvSpPr>
              <a:spLocks noChangeShapeType="1"/>
            </p:cNvSpPr>
            <p:nvPr/>
          </p:nvSpPr>
          <p:spPr bwMode="auto">
            <a:xfrm>
              <a:off x="2677" y="3377"/>
              <a:ext cx="2715"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31759" name="Arc 21"/>
          <p:cNvSpPr/>
          <p:nvPr/>
        </p:nvSpPr>
        <p:spPr bwMode="auto">
          <a:xfrm flipH="1" flipV="1">
            <a:off x="4714875" y="2314575"/>
            <a:ext cx="3290888" cy="2757488"/>
          </a:xfrm>
          <a:custGeom>
            <a:avLst/>
            <a:gdLst>
              <a:gd name="T0" fmla="*/ 2147483647 w 21314"/>
              <a:gd name="T1" fmla="*/ 0 h 17253"/>
              <a:gd name="T2" fmla="*/ 2147483647 w 21314"/>
              <a:gd name="T3" fmla="*/ 2147483647 h 17253"/>
              <a:gd name="T4" fmla="*/ 0 w 21314"/>
              <a:gd name="T5" fmla="*/ 2147483647 h 17253"/>
              <a:gd name="T6" fmla="*/ 0 60000 65536"/>
              <a:gd name="T7" fmla="*/ 0 60000 65536"/>
              <a:gd name="T8" fmla="*/ 0 60000 65536"/>
              <a:gd name="T9" fmla="*/ 0 w 21314"/>
              <a:gd name="T10" fmla="*/ 0 h 17253"/>
              <a:gd name="T11" fmla="*/ 21314 w 21314"/>
              <a:gd name="T12" fmla="*/ 17253 h 17253"/>
            </a:gdLst>
            <a:ahLst/>
            <a:cxnLst>
              <a:cxn ang="T6">
                <a:pos x="T0" y="T1"/>
              </a:cxn>
              <a:cxn ang="T7">
                <a:pos x="T2" y="T3"/>
              </a:cxn>
              <a:cxn ang="T8">
                <a:pos x="T4" y="T5"/>
              </a:cxn>
            </a:cxnLst>
            <a:rect l="T9" t="T10" r="T11" b="T12"/>
            <a:pathLst>
              <a:path w="21314" h="17253" fill="none" extrusionOk="0">
                <a:moveTo>
                  <a:pt x="12995" y="0"/>
                </a:moveTo>
                <a:cubicBezTo>
                  <a:pt x="17433" y="3342"/>
                  <a:pt x="20411" y="8265"/>
                  <a:pt x="21313" y="13747"/>
                </a:cubicBezTo>
              </a:path>
              <a:path w="21314" h="17253" stroke="0" extrusionOk="0">
                <a:moveTo>
                  <a:pt x="12995" y="0"/>
                </a:moveTo>
                <a:cubicBezTo>
                  <a:pt x="17433" y="3342"/>
                  <a:pt x="20411" y="8265"/>
                  <a:pt x="21313" y="13747"/>
                </a:cubicBezTo>
                <a:lnTo>
                  <a:pt x="0" y="17253"/>
                </a:lnTo>
                <a:close/>
              </a:path>
            </a:pathLst>
          </a:custGeom>
          <a:noFill/>
          <a:ln w="28575">
            <a:solidFill>
              <a:srgbClr val="003399"/>
            </a:solidFill>
            <a:round/>
          </a:ln>
        </p:spPr>
        <p:txBody>
          <a:bodyPr rot="10800000" wrap="none" anchor="ctr"/>
          <a:lstStyle/>
          <a:p>
            <a:pPr algn="ctr"/>
            <a:endParaRPr lang="en-US">
              <a:latin typeface="Arial" panose="020B0604020202020204"/>
              <a:cs typeface="Arial" panose="020B0604020202020204"/>
            </a:endParaRPr>
          </a:p>
          <a:p>
            <a:pPr algn="ctr"/>
            <a:endParaRPr lang="en-US">
              <a:latin typeface="Arial" panose="020B0604020202020204"/>
              <a:cs typeface="Arial" panose="020B0604020202020204"/>
            </a:endParaRPr>
          </a:p>
        </p:txBody>
      </p:sp>
      <p:sp>
        <p:nvSpPr>
          <p:cNvPr id="31760" name="Oval 27"/>
          <p:cNvSpPr>
            <a:spLocks noChangeArrowheads="1"/>
          </p:cNvSpPr>
          <p:nvPr/>
        </p:nvSpPr>
        <p:spPr bwMode="auto">
          <a:xfrm>
            <a:off x="4911725" y="3719513"/>
            <a:ext cx="88900" cy="88900"/>
          </a:xfrm>
          <a:prstGeom prst="ellipse">
            <a:avLst/>
          </a:prstGeom>
          <a:solidFill>
            <a:srgbClr val="000000"/>
          </a:solidFill>
          <a:ln w="9525">
            <a:noFill/>
            <a:round/>
          </a:ln>
        </p:spPr>
        <p:txBody>
          <a:bodyPr wrap="none" anchor="ctr"/>
          <a:lstStyle/>
          <a:p>
            <a:endParaRPr lang="en-US">
              <a:latin typeface="Arial" panose="020B0604020202020204"/>
              <a:cs typeface="Arial" panose="020B0604020202020204"/>
            </a:endParaRPr>
          </a:p>
        </p:txBody>
      </p:sp>
      <p:sp>
        <p:nvSpPr>
          <p:cNvPr id="181278" name="Line 30"/>
          <p:cNvSpPr>
            <a:spLocks noChangeShapeType="1"/>
          </p:cNvSpPr>
          <p:nvPr/>
        </p:nvSpPr>
        <p:spPr bwMode="auto">
          <a:xfrm>
            <a:off x="4916488" y="3967163"/>
            <a:ext cx="1308100" cy="1482725"/>
          </a:xfrm>
          <a:prstGeom prst="line">
            <a:avLst/>
          </a:prstGeom>
          <a:noFill/>
          <a:ln w="19050">
            <a:solidFill>
              <a:srgbClr val="CC0000"/>
            </a:solidFill>
            <a:prstDash val="dash"/>
            <a:round/>
          </a:ln>
        </p:spPr>
        <p:txBody>
          <a:bodyPr/>
          <a:lstStyle/>
          <a:p>
            <a:endParaRPr lang="en-US">
              <a:latin typeface="Arial" panose="020B0604020202020204"/>
              <a:cs typeface="Arial" panose="020B0604020202020204"/>
            </a:endParaRPr>
          </a:p>
        </p:txBody>
      </p:sp>
      <p:sp>
        <p:nvSpPr>
          <p:cNvPr id="31762" name="Text Box 36"/>
          <p:cNvSpPr txBox="1">
            <a:spLocks noChangeArrowheads="1"/>
          </p:cNvSpPr>
          <p:nvPr/>
        </p:nvSpPr>
        <p:spPr bwMode="auto">
          <a:xfrm>
            <a:off x="5024438" y="3448050"/>
            <a:ext cx="292100" cy="338554"/>
          </a:xfrm>
          <a:prstGeom prst="rect">
            <a:avLst/>
          </a:prstGeom>
          <a:noFill/>
          <a:ln w="9525">
            <a:noFill/>
            <a:miter lim="800000"/>
          </a:ln>
        </p:spPr>
        <p:txBody>
          <a:bodyPr lIns="0" tIns="0" rIns="0" bIns="0">
            <a:spAutoFit/>
          </a:bodyPr>
          <a:lstStyle/>
          <a:p>
            <a:pPr>
              <a:spcBef>
                <a:spcPct val="50000"/>
              </a:spcBef>
            </a:pPr>
            <a:r>
              <a:rPr lang="en-US" sz="2200" b="1">
                <a:latin typeface="Arial" panose="020B0604020202020204"/>
                <a:cs typeface="Arial" panose="020B0604020202020204"/>
              </a:rPr>
              <a:t>A</a:t>
            </a:r>
            <a:endParaRPr lang="en-US" sz="2200" b="1" baseline="-25000">
              <a:latin typeface="Arial" panose="020B0604020202020204"/>
              <a:cs typeface="Arial" panose="020B0604020202020204"/>
            </a:endParaRPr>
          </a:p>
        </p:txBody>
      </p:sp>
      <p:grpSp>
        <p:nvGrpSpPr>
          <p:cNvPr id="6" name="Group 75"/>
          <p:cNvGrpSpPr/>
          <p:nvPr/>
        </p:nvGrpSpPr>
        <p:grpSpPr bwMode="auto">
          <a:xfrm>
            <a:off x="5499100" y="4319588"/>
            <a:ext cx="374650" cy="382587"/>
            <a:chOff x="3464" y="2721"/>
            <a:chExt cx="236" cy="241"/>
          </a:xfrm>
        </p:grpSpPr>
        <p:sp>
          <p:nvSpPr>
            <p:cNvPr id="31772" name="Oval 38"/>
            <p:cNvSpPr>
              <a:spLocks noChangeArrowheads="1"/>
            </p:cNvSpPr>
            <p:nvPr/>
          </p:nvSpPr>
          <p:spPr bwMode="auto">
            <a:xfrm>
              <a:off x="3464" y="2906"/>
              <a:ext cx="56" cy="56"/>
            </a:xfrm>
            <a:prstGeom prst="ellipse">
              <a:avLst/>
            </a:prstGeom>
            <a:solidFill>
              <a:srgbClr val="000000"/>
            </a:solidFill>
            <a:ln w="9525">
              <a:solidFill>
                <a:schemeClr val="tx1"/>
              </a:solidFill>
              <a:prstDash val="dash"/>
              <a:round/>
            </a:ln>
          </p:spPr>
          <p:txBody>
            <a:bodyPr wrap="none" anchor="ctr"/>
            <a:lstStyle/>
            <a:p>
              <a:endParaRPr lang="en-US">
                <a:latin typeface="Arial" panose="020B0604020202020204"/>
                <a:cs typeface="Arial" panose="020B0604020202020204"/>
              </a:endParaRPr>
            </a:p>
          </p:txBody>
        </p:sp>
        <p:sp>
          <p:nvSpPr>
            <p:cNvPr id="31773" name="Text Box 36"/>
            <p:cNvSpPr txBox="1">
              <a:spLocks noChangeArrowheads="1"/>
            </p:cNvSpPr>
            <p:nvPr/>
          </p:nvSpPr>
          <p:spPr bwMode="auto">
            <a:xfrm>
              <a:off x="3516" y="2721"/>
              <a:ext cx="184" cy="213"/>
            </a:xfrm>
            <a:prstGeom prst="rect">
              <a:avLst/>
            </a:prstGeom>
            <a:noFill/>
            <a:ln w="9525">
              <a:noFill/>
              <a:miter lim="800000"/>
            </a:ln>
          </p:spPr>
          <p:txBody>
            <a:bodyPr lIns="0" tIns="0" rIns="0" bIns="0">
              <a:spAutoFit/>
            </a:bodyPr>
            <a:lstStyle/>
            <a:p>
              <a:pPr>
                <a:spcBef>
                  <a:spcPct val="50000"/>
                </a:spcBef>
              </a:pPr>
              <a:r>
                <a:rPr lang="en-US" sz="2200" b="1">
                  <a:latin typeface="Arial" panose="020B0604020202020204"/>
                  <a:cs typeface="Arial" panose="020B0604020202020204"/>
                </a:rPr>
                <a:t>B</a:t>
              </a:r>
              <a:endParaRPr lang="en-US" sz="2200" b="1" baseline="-25000">
                <a:latin typeface="Arial" panose="020B0604020202020204"/>
                <a:cs typeface="Arial" panose="020B0604020202020204"/>
              </a:endParaRPr>
            </a:p>
          </p:txBody>
        </p:sp>
      </p:grpSp>
      <p:grpSp>
        <p:nvGrpSpPr>
          <p:cNvPr id="7" name="Group 74"/>
          <p:cNvGrpSpPr/>
          <p:nvPr/>
        </p:nvGrpSpPr>
        <p:grpSpPr bwMode="auto">
          <a:xfrm>
            <a:off x="5838825" y="3724275"/>
            <a:ext cx="392113" cy="338138"/>
            <a:chOff x="3678" y="2346"/>
            <a:chExt cx="247" cy="213"/>
          </a:xfrm>
        </p:grpSpPr>
        <p:sp>
          <p:nvSpPr>
            <p:cNvPr id="31770" name="Oval 43"/>
            <p:cNvSpPr>
              <a:spLocks noChangeArrowheads="1"/>
            </p:cNvSpPr>
            <p:nvPr/>
          </p:nvSpPr>
          <p:spPr bwMode="auto">
            <a:xfrm>
              <a:off x="3678" y="2500"/>
              <a:ext cx="56" cy="56"/>
            </a:xfrm>
            <a:prstGeom prst="ellipse">
              <a:avLst/>
            </a:prstGeom>
            <a:solidFill>
              <a:srgbClr val="000000"/>
            </a:solidFill>
            <a:ln w="9525">
              <a:noFill/>
              <a:round/>
            </a:ln>
          </p:spPr>
          <p:txBody>
            <a:bodyPr wrap="none" anchor="ctr"/>
            <a:lstStyle/>
            <a:p>
              <a:endParaRPr lang="en-US">
                <a:latin typeface="Arial" panose="020B0604020202020204"/>
                <a:cs typeface="Arial" panose="020B0604020202020204"/>
              </a:endParaRPr>
            </a:p>
          </p:txBody>
        </p:sp>
        <p:sp>
          <p:nvSpPr>
            <p:cNvPr id="31771" name="Text Box 36"/>
            <p:cNvSpPr txBox="1">
              <a:spLocks noChangeArrowheads="1"/>
            </p:cNvSpPr>
            <p:nvPr/>
          </p:nvSpPr>
          <p:spPr bwMode="auto">
            <a:xfrm>
              <a:off x="3741" y="2346"/>
              <a:ext cx="184" cy="213"/>
            </a:xfrm>
            <a:prstGeom prst="rect">
              <a:avLst/>
            </a:prstGeom>
            <a:noFill/>
            <a:ln w="9525">
              <a:noFill/>
              <a:miter lim="800000"/>
            </a:ln>
          </p:spPr>
          <p:txBody>
            <a:bodyPr lIns="0" tIns="0" rIns="0" bIns="0">
              <a:spAutoFit/>
            </a:bodyPr>
            <a:lstStyle/>
            <a:p>
              <a:pPr>
                <a:spcBef>
                  <a:spcPct val="50000"/>
                </a:spcBef>
              </a:pPr>
              <a:r>
                <a:rPr lang="en-US" sz="2200" b="1">
                  <a:latin typeface="Arial" panose="020B0604020202020204"/>
                  <a:cs typeface="Arial" panose="020B0604020202020204"/>
                </a:rPr>
                <a:t>C</a:t>
              </a:r>
              <a:endParaRPr lang="en-US" sz="2200" b="1" baseline="-25000">
                <a:latin typeface="Arial" panose="020B0604020202020204"/>
                <a:cs typeface="Arial" panose="020B0604020202020204"/>
              </a:endParaRPr>
            </a:p>
          </p:txBody>
        </p:sp>
      </p:grpSp>
      <p:sp>
        <p:nvSpPr>
          <p:cNvPr id="181318" name="Line 70"/>
          <p:cNvSpPr>
            <a:spLocks noChangeShapeType="1"/>
          </p:cNvSpPr>
          <p:nvPr/>
        </p:nvSpPr>
        <p:spPr bwMode="auto">
          <a:xfrm flipH="1">
            <a:off x="4306888" y="3763963"/>
            <a:ext cx="3175" cy="898525"/>
          </a:xfrm>
          <a:prstGeom prst="line">
            <a:avLst/>
          </a:prstGeom>
          <a:noFill/>
          <a:ln w="38100">
            <a:solidFill>
              <a:srgbClr val="339966"/>
            </a:solidFill>
            <a:round/>
            <a:tailEnd type="triangle" w="lg" len="med"/>
          </a:ln>
        </p:spPr>
        <p:txBody>
          <a:bodyPr/>
          <a:lstStyle/>
          <a:p>
            <a:endParaRPr lang="en-US">
              <a:latin typeface="Arial" panose="020B0604020202020204"/>
              <a:cs typeface="Arial" panose="020B0604020202020204"/>
            </a:endParaRPr>
          </a:p>
        </p:txBody>
      </p:sp>
      <p:sp>
        <p:nvSpPr>
          <p:cNvPr id="181319" name="Line 71"/>
          <p:cNvSpPr>
            <a:spLocks noChangeShapeType="1"/>
          </p:cNvSpPr>
          <p:nvPr/>
        </p:nvSpPr>
        <p:spPr bwMode="auto">
          <a:xfrm>
            <a:off x="4957763" y="5300663"/>
            <a:ext cx="574675" cy="0"/>
          </a:xfrm>
          <a:prstGeom prst="line">
            <a:avLst/>
          </a:prstGeom>
          <a:noFill/>
          <a:ln w="38100">
            <a:solidFill>
              <a:srgbClr val="339966"/>
            </a:solidFill>
            <a:round/>
            <a:tailEnd type="triangle" w="lg" len="med"/>
          </a:ln>
        </p:spPr>
        <p:txBody>
          <a:bodyPr/>
          <a:lstStyle/>
          <a:p>
            <a:endParaRPr lang="en-US">
              <a:latin typeface="Arial" panose="020B0604020202020204"/>
              <a:cs typeface="Arial" panose="020B0604020202020204"/>
            </a:endParaRPr>
          </a:p>
        </p:txBody>
      </p:sp>
      <p:sp>
        <p:nvSpPr>
          <p:cNvPr id="181320" name="Line 72"/>
          <p:cNvSpPr>
            <a:spLocks noChangeShapeType="1"/>
          </p:cNvSpPr>
          <p:nvPr/>
        </p:nvSpPr>
        <p:spPr bwMode="auto">
          <a:xfrm>
            <a:off x="5538788" y="5300663"/>
            <a:ext cx="336550" cy="0"/>
          </a:xfrm>
          <a:prstGeom prst="line">
            <a:avLst/>
          </a:prstGeom>
          <a:noFill/>
          <a:ln w="38100">
            <a:solidFill>
              <a:srgbClr val="996633"/>
            </a:solidFill>
            <a:round/>
            <a:tailEnd type="triangle" w="lg" len="med"/>
          </a:ln>
        </p:spPr>
        <p:txBody>
          <a:bodyPr/>
          <a:lstStyle/>
          <a:p>
            <a:endParaRPr lang="en-US">
              <a:latin typeface="Arial" panose="020B0604020202020204"/>
              <a:cs typeface="Arial" panose="020B0604020202020204"/>
            </a:endParaRPr>
          </a:p>
        </p:txBody>
      </p:sp>
      <p:sp>
        <p:nvSpPr>
          <p:cNvPr id="181321" name="Line 73"/>
          <p:cNvSpPr>
            <a:spLocks noChangeShapeType="1"/>
          </p:cNvSpPr>
          <p:nvPr/>
        </p:nvSpPr>
        <p:spPr bwMode="auto">
          <a:xfrm flipV="1">
            <a:off x="4425950" y="4016375"/>
            <a:ext cx="0" cy="644525"/>
          </a:xfrm>
          <a:prstGeom prst="line">
            <a:avLst/>
          </a:prstGeom>
          <a:noFill/>
          <a:ln w="38100">
            <a:solidFill>
              <a:srgbClr val="996633"/>
            </a:solidFill>
            <a:round/>
            <a:tailEnd type="triangle" w="lg" len="med"/>
          </a:ln>
        </p:spPr>
        <p:txBody>
          <a:bodyPr/>
          <a:lstStyle/>
          <a:p>
            <a:endParaRPr lang="en-US">
              <a:latin typeface="Arial" panose="020B0604020202020204"/>
              <a:cs typeface="Arial" panose="020B0604020202020204"/>
            </a:endParaRPr>
          </a:p>
        </p:txBody>
      </p:sp>
      <p:sp>
        <p:nvSpPr>
          <p:cNvPr id="181324" name="Text Box 76"/>
          <p:cNvSpPr txBox="1">
            <a:spLocks noChangeArrowheads="1"/>
          </p:cNvSpPr>
          <p:nvPr/>
        </p:nvSpPr>
        <p:spPr bwMode="auto">
          <a:xfrm>
            <a:off x="5960886" y="1580390"/>
            <a:ext cx="2328862" cy="1225528"/>
          </a:xfrm>
          <a:prstGeom prst="rect">
            <a:avLst/>
          </a:prstGeom>
          <a:solidFill>
            <a:srgbClr val="FFCCCC"/>
          </a:solidFill>
          <a:ln w="9525">
            <a:noFill/>
            <a:miter lim="800000"/>
          </a:ln>
          <a:effectLst>
            <a:outerShdw blurRad="50800" dist="38100" dir="2700000" algn="tl" rotWithShape="0">
              <a:prstClr val="black">
                <a:alpha val="40000"/>
              </a:prstClr>
            </a:outerShdw>
          </a:effectLst>
        </p:spPr>
        <p:txBody>
          <a:bodyPr>
            <a:spAutoFit/>
          </a:bodyPr>
          <a:lstStyle/>
          <a:p>
            <a:pPr>
              <a:lnSpc>
                <a:spcPct val="105000"/>
              </a:lnSpc>
              <a:spcBef>
                <a:spcPct val="50000"/>
              </a:spcBef>
              <a:defRPr/>
            </a:pPr>
            <a:r>
              <a:rPr lang="zh-CN" altLang="en-US" sz="2400" i="1" dirty="0">
                <a:latin typeface="Arial" panose="020B0604020202020204"/>
                <a:cs typeface="Arial" panose="020B0604020202020204"/>
              </a:rPr>
              <a:t>在这个例子中，对芒果的净效应是负的。</a:t>
            </a:r>
            <a:endParaRPr lang="en-US" sz="2400" i="1" dirty="0">
              <a:latin typeface="Arial" panose="020B0604020202020204"/>
              <a:cs typeface="Arial" panose="020B0604020202020204"/>
            </a:endParaRPr>
          </a:p>
        </p:txBody>
      </p:sp>
      <p:sp>
        <p:nvSpPr>
          <p:cNvPr id="8" name="Text Box 36"/>
          <p:cNvSpPr txBox="1">
            <a:spLocks noChangeArrowheads="1"/>
          </p:cNvSpPr>
          <p:nvPr/>
        </p:nvSpPr>
        <p:spPr bwMode="auto">
          <a:xfrm>
            <a:off x="3110708" y="1419225"/>
            <a:ext cx="1071562" cy="615553"/>
          </a:xfrm>
          <a:prstGeom prst="rect">
            <a:avLst/>
          </a:prstGeom>
          <a:noFill/>
          <a:ln w="9525">
            <a:noFill/>
            <a:miter lim="800000"/>
          </a:ln>
        </p:spPr>
        <p:txBody>
          <a:bodyPr lIns="0" tIns="0" rIns="0" bIns="0">
            <a:spAutoFit/>
          </a:bodyPr>
          <a:lstStyle/>
          <a:p>
            <a:pPr algn="ctr">
              <a:spcBef>
                <a:spcPct val="50000"/>
              </a:spcBef>
            </a:pPr>
            <a:r>
              <a:rPr lang="zh-CN" altLang="en-US" sz="2000" dirty="0">
                <a:latin typeface="Arial" panose="020B0604020202020204"/>
                <a:cs typeface="Arial" panose="020B0604020202020204"/>
              </a:rPr>
              <a:t>芒果的数量</a:t>
            </a:r>
            <a:endParaRPr lang="en-US" sz="2000" baseline="-25000" dirty="0">
              <a:latin typeface="Arial" panose="020B0604020202020204"/>
              <a:cs typeface="Arial" panose="020B0604020202020204"/>
            </a:endParaRPr>
          </a:p>
        </p:txBody>
      </p:sp>
      <p:sp>
        <p:nvSpPr>
          <p:cNvPr id="9" name="Text Box 36"/>
          <p:cNvSpPr txBox="1">
            <a:spLocks noChangeArrowheads="1"/>
          </p:cNvSpPr>
          <p:nvPr/>
        </p:nvSpPr>
        <p:spPr bwMode="auto">
          <a:xfrm>
            <a:off x="7640857" y="5557838"/>
            <a:ext cx="1071562" cy="307777"/>
          </a:xfrm>
          <a:prstGeom prst="rect">
            <a:avLst/>
          </a:prstGeom>
          <a:noFill/>
          <a:ln w="9525">
            <a:noFill/>
            <a:miter lim="800000"/>
          </a:ln>
        </p:spPr>
        <p:txBody>
          <a:bodyPr lIns="0" tIns="0" rIns="0" bIns="0">
            <a:spAutoFit/>
          </a:bodyPr>
          <a:lstStyle/>
          <a:p>
            <a:pPr algn="ctr">
              <a:spcBef>
                <a:spcPct val="50000"/>
              </a:spcBef>
            </a:pPr>
            <a:r>
              <a:rPr lang="zh-CN" altLang="en-US" sz="2000" dirty="0">
                <a:latin typeface="Arial" panose="020B0604020202020204"/>
                <a:cs typeface="Arial" panose="020B0604020202020204"/>
              </a:rPr>
              <a:t>鱼的数量</a:t>
            </a:r>
            <a:endParaRPr lang="en-US" sz="2000" baseline="-25000" dirty="0">
              <a:latin typeface="Arial" panose="020B0604020202020204"/>
              <a:cs typeface="Arial" panose="020B0604020202020204"/>
            </a:endParaRPr>
          </a:p>
        </p:txBody>
      </p:sp>
      <p:sp>
        <p:nvSpPr>
          <p:cNvPr id="11" name="Rectangle 4"/>
          <p:cNvSpPr txBox="1">
            <a:spLocks noChangeArrowheads="1"/>
          </p:cNvSpPr>
          <p:nvPr/>
        </p:nvSpPr>
        <p:spPr>
          <a:xfrm>
            <a:off x="493431" y="337231"/>
            <a:ext cx="8208963" cy="954088"/>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b="0" kern="1200">
                <a:solidFill>
                  <a:srgbClr val="006699"/>
                </a:solidFill>
                <a:latin typeface="Arial" panose="020B0604020202020204" pitchFamily="34" charset="0"/>
                <a:ea typeface="Tahoma" panose="020B0604030504040204" pitchFamily="34" charset="0"/>
                <a:cs typeface="Arial" panose="020B0604020202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24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
            </a:r>
            <a:br>
              <a:rPr kumimoji="0" lang="en-US" sz="24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br>
            <a:r>
              <a:rPr kumimoji="0" lang="zh-CN" altLang="en-US" sz="33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收入效应与替代效应</a:t>
            </a:r>
            <a:endParaRPr kumimoji="0" lang="en-US" sz="3300" b="0" i="0" u="none" strike="noStrike" kern="1200" cap="none" spc="0" normalizeH="0" baseline="0" noProof="0" dirty="0">
              <a:ln>
                <a:noFill/>
              </a:ln>
              <a:solidFill>
                <a:srgbClr val="1F497D">
                  <a:lumMod val="50000"/>
                </a:srgbClr>
              </a:solidFill>
              <a:effectLst/>
              <a:uLnTx/>
              <a:uFillTx/>
              <a:latin typeface="Arial" panose="020B0604020202020204" pitchFamily="34" charset="0"/>
              <a:ea typeface="华光中雅_CNKI" panose="02000500000000000000"/>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1317">
                                            <p:txEl>
                                              <p:pRg st="1" end="1"/>
                                            </p:txEl>
                                          </p:spTgt>
                                        </p:tgtEl>
                                        <p:attrNameLst>
                                          <p:attrName>style.visibility</p:attrName>
                                        </p:attrNameLst>
                                      </p:cBhvr>
                                      <p:to>
                                        <p:strVal val="visible"/>
                                      </p:to>
                                    </p:set>
                                    <p:animEffect transition="in" filter="wipe(left)">
                                      <p:cBhvr>
                                        <p:cTn id="7" dur="500"/>
                                        <p:tgtEl>
                                          <p:spTgt spid="181317">
                                            <p:txEl>
                                              <p:pRg st="1" end="1"/>
                                            </p:txEl>
                                          </p:spTgt>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181262"/>
                                        </p:tgtEl>
                                        <p:attrNameLst>
                                          <p:attrName>style.visibility</p:attrName>
                                        </p:attrNameLst>
                                      </p:cBhvr>
                                      <p:to>
                                        <p:strVal val="visible"/>
                                      </p:to>
                                    </p:set>
                                    <p:animEffect transition="in" filter="strips(downRight)">
                                      <p:cBhvr>
                                        <p:cTn id="11" dur="500"/>
                                        <p:tgtEl>
                                          <p:spTgt spid="18126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1317">
                                            <p:txEl>
                                              <p:pRg st="2" end="2"/>
                                            </p:txEl>
                                          </p:spTgt>
                                        </p:tgtEl>
                                        <p:attrNameLst>
                                          <p:attrName>style.visibility</p:attrName>
                                        </p:attrNameLst>
                                      </p:cBhvr>
                                      <p:to>
                                        <p:strVal val="visible"/>
                                      </p:to>
                                    </p:set>
                                    <p:animEffect transition="in" filter="wipe(left)">
                                      <p:cBhvr>
                                        <p:cTn id="16" dur="500"/>
                                        <p:tgtEl>
                                          <p:spTgt spid="18131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1317">
                                            <p:txEl>
                                              <p:pRg st="4" end="4"/>
                                            </p:txEl>
                                          </p:spTgt>
                                        </p:tgtEl>
                                        <p:attrNameLst>
                                          <p:attrName>style.visibility</p:attrName>
                                        </p:attrNameLst>
                                      </p:cBhvr>
                                      <p:to>
                                        <p:strVal val="visible"/>
                                      </p:to>
                                    </p:set>
                                    <p:animEffect transition="in" filter="wipe(left)">
                                      <p:cBhvr>
                                        <p:cTn id="21" dur="500"/>
                                        <p:tgtEl>
                                          <p:spTgt spid="181317">
                                            <p:txEl>
                                              <p:pRg st="4" end="4"/>
                                            </p:txEl>
                                          </p:spTgt>
                                        </p:tgtEl>
                                      </p:cBhvr>
                                    </p:animEffect>
                                  </p:childTnLst>
                                </p:cTn>
                              </p:par>
                            </p:childTnLst>
                          </p:cTn>
                        </p:par>
                        <p:par>
                          <p:cTn id="22" fill="hold">
                            <p:stCondLst>
                              <p:cond delay="500"/>
                            </p:stCondLst>
                            <p:childTnLst>
                              <p:par>
                                <p:cTn id="23" presetID="18" presetClass="entr" presetSubtype="6" fill="hold" grpId="0" nodeType="afterEffect">
                                  <p:stCondLst>
                                    <p:cond delay="0"/>
                                  </p:stCondLst>
                                  <p:childTnLst>
                                    <p:set>
                                      <p:cBhvr>
                                        <p:cTn id="24" dur="1" fill="hold">
                                          <p:stCondLst>
                                            <p:cond delay="0"/>
                                          </p:stCondLst>
                                        </p:cTn>
                                        <p:tgtEl>
                                          <p:spTgt spid="181278"/>
                                        </p:tgtEl>
                                        <p:attrNameLst>
                                          <p:attrName>style.visibility</p:attrName>
                                        </p:attrNameLst>
                                      </p:cBhvr>
                                      <p:to>
                                        <p:strVal val="visible"/>
                                      </p:to>
                                    </p:set>
                                    <p:animEffect transition="in" filter="strips(downRight)">
                                      <p:cBhvr>
                                        <p:cTn id="25" dur="500"/>
                                        <p:tgtEl>
                                          <p:spTgt spid="181278"/>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1500"/>
                            </p:stCondLst>
                            <p:childTnLst>
                              <p:par>
                                <p:cTn id="31" presetID="18" presetClass="entr" presetSubtype="12"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strips(downLeft)">
                                      <p:cBhvr>
                                        <p:cTn id="33" dur="500"/>
                                        <p:tgtEl>
                                          <p:spTgt spid="4"/>
                                        </p:tgtEl>
                                      </p:cBhvr>
                                    </p:animEffect>
                                  </p:childTnLst>
                                </p:cTn>
                              </p:par>
                            </p:childTnLst>
                          </p:cTn>
                        </p:par>
                        <p:par>
                          <p:cTn id="34" fill="hold">
                            <p:stCondLst>
                              <p:cond delay="2000"/>
                            </p:stCondLst>
                            <p:childTnLst>
                              <p:par>
                                <p:cTn id="35" presetID="22" presetClass="entr" presetSubtype="1" fill="hold" grpId="0" nodeType="afterEffect">
                                  <p:stCondLst>
                                    <p:cond delay="0"/>
                                  </p:stCondLst>
                                  <p:childTnLst>
                                    <p:set>
                                      <p:cBhvr>
                                        <p:cTn id="36" dur="1" fill="hold">
                                          <p:stCondLst>
                                            <p:cond delay="0"/>
                                          </p:stCondLst>
                                        </p:cTn>
                                        <p:tgtEl>
                                          <p:spTgt spid="181318"/>
                                        </p:tgtEl>
                                        <p:attrNameLst>
                                          <p:attrName>style.visibility</p:attrName>
                                        </p:attrNameLst>
                                      </p:cBhvr>
                                      <p:to>
                                        <p:strVal val="visible"/>
                                      </p:to>
                                    </p:set>
                                    <p:animEffect transition="in" filter="wipe(up)">
                                      <p:cBhvr>
                                        <p:cTn id="37" dur="500"/>
                                        <p:tgtEl>
                                          <p:spTgt spid="18131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81319"/>
                                        </p:tgtEl>
                                        <p:attrNameLst>
                                          <p:attrName>style.visibility</p:attrName>
                                        </p:attrNameLst>
                                      </p:cBhvr>
                                      <p:to>
                                        <p:strVal val="visible"/>
                                      </p:to>
                                    </p:set>
                                    <p:animEffect transition="in" filter="wipe(left)">
                                      <p:cBhvr>
                                        <p:cTn id="40" dur="500"/>
                                        <p:tgtEl>
                                          <p:spTgt spid="181319"/>
                                        </p:tgtEl>
                                      </p:cBhvr>
                                    </p:animEffect>
                                  </p:childTnLst>
                                </p:cTn>
                              </p:par>
                            </p:childTnLst>
                          </p:cTn>
                        </p:par>
                        <p:par>
                          <p:cTn id="41" fill="hold">
                            <p:stCondLst>
                              <p:cond delay="2500"/>
                            </p:stCondLst>
                            <p:childTnLst>
                              <p:par>
                                <p:cTn id="42" presetID="18" presetClass="entr" presetSubtype="6" fill="hold" grpId="0" nodeType="afterEffect">
                                  <p:stCondLst>
                                    <p:cond delay="0"/>
                                  </p:stCondLst>
                                  <p:childTnLst>
                                    <p:set>
                                      <p:cBhvr>
                                        <p:cTn id="43" dur="1" fill="hold">
                                          <p:stCondLst>
                                            <p:cond delay="0"/>
                                          </p:stCondLst>
                                        </p:cTn>
                                        <p:tgtEl>
                                          <p:spTgt spid="181307"/>
                                        </p:tgtEl>
                                        <p:attrNameLst>
                                          <p:attrName>style.visibility</p:attrName>
                                        </p:attrNameLst>
                                      </p:cBhvr>
                                      <p:to>
                                        <p:strVal val="visible"/>
                                      </p:to>
                                    </p:set>
                                    <p:animEffect transition="in" filter="strips(downRight)">
                                      <p:cBhvr>
                                        <p:cTn id="44" dur="500"/>
                                        <p:tgtEl>
                                          <p:spTgt spid="181307"/>
                                        </p:tgtEl>
                                      </p:cBhvr>
                                    </p:animEffect>
                                  </p:childTnLst>
                                </p:cTn>
                              </p:par>
                            </p:childTnLst>
                          </p:cTn>
                        </p:par>
                        <p:par>
                          <p:cTn id="45" fill="hold">
                            <p:stCondLst>
                              <p:cond delay="3000"/>
                            </p:stCondLst>
                            <p:childTnLst>
                              <p:par>
                                <p:cTn id="46" presetID="10" presetClass="entr" presetSubtype="0" fill="hold"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1000"/>
                                        <p:tgtEl>
                                          <p:spTgt spid="7"/>
                                        </p:tgtEl>
                                      </p:cBhvr>
                                    </p:animEffect>
                                  </p:childTnLst>
                                </p:cTn>
                              </p:par>
                            </p:childTnLst>
                          </p:cTn>
                        </p:par>
                        <p:par>
                          <p:cTn id="49" fill="hold">
                            <p:stCondLst>
                              <p:cond delay="4000"/>
                            </p:stCondLst>
                            <p:childTnLst>
                              <p:par>
                                <p:cTn id="50" presetID="18" presetClass="entr" presetSubtype="12" fill="hold" nodeType="after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strips(downLeft)">
                                      <p:cBhvr>
                                        <p:cTn id="52" dur="500"/>
                                        <p:tgtEl>
                                          <p:spTgt spid="3"/>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181321"/>
                                        </p:tgtEl>
                                        <p:attrNameLst>
                                          <p:attrName>style.visibility</p:attrName>
                                        </p:attrNameLst>
                                      </p:cBhvr>
                                      <p:to>
                                        <p:strVal val="visible"/>
                                      </p:to>
                                    </p:set>
                                    <p:animEffect transition="in" filter="wipe(down)">
                                      <p:cBhvr>
                                        <p:cTn id="56" dur="500"/>
                                        <p:tgtEl>
                                          <p:spTgt spid="181321"/>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81320"/>
                                        </p:tgtEl>
                                        <p:attrNameLst>
                                          <p:attrName>style.visibility</p:attrName>
                                        </p:attrNameLst>
                                      </p:cBhvr>
                                      <p:to>
                                        <p:strVal val="visible"/>
                                      </p:to>
                                    </p:set>
                                    <p:animEffect transition="in" filter="wipe(left)">
                                      <p:cBhvr>
                                        <p:cTn id="59" dur="500"/>
                                        <p:tgtEl>
                                          <p:spTgt spid="18132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1324"/>
                                        </p:tgtEl>
                                        <p:attrNameLst>
                                          <p:attrName>style.visibility</p:attrName>
                                        </p:attrNameLst>
                                      </p:cBhvr>
                                      <p:to>
                                        <p:strVal val="visible"/>
                                      </p:to>
                                    </p:set>
                                    <p:animEffect transition="in" filter="fade">
                                      <p:cBhvr>
                                        <p:cTn id="64" dur="500"/>
                                        <p:tgtEl>
                                          <p:spTgt spid="181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62" grpId="0" animBg="1"/>
      <p:bldP spid="181307" grpId="0" animBg="1"/>
      <p:bldP spid="181317" grpId="0" build="p" bldLvl="4"/>
      <p:bldP spid="181278" grpId="0" animBg="1"/>
      <p:bldP spid="181318" grpId="0" animBg="1"/>
      <p:bldP spid="181319" grpId="0" animBg="1"/>
      <p:bldP spid="181320" grpId="0" animBg="1"/>
      <p:bldP spid="181321" grpId="0" animBg="1"/>
      <p:bldP spid="181324"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61" name="Rectangle 3"/>
          <p:cNvSpPr>
            <a:spLocks noGrp="1" noChangeArrowheads="1"/>
          </p:cNvSpPr>
          <p:nvPr>
            <p:ph idx="1"/>
          </p:nvPr>
        </p:nvSpPr>
        <p:spPr>
          <a:xfrm>
            <a:off x="552540" y="1773670"/>
            <a:ext cx="7244862" cy="3709516"/>
          </a:xfrm>
        </p:spPr>
        <p:txBody>
          <a:bodyPr>
            <a:normAutofit/>
          </a:bodyPr>
          <a:lstStyle/>
          <a:p>
            <a:pPr marL="0" indent="0">
              <a:buClr>
                <a:schemeClr val="accent1">
                  <a:lumMod val="90000"/>
                  <a:lumOff val="10000"/>
                </a:schemeClr>
              </a:buClr>
              <a:buNone/>
            </a:pPr>
            <a:r>
              <a:rPr lang="zh-CN" altLang="en-US" sz="2400" dirty="0"/>
              <a:t>你认为哪种物品的替代效应会更大，完全替代品还是完全互补品</a:t>
            </a:r>
            <a:r>
              <a:rPr lang="en-US" altLang="zh-CN" sz="2400" dirty="0"/>
              <a:t>?</a:t>
            </a:r>
          </a:p>
          <a:p>
            <a:pPr>
              <a:buClr>
                <a:schemeClr val="accent1">
                  <a:lumMod val="90000"/>
                  <a:lumOff val="10000"/>
                </a:schemeClr>
              </a:buClr>
              <a:buFont typeface="Arial" panose="020B0604020202020204" pitchFamily="34" charset="0"/>
              <a:buChar char="•"/>
            </a:pPr>
            <a:r>
              <a:rPr lang="zh-CN" altLang="en-US" sz="2400" dirty="0"/>
              <a:t>在一张图上画出百事可乐与可口可乐的无差异曲线，在另一张图上画出热狗与热狗面包的无差异曲线</a:t>
            </a:r>
            <a:endParaRPr lang="en-US" altLang="zh-CN" sz="2400" dirty="0"/>
          </a:p>
          <a:p>
            <a:pPr>
              <a:buClr>
                <a:schemeClr val="accent1">
                  <a:lumMod val="90000"/>
                  <a:lumOff val="10000"/>
                </a:schemeClr>
              </a:buClr>
              <a:buFont typeface="Arial" panose="020B0604020202020204" pitchFamily="34" charset="0"/>
              <a:buChar char="•"/>
            </a:pPr>
            <a:r>
              <a:rPr lang="zh-CN" altLang="en-US" sz="2400" dirty="0"/>
              <a:t>每张图中，表示出相对价格变动的影响</a:t>
            </a:r>
            <a:r>
              <a:rPr lang="en-US" altLang="zh-CN" sz="2400" dirty="0"/>
              <a:t>(</a:t>
            </a:r>
            <a:r>
              <a:rPr lang="zh-CN" altLang="en-US" sz="2400"/>
              <a:t>保持</a:t>
            </a:r>
            <a:r>
              <a:rPr lang="zh-CN" altLang="en-US" sz="2400" smtClean="0"/>
              <a:t>消费者在</a:t>
            </a:r>
            <a:r>
              <a:rPr lang="zh-CN" altLang="en-US" sz="2400" dirty="0"/>
              <a:t>最初的无差异曲线上</a:t>
            </a:r>
            <a:r>
              <a:rPr lang="en-US" altLang="zh-CN" sz="2400" dirty="0"/>
              <a:t>)</a:t>
            </a:r>
            <a:endParaRPr lang="en-US" altLang="zh-CN" sz="2400" dirty="0">
              <a:latin typeface="微软雅黑" panose="020B0503020204020204" pitchFamily="34" charset="-122"/>
              <a:ea typeface="微软雅黑" panose="020B0503020204020204" pitchFamily="34" charset="-122"/>
            </a:endParaRPr>
          </a:p>
        </p:txBody>
      </p:sp>
      <p:sp>
        <p:nvSpPr>
          <p:cNvPr id="4506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400" b="1" i="0" u="none" strike="noStrike" kern="1200" cap="none" spc="0" normalizeH="0" baseline="0" noProof="0">
                <a:ln>
                  <a:noFill/>
                </a:ln>
                <a:solidFill>
                  <a:prstClr val="black"/>
                </a:solidFill>
                <a:effectLst/>
                <a:uLnTx/>
                <a:uFillTx/>
                <a:latin typeface="Tahoma" panose="020B0604030504040204" pitchFamily="34" charset="0"/>
                <a:ea typeface="+mn-ea"/>
                <a:cs typeface="Arial" panose="020B0604020202020204" pitchFamily="34" charset="0"/>
              </a:rPr>
              <a:t>0</a:t>
            </a:r>
          </a:p>
        </p:txBody>
      </p:sp>
      <p:sp>
        <p:nvSpPr>
          <p:cNvPr id="5" name="Rectangle 4"/>
          <p:cNvSpPr txBox="1">
            <a:spLocks noChangeArrowheads="1"/>
          </p:cNvSpPr>
          <p:nvPr/>
        </p:nvSpPr>
        <p:spPr>
          <a:xfrm>
            <a:off x="493431" y="337231"/>
            <a:ext cx="8208963" cy="954088"/>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b="0" kern="1200">
                <a:solidFill>
                  <a:srgbClr val="006699"/>
                </a:solidFill>
                <a:latin typeface="Arial" panose="020B0604020202020204" pitchFamily="34" charset="0"/>
                <a:ea typeface="Tahoma" panose="020B0604030504040204" pitchFamily="34" charset="0"/>
                <a:cs typeface="Arial" panose="020B0604020202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3300">
                <a:solidFill>
                  <a:srgbClr val="1F497D">
                    <a:lumMod val="50000"/>
                  </a:srgbClr>
                </a:solidFill>
                <a:latin typeface="Tahoma" panose="020B0604030504040204" pitchFamily="34" charset="0"/>
                <a:ea typeface="华光中雅_CNKI" panose="02000500000000000000"/>
              </a:rPr>
              <a:t>习题</a:t>
            </a:r>
            <a:r>
              <a:rPr lang="en-US" altLang="zh-CN" sz="3300">
                <a:solidFill>
                  <a:srgbClr val="1F497D">
                    <a:lumMod val="50000"/>
                  </a:srgbClr>
                </a:solidFill>
                <a:latin typeface="Tahoma" panose="020B0604030504040204" pitchFamily="34" charset="0"/>
                <a:ea typeface="华光中雅_CNKI" panose="02000500000000000000"/>
              </a:rPr>
              <a:t>4</a:t>
            </a:r>
            <a:r>
              <a:rPr lang="zh-CN" altLang="en-US" sz="3300">
                <a:solidFill>
                  <a:srgbClr val="1F497D">
                    <a:lumMod val="50000"/>
                  </a:srgbClr>
                </a:solidFill>
                <a:latin typeface="Tahoma" panose="020B0604030504040204" pitchFamily="34" charset="0"/>
                <a:ea typeface="华光中雅_CNKI" panose="02000500000000000000"/>
              </a:rPr>
              <a:t>：两</a:t>
            </a:r>
            <a:r>
              <a:rPr kumimoji="0" lang="zh-CN" altLang="en-US" sz="3300" b="0" i="0" u="none" strike="noStrike" kern="1200" cap="none" spc="0" normalizeH="0" baseline="0" noProof="0" smtClean="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种</a:t>
            </a:r>
            <a:r>
              <a:rPr kumimoji="0" lang="zh-CN" altLang="en-US" sz="33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情形中的替代效应</a:t>
            </a:r>
            <a:endParaRPr kumimoji="0" lang="en-US" sz="3300" b="0" i="0" u="none" strike="noStrike" kern="1200" cap="none" spc="0" normalizeH="0" baseline="0" noProof="0" dirty="0">
              <a:ln>
                <a:noFill/>
              </a:ln>
              <a:solidFill>
                <a:srgbClr val="1F497D">
                  <a:lumMod val="50000"/>
                </a:srgbClr>
              </a:solidFill>
              <a:effectLst/>
              <a:uLnTx/>
              <a:uFillTx/>
              <a:latin typeface="Arial" panose="020B0604020202020204" pitchFamily="34" charset="0"/>
              <a:ea typeface="华光中雅_CNKI" panose="02000500000000000000"/>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61">
                                            <p:txEl>
                                              <p:pRg st="0" end="0"/>
                                            </p:txEl>
                                          </p:spTgt>
                                        </p:tgtEl>
                                        <p:attrNameLst>
                                          <p:attrName>style.visibility</p:attrName>
                                        </p:attrNameLst>
                                      </p:cBhvr>
                                      <p:to>
                                        <p:strVal val="visible"/>
                                      </p:to>
                                    </p:set>
                                    <p:animEffect transition="in" filter="wipe(left)">
                                      <p:cBhvr>
                                        <p:cTn id="7" dur="500"/>
                                        <p:tgtEl>
                                          <p:spTgt spid="450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61">
                                            <p:txEl>
                                              <p:pRg st="1" end="1"/>
                                            </p:txEl>
                                          </p:spTgt>
                                        </p:tgtEl>
                                        <p:attrNameLst>
                                          <p:attrName>style.visibility</p:attrName>
                                        </p:attrNameLst>
                                      </p:cBhvr>
                                      <p:to>
                                        <p:strVal val="visible"/>
                                      </p:to>
                                    </p:set>
                                    <p:animEffect transition="in" filter="wipe(left)">
                                      <p:cBhvr>
                                        <p:cTn id="12" dur="500"/>
                                        <p:tgtEl>
                                          <p:spTgt spid="450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061">
                                            <p:txEl>
                                              <p:pRg st="2" end="2"/>
                                            </p:txEl>
                                          </p:spTgt>
                                        </p:tgtEl>
                                        <p:attrNameLst>
                                          <p:attrName>style.visibility</p:attrName>
                                        </p:attrNameLst>
                                      </p:cBhvr>
                                      <p:to>
                                        <p:strVal val="visible"/>
                                      </p:to>
                                    </p:set>
                                    <p:animEffect transition="in" filter="wipe(left)">
                                      <p:cBhvr>
                                        <p:cTn id="17" dur="500"/>
                                        <p:tgtEl>
                                          <p:spTgt spid="450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build="p" bldLvl="4"/>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6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400" b="1" i="0" u="none" strike="noStrike" kern="1200" cap="none" spc="0" normalizeH="0" baseline="0" noProof="0">
                <a:ln>
                  <a:noFill/>
                </a:ln>
                <a:solidFill>
                  <a:prstClr val="black"/>
                </a:solidFill>
                <a:effectLst/>
                <a:uLnTx/>
                <a:uFillTx/>
                <a:latin typeface="Tahoma" panose="020B0604030504040204" pitchFamily="34" charset="0"/>
                <a:ea typeface="+mn-ea"/>
                <a:cs typeface="Arial" panose="020B0604020202020204" pitchFamily="34" charset="0"/>
              </a:rPr>
              <a:t>0</a:t>
            </a:r>
          </a:p>
        </p:txBody>
      </p:sp>
      <p:sp>
        <p:nvSpPr>
          <p:cNvPr id="5" name="Rectangle 4"/>
          <p:cNvSpPr txBox="1">
            <a:spLocks noChangeArrowheads="1"/>
          </p:cNvSpPr>
          <p:nvPr/>
        </p:nvSpPr>
        <p:spPr>
          <a:xfrm>
            <a:off x="493431" y="337231"/>
            <a:ext cx="8208963" cy="954088"/>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b="0" kern="1200">
                <a:solidFill>
                  <a:srgbClr val="006699"/>
                </a:solidFill>
                <a:latin typeface="Arial" panose="020B0604020202020204" pitchFamily="34" charset="0"/>
                <a:ea typeface="Tahoma" panose="020B0604030504040204" pitchFamily="34" charset="0"/>
                <a:cs typeface="Arial" panose="020B0604020202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3200" spc="400" smtClean="0">
                <a:solidFill>
                  <a:srgbClr val="1F497D">
                    <a:lumMod val="50000"/>
                  </a:srgbClr>
                </a:solidFill>
                <a:latin typeface="Tahoma" panose="020B0604030504040204" pitchFamily="34" charset="0"/>
                <a:ea typeface="华光中雅_CNKI" panose="02000500000000000000"/>
              </a:rPr>
              <a:t>习题</a:t>
            </a:r>
            <a:r>
              <a:rPr lang="en-US" altLang="zh-CN" sz="3200" spc="400" smtClean="0">
                <a:solidFill>
                  <a:srgbClr val="1F497D">
                    <a:lumMod val="50000"/>
                  </a:srgbClr>
                </a:solidFill>
                <a:latin typeface="Tahoma" panose="020B0604030504040204" pitchFamily="34" charset="0"/>
                <a:ea typeface="华光中雅_CNKI" panose="02000500000000000000"/>
              </a:rPr>
              <a:t>4</a:t>
            </a:r>
            <a:r>
              <a:rPr lang="zh-CN" altLang="en-US" sz="3200" spc="400" smtClean="0">
                <a:solidFill>
                  <a:srgbClr val="1F497D">
                    <a:lumMod val="50000"/>
                  </a:srgbClr>
                </a:solidFill>
                <a:latin typeface="Tahoma" panose="020B0604030504040204" pitchFamily="34" charset="0"/>
                <a:ea typeface="华光中雅_CNKI" panose="02000500000000000000"/>
              </a:rPr>
              <a:t>：</a:t>
            </a:r>
            <a:r>
              <a:rPr kumimoji="0" lang="zh-CN" altLang="en-US" sz="3200" b="0" i="0" u="none" strike="noStrike" kern="1200" cap="none" spc="0" normalizeH="0" baseline="0" noProof="0" smtClean="0">
                <a:ln>
                  <a:noFill/>
                </a:ln>
                <a:solidFill>
                  <a:srgbClr val="1F497D">
                    <a:lumMod val="50000"/>
                  </a:srgbClr>
                </a:solidFill>
                <a:effectLst/>
                <a:uLnTx/>
                <a:uFillTx/>
                <a:latin typeface="Tahoma" panose="020B0604030504040204" pitchFamily="34" charset="0"/>
                <a:ea typeface="华光中雅_CNKI" panose="02000500000000000000"/>
              </a:rPr>
              <a:t>参考</a:t>
            </a:r>
            <a:r>
              <a:rPr kumimoji="0" lang="zh-CN" altLang="en-US" sz="32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rPr>
              <a:t>答案</a:t>
            </a:r>
            <a:endParaRPr kumimoji="0" lang="en-US" sz="3200" b="0" i="0" u="none" strike="noStrike" kern="1200" cap="none" spc="0" normalizeH="0" baseline="0" noProof="0" dirty="0">
              <a:ln>
                <a:noFill/>
              </a:ln>
              <a:solidFill>
                <a:srgbClr val="1F497D">
                  <a:lumMod val="50000"/>
                </a:srgbClr>
              </a:solidFill>
              <a:effectLst/>
              <a:uLnTx/>
              <a:uFillTx/>
              <a:ea typeface="华光中雅_CNKI" panose="02000500000000000000"/>
            </a:endParaRPr>
          </a:p>
        </p:txBody>
      </p:sp>
      <p:sp>
        <p:nvSpPr>
          <p:cNvPr id="2" name="Text Box 58"/>
          <p:cNvSpPr txBox="1">
            <a:spLocks noChangeArrowheads="1"/>
          </p:cNvSpPr>
          <p:nvPr/>
        </p:nvSpPr>
        <p:spPr bwMode="auto">
          <a:xfrm>
            <a:off x="1363585" y="1793511"/>
            <a:ext cx="5889270" cy="480131"/>
          </a:xfrm>
          <a:prstGeom prst="rect">
            <a:avLst/>
          </a:prstGeom>
          <a:solidFill>
            <a:srgbClr val="CCFFCC"/>
          </a:solidFill>
          <a:ln w="9525">
            <a:noFill/>
            <a:miter lim="800000"/>
          </a:ln>
          <a:effectLst>
            <a:outerShdw blurRad="50800" dist="38100" dir="2700000" algn="tl" rotWithShape="0">
              <a:prstClr val="black">
                <a:alpha val="40000"/>
              </a:prstClr>
            </a:outerShdw>
          </a:effectLst>
        </p:spPr>
        <p:txBody>
          <a:bodyPr wrap="square">
            <a:spAutoFit/>
          </a:bodyPr>
          <a:lstStyle/>
          <a:p>
            <a:pPr algn="ctr">
              <a:lnSpc>
                <a:spcPct val="105000"/>
              </a:lnSpc>
              <a:defRPr/>
            </a:pPr>
            <a:r>
              <a:rPr lang="zh-CN" altLang="en-US" sz="2400" i="1" dirty="0">
                <a:latin typeface="Arial" panose="020B0604020202020204"/>
                <a:cs typeface="Arial" panose="020B0604020202020204"/>
              </a:rPr>
              <a:t>但替代品的替代效应大于互补品</a:t>
            </a:r>
            <a:endParaRPr lang="en-US" sz="2400" i="1" dirty="0">
              <a:latin typeface="Arial" panose="020B0604020202020204"/>
              <a:cs typeface="Arial" panose="020B0604020202020204"/>
            </a:endParaRPr>
          </a:p>
        </p:txBody>
      </p:sp>
      <p:sp>
        <p:nvSpPr>
          <p:cNvPr id="3" name="Text Box 15"/>
          <p:cNvSpPr txBox="1">
            <a:spLocks noChangeArrowheads="1"/>
          </p:cNvSpPr>
          <p:nvPr/>
        </p:nvSpPr>
        <p:spPr bwMode="auto">
          <a:xfrm>
            <a:off x="1350048" y="1301350"/>
            <a:ext cx="5883275" cy="449931"/>
          </a:xfrm>
          <a:prstGeom prst="rect">
            <a:avLst/>
          </a:prstGeom>
          <a:solidFill>
            <a:srgbClr val="FFCC99"/>
          </a:solidFill>
          <a:ln w="9525">
            <a:noFill/>
            <a:miter lim="800000"/>
          </a:ln>
          <a:effectLst>
            <a:outerShdw blurRad="50800" dist="38100" dir="2700000" algn="tl" rotWithShape="0">
              <a:prstClr val="black">
                <a:alpha val="40000"/>
              </a:prstClr>
            </a:outerShdw>
          </a:effectLst>
        </p:spPr>
        <p:txBody>
          <a:bodyPr>
            <a:spAutoFit/>
          </a:bodyPr>
          <a:lstStyle/>
          <a:p>
            <a:pPr algn="ctr">
              <a:lnSpc>
                <a:spcPct val="105000"/>
              </a:lnSpc>
              <a:defRPr/>
            </a:pPr>
            <a:r>
              <a:rPr lang="zh-CN" altLang="en-US" sz="2400" i="1" dirty="0">
                <a:latin typeface="Arial" panose="020B0604020202020204"/>
                <a:cs typeface="Arial" panose="020B0604020202020204"/>
              </a:rPr>
              <a:t>在两张图中，相对价格变动相同的幅度</a:t>
            </a:r>
            <a:endParaRPr lang="en-US" sz="2400" i="1" dirty="0">
              <a:latin typeface="Arial" panose="020B0604020202020204"/>
              <a:cs typeface="Arial" panose="020B0604020202020204"/>
            </a:endParaRPr>
          </a:p>
        </p:txBody>
      </p:sp>
      <p:grpSp>
        <p:nvGrpSpPr>
          <p:cNvPr id="4" name="组合 3"/>
          <p:cNvGrpSpPr/>
          <p:nvPr/>
        </p:nvGrpSpPr>
        <p:grpSpPr>
          <a:xfrm>
            <a:off x="830577" y="1852016"/>
            <a:ext cx="3346450" cy="4194175"/>
            <a:chOff x="1091721" y="1785607"/>
            <a:chExt cx="3346450" cy="4194175"/>
          </a:xfrm>
        </p:grpSpPr>
        <p:grpSp>
          <p:nvGrpSpPr>
            <p:cNvPr id="6" name="Group 9"/>
            <p:cNvGrpSpPr/>
            <p:nvPr/>
          </p:nvGrpSpPr>
          <p:grpSpPr bwMode="auto">
            <a:xfrm>
              <a:off x="1091721" y="2801607"/>
              <a:ext cx="2919412" cy="3178175"/>
              <a:chOff x="2677" y="894"/>
              <a:chExt cx="2715" cy="2485"/>
            </a:xfrm>
          </p:grpSpPr>
          <p:sp>
            <p:nvSpPr>
              <p:cNvPr id="18" name="Line 33"/>
              <p:cNvSpPr>
                <a:spLocks noChangeShapeType="1"/>
              </p:cNvSpPr>
              <p:nvPr/>
            </p:nvSpPr>
            <p:spPr bwMode="auto">
              <a:xfrm>
                <a:off x="2680" y="894"/>
                <a:ext cx="0" cy="248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19" name="Line 34"/>
              <p:cNvSpPr>
                <a:spLocks noChangeShapeType="1"/>
              </p:cNvSpPr>
              <p:nvPr/>
            </p:nvSpPr>
            <p:spPr bwMode="auto">
              <a:xfrm>
                <a:off x="2677" y="3377"/>
                <a:ext cx="2715"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7" name="Arc 14"/>
            <p:cNvSpPr/>
            <p:nvPr/>
          </p:nvSpPr>
          <p:spPr bwMode="auto">
            <a:xfrm flipH="1" flipV="1">
              <a:off x="1237771" y="1785607"/>
              <a:ext cx="3200400" cy="3756025"/>
            </a:xfrm>
            <a:custGeom>
              <a:avLst/>
              <a:gdLst>
                <a:gd name="T0" fmla="*/ 2147483647 w 20257"/>
                <a:gd name="T1" fmla="*/ 0 h 21453"/>
                <a:gd name="T2" fmla="*/ 2147483647 w 20257"/>
                <a:gd name="T3" fmla="*/ 2147483647 h 21453"/>
                <a:gd name="T4" fmla="*/ 0 w 20257"/>
                <a:gd name="T5" fmla="*/ 2147483647 h 21453"/>
                <a:gd name="T6" fmla="*/ 0 60000 65536"/>
                <a:gd name="T7" fmla="*/ 0 60000 65536"/>
                <a:gd name="T8" fmla="*/ 0 60000 65536"/>
                <a:gd name="T9" fmla="*/ 0 w 20257"/>
                <a:gd name="T10" fmla="*/ 0 h 21453"/>
                <a:gd name="T11" fmla="*/ 20257 w 20257"/>
                <a:gd name="T12" fmla="*/ 21453 h 21453"/>
              </a:gdLst>
              <a:ahLst/>
              <a:cxnLst>
                <a:cxn ang="T6">
                  <a:pos x="T0" y="T1"/>
                </a:cxn>
                <a:cxn ang="T7">
                  <a:pos x="T2" y="T3"/>
                </a:cxn>
                <a:cxn ang="T8">
                  <a:pos x="T4" y="T5"/>
                </a:cxn>
              </a:cxnLst>
              <a:rect l="T9" t="T10" r="T11" b="T12"/>
              <a:pathLst>
                <a:path w="20257" h="21453" fill="none" extrusionOk="0">
                  <a:moveTo>
                    <a:pt x="2512" y="-1"/>
                  </a:moveTo>
                  <a:cubicBezTo>
                    <a:pt x="10580" y="944"/>
                    <a:pt x="17436" y="6335"/>
                    <a:pt x="20256" y="13954"/>
                  </a:cubicBezTo>
                </a:path>
                <a:path w="20257" h="21453" stroke="0" extrusionOk="0">
                  <a:moveTo>
                    <a:pt x="2512" y="-1"/>
                  </a:moveTo>
                  <a:cubicBezTo>
                    <a:pt x="10580" y="944"/>
                    <a:pt x="17436" y="6335"/>
                    <a:pt x="20256" y="13954"/>
                  </a:cubicBezTo>
                  <a:lnTo>
                    <a:pt x="0" y="21453"/>
                  </a:lnTo>
                  <a:close/>
                </a:path>
              </a:pathLst>
            </a:custGeom>
            <a:noFill/>
            <a:ln w="38100">
              <a:solidFill>
                <a:srgbClr val="336699"/>
              </a:solidFill>
              <a:round/>
            </a:ln>
          </p:spPr>
          <p:txBody>
            <a:bodyPr rot="10800000" wrap="none" anchor="ctr"/>
            <a:lstStyle/>
            <a:p>
              <a:pPr algn="ctr"/>
              <a:endParaRPr lang="en-US">
                <a:latin typeface="Arial" panose="020B0604020202020204"/>
                <a:cs typeface="Arial" panose="020B0604020202020204"/>
              </a:endParaRPr>
            </a:p>
            <a:p>
              <a:pPr algn="ctr"/>
              <a:endParaRPr lang="en-US">
                <a:latin typeface="Arial" panose="020B0604020202020204"/>
                <a:cs typeface="Arial" panose="020B0604020202020204"/>
              </a:endParaRPr>
            </a:p>
          </p:txBody>
        </p:sp>
        <p:grpSp>
          <p:nvGrpSpPr>
            <p:cNvPr id="8" name="Group 54"/>
            <p:cNvGrpSpPr/>
            <p:nvPr/>
          </p:nvGrpSpPr>
          <p:grpSpPr bwMode="auto">
            <a:xfrm>
              <a:off x="1272696" y="3485819"/>
              <a:ext cx="1042987" cy="1457325"/>
              <a:chOff x="795" y="2224"/>
              <a:chExt cx="657" cy="918"/>
            </a:xfrm>
          </p:grpSpPr>
          <p:sp>
            <p:nvSpPr>
              <p:cNvPr id="14" name="Line 26"/>
              <p:cNvSpPr>
                <a:spLocks noChangeShapeType="1"/>
              </p:cNvSpPr>
              <p:nvPr/>
            </p:nvSpPr>
            <p:spPr bwMode="auto">
              <a:xfrm>
                <a:off x="795" y="2224"/>
                <a:ext cx="657" cy="918"/>
              </a:xfrm>
              <a:prstGeom prst="line">
                <a:avLst/>
              </a:prstGeom>
              <a:noFill/>
              <a:ln w="19050">
                <a:solidFill>
                  <a:srgbClr val="FF0000"/>
                </a:solidFill>
                <a:round/>
              </a:ln>
            </p:spPr>
            <p:txBody>
              <a:bodyPr/>
              <a:lstStyle/>
              <a:p>
                <a:endParaRPr lang="en-US">
                  <a:latin typeface="Arial" panose="020B0604020202020204"/>
                  <a:cs typeface="Arial" panose="020B0604020202020204"/>
                </a:endParaRPr>
              </a:p>
            </p:txBody>
          </p:sp>
          <p:grpSp>
            <p:nvGrpSpPr>
              <p:cNvPr id="15" name="Group 42"/>
              <p:cNvGrpSpPr/>
              <p:nvPr/>
            </p:nvGrpSpPr>
            <p:grpSpPr bwMode="auto">
              <a:xfrm>
                <a:off x="1090" y="2472"/>
                <a:ext cx="247" cy="213"/>
                <a:chOff x="3678" y="2346"/>
                <a:chExt cx="247" cy="213"/>
              </a:xfrm>
            </p:grpSpPr>
            <p:sp>
              <p:nvSpPr>
                <p:cNvPr id="16" name="Oval 43"/>
                <p:cNvSpPr>
                  <a:spLocks noChangeArrowheads="1"/>
                </p:cNvSpPr>
                <p:nvPr/>
              </p:nvSpPr>
              <p:spPr bwMode="auto">
                <a:xfrm>
                  <a:off x="3678" y="2500"/>
                  <a:ext cx="56" cy="56"/>
                </a:xfrm>
                <a:prstGeom prst="ellipse">
                  <a:avLst/>
                </a:prstGeom>
                <a:solidFill>
                  <a:srgbClr val="000000"/>
                </a:solidFill>
                <a:ln w="9525">
                  <a:noFill/>
                  <a:round/>
                </a:ln>
              </p:spPr>
              <p:txBody>
                <a:bodyPr wrap="none" anchor="ctr"/>
                <a:lstStyle/>
                <a:p>
                  <a:endParaRPr lang="en-US">
                    <a:latin typeface="Arial" panose="020B0604020202020204"/>
                    <a:cs typeface="Arial" panose="020B0604020202020204"/>
                  </a:endParaRPr>
                </a:p>
              </p:txBody>
            </p:sp>
            <p:sp>
              <p:nvSpPr>
                <p:cNvPr id="17" name="Text Box 36"/>
                <p:cNvSpPr txBox="1">
                  <a:spLocks noChangeArrowheads="1"/>
                </p:cNvSpPr>
                <p:nvPr/>
              </p:nvSpPr>
              <p:spPr bwMode="auto">
                <a:xfrm>
                  <a:off x="3741" y="2346"/>
                  <a:ext cx="184" cy="213"/>
                </a:xfrm>
                <a:prstGeom prst="rect">
                  <a:avLst/>
                </a:prstGeom>
                <a:noFill/>
                <a:ln w="9525">
                  <a:noFill/>
                  <a:miter lim="800000"/>
                </a:ln>
              </p:spPr>
              <p:txBody>
                <a:bodyPr lIns="0" tIns="0" rIns="0" bIns="0">
                  <a:spAutoFit/>
                </a:bodyPr>
                <a:lstStyle/>
                <a:p>
                  <a:pPr>
                    <a:spcBef>
                      <a:spcPct val="50000"/>
                    </a:spcBef>
                  </a:pPr>
                  <a:r>
                    <a:rPr lang="en-US" sz="2200" b="1" dirty="0">
                      <a:latin typeface="Arial" panose="020B0604020202020204"/>
                      <a:cs typeface="Arial" panose="020B0604020202020204"/>
                    </a:rPr>
                    <a:t>A</a:t>
                  </a:r>
                  <a:endParaRPr lang="en-US" sz="2200" b="1" baseline="-25000" dirty="0">
                    <a:latin typeface="Arial" panose="020B0604020202020204"/>
                    <a:cs typeface="Arial" panose="020B0604020202020204"/>
                  </a:endParaRPr>
                </a:p>
              </p:txBody>
            </p:sp>
          </p:grpSp>
        </p:grpSp>
        <p:grpSp>
          <p:nvGrpSpPr>
            <p:cNvPr id="9" name="Group 56"/>
            <p:cNvGrpSpPr/>
            <p:nvPr/>
          </p:nvGrpSpPr>
          <p:grpSpPr bwMode="auto">
            <a:xfrm>
              <a:off x="2063271" y="4766932"/>
              <a:ext cx="1892300" cy="955675"/>
              <a:chOff x="1293" y="3031"/>
              <a:chExt cx="1192" cy="602"/>
            </a:xfrm>
          </p:grpSpPr>
          <p:sp>
            <p:nvSpPr>
              <p:cNvPr id="10" name="Line 24"/>
              <p:cNvSpPr>
                <a:spLocks noChangeShapeType="1"/>
              </p:cNvSpPr>
              <p:nvPr/>
            </p:nvSpPr>
            <p:spPr bwMode="auto">
              <a:xfrm flipH="1" flipV="1">
                <a:off x="1293" y="3031"/>
                <a:ext cx="1192" cy="602"/>
              </a:xfrm>
              <a:prstGeom prst="line">
                <a:avLst/>
              </a:prstGeom>
              <a:noFill/>
              <a:ln w="19050">
                <a:solidFill>
                  <a:srgbClr val="FF0000"/>
                </a:solidFill>
                <a:round/>
              </a:ln>
            </p:spPr>
            <p:txBody>
              <a:bodyPr/>
              <a:lstStyle/>
              <a:p>
                <a:endParaRPr lang="en-US">
                  <a:latin typeface="Arial" panose="020B0604020202020204"/>
                  <a:cs typeface="Arial" panose="020B0604020202020204"/>
                </a:endParaRPr>
              </a:p>
            </p:txBody>
          </p:sp>
          <p:grpSp>
            <p:nvGrpSpPr>
              <p:cNvPr id="11" name="Group 45"/>
              <p:cNvGrpSpPr/>
              <p:nvPr/>
            </p:nvGrpSpPr>
            <p:grpSpPr bwMode="auto">
              <a:xfrm>
                <a:off x="1896" y="3158"/>
                <a:ext cx="247" cy="213"/>
                <a:chOff x="3678" y="2346"/>
                <a:chExt cx="247" cy="213"/>
              </a:xfrm>
            </p:grpSpPr>
            <p:sp>
              <p:nvSpPr>
                <p:cNvPr id="12" name="Oval 46"/>
                <p:cNvSpPr>
                  <a:spLocks noChangeArrowheads="1"/>
                </p:cNvSpPr>
                <p:nvPr/>
              </p:nvSpPr>
              <p:spPr bwMode="auto">
                <a:xfrm>
                  <a:off x="3678" y="2500"/>
                  <a:ext cx="56" cy="56"/>
                </a:xfrm>
                <a:prstGeom prst="ellipse">
                  <a:avLst/>
                </a:prstGeom>
                <a:solidFill>
                  <a:srgbClr val="000000"/>
                </a:solidFill>
                <a:ln w="9525">
                  <a:noFill/>
                  <a:round/>
                </a:ln>
              </p:spPr>
              <p:txBody>
                <a:bodyPr wrap="none" anchor="ctr"/>
                <a:lstStyle/>
                <a:p>
                  <a:endParaRPr lang="en-US">
                    <a:latin typeface="Arial" panose="020B0604020202020204"/>
                    <a:cs typeface="Arial" panose="020B0604020202020204"/>
                  </a:endParaRPr>
                </a:p>
              </p:txBody>
            </p:sp>
            <p:sp>
              <p:nvSpPr>
                <p:cNvPr id="13" name="Text Box 36"/>
                <p:cNvSpPr txBox="1">
                  <a:spLocks noChangeArrowheads="1"/>
                </p:cNvSpPr>
                <p:nvPr/>
              </p:nvSpPr>
              <p:spPr bwMode="auto">
                <a:xfrm>
                  <a:off x="3741" y="2346"/>
                  <a:ext cx="184" cy="213"/>
                </a:xfrm>
                <a:prstGeom prst="rect">
                  <a:avLst/>
                </a:prstGeom>
                <a:noFill/>
                <a:ln w="9525">
                  <a:noFill/>
                  <a:miter lim="800000"/>
                </a:ln>
              </p:spPr>
              <p:txBody>
                <a:bodyPr lIns="0" tIns="0" rIns="0" bIns="0">
                  <a:spAutoFit/>
                </a:bodyPr>
                <a:lstStyle/>
                <a:p>
                  <a:pPr>
                    <a:spcBef>
                      <a:spcPct val="50000"/>
                    </a:spcBef>
                  </a:pPr>
                  <a:r>
                    <a:rPr lang="en-US" sz="2200" b="1">
                      <a:latin typeface="Arial" panose="020B0604020202020204"/>
                      <a:cs typeface="Arial" panose="020B0604020202020204"/>
                    </a:rPr>
                    <a:t>B</a:t>
                  </a:r>
                  <a:endParaRPr lang="en-US" sz="2200" b="1" baseline="-25000">
                    <a:latin typeface="Arial" panose="020B0604020202020204"/>
                    <a:cs typeface="Arial" panose="020B0604020202020204"/>
                  </a:endParaRPr>
                </a:p>
              </p:txBody>
            </p:sp>
          </p:grpSp>
        </p:grpSp>
      </p:grpSp>
      <p:grpSp>
        <p:nvGrpSpPr>
          <p:cNvPr id="20" name="组合 19"/>
          <p:cNvGrpSpPr/>
          <p:nvPr/>
        </p:nvGrpSpPr>
        <p:grpSpPr>
          <a:xfrm>
            <a:off x="5500208" y="3096882"/>
            <a:ext cx="2919413" cy="2879725"/>
            <a:chOff x="5500208" y="3096882"/>
            <a:chExt cx="2919413" cy="2879725"/>
          </a:xfrm>
        </p:grpSpPr>
        <p:grpSp>
          <p:nvGrpSpPr>
            <p:cNvPr id="21" name="Group 16"/>
            <p:cNvGrpSpPr/>
            <p:nvPr/>
          </p:nvGrpSpPr>
          <p:grpSpPr bwMode="auto">
            <a:xfrm>
              <a:off x="5500208" y="3096882"/>
              <a:ext cx="2919413" cy="2879725"/>
              <a:chOff x="2677" y="894"/>
              <a:chExt cx="2715" cy="2485"/>
            </a:xfrm>
          </p:grpSpPr>
          <p:sp>
            <p:nvSpPr>
              <p:cNvPr id="34" name="Line 33"/>
              <p:cNvSpPr>
                <a:spLocks noChangeShapeType="1"/>
              </p:cNvSpPr>
              <p:nvPr/>
            </p:nvSpPr>
            <p:spPr bwMode="auto">
              <a:xfrm>
                <a:off x="2680" y="894"/>
                <a:ext cx="0" cy="248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5" name="Line 34"/>
              <p:cNvSpPr>
                <a:spLocks noChangeShapeType="1"/>
              </p:cNvSpPr>
              <p:nvPr/>
            </p:nvSpPr>
            <p:spPr bwMode="auto">
              <a:xfrm>
                <a:off x="2677" y="3377"/>
                <a:ext cx="2715"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grpSp>
          <p:nvGrpSpPr>
            <p:cNvPr id="22" name="组合 21"/>
            <p:cNvGrpSpPr/>
            <p:nvPr/>
          </p:nvGrpSpPr>
          <p:grpSpPr>
            <a:xfrm>
              <a:off x="5749446" y="3284207"/>
              <a:ext cx="2297112" cy="2328862"/>
              <a:chOff x="5749446" y="3284207"/>
              <a:chExt cx="2297112" cy="2328862"/>
            </a:xfrm>
          </p:grpSpPr>
          <p:sp>
            <p:nvSpPr>
              <p:cNvPr id="23" name="Freeform 22"/>
              <p:cNvSpPr/>
              <p:nvPr/>
            </p:nvSpPr>
            <p:spPr bwMode="auto">
              <a:xfrm>
                <a:off x="5900258" y="3284207"/>
                <a:ext cx="2146300" cy="2093912"/>
              </a:xfrm>
              <a:custGeom>
                <a:avLst/>
                <a:gdLst>
                  <a:gd name="T0" fmla="*/ 0 w 783"/>
                  <a:gd name="T1" fmla="*/ 0 h 616"/>
                  <a:gd name="T2" fmla="*/ 1555349526 w 783"/>
                  <a:gd name="T3" fmla="*/ 2147483647 h 616"/>
                  <a:gd name="T4" fmla="*/ 2147483647 w 783"/>
                  <a:gd name="T5" fmla="*/ 2147483647 h 616"/>
                  <a:gd name="T6" fmla="*/ 0 60000 65536"/>
                  <a:gd name="T7" fmla="*/ 0 60000 65536"/>
                  <a:gd name="T8" fmla="*/ 0 60000 65536"/>
                  <a:gd name="T9" fmla="*/ 0 w 783"/>
                  <a:gd name="T10" fmla="*/ 0 h 616"/>
                  <a:gd name="T11" fmla="*/ 783 w 783"/>
                  <a:gd name="T12" fmla="*/ 616 h 616"/>
                </a:gdLst>
                <a:ahLst/>
                <a:cxnLst>
                  <a:cxn ang="T6">
                    <a:pos x="T0" y="T1"/>
                  </a:cxn>
                  <a:cxn ang="T7">
                    <a:pos x="T2" y="T3"/>
                  </a:cxn>
                  <a:cxn ang="T8">
                    <a:pos x="T4" y="T5"/>
                  </a:cxn>
                </a:cxnLst>
                <a:rect l="T9" t="T10" r="T11" b="T12"/>
                <a:pathLst>
                  <a:path w="783" h="616">
                    <a:moveTo>
                      <a:pt x="0" y="0"/>
                    </a:moveTo>
                    <a:cubicBezTo>
                      <a:pt x="38" y="193"/>
                      <a:pt x="77" y="386"/>
                      <a:pt x="207" y="489"/>
                    </a:cubicBezTo>
                    <a:cubicBezTo>
                      <a:pt x="337" y="592"/>
                      <a:pt x="560" y="604"/>
                      <a:pt x="783" y="616"/>
                    </a:cubicBezTo>
                  </a:path>
                </a:pathLst>
              </a:custGeom>
              <a:noFill/>
              <a:ln w="38100" cmpd="sng">
                <a:solidFill>
                  <a:srgbClr val="336699"/>
                </a:solidFill>
                <a:round/>
              </a:ln>
            </p:spPr>
            <p:txBody>
              <a:bodyPr/>
              <a:lstStyle/>
              <a:p>
                <a:endParaRPr lang="en-US">
                  <a:latin typeface="Arial" panose="020B0604020202020204"/>
                  <a:cs typeface="Arial" panose="020B0604020202020204"/>
                </a:endParaRPr>
              </a:p>
            </p:txBody>
          </p:sp>
          <p:grpSp>
            <p:nvGrpSpPr>
              <p:cNvPr id="24" name="Group 55"/>
              <p:cNvGrpSpPr/>
              <p:nvPr/>
            </p:nvGrpSpPr>
            <p:grpSpPr bwMode="auto">
              <a:xfrm>
                <a:off x="5800246" y="4070019"/>
                <a:ext cx="1042987" cy="1457325"/>
                <a:chOff x="3647" y="2592"/>
                <a:chExt cx="657" cy="918"/>
              </a:xfrm>
            </p:grpSpPr>
            <p:sp>
              <p:nvSpPr>
                <p:cNvPr id="30" name="Line 23"/>
                <p:cNvSpPr>
                  <a:spLocks noChangeShapeType="1"/>
                </p:cNvSpPr>
                <p:nvPr/>
              </p:nvSpPr>
              <p:spPr bwMode="auto">
                <a:xfrm>
                  <a:off x="3647" y="2592"/>
                  <a:ext cx="657" cy="918"/>
                </a:xfrm>
                <a:prstGeom prst="line">
                  <a:avLst/>
                </a:prstGeom>
                <a:noFill/>
                <a:ln w="19050">
                  <a:solidFill>
                    <a:srgbClr val="FF0000"/>
                  </a:solidFill>
                  <a:round/>
                </a:ln>
              </p:spPr>
              <p:txBody>
                <a:bodyPr/>
                <a:lstStyle/>
                <a:p>
                  <a:endParaRPr lang="en-US">
                    <a:latin typeface="Arial" panose="020B0604020202020204"/>
                    <a:cs typeface="Arial" panose="020B0604020202020204"/>
                  </a:endParaRPr>
                </a:p>
              </p:txBody>
            </p:sp>
            <p:grpSp>
              <p:nvGrpSpPr>
                <p:cNvPr id="31" name="Group 48"/>
                <p:cNvGrpSpPr/>
                <p:nvPr/>
              </p:nvGrpSpPr>
              <p:grpSpPr bwMode="auto">
                <a:xfrm>
                  <a:off x="3968" y="2883"/>
                  <a:ext cx="247" cy="213"/>
                  <a:chOff x="3678" y="2346"/>
                  <a:chExt cx="247" cy="213"/>
                </a:xfrm>
              </p:grpSpPr>
              <p:sp>
                <p:nvSpPr>
                  <p:cNvPr id="32" name="Oval 49"/>
                  <p:cNvSpPr>
                    <a:spLocks noChangeArrowheads="1"/>
                  </p:cNvSpPr>
                  <p:nvPr/>
                </p:nvSpPr>
                <p:spPr bwMode="auto">
                  <a:xfrm>
                    <a:off x="3678" y="2500"/>
                    <a:ext cx="56" cy="56"/>
                  </a:xfrm>
                  <a:prstGeom prst="ellipse">
                    <a:avLst/>
                  </a:prstGeom>
                  <a:solidFill>
                    <a:srgbClr val="000000"/>
                  </a:solidFill>
                  <a:ln w="9525">
                    <a:noFill/>
                    <a:round/>
                  </a:ln>
                </p:spPr>
                <p:txBody>
                  <a:bodyPr wrap="none" anchor="ctr"/>
                  <a:lstStyle/>
                  <a:p>
                    <a:endParaRPr lang="en-US">
                      <a:latin typeface="Arial" panose="020B0604020202020204"/>
                      <a:cs typeface="Arial" panose="020B0604020202020204"/>
                    </a:endParaRPr>
                  </a:p>
                </p:txBody>
              </p:sp>
              <p:sp>
                <p:nvSpPr>
                  <p:cNvPr id="33" name="Text Box 36"/>
                  <p:cNvSpPr txBox="1">
                    <a:spLocks noChangeArrowheads="1"/>
                  </p:cNvSpPr>
                  <p:nvPr/>
                </p:nvSpPr>
                <p:spPr bwMode="auto">
                  <a:xfrm>
                    <a:off x="3741" y="2346"/>
                    <a:ext cx="184" cy="213"/>
                  </a:xfrm>
                  <a:prstGeom prst="rect">
                    <a:avLst/>
                  </a:prstGeom>
                  <a:noFill/>
                  <a:ln w="9525">
                    <a:noFill/>
                    <a:miter lim="800000"/>
                  </a:ln>
                </p:spPr>
                <p:txBody>
                  <a:bodyPr lIns="0" tIns="0" rIns="0" bIns="0">
                    <a:spAutoFit/>
                  </a:bodyPr>
                  <a:lstStyle/>
                  <a:p>
                    <a:pPr>
                      <a:spcBef>
                        <a:spcPct val="50000"/>
                      </a:spcBef>
                    </a:pPr>
                    <a:r>
                      <a:rPr lang="en-US" sz="2200" b="1">
                        <a:latin typeface="Arial" panose="020B0604020202020204"/>
                        <a:cs typeface="Arial" panose="020B0604020202020204"/>
                      </a:rPr>
                      <a:t>A</a:t>
                    </a:r>
                    <a:endParaRPr lang="en-US" sz="2200" b="1" baseline="-25000">
                      <a:latin typeface="Arial" panose="020B0604020202020204"/>
                      <a:cs typeface="Arial" panose="020B0604020202020204"/>
                    </a:endParaRPr>
                  </a:p>
                </p:txBody>
              </p:sp>
            </p:grpSp>
          </p:grpSp>
          <p:grpSp>
            <p:nvGrpSpPr>
              <p:cNvPr id="25" name="Group 57"/>
              <p:cNvGrpSpPr/>
              <p:nvPr/>
            </p:nvGrpSpPr>
            <p:grpSpPr bwMode="auto">
              <a:xfrm>
                <a:off x="5749446" y="4657394"/>
                <a:ext cx="1892300" cy="955675"/>
                <a:chOff x="3615" y="2962"/>
                <a:chExt cx="1192" cy="602"/>
              </a:xfrm>
            </p:grpSpPr>
            <p:sp>
              <p:nvSpPr>
                <p:cNvPr id="26" name="Line 25"/>
                <p:cNvSpPr>
                  <a:spLocks noChangeShapeType="1"/>
                </p:cNvSpPr>
                <p:nvPr/>
              </p:nvSpPr>
              <p:spPr bwMode="auto">
                <a:xfrm flipH="1" flipV="1">
                  <a:off x="3615" y="2962"/>
                  <a:ext cx="1192" cy="602"/>
                </a:xfrm>
                <a:prstGeom prst="line">
                  <a:avLst/>
                </a:prstGeom>
                <a:noFill/>
                <a:ln w="19050">
                  <a:solidFill>
                    <a:srgbClr val="FF0000"/>
                  </a:solidFill>
                  <a:round/>
                </a:ln>
              </p:spPr>
              <p:txBody>
                <a:bodyPr/>
                <a:lstStyle/>
                <a:p>
                  <a:endParaRPr lang="en-US">
                    <a:latin typeface="Arial" panose="020B0604020202020204"/>
                    <a:cs typeface="Arial" panose="020B0604020202020204"/>
                  </a:endParaRPr>
                </a:p>
              </p:txBody>
            </p:sp>
            <p:grpSp>
              <p:nvGrpSpPr>
                <p:cNvPr id="27" name="Group 51"/>
                <p:cNvGrpSpPr/>
                <p:nvPr/>
              </p:nvGrpSpPr>
              <p:grpSpPr bwMode="auto">
                <a:xfrm>
                  <a:off x="4204" y="3083"/>
                  <a:ext cx="247" cy="213"/>
                  <a:chOff x="3678" y="2346"/>
                  <a:chExt cx="247" cy="213"/>
                </a:xfrm>
              </p:grpSpPr>
              <p:sp>
                <p:nvSpPr>
                  <p:cNvPr id="28" name="Oval 52"/>
                  <p:cNvSpPr>
                    <a:spLocks noChangeArrowheads="1"/>
                  </p:cNvSpPr>
                  <p:nvPr/>
                </p:nvSpPr>
                <p:spPr bwMode="auto">
                  <a:xfrm>
                    <a:off x="3678" y="2500"/>
                    <a:ext cx="56" cy="56"/>
                  </a:xfrm>
                  <a:prstGeom prst="ellipse">
                    <a:avLst/>
                  </a:prstGeom>
                  <a:solidFill>
                    <a:srgbClr val="000000"/>
                  </a:solidFill>
                  <a:ln w="9525">
                    <a:noFill/>
                    <a:round/>
                  </a:ln>
                </p:spPr>
                <p:txBody>
                  <a:bodyPr wrap="none" anchor="ctr"/>
                  <a:lstStyle/>
                  <a:p>
                    <a:endParaRPr lang="en-US">
                      <a:latin typeface="Arial" panose="020B0604020202020204"/>
                      <a:cs typeface="Arial" panose="020B0604020202020204"/>
                    </a:endParaRPr>
                  </a:p>
                </p:txBody>
              </p:sp>
              <p:sp>
                <p:nvSpPr>
                  <p:cNvPr id="29" name="Text Box 36"/>
                  <p:cNvSpPr txBox="1">
                    <a:spLocks noChangeArrowheads="1"/>
                  </p:cNvSpPr>
                  <p:nvPr/>
                </p:nvSpPr>
                <p:spPr bwMode="auto">
                  <a:xfrm>
                    <a:off x="3741" y="2346"/>
                    <a:ext cx="184" cy="213"/>
                  </a:xfrm>
                  <a:prstGeom prst="rect">
                    <a:avLst/>
                  </a:prstGeom>
                  <a:noFill/>
                  <a:ln w="9525">
                    <a:noFill/>
                    <a:miter lim="800000"/>
                  </a:ln>
                </p:spPr>
                <p:txBody>
                  <a:bodyPr lIns="0" tIns="0" rIns="0" bIns="0">
                    <a:spAutoFit/>
                  </a:bodyPr>
                  <a:lstStyle/>
                  <a:p>
                    <a:pPr>
                      <a:spcBef>
                        <a:spcPct val="50000"/>
                      </a:spcBef>
                    </a:pPr>
                    <a:r>
                      <a:rPr lang="en-US" sz="2200" b="1">
                        <a:latin typeface="Arial" panose="020B0604020202020204"/>
                        <a:cs typeface="Arial" panose="020B0604020202020204"/>
                      </a:rPr>
                      <a:t>B</a:t>
                    </a:r>
                    <a:endParaRPr lang="en-US" sz="2200" b="1" baseline="-25000">
                      <a:latin typeface="Arial" panose="020B0604020202020204"/>
                      <a:cs typeface="Arial" panose="020B0604020202020204"/>
                    </a:endParaRPr>
                  </a:p>
                </p:txBody>
              </p:sp>
            </p:grpSp>
          </p:grpSp>
        </p:grpSp>
      </p:grpSp>
      <p:sp>
        <p:nvSpPr>
          <p:cNvPr id="36" name="Text Box 36"/>
          <p:cNvSpPr txBox="1">
            <a:spLocks noChangeArrowheads="1"/>
          </p:cNvSpPr>
          <p:nvPr/>
        </p:nvSpPr>
        <p:spPr bwMode="auto">
          <a:xfrm>
            <a:off x="84550" y="2224771"/>
            <a:ext cx="1071562" cy="615553"/>
          </a:xfrm>
          <a:prstGeom prst="rect">
            <a:avLst/>
          </a:prstGeom>
          <a:noFill/>
          <a:ln w="9525">
            <a:noFill/>
            <a:miter lim="800000"/>
          </a:ln>
        </p:spPr>
        <p:txBody>
          <a:bodyPr lIns="0" tIns="0" rIns="0" bIns="0">
            <a:spAutoFit/>
          </a:bodyPr>
          <a:lstStyle/>
          <a:p>
            <a:pPr algn="ctr">
              <a:spcBef>
                <a:spcPct val="50000"/>
              </a:spcBef>
            </a:pPr>
            <a:r>
              <a:rPr lang="zh-CN" altLang="en-US" sz="2000" dirty="0">
                <a:latin typeface="Arial" panose="020B0604020202020204"/>
                <a:cs typeface="Arial" panose="020B0604020202020204"/>
              </a:rPr>
              <a:t>百事可乐的数量</a:t>
            </a:r>
            <a:endParaRPr lang="en-US" sz="2000" baseline="-25000" dirty="0">
              <a:latin typeface="Arial" panose="020B0604020202020204"/>
              <a:cs typeface="Arial" panose="020B0604020202020204"/>
            </a:endParaRPr>
          </a:p>
        </p:txBody>
      </p:sp>
      <p:sp>
        <p:nvSpPr>
          <p:cNvPr id="37" name="Text Box 36"/>
          <p:cNvSpPr txBox="1">
            <a:spLocks noChangeArrowheads="1"/>
          </p:cNvSpPr>
          <p:nvPr/>
        </p:nvSpPr>
        <p:spPr bwMode="auto">
          <a:xfrm>
            <a:off x="3665975" y="6030514"/>
            <a:ext cx="1071562" cy="615553"/>
          </a:xfrm>
          <a:prstGeom prst="rect">
            <a:avLst/>
          </a:prstGeom>
          <a:noFill/>
          <a:ln w="9525">
            <a:noFill/>
            <a:miter lim="800000"/>
          </a:ln>
        </p:spPr>
        <p:txBody>
          <a:bodyPr lIns="0" tIns="0" rIns="0" bIns="0">
            <a:spAutoFit/>
          </a:bodyPr>
          <a:lstStyle/>
          <a:p>
            <a:pPr algn="ctr">
              <a:spcBef>
                <a:spcPct val="50000"/>
              </a:spcBef>
            </a:pPr>
            <a:r>
              <a:rPr lang="zh-CN" altLang="en-US" sz="2000" dirty="0">
                <a:latin typeface="Arial" panose="020B0604020202020204"/>
                <a:cs typeface="Arial" panose="020B0604020202020204"/>
              </a:rPr>
              <a:t>可口可乐的数量</a:t>
            </a:r>
            <a:endParaRPr lang="en-US" sz="2000" baseline="-25000" dirty="0">
              <a:latin typeface="Arial" panose="020B0604020202020204"/>
              <a:cs typeface="Arial" panose="020B0604020202020204"/>
            </a:endParaRPr>
          </a:p>
        </p:txBody>
      </p:sp>
      <p:sp>
        <p:nvSpPr>
          <p:cNvPr id="38" name="Text Box 36"/>
          <p:cNvSpPr txBox="1">
            <a:spLocks noChangeArrowheads="1"/>
          </p:cNvSpPr>
          <p:nvPr/>
        </p:nvSpPr>
        <p:spPr bwMode="auto">
          <a:xfrm>
            <a:off x="4572000" y="2532547"/>
            <a:ext cx="1071562" cy="615553"/>
          </a:xfrm>
          <a:prstGeom prst="rect">
            <a:avLst/>
          </a:prstGeom>
          <a:noFill/>
          <a:ln w="9525">
            <a:noFill/>
            <a:miter lim="800000"/>
          </a:ln>
        </p:spPr>
        <p:txBody>
          <a:bodyPr lIns="0" tIns="0" rIns="0" bIns="0">
            <a:spAutoFit/>
          </a:bodyPr>
          <a:lstStyle/>
          <a:p>
            <a:pPr algn="ctr">
              <a:spcBef>
                <a:spcPct val="50000"/>
              </a:spcBef>
            </a:pPr>
            <a:r>
              <a:rPr lang="zh-CN" altLang="en-US" sz="2000" dirty="0">
                <a:latin typeface="Arial" panose="020B0604020202020204"/>
                <a:cs typeface="Arial" panose="020B0604020202020204"/>
              </a:rPr>
              <a:t>热狗面包数量</a:t>
            </a:r>
            <a:endParaRPr lang="en-US" sz="2000" baseline="-25000" dirty="0">
              <a:latin typeface="Arial" panose="020B0604020202020204"/>
              <a:cs typeface="Arial" panose="020B0604020202020204"/>
            </a:endParaRPr>
          </a:p>
        </p:txBody>
      </p:sp>
      <p:sp>
        <p:nvSpPr>
          <p:cNvPr id="39" name="Text Box 36"/>
          <p:cNvSpPr txBox="1">
            <a:spLocks noChangeArrowheads="1"/>
          </p:cNvSpPr>
          <p:nvPr/>
        </p:nvSpPr>
        <p:spPr bwMode="auto">
          <a:xfrm>
            <a:off x="7739468" y="6056195"/>
            <a:ext cx="1071562" cy="307777"/>
          </a:xfrm>
          <a:prstGeom prst="rect">
            <a:avLst/>
          </a:prstGeom>
          <a:noFill/>
          <a:ln w="9525">
            <a:noFill/>
            <a:miter lim="800000"/>
          </a:ln>
        </p:spPr>
        <p:txBody>
          <a:bodyPr lIns="0" tIns="0" rIns="0" bIns="0">
            <a:spAutoFit/>
          </a:bodyPr>
          <a:lstStyle/>
          <a:p>
            <a:pPr algn="ctr">
              <a:spcBef>
                <a:spcPct val="50000"/>
              </a:spcBef>
            </a:pPr>
            <a:r>
              <a:rPr lang="zh-CN" altLang="en-US" sz="2000" dirty="0">
                <a:latin typeface="Arial" panose="020B0604020202020204"/>
                <a:cs typeface="Arial" panose="020B0604020202020204"/>
              </a:rPr>
              <a:t>热狗数量</a:t>
            </a:r>
            <a:endParaRPr lang="en-US" sz="2000" baseline="-25000" dirty="0">
              <a:latin typeface="Arial" panose="020B0604020202020204"/>
              <a:cs typeface="Arial" panose="020B0604020202020204"/>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4137" y="641967"/>
            <a:ext cx="995680" cy="583565"/>
          </a:xfrm>
          <a:prstGeom prst="rect">
            <a:avLst/>
          </a:prstGeom>
          <a:noFill/>
        </p:spPr>
        <p:txBody>
          <a:bodyPr wrap="none" rtlCol="0">
            <a:spAutoFit/>
          </a:bodyPr>
          <a:lstStyle/>
          <a:p>
            <a:r>
              <a:rPr lang="zh-CN" altLang="en-US" sz="3200" dirty="0">
                <a:solidFill>
                  <a:srgbClr val="002060"/>
                </a:solidFill>
                <a:latin typeface="华光中雅_CNKI" panose="02000500000000000000" pitchFamily="2" charset="-122"/>
                <a:ea typeface="华光中雅_CNKI" panose="02000500000000000000" pitchFamily="2" charset="-122"/>
              </a:rPr>
              <a:t>前言</a:t>
            </a:r>
          </a:p>
        </p:txBody>
      </p:sp>
      <p:sp>
        <p:nvSpPr>
          <p:cNvPr id="16" name="TextBox 15"/>
          <p:cNvSpPr txBox="1"/>
          <p:nvPr/>
        </p:nvSpPr>
        <p:spPr>
          <a:xfrm>
            <a:off x="683568" y="1340768"/>
            <a:ext cx="7693177" cy="3784600"/>
          </a:xfrm>
          <a:prstGeom prst="rect">
            <a:avLst/>
          </a:prstGeom>
          <a:noFill/>
        </p:spPr>
        <p:txBody>
          <a:bodyPr wrap="square" rtlCol="0">
            <a:spAutoFit/>
          </a:bodyPr>
          <a:lstStyle/>
          <a:p>
            <a:pPr>
              <a:lnSpc>
                <a:spcPts val="3600"/>
              </a:lnSpc>
            </a:pPr>
            <a:r>
              <a:rPr lang="zh-CN" altLang="en-US" sz="2400" dirty="0">
                <a:solidFill>
                  <a:srgbClr val="002060"/>
                </a:solidFill>
                <a:latin typeface="微软雅黑" panose="020B0503020204020204" pitchFamily="34" charset="-122"/>
                <a:ea typeface="微软雅黑" panose="020B0503020204020204" pitchFamily="34" charset="-122"/>
              </a:rPr>
              <a:t>回忆第一章中的经济学十大原理之一</a:t>
            </a:r>
            <a:r>
              <a:rPr lang="en-US" altLang="zh-CN" sz="2400" dirty="0">
                <a:solidFill>
                  <a:srgbClr val="002060"/>
                </a:solidFill>
                <a:latin typeface="微软雅黑" panose="020B0503020204020204" pitchFamily="34" charset="-122"/>
                <a:ea typeface="微软雅黑" panose="020B0503020204020204" pitchFamily="34" charset="-122"/>
              </a:rPr>
              <a:t>: </a:t>
            </a:r>
          </a:p>
          <a:p>
            <a:pPr>
              <a:lnSpc>
                <a:spcPts val="3600"/>
              </a:lnSpc>
            </a:pPr>
            <a:r>
              <a:rPr lang="zh-CN" altLang="en-US" sz="2400" dirty="0">
                <a:solidFill>
                  <a:schemeClr val="tx2">
                    <a:lumMod val="50000"/>
                  </a:schemeClr>
                </a:solidFill>
                <a:highlight>
                  <a:srgbClr val="FFFF00"/>
                </a:highlight>
                <a:latin typeface="微软雅黑" panose="020B0503020204020204" pitchFamily="34" charset="-122"/>
                <a:ea typeface="微软雅黑" panose="020B0503020204020204" pitchFamily="34" charset="-122"/>
              </a:rPr>
              <a:t>人们面临权衡取舍</a:t>
            </a:r>
            <a:endParaRPr lang="en-US" altLang="zh-CN" sz="2400" dirty="0">
              <a:solidFill>
                <a:schemeClr val="tx2">
                  <a:lumMod val="50000"/>
                </a:schemeClr>
              </a:solidFill>
              <a:highlight>
                <a:srgbClr val="FFFF00"/>
              </a:highlight>
              <a:latin typeface="微软雅黑" panose="020B0503020204020204" pitchFamily="34" charset="-122"/>
              <a:ea typeface="微软雅黑" panose="020B0503020204020204" pitchFamily="34" charset="-122"/>
            </a:endParaRPr>
          </a:p>
          <a:p>
            <a:pPr marL="342900" indent="-342900">
              <a:lnSpc>
                <a:spcPts val="3600"/>
              </a:lnSpc>
              <a:buFont typeface="Arial" panose="020B0604020202020204" pitchFamily="34" charset="0"/>
              <a:buChar char="•"/>
            </a:pPr>
            <a:r>
              <a:rPr lang="zh-CN" altLang="en-US" sz="2400" dirty="0">
                <a:solidFill>
                  <a:srgbClr val="002060"/>
                </a:solidFill>
                <a:latin typeface="微软雅黑" panose="020B0503020204020204" pitchFamily="34" charset="-122"/>
                <a:ea typeface="微软雅黑" panose="020B0503020204020204" pitchFamily="34" charset="-122"/>
              </a:rPr>
              <a:t>当消费者多买某种物品时，他只能余下更少的收入去买更少的其他物品</a:t>
            </a:r>
          </a:p>
          <a:p>
            <a:pPr marL="342900" indent="-342900">
              <a:lnSpc>
                <a:spcPts val="3600"/>
              </a:lnSpc>
              <a:buFont typeface="Arial" panose="020B0604020202020204" pitchFamily="34" charset="0"/>
              <a:buChar char="•"/>
            </a:pPr>
            <a:r>
              <a:rPr lang="zh-CN" altLang="en-US" sz="2400" dirty="0">
                <a:solidFill>
                  <a:srgbClr val="002060"/>
                </a:solidFill>
                <a:latin typeface="微软雅黑" panose="020B0503020204020204" pitchFamily="34" charset="-122"/>
                <a:ea typeface="微软雅黑" panose="020B0503020204020204" pitchFamily="34" charset="-122"/>
              </a:rPr>
              <a:t>工作时间更长意味着更多收入、更多消费，但更少的闲暇时间</a:t>
            </a:r>
            <a:endParaRPr lang="en-US" altLang="zh-CN" sz="2400" dirty="0">
              <a:solidFill>
                <a:srgbClr val="002060"/>
              </a:solidFill>
              <a:latin typeface="微软雅黑" panose="020B0503020204020204" pitchFamily="34" charset="-122"/>
              <a:ea typeface="微软雅黑" panose="020B0503020204020204" pitchFamily="34" charset="-122"/>
            </a:endParaRPr>
          </a:p>
          <a:p>
            <a:pPr marL="342900" indent="-342900">
              <a:lnSpc>
                <a:spcPts val="3600"/>
              </a:lnSpc>
              <a:buFont typeface="Arial" panose="020B0604020202020204" pitchFamily="34" charset="0"/>
              <a:buChar char="•"/>
            </a:pPr>
            <a:r>
              <a:rPr lang="zh-CN" altLang="en-US" sz="2400" dirty="0">
                <a:solidFill>
                  <a:srgbClr val="002060"/>
                </a:solidFill>
                <a:latin typeface="微软雅黑" panose="020B0503020204020204" pitchFamily="34" charset="-122"/>
                <a:ea typeface="微软雅黑" panose="020B0503020204020204" pitchFamily="34" charset="-122"/>
              </a:rPr>
              <a:t>减少储蓄会增加今天的消费，却会减少未来的消费</a:t>
            </a:r>
            <a:endParaRPr lang="en-US" altLang="zh-CN" sz="2400" dirty="0">
              <a:solidFill>
                <a:srgbClr val="002060"/>
              </a:solidFill>
              <a:latin typeface="微软雅黑" panose="020B0503020204020204" pitchFamily="34" charset="-122"/>
              <a:ea typeface="微软雅黑" panose="020B0503020204020204" pitchFamily="34" charset="-122"/>
            </a:endParaRPr>
          </a:p>
          <a:p>
            <a:pPr>
              <a:lnSpc>
                <a:spcPts val="3600"/>
              </a:lnSpc>
            </a:pPr>
            <a:r>
              <a:rPr lang="zh-CN" altLang="en-US" sz="2400" dirty="0">
                <a:solidFill>
                  <a:srgbClr val="002060"/>
                </a:solidFill>
                <a:latin typeface="微软雅黑" panose="020B0503020204020204" pitchFamily="34" charset="-122"/>
                <a:ea typeface="微软雅黑" panose="020B0503020204020204" pitchFamily="34" charset="-122"/>
              </a:rPr>
              <a:t>本章我们考察消费者面临这些问题如何做出选择。</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8"/>
          <p:cNvGrpSpPr/>
          <p:nvPr/>
        </p:nvGrpSpPr>
        <p:grpSpPr bwMode="auto">
          <a:xfrm>
            <a:off x="4521200" y="4587875"/>
            <a:ext cx="3228975" cy="304800"/>
            <a:chOff x="2771" y="2715"/>
            <a:chExt cx="2034" cy="192"/>
          </a:xfrm>
        </p:grpSpPr>
        <p:sp>
          <p:nvSpPr>
            <p:cNvPr id="34872" name="Text Box 36"/>
            <p:cNvSpPr txBox="1">
              <a:spLocks noChangeArrowheads="1"/>
            </p:cNvSpPr>
            <p:nvPr/>
          </p:nvSpPr>
          <p:spPr bwMode="auto">
            <a:xfrm>
              <a:off x="2771" y="2715"/>
              <a:ext cx="250" cy="192"/>
            </a:xfrm>
            <a:prstGeom prst="rect">
              <a:avLst/>
            </a:prstGeom>
            <a:noFill/>
            <a:ln w="9525">
              <a:noFill/>
              <a:miter lim="800000"/>
            </a:ln>
          </p:spPr>
          <p:txBody>
            <a:bodyPr lIns="0" tIns="0" rIns="0" bIns="0">
              <a:spAutoFit/>
            </a:bodyPr>
            <a:lstStyle/>
            <a:p>
              <a:pPr algn="r">
                <a:spcBef>
                  <a:spcPct val="50000"/>
                </a:spcBef>
              </a:pPr>
              <a:r>
                <a:rPr lang="en-US" sz="2000" smtClean="0">
                  <a:latin typeface="Arial" panose="020B0604020202020204"/>
                  <a:cs typeface="Arial" panose="020B0604020202020204"/>
                </a:rPr>
                <a:t>2</a:t>
              </a:r>
              <a:endParaRPr lang="en-US" sz="2000" baseline="-25000">
                <a:latin typeface="Arial" panose="020B0604020202020204"/>
                <a:cs typeface="Arial" panose="020B0604020202020204"/>
              </a:endParaRPr>
            </a:p>
          </p:txBody>
        </p:sp>
        <p:sp>
          <p:nvSpPr>
            <p:cNvPr id="34873" name="Line 76"/>
            <p:cNvSpPr>
              <a:spLocks noChangeShapeType="1"/>
            </p:cNvSpPr>
            <p:nvPr/>
          </p:nvSpPr>
          <p:spPr bwMode="auto">
            <a:xfrm>
              <a:off x="3053" y="2809"/>
              <a:ext cx="1752" cy="0"/>
            </a:xfrm>
            <a:prstGeom prst="line">
              <a:avLst/>
            </a:prstGeom>
            <a:noFill/>
            <a:ln w="9525">
              <a:solidFill>
                <a:srgbClr val="808080"/>
              </a:solidFill>
              <a:prstDash val="lgDash"/>
              <a:round/>
            </a:ln>
          </p:spPr>
          <p:txBody>
            <a:bodyPr/>
            <a:lstStyle/>
            <a:p>
              <a:endParaRPr lang="en-US">
                <a:latin typeface="Arial" panose="020B0604020202020204"/>
                <a:cs typeface="Arial" panose="020B0604020202020204"/>
              </a:endParaRPr>
            </a:p>
          </p:txBody>
        </p:sp>
      </p:grpSp>
      <p:grpSp>
        <p:nvGrpSpPr>
          <p:cNvPr id="3" name="Group 73"/>
          <p:cNvGrpSpPr/>
          <p:nvPr/>
        </p:nvGrpSpPr>
        <p:grpSpPr bwMode="auto">
          <a:xfrm>
            <a:off x="5500688" y="2692400"/>
            <a:ext cx="2974975" cy="2527300"/>
            <a:chOff x="3392" y="1521"/>
            <a:chExt cx="1874" cy="1592"/>
          </a:xfrm>
        </p:grpSpPr>
        <p:sp>
          <p:nvSpPr>
            <p:cNvPr id="34870" name="Arc 3"/>
            <p:cNvSpPr/>
            <p:nvPr/>
          </p:nvSpPr>
          <p:spPr bwMode="auto">
            <a:xfrm flipH="1" flipV="1">
              <a:off x="3392" y="1521"/>
              <a:ext cx="1874" cy="1421"/>
            </a:xfrm>
            <a:custGeom>
              <a:avLst/>
              <a:gdLst>
                <a:gd name="T0" fmla="*/ 0 w 21334"/>
                <a:gd name="T1" fmla="*/ 0 h 18670"/>
                <a:gd name="T2" fmla="*/ 0 w 21334"/>
                <a:gd name="T3" fmla="*/ 0 h 18670"/>
                <a:gd name="T4" fmla="*/ 0 w 21334"/>
                <a:gd name="T5" fmla="*/ 0 h 18670"/>
                <a:gd name="T6" fmla="*/ 0 60000 65536"/>
                <a:gd name="T7" fmla="*/ 0 60000 65536"/>
                <a:gd name="T8" fmla="*/ 0 60000 65536"/>
                <a:gd name="T9" fmla="*/ 0 w 21334"/>
                <a:gd name="T10" fmla="*/ 0 h 18670"/>
                <a:gd name="T11" fmla="*/ 21334 w 21334"/>
                <a:gd name="T12" fmla="*/ 18670 h 18670"/>
              </a:gdLst>
              <a:ahLst/>
              <a:cxnLst>
                <a:cxn ang="T6">
                  <a:pos x="T0" y="T1"/>
                </a:cxn>
                <a:cxn ang="T7">
                  <a:pos x="T2" y="T3"/>
                </a:cxn>
                <a:cxn ang="T8">
                  <a:pos x="T4" y="T5"/>
                </a:cxn>
              </a:cxnLst>
              <a:rect l="T9" t="T10" r="T11" b="T12"/>
              <a:pathLst>
                <a:path w="21334" h="18670" fill="none" extrusionOk="0">
                  <a:moveTo>
                    <a:pt x="10862" y="0"/>
                  </a:moveTo>
                  <a:cubicBezTo>
                    <a:pt x="16474" y="3265"/>
                    <a:pt x="20319" y="8880"/>
                    <a:pt x="21334" y="15292"/>
                  </a:cubicBezTo>
                </a:path>
                <a:path w="21334" h="18670" stroke="0" extrusionOk="0">
                  <a:moveTo>
                    <a:pt x="10862" y="0"/>
                  </a:moveTo>
                  <a:cubicBezTo>
                    <a:pt x="16474" y="3265"/>
                    <a:pt x="20319" y="8880"/>
                    <a:pt x="21334" y="15292"/>
                  </a:cubicBezTo>
                  <a:lnTo>
                    <a:pt x="0" y="18670"/>
                  </a:lnTo>
                  <a:close/>
                </a:path>
              </a:pathLst>
            </a:custGeom>
            <a:noFill/>
            <a:ln w="38100">
              <a:solidFill>
                <a:srgbClr val="009900"/>
              </a:solidFill>
              <a:round/>
            </a:ln>
          </p:spPr>
          <p:txBody>
            <a:bodyPr rot="10800000" wrap="none" anchor="ctr"/>
            <a:lstStyle/>
            <a:p>
              <a:endParaRPr lang="en-US">
                <a:latin typeface="Arial" panose="020B0604020202020204"/>
                <a:cs typeface="Arial" panose="020B0604020202020204"/>
              </a:endParaRPr>
            </a:p>
          </p:txBody>
        </p:sp>
        <p:sp>
          <p:nvSpPr>
            <p:cNvPr id="34871" name="Text Box 4"/>
            <p:cNvSpPr txBox="1">
              <a:spLocks noChangeArrowheads="1"/>
            </p:cNvSpPr>
            <p:nvPr/>
          </p:nvSpPr>
          <p:spPr bwMode="auto">
            <a:xfrm>
              <a:off x="4273" y="2825"/>
              <a:ext cx="591" cy="288"/>
            </a:xfrm>
            <a:prstGeom prst="rect">
              <a:avLst/>
            </a:prstGeom>
            <a:noFill/>
            <a:ln w="9525">
              <a:noFill/>
              <a:miter lim="800000"/>
            </a:ln>
          </p:spPr>
          <p:txBody>
            <a:bodyPr>
              <a:spAutoFit/>
            </a:bodyPr>
            <a:lstStyle/>
            <a:p>
              <a:pPr>
                <a:spcBef>
                  <a:spcPct val="50000"/>
                </a:spcBef>
              </a:pPr>
              <a:r>
                <a:rPr lang="en-US" sz="2400" b="1" i="1" smtClean="0">
                  <a:latin typeface="Arial" panose="020B0604020202020204"/>
                  <a:cs typeface="Arial" panose="020B0604020202020204"/>
                </a:rPr>
                <a:t>D</a:t>
              </a:r>
              <a:r>
                <a:rPr lang="en-US" sz="2400" b="1" baseline="-25000" smtClean="0">
                  <a:latin typeface="Arial" panose="020B0604020202020204"/>
                  <a:cs typeface="Arial" panose="020B0604020202020204"/>
                </a:rPr>
                <a:t>F</a:t>
              </a:r>
              <a:endParaRPr lang="en-US" sz="2400" b="1" baseline="-25000">
                <a:latin typeface="Arial" panose="020B0604020202020204"/>
                <a:cs typeface="Arial" panose="020B0604020202020204"/>
              </a:endParaRPr>
            </a:p>
          </p:txBody>
        </p:sp>
      </p:grpSp>
      <p:grpSp>
        <p:nvGrpSpPr>
          <p:cNvPr id="4" name="Group 96"/>
          <p:cNvGrpSpPr/>
          <p:nvPr/>
        </p:nvGrpSpPr>
        <p:grpSpPr bwMode="auto">
          <a:xfrm>
            <a:off x="2349500" y="4449763"/>
            <a:ext cx="557213" cy="1677987"/>
            <a:chOff x="1480" y="2803"/>
            <a:chExt cx="351" cy="1057"/>
          </a:xfrm>
        </p:grpSpPr>
        <p:sp>
          <p:nvSpPr>
            <p:cNvPr id="34868" name="Line 8"/>
            <p:cNvSpPr>
              <a:spLocks noChangeShapeType="1"/>
            </p:cNvSpPr>
            <p:nvPr/>
          </p:nvSpPr>
          <p:spPr bwMode="auto">
            <a:xfrm>
              <a:off x="1661" y="2803"/>
              <a:ext cx="0" cy="852"/>
            </a:xfrm>
            <a:prstGeom prst="line">
              <a:avLst/>
            </a:prstGeom>
            <a:noFill/>
            <a:ln w="9525">
              <a:solidFill>
                <a:srgbClr val="808080"/>
              </a:solidFill>
              <a:prstDash val="lgDash"/>
              <a:round/>
            </a:ln>
          </p:spPr>
          <p:txBody>
            <a:bodyPr/>
            <a:lstStyle/>
            <a:p>
              <a:endParaRPr lang="en-US">
                <a:latin typeface="Arial" panose="020B0604020202020204"/>
                <a:cs typeface="Arial" panose="020B0604020202020204"/>
              </a:endParaRPr>
            </a:p>
          </p:txBody>
        </p:sp>
        <p:sp>
          <p:nvSpPr>
            <p:cNvPr id="34869" name="Text Box 36"/>
            <p:cNvSpPr txBox="1">
              <a:spLocks noChangeArrowheads="1"/>
            </p:cNvSpPr>
            <p:nvPr/>
          </p:nvSpPr>
          <p:spPr bwMode="auto">
            <a:xfrm>
              <a:off x="1480" y="3668"/>
              <a:ext cx="351" cy="192"/>
            </a:xfrm>
            <a:prstGeom prst="rect">
              <a:avLst/>
            </a:prstGeom>
            <a:noFill/>
            <a:ln w="9525">
              <a:noFill/>
              <a:miter lim="800000"/>
            </a:ln>
          </p:spPr>
          <p:txBody>
            <a:bodyPr lIns="0" tIns="0" rIns="0" bIns="0">
              <a:spAutoFit/>
            </a:bodyPr>
            <a:lstStyle/>
            <a:p>
              <a:pPr algn="ctr">
                <a:spcBef>
                  <a:spcPct val="50000"/>
                </a:spcBef>
              </a:pPr>
              <a:r>
                <a:rPr lang="en-US" sz="2000">
                  <a:latin typeface="Arial" panose="020B0604020202020204"/>
                  <a:cs typeface="Arial" panose="020B0604020202020204"/>
                </a:rPr>
                <a:t>350</a:t>
              </a:r>
              <a:endParaRPr lang="en-US" sz="2000" baseline="-25000">
                <a:latin typeface="Arial" panose="020B0604020202020204"/>
                <a:cs typeface="Arial" panose="020B0604020202020204"/>
              </a:endParaRPr>
            </a:p>
          </p:txBody>
        </p:sp>
      </p:grpSp>
      <p:sp>
        <p:nvSpPr>
          <p:cNvPr id="34822" name="Line 12"/>
          <p:cNvSpPr>
            <a:spLocks noChangeShapeType="1"/>
          </p:cNvSpPr>
          <p:nvPr/>
        </p:nvSpPr>
        <p:spPr bwMode="auto">
          <a:xfrm>
            <a:off x="1019175" y="2603500"/>
            <a:ext cx="1401763" cy="3186113"/>
          </a:xfrm>
          <a:prstGeom prst="line">
            <a:avLst/>
          </a:prstGeom>
          <a:noFill/>
          <a:ln w="19050">
            <a:solidFill>
              <a:schemeClr val="tx1"/>
            </a:solidFill>
            <a:round/>
          </a:ln>
        </p:spPr>
        <p:txBody>
          <a:bodyPr/>
          <a:lstStyle/>
          <a:p>
            <a:endParaRPr lang="en-US">
              <a:latin typeface="Arial" panose="020B0604020202020204"/>
              <a:cs typeface="Arial" panose="020B0604020202020204"/>
            </a:endParaRPr>
          </a:p>
        </p:txBody>
      </p:sp>
      <p:grpSp>
        <p:nvGrpSpPr>
          <p:cNvPr id="5" name="Group 90"/>
          <p:cNvGrpSpPr/>
          <p:nvPr/>
        </p:nvGrpSpPr>
        <p:grpSpPr bwMode="auto">
          <a:xfrm>
            <a:off x="322263" y="1758950"/>
            <a:ext cx="4065587" cy="4275138"/>
            <a:chOff x="203" y="1108"/>
            <a:chExt cx="2561" cy="2693"/>
          </a:xfrm>
        </p:grpSpPr>
        <p:grpSp>
          <p:nvGrpSpPr>
            <p:cNvPr id="6" name="Group 17"/>
            <p:cNvGrpSpPr/>
            <p:nvPr/>
          </p:nvGrpSpPr>
          <p:grpSpPr bwMode="auto">
            <a:xfrm>
              <a:off x="638" y="1494"/>
              <a:ext cx="2126" cy="2156"/>
              <a:chOff x="2677" y="894"/>
              <a:chExt cx="2715" cy="2485"/>
            </a:xfrm>
          </p:grpSpPr>
          <p:sp>
            <p:nvSpPr>
              <p:cNvPr id="34866" name="Line 33"/>
              <p:cNvSpPr>
                <a:spLocks noChangeShapeType="1"/>
              </p:cNvSpPr>
              <p:nvPr/>
            </p:nvSpPr>
            <p:spPr bwMode="auto">
              <a:xfrm>
                <a:off x="2680" y="894"/>
                <a:ext cx="0" cy="248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4867" name="Line 34"/>
              <p:cNvSpPr>
                <a:spLocks noChangeShapeType="1"/>
              </p:cNvSpPr>
              <p:nvPr/>
            </p:nvSpPr>
            <p:spPr bwMode="auto">
              <a:xfrm>
                <a:off x="2677" y="3377"/>
                <a:ext cx="2715"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34864" name="Text Box 36"/>
            <p:cNvSpPr txBox="1">
              <a:spLocks noChangeArrowheads="1"/>
            </p:cNvSpPr>
            <p:nvPr/>
          </p:nvSpPr>
          <p:spPr bwMode="auto">
            <a:xfrm>
              <a:off x="2057" y="3672"/>
              <a:ext cx="703" cy="129"/>
            </a:xfrm>
            <a:prstGeom prst="rect">
              <a:avLst/>
            </a:prstGeom>
            <a:noFill/>
            <a:ln w="9525">
              <a:noFill/>
              <a:miter lim="800000"/>
            </a:ln>
          </p:spPr>
          <p:txBody>
            <a:bodyPr lIns="0" tIns="0" rIns="0" bIns="0">
              <a:spAutoFit/>
            </a:bodyPr>
            <a:lstStyle/>
            <a:p>
              <a:pPr algn="r">
                <a:spcBef>
                  <a:spcPct val="50000"/>
                </a:spcBef>
              </a:pPr>
              <a:endParaRPr lang="en-US" sz="2000" baseline="-25000" dirty="0">
                <a:latin typeface="Arial" panose="020B0604020202020204"/>
                <a:cs typeface="Arial" panose="020B0604020202020204"/>
              </a:endParaRPr>
            </a:p>
          </p:txBody>
        </p:sp>
        <p:sp>
          <p:nvSpPr>
            <p:cNvPr id="34865" name="Text Box 36"/>
            <p:cNvSpPr txBox="1">
              <a:spLocks noChangeArrowheads="1"/>
            </p:cNvSpPr>
            <p:nvPr/>
          </p:nvSpPr>
          <p:spPr bwMode="auto">
            <a:xfrm>
              <a:off x="203" y="1108"/>
              <a:ext cx="876" cy="129"/>
            </a:xfrm>
            <a:prstGeom prst="rect">
              <a:avLst/>
            </a:prstGeom>
            <a:noFill/>
            <a:ln w="9525">
              <a:noFill/>
              <a:miter lim="800000"/>
            </a:ln>
          </p:spPr>
          <p:txBody>
            <a:bodyPr lIns="0" tIns="0" rIns="0" bIns="0">
              <a:spAutoFit/>
            </a:bodyPr>
            <a:lstStyle/>
            <a:p>
              <a:pPr algn="ctr">
                <a:spcBef>
                  <a:spcPct val="50000"/>
                </a:spcBef>
              </a:pPr>
              <a:endParaRPr lang="en-US" sz="2000" baseline="-25000" dirty="0">
                <a:latin typeface="Arial" panose="020B0604020202020204"/>
                <a:cs typeface="Arial" panose="020B0604020202020204"/>
              </a:endParaRPr>
            </a:p>
          </p:txBody>
        </p:sp>
      </p:grpSp>
      <p:sp>
        <p:nvSpPr>
          <p:cNvPr id="34824" name="Arc 22"/>
          <p:cNvSpPr/>
          <p:nvPr/>
        </p:nvSpPr>
        <p:spPr bwMode="auto">
          <a:xfrm flipH="1" flipV="1">
            <a:off x="1477963" y="2744788"/>
            <a:ext cx="3290887" cy="2757487"/>
          </a:xfrm>
          <a:custGeom>
            <a:avLst/>
            <a:gdLst>
              <a:gd name="T0" fmla="*/ 2147483647 w 21314"/>
              <a:gd name="T1" fmla="*/ 0 h 17253"/>
              <a:gd name="T2" fmla="*/ 2147483647 w 21314"/>
              <a:gd name="T3" fmla="*/ 2147483647 h 17253"/>
              <a:gd name="T4" fmla="*/ 0 w 21314"/>
              <a:gd name="T5" fmla="*/ 2147483647 h 17253"/>
              <a:gd name="T6" fmla="*/ 0 60000 65536"/>
              <a:gd name="T7" fmla="*/ 0 60000 65536"/>
              <a:gd name="T8" fmla="*/ 0 60000 65536"/>
              <a:gd name="T9" fmla="*/ 0 w 21314"/>
              <a:gd name="T10" fmla="*/ 0 h 17253"/>
              <a:gd name="T11" fmla="*/ 21314 w 21314"/>
              <a:gd name="T12" fmla="*/ 17253 h 17253"/>
            </a:gdLst>
            <a:ahLst/>
            <a:cxnLst>
              <a:cxn ang="T6">
                <a:pos x="T0" y="T1"/>
              </a:cxn>
              <a:cxn ang="T7">
                <a:pos x="T2" y="T3"/>
              </a:cxn>
              <a:cxn ang="T8">
                <a:pos x="T4" y="T5"/>
              </a:cxn>
            </a:cxnLst>
            <a:rect l="T9" t="T10" r="T11" b="T12"/>
            <a:pathLst>
              <a:path w="21314" h="17253" fill="none" extrusionOk="0">
                <a:moveTo>
                  <a:pt x="12995" y="0"/>
                </a:moveTo>
                <a:cubicBezTo>
                  <a:pt x="17433" y="3342"/>
                  <a:pt x="20411" y="8265"/>
                  <a:pt x="21313" y="13747"/>
                </a:cubicBezTo>
              </a:path>
              <a:path w="21314" h="17253" stroke="0" extrusionOk="0">
                <a:moveTo>
                  <a:pt x="12995" y="0"/>
                </a:moveTo>
                <a:cubicBezTo>
                  <a:pt x="17433" y="3342"/>
                  <a:pt x="20411" y="8265"/>
                  <a:pt x="21313" y="13747"/>
                </a:cubicBezTo>
                <a:lnTo>
                  <a:pt x="0" y="17253"/>
                </a:lnTo>
                <a:close/>
              </a:path>
            </a:pathLst>
          </a:custGeom>
          <a:noFill/>
          <a:ln w="28575">
            <a:solidFill>
              <a:srgbClr val="003399"/>
            </a:solidFill>
            <a:round/>
          </a:ln>
        </p:spPr>
        <p:txBody>
          <a:bodyPr rot="10800000" wrap="none" anchor="ctr"/>
          <a:lstStyle/>
          <a:p>
            <a:pPr algn="ctr"/>
            <a:endParaRPr lang="en-US">
              <a:latin typeface="Arial" panose="020B0604020202020204"/>
              <a:cs typeface="Arial" panose="020B0604020202020204"/>
            </a:endParaRPr>
          </a:p>
          <a:p>
            <a:pPr algn="ctr"/>
            <a:endParaRPr lang="en-US">
              <a:latin typeface="Arial" panose="020B0604020202020204"/>
              <a:cs typeface="Arial" panose="020B0604020202020204"/>
            </a:endParaRPr>
          </a:p>
        </p:txBody>
      </p:sp>
      <p:sp>
        <p:nvSpPr>
          <p:cNvPr id="178205" name="Line 29"/>
          <p:cNvSpPr>
            <a:spLocks noChangeShapeType="1"/>
          </p:cNvSpPr>
          <p:nvPr/>
        </p:nvSpPr>
        <p:spPr bwMode="auto">
          <a:xfrm>
            <a:off x="1019175" y="2606675"/>
            <a:ext cx="2806700" cy="3179763"/>
          </a:xfrm>
          <a:prstGeom prst="line">
            <a:avLst/>
          </a:prstGeom>
          <a:noFill/>
          <a:ln w="19050">
            <a:solidFill>
              <a:srgbClr val="CC0000"/>
            </a:solidFill>
            <a:round/>
          </a:ln>
        </p:spPr>
        <p:txBody>
          <a:bodyPr/>
          <a:lstStyle/>
          <a:p>
            <a:endParaRPr lang="en-US">
              <a:latin typeface="Arial" panose="020B0604020202020204"/>
              <a:cs typeface="Arial" panose="020B0604020202020204"/>
            </a:endParaRPr>
          </a:p>
        </p:txBody>
      </p:sp>
      <p:sp>
        <p:nvSpPr>
          <p:cNvPr id="178216" name="Line 40"/>
          <p:cNvSpPr>
            <a:spLocks noChangeShapeType="1"/>
          </p:cNvSpPr>
          <p:nvPr/>
        </p:nvSpPr>
        <p:spPr bwMode="auto">
          <a:xfrm>
            <a:off x="1717675" y="5724525"/>
            <a:ext cx="914400" cy="0"/>
          </a:xfrm>
          <a:prstGeom prst="line">
            <a:avLst/>
          </a:prstGeom>
          <a:noFill/>
          <a:ln w="38100">
            <a:solidFill>
              <a:srgbClr val="CC0000"/>
            </a:solidFill>
            <a:round/>
            <a:tailEnd type="triangle" w="med" len="med"/>
          </a:ln>
        </p:spPr>
        <p:txBody>
          <a:bodyPr/>
          <a:lstStyle/>
          <a:p>
            <a:endParaRPr lang="en-US">
              <a:latin typeface="Arial" panose="020B0604020202020204"/>
              <a:cs typeface="Arial" panose="020B0604020202020204"/>
            </a:endParaRPr>
          </a:p>
        </p:txBody>
      </p:sp>
      <p:sp>
        <p:nvSpPr>
          <p:cNvPr id="178224" name="Line 48"/>
          <p:cNvSpPr>
            <a:spLocks noChangeShapeType="1"/>
          </p:cNvSpPr>
          <p:nvPr/>
        </p:nvSpPr>
        <p:spPr bwMode="auto">
          <a:xfrm>
            <a:off x="5686425" y="5718175"/>
            <a:ext cx="914400" cy="0"/>
          </a:xfrm>
          <a:prstGeom prst="line">
            <a:avLst/>
          </a:prstGeom>
          <a:noFill/>
          <a:ln w="38100">
            <a:solidFill>
              <a:srgbClr val="CC0000"/>
            </a:solidFill>
            <a:round/>
            <a:tailEnd type="triangle" w="med" len="med"/>
          </a:ln>
        </p:spPr>
        <p:txBody>
          <a:bodyPr/>
          <a:lstStyle/>
          <a:p>
            <a:endParaRPr lang="en-US">
              <a:latin typeface="Arial" panose="020B0604020202020204"/>
              <a:cs typeface="Arial" panose="020B0604020202020204"/>
            </a:endParaRPr>
          </a:p>
        </p:txBody>
      </p:sp>
      <p:grpSp>
        <p:nvGrpSpPr>
          <p:cNvPr id="7" name="Group 89"/>
          <p:cNvGrpSpPr/>
          <p:nvPr/>
        </p:nvGrpSpPr>
        <p:grpSpPr bwMode="auto">
          <a:xfrm>
            <a:off x="4429125" y="1760538"/>
            <a:ext cx="4054475" cy="4270375"/>
            <a:chOff x="2790" y="1109"/>
            <a:chExt cx="2554" cy="2690"/>
          </a:xfrm>
        </p:grpSpPr>
        <p:grpSp>
          <p:nvGrpSpPr>
            <p:cNvPr id="8" name="Group 42"/>
            <p:cNvGrpSpPr/>
            <p:nvPr/>
          </p:nvGrpSpPr>
          <p:grpSpPr bwMode="auto">
            <a:xfrm>
              <a:off x="3128" y="1492"/>
              <a:ext cx="2208" cy="2156"/>
              <a:chOff x="2677" y="894"/>
              <a:chExt cx="2715" cy="2485"/>
            </a:xfrm>
          </p:grpSpPr>
          <p:sp>
            <p:nvSpPr>
              <p:cNvPr id="34861" name="Line 33"/>
              <p:cNvSpPr>
                <a:spLocks noChangeShapeType="1"/>
              </p:cNvSpPr>
              <p:nvPr/>
            </p:nvSpPr>
            <p:spPr bwMode="auto">
              <a:xfrm>
                <a:off x="2680" y="894"/>
                <a:ext cx="0" cy="2485"/>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sp>
            <p:nvSpPr>
              <p:cNvPr id="34862" name="Line 34"/>
              <p:cNvSpPr>
                <a:spLocks noChangeShapeType="1"/>
              </p:cNvSpPr>
              <p:nvPr/>
            </p:nvSpPr>
            <p:spPr bwMode="auto">
              <a:xfrm>
                <a:off x="2677" y="3377"/>
                <a:ext cx="2715" cy="0"/>
              </a:xfrm>
              <a:prstGeom prst="line">
                <a:avLst/>
              </a:prstGeom>
              <a:noFill/>
              <a:ln w="12700">
                <a:solidFill>
                  <a:schemeClr val="tx1"/>
                </a:solidFill>
                <a:round/>
              </a:ln>
            </p:spPr>
            <p:txBody>
              <a:bodyPr/>
              <a:lstStyle/>
              <a:p>
                <a:endParaRPr lang="en-US">
                  <a:latin typeface="Arial" panose="020B0604020202020204"/>
                  <a:cs typeface="Arial" panose="020B0604020202020204"/>
                </a:endParaRPr>
              </a:p>
            </p:txBody>
          </p:sp>
        </p:grpSp>
        <p:sp>
          <p:nvSpPr>
            <p:cNvPr id="34859" name="Text Box 36"/>
            <p:cNvSpPr txBox="1">
              <a:spLocks noChangeArrowheads="1"/>
            </p:cNvSpPr>
            <p:nvPr/>
          </p:nvSpPr>
          <p:spPr bwMode="auto">
            <a:xfrm>
              <a:off x="4641" y="3670"/>
              <a:ext cx="703" cy="129"/>
            </a:xfrm>
            <a:prstGeom prst="rect">
              <a:avLst/>
            </a:prstGeom>
            <a:noFill/>
            <a:ln w="9525">
              <a:noFill/>
              <a:miter lim="800000"/>
            </a:ln>
          </p:spPr>
          <p:txBody>
            <a:bodyPr lIns="0" tIns="0" rIns="0" bIns="0">
              <a:spAutoFit/>
            </a:bodyPr>
            <a:lstStyle/>
            <a:p>
              <a:pPr algn="r">
                <a:spcBef>
                  <a:spcPct val="50000"/>
                </a:spcBef>
              </a:pPr>
              <a:endParaRPr lang="en-US" sz="2000" baseline="-25000" dirty="0">
                <a:latin typeface="Arial" panose="020B0604020202020204"/>
                <a:cs typeface="Arial" panose="020B0604020202020204"/>
              </a:endParaRPr>
            </a:p>
          </p:txBody>
        </p:sp>
        <p:sp>
          <p:nvSpPr>
            <p:cNvPr id="34860" name="Text Box 36"/>
            <p:cNvSpPr txBox="1">
              <a:spLocks noChangeArrowheads="1"/>
            </p:cNvSpPr>
            <p:nvPr/>
          </p:nvSpPr>
          <p:spPr bwMode="auto">
            <a:xfrm>
              <a:off x="2790" y="1109"/>
              <a:ext cx="670" cy="129"/>
            </a:xfrm>
            <a:prstGeom prst="rect">
              <a:avLst/>
            </a:prstGeom>
            <a:noFill/>
            <a:ln w="9525">
              <a:noFill/>
              <a:miter lim="800000"/>
            </a:ln>
          </p:spPr>
          <p:txBody>
            <a:bodyPr lIns="0" tIns="0" rIns="0" bIns="0">
              <a:spAutoFit/>
            </a:bodyPr>
            <a:lstStyle/>
            <a:p>
              <a:pPr algn="ctr">
                <a:spcBef>
                  <a:spcPct val="50000"/>
                </a:spcBef>
              </a:pPr>
              <a:endParaRPr lang="en-US" sz="2000" baseline="-25000" dirty="0">
                <a:latin typeface="Arial" panose="020B0604020202020204"/>
                <a:cs typeface="Arial" panose="020B0604020202020204"/>
              </a:endParaRPr>
            </a:p>
          </p:txBody>
        </p:sp>
      </p:grpSp>
      <p:sp>
        <p:nvSpPr>
          <p:cNvPr id="178243" name="Line 67"/>
          <p:cNvSpPr>
            <a:spLocks noChangeShapeType="1"/>
          </p:cNvSpPr>
          <p:nvPr/>
        </p:nvSpPr>
        <p:spPr bwMode="auto">
          <a:xfrm>
            <a:off x="5010150" y="3692525"/>
            <a:ext cx="0" cy="1042988"/>
          </a:xfrm>
          <a:prstGeom prst="line">
            <a:avLst/>
          </a:prstGeom>
          <a:noFill/>
          <a:ln w="38100">
            <a:solidFill>
              <a:srgbClr val="CC0000"/>
            </a:solidFill>
            <a:round/>
            <a:tailEnd type="triangle" w="med" len="med"/>
          </a:ln>
        </p:spPr>
        <p:txBody>
          <a:bodyPr/>
          <a:lstStyle/>
          <a:p>
            <a:endParaRPr lang="en-US">
              <a:latin typeface="Arial" panose="020B0604020202020204"/>
              <a:cs typeface="Arial" panose="020B0604020202020204"/>
            </a:endParaRPr>
          </a:p>
        </p:txBody>
      </p:sp>
      <p:grpSp>
        <p:nvGrpSpPr>
          <p:cNvPr id="9" name="Group 95"/>
          <p:cNvGrpSpPr/>
          <p:nvPr/>
        </p:nvGrpSpPr>
        <p:grpSpPr bwMode="auto">
          <a:xfrm>
            <a:off x="1397000" y="3854450"/>
            <a:ext cx="655638" cy="2282825"/>
            <a:chOff x="880" y="2428"/>
            <a:chExt cx="413" cy="1438"/>
          </a:xfrm>
        </p:grpSpPr>
        <p:sp>
          <p:nvSpPr>
            <p:cNvPr id="34854" name="Line 16"/>
            <p:cNvSpPr>
              <a:spLocks noChangeShapeType="1"/>
            </p:cNvSpPr>
            <p:nvPr/>
          </p:nvSpPr>
          <p:spPr bwMode="auto">
            <a:xfrm>
              <a:off x="1084" y="2640"/>
              <a:ext cx="0" cy="1006"/>
            </a:xfrm>
            <a:prstGeom prst="line">
              <a:avLst/>
            </a:prstGeom>
            <a:noFill/>
            <a:ln w="9525">
              <a:solidFill>
                <a:srgbClr val="808080"/>
              </a:solidFill>
              <a:prstDash val="lgDash"/>
              <a:round/>
            </a:ln>
          </p:spPr>
          <p:txBody>
            <a:bodyPr/>
            <a:lstStyle/>
            <a:p>
              <a:endParaRPr lang="en-US">
                <a:latin typeface="Arial" panose="020B0604020202020204"/>
                <a:cs typeface="Arial" panose="020B0604020202020204"/>
              </a:endParaRPr>
            </a:p>
          </p:txBody>
        </p:sp>
        <p:sp>
          <p:nvSpPr>
            <p:cNvPr id="34855" name="Oval 23"/>
            <p:cNvSpPr>
              <a:spLocks noChangeArrowheads="1"/>
            </p:cNvSpPr>
            <p:nvPr/>
          </p:nvSpPr>
          <p:spPr bwMode="auto">
            <a:xfrm>
              <a:off x="1055" y="2614"/>
              <a:ext cx="56" cy="56"/>
            </a:xfrm>
            <a:prstGeom prst="ellipse">
              <a:avLst/>
            </a:prstGeom>
            <a:solidFill>
              <a:srgbClr val="000000"/>
            </a:solidFill>
            <a:ln w="9525">
              <a:noFill/>
              <a:round/>
            </a:ln>
          </p:spPr>
          <p:txBody>
            <a:bodyPr wrap="none" anchor="ctr"/>
            <a:lstStyle/>
            <a:p>
              <a:endParaRPr lang="en-US">
                <a:latin typeface="Arial" panose="020B0604020202020204"/>
                <a:cs typeface="Arial" panose="020B0604020202020204"/>
              </a:endParaRPr>
            </a:p>
          </p:txBody>
        </p:sp>
        <p:sp>
          <p:nvSpPr>
            <p:cNvPr id="34856" name="Text Box 36"/>
            <p:cNvSpPr txBox="1">
              <a:spLocks noChangeArrowheads="1"/>
            </p:cNvSpPr>
            <p:nvPr/>
          </p:nvSpPr>
          <p:spPr bwMode="auto">
            <a:xfrm>
              <a:off x="880" y="3674"/>
              <a:ext cx="406" cy="192"/>
            </a:xfrm>
            <a:prstGeom prst="rect">
              <a:avLst/>
            </a:prstGeom>
            <a:noFill/>
            <a:ln w="9525">
              <a:noFill/>
              <a:miter lim="800000"/>
            </a:ln>
          </p:spPr>
          <p:txBody>
            <a:bodyPr lIns="0" tIns="0" rIns="0" bIns="0">
              <a:spAutoFit/>
            </a:bodyPr>
            <a:lstStyle/>
            <a:p>
              <a:pPr algn="ctr">
                <a:spcBef>
                  <a:spcPct val="50000"/>
                </a:spcBef>
              </a:pPr>
              <a:r>
                <a:rPr lang="en-US" sz="2000">
                  <a:latin typeface="Arial" panose="020B0604020202020204"/>
                  <a:cs typeface="Arial" panose="020B0604020202020204"/>
                </a:rPr>
                <a:t>150</a:t>
              </a:r>
              <a:endParaRPr lang="en-US" sz="2000" baseline="-25000">
                <a:latin typeface="Arial" panose="020B0604020202020204"/>
                <a:cs typeface="Arial" panose="020B0604020202020204"/>
              </a:endParaRPr>
            </a:p>
          </p:txBody>
        </p:sp>
        <p:sp>
          <p:nvSpPr>
            <p:cNvPr id="34857" name="Text Box 36"/>
            <p:cNvSpPr txBox="1">
              <a:spLocks noChangeArrowheads="1"/>
            </p:cNvSpPr>
            <p:nvPr/>
          </p:nvSpPr>
          <p:spPr bwMode="auto">
            <a:xfrm>
              <a:off x="1122" y="2428"/>
              <a:ext cx="171" cy="213"/>
            </a:xfrm>
            <a:prstGeom prst="rect">
              <a:avLst/>
            </a:prstGeom>
            <a:noFill/>
            <a:ln w="9525">
              <a:noFill/>
              <a:miter lim="800000"/>
            </a:ln>
          </p:spPr>
          <p:txBody>
            <a:bodyPr lIns="0" tIns="0" rIns="0" bIns="0">
              <a:spAutoFit/>
            </a:bodyPr>
            <a:lstStyle/>
            <a:p>
              <a:pPr>
                <a:spcBef>
                  <a:spcPct val="50000"/>
                </a:spcBef>
              </a:pPr>
              <a:r>
                <a:rPr lang="en-US" sz="2200" b="1">
                  <a:latin typeface="Arial" panose="020B0604020202020204"/>
                  <a:cs typeface="Arial" panose="020B0604020202020204"/>
                </a:rPr>
                <a:t>A</a:t>
              </a:r>
              <a:endParaRPr lang="en-US" sz="2200" b="1" baseline="-25000">
                <a:latin typeface="Arial" panose="020B0604020202020204"/>
                <a:cs typeface="Arial" panose="020B0604020202020204"/>
              </a:endParaRPr>
            </a:p>
          </p:txBody>
        </p:sp>
      </p:grpSp>
      <p:grpSp>
        <p:nvGrpSpPr>
          <p:cNvPr id="10" name="Group 94"/>
          <p:cNvGrpSpPr/>
          <p:nvPr/>
        </p:nvGrpSpPr>
        <p:grpSpPr bwMode="auto">
          <a:xfrm>
            <a:off x="2005013" y="2133600"/>
            <a:ext cx="3138487" cy="3008313"/>
            <a:chOff x="1263" y="1344"/>
            <a:chExt cx="1977" cy="1895"/>
          </a:xfrm>
        </p:grpSpPr>
        <p:sp>
          <p:nvSpPr>
            <p:cNvPr id="34851" name="Arc 13"/>
            <p:cNvSpPr/>
            <p:nvPr/>
          </p:nvSpPr>
          <p:spPr bwMode="auto">
            <a:xfrm flipH="1" flipV="1">
              <a:off x="1263" y="1344"/>
              <a:ext cx="1977" cy="1895"/>
            </a:xfrm>
            <a:custGeom>
              <a:avLst/>
              <a:gdLst>
                <a:gd name="T0" fmla="*/ 10 w 20336"/>
                <a:gd name="T1" fmla="*/ 0 h 18829"/>
                <a:gd name="T2" fmla="*/ 19 w 20336"/>
                <a:gd name="T3" fmla="*/ 12 h 18829"/>
                <a:gd name="T4" fmla="*/ 0 w 20336"/>
                <a:gd name="T5" fmla="*/ 19 h 18829"/>
                <a:gd name="T6" fmla="*/ 0 60000 65536"/>
                <a:gd name="T7" fmla="*/ 0 60000 65536"/>
                <a:gd name="T8" fmla="*/ 0 60000 65536"/>
                <a:gd name="T9" fmla="*/ 0 w 20336"/>
                <a:gd name="T10" fmla="*/ 0 h 18829"/>
                <a:gd name="T11" fmla="*/ 20336 w 20336"/>
                <a:gd name="T12" fmla="*/ 18829 h 18829"/>
              </a:gdLst>
              <a:ahLst/>
              <a:cxnLst>
                <a:cxn ang="T6">
                  <a:pos x="T0" y="T1"/>
                </a:cxn>
                <a:cxn ang="T7">
                  <a:pos x="T2" y="T3"/>
                </a:cxn>
                <a:cxn ang="T8">
                  <a:pos x="T4" y="T5"/>
                </a:cxn>
              </a:cxnLst>
              <a:rect l="T9" t="T10" r="T11" b="T12"/>
              <a:pathLst>
                <a:path w="20336" h="18829" fill="none" extrusionOk="0">
                  <a:moveTo>
                    <a:pt x="10584" y="0"/>
                  </a:moveTo>
                  <a:cubicBezTo>
                    <a:pt x="15119" y="2549"/>
                    <a:pt x="18582" y="6650"/>
                    <a:pt x="20335" y="11548"/>
                  </a:cubicBezTo>
                </a:path>
                <a:path w="20336" h="18829" stroke="0" extrusionOk="0">
                  <a:moveTo>
                    <a:pt x="10584" y="0"/>
                  </a:moveTo>
                  <a:cubicBezTo>
                    <a:pt x="15119" y="2549"/>
                    <a:pt x="18582" y="6650"/>
                    <a:pt x="20335" y="11548"/>
                  </a:cubicBezTo>
                  <a:lnTo>
                    <a:pt x="0" y="18829"/>
                  </a:lnTo>
                  <a:close/>
                </a:path>
              </a:pathLst>
            </a:custGeom>
            <a:noFill/>
            <a:ln w="28575">
              <a:solidFill>
                <a:srgbClr val="003399"/>
              </a:solidFill>
              <a:round/>
            </a:ln>
          </p:spPr>
          <p:txBody>
            <a:bodyPr rot="10800000" wrap="none" anchor="ctr"/>
            <a:lstStyle/>
            <a:p>
              <a:pPr algn="ctr"/>
              <a:endParaRPr lang="en-US">
                <a:latin typeface="Arial" panose="020B0604020202020204"/>
                <a:cs typeface="Arial" panose="020B0604020202020204"/>
              </a:endParaRPr>
            </a:p>
            <a:p>
              <a:pPr algn="ctr"/>
              <a:endParaRPr lang="en-US">
                <a:latin typeface="Arial" panose="020B0604020202020204"/>
                <a:cs typeface="Arial" panose="020B0604020202020204"/>
              </a:endParaRPr>
            </a:p>
          </p:txBody>
        </p:sp>
        <p:sp>
          <p:nvSpPr>
            <p:cNvPr id="34852" name="Oval 37"/>
            <p:cNvSpPr>
              <a:spLocks noChangeArrowheads="1"/>
            </p:cNvSpPr>
            <p:nvPr/>
          </p:nvSpPr>
          <p:spPr bwMode="auto">
            <a:xfrm>
              <a:off x="1639" y="2771"/>
              <a:ext cx="56" cy="56"/>
            </a:xfrm>
            <a:prstGeom prst="ellipse">
              <a:avLst/>
            </a:prstGeom>
            <a:solidFill>
              <a:srgbClr val="000000"/>
            </a:solidFill>
            <a:ln w="9525">
              <a:noFill/>
              <a:round/>
            </a:ln>
          </p:spPr>
          <p:txBody>
            <a:bodyPr wrap="none" anchor="ctr"/>
            <a:lstStyle/>
            <a:p>
              <a:endParaRPr lang="en-US">
                <a:latin typeface="Arial" panose="020B0604020202020204"/>
                <a:cs typeface="Arial" panose="020B0604020202020204"/>
              </a:endParaRPr>
            </a:p>
          </p:txBody>
        </p:sp>
        <p:sp>
          <p:nvSpPr>
            <p:cNvPr id="34853" name="Text Box 36"/>
            <p:cNvSpPr txBox="1">
              <a:spLocks noChangeArrowheads="1"/>
            </p:cNvSpPr>
            <p:nvPr/>
          </p:nvSpPr>
          <p:spPr bwMode="auto">
            <a:xfrm>
              <a:off x="1714" y="2589"/>
              <a:ext cx="184" cy="213"/>
            </a:xfrm>
            <a:prstGeom prst="rect">
              <a:avLst/>
            </a:prstGeom>
            <a:noFill/>
            <a:ln w="9525">
              <a:noFill/>
              <a:miter lim="800000"/>
            </a:ln>
          </p:spPr>
          <p:txBody>
            <a:bodyPr lIns="0" tIns="0" rIns="0" bIns="0">
              <a:spAutoFit/>
            </a:bodyPr>
            <a:lstStyle/>
            <a:p>
              <a:pPr>
                <a:spcBef>
                  <a:spcPct val="50000"/>
                </a:spcBef>
              </a:pPr>
              <a:r>
                <a:rPr lang="en-US" sz="2200" b="1">
                  <a:latin typeface="Arial" panose="020B0604020202020204"/>
                  <a:cs typeface="Arial" panose="020B0604020202020204"/>
                </a:rPr>
                <a:t>B</a:t>
              </a:r>
              <a:endParaRPr lang="en-US" sz="2200" b="1" baseline="-25000">
                <a:latin typeface="Arial" panose="020B0604020202020204"/>
                <a:cs typeface="Arial" panose="020B0604020202020204"/>
              </a:endParaRPr>
            </a:p>
          </p:txBody>
        </p:sp>
      </p:grpSp>
      <p:grpSp>
        <p:nvGrpSpPr>
          <p:cNvPr id="11" name="Group 85"/>
          <p:cNvGrpSpPr/>
          <p:nvPr/>
        </p:nvGrpSpPr>
        <p:grpSpPr bwMode="auto">
          <a:xfrm>
            <a:off x="4502150" y="3349625"/>
            <a:ext cx="1555750" cy="2765425"/>
            <a:chOff x="2836" y="1921"/>
            <a:chExt cx="980" cy="1742"/>
          </a:xfrm>
        </p:grpSpPr>
        <p:grpSp>
          <p:nvGrpSpPr>
            <p:cNvPr id="12" name="Group 74"/>
            <p:cNvGrpSpPr/>
            <p:nvPr/>
          </p:nvGrpSpPr>
          <p:grpSpPr bwMode="auto">
            <a:xfrm>
              <a:off x="2836" y="2038"/>
              <a:ext cx="906" cy="1625"/>
              <a:chOff x="2759" y="2052"/>
              <a:chExt cx="906" cy="1625"/>
            </a:xfrm>
          </p:grpSpPr>
          <p:sp>
            <p:nvSpPr>
              <p:cNvPr id="34845" name="Text Box 36"/>
              <p:cNvSpPr txBox="1">
                <a:spLocks noChangeArrowheads="1"/>
              </p:cNvSpPr>
              <p:nvPr/>
            </p:nvSpPr>
            <p:spPr bwMode="auto">
              <a:xfrm>
                <a:off x="3335" y="3485"/>
                <a:ext cx="330" cy="192"/>
              </a:xfrm>
              <a:prstGeom prst="rect">
                <a:avLst/>
              </a:prstGeom>
              <a:noFill/>
              <a:ln w="9525">
                <a:noFill/>
                <a:miter lim="800000"/>
              </a:ln>
            </p:spPr>
            <p:txBody>
              <a:bodyPr lIns="0" tIns="0" rIns="0" bIns="0">
                <a:spAutoFit/>
              </a:bodyPr>
              <a:lstStyle/>
              <a:p>
                <a:pPr algn="ctr">
                  <a:spcBef>
                    <a:spcPct val="50000"/>
                  </a:spcBef>
                </a:pPr>
                <a:r>
                  <a:rPr lang="en-US" sz="2000">
                    <a:latin typeface="Arial" panose="020B0604020202020204"/>
                    <a:cs typeface="Arial" panose="020B0604020202020204"/>
                  </a:rPr>
                  <a:t>150</a:t>
                </a:r>
                <a:endParaRPr lang="en-US" sz="2000" baseline="-25000">
                  <a:latin typeface="Arial" panose="020B0604020202020204"/>
                  <a:cs typeface="Arial" panose="020B0604020202020204"/>
                </a:endParaRPr>
              </a:p>
            </p:txBody>
          </p:sp>
          <p:grpSp>
            <p:nvGrpSpPr>
              <p:cNvPr id="13" name="Group 57"/>
              <p:cNvGrpSpPr/>
              <p:nvPr/>
            </p:nvGrpSpPr>
            <p:grpSpPr bwMode="auto">
              <a:xfrm>
                <a:off x="3053" y="2149"/>
                <a:ext cx="450" cy="1321"/>
                <a:chOff x="993" y="2249"/>
                <a:chExt cx="503" cy="376"/>
              </a:xfrm>
            </p:grpSpPr>
            <p:sp>
              <p:nvSpPr>
                <p:cNvPr id="34849" name="Line 58"/>
                <p:cNvSpPr>
                  <a:spLocks noChangeShapeType="1"/>
                </p:cNvSpPr>
                <p:nvPr/>
              </p:nvSpPr>
              <p:spPr bwMode="auto">
                <a:xfrm>
                  <a:off x="993" y="2249"/>
                  <a:ext cx="503" cy="0"/>
                </a:xfrm>
                <a:prstGeom prst="line">
                  <a:avLst/>
                </a:prstGeom>
                <a:noFill/>
                <a:ln w="9525">
                  <a:solidFill>
                    <a:srgbClr val="808080"/>
                  </a:solidFill>
                  <a:prstDash val="lgDash"/>
                  <a:round/>
                </a:ln>
              </p:spPr>
              <p:txBody>
                <a:bodyPr/>
                <a:lstStyle/>
                <a:p>
                  <a:endParaRPr lang="en-US">
                    <a:latin typeface="Arial" panose="020B0604020202020204"/>
                    <a:cs typeface="Arial" panose="020B0604020202020204"/>
                  </a:endParaRPr>
                </a:p>
              </p:txBody>
            </p:sp>
            <p:sp>
              <p:nvSpPr>
                <p:cNvPr id="34850" name="Line 59"/>
                <p:cNvSpPr>
                  <a:spLocks noChangeShapeType="1"/>
                </p:cNvSpPr>
                <p:nvPr/>
              </p:nvSpPr>
              <p:spPr bwMode="auto">
                <a:xfrm>
                  <a:off x="1495" y="2249"/>
                  <a:ext cx="0" cy="376"/>
                </a:xfrm>
                <a:prstGeom prst="line">
                  <a:avLst/>
                </a:prstGeom>
                <a:noFill/>
                <a:ln w="9525">
                  <a:solidFill>
                    <a:srgbClr val="808080"/>
                  </a:solidFill>
                  <a:prstDash val="lgDash"/>
                  <a:round/>
                </a:ln>
              </p:spPr>
              <p:txBody>
                <a:bodyPr/>
                <a:lstStyle/>
                <a:p>
                  <a:endParaRPr lang="en-US">
                    <a:latin typeface="Arial" panose="020B0604020202020204"/>
                    <a:cs typeface="Arial" panose="020B0604020202020204"/>
                  </a:endParaRPr>
                </a:p>
              </p:txBody>
            </p:sp>
          </p:grpSp>
          <p:sp>
            <p:nvSpPr>
              <p:cNvPr id="34847" name="Text Box 36"/>
              <p:cNvSpPr txBox="1">
                <a:spLocks noChangeArrowheads="1"/>
              </p:cNvSpPr>
              <p:nvPr/>
            </p:nvSpPr>
            <p:spPr bwMode="auto">
              <a:xfrm>
                <a:off x="2759" y="2052"/>
                <a:ext cx="250" cy="192"/>
              </a:xfrm>
              <a:prstGeom prst="rect">
                <a:avLst/>
              </a:prstGeom>
              <a:noFill/>
              <a:ln w="9525">
                <a:noFill/>
                <a:miter lim="800000"/>
              </a:ln>
            </p:spPr>
            <p:txBody>
              <a:bodyPr lIns="0" tIns="0" rIns="0" bIns="0">
                <a:spAutoFit/>
              </a:bodyPr>
              <a:lstStyle/>
              <a:p>
                <a:pPr algn="r">
                  <a:spcBef>
                    <a:spcPct val="50000"/>
                  </a:spcBef>
                </a:pPr>
                <a:r>
                  <a:rPr lang="en-US" sz="2000" smtClean="0">
                    <a:latin typeface="Arial" panose="020B0604020202020204"/>
                    <a:cs typeface="Arial" panose="020B0604020202020204"/>
                  </a:rPr>
                  <a:t>4</a:t>
                </a:r>
                <a:endParaRPr lang="en-US" sz="2000" baseline="-25000">
                  <a:latin typeface="Arial" panose="020B0604020202020204"/>
                  <a:cs typeface="Arial" panose="020B0604020202020204"/>
                </a:endParaRPr>
              </a:p>
            </p:txBody>
          </p:sp>
          <p:sp>
            <p:nvSpPr>
              <p:cNvPr id="34848" name="Oval 68"/>
              <p:cNvSpPr>
                <a:spLocks noChangeArrowheads="1"/>
              </p:cNvSpPr>
              <p:nvPr/>
            </p:nvSpPr>
            <p:spPr bwMode="auto">
              <a:xfrm>
                <a:off x="3478" y="2117"/>
                <a:ext cx="56" cy="56"/>
              </a:xfrm>
              <a:prstGeom prst="ellipse">
                <a:avLst/>
              </a:prstGeom>
              <a:solidFill>
                <a:srgbClr val="000000"/>
              </a:solidFill>
              <a:ln w="9525">
                <a:noFill/>
                <a:round/>
              </a:ln>
            </p:spPr>
            <p:txBody>
              <a:bodyPr wrap="none" anchor="ctr"/>
              <a:lstStyle/>
              <a:p>
                <a:endParaRPr lang="en-US">
                  <a:latin typeface="Arial" panose="020B0604020202020204"/>
                  <a:cs typeface="Arial" panose="020B0604020202020204"/>
                </a:endParaRPr>
              </a:p>
            </p:txBody>
          </p:sp>
        </p:grpSp>
        <p:sp>
          <p:nvSpPr>
            <p:cNvPr id="34844" name="Text Box 36"/>
            <p:cNvSpPr txBox="1">
              <a:spLocks noChangeArrowheads="1"/>
            </p:cNvSpPr>
            <p:nvPr/>
          </p:nvSpPr>
          <p:spPr bwMode="auto">
            <a:xfrm>
              <a:off x="3632" y="1921"/>
              <a:ext cx="184" cy="213"/>
            </a:xfrm>
            <a:prstGeom prst="rect">
              <a:avLst/>
            </a:prstGeom>
            <a:noFill/>
            <a:ln w="9525">
              <a:noFill/>
              <a:miter lim="800000"/>
            </a:ln>
          </p:spPr>
          <p:txBody>
            <a:bodyPr lIns="0" tIns="0" rIns="0" bIns="0">
              <a:spAutoFit/>
            </a:bodyPr>
            <a:lstStyle/>
            <a:p>
              <a:pPr>
                <a:spcBef>
                  <a:spcPct val="50000"/>
                </a:spcBef>
              </a:pPr>
              <a:r>
                <a:rPr lang="en-US" sz="2200" b="1">
                  <a:latin typeface="Arial" panose="020B0604020202020204"/>
                  <a:cs typeface="Arial" panose="020B0604020202020204"/>
                </a:rPr>
                <a:t>A</a:t>
              </a:r>
              <a:endParaRPr lang="en-US" sz="2200" b="1" baseline="-25000">
                <a:latin typeface="Arial" panose="020B0604020202020204"/>
                <a:cs typeface="Arial" panose="020B0604020202020204"/>
              </a:endParaRPr>
            </a:p>
          </p:txBody>
        </p:sp>
      </p:grpSp>
      <p:grpSp>
        <p:nvGrpSpPr>
          <p:cNvPr id="14" name="Group 87"/>
          <p:cNvGrpSpPr/>
          <p:nvPr/>
        </p:nvGrpSpPr>
        <p:grpSpPr bwMode="auto">
          <a:xfrm>
            <a:off x="6337300" y="4383088"/>
            <a:ext cx="614363" cy="1731962"/>
            <a:chOff x="3992" y="2572"/>
            <a:chExt cx="387" cy="1091"/>
          </a:xfrm>
        </p:grpSpPr>
        <p:sp>
          <p:nvSpPr>
            <p:cNvPr id="34839" name="Text Box 36"/>
            <p:cNvSpPr txBox="1">
              <a:spLocks noChangeArrowheads="1"/>
            </p:cNvSpPr>
            <p:nvPr/>
          </p:nvSpPr>
          <p:spPr bwMode="auto">
            <a:xfrm>
              <a:off x="3992" y="3471"/>
              <a:ext cx="330" cy="192"/>
            </a:xfrm>
            <a:prstGeom prst="rect">
              <a:avLst/>
            </a:prstGeom>
            <a:noFill/>
            <a:ln w="9525">
              <a:noFill/>
              <a:miter lim="800000"/>
            </a:ln>
          </p:spPr>
          <p:txBody>
            <a:bodyPr lIns="0" tIns="0" rIns="0" bIns="0">
              <a:spAutoFit/>
            </a:bodyPr>
            <a:lstStyle/>
            <a:p>
              <a:pPr algn="ctr">
                <a:spcBef>
                  <a:spcPct val="50000"/>
                </a:spcBef>
              </a:pPr>
              <a:r>
                <a:rPr lang="en-US" sz="2000">
                  <a:latin typeface="Arial" panose="020B0604020202020204"/>
                  <a:cs typeface="Arial" panose="020B0604020202020204"/>
                </a:rPr>
                <a:t>350</a:t>
              </a:r>
              <a:endParaRPr lang="en-US" sz="2000" baseline="-25000">
                <a:latin typeface="Arial" panose="020B0604020202020204"/>
                <a:cs typeface="Arial" panose="020B0604020202020204"/>
              </a:endParaRPr>
            </a:p>
          </p:txBody>
        </p:sp>
        <p:sp>
          <p:nvSpPr>
            <p:cNvPr id="34840" name="Line 64"/>
            <p:cNvSpPr>
              <a:spLocks noChangeShapeType="1"/>
            </p:cNvSpPr>
            <p:nvPr/>
          </p:nvSpPr>
          <p:spPr bwMode="auto">
            <a:xfrm>
              <a:off x="4157" y="2795"/>
              <a:ext cx="0" cy="661"/>
            </a:xfrm>
            <a:prstGeom prst="line">
              <a:avLst/>
            </a:prstGeom>
            <a:noFill/>
            <a:ln w="9525">
              <a:solidFill>
                <a:srgbClr val="808080"/>
              </a:solidFill>
              <a:prstDash val="lgDash"/>
              <a:round/>
            </a:ln>
          </p:spPr>
          <p:txBody>
            <a:bodyPr/>
            <a:lstStyle/>
            <a:p>
              <a:endParaRPr lang="en-US">
                <a:latin typeface="Arial" panose="020B0604020202020204"/>
                <a:cs typeface="Arial" panose="020B0604020202020204"/>
              </a:endParaRPr>
            </a:p>
          </p:txBody>
        </p:sp>
        <p:sp>
          <p:nvSpPr>
            <p:cNvPr id="34841" name="Oval 69"/>
            <p:cNvSpPr>
              <a:spLocks noChangeArrowheads="1"/>
            </p:cNvSpPr>
            <p:nvPr/>
          </p:nvSpPr>
          <p:spPr bwMode="auto">
            <a:xfrm>
              <a:off x="4129" y="2763"/>
              <a:ext cx="56" cy="56"/>
            </a:xfrm>
            <a:prstGeom prst="ellipse">
              <a:avLst/>
            </a:prstGeom>
            <a:solidFill>
              <a:srgbClr val="000000"/>
            </a:solidFill>
            <a:ln w="9525">
              <a:noFill/>
              <a:round/>
            </a:ln>
          </p:spPr>
          <p:txBody>
            <a:bodyPr wrap="none" anchor="ctr"/>
            <a:lstStyle/>
            <a:p>
              <a:endParaRPr lang="en-US">
                <a:latin typeface="Arial" panose="020B0604020202020204"/>
                <a:cs typeface="Arial" panose="020B0604020202020204"/>
              </a:endParaRPr>
            </a:p>
          </p:txBody>
        </p:sp>
        <p:sp>
          <p:nvSpPr>
            <p:cNvPr id="34842" name="Text Box 36"/>
            <p:cNvSpPr txBox="1">
              <a:spLocks noChangeArrowheads="1"/>
            </p:cNvSpPr>
            <p:nvPr/>
          </p:nvSpPr>
          <p:spPr bwMode="auto">
            <a:xfrm>
              <a:off x="4195" y="2572"/>
              <a:ext cx="184" cy="213"/>
            </a:xfrm>
            <a:prstGeom prst="rect">
              <a:avLst/>
            </a:prstGeom>
            <a:noFill/>
            <a:ln w="9525">
              <a:noFill/>
              <a:miter lim="800000"/>
            </a:ln>
          </p:spPr>
          <p:txBody>
            <a:bodyPr lIns="0" tIns="0" rIns="0" bIns="0">
              <a:spAutoFit/>
            </a:bodyPr>
            <a:lstStyle/>
            <a:p>
              <a:pPr>
                <a:spcBef>
                  <a:spcPct val="50000"/>
                </a:spcBef>
              </a:pPr>
              <a:r>
                <a:rPr lang="en-US" sz="2200" b="1">
                  <a:latin typeface="Arial" panose="020B0604020202020204"/>
                  <a:cs typeface="Arial" panose="020B0604020202020204"/>
                </a:rPr>
                <a:t>B</a:t>
              </a:r>
              <a:endParaRPr lang="en-US" sz="2200" b="1" baseline="-25000">
                <a:latin typeface="Arial" panose="020B0604020202020204"/>
                <a:cs typeface="Arial" panose="020B0604020202020204"/>
              </a:endParaRPr>
            </a:p>
          </p:txBody>
        </p:sp>
      </p:grpSp>
      <p:sp>
        <p:nvSpPr>
          <p:cNvPr id="178267" name="Text Box 91"/>
          <p:cNvSpPr txBox="1">
            <a:spLocks noChangeArrowheads="1"/>
          </p:cNvSpPr>
          <p:nvPr/>
        </p:nvSpPr>
        <p:spPr bwMode="auto">
          <a:xfrm>
            <a:off x="1196614" y="1330261"/>
            <a:ext cx="5900377" cy="480131"/>
          </a:xfrm>
          <a:prstGeom prst="rect">
            <a:avLst/>
          </a:prstGeom>
          <a:noFill/>
          <a:ln w="9525">
            <a:noFill/>
            <a:miter lim="800000"/>
          </a:ln>
        </p:spPr>
        <p:txBody>
          <a:bodyPr wrap="square">
            <a:spAutoFit/>
          </a:bodyPr>
          <a:lstStyle/>
          <a:p>
            <a:pPr algn="ctr">
              <a:lnSpc>
                <a:spcPct val="105000"/>
              </a:lnSpc>
              <a:spcBef>
                <a:spcPct val="25000"/>
              </a:spcBef>
            </a:pPr>
            <a:r>
              <a:rPr lang="en-US" sz="2400" b="1" dirty="0">
                <a:latin typeface="Arial" panose="020B0604020202020204"/>
                <a:cs typeface="Arial" panose="020B0604020202020204"/>
              </a:rPr>
              <a:t>A</a:t>
            </a:r>
            <a:r>
              <a:rPr lang="en-US" sz="2400">
                <a:latin typeface="Arial" panose="020B0604020202020204"/>
                <a:cs typeface="Arial" panose="020B0604020202020204"/>
              </a:rPr>
              <a:t>:</a:t>
            </a:r>
            <a:r>
              <a:rPr lang="zh-CN" altLang="en-US" sz="2400" smtClean="0">
                <a:latin typeface="Arial" panose="020B0604020202020204"/>
                <a:cs typeface="Arial" panose="020B0604020202020204"/>
              </a:rPr>
              <a:t>当</a:t>
            </a:r>
            <a:r>
              <a:rPr lang="en-US" sz="2400" b="1" i="1" smtClean="0">
                <a:latin typeface="Arial" panose="020B0604020202020204"/>
                <a:cs typeface="Arial" panose="020B0604020202020204"/>
              </a:rPr>
              <a:t>P</a:t>
            </a:r>
            <a:r>
              <a:rPr lang="en-US" sz="2400" b="1" baseline="-25000" smtClean="0">
                <a:latin typeface="Arial" panose="020B0604020202020204"/>
                <a:cs typeface="Arial" panose="020B0604020202020204"/>
              </a:rPr>
              <a:t>F</a:t>
            </a:r>
            <a:r>
              <a:rPr lang="en-US" sz="2400" smtClean="0">
                <a:latin typeface="Arial" panose="020B0604020202020204"/>
                <a:cs typeface="Arial" panose="020B0604020202020204"/>
              </a:rPr>
              <a:t> </a:t>
            </a:r>
            <a:r>
              <a:rPr lang="en-US" sz="2400">
                <a:latin typeface="Arial" panose="020B0604020202020204"/>
                <a:cs typeface="Arial" panose="020B0604020202020204"/>
              </a:rPr>
              <a:t>= </a:t>
            </a:r>
            <a:r>
              <a:rPr lang="en-US" sz="2400" smtClean="0">
                <a:latin typeface="Arial" panose="020B0604020202020204"/>
                <a:cs typeface="Arial" panose="020B0604020202020204"/>
              </a:rPr>
              <a:t>4</a:t>
            </a:r>
            <a:r>
              <a:rPr lang="zh-CN" altLang="en-US" sz="2400" smtClean="0">
                <a:latin typeface="Arial" panose="020B0604020202020204"/>
                <a:cs typeface="Arial" panose="020B0604020202020204"/>
              </a:rPr>
              <a:t>元，</a:t>
            </a:r>
            <a:r>
              <a:rPr lang="zh-CN" altLang="en-US" sz="2400">
                <a:latin typeface="Arial" panose="020B0604020202020204"/>
                <a:cs typeface="Arial" panose="020B0604020202020204"/>
              </a:rPr>
              <a:t>甲</a:t>
            </a:r>
            <a:r>
              <a:rPr lang="zh-CN" altLang="en-US" sz="2400" smtClean="0">
                <a:latin typeface="Arial" panose="020B0604020202020204"/>
                <a:cs typeface="Arial" panose="020B0604020202020204"/>
              </a:rPr>
              <a:t>购买</a:t>
            </a:r>
            <a:r>
              <a:rPr lang="en-US" altLang="zh-CN" sz="2400" dirty="0">
                <a:latin typeface="Arial" panose="020B0604020202020204"/>
                <a:cs typeface="Arial" panose="020B0604020202020204"/>
              </a:rPr>
              <a:t>150</a:t>
            </a:r>
            <a:r>
              <a:rPr lang="zh-CN" altLang="en-US" sz="2400" dirty="0">
                <a:latin typeface="Arial" panose="020B0604020202020204"/>
                <a:cs typeface="Arial" panose="020B0604020202020204"/>
              </a:rPr>
              <a:t>条鱼</a:t>
            </a:r>
            <a:r>
              <a:rPr lang="en-US" sz="2400" dirty="0">
                <a:latin typeface="Arial" panose="020B0604020202020204"/>
                <a:cs typeface="Arial" panose="020B0604020202020204"/>
              </a:rPr>
              <a:t>.</a:t>
            </a:r>
          </a:p>
        </p:txBody>
      </p:sp>
      <p:sp>
        <p:nvSpPr>
          <p:cNvPr id="178269" name="Text Box 93"/>
          <p:cNvSpPr txBox="1">
            <a:spLocks noChangeArrowheads="1"/>
          </p:cNvSpPr>
          <p:nvPr/>
        </p:nvSpPr>
        <p:spPr bwMode="auto">
          <a:xfrm>
            <a:off x="1588799" y="1723767"/>
            <a:ext cx="4947083" cy="480131"/>
          </a:xfrm>
          <a:prstGeom prst="rect">
            <a:avLst/>
          </a:prstGeom>
          <a:noFill/>
          <a:ln w="9525">
            <a:noFill/>
            <a:miter lim="800000"/>
          </a:ln>
        </p:spPr>
        <p:txBody>
          <a:bodyPr wrap="square">
            <a:spAutoFit/>
          </a:bodyPr>
          <a:lstStyle/>
          <a:p>
            <a:pPr algn="ctr">
              <a:lnSpc>
                <a:spcPct val="105000"/>
              </a:lnSpc>
              <a:spcBef>
                <a:spcPct val="25000"/>
              </a:spcBef>
            </a:pPr>
            <a:r>
              <a:rPr lang="en-US" sz="2400" b="1">
                <a:latin typeface="Arial" panose="020B0604020202020204"/>
                <a:cs typeface="Arial" panose="020B0604020202020204"/>
              </a:rPr>
              <a:t>B</a:t>
            </a:r>
            <a:r>
              <a:rPr lang="en-US" sz="2400" smtClean="0">
                <a:latin typeface="Arial" panose="020B0604020202020204"/>
                <a:cs typeface="Arial" panose="020B0604020202020204"/>
              </a:rPr>
              <a:t>:</a:t>
            </a:r>
            <a:r>
              <a:rPr lang="zh-CN" altLang="en-US" sz="2400" smtClean="0">
                <a:latin typeface="Arial" panose="020B0604020202020204"/>
                <a:cs typeface="Arial" panose="020B0604020202020204"/>
              </a:rPr>
              <a:t>当</a:t>
            </a:r>
            <a:r>
              <a:rPr lang="en-US" sz="2400" b="1" i="1" dirty="0">
                <a:latin typeface="Arial" panose="020B0604020202020204"/>
                <a:cs typeface="Arial" panose="020B0604020202020204"/>
              </a:rPr>
              <a:t>P</a:t>
            </a:r>
            <a:r>
              <a:rPr lang="en-US" sz="2400" b="1" baseline="-25000" dirty="0">
                <a:latin typeface="Arial" panose="020B0604020202020204"/>
                <a:cs typeface="Arial" panose="020B0604020202020204"/>
              </a:rPr>
              <a:t>F</a:t>
            </a:r>
            <a:r>
              <a:rPr lang="en-US" sz="2400" dirty="0">
                <a:latin typeface="Arial" panose="020B0604020202020204"/>
                <a:cs typeface="Arial" panose="020B0604020202020204"/>
              </a:rPr>
              <a:t> </a:t>
            </a:r>
            <a:r>
              <a:rPr lang="en-US" sz="2400">
                <a:latin typeface="Arial" panose="020B0604020202020204"/>
                <a:cs typeface="Arial" panose="020B0604020202020204"/>
              </a:rPr>
              <a:t>= </a:t>
            </a:r>
            <a:r>
              <a:rPr lang="en-US" sz="2400" smtClean="0">
                <a:latin typeface="Arial" panose="020B0604020202020204"/>
                <a:cs typeface="Arial" panose="020B0604020202020204"/>
              </a:rPr>
              <a:t>2</a:t>
            </a:r>
            <a:r>
              <a:rPr lang="zh-CN" altLang="en-US" sz="2400" smtClean="0">
                <a:latin typeface="Arial" panose="020B0604020202020204"/>
                <a:cs typeface="Arial" panose="020B0604020202020204"/>
              </a:rPr>
              <a:t>元</a:t>
            </a:r>
            <a:r>
              <a:rPr lang="en-US" sz="2400" smtClean="0">
                <a:latin typeface="Arial" panose="020B0604020202020204"/>
                <a:cs typeface="Arial" panose="020B0604020202020204"/>
              </a:rPr>
              <a:t>, </a:t>
            </a:r>
            <a:r>
              <a:rPr lang="zh-CN" altLang="en-US" sz="2400">
                <a:latin typeface="Arial" panose="020B0604020202020204"/>
                <a:cs typeface="Arial" panose="020B0604020202020204"/>
              </a:rPr>
              <a:t>甲</a:t>
            </a:r>
            <a:r>
              <a:rPr lang="zh-CN" altLang="en-US" sz="2400" smtClean="0">
                <a:latin typeface="Arial" panose="020B0604020202020204"/>
                <a:cs typeface="Arial" panose="020B0604020202020204"/>
              </a:rPr>
              <a:t>购买</a:t>
            </a:r>
            <a:r>
              <a:rPr lang="en-US" altLang="zh-CN" sz="2400" dirty="0">
                <a:latin typeface="Arial" panose="020B0604020202020204"/>
                <a:cs typeface="Arial" panose="020B0604020202020204"/>
              </a:rPr>
              <a:t>350</a:t>
            </a:r>
            <a:r>
              <a:rPr lang="zh-CN" altLang="en-US" sz="2400" dirty="0">
                <a:latin typeface="Arial" panose="020B0604020202020204"/>
                <a:cs typeface="Arial" panose="020B0604020202020204"/>
              </a:rPr>
              <a:t>条鱼</a:t>
            </a:r>
            <a:r>
              <a:rPr lang="en-US" altLang="zh-CN" sz="2400" dirty="0">
                <a:latin typeface="Arial" panose="020B0604020202020204"/>
                <a:cs typeface="Arial" panose="020B0604020202020204"/>
              </a:rPr>
              <a:t>.</a:t>
            </a:r>
            <a:endParaRPr lang="en-US" sz="2400" dirty="0">
              <a:latin typeface="Arial" panose="020B0604020202020204"/>
              <a:cs typeface="Arial" panose="020B0604020202020204"/>
            </a:endParaRPr>
          </a:p>
        </p:txBody>
      </p:sp>
      <p:sp>
        <p:nvSpPr>
          <p:cNvPr id="15" name="Text Box 10"/>
          <p:cNvSpPr txBox="1">
            <a:spLocks noChangeArrowheads="1"/>
          </p:cNvSpPr>
          <p:nvPr/>
        </p:nvSpPr>
        <p:spPr bwMode="auto">
          <a:xfrm>
            <a:off x="3512644" y="5962650"/>
            <a:ext cx="953485" cy="677108"/>
          </a:xfrm>
          <a:prstGeom prst="rect">
            <a:avLst/>
          </a:prstGeom>
          <a:noFill/>
          <a:ln w="9525">
            <a:noFill/>
            <a:miter lim="800000"/>
          </a:ln>
        </p:spPr>
        <p:txBody>
          <a:bodyPr wrap="square">
            <a:spAutoFit/>
          </a:bodyPr>
          <a:lstStyle/>
          <a:p>
            <a:pPr algn="r">
              <a:lnSpc>
                <a:spcPct val="95000"/>
              </a:lnSpc>
              <a:spcBef>
                <a:spcPct val="50000"/>
              </a:spcBef>
            </a:pPr>
            <a:r>
              <a:rPr lang="zh-CN" altLang="en-US" sz="2000" dirty="0">
                <a:latin typeface="Arial" panose="020B0604020202020204"/>
                <a:cs typeface="Arial" panose="020B0604020202020204"/>
              </a:rPr>
              <a:t>鱼的数量</a:t>
            </a:r>
            <a:endParaRPr lang="en-US" sz="2000" dirty="0">
              <a:latin typeface="Arial" panose="020B0604020202020204"/>
              <a:cs typeface="Arial" panose="020B0604020202020204"/>
            </a:endParaRPr>
          </a:p>
        </p:txBody>
      </p:sp>
      <p:sp>
        <p:nvSpPr>
          <p:cNvPr id="16" name="Text Box 10"/>
          <p:cNvSpPr txBox="1">
            <a:spLocks noChangeArrowheads="1"/>
          </p:cNvSpPr>
          <p:nvPr/>
        </p:nvSpPr>
        <p:spPr bwMode="auto">
          <a:xfrm>
            <a:off x="7791689" y="6069773"/>
            <a:ext cx="953485" cy="677108"/>
          </a:xfrm>
          <a:prstGeom prst="rect">
            <a:avLst/>
          </a:prstGeom>
          <a:noFill/>
          <a:ln w="9525">
            <a:noFill/>
            <a:miter lim="800000"/>
          </a:ln>
        </p:spPr>
        <p:txBody>
          <a:bodyPr wrap="square">
            <a:spAutoFit/>
          </a:bodyPr>
          <a:lstStyle/>
          <a:p>
            <a:pPr algn="r">
              <a:lnSpc>
                <a:spcPct val="95000"/>
              </a:lnSpc>
              <a:spcBef>
                <a:spcPct val="50000"/>
              </a:spcBef>
            </a:pPr>
            <a:r>
              <a:rPr lang="zh-CN" altLang="en-US" sz="2000" dirty="0">
                <a:latin typeface="Arial" panose="020B0604020202020204"/>
                <a:cs typeface="Arial" panose="020B0604020202020204"/>
              </a:rPr>
              <a:t>鱼的数量</a:t>
            </a:r>
            <a:endParaRPr lang="en-US" sz="2000" dirty="0">
              <a:latin typeface="Arial" panose="020B0604020202020204"/>
              <a:cs typeface="Arial" panose="020B0604020202020204"/>
            </a:endParaRPr>
          </a:p>
        </p:txBody>
      </p:sp>
      <p:sp>
        <p:nvSpPr>
          <p:cNvPr id="17" name="Text Box 10"/>
          <p:cNvSpPr txBox="1">
            <a:spLocks noChangeArrowheads="1"/>
          </p:cNvSpPr>
          <p:nvPr/>
        </p:nvSpPr>
        <p:spPr bwMode="auto">
          <a:xfrm>
            <a:off x="123333" y="2033002"/>
            <a:ext cx="953485" cy="677108"/>
          </a:xfrm>
          <a:prstGeom prst="rect">
            <a:avLst/>
          </a:prstGeom>
          <a:noFill/>
          <a:ln w="9525">
            <a:noFill/>
            <a:miter lim="800000"/>
          </a:ln>
        </p:spPr>
        <p:txBody>
          <a:bodyPr wrap="square">
            <a:spAutoFit/>
          </a:bodyPr>
          <a:lstStyle/>
          <a:p>
            <a:pPr algn="r">
              <a:lnSpc>
                <a:spcPct val="95000"/>
              </a:lnSpc>
              <a:spcBef>
                <a:spcPct val="50000"/>
              </a:spcBef>
            </a:pPr>
            <a:r>
              <a:rPr lang="zh-CN" altLang="en-US" sz="2000" dirty="0">
                <a:latin typeface="Arial" panose="020B0604020202020204"/>
                <a:cs typeface="Arial" panose="020B0604020202020204"/>
              </a:rPr>
              <a:t>芒果的数量</a:t>
            </a:r>
            <a:endParaRPr lang="en-US" sz="2000" dirty="0">
              <a:latin typeface="Arial" panose="020B0604020202020204"/>
              <a:cs typeface="Arial" panose="020B0604020202020204"/>
            </a:endParaRPr>
          </a:p>
        </p:txBody>
      </p:sp>
      <p:sp>
        <p:nvSpPr>
          <p:cNvPr id="18" name="Text Box 10"/>
          <p:cNvSpPr txBox="1">
            <a:spLocks noChangeArrowheads="1"/>
          </p:cNvSpPr>
          <p:nvPr/>
        </p:nvSpPr>
        <p:spPr bwMode="auto">
          <a:xfrm>
            <a:off x="3964590" y="2206626"/>
            <a:ext cx="953485" cy="677108"/>
          </a:xfrm>
          <a:prstGeom prst="rect">
            <a:avLst/>
          </a:prstGeom>
          <a:noFill/>
          <a:ln w="9525">
            <a:noFill/>
            <a:miter lim="800000"/>
          </a:ln>
        </p:spPr>
        <p:txBody>
          <a:bodyPr wrap="square">
            <a:spAutoFit/>
          </a:bodyPr>
          <a:lstStyle/>
          <a:p>
            <a:pPr algn="r">
              <a:lnSpc>
                <a:spcPct val="95000"/>
              </a:lnSpc>
              <a:spcBef>
                <a:spcPct val="50000"/>
              </a:spcBef>
            </a:pPr>
            <a:r>
              <a:rPr lang="zh-CN" altLang="en-US" sz="2000" dirty="0">
                <a:latin typeface="Arial" panose="020B0604020202020204"/>
                <a:cs typeface="Arial" panose="020B0604020202020204"/>
              </a:rPr>
              <a:t>鱼的价格</a:t>
            </a:r>
            <a:endParaRPr lang="en-US" sz="2000" dirty="0">
              <a:latin typeface="Arial" panose="020B0604020202020204"/>
              <a:cs typeface="Arial" panose="020B0604020202020204"/>
            </a:endParaRPr>
          </a:p>
        </p:txBody>
      </p:sp>
      <p:sp>
        <p:nvSpPr>
          <p:cNvPr id="19" name="Rectangle 4"/>
          <p:cNvSpPr txBox="1">
            <a:spLocks noChangeArrowheads="1"/>
          </p:cNvSpPr>
          <p:nvPr/>
        </p:nvSpPr>
        <p:spPr>
          <a:xfrm>
            <a:off x="493431" y="337231"/>
            <a:ext cx="8208963" cy="954088"/>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b="0" kern="1200">
                <a:solidFill>
                  <a:srgbClr val="006699"/>
                </a:solidFill>
                <a:latin typeface="Arial" panose="020B0604020202020204" pitchFamily="34" charset="0"/>
                <a:ea typeface="Tahoma" panose="020B0604030504040204" pitchFamily="34" charset="0"/>
                <a:cs typeface="Arial" panose="020B0604020202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2400" b="0" i="0" u="none" strike="noStrike" kern="1200" cap="none" spc="0" normalizeH="0" baseline="0" noProof="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
            </a:r>
            <a:br>
              <a:rPr kumimoji="0" lang="en-US" sz="2400" b="0" i="0" u="none" strike="noStrike" kern="1200" cap="none" spc="0" normalizeH="0" baseline="0" noProof="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br>
            <a:r>
              <a:rPr lang="zh-CN" altLang="en-US" sz="3300">
                <a:solidFill>
                  <a:srgbClr val="1F497D">
                    <a:lumMod val="50000"/>
                  </a:srgbClr>
                </a:solidFill>
                <a:latin typeface="Tahoma" panose="020B0604030504040204" pitchFamily="34" charset="0"/>
                <a:ea typeface="华光中雅_CNKI" panose="02000500000000000000"/>
              </a:rPr>
              <a:t>推导甲对</a:t>
            </a:r>
            <a:r>
              <a:rPr lang="zh-CN" altLang="en-US" sz="3300" dirty="0">
                <a:solidFill>
                  <a:srgbClr val="1F497D">
                    <a:lumMod val="50000"/>
                  </a:srgbClr>
                </a:solidFill>
                <a:latin typeface="Tahoma" panose="020B0604030504040204" pitchFamily="34" charset="0"/>
                <a:ea typeface="华光中雅_CNKI" panose="02000500000000000000"/>
              </a:rPr>
              <a:t>鱼的</a:t>
            </a:r>
            <a:r>
              <a:rPr kumimoji="0" lang="zh-CN" altLang="en-US" sz="3300" b="0" i="0" u="none" strike="noStrike" kern="1200" cap="none" spc="0" normalizeH="0" baseline="0" noProof="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需求</a:t>
            </a:r>
            <a:r>
              <a:rPr kumimoji="0" lang="zh-CN" altLang="en-US" sz="3300" b="0" i="0" u="none" strike="noStrike" kern="1200" cap="none" spc="0" normalizeH="0" baseline="0" noProof="0" smtClean="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曲线</a:t>
            </a:r>
            <a:endParaRPr kumimoji="0" lang="en-US" sz="3300" b="0" i="0" u="none" strike="noStrike" kern="1200" cap="none" spc="0" normalizeH="0" baseline="0" noProof="0" dirty="0">
              <a:ln>
                <a:noFill/>
              </a:ln>
              <a:solidFill>
                <a:srgbClr val="1F497D">
                  <a:lumMod val="50000"/>
                </a:srgbClr>
              </a:solidFill>
              <a:effectLst/>
              <a:uLnTx/>
              <a:uFillTx/>
              <a:latin typeface="Arial" panose="020B0604020202020204" pitchFamily="34" charset="0"/>
              <a:ea typeface="华光中雅_CNKI" panose="02000500000000000000"/>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78267"/>
                                        </p:tgtEl>
                                      </p:cBhvr>
                                    </p:animEffect>
                                    <p:set>
                                      <p:cBhvr>
                                        <p:cTn id="7" dur="1" fill="hold">
                                          <p:stCondLst>
                                            <p:cond delay="499"/>
                                          </p:stCondLst>
                                        </p:cTn>
                                        <p:tgtEl>
                                          <p:spTgt spid="178267"/>
                                        </p:tgtEl>
                                        <p:attrNameLst>
                                          <p:attrName>style.visibility</p:attrName>
                                        </p:attrNameLst>
                                      </p:cBhvr>
                                      <p:to>
                                        <p:strVal val="hidden"/>
                                      </p:to>
                                    </p:se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8269">
                                            <p:txEl>
                                              <p:pRg st="0" end="0"/>
                                            </p:txEl>
                                          </p:spTgt>
                                        </p:tgtEl>
                                        <p:attrNameLst>
                                          <p:attrName>style.visibility</p:attrName>
                                        </p:attrNameLst>
                                      </p:cBhvr>
                                      <p:to>
                                        <p:strVal val="visible"/>
                                      </p:to>
                                    </p:set>
                                    <p:animEffect transition="in" filter="wipe(left)">
                                      <p:cBhvr>
                                        <p:cTn id="11" dur="500"/>
                                        <p:tgtEl>
                                          <p:spTgt spid="178269">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78243"/>
                                        </p:tgtEl>
                                        <p:attrNameLst>
                                          <p:attrName>style.visibility</p:attrName>
                                        </p:attrNameLst>
                                      </p:cBhvr>
                                      <p:to>
                                        <p:strVal val="visible"/>
                                      </p:to>
                                    </p:set>
                                    <p:animEffect transition="in" filter="wipe(up)">
                                      <p:cBhvr>
                                        <p:cTn id="15" dur="500"/>
                                        <p:tgtEl>
                                          <p:spTgt spid="17824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178205"/>
                                        </p:tgtEl>
                                        <p:attrNameLst>
                                          <p:attrName>style.visibility</p:attrName>
                                        </p:attrNameLst>
                                      </p:cBhvr>
                                      <p:to>
                                        <p:strVal val="visible"/>
                                      </p:to>
                                    </p:set>
                                    <p:animEffect transition="in" filter="strips(downRight)">
                                      <p:cBhvr>
                                        <p:cTn id="24" dur="500"/>
                                        <p:tgtEl>
                                          <p:spTgt spid="178205"/>
                                        </p:tgtEl>
                                      </p:cBhvr>
                                    </p:animEffect>
                                  </p:childTnLst>
                                </p:cTn>
                              </p:par>
                            </p:childTnLst>
                          </p:cTn>
                        </p:par>
                        <p:par>
                          <p:cTn id="25" fill="hold">
                            <p:stCondLst>
                              <p:cond delay="500"/>
                            </p:stCondLst>
                            <p:childTnLst>
                              <p:par>
                                <p:cTn id="26" presetID="18" presetClass="entr" presetSubtype="6"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strips(downRight)">
                                      <p:cBhvr>
                                        <p:cTn id="28" dur="500"/>
                                        <p:tgtEl>
                                          <p:spTgt spid="1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78216"/>
                                        </p:tgtEl>
                                        <p:attrNameLst>
                                          <p:attrName>style.visibility</p:attrName>
                                        </p:attrNameLst>
                                      </p:cBhvr>
                                      <p:to>
                                        <p:strVal val="visible"/>
                                      </p:to>
                                    </p:set>
                                    <p:animEffect transition="in" filter="wipe(left)">
                                      <p:cBhvr>
                                        <p:cTn id="35" dur="500"/>
                                        <p:tgtEl>
                                          <p:spTgt spid="17821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78224"/>
                                        </p:tgtEl>
                                        <p:attrNameLst>
                                          <p:attrName>style.visibility</p:attrName>
                                        </p:attrNameLst>
                                      </p:cBhvr>
                                      <p:to>
                                        <p:strVal val="visible"/>
                                      </p:to>
                                    </p:set>
                                    <p:animEffect transition="in" filter="wipe(left)">
                                      <p:cBhvr>
                                        <p:cTn id="40" dur="500"/>
                                        <p:tgtEl>
                                          <p:spTgt spid="178224"/>
                                        </p:tgtEl>
                                      </p:cBhvr>
                                    </p:animEffect>
                                  </p:childTnLst>
                                </p:cTn>
                              </p:par>
                            </p:childTnLst>
                          </p:cTn>
                        </p:par>
                        <p:par>
                          <p:cTn id="41" fill="hold">
                            <p:stCondLst>
                              <p:cond delay="500"/>
                            </p:stCondLst>
                            <p:childTnLst>
                              <p:par>
                                <p:cTn id="42" presetID="22" presetClass="entr" presetSubtype="1" fill="hold"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up)">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178269">
                                            <p:txEl>
                                              <p:pRg st="0" end="0"/>
                                            </p:txEl>
                                          </p:spTgt>
                                        </p:tgtEl>
                                      </p:cBhvr>
                                    </p:animEffect>
                                    <p:set>
                                      <p:cBhvr>
                                        <p:cTn id="49" dur="1" fill="hold">
                                          <p:stCondLst>
                                            <p:cond delay="499"/>
                                          </p:stCondLst>
                                        </p:cTn>
                                        <p:tgtEl>
                                          <p:spTgt spid="178269">
                                            <p:txEl>
                                              <p:pRg st="0" end="0"/>
                                            </p:txEl>
                                          </p:spTgt>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78216"/>
                                        </p:tgtEl>
                                      </p:cBhvr>
                                    </p:animEffect>
                                    <p:set>
                                      <p:cBhvr>
                                        <p:cTn id="52" dur="1" fill="hold">
                                          <p:stCondLst>
                                            <p:cond delay="499"/>
                                          </p:stCondLst>
                                        </p:cTn>
                                        <p:tgtEl>
                                          <p:spTgt spid="178216"/>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178243"/>
                                        </p:tgtEl>
                                      </p:cBhvr>
                                    </p:animEffect>
                                    <p:set>
                                      <p:cBhvr>
                                        <p:cTn id="55" dur="1" fill="hold">
                                          <p:stCondLst>
                                            <p:cond delay="499"/>
                                          </p:stCondLst>
                                        </p:cTn>
                                        <p:tgtEl>
                                          <p:spTgt spid="178243"/>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178224"/>
                                        </p:tgtEl>
                                      </p:cBhvr>
                                    </p:animEffect>
                                    <p:set>
                                      <p:cBhvr>
                                        <p:cTn id="58" dur="1" fill="hold">
                                          <p:stCondLst>
                                            <p:cond delay="499"/>
                                          </p:stCondLst>
                                        </p:cTn>
                                        <p:tgtEl>
                                          <p:spTgt spid="178224"/>
                                        </p:tgtEl>
                                        <p:attrNameLst>
                                          <p:attrName>style.visibility</p:attrName>
                                        </p:attrNameLst>
                                      </p:cBhvr>
                                      <p:to>
                                        <p:strVal val="hidden"/>
                                      </p:to>
                                    </p:set>
                                  </p:childTnLst>
                                </p:cTn>
                              </p:par>
                            </p:childTnLst>
                          </p:cTn>
                        </p:par>
                        <p:par>
                          <p:cTn id="59" fill="hold">
                            <p:stCondLst>
                              <p:cond delay="500"/>
                            </p:stCondLst>
                            <p:childTnLst>
                              <p:par>
                                <p:cTn id="60" presetID="18" presetClass="entr" presetSubtype="6" fill="hold" nodeType="after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strips(downRight)">
                                      <p:cBhvr>
                                        <p:cTn id="6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205" grpId="0" animBg="1"/>
      <p:bldP spid="178216" grpId="0" animBg="1"/>
      <p:bldP spid="178216" grpId="1" animBg="1"/>
      <p:bldP spid="178224" grpId="0" animBg="1"/>
      <p:bldP spid="178224" grpId="1" animBg="1"/>
      <p:bldP spid="178243" grpId="0" animBg="1"/>
      <p:bldP spid="178243" grpId="1" animBg="1"/>
      <p:bldP spid="178267" grpId="0"/>
      <p:bldP spid="178269" grpId="0" build="allAtOnce"/>
      <p:bldP spid="178269" grpId="1" build="allAtOnce"/>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7" name="Rectangle 3"/>
          <p:cNvSpPr>
            <a:spLocks noGrp="1" noChangeArrowheads="1"/>
          </p:cNvSpPr>
          <p:nvPr>
            <p:ph type="body" idx="4294967295"/>
          </p:nvPr>
        </p:nvSpPr>
        <p:spPr>
          <a:xfrm>
            <a:off x="314683" y="1425082"/>
            <a:ext cx="8492178" cy="4414609"/>
          </a:xfrm>
        </p:spPr>
        <p:txBody>
          <a:bodyPr>
            <a:noAutofit/>
          </a:bodyPr>
          <a:lstStyle/>
          <a:p>
            <a:pPr>
              <a:lnSpc>
                <a:spcPct val="150000"/>
              </a:lnSpc>
            </a:pPr>
            <a:r>
              <a:rPr lang="zh-CN" altLang="en-US" sz="2400" dirty="0">
                <a:latin typeface="微软雅黑" panose="020B0503020204020204" pitchFamily="34" charset="-122"/>
                <a:ea typeface="微软雅黑" panose="020B0503020204020204" pitchFamily="34" charset="-122"/>
              </a:rPr>
              <a:t>所有的物品都遵守需求定理吗</a:t>
            </a:r>
            <a:r>
              <a:rPr lang="en-US" altLang="zh-CN" sz="2400" dirty="0">
                <a:latin typeface="微软雅黑" panose="020B0503020204020204" pitchFamily="34" charset="-122"/>
                <a:ea typeface="微软雅黑" panose="020B0503020204020204" pitchFamily="34" charset="-122"/>
              </a:rPr>
              <a:t>?</a:t>
            </a:r>
          </a:p>
          <a:p>
            <a:pPr>
              <a:lnSpc>
                <a:spcPct val="150000"/>
              </a:lnSpc>
            </a:pPr>
            <a:r>
              <a:rPr lang="zh-CN" altLang="en-US" sz="2400" dirty="0">
                <a:latin typeface="微软雅黑" panose="020B0503020204020204" pitchFamily="34" charset="-122"/>
                <a:ea typeface="微软雅黑" panose="020B0503020204020204" pitchFamily="34" charset="-122"/>
              </a:rPr>
              <a:t>假设有两种物品：土豆和肉，其中土豆是低档物品</a:t>
            </a:r>
          </a:p>
          <a:p>
            <a:pPr>
              <a:lnSpc>
                <a:spcPct val="150000"/>
              </a:lnSpc>
            </a:pPr>
            <a:r>
              <a:rPr lang="zh-CN" altLang="en-US" sz="2400" dirty="0">
                <a:latin typeface="微软雅黑" panose="020B0503020204020204" pitchFamily="34" charset="-122"/>
                <a:ea typeface="微软雅黑" panose="020B0503020204020204" pitchFamily="34" charset="-122"/>
              </a:rPr>
              <a:t>如果土豆的价格上升，</a:t>
            </a:r>
            <a:endParaRPr lang="en-US" altLang="zh-CN" sz="2400" dirty="0">
              <a:latin typeface="微软雅黑" panose="020B0503020204020204" pitchFamily="34" charset="-122"/>
              <a:ea typeface="微软雅黑" panose="020B0503020204020204" pitchFamily="34" charset="-122"/>
            </a:endParaRPr>
          </a:p>
          <a:p>
            <a:pPr lvl="1">
              <a:lnSpc>
                <a:spcPct val="150000"/>
              </a:lnSpc>
              <a:spcBef>
                <a:spcPct val="30000"/>
              </a:spcBef>
            </a:pPr>
            <a:r>
              <a:rPr lang="zh-CN" altLang="en-US" sz="2400" dirty="0">
                <a:latin typeface="微软雅黑" panose="020B0503020204020204" pitchFamily="34" charset="-122"/>
                <a:ea typeface="微软雅黑" panose="020B0503020204020204" pitchFamily="34" charset="-122"/>
              </a:rPr>
              <a:t>替代效应：少买土豆</a:t>
            </a:r>
            <a:endParaRPr lang="en-US" altLang="zh-CN" sz="2400" dirty="0">
              <a:latin typeface="微软雅黑" panose="020B0503020204020204" pitchFamily="34" charset="-122"/>
              <a:ea typeface="微软雅黑" panose="020B0503020204020204" pitchFamily="34" charset="-122"/>
            </a:endParaRPr>
          </a:p>
          <a:p>
            <a:pPr lvl="1">
              <a:lnSpc>
                <a:spcPct val="150000"/>
              </a:lnSpc>
              <a:spcBef>
                <a:spcPct val="30000"/>
              </a:spcBef>
            </a:pPr>
            <a:r>
              <a:rPr lang="zh-CN" altLang="en-US" sz="2400" dirty="0">
                <a:latin typeface="微软雅黑" panose="020B0503020204020204" pitchFamily="34" charset="-122"/>
                <a:ea typeface="微软雅黑" panose="020B0503020204020204" pitchFamily="34" charset="-122"/>
              </a:rPr>
              <a:t>收入</a:t>
            </a:r>
            <a:r>
              <a:rPr lang="zh-CN" altLang="en-US" sz="2400">
                <a:latin typeface="微软雅黑" panose="020B0503020204020204" pitchFamily="34" charset="-122"/>
                <a:ea typeface="微软雅黑" panose="020B0503020204020204" pitchFamily="34" charset="-122"/>
              </a:rPr>
              <a:t>效应</a:t>
            </a:r>
            <a:r>
              <a:rPr lang="zh-CN" altLang="en-US" sz="2400" smtClean="0">
                <a:latin typeface="微软雅黑" panose="020B0503020204020204" pitchFamily="34" charset="-122"/>
                <a:ea typeface="微软雅黑" panose="020B0503020204020204" pitchFamily="34" charset="-122"/>
              </a:rPr>
              <a:t>：多</a:t>
            </a:r>
            <a:r>
              <a:rPr lang="zh-CN" altLang="en-US" sz="2400" dirty="0">
                <a:latin typeface="微软雅黑" panose="020B0503020204020204" pitchFamily="34" charset="-122"/>
                <a:ea typeface="微软雅黑" panose="020B0503020204020204" pitchFamily="34" charset="-122"/>
              </a:rPr>
              <a:t>买土豆</a:t>
            </a:r>
            <a:endParaRPr lang="en-US"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如果收入效应</a:t>
            </a:r>
            <a:r>
              <a:rPr lang="en-US" altLang="zh-CN" sz="2400" dirty="0">
                <a:latin typeface="微软雅黑" panose="020B0503020204020204" pitchFamily="34" charset="-122"/>
                <a:ea typeface="微软雅黑" panose="020B0503020204020204" pitchFamily="34" charset="-122"/>
              </a:rPr>
              <a:t>&gt;</a:t>
            </a:r>
            <a:r>
              <a:rPr lang="zh-CN" altLang="en-US" sz="2400">
                <a:latin typeface="微软雅黑" panose="020B0503020204020204" pitchFamily="34" charset="-122"/>
                <a:ea typeface="微软雅黑" panose="020B0503020204020204" pitchFamily="34" charset="-122"/>
              </a:rPr>
              <a:t>替代</a:t>
            </a:r>
            <a:r>
              <a:rPr lang="zh-CN" altLang="en-US" sz="2400" smtClean="0">
                <a:latin typeface="微软雅黑" panose="020B0503020204020204" pitchFamily="34" charset="-122"/>
                <a:ea typeface="微软雅黑" panose="020B0503020204020204" pitchFamily="34" charset="-122"/>
              </a:rPr>
              <a:t>效应，那土豆</a:t>
            </a:r>
            <a:r>
              <a:rPr lang="zh-CN" altLang="en-US" sz="2400" dirty="0">
                <a:latin typeface="微软雅黑" panose="020B0503020204020204" pitchFamily="34" charset="-122"/>
                <a:ea typeface="微软雅黑" panose="020B0503020204020204" pitchFamily="34" charset="-122"/>
              </a:rPr>
              <a:t>是一种吉芬物品：价格上升引起需求量增加的</a:t>
            </a:r>
            <a:r>
              <a:rPr lang="zh-CN" altLang="en-US" sz="2400">
                <a:latin typeface="微软雅黑" panose="020B0503020204020204" pitchFamily="34" charset="-122"/>
                <a:ea typeface="微软雅黑" panose="020B0503020204020204" pitchFamily="34" charset="-122"/>
              </a:rPr>
              <a:t>物品</a:t>
            </a:r>
            <a:r>
              <a:rPr lang="zh-CN" altLang="en-US" sz="2400" smtClean="0">
                <a:latin typeface="微软雅黑" panose="020B0503020204020204" pitchFamily="34" charset="-122"/>
                <a:ea typeface="微软雅黑" panose="020B0503020204020204" pitchFamily="34" charset="-122"/>
              </a:rPr>
              <a:t>。</a:t>
            </a:r>
            <a:endParaRPr lang="en-US" sz="2400" dirty="0">
              <a:latin typeface="微软雅黑" panose="020B0503020204020204" pitchFamily="34" charset="-122"/>
              <a:ea typeface="微软雅黑" panose="020B0503020204020204" pitchFamily="34" charset="-122"/>
            </a:endParaRPr>
          </a:p>
        </p:txBody>
      </p:sp>
      <p:sp>
        <p:nvSpPr>
          <p:cNvPr id="3" name="Rectangle 4"/>
          <p:cNvSpPr txBox="1">
            <a:spLocks noChangeArrowheads="1"/>
          </p:cNvSpPr>
          <p:nvPr/>
        </p:nvSpPr>
        <p:spPr>
          <a:xfrm>
            <a:off x="493431" y="337231"/>
            <a:ext cx="8208963" cy="954088"/>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b="0" kern="1200">
                <a:solidFill>
                  <a:srgbClr val="006699"/>
                </a:solidFill>
                <a:latin typeface="Arial" panose="020B0604020202020204" pitchFamily="34" charset="0"/>
                <a:ea typeface="Tahoma" panose="020B0604030504040204" pitchFamily="34" charset="0"/>
                <a:cs typeface="Arial" panose="020B0604020202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24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
            </a:r>
            <a:br>
              <a:rPr kumimoji="0" lang="en-US" sz="24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br>
            <a:r>
              <a:rPr kumimoji="0" lang="zh-CN" altLang="en-US" sz="33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应用</a:t>
            </a:r>
            <a:r>
              <a:rPr kumimoji="0" lang="en-US" altLang="zh-CN" sz="33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1:</a:t>
            </a:r>
            <a:r>
              <a:rPr kumimoji="0" lang="zh-CN" altLang="en-US" sz="33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吉芬物品</a:t>
            </a:r>
            <a:endParaRPr kumimoji="0" lang="en-US" sz="3300" b="0" i="0" u="none" strike="noStrike" kern="1200" cap="none" spc="0" normalizeH="0" baseline="0" noProof="0" dirty="0">
              <a:ln>
                <a:noFill/>
              </a:ln>
              <a:solidFill>
                <a:srgbClr val="1F497D">
                  <a:lumMod val="50000"/>
                </a:srgbClr>
              </a:solidFill>
              <a:effectLst/>
              <a:uLnTx/>
              <a:uFillTx/>
              <a:latin typeface="Arial" panose="020B0604020202020204" pitchFamily="34" charset="0"/>
              <a:ea typeface="华光中雅_CNKI" panose="02000500000000000000"/>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7">
                                            <p:txEl>
                                              <p:pRg st="0" end="0"/>
                                            </p:txEl>
                                          </p:spTgt>
                                        </p:tgtEl>
                                        <p:attrNameLst>
                                          <p:attrName>style.visibility</p:attrName>
                                        </p:attrNameLst>
                                      </p:cBhvr>
                                      <p:to>
                                        <p:strVal val="visible"/>
                                      </p:to>
                                    </p:set>
                                    <p:animEffect transition="in" filter="wipe(left)">
                                      <p:cBhvr>
                                        <p:cTn id="7" dur="500"/>
                                        <p:tgtEl>
                                          <p:spTgt spid="440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037">
                                            <p:txEl>
                                              <p:pRg st="1" end="1"/>
                                            </p:txEl>
                                          </p:spTgt>
                                        </p:tgtEl>
                                        <p:attrNameLst>
                                          <p:attrName>style.visibility</p:attrName>
                                        </p:attrNameLst>
                                      </p:cBhvr>
                                      <p:to>
                                        <p:strVal val="visible"/>
                                      </p:to>
                                    </p:set>
                                    <p:animEffect transition="in" filter="wipe(left)">
                                      <p:cBhvr>
                                        <p:cTn id="12" dur="500"/>
                                        <p:tgtEl>
                                          <p:spTgt spid="440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037">
                                            <p:txEl>
                                              <p:pRg st="2" end="2"/>
                                            </p:txEl>
                                          </p:spTgt>
                                        </p:tgtEl>
                                        <p:attrNameLst>
                                          <p:attrName>style.visibility</p:attrName>
                                        </p:attrNameLst>
                                      </p:cBhvr>
                                      <p:to>
                                        <p:strVal val="visible"/>
                                      </p:to>
                                    </p:set>
                                    <p:animEffect transition="in" filter="wipe(left)">
                                      <p:cBhvr>
                                        <p:cTn id="17" dur="500"/>
                                        <p:tgtEl>
                                          <p:spTgt spid="440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037">
                                            <p:txEl>
                                              <p:pRg st="3" end="3"/>
                                            </p:txEl>
                                          </p:spTgt>
                                        </p:tgtEl>
                                        <p:attrNameLst>
                                          <p:attrName>style.visibility</p:attrName>
                                        </p:attrNameLst>
                                      </p:cBhvr>
                                      <p:to>
                                        <p:strVal val="visible"/>
                                      </p:to>
                                    </p:set>
                                    <p:animEffect transition="in" filter="wipe(left)">
                                      <p:cBhvr>
                                        <p:cTn id="22" dur="500"/>
                                        <p:tgtEl>
                                          <p:spTgt spid="4403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037">
                                            <p:txEl>
                                              <p:pRg st="4" end="4"/>
                                            </p:txEl>
                                          </p:spTgt>
                                        </p:tgtEl>
                                        <p:attrNameLst>
                                          <p:attrName>style.visibility</p:attrName>
                                        </p:attrNameLst>
                                      </p:cBhvr>
                                      <p:to>
                                        <p:strVal val="visible"/>
                                      </p:to>
                                    </p:set>
                                    <p:animEffect transition="in" filter="wipe(left)">
                                      <p:cBhvr>
                                        <p:cTn id="27" dur="500"/>
                                        <p:tgtEl>
                                          <p:spTgt spid="4403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4037">
                                            <p:txEl>
                                              <p:pRg st="5" end="5"/>
                                            </p:txEl>
                                          </p:spTgt>
                                        </p:tgtEl>
                                        <p:attrNameLst>
                                          <p:attrName>style.visibility</p:attrName>
                                        </p:attrNameLst>
                                      </p:cBhvr>
                                      <p:to>
                                        <p:strVal val="visible"/>
                                      </p:to>
                                    </p:set>
                                    <p:animEffect transition="in" filter="wipe(left)">
                                      <p:cBhvr>
                                        <p:cTn id="32" dur="500"/>
                                        <p:tgtEl>
                                          <p:spTgt spid="4403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build="p" bldLvl="4"/>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Picture 3" descr="24729_2112"/>
          <p:cNvPicPr>
            <a:picLocks noChangeAspect="1" noChangeArrowheads="1"/>
          </p:cNvPicPr>
          <p:nvPr/>
        </p:nvPicPr>
        <p:blipFill>
          <a:blip r:embed="rId3" cstate="print"/>
          <a:srcRect/>
          <a:stretch>
            <a:fillRect/>
          </a:stretch>
        </p:blipFill>
        <p:spPr bwMode="auto">
          <a:xfrm>
            <a:off x="1191140" y="1503634"/>
            <a:ext cx="6318529" cy="4361792"/>
          </a:xfrm>
          <a:prstGeom prst="rect">
            <a:avLst/>
          </a:prstGeom>
          <a:noFill/>
          <a:ln w="9525">
            <a:noFill/>
            <a:miter lim="800000"/>
            <a:headEnd/>
            <a:tailEnd/>
          </a:ln>
        </p:spPr>
      </p:pic>
      <p:sp>
        <p:nvSpPr>
          <p:cNvPr id="2" name="Rectangle 4"/>
          <p:cNvSpPr txBox="1">
            <a:spLocks noChangeArrowheads="1"/>
          </p:cNvSpPr>
          <p:nvPr/>
        </p:nvSpPr>
        <p:spPr>
          <a:xfrm>
            <a:off x="493431" y="337231"/>
            <a:ext cx="8208963" cy="954088"/>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b="0" kern="1200">
                <a:solidFill>
                  <a:srgbClr val="006699"/>
                </a:solidFill>
                <a:latin typeface="Arial" panose="020B0604020202020204" pitchFamily="34" charset="0"/>
                <a:ea typeface="Tahoma" panose="020B0604030504040204" pitchFamily="34" charset="0"/>
                <a:cs typeface="Arial" panose="020B0604020202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24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
            </a:r>
            <a:br>
              <a:rPr kumimoji="0" lang="en-US" sz="24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br>
            <a:r>
              <a:rPr kumimoji="0" lang="zh-CN" altLang="en-US" sz="33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应用</a:t>
            </a:r>
            <a:r>
              <a:rPr kumimoji="0" lang="en-US" altLang="zh-CN" sz="33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1:</a:t>
            </a:r>
            <a:r>
              <a:rPr kumimoji="0" lang="zh-CN" altLang="en-US" sz="33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吉芬物品</a:t>
            </a:r>
            <a:endParaRPr kumimoji="0" lang="en-US" sz="3300" b="0" i="0" u="none" strike="noStrike" kern="1200" cap="none" spc="0" normalizeH="0" baseline="0" noProof="0" dirty="0">
              <a:ln>
                <a:noFill/>
              </a:ln>
              <a:solidFill>
                <a:srgbClr val="1F497D">
                  <a:lumMod val="50000"/>
                </a:srgbClr>
              </a:solidFill>
              <a:effectLst/>
              <a:uLnTx/>
              <a:uFillTx/>
              <a:latin typeface="Arial" panose="020B0604020202020204" pitchFamily="34" charset="0"/>
              <a:ea typeface="华光中雅_CNKI" panose="02000500000000000000"/>
              <a:cs typeface="Arial" panose="020B0604020202020204" pitchFamily="34" charset="0"/>
            </a:endParaRPr>
          </a:p>
        </p:txBody>
      </p:sp>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7" name="Rectangle 3"/>
          <p:cNvSpPr>
            <a:spLocks noGrp="1" noChangeArrowheads="1"/>
          </p:cNvSpPr>
          <p:nvPr>
            <p:ph type="body" idx="4294967295"/>
          </p:nvPr>
        </p:nvSpPr>
        <p:spPr>
          <a:xfrm>
            <a:off x="590230" y="1637908"/>
            <a:ext cx="8387515" cy="3872182"/>
          </a:xfrm>
        </p:spPr>
        <p:txBody>
          <a:bodyPr>
            <a:noAutofit/>
          </a:bodyPr>
          <a:lstStyle/>
          <a:p>
            <a:pPr marL="0" indent="0">
              <a:buNone/>
            </a:pPr>
            <a:r>
              <a:rPr lang="zh-CN" altLang="en-US" sz="2400" dirty="0"/>
              <a:t>预算约束线：</a:t>
            </a:r>
            <a:endParaRPr lang="en-US" altLang="zh-CN" sz="2400" dirty="0"/>
          </a:p>
          <a:p>
            <a:r>
              <a:rPr lang="zh-CN" altLang="en-US" sz="2400" dirty="0"/>
              <a:t>表明一个人消费与闲暇的权衡取舍</a:t>
            </a:r>
          </a:p>
          <a:p>
            <a:r>
              <a:rPr lang="zh-CN" altLang="en-US" sz="2400" dirty="0"/>
              <a:t>取决于她如何分配闲暇时间和工作时间</a:t>
            </a:r>
          </a:p>
          <a:p>
            <a:r>
              <a:rPr lang="en-US" altLang="zh-CN" sz="2400" dirty="0"/>
              <a:t>1</a:t>
            </a:r>
            <a:r>
              <a:rPr lang="zh-CN" altLang="en-US" sz="2400" dirty="0"/>
              <a:t>小时闲暇的相对价格</a:t>
            </a:r>
            <a:r>
              <a:rPr lang="zh-CN" altLang="en-US" sz="2400"/>
              <a:t>是</a:t>
            </a:r>
            <a:r>
              <a:rPr lang="zh-CN" altLang="en-US" sz="2400" smtClean="0"/>
              <a:t>她</a:t>
            </a:r>
            <a:r>
              <a:rPr lang="en-US" altLang="zh-CN" sz="2400" smtClean="0"/>
              <a:t>1</a:t>
            </a:r>
            <a:r>
              <a:rPr lang="zh-CN" altLang="en-US" sz="2400" smtClean="0"/>
              <a:t>小时</a:t>
            </a:r>
            <a:r>
              <a:rPr lang="zh-CN" altLang="en-US" sz="2400" dirty="0"/>
              <a:t>工资能购买的消费量</a:t>
            </a:r>
            <a:endParaRPr lang="en-US" altLang="zh-CN" sz="2400" dirty="0"/>
          </a:p>
          <a:p>
            <a:pPr marL="0" indent="0">
              <a:buNone/>
            </a:pPr>
            <a:endParaRPr lang="en-US" altLang="zh-CN" sz="2400" dirty="0"/>
          </a:p>
          <a:p>
            <a:pPr marL="0" indent="0">
              <a:buNone/>
            </a:pPr>
            <a:r>
              <a:rPr lang="zh-CN" altLang="en-US" sz="2400" dirty="0"/>
              <a:t>无差异曲线：</a:t>
            </a:r>
            <a:endParaRPr lang="en-US" altLang="zh-CN" sz="2400" dirty="0"/>
          </a:p>
          <a:p>
            <a:r>
              <a:rPr lang="zh-CN" altLang="en-US" sz="2400" dirty="0"/>
              <a:t>表示能给她相同满意程度的消费和闲暇的</a:t>
            </a:r>
            <a:r>
              <a:rPr lang="zh-CN" altLang="en-US" sz="2400"/>
              <a:t>“</a:t>
            </a:r>
            <a:r>
              <a:rPr lang="zh-CN" altLang="en-US" sz="2400" smtClean="0"/>
              <a:t>消费组合</a:t>
            </a:r>
            <a:r>
              <a:rPr lang="en-US" altLang="zh-CN" sz="2400" smtClean="0"/>
              <a:t>"</a:t>
            </a:r>
            <a:endParaRPr lang="en-US" sz="2400" dirty="0">
              <a:latin typeface="微软雅黑" panose="020B0503020204020204" pitchFamily="34" charset="-122"/>
              <a:ea typeface="微软雅黑" panose="020B0503020204020204" pitchFamily="34" charset="-122"/>
            </a:endParaRPr>
          </a:p>
        </p:txBody>
      </p:sp>
      <p:sp>
        <p:nvSpPr>
          <p:cNvPr id="3" name="Rectangle 4"/>
          <p:cNvSpPr txBox="1">
            <a:spLocks noChangeArrowheads="1"/>
          </p:cNvSpPr>
          <p:nvPr/>
        </p:nvSpPr>
        <p:spPr>
          <a:xfrm>
            <a:off x="493431" y="337231"/>
            <a:ext cx="8208963" cy="954088"/>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b="0" kern="1200">
                <a:solidFill>
                  <a:srgbClr val="006699"/>
                </a:solidFill>
                <a:latin typeface="Arial" panose="020B0604020202020204" pitchFamily="34" charset="0"/>
                <a:ea typeface="Tahoma" panose="020B0604030504040204" pitchFamily="34" charset="0"/>
                <a:cs typeface="Arial" panose="020B0604020202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24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
            </a:r>
            <a:br>
              <a:rPr kumimoji="0" lang="en-US" sz="24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br>
            <a:r>
              <a:rPr kumimoji="0" lang="zh-CN" altLang="en-US" sz="33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应用</a:t>
            </a:r>
            <a:r>
              <a:rPr kumimoji="0" lang="en-US" altLang="zh-CN" sz="33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2:</a:t>
            </a:r>
            <a:r>
              <a:rPr kumimoji="0" lang="zh-CN" altLang="en-US" sz="33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工资与劳动供给</a:t>
            </a:r>
            <a:endParaRPr kumimoji="0" lang="en-US" sz="3300" b="0" i="0" u="none" strike="noStrike" kern="1200" cap="none" spc="0" normalizeH="0" baseline="0" noProof="0" dirty="0">
              <a:ln>
                <a:noFill/>
              </a:ln>
              <a:solidFill>
                <a:srgbClr val="1F497D">
                  <a:lumMod val="50000"/>
                </a:srgbClr>
              </a:solidFill>
              <a:effectLst/>
              <a:uLnTx/>
              <a:uFillTx/>
              <a:latin typeface="Arial" panose="020B0604020202020204" pitchFamily="34" charset="0"/>
              <a:ea typeface="华光中雅_CNKI" panose="02000500000000000000"/>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7">
                                            <p:txEl>
                                              <p:pRg st="0" end="0"/>
                                            </p:txEl>
                                          </p:spTgt>
                                        </p:tgtEl>
                                        <p:attrNameLst>
                                          <p:attrName>style.visibility</p:attrName>
                                        </p:attrNameLst>
                                      </p:cBhvr>
                                      <p:to>
                                        <p:strVal val="visible"/>
                                      </p:to>
                                    </p:set>
                                    <p:animEffect transition="in" filter="wipe(left)">
                                      <p:cBhvr>
                                        <p:cTn id="7" dur="500"/>
                                        <p:tgtEl>
                                          <p:spTgt spid="440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build="p" bldLvl="4"/>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8917" name="Picture 4" descr="24729_2113"/>
          <p:cNvPicPr>
            <a:picLocks noChangeAspect="1" noChangeArrowheads="1"/>
          </p:cNvPicPr>
          <p:nvPr/>
        </p:nvPicPr>
        <p:blipFill>
          <a:blip r:embed="rId3" cstate="print"/>
          <a:srcRect/>
          <a:stretch>
            <a:fillRect/>
          </a:stretch>
        </p:blipFill>
        <p:spPr bwMode="auto">
          <a:xfrm>
            <a:off x="288926" y="1436688"/>
            <a:ext cx="7296034" cy="4389437"/>
          </a:xfrm>
          <a:prstGeom prst="rect">
            <a:avLst/>
          </a:prstGeom>
          <a:noFill/>
          <a:ln w="9525">
            <a:noFill/>
            <a:miter lim="800000"/>
            <a:headEnd/>
            <a:tailEnd/>
          </a:ln>
        </p:spPr>
      </p:pic>
      <p:sp>
        <p:nvSpPr>
          <p:cNvPr id="2" name="Rectangle 4"/>
          <p:cNvSpPr txBox="1">
            <a:spLocks noChangeArrowheads="1"/>
          </p:cNvSpPr>
          <p:nvPr/>
        </p:nvSpPr>
        <p:spPr>
          <a:xfrm>
            <a:off x="493431" y="337231"/>
            <a:ext cx="8208963" cy="954088"/>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b="0" kern="1200">
                <a:solidFill>
                  <a:srgbClr val="006699"/>
                </a:solidFill>
                <a:latin typeface="Arial" panose="020B0604020202020204" pitchFamily="34" charset="0"/>
                <a:ea typeface="Tahoma" panose="020B0604030504040204" pitchFamily="34" charset="0"/>
                <a:cs typeface="Arial" panose="020B0604020202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24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
            </a:r>
            <a:br>
              <a:rPr kumimoji="0" lang="en-US" sz="24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br>
            <a:r>
              <a:rPr kumimoji="0" lang="zh-CN" altLang="en-US" sz="33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应用</a:t>
            </a:r>
            <a:r>
              <a:rPr lang="en-US" altLang="zh-CN" sz="3300" dirty="0">
                <a:solidFill>
                  <a:srgbClr val="1F497D">
                    <a:lumMod val="50000"/>
                  </a:srgbClr>
                </a:solidFill>
                <a:latin typeface="Tahoma" panose="020B0604030504040204" pitchFamily="34" charset="0"/>
                <a:ea typeface="华光中雅_CNKI" panose="02000500000000000000"/>
                <a:cs typeface="Arial" panose="020B0604020202020204" pitchFamily="34" charset="0"/>
              </a:rPr>
              <a:t>2</a:t>
            </a:r>
            <a:r>
              <a:rPr kumimoji="0" lang="en-US" altLang="zh-CN" sz="33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a:t>
            </a:r>
            <a:r>
              <a:rPr lang="zh-CN" altLang="en-US" sz="3300" dirty="0">
                <a:solidFill>
                  <a:srgbClr val="1F497D">
                    <a:lumMod val="50000"/>
                  </a:srgbClr>
                </a:solidFill>
                <a:latin typeface="Tahoma" panose="020B0604030504040204" pitchFamily="34" charset="0"/>
                <a:ea typeface="华光中雅_CNKI" panose="02000500000000000000"/>
                <a:cs typeface="Arial" panose="020B0604020202020204" pitchFamily="34" charset="0"/>
              </a:rPr>
              <a:t>工资与劳动供给</a:t>
            </a:r>
            <a:endParaRPr kumimoji="0" lang="en-US" sz="3300" b="0" i="0" u="none" strike="noStrike" kern="1200" cap="none" spc="0" normalizeH="0" baseline="0" noProof="0" dirty="0">
              <a:ln>
                <a:noFill/>
              </a:ln>
              <a:solidFill>
                <a:srgbClr val="1F497D">
                  <a:lumMod val="50000"/>
                </a:srgbClr>
              </a:solidFill>
              <a:effectLst/>
              <a:uLnTx/>
              <a:uFillTx/>
              <a:latin typeface="Arial" panose="020B0604020202020204" pitchFamily="34" charset="0"/>
              <a:ea typeface="华光中雅_CNKI" panose="02000500000000000000"/>
              <a:cs typeface="Arial" panose="020B0604020202020204" pitchFamily="34" charset="0"/>
            </a:endParaRPr>
          </a:p>
        </p:txBody>
      </p:sp>
      <p:sp>
        <p:nvSpPr>
          <p:cNvPr id="3" name="Rectangle 5"/>
          <p:cNvSpPr>
            <a:spLocks noChangeArrowheads="1"/>
          </p:cNvSpPr>
          <p:nvPr/>
        </p:nvSpPr>
        <p:spPr bwMode="auto">
          <a:xfrm>
            <a:off x="4453685" y="1587135"/>
            <a:ext cx="2977834" cy="1620837"/>
          </a:xfrm>
          <a:prstGeom prst="rect">
            <a:avLst/>
          </a:prstGeom>
          <a:solidFill>
            <a:srgbClr val="CCFFCC"/>
          </a:solidFill>
          <a:ln w="9525">
            <a:noFill/>
            <a:miter lim="800000"/>
          </a:ln>
          <a:effectLst>
            <a:outerShdw blurRad="50800" dist="38100" dir="2700000" algn="tl" rotWithShape="0">
              <a:prstClr val="black">
                <a:alpha val="40000"/>
              </a:prstClr>
            </a:outerShdw>
          </a:effectLst>
        </p:spPr>
        <p:txBody>
          <a:bodyPr/>
          <a:lstStyle/>
          <a:p>
            <a:pPr algn="just">
              <a:defRPr/>
            </a:pPr>
            <a:r>
              <a:rPr lang="zh-CN" altLang="en-US" sz="2700" dirty="0"/>
              <a:t>在最优点，闲暇与消费的边际替代率等于工资</a:t>
            </a:r>
            <a:endParaRPr lang="en-US" altLang="zh-CN" sz="27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7" name="Rectangle 3"/>
          <p:cNvSpPr>
            <a:spLocks noGrp="1" noChangeArrowheads="1"/>
          </p:cNvSpPr>
          <p:nvPr>
            <p:ph type="body" idx="4294967295"/>
          </p:nvPr>
        </p:nvSpPr>
        <p:spPr>
          <a:xfrm>
            <a:off x="567709" y="1373127"/>
            <a:ext cx="7641109" cy="3240437"/>
          </a:xfrm>
        </p:spPr>
        <p:txBody>
          <a:bodyPr>
            <a:noAutofit/>
          </a:bodyPr>
          <a:lstStyle/>
          <a:p>
            <a:pPr marL="0" indent="0">
              <a:lnSpc>
                <a:spcPct val="150000"/>
              </a:lnSpc>
              <a:buNone/>
            </a:pPr>
            <a:r>
              <a:rPr lang="zh-CN" altLang="en-US" sz="2400" dirty="0"/>
              <a:t>工资增加对劳动的最优供给量有两种效应：</a:t>
            </a:r>
            <a:endParaRPr lang="en-US" altLang="zh-CN" sz="2400" dirty="0"/>
          </a:p>
          <a:p>
            <a:pPr>
              <a:lnSpc>
                <a:spcPct val="150000"/>
              </a:lnSpc>
            </a:pPr>
            <a:r>
              <a:rPr lang="zh-CN" altLang="en-US" sz="2400" dirty="0"/>
              <a:t>替代效应</a:t>
            </a:r>
            <a:r>
              <a:rPr lang="en-US" altLang="zh-CN" sz="2400" dirty="0"/>
              <a:t>(</a:t>
            </a:r>
            <a:r>
              <a:rPr lang="en-US" altLang="zh-CN" sz="2400"/>
              <a:t>SE</a:t>
            </a:r>
            <a:r>
              <a:rPr lang="en-US" altLang="zh-CN" sz="2400" smtClean="0"/>
              <a:t>)</a:t>
            </a:r>
            <a:r>
              <a:rPr lang="zh-CN" altLang="en-US" sz="2400" smtClean="0"/>
              <a:t>：高工资</a:t>
            </a:r>
            <a:r>
              <a:rPr lang="zh-CN" altLang="en-US" sz="2400" dirty="0"/>
              <a:t>使闲暇相对于消费</a:t>
            </a:r>
            <a:r>
              <a:rPr lang="zh-CN" altLang="en-US" sz="2400"/>
              <a:t>更</a:t>
            </a:r>
            <a:r>
              <a:rPr lang="zh-CN" altLang="en-US" sz="2400" smtClean="0"/>
              <a:t>昂贵，因此会</a:t>
            </a:r>
            <a:r>
              <a:rPr lang="zh-CN" altLang="en-US" sz="2400" dirty="0"/>
              <a:t>减少</a:t>
            </a:r>
            <a:r>
              <a:rPr lang="zh-CN" altLang="en-US" sz="2400"/>
              <a:t>闲暇</a:t>
            </a:r>
            <a:r>
              <a:rPr lang="zh-CN" altLang="en-US" sz="2400" smtClean="0"/>
              <a:t>时间，那</a:t>
            </a:r>
            <a:r>
              <a:rPr lang="zh-CN" altLang="en-US" sz="2400" dirty="0"/>
              <a:t>就是说，会增加劳动供给量</a:t>
            </a:r>
          </a:p>
          <a:p>
            <a:pPr>
              <a:lnSpc>
                <a:spcPct val="150000"/>
              </a:lnSpc>
            </a:pPr>
            <a:r>
              <a:rPr lang="zh-CN" altLang="en-US" sz="2400" dirty="0"/>
              <a:t>收入效应</a:t>
            </a:r>
            <a:r>
              <a:rPr lang="en-US" altLang="zh-CN" sz="2400" dirty="0"/>
              <a:t>(</a:t>
            </a:r>
            <a:r>
              <a:rPr lang="en-US" altLang="zh-CN" sz="2400"/>
              <a:t>IE</a:t>
            </a:r>
            <a:r>
              <a:rPr lang="en-US" altLang="zh-CN" sz="2400" smtClean="0"/>
              <a:t>)</a:t>
            </a:r>
            <a:r>
              <a:rPr lang="zh-CN" altLang="en-US" sz="2400" smtClean="0"/>
              <a:t>：更</a:t>
            </a:r>
            <a:r>
              <a:rPr lang="zh-CN" altLang="en-US" sz="2400" dirty="0"/>
              <a:t>高的工资使</a:t>
            </a:r>
            <a:r>
              <a:rPr lang="zh-CN" altLang="en-US" sz="2400"/>
              <a:t>她</a:t>
            </a:r>
            <a:r>
              <a:rPr lang="zh-CN" altLang="en-US" sz="2400" smtClean="0"/>
              <a:t>能购买更多</a:t>
            </a:r>
            <a:r>
              <a:rPr lang="zh-CN" altLang="en-US" sz="2400" dirty="0"/>
              <a:t>的</a:t>
            </a:r>
            <a:r>
              <a:rPr lang="zh-CN" altLang="en-US" sz="2400"/>
              <a:t>两种</a:t>
            </a:r>
            <a:r>
              <a:rPr lang="zh-CN" altLang="en-US" sz="2400" smtClean="0"/>
              <a:t>物品，因此会</a:t>
            </a:r>
            <a:r>
              <a:rPr lang="zh-CN" altLang="en-US" sz="2400" dirty="0"/>
              <a:t>增加</a:t>
            </a:r>
            <a:r>
              <a:rPr lang="zh-CN" altLang="en-US" sz="2400"/>
              <a:t>闲暇</a:t>
            </a:r>
            <a:r>
              <a:rPr lang="zh-CN" altLang="en-US" sz="2400" smtClean="0"/>
              <a:t>时间，那</a:t>
            </a:r>
            <a:r>
              <a:rPr lang="zh-CN" altLang="en-US" sz="2400" dirty="0"/>
              <a:t>就是说，会减少劳动供给量</a:t>
            </a:r>
            <a:endParaRPr lang="en-US" sz="2400" dirty="0">
              <a:latin typeface="微软雅黑" panose="020B0503020204020204" pitchFamily="34" charset="-122"/>
              <a:ea typeface="微软雅黑" panose="020B0503020204020204" pitchFamily="34" charset="-122"/>
            </a:endParaRPr>
          </a:p>
        </p:txBody>
      </p:sp>
      <p:sp>
        <p:nvSpPr>
          <p:cNvPr id="3" name="Rectangle 4"/>
          <p:cNvSpPr txBox="1">
            <a:spLocks noChangeArrowheads="1"/>
          </p:cNvSpPr>
          <p:nvPr/>
        </p:nvSpPr>
        <p:spPr>
          <a:xfrm>
            <a:off x="493431" y="337231"/>
            <a:ext cx="8208963" cy="954088"/>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b="0" kern="1200">
                <a:solidFill>
                  <a:srgbClr val="006699"/>
                </a:solidFill>
                <a:latin typeface="Arial" panose="020B0604020202020204" pitchFamily="34" charset="0"/>
                <a:ea typeface="Tahoma" panose="020B0604030504040204" pitchFamily="34" charset="0"/>
                <a:cs typeface="Arial" panose="020B0604020202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24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
            </a:r>
            <a:br>
              <a:rPr kumimoji="0" lang="en-US" sz="24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br>
            <a:r>
              <a:rPr kumimoji="0" lang="zh-CN" altLang="en-US" sz="33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应用</a:t>
            </a:r>
            <a:r>
              <a:rPr lang="en-US" altLang="zh-CN" sz="3300" dirty="0">
                <a:solidFill>
                  <a:srgbClr val="1F497D">
                    <a:lumMod val="50000"/>
                  </a:srgbClr>
                </a:solidFill>
                <a:latin typeface="Tahoma" panose="020B0604030504040204" pitchFamily="34" charset="0"/>
                <a:ea typeface="华光中雅_CNKI" panose="02000500000000000000"/>
                <a:cs typeface="Arial" panose="020B0604020202020204" pitchFamily="34" charset="0"/>
              </a:rPr>
              <a:t>2</a:t>
            </a:r>
            <a:r>
              <a:rPr kumimoji="0" lang="en-US" altLang="zh-CN" sz="33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a:t>
            </a:r>
            <a:r>
              <a:rPr lang="zh-CN" altLang="en-US" sz="3300" dirty="0">
                <a:solidFill>
                  <a:srgbClr val="1F497D">
                    <a:lumMod val="50000"/>
                  </a:srgbClr>
                </a:solidFill>
                <a:latin typeface="Tahoma" panose="020B0604030504040204" pitchFamily="34" charset="0"/>
                <a:ea typeface="华光中雅_CNKI" panose="02000500000000000000"/>
                <a:cs typeface="Arial" panose="020B0604020202020204" pitchFamily="34" charset="0"/>
              </a:rPr>
              <a:t>工资与劳动供给</a:t>
            </a:r>
            <a:endParaRPr kumimoji="0" lang="en-US" sz="3300" b="0" i="0" u="none" strike="noStrike" kern="1200" cap="none" spc="0" normalizeH="0" baseline="0" noProof="0" dirty="0">
              <a:ln>
                <a:noFill/>
              </a:ln>
              <a:solidFill>
                <a:srgbClr val="1F497D">
                  <a:lumMod val="50000"/>
                </a:srgbClr>
              </a:solidFill>
              <a:effectLst/>
              <a:uLnTx/>
              <a:uFillTx/>
              <a:latin typeface="Arial" panose="020B0604020202020204" pitchFamily="34" charset="0"/>
              <a:ea typeface="华光中雅_CNKI" panose="02000500000000000000"/>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7">
                                            <p:txEl>
                                              <p:pRg st="0" end="0"/>
                                            </p:txEl>
                                          </p:spTgt>
                                        </p:tgtEl>
                                        <p:attrNameLst>
                                          <p:attrName>style.visibility</p:attrName>
                                        </p:attrNameLst>
                                      </p:cBhvr>
                                      <p:to>
                                        <p:strVal val="visible"/>
                                      </p:to>
                                    </p:set>
                                    <p:animEffect transition="in" filter="wipe(left)">
                                      <p:cBhvr>
                                        <p:cTn id="7" dur="500"/>
                                        <p:tgtEl>
                                          <p:spTgt spid="440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build="p" bldLvl="4"/>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p:nvPr/>
        </p:nvGrpSpPr>
        <p:grpSpPr bwMode="auto">
          <a:xfrm>
            <a:off x="276225" y="2105026"/>
            <a:ext cx="4025611" cy="3807402"/>
            <a:chOff x="174" y="1270"/>
            <a:chExt cx="2822" cy="2623"/>
          </a:xfrm>
        </p:grpSpPr>
        <p:pic>
          <p:nvPicPr>
            <p:cNvPr id="40973" name="Picture 3" descr="24729_2114"/>
            <p:cNvPicPr>
              <a:picLocks noChangeAspect="1" noChangeArrowheads="1"/>
            </p:cNvPicPr>
            <p:nvPr/>
          </p:nvPicPr>
          <p:blipFill>
            <a:blip r:embed="rId3" cstate="print"/>
            <a:srcRect l="8833" t="7274" r="53806" b="50914"/>
            <a:stretch>
              <a:fillRect/>
            </a:stretch>
          </p:blipFill>
          <p:spPr bwMode="auto">
            <a:xfrm>
              <a:off x="358" y="1317"/>
              <a:ext cx="2603" cy="2576"/>
            </a:xfrm>
            <a:prstGeom prst="rect">
              <a:avLst/>
            </a:prstGeom>
            <a:noFill/>
            <a:ln w="9525">
              <a:noFill/>
              <a:miter lim="800000"/>
              <a:headEnd/>
              <a:tailEnd/>
            </a:ln>
          </p:spPr>
        </p:pic>
        <p:pic>
          <p:nvPicPr>
            <p:cNvPr id="40974" name="Picture 5" descr="24729_2114"/>
            <p:cNvPicPr>
              <a:picLocks noChangeAspect="1" noChangeArrowheads="1"/>
            </p:cNvPicPr>
            <p:nvPr/>
          </p:nvPicPr>
          <p:blipFill>
            <a:blip r:embed="rId3" cstate="print"/>
            <a:srcRect l="43365" t="40004" r="48184" b="50914"/>
            <a:stretch>
              <a:fillRect/>
            </a:stretch>
          </p:blipFill>
          <p:spPr bwMode="auto">
            <a:xfrm>
              <a:off x="2408" y="3331"/>
              <a:ext cx="588" cy="559"/>
            </a:xfrm>
            <a:prstGeom prst="rect">
              <a:avLst/>
            </a:prstGeom>
            <a:noFill/>
            <a:ln w="9525">
              <a:noFill/>
              <a:miter lim="800000"/>
              <a:headEnd/>
              <a:tailEnd/>
            </a:ln>
          </p:spPr>
        </p:pic>
        <p:pic>
          <p:nvPicPr>
            <p:cNvPr id="40975" name="Picture 8" descr="24729_2114"/>
            <p:cNvPicPr>
              <a:picLocks noChangeAspect="1" noChangeArrowheads="1"/>
            </p:cNvPicPr>
            <p:nvPr/>
          </p:nvPicPr>
          <p:blipFill>
            <a:blip r:embed="rId3" cstate="print"/>
            <a:srcRect t="3636" r="89140" b="92007"/>
            <a:stretch>
              <a:fillRect/>
            </a:stretch>
          </p:blipFill>
          <p:spPr bwMode="auto">
            <a:xfrm>
              <a:off x="174" y="1270"/>
              <a:ext cx="757" cy="269"/>
            </a:xfrm>
            <a:prstGeom prst="rect">
              <a:avLst/>
            </a:prstGeom>
            <a:noFill/>
            <a:ln w="9525">
              <a:noFill/>
              <a:miter lim="800000"/>
              <a:headEnd/>
              <a:tailEnd/>
            </a:ln>
          </p:spPr>
        </p:pic>
      </p:grpSp>
      <p:sp>
        <p:nvSpPr>
          <p:cNvPr id="210951" name="Rectangle 7"/>
          <p:cNvSpPr>
            <a:spLocks noChangeArrowheads="1"/>
          </p:cNvSpPr>
          <p:nvPr/>
        </p:nvSpPr>
        <p:spPr bwMode="auto">
          <a:xfrm>
            <a:off x="1643982" y="1544638"/>
            <a:ext cx="2095958" cy="427038"/>
          </a:xfrm>
          <a:prstGeom prst="rect">
            <a:avLst/>
          </a:prstGeom>
          <a:solidFill>
            <a:srgbClr val="FFCCCC"/>
          </a:solidFill>
          <a:ln w="9525">
            <a:noFill/>
            <a:miter lim="800000"/>
          </a:ln>
          <a:effectLst>
            <a:outerShdw blurRad="50800" dist="38100" dir="2700000" algn="tl" rotWithShape="0">
              <a:prstClr val="black">
                <a:alpha val="40000"/>
              </a:prstClr>
            </a:outerShdw>
          </a:effectLst>
        </p:spPr>
        <p:txBody>
          <a:bodyPr/>
          <a:lstStyle/>
          <a:p>
            <a:pPr algn="ctr">
              <a:lnSpc>
                <a:spcPct val="105000"/>
              </a:lnSpc>
              <a:spcBef>
                <a:spcPct val="45000"/>
              </a:spcBef>
              <a:buClr>
                <a:srgbClr val="00B85C"/>
              </a:buClr>
              <a:buSzPct val="120000"/>
              <a:buFont typeface="Wingdings" panose="05000000000000000000" pitchFamily="2" charset="2"/>
              <a:buNone/>
              <a:defRPr/>
            </a:pPr>
            <a:r>
              <a:rPr lang="zh-CN" altLang="en-US" sz="2600" i="1" dirty="0">
                <a:latin typeface="Arial" panose="020B0604020202020204"/>
                <a:cs typeface="Arial" panose="020B0604020202020204"/>
              </a:rPr>
              <a:t>如果</a:t>
            </a:r>
            <a:r>
              <a:rPr lang="en-US" sz="2600" i="1" dirty="0">
                <a:latin typeface="Arial" panose="020B0604020202020204"/>
                <a:cs typeface="Arial" panose="020B0604020202020204"/>
              </a:rPr>
              <a:t>SE</a:t>
            </a:r>
            <a:r>
              <a:rPr lang="en-US" sz="2600" dirty="0">
                <a:latin typeface="Arial" panose="020B0604020202020204"/>
                <a:cs typeface="Arial" panose="020B0604020202020204"/>
              </a:rPr>
              <a:t> &gt; </a:t>
            </a:r>
            <a:r>
              <a:rPr lang="en-US" sz="2600" i="1" dirty="0">
                <a:latin typeface="Arial" panose="020B0604020202020204"/>
                <a:cs typeface="Arial" panose="020B0604020202020204"/>
              </a:rPr>
              <a:t>IE</a:t>
            </a:r>
          </a:p>
        </p:txBody>
      </p:sp>
      <p:sp>
        <p:nvSpPr>
          <p:cNvPr id="210953" name="Rectangle 9"/>
          <p:cNvSpPr>
            <a:spLocks noChangeArrowheads="1"/>
          </p:cNvSpPr>
          <p:nvPr/>
        </p:nvSpPr>
        <p:spPr bwMode="auto">
          <a:xfrm>
            <a:off x="5253306" y="1331912"/>
            <a:ext cx="3312386" cy="933450"/>
          </a:xfrm>
          <a:prstGeom prst="rect">
            <a:avLst/>
          </a:prstGeom>
          <a:solidFill>
            <a:srgbClr val="FFCCCC"/>
          </a:solidFill>
          <a:ln w="9525">
            <a:noFill/>
            <a:miter lim="800000"/>
          </a:ln>
          <a:effectLst>
            <a:outerShdw blurRad="50800" dist="38100" dir="2700000" algn="tl" rotWithShape="0">
              <a:prstClr val="black">
                <a:alpha val="40000"/>
              </a:prstClr>
            </a:outerShdw>
          </a:effectLst>
        </p:spPr>
        <p:txBody>
          <a:bodyPr/>
          <a:lstStyle/>
          <a:p>
            <a:pPr algn="ctr">
              <a:lnSpc>
                <a:spcPct val="105000"/>
              </a:lnSpc>
              <a:spcBef>
                <a:spcPct val="45000"/>
              </a:spcBef>
              <a:buClr>
                <a:srgbClr val="00B85C"/>
              </a:buClr>
              <a:buSzPct val="120000"/>
              <a:buFont typeface="Wingdings" panose="05000000000000000000" pitchFamily="2" charset="2"/>
              <a:buNone/>
              <a:defRPr/>
            </a:pPr>
            <a:r>
              <a:rPr lang="zh-CN" altLang="en-US" sz="2600" dirty="0">
                <a:latin typeface="Arial" panose="020B0604020202020204"/>
                <a:cs typeface="Arial" panose="020B0604020202020204"/>
              </a:rPr>
              <a:t>工资</a:t>
            </a:r>
            <a:r>
              <a:rPr lang="zh-CN" altLang="en-US" sz="2600">
                <a:latin typeface="Arial" panose="020B0604020202020204"/>
                <a:cs typeface="Arial" panose="020B0604020202020204"/>
              </a:rPr>
              <a:t>增加</a:t>
            </a:r>
            <a:r>
              <a:rPr lang="zh-CN" altLang="en-US" sz="2600" smtClean="0">
                <a:latin typeface="Arial" panose="020B0604020202020204"/>
                <a:cs typeface="Arial" panose="020B0604020202020204"/>
              </a:rPr>
              <a:t>，劳动</a:t>
            </a:r>
            <a:r>
              <a:rPr lang="zh-CN" altLang="en-US" sz="2600" dirty="0">
                <a:latin typeface="Arial" panose="020B0604020202020204"/>
                <a:cs typeface="Arial" panose="020B0604020202020204"/>
              </a:rPr>
              <a:t>供给量也增加</a:t>
            </a:r>
            <a:endParaRPr lang="en-US" sz="2600" i="1" dirty="0">
              <a:latin typeface="Arial" panose="020B0604020202020204"/>
              <a:cs typeface="Arial" panose="020B0604020202020204"/>
            </a:endParaRPr>
          </a:p>
        </p:txBody>
      </p:sp>
      <p:grpSp>
        <p:nvGrpSpPr>
          <p:cNvPr id="3" name="Group 13"/>
          <p:cNvGrpSpPr/>
          <p:nvPr/>
        </p:nvGrpSpPr>
        <p:grpSpPr bwMode="auto">
          <a:xfrm>
            <a:off x="4473286" y="2121911"/>
            <a:ext cx="4203123" cy="3738562"/>
            <a:chOff x="2772" y="1333"/>
            <a:chExt cx="2820" cy="2495"/>
          </a:xfrm>
        </p:grpSpPr>
        <p:grpSp>
          <p:nvGrpSpPr>
            <p:cNvPr id="4" name="Group 10"/>
            <p:cNvGrpSpPr/>
            <p:nvPr/>
          </p:nvGrpSpPr>
          <p:grpSpPr bwMode="auto">
            <a:xfrm>
              <a:off x="2772" y="1333"/>
              <a:ext cx="2820" cy="2495"/>
              <a:chOff x="2772" y="1333"/>
              <a:chExt cx="2820" cy="2495"/>
            </a:xfrm>
          </p:grpSpPr>
          <p:pic>
            <p:nvPicPr>
              <p:cNvPr id="40971" name="Picture 4" descr="24729_2114"/>
              <p:cNvPicPr>
                <a:picLocks noChangeAspect="1" noChangeArrowheads="1"/>
              </p:cNvPicPr>
              <p:nvPr/>
            </p:nvPicPr>
            <p:blipFill>
              <a:blip r:embed="rId3" cstate="print"/>
              <a:srcRect l="58784" t="9091" b="50914"/>
              <a:stretch>
                <a:fillRect/>
              </a:stretch>
            </p:blipFill>
            <p:spPr bwMode="auto">
              <a:xfrm>
                <a:off x="3033" y="1632"/>
                <a:ext cx="2559" cy="2196"/>
              </a:xfrm>
              <a:prstGeom prst="rect">
                <a:avLst/>
              </a:prstGeom>
              <a:noFill/>
              <a:ln w="9525">
                <a:noFill/>
                <a:miter lim="800000"/>
                <a:headEnd/>
                <a:tailEnd/>
              </a:ln>
            </p:spPr>
          </p:pic>
          <p:pic>
            <p:nvPicPr>
              <p:cNvPr id="40972" name="Picture 6" descr="24729_2114"/>
              <p:cNvPicPr>
                <a:picLocks noChangeAspect="1" noChangeArrowheads="1"/>
              </p:cNvPicPr>
              <p:nvPr/>
            </p:nvPicPr>
            <p:blipFill>
              <a:blip r:embed="rId3" cstate="print"/>
              <a:srcRect l="54608" t="3636" r="38547" b="90916"/>
              <a:stretch>
                <a:fillRect/>
              </a:stretch>
            </p:blipFill>
            <p:spPr bwMode="auto">
              <a:xfrm>
                <a:off x="2772" y="1333"/>
                <a:ext cx="427" cy="299"/>
              </a:xfrm>
              <a:prstGeom prst="rect">
                <a:avLst/>
              </a:prstGeom>
              <a:noFill/>
              <a:ln w="9525">
                <a:noFill/>
                <a:miter lim="800000"/>
                <a:headEnd/>
                <a:tailEnd/>
              </a:ln>
            </p:spPr>
          </p:pic>
        </p:grpSp>
        <p:sp>
          <p:nvSpPr>
            <p:cNvPr id="40970" name="Line 12"/>
            <p:cNvSpPr>
              <a:spLocks noChangeShapeType="1"/>
            </p:cNvSpPr>
            <p:nvPr/>
          </p:nvSpPr>
          <p:spPr bwMode="auto">
            <a:xfrm flipH="1">
              <a:off x="2955" y="2391"/>
              <a:ext cx="93" cy="27"/>
            </a:xfrm>
            <a:prstGeom prst="line">
              <a:avLst/>
            </a:prstGeom>
            <a:noFill/>
            <a:ln w="12700">
              <a:solidFill>
                <a:schemeClr val="tx1"/>
              </a:solidFill>
              <a:round/>
            </a:ln>
          </p:spPr>
          <p:txBody>
            <a:bodyPr/>
            <a:lstStyle/>
            <a:p>
              <a:endParaRPr lang="en-US"/>
            </a:p>
          </p:txBody>
        </p:sp>
      </p:grpSp>
      <p:sp>
        <p:nvSpPr>
          <p:cNvPr id="5" name="Rectangle 4"/>
          <p:cNvSpPr txBox="1">
            <a:spLocks noChangeArrowheads="1"/>
          </p:cNvSpPr>
          <p:nvPr/>
        </p:nvSpPr>
        <p:spPr>
          <a:xfrm>
            <a:off x="493431" y="337231"/>
            <a:ext cx="8208963" cy="954088"/>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b="0" kern="1200">
                <a:solidFill>
                  <a:srgbClr val="006699"/>
                </a:solidFill>
                <a:latin typeface="Arial" panose="020B0604020202020204" pitchFamily="34" charset="0"/>
                <a:ea typeface="Tahoma" panose="020B0604030504040204" pitchFamily="34" charset="0"/>
                <a:cs typeface="Arial" panose="020B0604020202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24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
            </a:r>
            <a:br>
              <a:rPr kumimoji="0" lang="en-US" sz="24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br>
            <a:r>
              <a:rPr kumimoji="0" lang="zh-CN" altLang="en-US" sz="33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应用</a:t>
            </a:r>
            <a:r>
              <a:rPr lang="en-US" altLang="zh-CN" sz="3300" dirty="0">
                <a:solidFill>
                  <a:srgbClr val="1F497D">
                    <a:lumMod val="50000"/>
                  </a:srgbClr>
                </a:solidFill>
                <a:latin typeface="Tahoma" panose="020B0604030504040204" pitchFamily="34" charset="0"/>
                <a:ea typeface="华光中雅_CNKI" panose="02000500000000000000"/>
                <a:cs typeface="Arial" panose="020B0604020202020204" pitchFamily="34" charset="0"/>
              </a:rPr>
              <a:t>2</a:t>
            </a:r>
            <a:r>
              <a:rPr kumimoji="0" lang="en-US" altLang="zh-CN" sz="33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a:t>
            </a:r>
            <a:r>
              <a:rPr lang="zh-CN" altLang="en-US" sz="3300" dirty="0">
                <a:solidFill>
                  <a:srgbClr val="1F497D">
                    <a:lumMod val="50000"/>
                  </a:srgbClr>
                </a:solidFill>
                <a:latin typeface="Tahoma" panose="020B0604030504040204" pitchFamily="34" charset="0"/>
                <a:ea typeface="华光中雅_CNKI" panose="02000500000000000000"/>
                <a:cs typeface="Arial" panose="020B0604020202020204" pitchFamily="34" charset="0"/>
              </a:rPr>
              <a:t>工资与劳动供给</a:t>
            </a:r>
            <a:endParaRPr kumimoji="0" lang="en-US" sz="3300" b="0" i="0" u="none" strike="noStrike" kern="1200" cap="none" spc="0" normalizeH="0" baseline="0" noProof="0" dirty="0">
              <a:ln>
                <a:noFill/>
              </a:ln>
              <a:solidFill>
                <a:srgbClr val="1F497D">
                  <a:lumMod val="50000"/>
                </a:srgbClr>
              </a:solidFill>
              <a:effectLst/>
              <a:uLnTx/>
              <a:uFillTx/>
              <a:latin typeface="Arial" panose="020B0604020202020204" pitchFamily="34" charset="0"/>
              <a:ea typeface="华光中雅_CNKI" panose="02000500000000000000"/>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0951"/>
                                        </p:tgtEl>
                                        <p:attrNameLst>
                                          <p:attrName>style.visibility</p:attrName>
                                        </p:attrNameLst>
                                      </p:cBhvr>
                                      <p:to>
                                        <p:strVal val="visible"/>
                                      </p:to>
                                    </p:set>
                                    <p:animEffect transition="in" filter="fade">
                                      <p:cBhvr>
                                        <p:cTn id="7" dur="500"/>
                                        <p:tgtEl>
                                          <p:spTgt spid="210951"/>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0953"/>
                                        </p:tgtEl>
                                        <p:attrNameLst>
                                          <p:attrName>style.visibility</p:attrName>
                                        </p:attrNameLst>
                                      </p:cBhvr>
                                      <p:to>
                                        <p:strVal val="visible"/>
                                      </p:to>
                                    </p:set>
                                    <p:animEffect transition="in" filter="fade">
                                      <p:cBhvr>
                                        <p:cTn id="15" dur="500"/>
                                        <p:tgtEl>
                                          <p:spTgt spid="210953"/>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51" grpId="0" animBg="1"/>
      <p:bldP spid="21095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p:nvPr/>
        </p:nvGrpSpPr>
        <p:grpSpPr bwMode="auto">
          <a:xfrm>
            <a:off x="266700" y="2270125"/>
            <a:ext cx="4024745" cy="3507220"/>
            <a:chOff x="168" y="1472"/>
            <a:chExt cx="2861" cy="2493"/>
          </a:xfrm>
        </p:grpSpPr>
        <p:pic>
          <p:nvPicPr>
            <p:cNvPr id="41997" name="Picture 3" descr="24729_2114"/>
            <p:cNvPicPr>
              <a:picLocks noChangeAspect="1" noChangeArrowheads="1"/>
            </p:cNvPicPr>
            <p:nvPr/>
          </p:nvPicPr>
          <p:blipFill>
            <a:blip r:embed="rId3" cstate="print"/>
            <a:srcRect l="8031" t="61824" r="53806"/>
            <a:stretch>
              <a:fillRect/>
            </a:stretch>
          </p:blipFill>
          <p:spPr bwMode="auto">
            <a:xfrm>
              <a:off x="257" y="1586"/>
              <a:ext cx="2681" cy="2370"/>
            </a:xfrm>
            <a:prstGeom prst="rect">
              <a:avLst/>
            </a:prstGeom>
            <a:noFill/>
            <a:ln w="9525">
              <a:noFill/>
              <a:miter lim="800000"/>
              <a:headEnd/>
              <a:tailEnd/>
            </a:ln>
          </p:spPr>
        </p:pic>
        <p:pic>
          <p:nvPicPr>
            <p:cNvPr id="41998" name="Picture 7" descr="24729_2114"/>
            <p:cNvPicPr>
              <a:picLocks noChangeAspect="1" noChangeArrowheads="1"/>
            </p:cNvPicPr>
            <p:nvPr/>
          </p:nvPicPr>
          <p:blipFill>
            <a:blip r:embed="rId3" cstate="print"/>
            <a:srcRect l="43365" t="92189" r="46577"/>
            <a:stretch>
              <a:fillRect/>
            </a:stretch>
          </p:blipFill>
          <p:spPr bwMode="auto">
            <a:xfrm>
              <a:off x="2322" y="3471"/>
              <a:ext cx="707" cy="494"/>
            </a:xfrm>
            <a:prstGeom prst="rect">
              <a:avLst/>
            </a:prstGeom>
            <a:noFill/>
            <a:ln w="9525">
              <a:noFill/>
              <a:miter lim="800000"/>
              <a:headEnd/>
              <a:tailEnd/>
            </a:ln>
          </p:spPr>
        </p:pic>
        <p:pic>
          <p:nvPicPr>
            <p:cNvPr id="41999" name="Picture 4" descr="24729_2114"/>
            <p:cNvPicPr>
              <a:picLocks noChangeAspect="1" noChangeArrowheads="1"/>
            </p:cNvPicPr>
            <p:nvPr/>
          </p:nvPicPr>
          <p:blipFill>
            <a:blip r:embed="rId3" cstate="print"/>
            <a:srcRect t="56369" r="89461" b="40004"/>
            <a:stretch>
              <a:fillRect/>
            </a:stretch>
          </p:blipFill>
          <p:spPr bwMode="auto">
            <a:xfrm>
              <a:off x="168" y="1472"/>
              <a:ext cx="741" cy="228"/>
            </a:xfrm>
            <a:prstGeom prst="rect">
              <a:avLst/>
            </a:prstGeom>
            <a:noFill/>
            <a:ln w="9525">
              <a:noFill/>
              <a:miter lim="800000"/>
              <a:headEnd/>
              <a:tailEnd/>
            </a:ln>
          </p:spPr>
        </p:pic>
      </p:grpSp>
      <p:sp>
        <p:nvSpPr>
          <p:cNvPr id="164872" name="Rectangle 8"/>
          <p:cNvSpPr>
            <a:spLocks noChangeArrowheads="1"/>
          </p:cNvSpPr>
          <p:nvPr/>
        </p:nvSpPr>
        <p:spPr bwMode="auto">
          <a:xfrm>
            <a:off x="1263005" y="1539462"/>
            <a:ext cx="2663282" cy="563483"/>
          </a:xfrm>
          <a:prstGeom prst="rect">
            <a:avLst/>
          </a:prstGeom>
          <a:solidFill>
            <a:schemeClr val="accent4">
              <a:lumMod val="20000"/>
              <a:lumOff val="80000"/>
            </a:schemeClr>
          </a:solidFill>
          <a:ln w="9525">
            <a:noFill/>
            <a:miter lim="800000"/>
          </a:ln>
          <a:effectLst>
            <a:outerShdw blurRad="50800" dist="38100" dir="2700000" algn="tl" rotWithShape="0">
              <a:prstClr val="black">
                <a:alpha val="40000"/>
              </a:prstClr>
            </a:outerShdw>
          </a:effectLst>
        </p:spPr>
        <p:txBody>
          <a:bodyPr/>
          <a:lstStyle/>
          <a:p>
            <a:pPr algn="ctr">
              <a:lnSpc>
                <a:spcPct val="105000"/>
              </a:lnSpc>
              <a:spcBef>
                <a:spcPct val="45000"/>
              </a:spcBef>
              <a:buClr>
                <a:srgbClr val="00B85C"/>
              </a:buClr>
              <a:buSzPct val="120000"/>
              <a:buFont typeface="Wingdings" panose="05000000000000000000" pitchFamily="2" charset="2"/>
              <a:buNone/>
              <a:defRPr/>
            </a:pPr>
            <a:r>
              <a:rPr lang="zh-CN" altLang="en-US" sz="2600" dirty="0">
                <a:latin typeface="Arial" panose="020B0604020202020204"/>
                <a:cs typeface="Arial" panose="020B0604020202020204"/>
              </a:rPr>
              <a:t>如果</a:t>
            </a:r>
            <a:r>
              <a:rPr lang="en-US" sz="2600" dirty="0">
                <a:latin typeface="Arial" panose="020B0604020202020204"/>
                <a:cs typeface="Arial" panose="020B0604020202020204"/>
              </a:rPr>
              <a:t>SE&lt;IE</a:t>
            </a:r>
            <a:endParaRPr lang="en-US" sz="2600" i="1" dirty="0">
              <a:latin typeface="Arial" panose="020B0604020202020204"/>
              <a:cs typeface="Arial" panose="020B0604020202020204"/>
            </a:endParaRPr>
          </a:p>
        </p:txBody>
      </p:sp>
      <p:sp>
        <p:nvSpPr>
          <p:cNvPr id="164873" name="Rectangle 9"/>
          <p:cNvSpPr>
            <a:spLocks noChangeArrowheads="1"/>
          </p:cNvSpPr>
          <p:nvPr/>
        </p:nvSpPr>
        <p:spPr bwMode="auto">
          <a:xfrm>
            <a:off x="4972051" y="1383801"/>
            <a:ext cx="3792537" cy="952500"/>
          </a:xfrm>
          <a:prstGeom prst="rect">
            <a:avLst/>
          </a:prstGeom>
          <a:solidFill>
            <a:schemeClr val="accent4">
              <a:lumMod val="20000"/>
              <a:lumOff val="80000"/>
            </a:schemeClr>
          </a:solidFill>
          <a:ln w="9525">
            <a:noFill/>
            <a:miter lim="800000"/>
          </a:ln>
          <a:effectLst>
            <a:outerShdw blurRad="50800" dist="38100" dir="2700000" algn="tl" rotWithShape="0">
              <a:prstClr val="black">
                <a:alpha val="40000"/>
              </a:prstClr>
            </a:outerShdw>
          </a:effectLst>
        </p:spPr>
        <p:txBody>
          <a:bodyPr/>
          <a:lstStyle/>
          <a:p>
            <a:pPr algn="ctr">
              <a:lnSpc>
                <a:spcPct val="105000"/>
              </a:lnSpc>
              <a:spcBef>
                <a:spcPct val="45000"/>
              </a:spcBef>
              <a:buClr>
                <a:srgbClr val="00B85C"/>
              </a:buClr>
              <a:buSzPct val="120000"/>
              <a:buFont typeface="Wingdings" panose="05000000000000000000" pitchFamily="2" charset="2"/>
              <a:buNone/>
              <a:defRPr/>
            </a:pPr>
            <a:r>
              <a:rPr lang="zh-CN" altLang="en-US" sz="2600" dirty="0">
                <a:latin typeface="Arial" panose="020B0604020202020204"/>
                <a:cs typeface="Arial" panose="020B0604020202020204"/>
              </a:rPr>
              <a:t>工资</a:t>
            </a:r>
            <a:r>
              <a:rPr lang="zh-CN" altLang="en-US" sz="2600">
                <a:latin typeface="Arial" panose="020B0604020202020204"/>
                <a:cs typeface="Arial" panose="020B0604020202020204"/>
              </a:rPr>
              <a:t>增加</a:t>
            </a:r>
            <a:r>
              <a:rPr lang="zh-CN" altLang="en-US" sz="2600" smtClean="0">
                <a:latin typeface="Arial" panose="020B0604020202020204"/>
                <a:cs typeface="Arial" panose="020B0604020202020204"/>
              </a:rPr>
              <a:t>，劳动</a:t>
            </a:r>
            <a:r>
              <a:rPr lang="zh-CN" altLang="en-US" sz="2600" dirty="0">
                <a:latin typeface="Arial" panose="020B0604020202020204"/>
                <a:cs typeface="Arial" panose="020B0604020202020204"/>
              </a:rPr>
              <a:t>供给量减少</a:t>
            </a:r>
            <a:endParaRPr lang="en-US" sz="2600" i="1" dirty="0">
              <a:latin typeface="Arial" panose="020B0604020202020204"/>
              <a:cs typeface="Arial" panose="020B0604020202020204"/>
            </a:endParaRPr>
          </a:p>
        </p:txBody>
      </p:sp>
      <p:grpSp>
        <p:nvGrpSpPr>
          <p:cNvPr id="3" name="Group 13"/>
          <p:cNvGrpSpPr/>
          <p:nvPr/>
        </p:nvGrpSpPr>
        <p:grpSpPr bwMode="auto">
          <a:xfrm>
            <a:off x="4216977" y="2423824"/>
            <a:ext cx="4407477" cy="3426257"/>
            <a:chOff x="2604" y="1523"/>
            <a:chExt cx="2959" cy="2389"/>
          </a:xfrm>
        </p:grpSpPr>
        <p:grpSp>
          <p:nvGrpSpPr>
            <p:cNvPr id="4" name="Group 10"/>
            <p:cNvGrpSpPr/>
            <p:nvPr/>
          </p:nvGrpSpPr>
          <p:grpSpPr bwMode="auto">
            <a:xfrm>
              <a:off x="2683" y="1523"/>
              <a:ext cx="2880" cy="2389"/>
              <a:chOff x="2683" y="1523"/>
              <a:chExt cx="2880" cy="2389"/>
            </a:xfrm>
          </p:grpSpPr>
          <p:pic>
            <p:nvPicPr>
              <p:cNvPr id="41995" name="Picture 6" descr="24729_2114"/>
              <p:cNvPicPr>
                <a:picLocks noChangeAspect="1" noChangeArrowheads="1"/>
              </p:cNvPicPr>
              <p:nvPr/>
            </p:nvPicPr>
            <p:blipFill>
              <a:blip r:embed="rId3" cstate="print"/>
              <a:srcRect l="58784" t="61824"/>
              <a:stretch>
                <a:fillRect/>
              </a:stretch>
            </p:blipFill>
            <p:spPr bwMode="auto">
              <a:xfrm>
                <a:off x="2961" y="1625"/>
                <a:ext cx="2602" cy="2287"/>
              </a:xfrm>
              <a:prstGeom prst="rect">
                <a:avLst/>
              </a:prstGeom>
              <a:noFill/>
              <a:ln w="9525">
                <a:noFill/>
                <a:miter lim="800000"/>
                <a:headEnd/>
                <a:tailEnd/>
              </a:ln>
            </p:spPr>
          </p:pic>
          <p:pic>
            <p:nvPicPr>
              <p:cNvPr id="41996" name="Picture 5" descr="24729_2114"/>
              <p:cNvPicPr>
                <a:picLocks noChangeAspect="1" noChangeArrowheads="1"/>
              </p:cNvPicPr>
              <p:nvPr/>
            </p:nvPicPr>
            <p:blipFill>
              <a:blip r:embed="rId3" cstate="print"/>
              <a:srcRect l="54608" t="56369" r="38547" b="38185"/>
              <a:stretch>
                <a:fillRect/>
              </a:stretch>
            </p:blipFill>
            <p:spPr bwMode="auto">
              <a:xfrm>
                <a:off x="2683" y="1523"/>
                <a:ext cx="449" cy="336"/>
              </a:xfrm>
              <a:prstGeom prst="rect">
                <a:avLst/>
              </a:prstGeom>
              <a:noFill/>
              <a:ln w="9525">
                <a:noFill/>
                <a:miter lim="800000"/>
                <a:headEnd/>
                <a:tailEnd/>
              </a:ln>
            </p:spPr>
          </p:pic>
        </p:grpSp>
        <p:sp>
          <p:nvSpPr>
            <p:cNvPr id="41994" name="Line 12"/>
            <p:cNvSpPr>
              <a:spLocks noChangeShapeType="1"/>
            </p:cNvSpPr>
            <p:nvPr/>
          </p:nvSpPr>
          <p:spPr bwMode="auto">
            <a:xfrm flipH="1" flipV="1">
              <a:off x="2604" y="2214"/>
              <a:ext cx="363" cy="192"/>
            </a:xfrm>
            <a:prstGeom prst="line">
              <a:avLst/>
            </a:prstGeom>
            <a:noFill/>
            <a:ln w="12700">
              <a:solidFill>
                <a:schemeClr val="tx1"/>
              </a:solidFill>
              <a:round/>
            </a:ln>
          </p:spPr>
          <p:txBody>
            <a:bodyPr/>
            <a:lstStyle/>
            <a:p>
              <a:endParaRPr lang="en-US"/>
            </a:p>
          </p:txBody>
        </p:sp>
      </p:grpSp>
      <p:sp>
        <p:nvSpPr>
          <p:cNvPr id="7" name="Rectangle 4"/>
          <p:cNvSpPr txBox="1">
            <a:spLocks noChangeArrowheads="1"/>
          </p:cNvSpPr>
          <p:nvPr/>
        </p:nvSpPr>
        <p:spPr>
          <a:xfrm>
            <a:off x="493431" y="337231"/>
            <a:ext cx="8208963" cy="954088"/>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b="0" kern="1200">
                <a:solidFill>
                  <a:srgbClr val="006699"/>
                </a:solidFill>
                <a:latin typeface="Arial" panose="020B0604020202020204" pitchFamily="34" charset="0"/>
                <a:ea typeface="Tahoma" panose="020B0604030504040204" pitchFamily="34" charset="0"/>
                <a:cs typeface="Arial" panose="020B0604020202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24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
            </a:r>
            <a:br>
              <a:rPr kumimoji="0" lang="en-US" sz="24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br>
            <a:r>
              <a:rPr kumimoji="0" lang="zh-CN" altLang="en-US" sz="33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应用</a:t>
            </a:r>
            <a:r>
              <a:rPr lang="en-US" altLang="zh-CN" sz="3300" dirty="0">
                <a:solidFill>
                  <a:srgbClr val="1F497D">
                    <a:lumMod val="50000"/>
                  </a:srgbClr>
                </a:solidFill>
                <a:latin typeface="Tahoma" panose="020B0604030504040204" pitchFamily="34" charset="0"/>
                <a:ea typeface="华光中雅_CNKI" panose="02000500000000000000"/>
                <a:cs typeface="Arial" panose="020B0604020202020204" pitchFamily="34" charset="0"/>
              </a:rPr>
              <a:t>2</a:t>
            </a:r>
            <a:r>
              <a:rPr kumimoji="0" lang="en-US" altLang="zh-CN" sz="33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a:t>
            </a:r>
            <a:r>
              <a:rPr lang="zh-CN" altLang="en-US" sz="3300" dirty="0">
                <a:solidFill>
                  <a:srgbClr val="1F497D">
                    <a:lumMod val="50000"/>
                  </a:srgbClr>
                </a:solidFill>
                <a:latin typeface="Tahoma" panose="020B0604030504040204" pitchFamily="34" charset="0"/>
                <a:ea typeface="华光中雅_CNKI" panose="02000500000000000000"/>
                <a:cs typeface="Arial" panose="020B0604020202020204" pitchFamily="34" charset="0"/>
              </a:rPr>
              <a:t>工资与劳动供给</a:t>
            </a:r>
            <a:endParaRPr kumimoji="0" lang="en-US" sz="3300" b="0" i="0" u="none" strike="noStrike" kern="1200" cap="none" spc="0" normalizeH="0" baseline="0" noProof="0" dirty="0">
              <a:ln>
                <a:noFill/>
              </a:ln>
              <a:solidFill>
                <a:srgbClr val="1F497D">
                  <a:lumMod val="50000"/>
                </a:srgbClr>
              </a:solidFill>
              <a:effectLst/>
              <a:uLnTx/>
              <a:uFillTx/>
              <a:latin typeface="Arial" panose="020B0604020202020204" pitchFamily="34" charset="0"/>
              <a:ea typeface="华光中雅_CNKI" panose="02000500000000000000"/>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4872"/>
                                        </p:tgtEl>
                                        <p:attrNameLst>
                                          <p:attrName>style.visibility</p:attrName>
                                        </p:attrNameLst>
                                      </p:cBhvr>
                                      <p:to>
                                        <p:strVal val="visible"/>
                                      </p:to>
                                    </p:set>
                                    <p:animEffect transition="in" filter="fade">
                                      <p:cBhvr>
                                        <p:cTn id="7" dur="500"/>
                                        <p:tgtEl>
                                          <p:spTgt spid="164872"/>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4873"/>
                                        </p:tgtEl>
                                        <p:attrNameLst>
                                          <p:attrName>style.visibility</p:attrName>
                                        </p:attrNameLst>
                                      </p:cBhvr>
                                      <p:to>
                                        <p:strVal val="visible"/>
                                      </p:to>
                                    </p:set>
                                    <p:animEffect transition="in" filter="fade">
                                      <p:cBhvr>
                                        <p:cTn id="15" dur="500"/>
                                        <p:tgtEl>
                                          <p:spTgt spid="164873"/>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72" grpId="0" animBg="1"/>
      <p:bldP spid="164873"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7" name="Rectangle 3"/>
          <p:cNvSpPr>
            <a:spLocks noGrp="1" noChangeArrowheads="1"/>
          </p:cNvSpPr>
          <p:nvPr>
            <p:ph type="body" idx="4294967295"/>
          </p:nvPr>
        </p:nvSpPr>
        <p:spPr>
          <a:xfrm>
            <a:off x="368790" y="1521596"/>
            <a:ext cx="8208963" cy="4102881"/>
          </a:xfrm>
        </p:spPr>
        <p:txBody>
          <a:bodyPr>
            <a:noAutofit/>
          </a:bodyPr>
          <a:lstStyle/>
          <a:p>
            <a:pPr marL="0" indent="0">
              <a:lnSpc>
                <a:spcPct val="150000"/>
              </a:lnSpc>
              <a:buNone/>
            </a:pPr>
            <a:r>
              <a:rPr lang="zh-CN" altLang="en-US" sz="2400" dirty="0"/>
              <a:t>下述例子中劳动供给的收入效应非常强：</a:t>
            </a:r>
            <a:endParaRPr lang="en-US" altLang="zh-CN" sz="2400" dirty="0"/>
          </a:p>
          <a:p>
            <a:pPr>
              <a:lnSpc>
                <a:spcPct val="150000"/>
              </a:lnSpc>
            </a:pPr>
            <a:r>
              <a:rPr lang="zh-CN" altLang="en-US" sz="2400" dirty="0"/>
              <a:t>在过去的</a:t>
            </a:r>
            <a:r>
              <a:rPr lang="en-US" altLang="zh-CN" sz="2400" dirty="0"/>
              <a:t>100</a:t>
            </a:r>
            <a:r>
              <a:rPr lang="zh-CN" altLang="en-US" sz="2400" dirty="0"/>
              <a:t>多年间，技术进步增加了劳动需求和实际工资，而平均工作日却从每周</a:t>
            </a:r>
            <a:r>
              <a:rPr lang="en-US" altLang="zh-CN" sz="2400" dirty="0"/>
              <a:t>6</a:t>
            </a:r>
            <a:r>
              <a:rPr lang="zh-CN" altLang="en-US" sz="2400" dirty="0"/>
              <a:t>天减少为每周</a:t>
            </a:r>
            <a:r>
              <a:rPr lang="en-US" altLang="zh-CN" sz="2400" dirty="0"/>
              <a:t>5</a:t>
            </a:r>
            <a:r>
              <a:rPr lang="zh-CN" altLang="en-US" sz="2400" dirty="0"/>
              <a:t>天</a:t>
            </a:r>
          </a:p>
          <a:p>
            <a:pPr>
              <a:lnSpc>
                <a:spcPct val="150000"/>
              </a:lnSpc>
            </a:pPr>
            <a:r>
              <a:rPr lang="zh-CN" altLang="en-US" sz="2400" dirty="0"/>
              <a:t>当一个人获得巨额彩票奖金或继承了一笔遗产的同时，他的工资</a:t>
            </a:r>
            <a:r>
              <a:rPr lang="zh-CN" altLang="en-US" sz="2400"/>
              <a:t>并没有</a:t>
            </a:r>
            <a:r>
              <a:rPr lang="zh-CN" altLang="en-US" sz="2400" smtClean="0"/>
              <a:t>改变</a:t>
            </a:r>
            <a:r>
              <a:rPr lang="en-US" altLang="zh-CN" sz="2400" smtClean="0"/>
              <a:t>——</a:t>
            </a:r>
            <a:r>
              <a:rPr lang="zh-CN" altLang="en-US" sz="2400" smtClean="0"/>
              <a:t>因此</a:t>
            </a:r>
            <a:r>
              <a:rPr lang="zh-CN" altLang="en-US" sz="2400" dirty="0"/>
              <a:t>没有</a:t>
            </a:r>
            <a:r>
              <a:rPr lang="zh-CN" altLang="en-US" sz="2400"/>
              <a:t>替代</a:t>
            </a:r>
            <a:r>
              <a:rPr lang="zh-CN" altLang="en-US" sz="2400" smtClean="0"/>
              <a:t>效应，但</a:t>
            </a:r>
            <a:r>
              <a:rPr lang="zh-CN" altLang="en-US" sz="2400" dirty="0"/>
              <a:t>这样的人很可能会减少工作时间，意味着有很强的</a:t>
            </a:r>
            <a:r>
              <a:rPr lang="zh-CN" altLang="en-US" sz="2400"/>
              <a:t>收入</a:t>
            </a:r>
            <a:r>
              <a:rPr lang="zh-CN" altLang="en-US" sz="2400" smtClean="0"/>
              <a:t>效应（来自巨额奖金收入）。</a:t>
            </a:r>
            <a:endParaRPr lang="en-US" sz="2400" dirty="0">
              <a:latin typeface="微软雅黑" panose="020B0503020204020204" pitchFamily="34" charset="-122"/>
              <a:ea typeface="微软雅黑" panose="020B0503020204020204" pitchFamily="34" charset="-122"/>
            </a:endParaRPr>
          </a:p>
        </p:txBody>
      </p:sp>
      <p:sp>
        <p:nvSpPr>
          <p:cNvPr id="2" name="Rectangle 4"/>
          <p:cNvSpPr txBox="1">
            <a:spLocks noChangeArrowheads="1"/>
          </p:cNvSpPr>
          <p:nvPr/>
        </p:nvSpPr>
        <p:spPr>
          <a:xfrm>
            <a:off x="493431" y="337231"/>
            <a:ext cx="8208963" cy="954088"/>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b="0" kern="1200">
                <a:solidFill>
                  <a:srgbClr val="006699"/>
                </a:solidFill>
                <a:latin typeface="Arial" panose="020B0604020202020204" pitchFamily="34" charset="0"/>
                <a:ea typeface="Tahoma" panose="020B0604030504040204" pitchFamily="34" charset="0"/>
                <a:cs typeface="Arial" panose="020B0604020202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24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
            </a:r>
            <a:br>
              <a:rPr kumimoji="0" lang="en-US" sz="24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br>
            <a:r>
              <a:rPr kumimoji="0" lang="zh-CN" altLang="en-US" sz="33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在现实世界中这可能发生吗</a:t>
            </a:r>
            <a:endParaRPr kumimoji="0" lang="en-US" sz="3300" b="0" i="0" u="none" strike="noStrike" kern="1200" cap="none" spc="0" normalizeH="0" baseline="0" noProof="0" dirty="0">
              <a:ln>
                <a:noFill/>
              </a:ln>
              <a:solidFill>
                <a:srgbClr val="1F497D">
                  <a:lumMod val="50000"/>
                </a:srgbClr>
              </a:solidFill>
              <a:effectLst/>
              <a:uLnTx/>
              <a:uFillTx/>
              <a:latin typeface="Arial" panose="020B0604020202020204" pitchFamily="34" charset="0"/>
              <a:ea typeface="华光中雅_CNKI" panose="02000500000000000000"/>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7">
                                            <p:txEl>
                                              <p:pRg st="0" end="0"/>
                                            </p:txEl>
                                          </p:spTgt>
                                        </p:tgtEl>
                                        <p:attrNameLst>
                                          <p:attrName>style.visibility</p:attrName>
                                        </p:attrNameLst>
                                      </p:cBhvr>
                                      <p:to>
                                        <p:strVal val="visible"/>
                                      </p:to>
                                    </p:set>
                                    <p:animEffect transition="in" filter="wipe(left)">
                                      <p:cBhvr>
                                        <p:cTn id="7" dur="500"/>
                                        <p:tgtEl>
                                          <p:spTgt spid="440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037">
                                            <p:txEl>
                                              <p:pRg st="1" end="1"/>
                                            </p:txEl>
                                          </p:spTgt>
                                        </p:tgtEl>
                                        <p:attrNameLst>
                                          <p:attrName>style.visibility</p:attrName>
                                        </p:attrNameLst>
                                      </p:cBhvr>
                                      <p:to>
                                        <p:strVal val="visible"/>
                                      </p:to>
                                    </p:set>
                                    <p:animEffect transition="in" filter="wipe(left)">
                                      <p:cBhvr>
                                        <p:cTn id="12" dur="500"/>
                                        <p:tgtEl>
                                          <p:spTgt spid="440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037">
                                            <p:txEl>
                                              <p:pRg st="2" end="2"/>
                                            </p:txEl>
                                          </p:spTgt>
                                        </p:tgtEl>
                                        <p:attrNameLst>
                                          <p:attrName>style.visibility</p:attrName>
                                        </p:attrNameLst>
                                      </p:cBhvr>
                                      <p:to>
                                        <p:strVal val="visible"/>
                                      </p:to>
                                    </p:set>
                                    <p:animEffect transition="in" filter="wipe(left)">
                                      <p:cBhvr>
                                        <p:cTn id="17" dur="500"/>
                                        <p:tgtEl>
                                          <p:spTgt spid="440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build="p" bldLvl="4"/>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7" name="Rectangle 3"/>
          <p:cNvSpPr>
            <a:spLocks noGrp="1" noChangeArrowheads="1"/>
          </p:cNvSpPr>
          <p:nvPr>
            <p:ph type="body" idx="4294967295"/>
          </p:nvPr>
        </p:nvSpPr>
        <p:spPr>
          <a:xfrm>
            <a:off x="377028" y="1851109"/>
            <a:ext cx="8382508" cy="2575418"/>
          </a:xfrm>
        </p:spPr>
        <p:txBody>
          <a:bodyPr>
            <a:noAutofit/>
          </a:bodyPr>
          <a:lstStyle/>
          <a:p>
            <a:r>
              <a:rPr lang="zh-CN" altLang="en-US" sz="2400" dirty="0">
                <a:latin typeface="微软雅黑" panose="020B0503020204020204" pitchFamily="34" charset="-122"/>
                <a:ea typeface="微软雅黑" panose="020B0503020204020204" pitchFamily="34" charset="-122"/>
              </a:rPr>
              <a:t>人的一生分为两个时期</a:t>
            </a:r>
            <a:endParaRPr lang="en-US" sz="2400" dirty="0">
              <a:latin typeface="微软雅黑" panose="020B0503020204020204" pitchFamily="34" charset="-122"/>
              <a:ea typeface="微软雅黑" panose="020B0503020204020204" pitchFamily="34" charset="-122"/>
            </a:endParaRPr>
          </a:p>
          <a:p>
            <a:pPr lvl="1">
              <a:spcBef>
                <a:spcPct val="30000"/>
              </a:spcBef>
            </a:pPr>
            <a:r>
              <a:rPr lang="zh-CN" altLang="en-US" sz="2400" dirty="0">
                <a:latin typeface="微软雅黑" panose="020B0503020204020204" pitchFamily="34" charset="-122"/>
                <a:ea typeface="微软雅黑" panose="020B0503020204020204" pitchFamily="34" charset="-122"/>
              </a:rPr>
              <a:t>时期</a:t>
            </a: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年轻，工作</a:t>
            </a:r>
            <a:r>
              <a:rPr lang="zh-CN" altLang="en-US" sz="2400">
                <a:latin typeface="微软雅黑" panose="020B0503020204020204" pitchFamily="34" charset="-122"/>
                <a:ea typeface="微软雅黑" panose="020B0503020204020204" pitchFamily="34" charset="-122"/>
              </a:rPr>
              <a:t>，</a:t>
            </a:r>
            <a:r>
              <a:rPr lang="zh-CN" altLang="en-US" sz="2400" smtClean="0">
                <a:latin typeface="微软雅黑" panose="020B0503020204020204" pitchFamily="34" charset="-122"/>
                <a:ea typeface="微软雅黑" panose="020B0503020204020204" pitchFamily="34" charset="-122"/>
              </a:rPr>
              <a:t>挣</a:t>
            </a:r>
            <a:r>
              <a:rPr lang="en-US" altLang="zh-CN" sz="2400" smtClean="0">
                <a:latin typeface="微软雅黑" panose="020B0503020204020204" pitchFamily="34" charset="-122"/>
                <a:ea typeface="微软雅黑" panose="020B0503020204020204" pitchFamily="34" charset="-122"/>
              </a:rPr>
              <a:t>100,000</a:t>
            </a:r>
            <a:r>
              <a:rPr lang="zh-CN" altLang="en-US" sz="2400" smtClean="0">
                <a:latin typeface="微软雅黑" panose="020B0503020204020204" pitchFamily="34" charset="-122"/>
                <a:ea typeface="微软雅黑" panose="020B0503020204020204" pitchFamily="34" charset="-122"/>
              </a:rPr>
              <a:t>元，</a:t>
            </a:r>
            <a:r>
              <a:rPr lang="zh-CN" altLang="en-US" sz="2400">
                <a:latin typeface="微软雅黑" panose="020B0503020204020204" pitchFamily="34" charset="-122"/>
                <a:ea typeface="微软雅黑" panose="020B0503020204020204" pitchFamily="34" charset="-122"/>
              </a:rPr>
              <a:t>消费</a:t>
            </a:r>
            <a:r>
              <a:rPr lang="en-US" altLang="zh-CN" sz="2400" smtClean="0">
                <a:latin typeface="微软雅黑" panose="020B0503020204020204" pitchFamily="34" charset="-122"/>
                <a:ea typeface="微软雅黑" panose="020B0503020204020204" pitchFamily="34" charset="-122"/>
              </a:rPr>
              <a:t>=100,000-</a:t>
            </a:r>
            <a:r>
              <a:rPr lang="zh-CN" altLang="en-US" sz="2400" dirty="0">
                <a:latin typeface="微软雅黑" panose="020B0503020204020204" pitchFamily="34" charset="-122"/>
                <a:ea typeface="微软雅黑" panose="020B0503020204020204" pitchFamily="34" charset="-122"/>
              </a:rPr>
              <a:t>储蓄量</a:t>
            </a:r>
            <a:endParaRPr lang="en-US" altLang="zh-CN" sz="2400" dirty="0">
              <a:latin typeface="微软雅黑" panose="020B0503020204020204" pitchFamily="34" charset="-122"/>
              <a:ea typeface="微软雅黑" panose="020B0503020204020204" pitchFamily="34" charset="-122"/>
            </a:endParaRPr>
          </a:p>
          <a:p>
            <a:pPr lvl="1">
              <a:spcBef>
                <a:spcPct val="30000"/>
              </a:spcBef>
            </a:pPr>
            <a:r>
              <a:rPr lang="zh-CN" altLang="en-US" sz="2400" dirty="0">
                <a:latin typeface="微软雅黑" panose="020B0503020204020204" pitchFamily="34" charset="-122"/>
                <a:ea typeface="微软雅黑" panose="020B0503020204020204" pitchFamily="34" charset="-122"/>
              </a:rPr>
              <a:t>时期</a:t>
            </a: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老年</a:t>
            </a:r>
            <a:r>
              <a:rPr lang="zh-CN" altLang="en-US" sz="2400">
                <a:latin typeface="微软雅黑" panose="020B0503020204020204" pitchFamily="34" charset="-122"/>
                <a:ea typeface="微软雅黑" panose="020B0503020204020204" pitchFamily="34" charset="-122"/>
              </a:rPr>
              <a:t>，</a:t>
            </a:r>
            <a:r>
              <a:rPr lang="zh-CN" altLang="en-US" sz="2400" smtClean="0">
                <a:latin typeface="微软雅黑" panose="020B0503020204020204" pitchFamily="34" charset="-122"/>
                <a:ea typeface="微软雅黑" panose="020B0503020204020204" pitchFamily="34" charset="-122"/>
              </a:rPr>
              <a:t>退休，消费</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时期</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的储蓄</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储蓄得到利息</a:t>
            </a:r>
            <a:endParaRPr lang="en-US" sz="2400" dirty="0">
              <a:latin typeface="微软雅黑" panose="020B0503020204020204" pitchFamily="34" charset="-122"/>
              <a:ea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rPr>
              <a:t>利率</a:t>
            </a:r>
            <a:r>
              <a:rPr lang="zh-CN" altLang="en-US" sz="2400" smtClean="0">
                <a:latin typeface="微软雅黑" panose="020B0503020204020204" pitchFamily="34" charset="-122"/>
                <a:ea typeface="微软雅黑" panose="020B0503020204020204" pitchFamily="34" charset="-122"/>
              </a:rPr>
              <a:t>决定“年轻时消费”与“年老时消费”的</a:t>
            </a:r>
            <a:r>
              <a:rPr lang="zh-CN" altLang="en-US" sz="2400">
                <a:latin typeface="微软雅黑" panose="020B0503020204020204" pitchFamily="34" charset="-122"/>
                <a:ea typeface="微软雅黑" panose="020B0503020204020204" pitchFamily="34" charset="-122"/>
              </a:rPr>
              <a:t>相对</a:t>
            </a:r>
            <a:r>
              <a:rPr lang="zh-CN" altLang="en-US" sz="2400" smtClean="0">
                <a:latin typeface="微软雅黑" panose="020B0503020204020204" pitchFamily="34" charset="-122"/>
                <a:ea typeface="微软雅黑" panose="020B0503020204020204" pitchFamily="34" charset="-122"/>
              </a:rPr>
              <a:t>价格。</a:t>
            </a:r>
            <a:endParaRPr lang="en-US" sz="2400" dirty="0">
              <a:latin typeface="微软雅黑" panose="020B0503020204020204" pitchFamily="34" charset="-122"/>
              <a:ea typeface="微软雅黑" panose="020B0503020204020204" pitchFamily="34" charset="-122"/>
            </a:endParaRPr>
          </a:p>
        </p:txBody>
      </p:sp>
      <p:sp>
        <p:nvSpPr>
          <p:cNvPr id="2" name="Rectangle 4"/>
          <p:cNvSpPr txBox="1">
            <a:spLocks noChangeArrowheads="1"/>
          </p:cNvSpPr>
          <p:nvPr/>
        </p:nvSpPr>
        <p:spPr>
          <a:xfrm>
            <a:off x="493431" y="337231"/>
            <a:ext cx="8208963" cy="954088"/>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b="0" kern="1200">
                <a:solidFill>
                  <a:srgbClr val="006699"/>
                </a:solidFill>
                <a:latin typeface="Arial" panose="020B0604020202020204" pitchFamily="34" charset="0"/>
                <a:ea typeface="Tahoma" panose="020B0604030504040204" pitchFamily="34" charset="0"/>
                <a:cs typeface="Arial" panose="020B0604020202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24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
            </a:r>
            <a:br>
              <a:rPr kumimoji="0" lang="en-US" sz="24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br>
            <a:r>
              <a:rPr kumimoji="0" lang="zh-CN" altLang="en-US" sz="33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应用</a:t>
            </a:r>
            <a:r>
              <a:rPr kumimoji="0" lang="en-US" altLang="zh-CN" sz="33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3:</a:t>
            </a:r>
            <a:r>
              <a:rPr kumimoji="0" lang="zh-CN" altLang="en-US" sz="33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利率与家庭储蓄</a:t>
            </a:r>
            <a:endParaRPr kumimoji="0" lang="en-US" sz="3300" b="0" i="0" u="none" strike="noStrike" kern="1200" cap="none" spc="0" normalizeH="0" baseline="0" noProof="0" dirty="0">
              <a:ln>
                <a:noFill/>
              </a:ln>
              <a:solidFill>
                <a:srgbClr val="1F497D">
                  <a:lumMod val="50000"/>
                </a:srgbClr>
              </a:solidFill>
              <a:effectLst/>
              <a:uLnTx/>
              <a:uFillTx/>
              <a:latin typeface="Arial" panose="020B0604020202020204" pitchFamily="34" charset="0"/>
              <a:ea typeface="华光中雅_CNKI" panose="02000500000000000000"/>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7">
                                            <p:txEl>
                                              <p:pRg st="0" end="0"/>
                                            </p:txEl>
                                          </p:spTgt>
                                        </p:tgtEl>
                                        <p:attrNameLst>
                                          <p:attrName>style.visibility</p:attrName>
                                        </p:attrNameLst>
                                      </p:cBhvr>
                                      <p:to>
                                        <p:strVal val="visible"/>
                                      </p:to>
                                    </p:set>
                                    <p:animEffect transition="in" filter="wipe(left)">
                                      <p:cBhvr>
                                        <p:cTn id="7" dur="500"/>
                                        <p:tgtEl>
                                          <p:spTgt spid="440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037">
                                            <p:txEl>
                                              <p:pRg st="1" end="1"/>
                                            </p:txEl>
                                          </p:spTgt>
                                        </p:tgtEl>
                                        <p:attrNameLst>
                                          <p:attrName>style.visibility</p:attrName>
                                        </p:attrNameLst>
                                      </p:cBhvr>
                                      <p:to>
                                        <p:strVal val="visible"/>
                                      </p:to>
                                    </p:set>
                                    <p:animEffect transition="in" filter="wipe(left)">
                                      <p:cBhvr>
                                        <p:cTn id="12" dur="500"/>
                                        <p:tgtEl>
                                          <p:spTgt spid="440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037">
                                            <p:txEl>
                                              <p:pRg st="2" end="2"/>
                                            </p:txEl>
                                          </p:spTgt>
                                        </p:tgtEl>
                                        <p:attrNameLst>
                                          <p:attrName>style.visibility</p:attrName>
                                        </p:attrNameLst>
                                      </p:cBhvr>
                                      <p:to>
                                        <p:strVal val="visible"/>
                                      </p:to>
                                    </p:set>
                                    <p:animEffect transition="in" filter="wipe(left)">
                                      <p:cBhvr>
                                        <p:cTn id="17" dur="500"/>
                                        <p:tgtEl>
                                          <p:spTgt spid="440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037">
                                            <p:txEl>
                                              <p:pRg st="3" end="3"/>
                                            </p:txEl>
                                          </p:spTgt>
                                        </p:tgtEl>
                                        <p:attrNameLst>
                                          <p:attrName>style.visibility</p:attrName>
                                        </p:attrNameLst>
                                      </p:cBhvr>
                                      <p:to>
                                        <p:strVal val="visible"/>
                                      </p:to>
                                    </p:set>
                                    <p:animEffect transition="in" filter="wipe(left)">
                                      <p:cBhvr>
                                        <p:cTn id="22" dur="500"/>
                                        <p:tgtEl>
                                          <p:spTgt spid="440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build="p" bldLvl="4"/>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7425" y="294290"/>
            <a:ext cx="4968552" cy="982047"/>
          </a:xfrm>
        </p:spPr>
        <p:txBody>
          <a:bodyPr>
            <a:noAutofit/>
          </a:bodyPr>
          <a:lstStyle/>
          <a:p>
            <a:r>
              <a:rPr lang="zh-CN" altLang="en-US" sz="3200" dirty="0">
                <a:ea typeface="华光中雅_CNKI" panose="02000500000000000000"/>
              </a:rPr>
              <a:t>预算约束：</a:t>
            </a:r>
            <a:r>
              <a:rPr lang="en-US" altLang="zh-CN" sz="3200" dirty="0">
                <a:ea typeface="华光中雅_CNKI" panose="02000500000000000000"/>
              </a:rPr>
              <a:t/>
            </a:r>
            <a:br>
              <a:rPr lang="en-US" altLang="zh-CN" sz="3200" dirty="0">
                <a:ea typeface="华光中雅_CNKI" panose="02000500000000000000"/>
              </a:rPr>
            </a:br>
            <a:r>
              <a:rPr lang="zh-CN" altLang="en-US" sz="3200" dirty="0">
                <a:ea typeface="华光中雅_CNKI" panose="02000500000000000000"/>
              </a:rPr>
              <a:t>消费者能买得起什么</a:t>
            </a:r>
            <a:endParaRPr lang="zh-CN" altLang="en-US" sz="3200" dirty="0">
              <a:latin typeface="华光中雅_CNKI" panose="02000500000000000000" pitchFamily="2" charset="-122"/>
              <a:ea typeface="华光中雅_CNKI" panose="02000500000000000000"/>
            </a:endParaRPr>
          </a:p>
        </p:txBody>
      </p:sp>
      <p:sp>
        <p:nvSpPr>
          <p:cNvPr id="8" name="TextBox 15"/>
          <p:cNvSpPr txBox="1"/>
          <p:nvPr/>
        </p:nvSpPr>
        <p:spPr>
          <a:xfrm>
            <a:off x="537425" y="1892562"/>
            <a:ext cx="8028506" cy="2040255"/>
          </a:xfrm>
          <a:prstGeom prst="rect">
            <a:avLst/>
          </a:prstGeom>
          <a:noFill/>
        </p:spPr>
        <p:txBody>
          <a:bodyPr wrap="square" rtlCol="0">
            <a:spAutoFit/>
          </a:bodyPr>
          <a:lstStyle/>
          <a:p>
            <a:pPr marL="342900" marR="0" lvl="0" indent="-342900" algn="l" defTabSz="914400" rtl="0" eaLnBrk="1" fontAlgn="auto" latinLnBrk="0" hangingPunct="1">
              <a:lnSpc>
                <a:spcPts val="3800"/>
              </a:lnSpc>
              <a:spcBef>
                <a:spcPts val="0"/>
              </a:spcBef>
              <a:spcAft>
                <a:spcPts val="0"/>
              </a:spcAft>
              <a:buClrTx/>
              <a:buSzTx/>
              <a:buFont typeface="Arial" panose="020B0604020202020204" pitchFamily="34" charset="0"/>
              <a:buChar char="•"/>
              <a:defRPr/>
            </a:pPr>
            <a:r>
              <a:rPr lang="zh-CN" altLang="en-US" sz="2400" dirty="0">
                <a:solidFill>
                  <a:srgbClr val="002060"/>
                </a:solidFill>
                <a:latin typeface="微软雅黑" panose="020B0503020204020204" pitchFamily="34" charset="-122"/>
                <a:ea typeface="微软雅黑" panose="020B0503020204020204" pitchFamily="34" charset="-122"/>
              </a:rPr>
              <a:t>例如：甲</a:t>
            </a:r>
            <a:r>
              <a:rPr kumimoji="0" lang="zh-CN" altLang="en-US" sz="2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把他的收入花在两种物品上：鱼和芒果</a:t>
            </a:r>
            <a:endParaRPr kumimoji="0" lang="en-US" altLang="zh-CN" sz="2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auto" latinLnBrk="0" hangingPunct="1">
              <a:lnSpc>
                <a:spcPts val="3800"/>
              </a:lnSpc>
              <a:spcBef>
                <a:spcPts val="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一个</a:t>
            </a:r>
            <a:r>
              <a:rPr kumimoji="0" lang="en-US" altLang="zh-CN" sz="2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消费组合</a:t>
            </a:r>
            <a:r>
              <a:rPr kumimoji="0" lang="en-US" altLang="zh-CN" sz="2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是一个特定的物品组合，比如：</a:t>
            </a:r>
            <a:r>
              <a:rPr kumimoji="0" lang="en-US" altLang="zh-CN" sz="2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40</a:t>
            </a:r>
            <a:r>
              <a:rPr kumimoji="0" lang="zh-CN" altLang="en-US" sz="2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条鱼</a:t>
            </a:r>
            <a:r>
              <a:rPr kumimoji="0" lang="en-US" altLang="zh-CN" sz="2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+300</a:t>
            </a:r>
            <a:r>
              <a:rPr kumimoji="0" lang="zh-CN" altLang="en-US" sz="2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个芒果</a:t>
            </a:r>
            <a:endParaRPr kumimoji="0" lang="en-US" altLang="zh-CN" sz="2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auto" latinLnBrk="0" hangingPunct="1">
              <a:lnSpc>
                <a:spcPts val="3800"/>
              </a:lnSpc>
              <a:spcBef>
                <a:spcPts val="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预算约束</a:t>
            </a:r>
            <a:r>
              <a:rPr kumimoji="0" lang="zh-CN" altLang="en-US" sz="2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：消费者可以支付得起的消费组合的限制。</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796" name="Picture 4" descr="24729_2115"/>
          <p:cNvPicPr>
            <a:picLocks noChangeAspect="1" noChangeArrowheads="1"/>
          </p:cNvPicPr>
          <p:nvPr/>
        </p:nvPicPr>
        <p:blipFill>
          <a:blip r:embed="rId3" cstate="print"/>
          <a:srcRect/>
          <a:stretch>
            <a:fillRect/>
          </a:stretch>
        </p:blipFill>
        <p:spPr bwMode="auto">
          <a:xfrm>
            <a:off x="303334" y="2111519"/>
            <a:ext cx="6151702" cy="3895364"/>
          </a:xfrm>
          <a:prstGeom prst="rect">
            <a:avLst/>
          </a:prstGeom>
          <a:noFill/>
          <a:ln w="9525">
            <a:noFill/>
            <a:miter lim="800000"/>
            <a:headEnd/>
            <a:tailEnd/>
          </a:ln>
        </p:spPr>
      </p:pic>
      <p:sp>
        <p:nvSpPr>
          <p:cNvPr id="161797" name="Rectangle 5"/>
          <p:cNvSpPr>
            <a:spLocks noChangeArrowheads="1"/>
          </p:cNvSpPr>
          <p:nvPr/>
        </p:nvSpPr>
        <p:spPr bwMode="auto">
          <a:xfrm>
            <a:off x="5303770" y="2618581"/>
            <a:ext cx="2977834" cy="1620837"/>
          </a:xfrm>
          <a:prstGeom prst="rect">
            <a:avLst/>
          </a:prstGeom>
          <a:solidFill>
            <a:srgbClr val="FFFFCC"/>
          </a:solidFill>
          <a:ln w="9525">
            <a:noFill/>
            <a:miter lim="800000"/>
          </a:ln>
          <a:effectLst>
            <a:outerShdw blurRad="50800" dist="38100" dir="2700000" algn="tl" rotWithShape="0">
              <a:prstClr val="black">
                <a:alpha val="40000"/>
              </a:prstClr>
            </a:outerShdw>
          </a:effectLst>
        </p:spPr>
        <p:txBody>
          <a:bodyPr/>
          <a:lstStyle/>
          <a:p>
            <a:pPr>
              <a:lnSpc>
                <a:spcPct val="105000"/>
              </a:lnSpc>
              <a:spcBef>
                <a:spcPct val="45000"/>
              </a:spcBef>
              <a:buClr>
                <a:srgbClr val="00B85C"/>
              </a:buClr>
              <a:buSzPct val="120000"/>
              <a:buFont typeface="Wingdings" panose="05000000000000000000" pitchFamily="2" charset="2"/>
              <a:buNone/>
              <a:defRPr/>
            </a:pPr>
            <a:r>
              <a:rPr lang="zh-CN" altLang="en-US" sz="2700" dirty="0">
                <a:latin typeface="Arial" panose="020B0604020202020204"/>
                <a:cs typeface="Arial" panose="020B0604020202020204"/>
              </a:rPr>
              <a:t>在最优点，当期消费与未来消费的边际替代率等于利率</a:t>
            </a:r>
            <a:endParaRPr lang="en-US" sz="2700" dirty="0">
              <a:latin typeface="Arial" panose="020B0604020202020204"/>
              <a:cs typeface="Arial" panose="020B0604020202020204"/>
            </a:endParaRPr>
          </a:p>
        </p:txBody>
      </p:sp>
      <p:sp>
        <p:nvSpPr>
          <p:cNvPr id="161798" name="Rectangle 6"/>
          <p:cNvSpPr>
            <a:spLocks noChangeArrowheads="1"/>
          </p:cNvSpPr>
          <p:nvPr/>
        </p:nvSpPr>
        <p:spPr bwMode="auto">
          <a:xfrm>
            <a:off x="343351" y="1436328"/>
            <a:ext cx="6945011" cy="695828"/>
          </a:xfrm>
          <a:prstGeom prst="rect">
            <a:avLst/>
          </a:prstGeom>
          <a:noFill/>
          <a:ln w="9525">
            <a:noFill/>
            <a:miter lim="800000"/>
          </a:ln>
        </p:spPr>
        <p:txBody>
          <a:bodyPr/>
          <a:lstStyle/>
          <a:p>
            <a:pPr>
              <a:lnSpc>
                <a:spcPct val="105000"/>
              </a:lnSpc>
              <a:spcBef>
                <a:spcPct val="45000"/>
              </a:spcBef>
              <a:buClr>
                <a:srgbClr val="00B85C"/>
              </a:buClr>
              <a:buSzPct val="120000"/>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cs typeface="Arial" panose="020B0604020202020204"/>
              </a:rPr>
              <a:t>预算</a:t>
            </a:r>
            <a:r>
              <a:rPr lang="zh-CN" altLang="en-US" sz="2400">
                <a:latin typeface="微软雅黑" panose="020B0503020204020204" pitchFamily="34" charset="-122"/>
                <a:ea typeface="微软雅黑" panose="020B0503020204020204" pitchFamily="34" charset="-122"/>
                <a:cs typeface="Arial" panose="020B0604020202020204"/>
              </a:rPr>
              <a:t>约束</a:t>
            </a:r>
            <a:r>
              <a:rPr lang="zh-CN" altLang="en-US" sz="2400" smtClean="0">
                <a:latin typeface="微软雅黑" panose="020B0503020204020204" pitchFamily="34" charset="-122"/>
                <a:ea typeface="微软雅黑" panose="020B0503020204020204" pitchFamily="34" charset="-122"/>
                <a:cs typeface="Arial" panose="020B0604020202020204"/>
              </a:rPr>
              <a:t>线：利率</a:t>
            </a:r>
            <a:r>
              <a:rPr lang="en-US" altLang="zh-CN" sz="2400" smtClean="0">
                <a:latin typeface="微软雅黑" panose="020B0503020204020204" pitchFamily="34" charset="-122"/>
                <a:ea typeface="微软雅黑" panose="020B0503020204020204" pitchFamily="34" charset="-122"/>
                <a:cs typeface="Arial" panose="020B0604020202020204"/>
              </a:rPr>
              <a:t>10</a:t>
            </a:r>
            <a:r>
              <a:rPr lang="en-US" altLang="zh-CN" sz="2400" dirty="0">
                <a:latin typeface="微软雅黑" panose="020B0503020204020204" pitchFamily="34" charset="-122"/>
                <a:ea typeface="微软雅黑" panose="020B0503020204020204" pitchFamily="34" charset="-122"/>
                <a:cs typeface="Arial" panose="020B0604020202020204"/>
              </a:rPr>
              <a:t>%</a:t>
            </a:r>
            <a:endParaRPr lang="en-US" sz="2400" dirty="0">
              <a:latin typeface="微软雅黑" panose="020B0503020204020204" pitchFamily="34" charset="-122"/>
              <a:ea typeface="微软雅黑" panose="020B0503020204020204" pitchFamily="34" charset="-122"/>
              <a:cs typeface="Arial" panose="020B0604020202020204"/>
            </a:endParaRPr>
          </a:p>
        </p:txBody>
      </p:sp>
      <p:sp>
        <p:nvSpPr>
          <p:cNvPr id="2" name="Rectangle 4"/>
          <p:cNvSpPr txBox="1">
            <a:spLocks noChangeArrowheads="1"/>
          </p:cNvSpPr>
          <p:nvPr/>
        </p:nvSpPr>
        <p:spPr>
          <a:xfrm>
            <a:off x="493431" y="337231"/>
            <a:ext cx="8208963" cy="954088"/>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b="0" kern="1200">
                <a:solidFill>
                  <a:srgbClr val="006699"/>
                </a:solidFill>
                <a:latin typeface="Arial" panose="020B0604020202020204" pitchFamily="34" charset="0"/>
                <a:ea typeface="Tahoma" panose="020B0604030504040204" pitchFamily="34" charset="0"/>
                <a:cs typeface="Arial" panose="020B0604020202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24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
            </a:r>
            <a:br>
              <a:rPr kumimoji="0" lang="en-US" sz="24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br>
            <a:r>
              <a:rPr kumimoji="0" lang="zh-CN" altLang="en-US" sz="33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应用</a:t>
            </a:r>
            <a:r>
              <a:rPr kumimoji="0" lang="en-US" altLang="zh-CN" sz="33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3:</a:t>
            </a:r>
            <a:r>
              <a:rPr kumimoji="0" lang="zh-CN" altLang="en-US" sz="33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利率与家庭储蓄</a:t>
            </a:r>
            <a:endParaRPr kumimoji="0" lang="en-US" sz="3300" b="0" i="0" u="none" strike="noStrike" kern="1200" cap="none" spc="0" normalizeH="0" baseline="0" noProof="0" dirty="0">
              <a:ln>
                <a:noFill/>
              </a:ln>
              <a:solidFill>
                <a:srgbClr val="1F497D">
                  <a:lumMod val="50000"/>
                </a:srgbClr>
              </a:solidFill>
              <a:effectLst/>
              <a:uLnTx/>
              <a:uFillTx/>
              <a:latin typeface="Arial" panose="020B0604020202020204" pitchFamily="34" charset="0"/>
              <a:ea typeface="华光中雅_CNKI" panose="02000500000000000000"/>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796"/>
                                        </p:tgtEl>
                                        <p:attrNameLst>
                                          <p:attrName>style.visibility</p:attrName>
                                        </p:attrNameLst>
                                      </p:cBhvr>
                                      <p:to>
                                        <p:strVal val="visible"/>
                                      </p:to>
                                    </p:set>
                                    <p:animEffect transition="in" filter="fade">
                                      <p:cBhvr>
                                        <p:cTn id="7" dur="500"/>
                                        <p:tgtEl>
                                          <p:spTgt spid="16179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1798">
                                            <p:txEl>
                                              <p:pRg st="0" end="0"/>
                                            </p:txEl>
                                          </p:spTgt>
                                        </p:tgtEl>
                                        <p:attrNameLst>
                                          <p:attrName>style.visibility</p:attrName>
                                        </p:attrNameLst>
                                      </p:cBhvr>
                                      <p:to>
                                        <p:strVal val="visible"/>
                                      </p:to>
                                    </p:set>
                                    <p:animEffect transition="in" filter="fade">
                                      <p:cBhvr>
                                        <p:cTn id="10" dur="500"/>
                                        <p:tgtEl>
                                          <p:spTgt spid="16179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1797">
                                            <p:bg/>
                                          </p:spTgt>
                                        </p:tgtEl>
                                        <p:attrNameLst>
                                          <p:attrName>style.visibility</p:attrName>
                                        </p:attrNameLst>
                                      </p:cBhvr>
                                      <p:to>
                                        <p:strVal val="visible"/>
                                      </p:to>
                                    </p:set>
                                    <p:animEffect transition="in" filter="fade">
                                      <p:cBhvr>
                                        <p:cTn id="15" dur="500"/>
                                        <p:tgtEl>
                                          <p:spTgt spid="161797">
                                            <p:bg/>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1797">
                                            <p:txEl>
                                              <p:pRg st="0" end="0"/>
                                            </p:txEl>
                                          </p:spTgt>
                                        </p:tgtEl>
                                        <p:attrNameLst>
                                          <p:attrName>style.visibility</p:attrName>
                                        </p:attrNameLst>
                                      </p:cBhvr>
                                      <p:to>
                                        <p:strVal val="visible"/>
                                      </p:to>
                                    </p:set>
                                    <p:animEffect transition="in" filter="fade">
                                      <p:cBhvr>
                                        <p:cTn id="18" dur="500"/>
                                        <p:tgtEl>
                                          <p:spTgt spid="16179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7" grpId="0" build="p" bldLvl="5" animBg="1"/>
      <p:bldP spid="161798" grpId="0" build="p" bldLvl="5"/>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61" name="Rectangle 3"/>
          <p:cNvSpPr>
            <a:spLocks noGrp="1" noChangeArrowheads="1"/>
          </p:cNvSpPr>
          <p:nvPr>
            <p:ph idx="1"/>
          </p:nvPr>
        </p:nvSpPr>
        <p:spPr>
          <a:xfrm>
            <a:off x="552540" y="1773670"/>
            <a:ext cx="7244862" cy="2403475"/>
          </a:xfrm>
        </p:spPr>
        <p:txBody>
          <a:bodyPr>
            <a:normAutofit/>
          </a:bodyPr>
          <a:lstStyle/>
          <a:p>
            <a:pPr>
              <a:buClr>
                <a:schemeClr val="accent1">
                  <a:lumMod val="90000"/>
                  <a:lumOff val="10000"/>
                </a:schemeClr>
              </a:buClr>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假如利率上升</a:t>
            </a:r>
          </a:p>
          <a:p>
            <a:pPr>
              <a:buClr>
                <a:schemeClr val="accent1">
                  <a:lumMod val="90000"/>
                  <a:lumOff val="10000"/>
                </a:schemeClr>
              </a:buClr>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rPr>
              <a:t>分别描述收入效应和替代</a:t>
            </a:r>
            <a:r>
              <a:rPr lang="zh-CN" altLang="en-US" sz="2400" smtClean="0">
                <a:latin typeface="微软雅黑" panose="020B0503020204020204" pitchFamily="34" charset="-122"/>
                <a:ea typeface="微软雅黑" panose="020B0503020204020204" pitchFamily="34" charset="-122"/>
              </a:rPr>
              <a:t>效应对当</a:t>
            </a:r>
            <a:r>
              <a:rPr lang="zh-CN" altLang="en-US" sz="2400" dirty="0">
                <a:latin typeface="微软雅黑" panose="020B0503020204020204" pitchFamily="34" charset="-122"/>
                <a:ea typeface="微软雅黑" panose="020B0503020204020204" pitchFamily="34" charset="-122"/>
              </a:rPr>
              <a:t>期消费，未来消费以及</a:t>
            </a:r>
            <a:r>
              <a:rPr lang="zh-CN" altLang="en-US" sz="2400">
                <a:latin typeface="微软雅黑" panose="020B0503020204020204" pitchFamily="34" charset="-122"/>
                <a:ea typeface="微软雅黑" panose="020B0503020204020204" pitchFamily="34" charset="-122"/>
              </a:rPr>
              <a:t>储蓄</a:t>
            </a:r>
            <a:r>
              <a:rPr lang="zh-CN" altLang="en-US" sz="2400" smtClean="0">
                <a:latin typeface="微软雅黑" panose="020B0503020204020204" pitchFamily="34" charset="-122"/>
                <a:ea typeface="微软雅黑" panose="020B0503020204020204" pitchFamily="34" charset="-122"/>
              </a:rPr>
              <a:t>的影响</a:t>
            </a:r>
            <a:endParaRPr lang="en-US" altLang="zh-CN" sz="2400" dirty="0">
              <a:latin typeface="微软雅黑" panose="020B0503020204020204" pitchFamily="34" charset="-122"/>
              <a:ea typeface="微软雅黑" panose="020B0503020204020204" pitchFamily="34" charset="-122"/>
            </a:endParaRPr>
          </a:p>
        </p:txBody>
      </p:sp>
      <p:sp>
        <p:nvSpPr>
          <p:cNvPr id="4506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400" b="1" i="0" u="none" strike="noStrike" kern="1200" cap="none" spc="0" normalizeH="0" baseline="0" noProof="0">
                <a:ln>
                  <a:noFill/>
                </a:ln>
                <a:solidFill>
                  <a:prstClr val="black"/>
                </a:solidFill>
                <a:effectLst/>
                <a:uLnTx/>
                <a:uFillTx/>
                <a:latin typeface="Tahoma" panose="020B0604030504040204" pitchFamily="34" charset="0"/>
                <a:ea typeface="+mn-ea"/>
                <a:cs typeface="Arial" panose="020B0604020202020204" pitchFamily="34" charset="0"/>
              </a:rPr>
              <a:t>0</a:t>
            </a:r>
          </a:p>
        </p:txBody>
      </p:sp>
      <p:sp>
        <p:nvSpPr>
          <p:cNvPr id="5" name="Rectangle 4"/>
          <p:cNvSpPr txBox="1">
            <a:spLocks noChangeArrowheads="1"/>
          </p:cNvSpPr>
          <p:nvPr/>
        </p:nvSpPr>
        <p:spPr>
          <a:xfrm>
            <a:off x="493431" y="337231"/>
            <a:ext cx="8208963" cy="954088"/>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b="0" kern="1200">
                <a:solidFill>
                  <a:srgbClr val="006699"/>
                </a:solidFill>
                <a:latin typeface="Arial" panose="020B0604020202020204" pitchFamily="34" charset="0"/>
                <a:ea typeface="Tahoma" panose="020B0604030504040204" pitchFamily="34" charset="0"/>
                <a:cs typeface="Arial" panose="020B0604020202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3300">
                <a:solidFill>
                  <a:srgbClr val="1F497D">
                    <a:lumMod val="50000"/>
                  </a:srgbClr>
                </a:solidFill>
                <a:latin typeface="Tahoma" panose="020B0604030504040204" pitchFamily="34" charset="0"/>
                <a:ea typeface="华光中雅_CNKI" panose="02000500000000000000"/>
              </a:rPr>
              <a:t>习题</a:t>
            </a:r>
            <a:r>
              <a:rPr lang="en-US" altLang="zh-CN" sz="3300">
                <a:solidFill>
                  <a:srgbClr val="1F497D">
                    <a:lumMod val="50000"/>
                  </a:srgbClr>
                </a:solidFill>
                <a:latin typeface="Tahoma" panose="020B0604030504040204" pitchFamily="34" charset="0"/>
                <a:ea typeface="华光中雅_CNKI" panose="02000500000000000000"/>
              </a:rPr>
              <a:t>5</a:t>
            </a:r>
            <a:r>
              <a:rPr lang="zh-CN" altLang="en-US" sz="3300">
                <a:solidFill>
                  <a:srgbClr val="1F497D">
                    <a:lumMod val="50000"/>
                  </a:srgbClr>
                </a:solidFill>
                <a:latin typeface="Tahoma" panose="020B0604030504040204" pitchFamily="34" charset="0"/>
                <a:ea typeface="华光中雅_CNKI" panose="02000500000000000000"/>
              </a:rPr>
              <a:t>：利</a:t>
            </a:r>
            <a:r>
              <a:rPr kumimoji="0" lang="zh-CN" altLang="en-US" sz="3300" b="0" i="0" u="none" strike="noStrike" kern="1200" cap="none" spc="0" normalizeH="0" baseline="0" noProof="0" smtClean="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率</a:t>
            </a:r>
            <a:r>
              <a:rPr kumimoji="0" lang="zh-CN" altLang="en-US" sz="3300" b="0" i="0" u="none" strike="noStrike" kern="1200" cap="none" spc="0" normalizeH="0" baseline="0" noProof="0" dirty="0">
                <a:ln>
                  <a:noFill/>
                </a:ln>
                <a:solidFill>
                  <a:srgbClr val="1F497D">
                    <a:lumMod val="50000"/>
                  </a:srgbClr>
                </a:solidFill>
                <a:effectLst/>
                <a:uLnTx/>
                <a:uFillTx/>
                <a:latin typeface="Tahoma" panose="020B0604030504040204" pitchFamily="34" charset="0"/>
                <a:ea typeface="华光中雅_CNKI" panose="02000500000000000000"/>
                <a:cs typeface="Arial" panose="020B0604020202020204" pitchFamily="34" charset="0"/>
              </a:rPr>
              <a:t>变动的效应</a:t>
            </a:r>
            <a:endParaRPr kumimoji="0" lang="en-US" sz="3300" b="0" i="0" u="none" strike="noStrike" kern="1200" cap="none" spc="0" normalizeH="0" baseline="0" noProof="0" dirty="0">
              <a:ln>
                <a:noFill/>
              </a:ln>
              <a:solidFill>
                <a:srgbClr val="1F497D">
                  <a:lumMod val="50000"/>
                </a:srgbClr>
              </a:solidFill>
              <a:effectLst/>
              <a:uLnTx/>
              <a:uFillTx/>
              <a:latin typeface="Arial" panose="020B0604020202020204" pitchFamily="34" charset="0"/>
              <a:ea typeface="华光中雅_CNKI" panose="02000500000000000000"/>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61">
                                            <p:txEl>
                                              <p:pRg st="0" end="0"/>
                                            </p:txEl>
                                          </p:spTgt>
                                        </p:tgtEl>
                                        <p:attrNameLst>
                                          <p:attrName>style.visibility</p:attrName>
                                        </p:attrNameLst>
                                      </p:cBhvr>
                                      <p:to>
                                        <p:strVal val="visible"/>
                                      </p:to>
                                    </p:set>
                                    <p:animEffect transition="in" filter="wipe(left)">
                                      <p:cBhvr>
                                        <p:cTn id="7" dur="500"/>
                                        <p:tgtEl>
                                          <p:spTgt spid="450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61">
                                            <p:txEl>
                                              <p:pRg st="1" end="1"/>
                                            </p:txEl>
                                          </p:spTgt>
                                        </p:tgtEl>
                                        <p:attrNameLst>
                                          <p:attrName>style.visibility</p:attrName>
                                        </p:attrNameLst>
                                      </p:cBhvr>
                                      <p:to>
                                        <p:strVal val="visible"/>
                                      </p:to>
                                    </p:set>
                                    <p:animEffect transition="in" filter="wipe(left)">
                                      <p:cBhvr>
                                        <p:cTn id="12" dur="500"/>
                                        <p:tgtEl>
                                          <p:spTgt spid="4506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build="p" bldLvl="4"/>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61" name="Rectangle 3"/>
          <p:cNvSpPr>
            <a:spLocks noGrp="1" noChangeArrowheads="1"/>
          </p:cNvSpPr>
          <p:nvPr>
            <p:ph idx="1"/>
          </p:nvPr>
        </p:nvSpPr>
        <p:spPr>
          <a:xfrm>
            <a:off x="552539" y="1773670"/>
            <a:ext cx="8123869" cy="3369830"/>
          </a:xfrm>
        </p:spPr>
        <p:txBody>
          <a:bodyPr>
            <a:normAutofit/>
          </a:bodyPr>
          <a:lstStyle/>
          <a:p>
            <a:pPr marL="0" indent="0">
              <a:buClr>
                <a:schemeClr val="accent1">
                  <a:lumMod val="90000"/>
                  <a:lumOff val="10000"/>
                </a:schemeClr>
              </a:buClr>
              <a:buNone/>
            </a:pPr>
            <a:r>
              <a:rPr lang="zh-CN" altLang="en-US" sz="2400" dirty="0">
                <a:latin typeface="微软雅黑" panose="020B0503020204020204" pitchFamily="34" charset="-122"/>
                <a:ea typeface="微软雅黑" panose="020B0503020204020204" pitchFamily="34" charset="-122"/>
              </a:rPr>
              <a:t>利率上升</a:t>
            </a:r>
          </a:p>
          <a:p>
            <a:pPr marL="0" indent="0">
              <a:buClr>
                <a:schemeClr val="accent1">
                  <a:lumMod val="90000"/>
                  <a:lumOff val="10000"/>
                </a:schemeClr>
              </a:buClr>
              <a:buNone/>
            </a:pPr>
            <a:r>
              <a:rPr lang="en-US" altLang="zh-CN" sz="2400" smtClean="0">
                <a:latin typeface="微软雅黑" panose="020B0503020204020204" pitchFamily="34" charset="-122"/>
                <a:ea typeface="微软雅黑" panose="020B0503020204020204" pitchFamily="34" charset="-122"/>
              </a:rPr>
              <a:t>1.</a:t>
            </a:r>
            <a:r>
              <a:rPr lang="zh-CN" altLang="en-US" sz="2400" smtClean="0">
                <a:latin typeface="微软雅黑" panose="020B0503020204020204" pitchFamily="34" charset="-122"/>
                <a:ea typeface="微软雅黑" panose="020B0503020204020204" pitchFamily="34" charset="-122"/>
              </a:rPr>
              <a:t>替代</a:t>
            </a:r>
            <a:r>
              <a:rPr lang="zh-CN" altLang="en-US" sz="2400" dirty="0">
                <a:latin typeface="微软雅黑" panose="020B0503020204020204" pitchFamily="34" charset="-122"/>
                <a:ea typeface="微软雅黑" panose="020B0503020204020204" pitchFamily="34" charset="-122"/>
              </a:rPr>
              <a:t>效应</a:t>
            </a:r>
          </a:p>
          <a:p>
            <a:pPr>
              <a:buClr>
                <a:schemeClr val="accent1">
                  <a:lumMod val="90000"/>
                  <a:lumOff val="10000"/>
                </a:schemeClr>
              </a:buClr>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相对于</a:t>
            </a:r>
            <a:r>
              <a:rPr lang="zh-CN" altLang="en-US" sz="2400">
                <a:latin typeface="微软雅黑" panose="020B0503020204020204" pitchFamily="34" charset="-122"/>
                <a:ea typeface="微软雅黑" panose="020B0503020204020204" pitchFamily="34" charset="-122"/>
              </a:rPr>
              <a:t>未来</a:t>
            </a:r>
            <a:r>
              <a:rPr lang="zh-CN" altLang="en-US" sz="2400" smtClean="0">
                <a:latin typeface="微软雅黑" panose="020B0503020204020204" pitchFamily="34" charset="-122"/>
                <a:ea typeface="微软雅黑" panose="020B0503020204020204" pitchFamily="34" charset="-122"/>
              </a:rPr>
              <a:t>消费，当</a:t>
            </a:r>
            <a:r>
              <a:rPr lang="zh-CN" altLang="en-US" sz="2400" dirty="0">
                <a:latin typeface="微软雅黑" panose="020B0503020204020204" pitchFamily="34" charset="-122"/>
                <a:ea typeface="微软雅黑" panose="020B0503020204020204" pitchFamily="34" charset="-122"/>
              </a:rPr>
              <a:t>期消费变得</a:t>
            </a:r>
            <a:r>
              <a:rPr lang="zh-CN" altLang="en-US" sz="2400">
                <a:latin typeface="微软雅黑" panose="020B0503020204020204" pitchFamily="34" charset="-122"/>
                <a:ea typeface="微软雅黑" panose="020B0503020204020204" pitchFamily="34" charset="-122"/>
              </a:rPr>
              <a:t>更</a:t>
            </a:r>
            <a:r>
              <a:rPr lang="zh-CN" altLang="en-US" sz="2400" smtClean="0">
                <a:latin typeface="微软雅黑" panose="020B0503020204020204" pitchFamily="34" charset="-122"/>
                <a:ea typeface="微软雅黑" panose="020B0503020204020204" pitchFamily="34" charset="-122"/>
              </a:rPr>
              <a:t>昂贵，当</a:t>
            </a:r>
            <a:r>
              <a:rPr lang="zh-CN" altLang="en-US" sz="2400" dirty="0">
                <a:latin typeface="微软雅黑" panose="020B0503020204020204" pitchFamily="34" charset="-122"/>
                <a:ea typeface="微软雅黑" panose="020B0503020204020204" pitchFamily="34" charset="-122"/>
              </a:rPr>
              <a:t>期消费减少，储蓄增加，未来消费增加</a:t>
            </a:r>
            <a:endParaRPr lang="en-US" altLang="zh-CN" sz="2400" dirty="0">
              <a:latin typeface="微软雅黑" panose="020B0503020204020204" pitchFamily="34" charset="-122"/>
              <a:ea typeface="微软雅黑" panose="020B0503020204020204" pitchFamily="34" charset="-122"/>
            </a:endParaRPr>
          </a:p>
          <a:p>
            <a:pPr marL="0" indent="0">
              <a:buClr>
                <a:schemeClr val="accent1">
                  <a:lumMod val="90000"/>
                  <a:lumOff val="10000"/>
                </a:schemeClr>
              </a:buClr>
              <a:buNone/>
            </a:pPr>
            <a:r>
              <a:rPr lang="en-US" altLang="zh-CN" sz="2400" smtClean="0">
                <a:latin typeface="微软雅黑" panose="020B0503020204020204" pitchFamily="34" charset="-122"/>
                <a:ea typeface="微软雅黑" panose="020B0503020204020204" pitchFamily="34" charset="-122"/>
              </a:rPr>
              <a:t>2.</a:t>
            </a:r>
            <a:r>
              <a:rPr lang="zh-CN" altLang="en-US" sz="2400" smtClean="0">
                <a:latin typeface="微软雅黑" panose="020B0503020204020204" pitchFamily="34" charset="-122"/>
                <a:ea typeface="微软雅黑" panose="020B0503020204020204" pitchFamily="34" charset="-122"/>
              </a:rPr>
              <a:t>收入</a:t>
            </a:r>
            <a:r>
              <a:rPr lang="zh-CN" altLang="en-US" sz="2400" dirty="0">
                <a:latin typeface="微软雅黑" panose="020B0503020204020204" pitchFamily="34" charset="-122"/>
                <a:ea typeface="微软雅黑" panose="020B0503020204020204" pitchFamily="34" charset="-122"/>
              </a:rPr>
              <a:t>效应</a:t>
            </a:r>
            <a:endParaRPr lang="en-US" altLang="zh-CN" sz="2400" dirty="0">
              <a:latin typeface="微软雅黑" panose="020B0503020204020204" pitchFamily="34" charset="-122"/>
              <a:ea typeface="微软雅黑" panose="020B0503020204020204" pitchFamily="34" charset="-122"/>
            </a:endParaRPr>
          </a:p>
          <a:p>
            <a:pPr>
              <a:buClr>
                <a:schemeClr val="accent1">
                  <a:lumMod val="90000"/>
                  <a:lumOff val="10000"/>
                </a:schemeClr>
              </a:buClr>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能负担得起更多的当期和未来的消费，储蓄减少</a:t>
            </a:r>
            <a:endParaRPr lang="en-US" sz="2400" dirty="0">
              <a:latin typeface="微软雅黑" panose="020B0503020204020204" pitchFamily="34" charset="-122"/>
              <a:ea typeface="微软雅黑" panose="020B0503020204020204" pitchFamily="34" charset="-122"/>
            </a:endParaRPr>
          </a:p>
        </p:txBody>
      </p:sp>
      <p:sp>
        <p:nvSpPr>
          <p:cNvPr id="4506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ln>
        </p:spPr>
        <p:txBody>
          <a:bodyPr wrap="none" anchor="ctr"/>
          <a:lstStyle/>
          <a:p>
            <a:pPr algn="ctr"/>
            <a:r>
              <a:rPr lang="en-US" sz="1400" b="1">
                <a:latin typeface="Tahoma" panose="020B0604030504040204" pitchFamily="34" charset="0"/>
                <a:cs typeface="Arial" panose="020B0604020202020204" pitchFamily="34" charset="0"/>
              </a:rPr>
              <a:t>0</a:t>
            </a:r>
          </a:p>
        </p:txBody>
      </p:sp>
      <p:sp>
        <p:nvSpPr>
          <p:cNvPr id="5" name="Rectangle 4"/>
          <p:cNvSpPr txBox="1">
            <a:spLocks noChangeArrowheads="1"/>
          </p:cNvSpPr>
          <p:nvPr/>
        </p:nvSpPr>
        <p:spPr>
          <a:xfrm>
            <a:off x="493431" y="337231"/>
            <a:ext cx="8208963" cy="954088"/>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b="0" kern="1200">
                <a:solidFill>
                  <a:srgbClr val="006699"/>
                </a:solidFill>
                <a:latin typeface="Arial" panose="020B0604020202020204" pitchFamily="34" charset="0"/>
                <a:ea typeface="Tahoma" panose="020B0604030504040204" pitchFamily="34" charset="0"/>
                <a:cs typeface="Arial" panose="020B0604020202020204" pitchFamily="34" charset="0"/>
              </a:defRPr>
            </a:lvl1pPr>
          </a:lstStyle>
          <a:p>
            <a:pPr>
              <a:defRPr/>
            </a:pPr>
            <a:r>
              <a:rPr lang="zh-CN" altLang="en-US" sz="3300">
                <a:solidFill>
                  <a:schemeClr val="tx2">
                    <a:lumMod val="50000"/>
                  </a:schemeClr>
                </a:solidFill>
                <a:latin typeface="Tahoma" panose="020B0604030504040204" pitchFamily="34" charset="0"/>
                <a:ea typeface="华光中雅_CNKI" panose="02000500000000000000"/>
              </a:rPr>
              <a:t>习题</a:t>
            </a:r>
            <a:r>
              <a:rPr lang="en-US" altLang="zh-CN" sz="3300">
                <a:solidFill>
                  <a:schemeClr val="tx2">
                    <a:lumMod val="50000"/>
                  </a:schemeClr>
                </a:solidFill>
                <a:latin typeface="Tahoma" panose="020B0604030504040204" pitchFamily="34" charset="0"/>
                <a:ea typeface="华光中雅_CNKI" panose="02000500000000000000"/>
              </a:rPr>
              <a:t>5</a:t>
            </a:r>
            <a:r>
              <a:rPr lang="zh-CN" altLang="en-US" sz="3300">
                <a:solidFill>
                  <a:schemeClr val="tx2">
                    <a:lumMod val="50000"/>
                  </a:schemeClr>
                </a:solidFill>
                <a:latin typeface="Tahoma" panose="020B0604030504040204" pitchFamily="34" charset="0"/>
                <a:ea typeface="华光中雅_CNKI" panose="02000500000000000000"/>
              </a:rPr>
              <a:t>：参</a:t>
            </a:r>
            <a:r>
              <a:rPr lang="zh-CN" altLang="en-US" sz="3300" smtClean="0">
                <a:solidFill>
                  <a:schemeClr val="tx2">
                    <a:lumMod val="50000"/>
                  </a:schemeClr>
                </a:solidFill>
                <a:latin typeface="Tahoma" panose="020B0604030504040204" pitchFamily="34" charset="0"/>
                <a:ea typeface="华光中雅_CNKI" panose="02000500000000000000"/>
                <a:cs typeface="Arial" panose="020B0604020202020204" pitchFamily="34" charset="0"/>
              </a:rPr>
              <a:t>考</a:t>
            </a:r>
            <a:r>
              <a:rPr lang="zh-CN" altLang="en-US" sz="3300" dirty="0">
                <a:solidFill>
                  <a:schemeClr val="tx2">
                    <a:lumMod val="50000"/>
                  </a:schemeClr>
                </a:solidFill>
                <a:latin typeface="Tahoma" panose="020B0604030504040204" pitchFamily="34" charset="0"/>
                <a:ea typeface="华光中雅_CNKI" panose="02000500000000000000"/>
                <a:cs typeface="Arial" panose="020B0604020202020204" pitchFamily="34" charset="0"/>
              </a:rPr>
              <a:t>答案</a:t>
            </a:r>
            <a:endParaRPr lang="en-US" sz="3300" dirty="0">
              <a:solidFill>
                <a:schemeClr val="tx2">
                  <a:lumMod val="50000"/>
                </a:schemeClr>
              </a:solidFill>
              <a:ea typeface="华光中雅_CNKI" panose="02000500000000000000"/>
              <a:cs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61">
                                            <p:txEl>
                                              <p:pRg st="0" end="0"/>
                                            </p:txEl>
                                          </p:spTgt>
                                        </p:tgtEl>
                                        <p:attrNameLst>
                                          <p:attrName>style.visibility</p:attrName>
                                        </p:attrNameLst>
                                      </p:cBhvr>
                                      <p:to>
                                        <p:strVal val="visible"/>
                                      </p:to>
                                    </p:set>
                                    <p:animEffect transition="in" filter="wipe(left)">
                                      <p:cBhvr>
                                        <p:cTn id="7" dur="500"/>
                                        <p:tgtEl>
                                          <p:spTgt spid="450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61">
                                            <p:txEl>
                                              <p:pRg st="1" end="1"/>
                                            </p:txEl>
                                          </p:spTgt>
                                        </p:tgtEl>
                                        <p:attrNameLst>
                                          <p:attrName>style.visibility</p:attrName>
                                        </p:attrNameLst>
                                      </p:cBhvr>
                                      <p:to>
                                        <p:strVal val="visible"/>
                                      </p:to>
                                    </p:set>
                                    <p:animEffect transition="in" filter="wipe(left)">
                                      <p:cBhvr>
                                        <p:cTn id="12" dur="500"/>
                                        <p:tgtEl>
                                          <p:spTgt spid="450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061">
                                            <p:txEl>
                                              <p:pRg st="2" end="2"/>
                                            </p:txEl>
                                          </p:spTgt>
                                        </p:tgtEl>
                                        <p:attrNameLst>
                                          <p:attrName>style.visibility</p:attrName>
                                        </p:attrNameLst>
                                      </p:cBhvr>
                                      <p:to>
                                        <p:strVal val="visible"/>
                                      </p:to>
                                    </p:set>
                                    <p:animEffect transition="in" filter="wipe(left)">
                                      <p:cBhvr>
                                        <p:cTn id="17" dur="500"/>
                                        <p:tgtEl>
                                          <p:spTgt spid="450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061">
                                            <p:txEl>
                                              <p:pRg st="3" end="3"/>
                                            </p:txEl>
                                          </p:spTgt>
                                        </p:tgtEl>
                                        <p:attrNameLst>
                                          <p:attrName>style.visibility</p:attrName>
                                        </p:attrNameLst>
                                      </p:cBhvr>
                                      <p:to>
                                        <p:strVal val="visible"/>
                                      </p:to>
                                    </p:set>
                                    <p:animEffect transition="in" filter="wipe(left)">
                                      <p:cBhvr>
                                        <p:cTn id="22" dur="500"/>
                                        <p:tgtEl>
                                          <p:spTgt spid="4506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5061">
                                            <p:txEl>
                                              <p:pRg st="4" end="4"/>
                                            </p:txEl>
                                          </p:spTgt>
                                        </p:tgtEl>
                                        <p:attrNameLst>
                                          <p:attrName>style.visibility</p:attrName>
                                        </p:attrNameLst>
                                      </p:cBhvr>
                                      <p:to>
                                        <p:strVal val="visible"/>
                                      </p:to>
                                    </p:set>
                                    <p:animEffect transition="in" filter="wipe(left)">
                                      <p:cBhvr>
                                        <p:cTn id="27" dur="500"/>
                                        <p:tgtEl>
                                          <p:spTgt spid="4506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build="p" bldLvl="4"/>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3" name="Picture 3" descr="24729_2116"/>
          <p:cNvPicPr>
            <a:picLocks noChangeAspect="1" noChangeArrowheads="1"/>
          </p:cNvPicPr>
          <p:nvPr/>
        </p:nvPicPr>
        <p:blipFill>
          <a:blip r:embed="rId3" cstate="print"/>
          <a:srcRect t="6804" r="49843"/>
          <a:stretch>
            <a:fillRect/>
          </a:stretch>
        </p:blipFill>
        <p:spPr bwMode="auto">
          <a:xfrm>
            <a:off x="332027" y="1641476"/>
            <a:ext cx="4958871" cy="4355535"/>
          </a:xfrm>
          <a:prstGeom prst="rect">
            <a:avLst/>
          </a:prstGeom>
          <a:noFill/>
          <a:ln w="9525">
            <a:noFill/>
            <a:miter lim="800000"/>
            <a:headEnd/>
            <a:tailEnd/>
          </a:ln>
        </p:spPr>
      </p:pic>
      <p:sp>
        <p:nvSpPr>
          <p:cNvPr id="162820" name="Rectangle 4"/>
          <p:cNvSpPr>
            <a:spLocks noChangeArrowheads="1"/>
          </p:cNvSpPr>
          <p:nvPr/>
        </p:nvSpPr>
        <p:spPr bwMode="auto">
          <a:xfrm>
            <a:off x="5808166" y="1713717"/>
            <a:ext cx="2130489" cy="1431925"/>
          </a:xfrm>
          <a:prstGeom prst="rect">
            <a:avLst/>
          </a:prstGeom>
          <a:solidFill>
            <a:srgbClr val="CCFFCC"/>
          </a:solidFill>
          <a:ln w="9525">
            <a:noFill/>
            <a:miter lim="800000"/>
          </a:ln>
          <a:effectLst>
            <a:outerShdw blurRad="50800" dist="38100" dir="2700000" algn="tl" rotWithShape="0">
              <a:prstClr val="black">
                <a:alpha val="40000"/>
              </a:prstClr>
            </a:outerShdw>
          </a:effectLst>
        </p:spPr>
        <p:txBody>
          <a:bodyPr/>
          <a:lstStyle/>
          <a:p>
            <a:pPr algn="just">
              <a:lnSpc>
                <a:spcPct val="105000"/>
              </a:lnSpc>
              <a:spcBef>
                <a:spcPct val="45000"/>
              </a:spcBef>
              <a:buClr>
                <a:srgbClr val="00B85C"/>
              </a:buClr>
              <a:buSzPct val="120000"/>
              <a:buFont typeface="Wingdings" panose="05000000000000000000" pitchFamily="2" charset="2"/>
              <a:buNone/>
              <a:defRPr/>
            </a:pPr>
            <a:r>
              <a:rPr lang="zh-CN" altLang="en-US" sz="2600" dirty="0">
                <a:latin typeface="Arial" panose="020B0604020202020204"/>
                <a:cs typeface="Arial" panose="020B0604020202020204"/>
              </a:rPr>
              <a:t>在这个例子中，</a:t>
            </a:r>
            <a:r>
              <a:rPr lang="en-US" altLang="zh-CN" sz="2600" dirty="0">
                <a:latin typeface="Arial" panose="020B0604020202020204"/>
                <a:cs typeface="Arial" panose="020B0604020202020204"/>
              </a:rPr>
              <a:t>SE&gt;IE,  </a:t>
            </a:r>
            <a:r>
              <a:rPr lang="zh-CN" altLang="en-US" sz="2600" dirty="0">
                <a:latin typeface="Arial" panose="020B0604020202020204"/>
                <a:cs typeface="Arial" panose="020B0604020202020204"/>
              </a:rPr>
              <a:t>储蓄增加</a:t>
            </a:r>
          </a:p>
        </p:txBody>
      </p:sp>
      <p:sp>
        <p:nvSpPr>
          <p:cNvPr id="2" name="Rectangle 4"/>
          <p:cNvSpPr txBox="1">
            <a:spLocks noChangeArrowheads="1"/>
          </p:cNvSpPr>
          <p:nvPr/>
        </p:nvSpPr>
        <p:spPr>
          <a:xfrm>
            <a:off x="508279" y="530556"/>
            <a:ext cx="8458200" cy="725488"/>
          </a:xfrm>
          <a:prstGeom prst="rect">
            <a:avLst/>
          </a:prstGeom>
          <a:noFill/>
        </p:spPr>
        <p:txBody>
          <a:bodyPr bIns="0" anchor="b">
            <a:noAutofit/>
          </a:bodyPr>
          <a:lst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a:lstStyle>
          <a:p>
            <a:pPr>
              <a:lnSpc>
                <a:spcPct val="105000"/>
              </a:lnSpc>
              <a:defRPr/>
            </a:pPr>
            <a:r>
              <a:rPr lang="zh-CN" altLang="en-US" sz="3200" kern="0" spc="200" dirty="0">
                <a:solidFill>
                  <a:schemeClr val="tx2">
                    <a:lumMod val="50000"/>
                  </a:schemeClr>
                </a:solidFill>
                <a:latin typeface="华光中雅_CNKI" panose="02000500000000000000"/>
                <a:ea typeface="华光中雅_CNKI" panose="02000500000000000000"/>
              </a:rPr>
              <a:t>应用</a:t>
            </a:r>
            <a:r>
              <a:rPr lang="en-US" altLang="zh-CN" sz="3200" kern="0" spc="200" dirty="0">
                <a:solidFill>
                  <a:schemeClr val="tx2">
                    <a:lumMod val="50000"/>
                  </a:schemeClr>
                </a:solidFill>
                <a:latin typeface="华光中雅_CNKI" panose="02000500000000000000"/>
                <a:ea typeface="华光中雅_CNKI" panose="02000500000000000000"/>
              </a:rPr>
              <a:t>3:</a:t>
            </a:r>
            <a:r>
              <a:rPr lang="zh-CN" altLang="en-US" sz="3200" kern="0" spc="200" dirty="0">
                <a:solidFill>
                  <a:schemeClr val="tx2">
                    <a:lumMod val="50000"/>
                  </a:schemeClr>
                </a:solidFill>
                <a:latin typeface="华光中雅_CNKI" panose="02000500000000000000"/>
                <a:ea typeface="华光中雅_CNKI" panose="02000500000000000000"/>
              </a:rPr>
              <a:t>利率与家庭储蓄</a:t>
            </a:r>
            <a:endParaRPr lang="en-US" sz="3200" kern="0" spc="200" dirty="0">
              <a:solidFill>
                <a:schemeClr val="tx2">
                  <a:lumMod val="50000"/>
                </a:schemeClr>
              </a:solidFill>
              <a:latin typeface="华光中雅_CNKI" panose="02000500000000000000"/>
              <a:ea typeface="华光中雅_CNKI" panose="0200050000000000000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2820">
                                            <p:bg/>
                                          </p:spTgt>
                                        </p:tgtEl>
                                        <p:attrNameLst>
                                          <p:attrName>style.visibility</p:attrName>
                                        </p:attrNameLst>
                                      </p:cBhvr>
                                      <p:to>
                                        <p:strVal val="visible"/>
                                      </p:to>
                                    </p:set>
                                    <p:animEffect transition="in" filter="fade">
                                      <p:cBhvr>
                                        <p:cTn id="7" dur="500"/>
                                        <p:tgtEl>
                                          <p:spTgt spid="162820">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2820">
                                            <p:txEl>
                                              <p:pRg st="0" end="0"/>
                                            </p:txEl>
                                          </p:spTgt>
                                        </p:tgtEl>
                                        <p:attrNameLst>
                                          <p:attrName>style.visibility</p:attrName>
                                        </p:attrNameLst>
                                      </p:cBhvr>
                                      <p:to>
                                        <p:strVal val="visible"/>
                                      </p:to>
                                    </p:set>
                                    <p:animEffect transition="in" filter="fade">
                                      <p:cBhvr>
                                        <p:cTn id="10" dur="500"/>
                                        <p:tgtEl>
                                          <p:spTgt spid="1628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0" grpId="0" build="p" bldLvl="5"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6" name="Rectangle 4"/>
          <p:cNvSpPr>
            <a:spLocks noChangeArrowheads="1"/>
          </p:cNvSpPr>
          <p:nvPr/>
        </p:nvSpPr>
        <p:spPr bwMode="auto">
          <a:xfrm>
            <a:off x="6033517" y="1666048"/>
            <a:ext cx="2237648" cy="1263500"/>
          </a:xfrm>
          <a:prstGeom prst="rect">
            <a:avLst/>
          </a:prstGeom>
          <a:solidFill>
            <a:srgbClr val="FFFF99"/>
          </a:solidFill>
          <a:ln w="9525">
            <a:noFill/>
            <a:miter lim="800000"/>
          </a:ln>
          <a:effectLst>
            <a:outerShdw blurRad="50800" dist="38100" dir="2700000" algn="tl" rotWithShape="0">
              <a:prstClr val="black">
                <a:alpha val="40000"/>
              </a:prstClr>
            </a:outerShdw>
          </a:effectLst>
        </p:spPr>
        <p:txBody>
          <a:bodyPr/>
          <a:lstStyle/>
          <a:p>
            <a:pPr algn="just">
              <a:lnSpc>
                <a:spcPct val="105000"/>
              </a:lnSpc>
              <a:spcBef>
                <a:spcPct val="45000"/>
              </a:spcBef>
              <a:buClr>
                <a:srgbClr val="00B85C"/>
              </a:buClr>
              <a:buSzPct val="120000"/>
              <a:buFont typeface="Wingdings" panose="05000000000000000000" pitchFamily="2" charset="2"/>
              <a:buNone/>
              <a:defRPr/>
            </a:pPr>
            <a:r>
              <a:rPr lang="zh-CN" altLang="en-US" sz="2600" dirty="0">
                <a:latin typeface="Arial" panose="020B0604020202020204"/>
                <a:cs typeface="Arial" panose="020B0604020202020204"/>
              </a:rPr>
              <a:t>在这个例子中，</a:t>
            </a:r>
            <a:r>
              <a:rPr lang="en-US" altLang="zh-CN" sz="2600" dirty="0">
                <a:latin typeface="Arial" panose="020B0604020202020204"/>
                <a:cs typeface="Arial" panose="020B0604020202020204"/>
              </a:rPr>
              <a:t>SE&lt;IE,  </a:t>
            </a:r>
            <a:r>
              <a:rPr lang="zh-CN" altLang="en-US" sz="2600" dirty="0">
                <a:latin typeface="Arial" panose="020B0604020202020204"/>
                <a:cs typeface="Arial" panose="020B0604020202020204"/>
              </a:rPr>
              <a:t>储蓄减少</a:t>
            </a:r>
            <a:endParaRPr lang="en-US" sz="2600" dirty="0">
              <a:latin typeface="Arial" panose="020B0604020202020204"/>
              <a:cs typeface="Arial" panose="020B0604020202020204"/>
            </a:endParaRPr>
          </a:p>
        </p:txBody>
      </p:sp>
      <p:pic>
        <p:nvPicPr>
          <p:cNvPr id="49158" name="Picture 5" descr="24729_2116"/>
          <p:cNvPicPr>
            <a:picLocks noChangeAspect="1" noChangeArrowheads="1"/>
          </p:cNvPicPr>
          <p:nvPr/>
        </p:nvPicPr>
        <p:blipFill>
          <a:blip r:embed="rId3" cstate="print"/>
          <a:srcRect l="49843" t="6804"/>
          <a:stretch>
            <a:fillRect/>
          </a:stretch>
        </p:blipFill>
        <p:spPr bwMode="auto">
          <a:xfrm>
            <a:off x="445267" y="1433701"/>
            <a:ext cx="5330436" cy="4681078"/>
          </a:xfrm>
          <a:prstGeom prst="rect">
            <a:avLst/>
          </a:prstGeom>
          <a:noFill/>
          <a:ln w="9525">
            <a:noFill/>
            <a:miter lim="800000"/>
            <a:headEnd/>
            <a:tailEnd/>
          </a:ln>
        </p:spPr>
      </p:pic>
      <p:sp>
        <p:nvSpPr>
          <p:cNvPr id="2" name="Rectangle 4"/>
          <p:cNvSpPr txBox="1">
            <a:spLocks noChangeArrowheads="1"/>
          </p:cNvSpPr>
          <p:nvPr/>
        </p:nvSpPr>
        <p:spPr>
          <a:xfrm>
            <a:off x="508279" y="530556"/>
            <a:ext cx="8458200" cy="725488"/>
          </a:xfrm>
          <a:prstGeom prst="rect">
            <a:avLst/>
          </a:prstGeom>
          <a:noFill/>
        </p:spPr>
        <p:txBody>
          <a:bodyPr bIns="0" anchor="b">
            <a:noAutofit/>
          </a:bodyPr>
          <a:lst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a:lstStyle>
          <a:p>
            <a:pPr>
              <a:lnSpc>
                <a:spcPct val="105000"/>
              </a:lnSpc>
              <a:defRPr/>
            </a:pPr>
            <a:r>
              <a:rPr lang="zh-CN" altLang="en-US" sz="3200" kern="0" spc="200" dirty="0">
                <a:solidFill>
                  <a:schemeClr val="tx2">
                    <a:lumMod val="50000"/>
                  </a:schemeClr>
                </a:solidFill>
                <a:latin typeface="华光中雅_CNKI" panose="02000500000000000000"/>
                <a:ea typeface="华光中雅_CNKI" panose="02000500000000000000"/>
              </a:rPr>
              <a:t>应用</a:t>
            </a:r>
            <a:r>
              <a:rPr lang="en-US" altLang="zh-CN" sz="3200" kern="0" spc="200" dirty="0">
                <a:solidFill>
                  <a:schemeClr val="tx2">
                    <a:lumMod val="50000"/>
                  </a:schemeClr>
                </a:solidFill>
                <a:latin typeface="华光中雅_CNKI" panose="02000500000000000000"/>
                <a:ea typeface="华光中雅_CNKI" panose="02000500000000000000"/>
              </a:rPr>
              <a:t>3:</a:t>
            </a:r>
            <a:r>
              <a:rPr lang="zh-CN" altLang="en-US" sz="3200" kern="0" spc="200" dirty="0">
                <a:solidFill>
                  <a:schemeClr val="tx2">
                    <a:lumMod val="50000"/>
                  </a:schemeClr>
                </a:solidFill>
                <a:latin typeface="华光中雅_CNKI" panose="02000500000000000000"/>
                <a:ea typeface="华光中雅_CNKI" panose="02000500000000000000"/>
              </a:rPr>
              <a:t>利率与家庭储蓄</a:t>
            </a:r>
            <a:endParaRPr lang="en-US" sz="3200" kern="0" spc="200" dirty="0">
              <a:solidFill>
                <a:schemeClr val="tx2">
                  <a:lumMod val="50000"/>
                </a:schemeClr>
              </a:solidFill>
              <a:latin typeface="华光中雅_CNKI" panose="02000500000000000000"/>
              <a:ea typeface="华光中雅_CNKI" panose="0200050000000000000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9316">
                                            <p:bg/>
                                          </p:spTgt>
                                        </p:tgtEl>
                                        <p:attrNameLst>
                                          <p:attrName>style.visibility</p:attrName>
                                        </p:attrNameLst>
                                      </p:cBhvr>
                                      <p:to>
                                        <p:strVal val="visible"/>
                                      </p:to>
                                    </p:set>
                                    <p:animEffect transition="in" filter="fade">
                                      <p:cBhvr>
                                        <p:cTn id="7" dur="500"/>
                                        <p:tgtEl>
                                          <p:spTgt spid="269316">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9316">
                                            <p:txEl>
                                              <p:pRg st="0" end="0"/>
                                            </p:txEl>
                                          </p:spTgt>
                                        </p:tgtEl>
                                        <p:attrNameLst>
                                          <p:attrName>style.visibility</p:attrName>
                                        </p:attrNameLst>
                                      </p:cBhvr>
                                      <p:to>
                                        <p:strVal val="visible"/>
                                      </p:to>
                                    </p:set>
                                    <p:animEffect transition="in" filter="fade">
                                      <p:cBhvr>
                                        <p:cTn id="10" dur="500"/>
                                        <p:tgtEl>
                                          <p:spTgt spid="2693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6" grpId="0" build="p" bldLvl="5"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508279" y="530556"/>
            <a:ext cx="8458200" cy="725488"/>
          </a:xfrm>
          <a:noFill/>
        </p:spPr>
        <p:txBody>
          <a:bodyPr bIns="0" anchor="b">
            <a:noAutofit/>
          </a:bodyPr>
          <a:lstStyle/>
          <a:p>
            <a:pPr>
              <a:lnSpc>
                <a:spcPct val="105000"/>
              </a:lnSpc>
              <a:defRPr/>
            </a:pPr>
            <a:r>
              <a:rPr lang="zh-CN" altLang="en-US" sz="3200" kern="0" spc="200" smtClean="0">
                <a:solidFill>
                  <a:schemeClr val="tx2">
                    <a:lumMod val="50000"/>
                  </a:schemeClr>
                </a:solidFill>
              </a:rPr>
              <a:t>结论</a:t>
            </a:r>
            <a:endParaRPr lang="en-US" sz="3200" kern="0" spc="200" dirty="0">
              <a:solidFill>
                <a:schemeClr val="tx2">
                  <a:lumMod val="50000"/>
                </a:schemeClr>
              </a:solidFill>
            </a:endParaRPr>
          </a:p>
        </p:txBody>
      </p:sp>
      <p:sp>
        <p:nvSpPr>
          <p:cNvPr id="36" name="Content Placeholder 2"/>
          <p:cNvSpPr>
            <a:spLocks noGrp="1"/>
          </p:cNvSpPr>
          <p:nvPr>
            <p:ph idx="1"/>
          </p:nvPr>
        </p:nvSpPr>
        <p:spPr>
          <a:xfrm>
            <a:off x="461534" y="1542418"/>
            <a:ext cx="7841738" cy="3558287"/>
          </a:xfrm>
        </p:spPr>
        <p:txBody>
          <a:bodyPr>
            <a:normAutofit/>
          </a:bodyPr>
          <a:lstStyle/>
          <a:p>
            <a:pPr>
              <a:spcBef>
                <a:spcPts val="1500"/>
              </a:spcBef>
              <a:buClr>
                <a:schemeClr val="accent1">
                  <a:lumMod val="75000"/>
                </a:schemeClr>
              </a:buClr>
              <a:buSzPct val="1200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人们并不是在画出预算约束线和无差别曲线之后，再来做消费决策</a:t>
            </a:r>
          </a:p>
          <a:p>
            <a:pPr>
              <a:spcBef>
                <a:spcPts val="1500"/>
              </a:spcBef>
              <a:buClr>
                <a:schemeClr val="accent1">
                  <a:lumMod val="75000"/>
                </a:schemeClr>
              </a:buClr>
              <a:buSzPct val="1200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但他们力图在资源有限的情况下，做出能最大化他们满意程度的决策</a:t>
            </a:r>
          </a:p>
          <a:p>
            <a:pPr>
              <a:spcBef>
                <a:spcPts val="1500"/>
              </a:spcBef>
              <a:buClr>
                <a:schemeClr val="accent1">
                  <a:lumMod val="75000"/>
                </a:schemeClr>
              </a:buClr>
              <a:buSzPct val="1200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本章的理论只是作为消费者如何做决策的一个比喻</a:t>
            </a:r>
          </a:p>
          <a:p>
            <a:pPr>
              <a:spcBef>
                <a:spcPts val="1500"/>
              </a:spcBef>
              <a:buClr>
                <a:schemeClr val="accent1">
                  <a:lumMod val="75000"/>
                </a:schemeClr>
              </a:buClr>
              <a:buSzPct val="1200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它很好地解释了许多情况下的消费者行为，也为更高深的经济分析提供基础</a:t>
            </a:r>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508279" y="530556"/>
            <a:ext cx="8458200" cy="725488"/>
          </a:xfrm>
          <a:noFill/>
        </p:spPr>
        <p:txBody>
          <a:bodyPr bIns="0" anchor="b">
            <a:noAutofit/>
          </a:bodyPr>
          <a:lstStyle/>
          <a:p>
            <a:pPr algn="l" eaLnBrk="1" hangingPunct="1">
              <a:lnSpc>
                <a:spcPct val="105000"/>
              </a:lnSpc>
              <a:defRPr/>
            </a:pPr>
            <a:r>
              <a:rPr lang="zh-CN" altLang="en-US" sz="3200" kern="0" spc="200" smtClean="0">
                <a:solidFill>
                  <a:schemeClr val="tx2">
                    <a:lumMod val="50000"/>
                  </a:schemeClr>
                </a:solidFill>
                <a:ea typeface="华光中雅_CNKI" panose="02000500000000000000"/>
              </a:rPr>
              <a:t>总结</a:t>
            </a:r>
            <a:endParaRPr lang="en-US" sz="3200" kern="0" spc="200" dirty="0">
              <a:solidFill>
                <a:schemeClr val="tx2">
                  <a:lumMod val="50000"/>
                </a:schemeClr>
              </a:solidFill>
              <a:ea typeface="华光中雅_CNKI" panose="02000500000000000000"/>
            </a:endParaRPr>
          </a:p>
        </p:txBody>
      </p:sp>
      <p:sp>
        <p:nvSpPr>
          <p:cNvPr id="36" name="Content Placeholder 2"/>
          <p:cNvSpPr>
            <a:spLocks noGrp="1"/>
          </p:cNvSpPr>
          <p:nvPr>
            <p:ph idx="1"/>
          </p:nvPr>
        </p:nvSpPr>
        <p:spPr>
          <a:xfrm>
            <a:off x="461534" y="1542418"/>
            <a:ext cx="7841738" cy="3558287"/>
          </a:xfrm>
        </p:spPr>
        <p:txBody>
          <a:bodyPr>
            <a:normAutofit/>
          </a:bodyPr>
          <a:lstStyle/>
          <a:p>
            <a:pPr>
              <a:spcBef>
                <a:spcPts val="1500"/>
              </a:spcBef>
              <a:buClr>
                <a:schemeClr val="accent1">
                  <a:lumMod val="75000"/>
                </a:schemeClr>
              </a:buClr>
              <a:buSzPct val="1200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消费者预算约束线表示在其收入与物品价格为既定时，它可以购买的不同物品的可能组合。预算约束线的斜率等于这些物品的相对价格</a:t>
            </a:r>
          </a:p>
          <a:p>
            <a:pPr>
              <a:spcBef>
                <a:spcPts val="1500"/>
              </a:spcBef>
              <a:buClr>
                <a:schemeClr val="accent1">
                  <a:lumMod val="75000"/>
                </a:schemeClr>
              </a:buClr>
              <a:buSzPct val="1200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收入增加使预算约束线向外移动，一种物品价格的变动使预算约束线发生转动</a:t>
            </a:r>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508279" y="530556"/>
            <a:ext cx="8458200" cy="725488"/>
          </a:xfrm>
          <a:noFill/>
        </p:spPr>
        <p:txBody>
          <a:bodyPr bIns="0" anchor="b">
            <a:noAutofit/>
          </a:bodyPr>
          <a:lstStyle/>
          <a:p>
            <a:pPr algn="l" eaLnBrk="1" hangingPunct="1">
              <a:lnSpc>
                <a:spcPct val="105000"/>
              </a:lnSpc>
              <a:defRPr/>
            </a:pPr>
            <a:r>
              <a:rPr lang="zh-CN" altLang="en-US" sz="3200" kern="0" spc="200">
                <a:solidFill>
                  <a:schemeClr val="tx2">
                    <a:lumMod val="50000"/>
                  </a:schemeClr>
                </a:solidFill>
                <a:ea typeface="华光中雅_CNKI" panose="02000500000000000000"/>
              </a:rPr>
              <a:t>总结</a:t>
            </a:r>
            <a:endParaRPr lang="en-US" sz="3200" kern="0" spc="200" dirty="0">
              <a:solidFill>
                <a:schemeClr val="tx2">
                  <a:lumMod val="50000"/>
                </a:schemeClr>
              </a:solidFill>
              <a:ea typeface="华光中雅_CNKI" panose="02000500000000000000"/>
            </a:endParaRPr>
          </a:p>
        </p:txBody>
      </p:sp>
      <p:sp>
        <p:nvSpPr>
          <p:cNvPr id="36" name="Content Placeholder 2"/>
          <p:cNvSpPr>
            <a:spLocks noGrp="1"/>
          </p:cNvSpPr>
          <p:nvPr>
            <p:ph idx="1"/>
          </p:nvPr>
        </p:nvSpPr>
        <p:spPr>
          <a:xfrm>
            <a:off x="461534" y="1542418"/>
            <a:ext cx="7841738" cy="3558287"/>
          </a:xfrm>
        </p:spPr>
        <p:txBody>
          <a:bodyPr>
            <a:normAutofit/>
          </a:bodyPr>
          <a:lstStyle/>
          <a:p>
            <a:pPr>
              <a:spcBef>
                <a:spcPts val="1500"/>
              </a:spcBef>
              <a:buClr>
                <a:schemeClr val="accent1">
                  <a:lumMod val="75000"/>
                </a:schemeClr>
              </a:buClr>
              <a:buSzPct val="1200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消费者的无差异曲线代表其偏好。无差异曲线表示能使消费者同样满足的各种物品组合。消费者对较高无差异曲线上各点的偏好大于对较低无差异曲线上的各点</a:t>
            </a:r>
          </a:p>
          <a:p>
            <a:pPr>
              <a:spcBef>
                <a:spcPts val="1500"/>
              </a:spcBef>
              <a:buClr>
                <a:schemeClr val="accent1">
                  <a:lumMod val="75000"/>
                </a:schemeClr>
              </a:buClr>
              <a:buSzPct val="120000"/>
              <a:buFont typeface="Arial" panose="020B0604020202020204" pitchFamily="34" charset="0"/>
              <a:buChar char="•"/>
            </a:pPr>
            <a:r>
              <a:rPr lang="zh-CN" altLang="en-US" sz="2400" smtClean="0">
                <a:latin typeface="微软雅黑" panose="020B0503020204020204" pitchFamily="34" charset="-122"/>
                <a:ea typeface="微软雅黑" panose="020B0503020204020204" pitchFamily="34" charset="-122"/>
              </a:rPr>
              <a:t>无</a:t>
            </a:r>
            <a:r>
              <a:rPr lang="zh-CN" altLang="en-US" sz="2400">
                <a:latin typeface="微软雅黑" panose="020B0503020204020204" pitchFamily="34" charset="-122"/>
                <a:ea typeface="微软雅黑" panose="020B0503020204020204" pitchFamily="34" charset="-122"/>
              </a:rPr>
              <a:t>差异曲线上任何</a:t>
            </a:r>
            <a:r>
              <a:rPr lang="zh-CN" altLang="en-US" sz="2400" smtClean="0">
                <a:latin typeface="微软雅黑" panose="020B0503020204020204" pitchFamily="34" charset="-122"/>
                <a:ea typeface="微软雅黑" panose="020B0503020204020204" pitchFamily="34" charset="-122"/>
              </a:rPr>
              <a:t>一点的</a:t>
            </a:r>
            <a:r>
              <a:rPr lang="zh-CN" altLang="en-US" sz="2400">
                <a:latin typeface="微软雅黑" panose="020B0503020204020204" pitchFamily="34" charset="-122"/>
                <a:ea typeface="微软雅黑" panose="020B0503020204020204" pitchFamily="34" charset="-122"/>
              </a:rPr>
              <a:t>斜率</a:t>
            </a:r>
            <a:r>
              <a:rPr lang="zh-CN" altLang="en-US" sz="2400" smtClean="0">
                <a:latin typeface="微软雅黑" panose="020B0503020204020204" pitchFamily="34" charset="-122"/>
                <a:ea typeface="微软雅黑" panose="020B0503020204020204" pitchFamily="34" charset="-122"/>
              </a:rPr>
              <a:t>是边际</a:t>
            </a:r>
            <a:r>
              <a:rPr lang="zh-CN" altLang="en-US" sz="2400">
                <a:latin typeface="微软雅黑" panose="020B0503020204020204" pitchFamily="34" charset="-122"/>
                <a:ea typeface="微软雅黑" panose="020B0503020204020204" pitchFamily="34" charset="-122"/>
              </a:rPr>
              <a:t>替代</a:t>
            </a:r>
            <a:r>
              <a:rPr lang="zh-CN" altLang="en-US" sz="2400" smtClean="0">
                <a:latin typeface="微软雅黑" panose="020B0503020204020204" pitchFamily="34" charset="-122"/>
                <a:ea typeface="微软雅黑" panose="020B0503020204020204" pitchFamily="34" charset="-122"/>
              </a:rPr>
              <a:t>率</a:t>
            </a:r>
            <a:r>
              <a:rPr lang="en-US" altLang="zh-CN" sz="2400" smtClean="0">
                <a:latin typeface="微软雅黑" panose="020B0503020204020204" pitchFamily="34" charset="-122"/>
                <a:ea typeface="微软雅黑" panose="020B0503020204020204" pitchFamily="34" charset="-122"/>
              </a:rPr>
              <a:t>——</a:t>
            </a:r>
            <a:r>
              <a:rPr lang="zh-CN" altLang="en-US" sz="2400" smtClean="0">
                <a:latin typeface="微软雅黑" panose="020B0503020204020204" pitchFamily="34" charset="-122"/>
                <a:ea typeface="微软雅黑" panose="020B0503020204020204" pitchFamily="34" charset="-122"/>
              </a:rPr>
              <a:t>消费者</a:t>
            </a:r>
            <a:r>
              <a:rPr lang="zh-CN" altLang="en-US" sz="2400" dirty="0">
                <a:latin typeface="微软雅黑" panose="020B0503020204020204" pitchFamily="34" charset="-122"/>
                <a:ea typeface="微软雅黑" panose="020B0503020204020204" pitchFamily="34" charset="-122"/>
              </a:rPr>
              <a:t>愿意用一种物品交换另一种物品的比率</a:t>
            </a:r>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508279" y="530556"/>
            <a:ext cx="8458200" cy="725488"/>
          </a:xfrm>
          <a:noFill/>
        </p:spPr>
        <p:txBody>
          <a:bodyPr bIns="0" anchor="b">
            <a:noAutofit/>
          </a:bodyPr>
          <a:lstStyle/>
          <a:p>
            <a:pPr algn="l" eaLnBrk="1" hangingPunct="1">
              <a:lnSpc>
                <a:spcPct val="105000"/>
              </a:lnSpc>
              <a:defRPr/>
            </a:pPr>
            <a:r>
              <a:rPr lang="zh-CN" altLang="en-US" sz="3200" kern="0" spc="200">
                <a:solidFill>
                  <a:schemeClr val="tx2">
                    <a:lumMod val="50000"/>
                  </a:schemeClr>
                </a:solidFill>
                <a:ea typeface="华光中雅_CNKI" panose="02000500000000000000"/>
              </a:rPr>
              <a:t>总结</a:t>
            </a:r>
            <a:endParaRPr lang="en-US" sz="3200" kern="0" spc="200" dirty="0">
              <a:solidFill>
                <a:schemeClr val="tx2">
                  <a:lumMod val="50000"/>
                </a:schemeClr>
              </a:solidFill>
              <a:ea typeface="华光中雅_CNKI" panose="02000500000000000000"/>
            </a:endParaRPr>
          </a:p>
        </p:txBody>
      </p:sp>
      <p:sp>
        <p:nvSpPr>
          <p:cNvPr id="36" name="Content Placeholder 2"/>
          <p:cNvSpPr>
            <a:spLocks noGrp="1"/>
          </p:cNvSpPr>
          <p:nvPr>
            <p:ph idx="1"/>
          </p:nvPr>
        </p:nvSpPr>
        <p:spPr>
          <a:xfrm>
            <a:off x="461534" y="1542418"/>
            <a:ext cx="7841738" cy="3558287"/>
          </a:xfrm>
        </p:spPr>
        <p:txBody>
          <a:bodyPr>
            <a:normAutofit/>
          </a:bodyPr>
          <a:lstStyle/>
          <a:p>
            <a:pPr>
              <a:spcBef>
                <a:spcPts val="1500"/>
              </a:spcBef>
              <a:buClr>
                <a:schemeClr val="accent1">
                  <a:lumMod val="75000"/>
                </a:schemeClr>
              </a:buClr>
              <a:buSzPct val="1200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消费者通过选择既在预算约束</a:t>
            </a:r>
            <a:r>
              <a:rPr lang="zh-CN" altLang="en-US" sz="2400">
                <a:latin typeface="微软雅黑" panose="020B0503020204020204" pitchFamily="34" charset="-122"/>
                <a:ea typeface="微软雅黑" panose="020B0503020204020204" pitchFamily="34" charset="-122"/>
              </a:rPr>
              <a:t>线</a:t>
            </a:r>
            <a:r>
              <a:rPr lang="zh-CN" altLang="en-US" sz="2400" smtClean="0">
                <a:latin typeface="微软雅黑" panose="020B0503020204020204" pitchFamily="34" charset="-122"/>
                <a:ea typeface="微软雅黑" panose="020B0503020204020204" pitchFamily="34" charset="-122"/>
              </a:rPr>
              <a:t>上、又</a:t>
            </a:r>
            <a:r>
              <a:rPr lang="zh-CN" altLang="en-US" sz="2400" dirty="0">
                <a:latin typeface="微软雅黑" panose="020B0503020204020204" pitchFamily="34" charset="-122"/>
                <a:ea typeface="微软雅黑" panose="020B0503020204020204" pitchFamily="34" charset="-122"/>
              </a:rPr>
              <a:t>在最高无差异曲线上的一点来实现最优化。在这一点上，边际替代率等于两个物品的相对价格</a:t>
            </a:r>
          </a:p>
          <a:p>
            <a:pPr>
              <a:spcBef>
                <a:spcPts val="1500"/>
              </a:spcBef>
              <a:buClr>
                <a:schemeClr val="accent1">
                  <a:lumMod val="75000"/>
                </a:schemeClr>
              </a:buClr>
              <a:buSzPct val="1200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当一种物品价格下降时，对消费者选择的影响可以分解为收入效应和替代效应</a:t>
            </a:r>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508279" y="530556"/>
            <a:ext cx="8458200" cy="725488"/>
          </a:xfrm>
          <a:noFill/>
        </p:spPr>
        <p:txBody>
          <a:bodyPr bIns="0" anchor="b">
            <a:noAutofit/>
          </a:bodyPr>
          <a:lstStyle/>
          <a:p>
            <a:pPr>
              <a:lnSpc>
                <a:spcPct val="105000"/>
              </a:lnSpc>
              <a:defRPr/>
            </a:pPr>
            <a:r>
              <a:rPr lang="zh-CN" altLang="en-US" sz="3200" kern="0" spc="200">
                <a:solidFill>
                  <a:schemeClr val="tx2">
                    <a:lumMod val="50000"/>
                  </a:schemeClr>
                </a:solidFill>
              </a:rPr>
              <a:t>总结</a:t>
            </a:r>
            <a:endParaRPr lang="en-US" sz="3200" kern="0" spc="200" dirty="0">
              <a:solidFill>
                <a:schemeClr val="tx2">
                  <a:lumMod val="50000"/>
                </a:schemeClr>
              </a:solidFill>
            </a:endParaRPr>
          </a:p>
        </p:txBody>
      </p:sp>
      <p:sp>
        <p:nvSpPr>
          <p:cNvPr id="36" name="Content Placeholder 2"/>
          <p:cNvSpPr>
            <a:spLocks noGrp="1"/>
          </p:cNvSpPr>
          <p:nvPr>
            <p:ph idx="1"/>
          </p:nvPr>
        </p:nvSpPr>
        <p:spPr>
          <a:xfrm>
            <a:off x="498764" y="1669473"/>
            <a:ext cx="8229600" cy="3131127"/>
          </a:xfrm>
        </p:spPr>
        <p:txBody>
          <a:bodyPr>
            <a:normAutofit/>
          </a:bodyPr>
          <a:lstStyle/>
          <a:p>
            <a:pPr>
              <a:spcBef>
                <a:spcPts val="1500"/>
              </a:spcBef>
              <a:buClr>
                <a:schemeClr val="accent1">
                  <a:lumMod val="75000"/>
                </a:schemeClr>
              </a:buClr>
              <a:buSzPct val="1200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收入效应是由于价格降低使消费者状况变好而引起的消费变动，它反映在从较低无差异曲线向较高无差异曲线的移动上</a:t>
            </a:r>
          </a:p>
          <a:p>
            <a:pPr>
              <a:spcBef>
                <a:spcPts val="1500"/>
              </a:spcBef>
              <a:buClr>
                <a:schemeClr val="accent1">
                  <a:lumMod val="75000"/>
                </a:schemeClr>
              </a:buClr>
              <a:buSzPct val="1200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替代效应是由于价格变动鼓励更多地消费变得相对便宜的物品而引起的消费变动，它表现为沿着一条无差异曲线向有不同斜率的点的变动上</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507564" y="457883"/>
            <a:ext cx="8011455" cy="798103"/>
          </a:xfrm>
        </p:spPr>
        <p:txBody>
          <a:bodyPr>
            <a:normAutofit/>
          </a:bodyPr>
          <a:lstStyle/>
          <a:p>
            <a:pPr algn="l" eaLnBrk="1" hangingPunct="1">
              <a:defRPr/>
            </a:pPr>
            <a:r>
              <a:rPr lang="zh-CN" altLang="en-US" b="0" dirty="0">
                <a:solidFill>
                  <a:schemeClr val="accent1"/>
                </a:solidFill>
                <a:latin typeface="Tahoma" panose="020B0604030504040204" pitchFamily="34" charset="0"/>
                <a:ea typeface="华光中雅_CNKI" panose="02000500000000000000"/>
                <a:cs typeface="Arial" panose="020B0604020202020204" pitchFamily="34" charset="0"/>
              </a:rPr>
              <a:t>习题：预算约束</a:t>
            </a:r>
            <a:endParaRPr lang="en-US" dirty="0">
              <a:solidFill>
                <a:schemeClr val="accent1"/>
              </a:solidFill>
              <a:ea typeface="华光中雅_CNKI" panose="02000500000000000000"/>
              <a:cs typeface="Arial" panose="020B0604020202020204" pitchFamily="34" charset="0"/>
            </a:endParaRPr>
          </a:p>
        </p:txBody>
      </p:sp>
      <p:sp>
        <p:nvSpPr>
          <p:cNvPr id="7" name="Rectangle 2"/>
          <p:cNvSpPr txBox="1">
            <a:spLocks noChangeArrowheads="1"/>
          </p:cNvSpPr>
          <p:nvPr/>
        </p:nvSpPr>
        <p:spPr>
          <a:xfrm>
            <a:off x="925020" y="2933699"/>
            <a:ext cx="7901481" cy="3383017"/>
          </a:xfrm>
          <a:prstGeom prst="rect">
            <a:avLst/>
          </a:prstGeom>
        </p:spPr>
        <p:txBody>
          <a:bodyPr vert="horz" lIns="91440" tIns="45720" rIns="91440" bIns="45720" rtlCol="0">
            <a:normAutofit fontScale="85000" lnSpcReduction="10000"/>
          </a:bodyPr>
          <a:lstStyle/>
          <a:p>
            <a:pPr marL="517525" marR="0" lvl="0" indent="-517525" algn="l" defTabSz="914400" rtl="0" eaLnBrk="1" fontAlgn="auto" latinLnBrk="0" hangingPunct="1">
              <a:lnSpc>
                <a:spcPct val="105000"/>
              </a:lnSpc>
              <a:spcBef>
                <a:spcPts val="1200"/>
              </a:spcBef>
              <a:spcAft>
                <a:spcPts val="0"/>
              </a:spcAft>
              <a:buClr>
                <a:srgbClr val="C00000"/>
              </a:buClr>
              <a:buSzPct val="115000"/>
              <a:buFont typeface="+mj-lt"/>
              <a:buAutoNum type="alphaUcPeriod"/>
              <a:defRPr/>
            </a:pPr>
            <a:r>
              <a:rPr kumimoji="0" lang="zh-CN" altLang="en-US" sz="3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a:rPr>
              <a:t>如果甲将所有的收入都拿来买鱼，那他能买多少条鱼</a:t>
            </a:r>
            <a:r>
              <a:rPr kumimoji="0" lang="en-US" altLang="zh-CN" sz="3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a:rPr>
              <a:t>?</a:t>
            </a:r>
          </a:p>
          <a:p>
            <a:pPr marL="517525" marR="0" lvl="0" indent="-517525" algn="l" defTabSz="914400" rtl="0" eaLnBrk="1" fontAlgn="auto" latinLnBrk="0" hangingPunct="1">
              <a:lnSpc>
                <a:spcPct val="105000"/>
              </a:lnSpc>
              <a:spcBef>
                <a:spcPts val="1200"/>
              </a:spcBef>
              <a:spcAft>
                <a:spcPts val="0"/>
              </a:spcAft>
              <a:buClr>
                <a:srgbClr val="C00000"/>
              </a:buClr>
              <a:buSzPct val="115000"/>
              <a:buFont typeface="+mj-lt"/>
              <a:buAutoNum type="alphaUcPeriod"/>
              <a:defRPr/>
            </a:pPr>
            <a:r>
              <a:rPr lang="zh-CN" altLang="en-US" sz="3100" dirty="0">
                <a:latin typeface="微软雅黑" panose="020B0503020204020204" pitchFamily="34" charset="-122"/>
                <a:ea typeface="微软雅黑" panose="020B0503020204020204" pitchFamily="34" charset="-122"/>
                <a:cs typeface="Arial" panose="020B0604020202020204"/>
              </a:rPr>
              <a:t>如果</a:t>
            </a:r>
            <a:r>
              <a:rPr lang="zh-CN" altLang="en-US" sz="3100" noProof="0" dirty="0">
                <a:ln>
                  <a:noFill/>
                </a:ln>
                <a:effectLst/>
                <a:uLnTx/>
                <a:uFillTx/>
                <a:latin typeface="微软雅黑" panose="020B0503020204020204" pitchFamily="34" charset="-122"/>
                <a:ea typeface="微软雅黑" panose="020B0503020204020204" pitchFamily="34" charset="-122"/>
                <a:cs typeface="Arial" panose="020B0604020202020204"/>
                <a:sym typeface="+mn-ea"/>
              </a:rPr>
              <a:t>甲</a:t>
            </a:r>
            <a:r>
              <a:rPr lang="zh-CN" altLang="en-US" sz="3100" dirty="0">
                <a:latin typeface="微软雅黑" panose="020B0503020204020204" pitchFamily="34" charset="-122"/>
                <a:ea typeface="微软雅黑" panose="020B0503020204020204" pitchFamily="34" charset="-122"/>
                <a:cs typeface="Arial" panose="020B0604020202020204"/>
              </a:rPr>
              <a:t>将所有的收入都拿来买芒果，那他能</a:t>
            </a:r>
            <a:r>
              <a:rPr lang="zh-CN" altLang="en-US" sz="3100" noProof="0" dirty="0">
                <a:ln>
                  <a:noFill/>
                </a:ln>
                <a:effectLst/>
                <a:uLnTx/>
                <a:uFillTx/>
                <a:latin typeface="微软雅黑" panose="020B0503020204020204" pitchFamily="34" charset="-122"/>
                <a:ea typeface="微软雅黑" panose="020B0503020204020204" pitchFamily="34" charset="-122"/>
                <a:cs typeface="Arial" panose="020B0604020202020204"/>
                <a:sym typeface="+mn-ea"/>
              </a:rPr>
              <a:t>买</a:t>
            </a:r>
            <a:r>
              <a:rPr lang="zh-CN" altLang="en-US" sz="3100" dirty="0">
                <a:latin typeface="微软雅黑" panose="020B0503020204020204" pitchFamily="34" charset="-122"/>
                <a:ea typeface="微软雅黑" panose="020B0503020204020204" pitchFamily="34" charset="-122"/>
                <a:cs typeface="Arial" panose="020B0604020202020204"/>
              </a:rPr>
              <a:t>多少个芒果</a:t>
            </a:r>
            <a:r>
              <a:rPr lang="en-US" altLang="zh-CN" sz="3100" dirty="0">
                <a:latin typeface="微软雅黑" panose="020B0503020204020204" pitchFamily="34" charset="-122"/>
                <a:ea typeface="微软雅黑" panose="020B0503020204020204" pitchFamily="34" charset="-122"/>
                <a:cs typeface="Arial" panose="020B0604020202020204"/>
              </a:rPr>
              <a:t>?</a:t>
            </a:r>
          </a:p>
          <a:p>
            <a:pPr marL="517525" marR="0" lvl="0" indent="-517525" algn="l" defTabSz="914400" rtl="0" eaLnBrk="1" fontAlgn="auto" latinLnBrk="0" hangingPunct="1">
              <a:lnSpc>
                <a:spcPct val="105000"/>
              </a:lnSpc>
              <a:spcBef>
                <a:spcPts val="1200"/>
              </a:spcBef>
              <a:spcAft>
                <a:spcPts val="0"/>
              </a:spcAft>
              <a:buClr>
                <a:srgbClr val="C00000"/>
              </a:buClr>
              <a:buSzPct val="115000"/>
              <a:buFont typeface="+mj-lt"/>
              <a:buAutoNum type="alphaUcPeriod"/>
              <a:defRPr/>
            </a:pPr>
            <a:r>
              <a:rPr lang="zh-CN" altLang="en-US" sz="3100" dirty="0">
                <a:latin typeface="微软雅黑" panose="020B0503020204020204" pitchFamily="34" charset="-122"/>
                <a:ea typeface="微软雅黑" panose="020B0503020204020204" pitchFamily="34" charset="-122"/>
                <a:cs typeface="Arial" panose="020B0604020202020204"/>
              </a:rPr>
              <a:t>如果</a:t>
            </a:r>
            <a:r>
              <a:rPr lang="zh-CN" altLang="en-US" sz="3100" noProof="0" dirty="0">
                <a:ln>
                  <a:noFill/>
                </a:ln>
                <a:effectLst/>
                <a:uLnTx/>
                <a:uFillTx/>
                <a:latin typeface="微软雅黑" panose="020B0503020204020204" pitchFamily="34" charset="-122"/>
                <a:ea typeface="微软雅黑" panose="020B0503020204020204" pitchFamily="34" charset="-122"/>
                <a:cs typeface="Arial" panose="020B0604020202020204"/>
                <a:sym typeface="+mn-ea"/>
              </a:rPr>
              <a:t>买</a:t>
            </a:r>
            <a:r>
              <a:rPr lang="zh-CN" altLang="en-US" sz="3100" dirty="0">
                <a:latin typeface="微软雅黑" panose="020B0503020204020204" pitchFamily="34" charset="-122"/>
                <a:ea typeface="微软雅黑" panose="020B0503020204020204" pitchFamily="34" charset="-122"/>
                <a:cs typeface="Arial" panose="020B0604020202020204"/>
              </a:rPr>
              <a:t>了</a:t>
            </a:r>
            <a:r>
              <a:rPr lang="en-US" altLang="zh-CN" sz="3100" dirty="0">
                <a:latin typeface="微软雅黑" panose="020B0503020204020204" pitchFamily="34" charset="-122"/>
                <a:ea typeface="微软雅黑" panose="020B0503020204020204" pitchFamily="34" charset="-122"/>
                <a:cs typeface="Arial" panose="020B0604020202020204"/>
              </a:rPr>
              <a:t>100</a:t>
            </a:r>
            <a:r>
              <a:rPr lang="zh-CN" altLang="en-US" sz="3100" dirty="0">
                <a:latin typeface="微软雅黑" panose="020B0503020204020204" pitchFamily="34" charset="-122"/>
                <a:ea typeface="微软雅黑" panose="020B0503020204020204" pitchFamily="34" charset="-122"/>
                <a:cs typeface="Arial" panose="020B0604020202020204"/>
              </a:rPr>
              <a:t>条鱼，那他还能买多少芒果？</a:t>
            </a:r>
            <a:endParaRPr lang="en-US" altLang="zh-CN" sz="3100" dirty="0">
              <a:latin typeface="微软雅黑" panose="020B0503020204020204" pitchFamily="34" charset="-122"/>
              <a:ea typeface="微软雅黑" panose="020B0503020204020204" pitchFamily="34" charset="-122"/>
              <a:cs typeface="Arial" panose="020B0604020202020204"/>
            </a:endParaRPr>
          </a:p>
          <a:p>
            <a:pPr marL="517525" marR="0" lvl="0" indent="-517525" algn="l" defTabSz="914400" rtl="0" eaLnBrk="1" fontAlgn="auto" latinLnBrk="0" hangingPunct="1">
              <a:lnSpc>
                <a:spcPct val="105000"/>
              </a:lnSpc>
              <a:spcBef>
                <a:spcPts val="1200"/>
              </a:spcBef>
              <a:spcAft>
                <a:spcPts val="0"/>
              </a:spcAft>
              <a:buClr>
                <a:srgbClr val="C00000"/>
              </a:buClr>
              <a:buSzPct val="115000"/>
              <a:buFont typeface="+mj-lt"/>
              <a:buAutoNum type="alphaUcPeriod"/>
              <a:defRPr/>
            </a:pPr>
            <a:r>
              <a:rPr kumimoji="0" lang="zh-CN" altLang="en-US" sz="3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a:rPr>
              <a:t>将</a:t>
            </a:r>
            <a:r>
              <a:rPr kumimoji="0" lang="en-US" altLang="zh-CN" sz="3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a:rPr>
              <a:t>A-C</a:t>
            </a:r>
            <a:r>
              <a:rPr kumimoji="0" lang="zh-CN" altLang="en-US" sz="3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a:rPr>
              <a:t>消费组合画在图上，其中横轴衡量鱼的数量，纵轴衡量芒果的数量，并把这些点连接起来。</a:t>
            </a:r>
            <a:endParaRPr lang="en-US" altLang="zh-CN" sz="3100" dirty="0">
              <a:latin typeface="微软雅黑" panose="020B0503020204020204" pitchFamily="34" charset="-122"/>
              <a:ea typeface="微软雅黑" panose="020B0503020204020204" pitchFamily="34" charset="-122"/>
              <a:cs typeface="Arial" panose="020B0604020202020204"/>
            </a:endParaRPr>
          </a:p>
          <a:p>
            <a:pPr marL="517525" lvl="0" indent="-517525">
              <a:lnSpc>
                <a:spcPct val="105000"/>
              </a:lnSpc>
              <a:spcBef>
                <a:spcPts val="1200"/>
              </a:spcBef>
              <a:buClr>
                <a:srgbClr val="A3C167"/>
              </a:buClr>
              <a:buSzPct val="115000"/>
              <a:buAutoNum type="alphaUcPeriod" startAt="3"/>
              <a:defRPr/>
            </a:pPr>
            <a:endParaRPr kumimoji="0" 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a:endParaRPr>
          </a:p>
        </p:txBody>
      </p:sp>
      <p:sp>
        <p:nvSpPr>
          <p:cNvPr id="8" name="Rectangle 7"/>
          <p:cNvSpPr>
            <a:spLocks noChangeArrowheads="1"/>
          </p:cNvSpPr>
          <p:nvPr/>
        </p:nvSpPr>
        <p:spPr bwMode="auto">
          <a:xfrm>
            <a:off x="617538" y="1701671"/>
            <a:ext cx="7265221" cy="1232029"/>
          </a:xfrm>
          <a:prstGeom prst="rect">
            <a:avLst/>
          </a:prstGeom>
          <a:noFill/>
          <a:ln w="9525">
            <a:noFill/>
            <a:miter lim="800000"/>
          </a:ln>
        </p:spPr>
        <p:txBody>
          <a:bodyPr/>
          <a:lstStyle/>
          <a:p>
            <a:pPr>
              <a:spcBef>
                <a:spcPct val="60000"/>
              </a:spcBef>
              <a:buClr>
                <a:srgbClr val="00B85C"/>
              </a:buClr>
              <a:buSzPct val="120000"/>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cs typeface="Arial" panose="020B0604020202020204"/>
              </a:rPr>
              <a:t>甲的收入：</a:t>
            </a:r>
            <a:r>
              <a:rPr lang="en-US" altLang="zh-CN" sz="2400" dirty="0">
                <a:latin typeface="微软雅黑" panose="020B0503020204020204" pitchFamily="34" charset="-122"/>
                <a:ea typeface="微软雅黑" panose="020B0503020204020204" pitchFamily="34" charset="-122"/>
                <a:cs typeface="Arial" panose="020B0604020202020204"/>
              </a:rPr>
              <a:t>1200</a:t>
            </a:r>
            <a:r>
              <a:rPr lang="zh-CN" altLang="en-US" sz="2400" dirty="0">
                <a:latin typeface="微软雅黑" panose="020B0503020204020204" pitchFamily="34" charset="-122"/>
                <a:ea typeface="微软雅黑" panose="020B0503020204020204" pitchFamily="34" charset="-122"/>
                <a:cs typeface="Arial" panose="020B0604020202020204"/>
              </a:rPr>
              <a:t>元</a:t>
            </a:r>
            <a:endParaRPr lang="en-US" altLang="zh-CN" sz="2400" dirty="0">
              <a:latin typeface="微软雅黑" panose="020B0503020204020204" pitchFamily="34" charset="-122"/>
              <a:ea typeface="微软雅黑" panose="020B0503020204020204" pitchFamily="34" charset="-122"/>
              <a:cs typeface="Arial" panose="020B0604020202020204"/>
            </a:endParaRPr>
          </a:p>
          <a:p>
            <a:pPr>
              <a:spcBef>
                <a:spcPct val="60000"/>
              </a:spcBef>
              <a:buClr>
                <a:srgbClr val="00B85C"/>
              </a:buClr>
              <a:buSzPct val="120000"/>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cs typeface="Arial" panose="020B0604020202020204"/>
              </a:rPr>
              <a:t>价格：</a:t>
            </a:r>
            <a:r>
              <a:rPr lang="en-US" altLang="zh-CN" sz="2400" dirty="0">
                <a:latin typeface="微软雅黑" panose="020B0503020204020204" pitchFamily="34" charset="-122"/>
                <a:ea typeface="微软雅黑" panose="020B0503020204020204" pitchFamily="34" charset="-122"/>
                <a:cs typeface="Arial" panose="020B0604020202020204"/>
              </a:rPr>
              <a:t>P</a:t>
            </a:r>
            <a:r>
              <a:rPr lang="en-US" altLang="zh-CN" sz="2400" baseline="-25000" dirty="0">
                <a:latin typeface="微软雅黑" panose="020B0503020204020204" pitchFamily="34" charset="-122"/>
                <a:ea typeface="微软雅黑" panose="020B0503020204020204" pitchFamily="34" charset="-122"/>
                <a:cs typeface="Arial" panose="020B0604020202020204"/>
              </a:rPr>
              <a:t>F</a:t>
            </a:r>
            <a:r>
              <a:rPr lang="en-US" altLang="zh-CN" sz="2400" dirty="0">
                <a:latin typeface="微软雅黑" panose="020B0503020204020204" pitchFamily="34" charset="-122"/>
                <a:ea typeface="微软雅黑" panose="020B0503020204020204" pitchFamily="34" charset="-122"/>
                <a:cs typeface="Arial" panose="020B0604020202020204"/>
              </a:rPr>
              <a:t>=4</a:t>
            </a:r>
            <a:r>
              <a:rPr lang="zh-CN" altLang="en-US" sz="2400" dirty="0">
                <a:latin typeface="微软雅黑" panose="020B0503020204020204" pitchFamily="34" charset="-122"/>
                <a:ea typeface="微软雅黑" panose="020B0503020204020204" pitchFamily="34" charset="-122"/>
                <a:cs typeface="Arial" panose="020B0604020202020204"/>
              </a:rPr>
              <a:t>元</a:t>
            </a:r>
            <a:r>
              <a:rPr lang="en-US" altLang="zh-CN" sz="2400" dirty="0">
                <a:latin typeface="微软雅黑" panose="020B0503020204020204" pitchFamily="34" charset="-122"/>
                <a:ea typeface="微软雅黑" panose="020B0503020204020204" pitchFamily="34" charset="-122"/>
                <a:cs typeface="Arial" panose="020B0604020202020204"/>
              </a:rPr>
              <a:t>/</a:t>
            </a:r>
            <a:r>
              <a:rPr lang="zh-CN" altLang="en-US" sz="2400" dirty="0">
                <a:latin typeface="微软雅黑" panose="020B0503020204020204" pitchFamily="34" charset="-122"/>
                <a:ea typeface="微软雅黑" panose="020B0503020204020204" pitchFamily="34" charset="-122"/>
                <a:cs typeface="Arial" panose="020B0604020202020204"/>
              </a:rPr>
              <a:t>每条鱼，</a:t>
            </a:r>
            <a:r>
              <a:rPr lang="en-US" altLang="zh-CN" sz="2400" dirty="0">
                <a:latin typeface="微软雅黑" panose="020B0503020204020204" pitchFamily="34" charset="-122"/>
                <a:ea typeface="微软雅黑" panose="020B0503020204020204" pitchFamily="34" charset="-122"/>
                <a:cs typeface="Arial" panose="020B0604020202020204"/>
              </a:rPr>
              <a:t>P</a:t>
            </a:r>
            <a:r>
              <a:rPr lang="en-US" altLang="zh-CN" sz="2400" baseline="-25000" dirty="0">
                <a:latin typeface="微软雅黑" panose="020B0503020204020204" pitchFamily="34" charset="-122"/>
                <a:ea typeface="微软雅黑" panose="020B0503020204020204" pitchFamily="34" charset="-122"/>
                <a:cs typeface="Arial" panose="020B0604020202020204"/>
              </a:rPr>
              <a:t>M</a:t>
            </a:r>
            <a:r>
              <a:rPr lang="en-US" altLang="zh-CN" sz="2400" dirty="0">
                <a:latin typeface="微软雅黑" panose="020B0503020204020204" pitchFamily="34" charset="-122"/>
                <a:ea typeface="微软雅黑" panose="020B0503020204020204" pitchFamily="34" charset="-122"/>
                <a:cs typeface="Arial" panose="020B0604020202020204"/>
              </a:rPr>
              <a:t>=1</a:t>
            </a:r>
            <a:r>
              <a:rPr lang="zh-CN" altLang="en-US" sz="2400" dirty="0">
                <a:latin typeface="微软雅黑" panose="020B0503020204020204" pitchFamily="34" charset="-122"/>
                <a:ea typeface="微软雅黑" panose="020B0503020204020204" pitchFamily="34" charset="-122"/>
                <a:cs typeface="Arial" panose="020B0604020202020204"/>
              </a:rPr>
              <a:t>元</a:t>
            </a:r>
            <a:r>
              <a:rPr lang="en-US" altLang="zh-CN" sz="2400" dirty="0">
                <a:latin typeface="微软雅黑" panose="020B0503020204020204" pitchFamily="34" charset="-122"/>
                <a:ea typeface="微软雅黑" panose="020B0503020204020204" pitchFamily="34" charset="-122"/>
                <a:cs typeface="Arial" panose="020B0604020202020204"/>
              </a:rPr>
              <a:t>/</a:t>
            </a:r>
            <a:r>
              <a:rPr lang="zh-CN" altLang="en-US" sz="2400" dirty="0">
                <a:latin typeface="微软雅黑" panose="020B0503020204020204" pitchFamily="34" charset="-122"/>
                <a:ea typeface="微软雅黑" panose="020B0503020204020204" pitchFamily="34" charset="-122"/>
                <a:cs typeface="Arial" panose="020B0604020202020204"/>
              </a:rPr>
              <a:t>每个芒果</a:t>
            </a:r>
            <a:endParaRPr lang="en-US" sz="2400" dirty="0">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508279" y="530556"/>
            <a:ext cx="8458200" cy="725488"/>
          </a:xfrm>
          <a:noFill/>
        </p:spPr>
        <p:txBody>
          <a:bodyPr bIns="0" anchor="b">
            <a:noAutofit/>
          </a:bodyPr>
          <a:lstStyle/>
          <a:p>
            <a:pPr algn="l" eaLnBrk="1" hangingPunct="1">
              <a:lnSpc>
                <a:spcPct val="105000"/>
              </a:lnSpc>
              <a:defRPr/>
            </a:pPr>
            <a:r>
              <a:rPr lang="zh-CN" altLang="en-US" sz="3200" kern="0" spc="200" smtClean="0">
                <a:solidFill>
                  <a:schemeClr val="tx2">
                    <a:lumMod val="50000"/>
                  </a:schemeClr>
                </a:solidFill>
                <a:ea typeface="华光中雅_CNKI" panose="02000500000000000000"/>
              </a:rPr>
              <a:t>总结</a:t>
            </a:r>
            <a:endParaRPr lang="en-US" sz="3200" kern="0" spc="200" dirty="0">
              <a:solidFill>
                <a:schemeClr val="tx2">
                  <a:lumMod val="50000"/>
                </a:schemeClr>
              </a:solidFill>
              <a:ea typeface="华光中雅_CNKI" panose="02000500000000000000"/>
            </a:endParaRPr>
          </a:p>
        </p:txBody>
      </p:sp>
      <p:sp>
        <p:nvSpPr>
          <p:cNvPr id="36" name="Content Placeholder 2"/>
          <p:cNvSpPr>
            <a:spLocks noGrp="1"/>
          </p:cNvSpPr>
          <p:nvPr>
            <p:ph idx="1"/>
          </p:nvPr>
        </p:nvSpPr>
        <p:spPr>
          <a:xfrm>
            <a:off x="394855" y="1676400"/>
            <a:ext cx="8229600" cy="5181600"/>
          </a:xfrm>
        </p:spPr>
        <p:txBody>
          <a:bodyPr>
            <a:normAutofit/>
          </a:bodyPr>
          <a:lstStyle/>
          <a:p>
            <a:pPr>
              <a:spcBef>
                <a:spcPts val="1500"/>
              </a:spcBef>
              <a:buClr>
                <a:schemeClr val="accent1">
                  <a:lumMod val="75000"/>
                </a:schemeClr>
              </a:buClr>
              <a:buSzPct val="1200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消费者选择理论适用于许多情况。它可以解释为什么需求曲线有可能向右上方倾斜，为什么工资提高既可能增加也可能减少劳动供给量，为什么利率提高既可能增加也可能</a:t>
            </a:r>
            <a:r>
              <a:rPr lang="zh-CN" altLang="en-US" sz="2400">
                <a:latin typeface="微软雅黑" panose="020B0503020204020204" pitchFamily="34" charset="-122"/>
                <a:ea typeface="微软雅黑" panose="020B0503020204020204" pitchFamily="34" charset="-122"/>
              </a:rPr>
              <a:t>减少</a:t>
            </a:r>
            <a:r>
              <a:rPr lang="zh-CN" altLang="en-US" sz="2400" smtClean="0">
                <a:latin typeface="微软雅黑" panose="020B0503020204020204" pitchFamily="34" charset="-122"/>
                <a:ea typeface="微软雅黑" panose="020B0503020204020204" pitchFamily="34" charset="-122"/>
              </a:rPr>
              <a:t>储蓄。</a:t>
            </a:r>
            <a:endParaRPr lang="en-US" sz="2400" dirty="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507564" y="457883"/>
            <a:ext cx="8011455" cy="798103"/>
          </a:xfrm>
        </p:spPr>
        <p:txBody>
          <a:bodyPr>
            <a:normAutofit/>
          </a:bodyPr>
          <a:lstStyle/>
          <a:p>
            <a:pPr algn="l" eaLnBrk="1" hangingPunct="1">
              <a:defRPr/>
            </a:pPr>
            <a:r>
              <a:rPr lang="zh-CN" altLang="en-US" dirty="0">
                <a:solidFill>
                  <a:schemeClr val="accent1"/>
                </a:solidFill>
                <a:latin typeface="Tahoma" panose="020B0604030504040204" pitchFamily="34" charset="0"/>
                <a:ea typeface="华光中雅_CNKI" panose="02000500000000000000"/>
                <a:cs typeface="Arial" panose="020B0604020202020204" pitchFamily="34" charset="0"/>
              </a:rPr>
              <a:t>习题：参考答案</a:t>
            </a:r>
            <a:endParaRPr lang="en-US" dirty="0">
              <a:solidFill>
                <a:schemeClr val="accent1"/>
              </a:solidFill>
              <a:ea typeface="华光中雅_CNKI" panose="02000500000000000000"/>
              <a:cs typeface="Arial" panose="020B0604020202020204" pitchFamily="34" charset="0"/>
            </a:endParaRPr>
          </a:p>
        </p:txBody>
      </p:sp>
      <p:sp>
        <p:nvSpPr>
          <p:cNvPr id="7" name="Rectangle 2"/>
          <p:cNvSpPr txBox="1">
            <a:spLocks noChangeArrowheads="1"/>
          </p:cNvSpPr>
          <p:nvPr/>
        </p:nvSpPr>
        <p:spPr>
          <a:xfrm>
            <a:off x="257810" y="1619250"/>
            <a:ext cx="2517140" cy="4313555"/>
          </a:xfrm>
          <a:prstGeom prst="rect">
            <a:avLst/>
          </a:prstGeom>
        </p:spPr>
        <p:txBody>
          <a:bodyPr vert="horz" lIns="91440" tIns="45720" rIns="91440" bIns="45720" rtlCol="0">
            <a:normAutofit fontScale="92500" lnSpcReduction="10000"/>
          </a:bodyPr>
          <a:lstStyle/>
          <a:p>
            <a:pPr marL="517525" marR="0" lvl="0" indent="-517525" algn="l" defTabSz="914400" rtl="0" eaLnBrk="1" fontAlgn="auto" latinLnBrk="0" hangingPunct="1">
              <a:lnSpc>
                <a:spcPct val="105000"/>
              </a:lnSpc>
              <a:spcBef>
                <a:spcPts val="1200"/>
              </a:spcBef>
              <a:spcAft>
                <a:spcPts val="0"/>
              </a:spcAft>
              <a:buClr>
                <a:srgbClr val="C00000"/>
              </a:buClr>
              <a:buSzPct val="115000"/>
              <a:buFont typeface="+mj-lt"/>
              <a:buAutoNum type="alphaUcPeriod"/>
              <a:defRPr/>
            </a:pPr>
            <a:r>
              <a:rPr kumimoji="0" lang="en-US" altLang="zh-CN" sz="3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a:rPr>
              <a:t>1200/4=300</a:t>
            </a:r>
            <a:r>
              <a:rPr kumimoji="0" lang="zh-CN" altLang="en-US" sz="3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a:rPr>
              <a:t>条鱼</a:t>
            </a:r>
            <a:endParaRPr lang="en-US" altLang="zh-CN" sz="3100" dirty="0">
              <a:latin typeface="微软雅黑" panose="020B0503020204020204" pitchFamily="34" charset="-122"/>
              <a:ea typeface="微软雅黑" panose="020B0503020204020204" pitchFamily="34" charset="-122"/>
              <a:cs typeface="Arial" panose="020B0604020202020204"/>
            </a:endParaRPr>
          </a:p>
          <a:p>
            <a:pPr marL="517525" marR="0" lvl="0" indent="-517525" algn="l" defTabSz="914400" rtl="0" eaLnBrk="1" fontAlgn="auto" latinLnBrk="0" hangingPunct="1">
              <a:lnSpc>
                <a:spcPct val="105000"/>
              </a:lnSpc>
              <a:spcBef>
                <a:spcPts val="1200"/>
              </a:spcBef>
              <a:spcAft>
                <a:spcPts val="0"/>
              </a:spcAft>
              <a:buClr>
                <a:srgbClr val="C00000"/>
              </a:buClr>
              <a:buSzPct val="115000"/>
              <a:buFont typeface="+mj-lt"/>
              <a:buAutoNum type="alphaUcPeriod"/>
              <a:defRPr/>
            </a:pPr>
            <a:r>
              <a:rPr lang="en-US" altLang="zh-CN" sz="3100" dirty="0">
                <a:latin typeface="微软雅黑" panose="020B0503020204020204" pitchFamily="34" charset="-122"/>
                <a:ea typeface="微软雅黑" panose="020B0503020204020204" pitchFamily="34" charset="-122"/>
                <a:cs typeface="Arial" panose="020B0604020202020204"/>
              </a:rPr>
              <a:t>1200/1=1200</a:t>
            </a:r>
            <a:r>
              <a:rPr lang="zh-CN" altLang="en-US" sz="3100" dirty="0">
                <a:latin typeface="微软雅黑" panose="020B0503020204020204" pitchFamily="34" charset="-122"/>
                <a:ea typeface="微软雅黑" panose="020B0503020204020204" pitchFamily="34" charset="-122"/>
                <a:cs typeface="Arial" panose="020B0604020202020204"/>
              </a:rPr>
              <a:t>个芒果</a:t>
            </a:r>
            <a:endParaRPr lang="en-US" altLang="zh-CN" sz="3100" dirty="0">
              <a:latin typeface="微软雅黑" panose="020B0503020204020204" pitchFamily="34" charset="-122"/>
              <a:ea typeface="微软雅黑" panose="020B0503020204020204" pitchFamily="34" charset="-122"/>
              <a:cs typeface="Arial" panose="020B0604020202020204"/>
            </a:endParaRPr>
          </a:p>
          <a:p>
            <a:pPr marL="517525" marR="0" lvl="0" indent="-517525" algn="l" defTabSz="914400" rtl="0" eaLnBrk="1" fontAlgn="auto" latinLnBrk="0" hangingPunct="1">
              <a:lnSpc>
                <a:spcPct val="105000"/>
              </a:lnSpc>
              <a:spcBef>
                <a:spcPts val="1200"/>
              </a:spcBef>
              <a:spcAft>
                <a:spcPts val="0"/>
              </a:spcAft>
              <a:buClr>
                <a:srgbClr val="C00000"/>
              </a:buClr>
              <a:buSzPct val="115000"/>
              <a:buFont typeface="+mj-lt"/>
              <a:buAutoNum type="alphaUcPeriod"/>
              <a:defRPr/>
            </a:pPr>
            <a:r>
              <a:rPr lang="en-US" altLang="zh-CN" sz="3100" dirty="0">
                <a:latin typeface="微软雅黑" panose="020B0503020204020204" pitchFamily="34" charset="-122"/>
                <a:ea typeface="微软雅黑" panose="020B0503020204020204" pitchFamily="34" charset="-122"/>
                <a:cs typeface="Arial" panose="020B0604020202020204"/>
              </a:rPr>
              <a:t>100</a:t>
            </a:r>
            <a:r>
              <a:rPr lang="zh-CN" altLang="en-US" sz="3100" dirty="0">
                <a:latin typeface="微软雅黑" panose="020B0503020204020204" pitchFamily="34" charset="-122"/>
                <a:ea typeface="微软雅黑" panose="020B0503020204020204" pitchFamily="34" charset="-122"/>
                <a:cs typeface="Arial" panose="020B0604020202020204"/>
              </a:rPr>
              <a:t>条鱼花</a:t>
            </a:r>
            <a:r>
              <a:rPr lang="en-US" altLang="zh-CN" sz="3100" dirty="0">
                <a:latin typeface="微软雅黑" panose="020B0503020204020204" pitchFamily="34" charset="-122"/>
                <a:ea typeface="微软雅黑" panose="020B0503020204020204" pitchFamily="34" charset="-122"/>
                <a:cs typeface="Arial" panose="020B0604020202020204"/>
              </a:rPr>
              <a:t>400</a:t>
            </a:r>
            <a:r>
              <a:rPr lang="zh-CN" altLang="en-US" sz="3100" dirty="0">
                <a:latin typeface="微软雅黑" panose="020B0503020204020204" pitchFamily="34" charset="-122"/>
                <a:ea typeface="微软雅黑" panose="020B0503020204020204" pitchFamily="34" charset="-122"/>
                <a:cs typeface="Arial" panose="020B0604020202020204"/>
              </a:rPr>
              <a:t>元，剩下的</a:t>
            </a:r>
            <a:r>
              <a:rPr lang="en-US" altLang="zh-CN" sz="3100" dirty="0">
                <a:latin typeface="微软雅黑" panose="020B0503020204020204" pitchFamily="34" charset="-122"/>
                <a:ea typeface="微软雅黑" panose="020B0503020204020204" pitchFamily="34" charset="-122"/>
                <a:cs typeface="Arial" panose="020B0604020202020204"/>
              </a:rPr>
              <a:t>800</a:t>
            </a:r>
            <a:r>
              <a:rPr lang="zh-CN" altLang="en-US" sz="3100" dirty="0">
                <a:latin typeface="微软雅黑" panose="020B0503020204020204" pitchFamily="34" charset="-122"/>
                <a:ea typeface="微软雅黑" panose="020B0503020204020204" pitchFamily="34" charset="-122"/>
                <a:cs typeface="Arial" panose="020B0604020202020204"/>
              </a:rPr>
              <a:t>元买</a:t>
            </a:r>
            <a:r>
              <a:rPr lang="en-US" altLang="zh-CN" sz="3100" dirty="0">
                <a:latin typeface="微软雅黑" panose="020B0503020204020204" pitchFamily="34" charset="-122"/>
                <a:ea typeface="微软雅黑" panose="020B0503020204020204" pitchFamily="34" charset="-122"/>
                <a:cs typeface="Arial" panose="020B0604020202020204"/>
              </a:rPr>
              <a:t>800</a:t>
            </a:r>
            <a:r>
              <a:rPr lang="zh-CN" altLang="en-US" sz="3100" dirty="0">
                <a:latin typeface="微软雅黑" panose="020B0503020204020204" pitchFamily="34" charset="-122"/>
                <a:ea typeface="微软雅黑" panose="020B0503020204020204" pitchFamily="34" charset="-122"/>
                <a:cs typeface="Arial" panose="020B0604020202020204"/>
              </a:rPr>
              <a:t>个芒果</a:t>
            </a:r>
            <a:endParaRPr kumimoji="0" 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a:endParaRPr>
          </a:p>
        </p:txBody>
      </p:sp>
      <p:pic>
        <p:nvPicPr>
          <p:cNvPr id="5" name="Picture 13"/>
          <p:cNvPicPr>
            <a:picLocks noChangeAspect="1" noChangeArrowheads="1"/>
          </p:cNvPicPr>
          <p:nvPr/>
        </p:nvPicPr>
        <p:blipFill>
          <a:blip r:embed="rId3" cstate="print"/>
          <a:srcRect/>
          <a:stretch>
            <a:fillRect/>
          </a:stretch>
        </p:blipFill>
        <p:spPr bwMode="auto">
          <a:xfrm>
            <a:off x="2999117" y="1404007"/>
            <a:ext cx="5792787" cy="5207000"/>
          </a:xfrm>
          <a:prstGeom prst="rect">
            <a:avLst/>
          </a:prstGeom>
          <a:noFill/>
          <a:ln w="9525">
            <a:noFill/>
            <a:miter lim="800000"/>
            <a:headEnd/>
            <a:tailEnd/>
          </a:ln>
        </p:spPr>
      </p:pic>
      <p:grpSp>
        <p:nvGrpSpPr>
          <p:cNvPr id="6" name="组合 5"/>
          <p:cNvGrpSpPr/>
          <p:nvPr/>
        </p:nvGrpSpPr>
        <p:grpSpPr>
          <a:xfrm>
            <a:off x="3976030" y="1852175"/>
            <a:ext cx="4224338" cy="4217988"/>
            <a:chOff x="3756025" y="1679575"/>
            <a:chExt cx="4224338" cy="4217988"/>
          </a:xfrm>
        </p:grpSpPr>
        <p:sp>
          <p:nvSpPr>
            <p:cNvPr id="9" name="Line 17"/>
            <p:cNvSpPr>
              <a:spLocks noChangeShapeType="1"/>
            </p:cNvSpPr>
            <p:nvPr/>
          </p:nvSpPr>
          <p:spPr bwMode="auto">
            <a:xfrm>
              <a:off x="3813175" y="2022475"/>
              <a:ext cx="3851275" cy="3811588"/>
            </a:xfrm>
            <a:prstGeom prst="line">
              <a:avLst/>
            </a:prstGeom>
            <a:noFill/>
            <a:ln w="28575">
              <a:solidFill>
                <a:srgbClr val="FF0000"/>
              </a:solidFill>
              <a:round/>
            </a:ln>
          </p:spPr>
          <p:txBody>
            <a:bodyPr/>
            <a:lstStyle/>
            <a:p>
              <a:endParaRPr lang="en-US" dirty="0">
                <a:latin typeface="Arial" panose="020B0604020202020204"/>
                <a:cs typeface="Arial" panose="020B0604020202020204"/>
              </a:endParaRPr>
            </a:p>
          </p:txBody>
        </p:sp>
        <p:grpSp>
          <p:nvGrpSpPr>
            <p:cNvPr id="10" name="Group 23"/>
            <p:cNvGrpSpPr/>
            <p:nvPr/>
          </p:nvGrpSpPr>
          <p:grpSpPr bwMode="auto">
            <a:xfrm>
              <a:off x="7586663" y="5470525"/>
              <a:ext cx="393700" cy="427038"/>
              <a:chOff x="4779" y="3446"/>
              <a:chExt cx="248" cy="269"/>
            </a:xfrm>
          </p:grpSpPr>
          <p:sp>
            <p:nvSpPr>
              <p:cNvPr id="22" name="Oval 25"/>
              <p:cNvSpPr>
                <a:spLocks noChangeArrowheads="1"/>
              </p:cNvSpPr>
              <p:nvPr/>
            </p:nvSpPr>
            <p:spPr bwMode="auto">
              <a:xfrm>
                <a:off x="4779" y="3628"/>
                <a:ext cx="88" cy="87"/>
              </a:xfrm>
              <a:prstGeom prst="ellipse">
                <a:avLst/>
              </a:prstGeom>
              <a:solidFill>
                <a:srgbClr val="FF0000"/>
              </a:solidFill>
              <a:ln w="9525">
                <a:noFill/>
                <a:prstDash val="dash"/>
                <a:round/>
              </a:ln>
            </p:spPr>
            <p:txBody>
              <a:bodyPr wrap="none" anchor="ctr"/>
              <a:lstStyle/>
              <a:p>
                <a:endParaRPr lang="en-US">
                  <a:latin typeface="Arial" panose="020B0604020202020204"/>
                  <a:cs typeface="Arial" panose="020B0604020202020204"/>
                </a:endParaRPr>
              </a:p>
            </p:txBody>
          </p:sp>
          <p:sp>
            <p:nvSpPr>
              <p:cNvPr id="23" name="Text Box 36"/>
              <p:cNvSpPr txBox="1">
                <a:spLocks noChangeArrowheads="1"/>
              </p:cNvSpPr>
              <p:nvPr/>
            </p:nvSpPr>
            <p:spPr bwMode="auto">
              <a:xfrm>
                <a:off x="4903" y="3446"/>
                <a:ext cx="124" cy="213"/>
              </a:xfrm>
              <a:prstGeom prst="rect">
                <a:avLst/>
              </a:prstGeom>
              <a:noFill/>
              <a:ln w="9525">
                <a:noFill/>
                <a:miter lim="800000"/>
              </a:ln>
            </p:spPr>
            <p:txBody>
              <a:bodyPr lIns="0" tIns="0" rIns="0" bIns="0">
                <a:spAutoFit/>
              </a:bodyPr>
              <a:lstStyle/>
              <a:p>
                <a:pPr>
                  <a:spcBef>
                    <a:spcPct val="50000"/>
                  </a:spcBef>
                </a:pPr>
                <a:r>
                  <a:rPr lang="en-US" sz="2200" b="1">
                    <a:solidFill>
                      <a:srgbClr val="FF0000"/>
                    </a:solidFill>
                    <a:latin typeface="Arial" panose="020B0604020202020204"/>
                    <a:cs typeface="Arial" panose="020B0604020202020204"/>
                  </a:rPr>
                  <a:t>A</a:t>
                </a:r>
                <a:endParaRPr lang="en-US" sz="2200" b="1" baseline="-25000">
                  <a:solidFill>
                    <a:srgbClr val="FF0000"/>
                  </a:solidFill>
                  <a:latin typeface="Arial" panose="020B0604020202020204"/>
                  <a:cs typeface="Arial" panose="020B0604020202020204"/>
                </a:endParaRPr>
              </a:p>
            </p:txBody>
          </p:sp>
        </p:grpSp>
        <p:grpSp>
          <p:nvGrpSpPr>
            <p:cNvPr id="11" name="组合 10"/>
            <p:cNvGrpSpPr/>
            <p:nvPr/>
          </p:nvGrpSpPr>
          <p:grpSpPr>
            <a:xfrm>
              <a:off x="3756025" y="1679575"/>
              <a:ext cx="1779588" cy="4148138"/>
              <a:chOff x="3756025" y="1679575"/>
              <a:chExt cx="1779588" cy="4148138"/>
            </a:xfrm>
          </p:grpSpPr>
          <p:grpSp>
            <p:nvGrpSpPr>
              <p:cNvPr id="12" name="Group 24"/>
              <p:cNvGrpSpPr/>
              <p:nvPr/>
            </p:nvGrpSpPr>
            <p:grpSpPr bwMode="auto">
              <a:xfrm>
                <a:off x="3756025" y="1679575"/>
                <a:ext cx="490538" cy="409575"/>
                <a:chOff x="2366" y="1058"/>
                <a:chExt cx="309" cy="258"/>
              </a:xfrm>
            </p:grpSpPr>
            <p:sp>
              <p:nvSpPr>
                <p:cNvPr id="20" name="Oval 25"/>
                <p:cNvSpPr>
                  <a:spLocks noChangeArrowheads="1"/>
                </p:cNvSpPr>
                <p:nvPr/>
              </p:nvSpPr>
              <p:spPr bwMode="auto">
                <a:xfrm>
                  <a:off x="2366" y="1229"/>
                  <a:ext cx="88" cy="87"/>
                </a:xfrm>
                <a:prstGeom prst="ellipse">
                  <a:avLst/>
                </a:prstGeom>
                <a:solidFill>
                  <a:srgbClr val="FF0000"/>
                </a:solidFill>
                <a:ln w="9525">
                  <a:noFill/>
                  <a:prstDash val="dash"/>
                  <a:round/>
                </a:ln>
              </p:spPr>
              <p:txBody>
                <a:bodyPr wrap="none" anchor="ctr"/>
                <a:lstStyle/>
                <a:p>
                  <a:endParaRPr lang="en-US">
                    <a:latin typeface="Arial" panose="020B0604020202020204"/>
                    <a:cs typeface="Arial" panose="020B0604020202020204"/>
                  </a:endParaRPr>
                </a:p>
              </p:txBody>
            </p:sp>
            <p:sp>
              <p:nvSpPr>
                <p:cNvPr id="21" name="Text Box 36"/>
                <p:cNvSpPr txBox="1">
                  <a:spLocks noChangeArrowheads="1"/>
                </p:cNvSpPr>
                <p:nvPr/>
              </p:nvSpPr>
              <p:spPr bwMode="auto">
                <a:xfrm>
                  <a:off x="2491" y="1058"/>
                  <a:ext cx="184" cy="213"/>
                </a:xfrm>
                <a:prstGeom prst="rect">
                  <a:avLst/>
                </a:prstGeom>
                <a:noFill/>
                <a:ln w="9525">
                  <a:noFill/>
                  <a:miter lim="800000"/>
                </a:ln>
              </p:spPr>
              <p:txBody>
                <a:bodyPr lIns="0" tIns="0" rIns="0" bIns="0">
                  <a:spAutoFit/>
                </a:bodyPr>
                <a:lstStyle/>
                <a:p>
                  <a:pPr>
                    <a:spcBef>
                      <a:spcPct val="50000"/>
                    </a:spcBef>
                  </a:pPr>
                  <a:r>
                    <a:rPr lang="en-US" sz="2200" b="1">
                      <a:solidFill>
                        <a:srgbClr val="FF0000"/>
                      </a:solidFill>
                      <a:latin typeface="Arial" panose="020B0604020202020204"/>
                      <a:cs typeface="Arial" panose="020B0604020202020204"/>
                    </a:rPr>
                    <a:t>B</a:t>
                  </a:r>
                  <a:endParaRPr lang="en-US" sz="2200" b="1" baseline="-25000">
                    <a:solidFill>
                      <a:srgbClr val="FF0000"/>
                    </a:solidFill>
                    <a:latin typeface="Arial" panose="020B0604020202020204"/>
                    <a:cs typeface="Arial" panose="020B0604020202020204"/>
                  </a:endParaRPr>
                </a:p>
              </p:txBody>
            </p:sp>
          </p:grpSp>
          <p:grpSp>
            <p:nvGrpSpPr>
              <p:cNvPr id="13" name="Group 33"/>
              <p:cNvGrpSpPr/>
              <p:nvPr/>
            </p:nvGrpSpPr>
            <p:grpSpPr bwMode="auto">
              <a:xfrm>
                <a:off x="3817938" y="2959100"/>
                <a:ext cx="1717675" cy="2868613"/>
                <a:chOff x="2405" y="1864"/>
                <a:chExt cx="1082" cy="1807"/>
              </a:xfrm>
            </p:grpSpPr>
            <p:grpSp>
              <p:nvGrpSpPr>
                <p:cNvPr id="14" name="Group 25"/>
                <p:cNvGrpSpPr/>
                <p:nvPr/>
              </p:nvGrpSpPr>
              <p:grpSpPr bwMode="auto">
                <a:xfrm>
                  <a:off x="3170" y="1864"/>
                  <a:ext cx="317" cy="256"/>
                  <a:chOff x="3170" y="1864"/>
                  <a:chExt cx="317" cy="256"/>
                </a:xfrm>
              </p:grpSpPr>
              <p:sp>
                <p:nvSpPr>
                  <p:cNvPr id="18" name="Text Box 36"/>
                  <p:cNvSpPr txBox="1">
                    <a:spLocks noChangeArrowheads="1"/>
                  </p:cNvSpPr>
                  <p:nvPr/>
                </p:nvSpPr>
                <p:spPr bwMode="auto">
                  <a:xfrm>
                    <a:off x="3303" y="1864"/>
                    <a:ext cx="184" cy="213"/>
                  </a:xfrm>
                  <a:prstGeom prst="rect">
                    <a:avLst/>
                  </a:prstGeom>
                  <a:noFill/>
                  <a:ln w="9525">
                    <a:noFill/>
                    <a:miter lim="800000"/>
                  </a:ln>
                </p:spPr>
                <p:txBody>
                  <a:bodyPr lIns="0" tIns="0" rIns="0" bIns="0">
                    <a:spAutoFit/>
                  </a:bodyPr>
                  <a:lstStyle/>
                  <a:p>
                    <a:pPr>
                      <a:spcBef>
                        <a:spcPct val="50000"/>
                      </a:spcBef>
                    </a:pPr>
                    <a:r>
                      <a:rPr lang="en-US" sz="2200" b="1">
                        <a:solidFill>
                          <a:srgbClr val="FF0000"/>
                        </a:solidFill>
                        <a:latin typeface="Arial" panose="020B0604020202020204"/>
                        <a:cs typeface="Arial" panose="020B0604020202020204"/>
                      </a:rPr>
                      <a:t>C</a:t>
                    </a:r>
                    <a:endParaRPr lang="en-US" sz="2200" b="1" baseline="-25000">
                      <a:solidFill>
                        <a:srgbClr val="FF0000"/>
                      </a:solidFill>
                      <a:latin typeface="Arial" panose="020B0604020202020204"/>
                      <a:cs typeface="Arial" panose="020B0604020202020204"/>
                    </a:endParaRPr>
                  </a:p>
                </p:txBody>
              </p:sp>
              <p:sp>
                <p:nvSpPr>
                  <p:cNvPr id="19" name="Oval 25"/>
                  <p:cNvSpPr>
                    <a:spLocks noChangeArrowheads="1"/>
                  </p:cNvSpPr>
                  <p:nvPr/>
                </p:nvSpPr>
                <p:spPr bwMode="auto">
                  <a:xfrm>
                    <a:off x="3170" y="2033"/>
                    <a:ext cx="88" cy="87"/>
                  </a:xfrm>
                  <a:prstGeom prst="ellipse">
                    <a:avLst/>
                  </a:prstGeom>
                  <a:solidFill>
                    <a:srgbClr val="FF0000"/>
                  </a:solidFill>
                  <a:ln w="9525">
                    <a:noFill/>
                    <a:prstDash val="dash"/>
                    <a:round/>
                  </a:ln>
                </p:spPr>
                <p:txBody>
                  <a:bodyPr wrap="none" anchor="ctr"/>
                  <a:lstStyle/>
                  <a:p>
                    <a:endParaRPr lang="en-US">
                      <a:latin typeface="Arial" panose="020B0604020202020204"/>
                      <a:cs typeface="Arial" panose="020B0604020202020204"/>
                    </a:endParaRPr>
                  </a:p>
                </p:txBody>
              </p:sp>
            </p:grpSp>
            <p:grpSp>
              <p:nvGrpSpPr>
                <p:cNvPr id="15" name="Group 65"/>
                <p:cNvGrpSpPr/>
                <p:nvPr/>
              </p:nvGrpSpPr>
              <p:grpSpPr bwMode="auto">
                <a:xfrm>
                  <a:off x="2405" y="-1518"/>
                  <a:ext cx="806" cy="646"/>
                  <a:chOff x="357" y="2450"/>
                  <a:chExt cx="795" cy="646"/>
                </a:xfrm>
              </p:grpSpPr>
              <p:sp>
                <p:nvSpPr>
                  <p:cNvPr id="16" name="Line 66"/>
                  <p:cNvSpPr>
                    <a:spLocks noChangeShapeType="1"/>
                  </p:cNvSpPr>
                  <p:nvPr/>
                </p:nvSpPr>
                <p:spPr bwMode="auto">
                  <a:xfrm>
                    <a:off x="357" y="2450"/>
                    <a:ext cx="795" cy="0"/>
                  </a:xfrm>
                  <a:prstGeom prst="line">
                    <a:avLst/>
                  </a:prstGeom>
                  <a:noFill/>
                  <a:ln w="12700">
                    <a:solidFill>
                      <a:srgbClr val="FF0000"/>
                    </a:solidFill>
                    <a:prstDash val="lgDash"/>
                    <a:round/>
                  </a:ln>
                </p:spPr>
                <p:txBody>
                  <a:bodyPr/>
                  <a:lstStyle/>
                  <a:p>
                    <a:endParaRPr lang="en-US">
                      <a:latin typeface="Arial" panose="020B0604020202020204"/>
                      <a:cs typeface="Arial" panose="020B0604020202020204"/>
                    </a:endParaRPr>
                  </a:p>
                </p:txBody>
              </p:sp>
              <p:sp>
                <p:nvSpPr>
                  <p:cNvPr id="17" name="Line 67"/>
                  <p:cNvSpPr>
                    <a:spLocks noChangeShapeType="1"/>
                  </p:cNvSpPr>
                  <p:nvPr/>
                </p:nvSpPr>
                <p:spPr bwMode="auto">
                  <a:xfrm>
                    <a:off x="1152" y="2451"/>
                    <a:ext cx="0" cy="645"/>
                  </a:xfrm>
                  <a:prstGeom prst="line">
                    <a:avLst/>
                  </a:prstGeom>
                  <a:noFill/>
                  <a:ln w="12700">
                    <a:solidFill>
                      <a:srgbClr val="FF0000"/>
                    </a:solidFill>
                    <a:prstDash val="lgDash"/>
                    <a:round/>
                  </a:ln>
                </p:spPr>
                <p:txBody>
                  <a:bodyPr/>
                  <a:lstStyle/>
                  <a:p>
                    <a:endParaRPr lang="en-US">
                      <a:latin typeface="Arial" panose="020B0604020202020204"/>
                      <a:cs typeface="Arial" panose="020B0604020202020204"/>
                    </a:endParaRPr>
                  </a:p>
                </p:txBody>
              </p:sp>
            </p:grpSp>
          </p:grpSp>
        </p:grpSp>
      </p:grpSp>
      <p:sp>
        <p:nvSpPr>
          <p:cNvPr id="24" name="Text Box 10"/>
          <p:cNvSpPr txBox="1">
            <a:spLocks noChangeArrowheads="1"/>
          </p:cNvSpPr>
          <p:nvPr/>
        </p:nvSpPr>
        <p:spPr bwMode="auto">
          <a:xfrm>
            <a:off x="2998012" y="1344136"/>
            <a:ext cx="953485" cy="677108"/>
          </a:xfrm>
          <a:prstGeom prst="rect">
            <a:avLst/>
          </a:prstGeom>
          <a:noFill/>
          <a:ln w="9525">
            <a:noFill/>
            <a:miter lim="800000"/>
          </a:ln>
        </p:spPr>
        <p:txBody>
          <a:bodyPr wrap="square">
            <a:spAutoFit/>
          </a:bodyPr>
          <a:lstStyle/>
          <a:p>
            <a:pPr algn="r">
              <a:lnSpc>
                <a:spcPct val="95000"/>
              </a:lnSpc>
              <a:spcBef>
                <a:spcPct val="50000"/>
              </a:spcBef>
            </a:pPr>
            <a:r>
              <a:rPr lang="zh-CN" altLang="en-US" sz="2000" dirty="0">
                <a:latin typeface="Arial" panose="020B0604020202020204"/>
                <a:cs typeface="Arial" panose="020B0604020202020204"/>
              </a:rPr>
              <a:t>芒果的数量</a:t>
            </a:r>
            <a:endParaRPr lang="en-US" sz="2000" dirty="0">
              <a:latin typeface="Arial" panose="020B0604020202020204"/>
              <a:cs typeface="Arial" panose="020B0604020202020204"/>
            </a:endParaRPr>
          </a:p>
        </p:txBody>
      </p:sp>
      <p:sp>
        <p:nvSpPr>
          <p:cNvPr id="25" name="Text Box 10"/>
          <p:cNvSpPr txBox="1">
            <a:spLocks noChangeArrowheads="1"/>
          </p:cNvSpPr>
          <p:nvPr/>
        </p:nvSpPr>
        <p:spPr bwMode="auto">
          <a:xfrm>
            <a:off x="8042276" y="5993770"/>
            <a:ext cx="953485" cy="677108"/>
          </a:xfrm>
          <a:prstGeom prst="rect">
            <a:avLst/>
          </a:prstGeom>
          <a:noFill/>
          <a:ln w="9525">
            <a:noFill/>
            <a:miter lim="800000"/>
          </a:ln>
        </p:spPr>
        <p:txBody>
          <a:bodyPr wrap="square">
            <a:spAutoFit/>
          </a:bodyPr>
          <a:lstStyle/>
          <a:p>
            <a:pPr algn="r">
              <a:lnSpc>
                <a:spcPct val="95000"/>
              </a:lnSpc>
              <a:spcBef>
                <a:spcPct val="50000"/>
              </a:spcBef>
            </a:pPr>
            <a:r>
              <a:rPr lang="zh-CN" altLang="en-US" sz="2000" dirty="0">
                <a:latin typeface="Arial" panose="020B0604020202020204"/>
                <a:cs typeface="Arial" panose="020B0604020202020204"/>
              </a:rPr>
              <a:t>鱼的数量</a:t>
            </a:r>
            <a:endParaRPr lang="en-US" sz="2000" dirty="0">
              <a:latin typeface="Arial" panose="020B0604020202020204"/>
              <a:cs typeface="Arial" panose="020B0604020202020204"/>
            </a:endParaRPr>
          </a:p>
        </p:txBody>
      </p:sp>
      <p:sp>
        <p:nvSpPr>
          <p:cNvPr id="26" name="Text Box 60"/>
          <p:cNvSpPr txBox="1">
            <a:spLocks noChangeArrowheads="1"/>
          </p:cNvSpPr>
          <p:nvPr/>
        </p:nvSpPr>
        <p:spPr bwMode="auto">
          <a:xfrm>
            <a:off x="5241160" y="1181456"/>
            <a:ext cx="3379788" cy="1245235"/>
          </a:xfrm>
          <a:prstGeom prst="rect">
            <a:avLst/>
          </a:prstGeom>
          <a:solidFill>
            <a:srgbClr val="D7E5F5"/>
          </a:solidFill>
          <a:ln w="9525">
            <a:noFill/>
            <a:miter lim="800000"/>
          </a:ln>
          <a:effectLst>
            <a:outerShdw blurRad="50800" dist="38100" dir="2700000" algn="tl" rotWithShape="0">
              <a:prstClr val="black">
                <a:alpha val="40000"/>
              </a:prstClr>
            </a:outerShdw>
          </a:effectLst>
        </p:spPr>
        <p:txBody>
          <a:bodyPr>
            <a:spAutoFit/>
          </a:bodyPr>
          <a:lstStyle/>
          <a:p>
            <a:pPr marL="457200" indent="-457200">
              <a:spcBef>
                <a:spcPct val="50000"/>
              </a:spcBef>
              <a:defRPr/>
            </a:pPr>
            <a:r>
              <a:rPr lang="en-US" sz="2500" b="1" dirty="0">
                <a:solidFill>
                  <a:srgbClr val="C00000"/>
                </a:solidFill>
                <a:latin typeface="Arial" panose="020B0604020202020204"/>
                <a:cs typeface="Arial" panose="020B0604020202020204"/>
              </a:rPr>
              <a:t>D.</a:t>
            </a:r>
            <a:r>
              <a:rPr lang="en-US" sz="2500" dirty="0">
                <a:solidFill>
                  <a:srgbClr val="339966"/>
                </a:solidFill>
                <a:latin typeface="Arial" panose="020B0604020202020204"/>
                <a:cs typeface="Arial" panose="020B0604020202020204"/>
              </a:rPr>
              <a:t> 	</a:t>
            </a:r>
            <a:r>
              <a:rPr lang="zh-CN" altLang="en-US" sz="2500" dirty="0">
                <a:solidFill>
                  <a:srgbClr val="FF0000"/>
                </a:solidFill>
                <a:latin typeface="Arial" panose="020B0604020202020204"/>
                <a:cs typeface="Arial" panose="020B0604020202020204"/>
              </a:rPr>
              <a:t>预算约束</a:t>
            </a:r>
            <a:r>
              <a:rPr lang="zh-CN" altLang="en-US" sz="2500" dirty="0">
                <a:latin typeface="Arial" panose="020B0604020202020204"/>
                <a:cs typeface="Arial" panose="020B0604020202020204"/>
              </a:rPr>
              <a:t>表明他可以购买得起的消费组合</a:t>
            </a:r>
            <a:endParaRPr lang="en-US" sz="2500" dirty="0">
              <a:latin typeface="Arial" panose="020B0604020202020204"/>
              <a:cs typeface="Arial" panose="020B0604020202020204"/>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475620" y="786681"/>
            <a:ext cx="6951753" cy="460650"/>
          </a:xfrm>
        </p:spPr>
        <p:txBody>
          <a:bodyPr>
            <a:noAutofit/>
          </a:bodyPr>
          <a:lstStyle/>
          <a:p>
            <a:pPr algn="l" eaLnBrk="1" hangingPunct="1">
              <a:defRPr/>
            </a:pPr>
            <a:r>
              <a:rPr lang="zh-CN" altLang="en-US" dirty="0">
                <a:solidFill>
                  <a:schemeClr val="accent1"/>
                </a:solidFill>
                <a:latin typeface="Tahoma" panose="020B0604030504040204" pitchFamily="34" charset="0"/>
                <a:ea typeface="华光中雅_CNKI" panose="02000500000000000000"/>
                <a:cs typeface="Arial" panose="020B0604020202020204" pitchFamily="34" charset="0"/>
              </a:rPr>
              <a:t>预算约束线的斜率</a:t>
            </a:r>
          </a:p>
        </p:txBody>
      </p:sp>
      <p:sp>
        <p:nvSpPr>
          <p:cNvPr id="7" name="Rectangle 2"/>
          <p:cNvSpPr txBox="1">
            <a:spLocks noChangeArrowheads="1"/>
          </p:cNvSpPr>
          <p:nvPr/>
        </p:nvSpPr>
        <p:spPr>
          <a:xfrm>
            <a:off x="333541" y="1717359"/>
            <a:ext cx="2749913" cy="4024150"/>
          </a:xfrm>
          <a:prstGeom prst="rect">
            <a:avLst/>
          </a:prstGeom>
        </p:spPr>
        <p:txBody>
          <a:bodyPr vert="horz" lIns="91440" tIns="45720" rIns="91440" bIns="45720" rtlCol="0">
            <a:normAutofit fontScale="92500" lnSpcReduction="20000"/>
          </a:bodyPr>
          <a:lstStyle/>
          <a:p>
            <a:pPr lvl="0">
              <a:lnSpc>
                <a:spcPct val="105000"/>
              </a:lnSpc>
              <a:spcBef>
                <a:spcPts val="1200"/>
              </a:spcBef>
              <a:buClr>
                <a:srgbClr val="A3C167"/>
              </a:buClr>
              <a:buSzPct val="115000"/>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a:rPr>
              <a:t>从</a:t>
            </a:r>
            <a:r>
              <a:rPr kumimoji="0" lang="en-US" altLang="zh-CN" sz="2800" b="0" i="0" u="none" strike="noStrike" kern="1200" cap="none" spc="0" normalizeH="0" baseline="0" noProof="0" dirty="0">
                <a:ln>
                  <a:noFill/>
                </a:ln>
                <a:solidFill>
                  <a:srgbClr val="800040"/>
                </a:solidFill>
                <a:effectLst/>
                <a:uLnTx/>
                <a:uFillTx/>
                <a:latin typeface="微软雅黑" panose="020B0503020204020204" pitchFamily="34" charset="-122"/>
                <a:ea typeface="微软雅黑" panose="020B0503020204020204" pitchFamily="34" charset="-122"/>
                <a:cs typeface="Arial" panose="020B0604020202020204"/>
              </a:rPr>
              <a:t>C</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a:rPr>
              <a:t>到</a:t>
            </a:r>
            <a:r>
              <a:rPr kumimoji="0" lang="en-US" altLang="zh-CN" sz="2800" b="0" i="0" u="none" strike="noStrike" kern="1200" cap="none" spc="0" normalizeH="0" baseline="0" noProof="0" dirty="0">
                <a:ln>
                  <a:noFill/>
                </a:ln>
                <a:solidFill>
                  <a:srgbClr val="800040"/>
                </a:solidFill>
                <a:effectLst/>
                <a:uLnTx/>
                <a:uFillTx/>
                <a:latin typeface="微软雅黑" panose="020B0503020204020204" pitchFamily="34" charset="-122"/>
                <a:ea typeface="微软雅黑" panose="020B0503020204020204" pitchFamily="34" charset="-122"/>
                <a:cs typeface="Arial" panose="020B0604020202020204"/>
              </a:rPr>
              <a:t>D</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a:rPr>
              <a:t>,</a:t>
            </a:r>
          </a:p>
          <a:p>
            <a:pPr lvl="0">
              <a:lnSpc>
                <a:spcPct val="105000"/>
              </a:lnSpc>
              <a:spcBef>
                <a:spcPts val="1200"/>
              </a:spcBef>
              <a:buClr>
                <a:srgbClr val="A3C167"/>
              </a:buClr>
              <a:buSzPct val="115000"/>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a:rPr>
              <a:t>“向上”</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a:rPr>
              <a:t>=-200</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a:rPr>
              <a:t>个芒果</a:t>
            </a:r>
          </a:p>
          <a:p>
            <a:pPr lvl="0">
              <a:lnSpc>
                <a:spcPct val="105000"/>
              </a:lnSpc>
              <a:spcBef>
                <a:spcPts val="1200"/>
              </a:spcBef>
              <a:buClr>
                <a:srgbClr val="A3C167"/>
              </a:buClr>
              <a:buSzPct val="115000"/>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a:rPr>
              <a:t>向右”</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a:rPr>
              <a:t>=+50</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a:rPr>
              <a:t>条鱼</a:t>
            </a:r>
          </a:p>
          <a:p>
            <a:pPr lvl="0">
              <a:lnSpc>
                <a:spcPct val="105000"/>
              </a:lnSpc>
              <a:spcBef>
                <a:spcPts val="1200"/>
              </a:spcBef>
              <a:buClr>
                <a:srgbClr val="A3C167"/>
              </a:buClr>
              <a:buSzPct val="115000"/>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a:rPr>
              <a:t>   斜率</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a:rPr>
              <a:t>=-4</a:t>
            </a:r>
          </a:p>
          <a:p>
            <a:pPr lvl="0">
              <a:lnSpc>
                <a:spcPct val="105000"/>
              </a:lnSpc>
              <a:spcBef>
                <a:spcPts val="1200"/>
              </a:spcBef>
              <a:buClr>
                <a:srgbClr val="A3C167"/>
              </a:buClr>
              <a:buSzPct val="115000"/>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a:rPr>
              <a:t>甲为了得到</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a:rPr>
              <a:t>1</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a:rPr>
              <a:t>条鱼必须放弃</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a:rPr>
              <a:t>4</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a:rPr>
              <a:t>个 芒果</a:t>
            </a:r>
            <a:endParaRPr kumimoji="0" 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a:endParaRPr>
          </a:p>
        </p:txBody>
      </p:sp>
      <p:pic>
        <p:nvPicPr>
          <p:cNvPr id="5" name="Picture 13"/>
          <p:cNvPicPr>
            <a:picLocks noChangeAspect="1" noChangeArrowheads="1"/>
          </p:cNvPicPr>
          <p:nvPr/>
        </p:nvPicPr>
        <p:blipFill>
          <a:blip r:embed="rId3" cstate="print"/>
          <a:srcRect/>
          <a:stretch>
            <a:fillRect/>
          </a:stretch>
        </p:blipFill>
        <p:spPr bwMode="auto">
          <a:xfrm>
            <a:off x="2999117" y="1404007"/>
            <a:ext cx="5792787" cy="5207000"/>
          </a:xfrm>
          <a:prstGeom prst="rect">
            <a:avLst/>
          </a:prstGeom>
          <a:noFill/>
          <a:ln w="9525">
            <a:noFill/>
            <a:miter lim="800000"/>
            <a:headEnd/>
            <a:tailEnd/>
          </a:ln>
        </p:spPr>
      </p:pic>
      <p:sp>
        <p:nvSpPr>
          <p:cNvPr id="24" name="Text Box 10"/>
          <p:cNvSpPr txBox="1">
            <a:spLocks noChangeArrowheads="1"/>
          </p:cNvSpPr>
          <p:nvPr/>
        </p:nvSpPr>
        <p:spPr bwMode="auto">
          <a:xfrm>
            <a:off x="2998012" y="1344136"/>
            <a:ext cx="953485" cy="677108"/>
          </a:xfrm>
          <a:prstGeom prst="rect">
            <a:avLst/>
          </a:prstGeom>
          <a:noFill/>
          <a:ln w="9525">
            <a:noFill/>
            <a:miter lim="800000"/>
          </a:ln>
        </p:spPr>
        <p:txBody>
          <a:bodyPr wrap="square">
            <a:spAutoFit/>
          </a:bodyPr>
          <a:lstStyle/>
          <a:p>
            <a:pPr algn="r">
              <a:lnSpc>
                <a:spcPct val="95000"/>
              </a:lnSpc>
              <a:spcBef>
                <a:spcPct val="50000"/>
              </a:spcBef>
            </a:pPr>
            <a:r>
              <a:rPr lang="zh-CN" altLang="en-US" sz="2000" dirty="0">
                <a:latin typeface="Arial" panose="020B0604020202020204"/>
                <a:cs typeface="Arial" panose="020B0604020202020204"/>
              </a:rPr>
              <a:t>芒果的数量</a:t>
            </a:r>
            <a:endParaRPr lang="en-US" sz="2000" dirty="0">
              <a:latin typeface="Arial" panose="020B0604020202020204"/>
              <a:cs typeface="Arial" panose="020B0604020202020204"/>
            </a:endParaRPr>
          </a:p>
        </p:txBody>
      </p:sp>
      <p:sp>
        <p:nvSpPr>
          <p:cNvPr id="25" name="Text Box 10"/>
          <p:cNvSpPr txBox="1">
            <a:spLocks noChangeArrowheads="1"/>
          </p:cNvSpPr>
          <p:nvPr/>
        </p:nvSpPr>
        <p:spPr bwMode="auto">
          <a:xfrm>
            <a:off x="8042276" y="5993770"/>
            <a:ext cx="953485" cy="677108"/>
          </a:xfrm>
          <a:prstGeom prst="rect">
            <a:avLst/>
          </a:prstGeom>
          <a:noFill/>
          <a:ln w="9525">
            <a:noFill/>
            <a:miter lim="800000"/>
          </a:ln>
        </p:spPr>
        <p:txBody>
          <a:bodyPr wrap="square">
            <a:spAutoFit/>
          </a:bodyPr>
          <a:lstStyle/>
          <a:p>
            <a:pPr algn="r">
              <a:lnSpc>
                <a:spcPct val="95000"/>
              </a:lnSpc>
              <a:spcBef>
                <a:spcPct val="50000"/>
              </a:spcBef>
            </a:pPr>
            <a:r>
              <a:rPr lang="zh-CN" altLang="en-US" sz="2000" dirty="0">
                <a:latin typeface="Arial" panose="020B0604020202020204"/>
                <a:cs typeface="Arial" panose="020B0604020202020204"/>
              </a:rPr>
              <a:t>鱼的数量</a:t>
            </a:r>
            <a:endParaRPr lang="en-US" sz="2000" dirty="0">
              <a:latin typeface="Arial" panose="020B0604020202020204"/>
              <a:cs typeface="Arial" panose="020B0604020202020204"/>
            </a:endParaRPr>
          </a:p>
        </p:txBody>
      </p:sp>
      <p:sp>
        <p:nvSpPr>
          <p:cNvPr id="26" name="Text Box 60"/>
          <p:cNvSpPr txBox="1">
            <a:spLocks noChangeArrowheads="1"/>
          </p:cNvSpPr>
          <p:nvPr/>
        </p:nvSpPr>
        <p:spPr bwMode="auto">
          <a:xfrm>
            <a:off x="5276698" y="1181456"/>
            <a:ext cx="2962841" cy="1245235"/>
          </a:xfrm>
          <a:prstGeom prst="rect">
            <a:avLst/>
          </a:prstGeom>
          <a:solidFill>
            <a:srgbClr val="D7E5F5"/>
          </a:solidFill>
          <a:ln w="9525">
            <a:noFill/>
            <a:miter lim="800000"/>
          </a:ln>
          <a:effectLst>
            <a:outerShdw blurRad="50800" dist="38100" dir="2700000" algn="tl" rotWithShape="0">
              <a:prstClr val="black">
                <a:alpha val="40000"/>
              </a:prstClr>
            </a:outerShdw>
          </a:effectLst>
        </p:spPr>
        <p:txBody>
          <a:bodyPr wrap="square">
            <a:spAutoFit/>
          </a:bodyPr>
          <a:lstStyle/>
          <a:p>
            <a:pPr marL="457200" indent="-457200">
              <a:spcBef>
                <a:spcPct val="50000"/>
              </a:spcBef>
              <a:defRPr/>
            </a:pPr>
            <a:r>
              <a:rPr lang="zh-CN" altLang="en-US" sz="2500" dirty="0">
                <a:latin typeface="Arial" panose="020B0604020202020204"/>
                <a:cs typeface="Arial" panose="020B0604020202020204"/>
              </a:rPr>
              <a:t>     预算约束线的斜率等于</a:t>
            </a:r>
            <a:r>
              <a:rPr lang="en-US" altLang="zh-CN" sz="2500" dirty="0">
                <a:latin typeface="Arial" panose="020B0604020202020204"/>
                <a:cs typeface="Arial" panose="020B0604020202020204"/>
              </a:rPr>
              <a:t>X</a:t>
            </a:r>
            <a:r>
              <a:rPr lang="zh-CN" altLang="en-US" sz="2500" dirty="0">
                <a:latin typeface="Arial" panose="020B0604020202020204"/>
                <a:cs typeface="Arial" panose="020B0604020202020204"/>
              </a:rPr>
              <a:t>轴上产品的相对价格</a:t>
            </a:r>
          </a:p>
        </p:txBody>
      </p:sp>
      <p:grpSp>
        <p:nvGrpSpPr>
          <p:cNvPr id="2" name="组合 1"/>
          <p:cNvGrpSpPr/>
          <p:nvPr/>
        </p:nvGrpSpPr>
        <p:grpSpPr>
          <a:xfrm>
            <a:off x="4057498" y="2182182"/>
            <a:ext cx="3851275" cy="3811588"/>
            <a:chOff x="3813175" y="2022475"/>
            <a:chExt cx="3851275" cy="3811588"/>
          </a:xfrm>
        </p:grpSpPr>
        <p:sp>
          <p:nvSpPr>
            <p:cNvPr id="3" name="Line 14"/>
            <p:cNvSpPr>
              <a:spLocks noChangeShapeType="1"/>
            </p:cNvSpPr>
            <p:nvPr/>
          </p:nvSpPr>
          <p:spPr bwMode="auto">
            <a:xfrm>
              <a:off x="3813175" y="2022475"/>
              <a:ext cx="3851275" cy="3811588"/>
            </a:xfrm>
            <a:prstGeom prst="line">
              <a:avLst/>
            </a:prstGeom>
            <a:noFill/>
            <a:ln w="28575">
              <a:solidFill>
                <a:schemeClr val="tx1"/>
              </a:solidFill>
              <a:round/>
            </a:ln>
          </p:spPr>
          <p:txBody>
            <a:bodyPr/>
            <a:lstStyle/>
            <a:p>
              <a:endParaRPr lang="en-US" dirty="0">
                <a:latin typeface="Arial" panose="020B0604020202020204"/>
                <a:cs typeface="Arial" panose="020B0604020202020204"/>
              </a:endParaRPr>
            </a:p>
          </p:txBody>
        </p:sp>
        <p:grpSp>
          <p:nvGrpSpPr>
            <p:cNvPr id="4" name="Group 15"/>
            <p:cNvGrpSpPr/>
            <p:nvPr/>
          </p:nvGrpSpPr>
          <p:grpSpPr bwMode="auto">
            <a:xfrm>
              <a:off x="5665788" y="3563938"/>
              <a:ext cx="393700" cy="427037"/>
              <a:chOff x="4779" y="3446"/>
              <a:chExt cx="248" cy="269"/>
            </a:xfrm>
          </p:grpSpPr>
          <p:sp>
            <p:nvSpPr>
              <p:cNvPr id="31" name="Oval 25"/>
              <p:cNvSpPr>
                <a:spLocks noChangeArrowheads="1"/>
              </p:cNvSpPr>
              <p:nvPr/>
            </p:nvSpPr>
            <p:spPr bwMode="auto">
              <a:xfrm>
                <a:off x="4779" y="3628"/>
                <a:ext cx="88" cy="87"/>
              </a:xfrm>
              <a:prstGeom prst="ellipse">
                <a:avLst/>
              </a:prstGeom>
              <a:solidFill>
                <a:srgbClr val="FF0000"/>
              </a:solidFill>
              <a:ln w="9525">
                <a:noFill/>
                <a:prstDash val="dash"/>
                <a:round/>
              </a:ln>
            </p:spPr>
            <p:txBody>
              <a:bodyPr wrap="none" anchor="ctr"/>
              <a:lstStyle/>
              <a:p>
                <a:endParaRPr lang="en-US">
                  <a:latin typeface="Arial" panose="020B0604020202020204"/>
                  <a:cs typeface="Arial" panose="020B0604020202020204"/>
                </a:endParaRPr>
              </a:p>
            </p:txBody>
          </p:sp>
          <p:sp>
            <p:nvSpPr>
              <p:cNvPr id="32" name="Text Box 36"/>
              <p:cNvSpPr txBox="1">
                <a:spLocks noChangeArrowheads="1"/>
              </p:cNvSpPr>
              <p:nvPr/>
            </p:nvSpPr>
            <p:spPr bwMode="auto">
              <a:xfrm>
                <a:off x="4903" y="3446"/>
                <a:ext cx="124" cy="213"/>
              </a:xfrm>
              <a:prstGeom prst="rect">
                <a:avLst/>
              </a:prstGeom>
              <a:noFill/>
              <a:ln w="9525">
                <a:noFill/>
                <a:miter lim="800000"/>
              </a:ln>
            </p:spPr>
            <p:txBody>
              <a:bodyPr lIns="0" tIns="0" rIns="0" bIns="0">
                <a:spAutoFit/>
              </a:bodyPr>
              <a:lstStyle/>
              <a:p>
                <a:pPr>
                  <a:spcBef>
                    <a:spcPct val="50000"/>
                  </a:spcBef>
                </a:pPr>
                <a:r>
                  <a:rPr lang="en-US" sz="2200" b="1">
                    <a:solidFill>
                      <a:srgbClr val="FF0000"/>
                    </a:solidFill>
                    <a:latin typeface="Arial" panose="020B0604020202020204"/>
                    <a:cs typeface="Arial" panose="020B0604020202020204"/>
                  </a:rPr>
                  <a:t>D</a:t>
                </a:r>
                <a:endParaRPr lang="en-US" sz="2200" b="1" baseline="-25000">
                  <a:solidFill>
                    <a:srgbClr val="FF0000"/>
                  </a:solidFill>
                  <a:latin typeface="Arial" panose="020B0604020202020204"/>
                  <a:cs typeface="Arial" panose="020B0604020202020204"/>
                </a:endParaRPr>
              </a:p>
            </p:txBody>
          </p:sp>
        </p:grpSp>
        <p:grpSp>
          <p:nvGrpSpPr>
            <p:cNvPr id="8" name="Group 31"/>
            <p:cNvGrpSpPr/>
            <p:nvPr/>
          </p:nvGrpSpPr>
          <p:grpSpPr bwMode="auto">
            <a:xfrm>
              <a:off x="5032375" y="2959100"/>
              <a:ext cx="503238" cy="406400"/>
              <a:chOff x="3170" y="1864"/>
              <a:chExt cx="317" cy="256"/>
            </a:xfrm>
          </p:grpSpPr>
          <p:sp>
            <p:nvSpPr>
              <p:cNvPr id="29" name="Text Box 36"/>
              <p:cNvSpPr txBox="1">
                <a:spLocks noChangeArrowheads="1"/>
              </p:cNvSpPr>
              <p:nvPr/>
            </p:nvSpPr>
            <p:spPr bwMode="auto">
              <a:xfrm>
                <a:off x="3303" y="1864"/>
                <a:ext cx="184" cy="213"/>
              </a:xfrm>
              <a:prstGeom prst="rect">
                <a:avLst/>
              </a:prstGeom>
              <a:noFill/>
              <a:ln w="9525">
                <a:noFill/>
                <a:miter lim="800000"/>
              </a:ln>
            </p:spPr>
            <p:txBody>
              <a:bodyPr lIns="0" tIns="0" rIns="0" bIns="0">
                <a:spAutoFit/>
              </a:bodyPr>
              <a:lstStyle/>
              <a:p>
                <a:pPr>
                  <a:spcBef>
                    <a:spcPct val="50000"/>
                  </a:spcBef>
                </a:pPr>
                <a:r>
                  <a:rPr lang="en-US" sz="2200" b="1">
                    <a:solidFill>
                      <a:srgbClr val="FF0000"/>
                    </a:solidFill>
                    <a:latin typeface="Arial" panose="020B0604020202020204"/>
                    <a:cs typeface="Arial" panose="020B0604020202020204"/>
                  </a:rPr>
                  <a:t>C</a:t>
                </a:r>
                <a:endParaRPr lang="en-US" sz="2200" b="1" baseline="-25000">
                  <a:solidFill>
                    <a:srgbClr val="FF0000"/>
                  </a:solidFill>
                  <a:latin typeface="Arial" panose="020B0604020202020204"/>
                  <a:cs typeface="Arial" panose="020B0604020202020204"/>
                </a:endParaRPr>
              </a:p>
            </p:txBody>
          </p:sp>
          <p:sp>
            <p:nvSpPr>
              <p:cNvPr id="30" name="Oval 25"/>
              <p:cNvSpPr>
                <a:spLocks noChangeArrowheads="1"/>
              </p:cNvSpPr>
              <p:nvPr/>
            </p:nvSpPr>
            <p:spPr bwMode="auto">
              <a:xfrm>
                <a:off x="3170" y="2033"/>
                <a:ext cx="88" cy="87"/>
              </a:xfrm>
              <a:prstGeom prst="ellipse">
                <a:avLst/>
              </a:prstGeom>
              <a:solidFill>
                <a:srgbClr val="FF0000"/>
              </a:solidFill>
              <a:ln w="9525">
                <a:noFill/>
                <a:prstDash val="dash"/>
                <a:round/>
              </a:ln>
            </p:spPr>
            <p:txBody>
              <a:bodyPr wrap="none" anchor="ctr"/>
              <a:lstStyle/>
              <a:p>
                <a:endParaRPr lang="en-US">
                  <a:latin typeface="Arial" panose="020B0604020202020204"/>
                  <a:cs typeface="Arial" panose="020B0604020202020204"/>
                </a:endParaRPr>
              </a:p>
            </p:txBody>
          </p:sp>
        </p:grpSp>
        <p:sp>
          <p:nvSpPr>
            <p:cNvPr id="27" name="Line 37"/>
            <p:cNvSpPr>
              <a:spLocks noChangeShapeType="1"/>
            </p:cNvSpPr>
            <p:nvPr/>
          </p:nvSpPr>
          <p:spPr bwMode="auto">
            <a:xfrm flipH="1">
              <a:off x="5092700" y="3365500"/>
              <a:ext cx="4763" cy="573088"/>
            </a:xfrm>
            <a:prstGeom prst="line">
              <a:avLst/>
            </a:prstGeom>
            <a:noFill/>
            <a:ln w="38100">
              <a:solidFill>
                <a:srgbClr val="0000FF"/>
              </a:solidFill>
              <a:round/>
              <a:tailEnd type="triangle" w="med" len="med"/>
            </a:ln>
          </p:spPr>
          <p:txBody>
            <a:bodyPr/>
            <a:lstStyle/>
            <a:p>
              <a:endParaRPr lang="en-US">
                <a:latin typeface="Arial" panose="020B0604020202020204"/>
                <a:cs typeface="Arial" panose="020B0604020202020204"/>
              </a:endParaRPr>
            </a:p>
          </p:txBody>
        </p:sp>
        <p:sp>
          <p:nvSpPr>
            <p:cNvPr id="28" name="Line 38"/>
            <p:cNvSpPr>
              <a:spLocks noChangeShapeType="1"/>
            </p:cNvSpPr>
            <p:nvPr/>
          </p:nvSpPr>
          <p:spPr bwMode="auto">
            <a:xfrm>
              <a:off x="5097463" y="3927475"/>
              <a:ext cx="571500" cy="0"/>
            </a:xfrm>
            <a:prstGeom prst="line">
              <a:avLst/>
            </a:prstGeom>
            <a:noFill/>
            <a:ln w="38100">
              <a:solidFill>
                <a:srgbClr val="0000FF"/>
              </a:solidFill>
              <a:round/>
              <a:tailEnd type="triangle" w="med" len="med"/>
            </a:ln>
          </p:spPr>
          <p:txBody>
            <a:bodyPr/>
            <a:lstStyle/>
            <a:p>
              <a:endParaRPr lang="en-US">
                <a:latin typeface="Arial" panose="020B0604020202020204"/>
                <a:cs typeface="Arial" panose="020B0604020202020204"/>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507564" y="457883"/>
            <a:ext cx="8011455" cy="798103"/>
          </a:xfrm>
        </p:spPr>
        <p:txBody>
          <a:bodyPr>
            <a:normAutofit/>
          </a:bodyPr>
          <a:lstStyle/>
          <a:p>
            <a:pPr algn="l" eaLnBrk="1" hangingPunct="1">
              <a:defRPr/>
            </a:pPr>
            <a:r>
              <a:rPr lang="zh-CN" altLang="en-US" b="0" dirty="0">
                <a:solidFill>
                  <a:schemeClr val="accent1"/>
                </a:solidFill>
                <a:latin typeface="Tahoma" panose="020B0604030504040204" pitchFamily="34" charset="0"/>
                <a:ea typeface="华光中雅_CNKI" panose="02000500000000000000"/>
                <a:cs typeface="Arial" panose="020B0604020202020204" pitchFamily="34" charset="0"/>
              </a:rPr>
              <a:t>习题：预算约束线</a:t>
            </a:r>
            <a:endParaRPr lang="en-US" dirty="0">
              <a:solidFill>
                <a:schemeClr val="accent1"/>
              </a:solidFill>
              <a:ea typeface="华光中雅_CNKI" panose="02000500000000000000"/>
              <a:cs typeface="Arial" panose="020B0604020202020204" pitchFamily="34" charset="0"/>
            </a:endParaRPr>
          </a:p>
        </p:txBody>
      </p:sp>
      <p:sp>
        <p:nvSpPr>
          <p:cNvPr id="7" name="Rectangle 2"/>
          <p:cNvSpPr txBox="1">
            <a:spLocks noChangeArrowheads="1"/>
          </p:cNvSpPr>
          <p:nvPr/>
        </p:nvSpPr>
        <p:spPr>
          <a:xfrm>
            <a:off x="573236" y="1725919"/>
            <a:ext cx="8257805" cy="4024150"/>
          </a:xfrm>
          <a:prstGeom prst="rect">
            <a:avLst/>
          </a:prstGeom>
        </p:spPr>
        <p:txBody>
          <a:bodyPr vert="horz" lIns="91440" tIns="45720" rIns="91440" bIns="45720" rtlCol="0">
            <a:normAutofit/>
          </a:bodyPr>
          <a:lstStyle/>
          <a:p>
            <a:pPr marR="0" lvl="0" algn="l" defTabSz="914400" rtl="0" eaLnBrk="1" fontAlgn="auto" latinLnBrk="0" hangingPunct="1">
              <a:lnSpc>
                <a:spcPct val="105000"/>
              </a:lnSpc>
              <a:spcBef>
                <a:spcPts val="1200"/>
              </a:spcBef>
              <a:spcAft>
                <a:spcPts val="0"/>
              </a:spcAft>
              <a:buClr>
                <a:srgbClr val="C00000"/>
              </a:buClr>
              <a:buSzPct val="115000"/>
              <a:defRPr/>
            </a:pPr>
            <a:r>
              <a:rPr kumimoji="0" lang="zh-CN" altLang="en-US" sz="31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a:rPr>
              <a:t>甲的预算约束线在下列情况会发生什么样的变化：</a:t>
            </a:r>
            <a:endParaRPr lang="en-US" altLang="zh-CN" sz="3100" dirty="0">
              <a:latin typeface="微软雅黑" panose="020B0503020204020204" pitchFamily="34" charset="-122"/>
              <a:ea typeface="微软雅黑" panose="020B0503020204020204" pitchFamily="34" charset="-122"/>
              <a:cs typeface="Arial" panose="020B0604020202020204"/>
            </a:endParaRPr>
          </a:p>
          <a:p>
            <a:pPr marL="517525" marR="0" lvl="0" indent="-517525" algn="l" defTabSz="914400" rtl="0" eaLnBrk="1" fontAlgn="auto" latinLnBrk="0" hangingPunct="1">
              <a:lnSpc>
                <a:spcPct val="105000"/>
              </a:lnSpc>
              <a:spcBef>
                <a:spcPts val="1200"/>
              </a:spcBef>
              <a:spcAft>
                <a:spcPts val="0"/>
              </a:spcAft>
              <a:buClr>
                <a:srgbClr val="C00000"/>
              </a:buClr>
              <a:buSzPct val="115000"/>
              <a:buFont typeface="+mj-lt"/>
              <a:buAutoNum type="alphaUcPeriod"/>
              <a:defRPr/>
            </a:pPr>
            <a:r>
              <a:rPr lang="zh-CN" altLang="en-US" sz="3100" dirty="0">
                <a:latin typeface="微软雅黑" panose="020B0503020204020204" pitchFamily="34" charset="-122"/>
                <a:ea typeface="微软雅黑" panose="020B0503020204020204" pitchFamily="34" charset="-122"/>
                <a:cs typeface="Arial" panose="020B0604020202020204"/>
              </a:rPr>
              <a:t>他的收入减少到</a:t>
            </a:r>
            <a:r>
              <a:rPr lang="en-US" altLang="zh-CN" sz="3100" dirty="0">
                <a:latin typeface="微软雅黑" panose="020B0503020204020204" pitchFamily="34" charset="-122"/>
                <a:ea typeface="微软雅黑" panose="020B0503020204020204" pitchFamily="34" charset="-122"/>
                <a:cs typeface="Arial" panose="020B0604020202020204"/>
              </a:rPr>
              <a:t>800</a:t>
            </a:r>
          </a:p>
          <a:p>
            <a:pPr marL="517525" marR="0" lvl="0" indent="-517525" algn="l" defTabSz="914400" rtl="0" eaLnBrk="1" fontAlgn="auto" latinLnBrk="0" hangingPunct="1">
              <a:lnSpc>
                <a:spcPct val="105000"/>
              </a:lnSpc>
              <a:spcBef>
                <a:spcPts val="1200"/>
              </a:spcBef>
              <a:spcAft>
                <a:spcPts val="0"/>
              </a:spcAft>
              <a:buClr>
                <a:srgbClr val="C00000"/>
              </a:buClr>
              <a:buSzPct val="115000"/>
              <a:buFont typeface="+mj-lt"/>
              <a:buAutoNum type="alphaUcPeriod"/>
              <a:defRPr/>
            </a:pPr>
            <a:r>
              <a:rPr lang="zh-CN" altLang="en-US" sz="3100" dirty="0">
                <a:latin typeface="微软雅黑" panose="020B0503020204020204" pitchFamily="34" charset="-122"/>
                <a:ea typeface="微软雅黑" panose="020B0503020204020204" pitchFamily="34" charset="-122"/>
                <a:cs typeface="Arial" panose="020B0604020202020204"/>
              </a:rPr>
              <a:t>芒果的价格上升到</a:t>
            </a:r>
            <a:r>
              <a:rPr lang="en-US" altLang="zh-CN" sz="3100" dirty="0">
                <a:latin typeface="微软雅黑" panose="020B0503020204020204" pitchFamily="34" charset="-122"/>
                <a:ea typeface="微软雅黑" panose="020B0503020204020204" pitchFamily="34" charset="-122"/>
                <a:cs typeface="Arial" panose="020B0604020202020204"/>
              </a:rPr>
              <a:t>P</a:t>
            </a:r>
            <a:r>
              <a:rPr lang="en-US" altLang="zh-CN" sz="3100" baseline="-25000" dirty="0">
                <a:latin typeface="微软雅黑" panose="020B0503020204020204" pitchFamily="34" charset="-122"/>
                <a:ea typeface="微软雅黑" panose="020B0503020204020204" pitchFamily="34" charset="-122"/>
                <a:cs typeface="Arial" panose="020B0604020202020204"/>
              </a:rPr>
              <a:t>M</a:t>
            </a:r>
            <a:r>
              <a:rPr lang="en-US" altLang="zh-CN" sz="3100" dirty="0">
                <a:latin typeface="微软雅黑" panose="020B0503020204020204" pitchFamily="34" charset="-122"/>
                <a:ea typeface="微软雅黑" panose="020B0503020204020204" pitchFamily="34" charset="-122"/>
                <a:cs typeface="Arial" panose="020B0604020202020204"/>
              </a:rPr>
              <a:t>=2</a:t>
            </a:r>
            <a:r>
              <a:rPr lang="zh-CN" altLang="en-US" sz="3100" dirty="0">
                <a:latin typeface="微软雅黑" panose="020B0503020204020204" pitchFamily="34" charset="-122"/>
                <a:ea typeface="微软雅黑" panose="020B0503020204020204" pitchFamily="34" charset="-122"/>
                <a:cs typeface="Arial" panose="020B0604020202020204"/>
              </a:rPr>
              <a:t>元</a:t>
            </a:r>
            <a:r>
              <a:rPr lang="en-US" altLang="zh-CN" sz="3100" dirty="0">
                <a:latin typeface="微软雅黑" panose="020B0503020204020204" pitchFamily="34" charset="-122"/>
                <a:ea typeface="微软雅黑" panose="020B0503020204020204" pitchFamily="34" charset="-122"/>
                <a:cs typeface="Arial" panose="020B0604020202020204"/>
              </a:rPr>
              <a:t>/</a:t>
            </a:r>
            <a:r>
              <a:rPr lang="zh-CN" altLang="en-US" sz="3100" dirty="0">
                <a:latin typeface="微软雅黑" panose="020B0503020204020204" pitchFamily="34" charset="-122"/>
                <a:ea typeface="微软雅黑" panose="020B0503020204020204" pitchFamily="34" charset="-122"/>
                <a:cs typeface="Arial" panose="020B0604020202020204"/>
              </a:rPr>
              <a:t>每个芒果</a:t>
            </a:r>
            <a:endParaRPr lang="en-US" altLang="zh-CN" sz="3100" dirty="0">
              <a:latin typeface="微软雅黑" panose="020B0503020204020204" pitchFamily="34" charset="-122"/>
              <a:ea typeface="微软雅黑" panose="020B0503020204020204" pitchFamily="34" charset="-122"/>
              <a:cs typeface="Arial" panose="020B0604020202020204"/>
            </a:endParaRPr>
          </a:p>
          <a:p>
            <a:pPr marL="517525" lvl="0" indent="-517525">
              <a:lnSpc>
                <a:spcPct val="105000"/>
              </a:lnSpc>
              <a:spcBef>
                <a:spcPts val="1200"/>
              </a:spcBef>
              <a:buClr>
                <a:srgbClr val="A3C167"/>
              </a:buClr>
              <a:buSzPct val="115000"/>
              <a:buAutoNum type="alphaUcPeriod" startAt="3"/>
              <a:defRPr/>
            </a:pPr>
            <a:endParaRPr kumimoji="0" 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a:endParaRPr>
          </a:p>
        </p:txBody>
      </p:sp>
      <p:sp>
        <p:nvSpPr>
          <p:cNvPr id="25" name="Text Box 10"/>
          <p:cNvSpPr txBox="1">
            <a:spLocks noChangeArrowheads="1"/>
          </p:cNvSpPr>
          <p:nvPr/>
        </p:nvSpPr>
        <p:spPr bwMode="auto">
          <a:xfrm>
            <a:off x="8042276" y="5993770"/>
            <a:ext cx="953485" cy="677108"/>
          </a:xfrm>
          <a:prstGeom prst="rect">
            <a:avLst/>
          </a:prstGeom>
          <a:noFill/>
          <a:ln w="9525">
            <a:noFill/>
            <a:miter lim="800000"/>
          </a:ln>
        </p:spPr>
        <p:txBody>
          <a:bodyPr wrap="square">
            <a:spAutoFit/>
          </a:bodyPr>
          <a:lstStyle/>
          <a:p>
            <a:pPr algn="r">
              <a:lnSpc>
                <a:spcPct val="95000"/>
              </a:lnSpc>
              <a:spcBef>
                <a:spcPct val="50000"/>
              </a:spcBef>
            </a:pPr>
            <a:r>
              <a:rPr lang="zh-CN" altLang="en-US" sz="2000" dirty="0">
                <a:latin typeface="Arial" panose="020B0604020202020204"/>
                <a:cs typeface="Arial" panose="020B0604020202020204"/>
              </a:rPr>
              <a:t>鱼的数量</a:t>
            </a:r>
            <a:endParaRPr lang="en-US" sz="2000" dirty="0">
              <a:latin typeface="Arial" panose="020B0604020202020204"/>
              <a:cs typeface="Arial" panose="020B0604020202020204"/>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a:xfrm>
            <a:off x="507564" y="457883"/>
            <a:ext cx="8011455" cy="798103"/>
          </a:xfrm>
        </p:spPr>
        <p:txBody>
          <a:bodyPr>
            <a:normAutofit/>
          </a:bodyPr>
          <a:lstStyle/>
          <a:p>
            <a:pPr algn="l" eaLnBrk="1" hangingPunct="1">
              <a:defRPr/>
            </a:pPr>
            <a:r>
              <a:rPr lang="zh-CN" altLang="en-US" dirty="0">
                <a:solidFill>
                  <a:schemeClr val="accent1"/>
                </a:solidFill>
                <a:latin typeface="Tahoma" panose="020B0604030504040204" pitchFamily="34" charset="0"/>
                <a:ea typeface="华光中雅_CNKI" panose="02000500000000000000"/>
                <a:cs typeface="Arial" panose="020B0604020202020204" pitchFamily="34" charset="0"/>
              </a:rPr>
              <a:t>习题：参考答案</a:t>
            </a:r>
            <a:endParaRPr lang="en-US" dirty="0">
              <a:solidFill>
                <a:schemeClr val="accent1"/>
              </a:solidFill>
              <a:ea typeface="华光中雅_CNKI" panose="02000500000000000000"/>
              <a:cs typeface="Arial" panose="020B0604020202020204" pitchFamily="34" charset="0"/>
            </a:endParaRPr>
          </a:p>
        </p:txBody>
      </p:sp>
      <p:sp>
        <p:nvSpPr>
          <p:cNvPr id="7" name="Rectangle 2"/>
          <p:cNvSpPr txBox="1">
            <a:spLocks noChangeArrowheads="1"/>
          </p:cNvSpPr>
          <p:nvPr/>
        </p:nvSpPr>
        <p:spPr>
          <a:xfrm>
            <a:off x="142875" y="1609090"/>
            <a:ext cx="2946314" cy="4381500"/>
          </a:xfrm>
          <a:prstGeom prst="rect">
            <a:avLst/>
          </a:prstGeom>
        </p:spPr>
        <p:txBody>
          <a:bodyPr vert="horz" lIns="91440" tIns="45720" rIns="91440" bIns="45720" rtlCol="0">
            <a:normAutofit/>
          </a:bodyPr>
          <a:lstStyle/>
          <a:p>
            <a:pPr marR="0" lvl="0" algn="l" defTabSz="914400" rtl="0" eaLnBrk="1" fontAlgn="auto" latinLnBrk="0" hangingPunct="1">
              <a:lnSpc>
                <a:spcPct val="105000"/>
              </a:lnSpc>
              <a:spcBef>
                <a:spcPts val="1200"/>
              </a:spcBef>
              <a:spcAft>
                <a:spcPts val="0"/>
              </a:spcAft>
              <a:buClr>
                <a:srgbClr val="C00000"/>
              </a:buClr>
              <a:buSzPct val="115000"/>
              <a:defRPr/>
            </a:pPr>
            <a:r>
              <a:rPr lang="en-US" altLang="zh-CN" sz="2600" dirty="0">
                <a:latin typeface="微软雅黑" panose="020B0503020204020204" pitchFamily="34" charset="-122"/>
                <a:ea typeface="微软雅黑" panose="020B0503020204020204" pitchFamily="34" charset="-122"/>
                <a:cs typeface="Arial" panose="020B0604020202020204"/>
              </a:rPr>
              <a:t>A</a:t>
            </a:r>
            <a:r>
              <a:rPr lang="zh-CN" altLang="en-US" sz="2600" dirty="0">
                <a:latin typeface="微软雅黑" panose="020B0503020204020204" pitchFamily="34" charset="-122"/>
                <a:ea typeface="微软雅黑" panose="020B0503020204020204" pitchFamily="34" charset="-122"/>
                <a:cs typeface="Arial" panose="020B0604020202020204"/>
              </a:rPr>
              <a:t>：现在能买</a:t>
            </a:r>
            <a:endParaRPr lang="en-US" altLang="zh-CN" sz="2600" dirty="0">
              <a:latin typeface="微软雅黑" panose="020B0503020204020204" pitchFamily="34" charset="-122"/>
              <a:ea typeface="微软雅黑" panose="020B0503020204020204" pitchFamily="34" charset="-122"/>
              <a:cs typeface="Arial" panose="020B0604020202020204"/>
            </a:endParaRPr>
          </a:p>
          <a:p>
            <a:pPr marR="0" lvl="0" algn="l" defTabSz="914400" rtl="0" eaLnBrk="1" fontAlgn="auto" latinLnBrk="0" hangingPunct="1">
              <a:lnSpc>
                <a:spcPct val="105000"/>
              </a:lnSpc>
              <a:spcBef>
                <a:spcPts val="1200"/>
              </a:spcBef>
              <a:spcAft>
                <a:spcPts val="0"/>
              </a:spcAft>
              <a:buClr>
                <a:srgbClr val="C00000"/>
              </a:buClr>
              <a:buSzPct val="115000"/>
              <a:defRPr/>
            </a:pPr>
            <a:r>
              <a:rPr lang="en-US" altLang="zh-CN" sz="2600" smtClean="0">
                <a:latin typeface="微软雅黑" panose="020B0503020204020204" pitchFamily="34" charset="-122"/>
                <a:ea typeface="微软雅黑" panose="020B0503020204020204" pitchFamily="34" charset="-122"/>
                <a:cs typeface="Arial" panose="020B0604020202020204"/>
              </a:rPr>
              <a:t>800/4=200</a:t>
            </a:r>
            <a:r>
              <a:rPr lang="zh-CN" altLang="en-US" sz="2600" dirty="0">
                <a:latin typeface="微软雅黑" panose="020B0503020204020204" pitchFamily="34" charset="-122"/>
                <a:ea typeface="微软雅黑" panose="020B0503020204020204" pitchFamily="34" charset="-122"/>
                <a:cs typeface="Arial" panose="020B0604020202020204"/>
              </a:rPr>
              <a:t>条鱼</a:t>
            </a:r>
            <a:endParaRPr lang="en-US" altLang="zh-CN" sz="2600" dirty="0">
              <a:latin typeface="微软雅黑" panose="020B0503020204020204" pitchFamily="34" charset="-122"/>
              <a:ea typeface="微软雅黑" panose="020B0503020204020204" pitchFamily="34" charset="-122"/>
              <a:cs typeface="Arial" panose="020B0604020202020204"/>
            </a:endParaRPr>
          </a:p>
          <a:p>
            <a:pPr marR="0" lvl="0" algn="l" defTabSz="914400" rtl="0" eaLnBrk="1" fontAlgn="auto" latinLnBrk="0" hangingPunct="1">
              <a:lnSpc>
                <a:spcPct val="105000"/>
              </a:lnSpc>
              <a:spcBef>
                <a:spcPts val="1200"/>
              </a:spcBef>
              <a:spcAft>
                <a:spcPts val="0"/>
              </a:spcAft>
              <a:buClr>
                <a:srgbClr val="C00000"/>
              </a:buClr>
              <a:buSzPct val="115000"/>
              <a:defRPr/>
            </a:pPr>
            <a:r>
              <a:rPr lang="zh-CN" altLang="en-US" sz="2600" dirty="0">
                <a:latin typeface="微软雅黑" panose="020B0503020204020204" pitchFamily="34" charset="-122"/>
                <a:ea typeface="微软雅黑" panose="020B0503020204020204" pitchFamily="34" charset="-122"/>
                <a:cs typeface="Arial" panose="020B0604020202020204"/>
              </a:rPr>
              <a:t>或</a:t>
            </a:r>
            <a:endParaRPr lang="en-US" altLang="zh-CN" sz="2600" dirty="0">
              <a:latin typeface="微软雅黑" panose="020B0503020204020204" pitchFamily="34" charset="-122"/>
              <a:ea typeface="微软雅黑" panose="020B0503020204020204" pitchFamily="34" charset="-122"/>
              <a:cs typeface="Arial" panose="020B0604020202020204"/>
            </a:endParaRPr>
          </a:p>
          <a:p>
            <a:pPr marR="0" lvl="0" algn="l" defTabSz="914400" rtl="0" eaLnBrk="1" fontAlgn="auto" latinLnBrk="0" hangingPunct="1">
              <a:lnSpc>
                <a:spcPct val="105000"/>
              </a:lnSpc>
              <a:spcBef>
                <a:spcPts val="1200"/>
              </a:spcBef>
              <a:spcAft>
                <a:spcPts val="0"/>
              </a:spcAft>
              <a:buClr>
                <a:srgbClr val="C00000"/>
              </a:buClr>
              <a:buSzPct val="115000"/>
              <a:defRPr/>
            </a:pPr>
            <a:r>
              <a:rPr lang="en-US" altLang="zh-CN" sz="2600" dirty="0">
                <a:latin typeface="微软雅黑" panose="020B0503020204020204" pitchFamily="34" charset="-122"/>
                <a:ea typeface="微软雅黑" panose="020B0503020204020204" pitchFamily="34" charset="-122"/>
                <a:cs typeface="Arial" panose="020B0604020202020204"/>
              </a:rPr>
              <a:t>800/1=800</a:t>
            </a:r>
            <a:r>
              <a:rPr lang="zh-CN" altLang="en-US" sz="2600" dirty="0">
                <a:latin typeface="微软雅黑" panose="020B0503020204020204" pitchFamily="34" charset="-122"/>
                <a:ea typeface="微软雅黑" panose="020B0503020204020204" pitchFamily="34" charset="-122"/>
                <a:cs typeface="Arial" panose="020B0604020202020204"/>
              </a:rPr>
              <a:t>个芒果</a:t>
            </a:r>
            <a:endParaRPr lang="en-US" altLang="zh-CN" sz="2600" dirty="0">
              <a:latin typeface="微软雅黑" panose="020B0503020204020204" pitchFamily="34" charset="-122"/>
              <a:ea typeface="微软雅黑" panose="020B0503020204020204" pitchFamily="34" charset="-122"/>
              <a:cs typeface="Arial" panose="020B0604020202020204"/>
            </a:endParaRPr>
          </a:p>
          <a:p>
            <a:pPr marR="0" lvl="0" algn="l" defTabSz="914400" rtl="0" eaLnBrk="1" fontAlgn="auto" latinLnBrk="0" hangingPunct="1">
              <a:lnSpc>
                <a:spcPct val="105000"/>
              </a:lnSpc>
              <a:spcBef>
                <a:spcPts val="1200"/>
              </a:spcBef>
              <a:spcAft>
                <a:spcPts val="0"/>
              </a:spcAft>
              <a:buClr>
                <a:srgbClr val="C00000"/>
              </a:buClr>
              <a:buSzPct val="115000"/>
              <a:defRPr/>
            </a:pPr>
            <a:r>
              <a:rPr lang="zh-CN" altLang="en-US" sz="2600" dirty="0">
                <a:latin typeface="微软雅黑" panose="020B0503020204020204" pitchFamily="34" charset="-122"/>
                <a:ea typeface="微软雅黑" panose="020B0503020204020204" pitchFamily="34" charset="-122"/>
                <a:cs typeface="Arial" panose="020B0604020202020204"/>
              </a:rPr>
              <a:t>或</a:t>
            </a:r>
            <a:endParaRPr lang="en-US" altLang="zh-CN" sz="2600" dirty="0">
              <a:latin typeface="微软雅黑" panose="020B0503020204020204" pitchFamily="34" charset="-122"/>
              <a:ea typeface="微软雅黑" panose="020B0503020204020204" pitchFamily="34" charset="-122"/>
              <a:cs typeface="Arial" panose="020B0604020202020204"/>
            </a:endParaRPr>
          </a:p>
          <a:p>
            <a:pPr marR="0" lvl="0" algn="l" defTabSz="914400" rtl="0" eaLnBrk="1" fontAlgn="auto" latinLnBrk="0" hangingPunct="1">
              <a:lnSpc>
                <a:spcPct val="105000"/>
              </a:lnSpc>
              <a:spcBef>
                <a:spcPts val="1200"/>
              </a:spcBef>
              <a:spcAft>
                <a:spcPts val="0"/>
              </a:spcAft>
              <a:buClr>
                <a:srgbClr val="C00000"/>
              </a:buClr>
              <a:buSzPct val="115000"/>
              <a:defRPr/>
            </a:pPr>
            <a:r>
              <a:rPr lang="zh-CN" altLang="en-US" sz="2600" dirty="0">
                <a:latin typeface="微软雅黑" panose="020B0503020204020204" pitchFamily="34" charset="-122"/>
                <a:ea typeface="微软雅黑" panose="020B0503020204020204" pitchFamily="34" charset="-122"/>
                <a:cs typeface="Arial" panose="020B0604020202020204"/>
              </a:rPr>
              <a:t>这两者之间的任意组合</a:t>
            </a:r>
            <a:endParaRPr lang="en-US" altLang="zh-CN" sz="2600" dirty="0">
              <a:latin typeface="微软雅黑" panose="020B0503020204020204" pitchFamily="34" charset="-122"/>
              <a:ea typeface="微软雅黑" panose="020B0503020204020204" pitchFamily="34" charset="-122"/>
              <a:cs typeface="Arial" panose="020B0604020202020204"/>
            </a:endParaRPr>
          </a:p>
          <a:p>
            <a:pPr marL="517525" lvl="0" indent="-517525">
              <a:lnSpc>
                <a:spcPct val="105000"/>
              </a:lnSpc>
              <a:spcBef>
                <a:spcPts val="1200"/>
              </a:spcBef>
              <a:buClr>
                <a:srgbClr val="A3C167"/>
              </a:buClr>
              <a:buSzPct val="115000"/>
              <a:buAutoNum type="alphaUcPeriod" startAt="3"/>
              <a:defRPr/>
            </a:pPr>
            <a:endParaRPr kumimoji="0" 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a:endParaRPr>
          </a:p>
        </p:txBody>
      </p:sp>
      <p:pic>
        <p:nvPicPr>
          <p:cNvPr id="5" name="Picture 13"/>
          <p:cNvPicPr>
            <a:picLocks noChangeAspect="1" noChangeArrowheads="1"/>
          </p:cNvPicPr>
          <p:nvPr/>
        </p:nvPicPr>
        <p:blipFill>
          <a:blip r:embed="rId3" cstate="print"/>
          <a:srcRect/>
          <a:stretch>
            <a:fillRect/>
          </a:stretch>
        </p:blipFill>
        <p:spPr bwMode="auto">
          <a:xfrm>
            <a:off x="2999117" y="1404007"/>
            <a:ext cx="5792787" cy="5207000"/>
          </a:xfrm>
          <a:prstGeom prst="rect">
            <a:avLst/>
          </a:prstGeom>
          <a:noFill/>
          <a:ln w="9525">
            <a:noFill/>
            <a:miter lim="800000"/>
            <a:headEnd/>
            <a:tailEnd/>
          </a:ln>
        </p:spPr>
      </p:pic>
      <p:sp>
        <p:nvSpPr>
          <p:cNvPr id="24" name="Text Box 10"/>
          <p:cNvSpPr txBox="1">
            <a:spLocks noChangeArrowheads="1"/>
          </p:cNvSpPr>
          <p:nvPr/>
        </p:nvSpPr>
        <p:spPr bwMode="auto">
          <a:xfrm>
            <a:off x="2998012" y="1344136"/>
            <a:ext cx="953485" cy="677108"/>
          </a:xfrm>
          <a:prstGeom prst="rect">
            <a:avLst/>
          </a:prstGeom>
          <a:noFill/>
          <a:ln w="9525">
            <a:noFill/>
            <a:miter lim="800000"/>
          </a:ln>
        </p:spPr>
        <p:txBody>
          <a:bodyPr wrap="square">
            <a:spAutoFit/>
          </a:bodyPr>
          <a:lstStyle/>
          <a:p>
            <a:pPr algn="r">
              <a:lnSpc>
                <a:spcPct val="95000"/>
              </a:lnSpc>
              <a:spcBef>
                <a:spcPct val="50000"/>
              </a:spcBef>
            </a:pPr>
            <a:r>
              <a:rPr lang="zh-CN" altLang="en-US" sz="2000" dirty="0">
                <a:latin typeface="Arial" panose="020B0604020202020204"/>
                <a:cs typeface="Arial" panose="020B0604020202020204"/>
              </a:rPr>
              <a:t>芒果的数量</a:t>
            </a:r>
            <a:endParaRPr lang="en-US" sz="2000" dirty="0">
              <a:latin typeface="Arial" panose="020B0604020202020204"/>
              <a:cs typeface="Arial" panose="020B0604020202020204"/>
            </a:endParaRPr>
          </a:p>
        </p:txBody>
      </p:sp>
      <p:sp>
        <p:nvSpPr>
          <p:cNvPr id="25" name="Text Box 10"/>
          <p:cNvSpPr txBox="1">
            <a:spLocks noChangeArrowheads="1"/>
          </p:cNvSpPr>
          <p:nvPr/>
        </p:nvSpPr>
        <p:spPr bwMode="auto">
          <a:xfrm>
            <a:off x="8042276" y="5993770"/>
            <a:ext cx="953485" cy="677108"/>
          </a:xfrm>
          <a:prstGeom prst="rect">
            <a:avLst/>
          </a:prstGeom>
          <a:noFill/>
          <a:ln w="9525">
            <a:noFill/>
            <a:miter lim="800000"/>
          </a:ln>
        </p:spPr>
        <p:txBody>
          <a:bodyPr wrap="square">
            <a:spAutoFit/>
          </a:bodyPr>
          <a:lstStyle/>
          <a:p>
            <a:pPr algn="r">
              <a:lnSpc>
                <a:spcPct val="95000"/>
              </a:lnSpc>
              <a:spcBef>
                <a:spcPct val="50000"/>
              </a:spcBef>
            </a:pPr>
            <a:r>
              <a:rPr lang="zh-CN" altLang="en-US" sz="2000" dirty="0">
                <a:latin typeface="Arial" panose="020B0604020202020204"/>
                <a:cs typeface="Arial" panose="020B0604020202020204"/>
              </a:rPr>
              <a:t>鱼的数量</a:t>
            </a:r>
            <a:endParaRPr lang="en-US" sz="2000" dirty="0">
              <a:latin typeface="Arial" panose="020B0604020202020204"/>
              <a:cs typeface="Arial" panose="020B0604020202020204"/>
            </a:endParaRPr>
          </a:p>
        </p:txBody>
      </p:sp>
      <p:sp>
        <p:nvSpPr>
          <p:cNvPr id="26" name="Text Box 60"/>
          <p:cNvSpPr txBox="1">
            <a:spLocks noChangeArrowheads="1"/>
          </p:cNvSpPr>
          <p:nvPr/>
        </p:nvSpPr>
        <p:spPr bwMode="auto">
          <a:xfrm>
            <a:off x="5326055" y="1181456"/>
            <a:ext cx="2990217" cy="861774"/>
          </a:xfrm>
          <a:prstGeom prst="rect">
            <a:avLst/>
          </a:prstGeom>
          <a:solidFill>
            <a:srgbClr val="D7E5F5"/>
          </a:solidFill>
          <a:ln w="9525">
            <a:noFill/>
            <a:miter lim="800000"/>
          </a:ln>
          <a:effectLst>
            <a:outerShdw blurRad="50800" dist="38100" dir="2700000" algn="tl" rotWithShape="0">
              <a:prstClr val="black">
                <a:alpha val="40000"/>
              </a:prstClr>
            </a:outerShdw>
          </a:effectLst>
        </p:spPr>
        <p:txBody>
          <a:bodyPr wrap="square">
            <a:spAutoFit/>
          </a:bodyPr>
          <a:lstStyle/>
          <a:p>
            <a:pPr marL="457200" indent="-457200">
              <a:spcBef>
                <a:spcPct val="50000"/>
              </a:spcBef>
              <a:defRPr/>
            </a:pPr>
            <a:r>
              <a:rPr lang="zh-CN" altLang="en-US" sz="2500" dirty="0">
                <a:latin typeface="Arial" panose="020B0604020202020204"/>
                <a:cs typeface="Arial" panose="020B0604020202020204"/>
              </a:rPr>
              <a:t>     收入减少使预算约束线向下移动</a:t>
            </a:r>
            <a:endParaRPr lang="en-US" sz="2500" dirty="0">
              <a:latin typeface="Arial" panose="020B0604020202020204"/>
              <a:cs typeface="Arial" panose="020B0604020202020204"/>
            </a:endParaRPr>
          </a:p>
        </p:txBody>
      </p:sp>
      <p:grpSp>
        <p:nvGrpSpPr>
          <p:cNvPr id="2" name="组合 1"/>
          <p:cNvGrpSpPr/>
          <p:nvPr/>
        </p:nvGrpSpPr>
        <p:grpSpPr>
          <a:xfrm>
            <a:off x="4010587" y="2181389"/>
            <a:ext cx="3851275" cy="3812381"/>
            <a:chOff x="3811854" y="2020094"/>
            <a:chExt cx="3851275" cy="3812381"/>
          </a:xfrm>
        </p:grpSpPr>
        <p:sp>
          <p:nvSpPr>
            <p:cNvPr id="3" name="Line 11"/>
            <p:cNvSpPr>
              <a:spLocks noChangeShapeType="1"/>
            </p:cNvSpPr>
            <p:nvPr/>
          </p:nvSpPr>
          <p:spPr bwMode="auto">
            <a:xfrm>
              <a:off x="3811854" y="2020094"/>
              <a:ext cx="3851275" cy="3811588"/>
            </a:xfrm>
            <a:prstGeom prst="line">
              <a:avLst/>
            </a:prstGeom>
            <a:noFill/>
            <a:ln w="28575">
              <a:solidFill>
                <a:schemeClr val="tx1"/>
              </a:solidFill>
              <a:round/>
            </a:ln>
          </p:spPr>
          <p:txBody>
            <a:bodyPr/>
            <a:lstStyle/>
            <a:p>
              <a:endParaRPr lang="en-US">
                <a:latin typeface="Arial" panose="020B0604020202020204"/>
                <a:cs typeface="Arial" panose="020B0604020202020204"/>
              </a:endParaRPr>
            </a:p>
          </p:txBody>
        </p:sp>
        <p:sp>
          <p:nvSpPr>
            <p:cNvPr id="4" name="Line 28"/>
            <p:cNvSpPr>
              <a:spLocks noChangeShapeType="1"/>
            </p:cNvSpPr>
            <p:nvPr/>
          </p:nvSpPr>
          <p:spPr bwMode="auto">
            <a:xfrm>
              <a:off x="3819525" y="3290888"/>
              <a:ext cx="2555875" cy="2538412"/>
            </a:xfrm>
            <a:prstGeom prst="line">
              <a:avLst/>
            </a:prstGeom>
            <a:noFill/>
            <a:ln w="28575">
              <a:solidFill>
                <a:srgbClr val="0000FF"/>
              </a:solidFill>
              <a:round/>
            </a:ln>
          </p:spPr>
          <p:txBody>
            <a:bodyPr/>
            <a:lstStyle/>
            <a:p>
              <a:endParaRPr lang="en-US">
                <a:latin typeface="Arial" panose="020B0604020202020204"/>
                <a:cs typeface="Arial" panose="020B0604020202020204"/>
              </a:endParaRPr>
            </a:p>
          </p:txBody>
        </p:sp>
        <p:sp>
          <p:nvSpPr>
            <p:cNvPr id="8" name="Line 30"/>
            <p:cNvSpPr>
              <a:spLocks noChangeShapeType="1"/>
            </p:cNvSpPr>
            <p:nvPr/>
          </p:nvSpPr>
          <p:spPr bwMode="auto">
            <a:xfrm flipH="1">
              <a:off x="3822700" y="2092325"/>
              <a:ext cx="3175" cy="1136650"/>
            </a:xfrm>
            <a:prstGeom prst="line">
              <a:avLst/>
            </a:prstGeom>
            <a:noFill/>
            <a:ln w="57150">
              <a:solidFill>
                <a:srgbClr val="0099CC"/>
              </a:solidFill>
              <a:round/>
              <a:tailEnd type="triangle" w="med" len="med"/>
            </a:ln>
          </p:spPr>
          <p:txBody>
            <a:bodyPr/>
            <a:lstStyle/>
            <a:p>
              <a:endParaRPr lang="en-US">
                <a:latin typeface="Arial" panose="020B0604020202020204"/>
                <a:cs typeface="Arial" panose="020B0604020202020204"/>
              </a:endParaRPr>
            </a:p>
          </p:txBody>
        </p:sp>
        <p:sp>
          <p:nvSpPr>
            <p:cNvPr id="27" name="Line 31"/>
            <p:cNvSpPr>
              <a:spLocks noChangeShapeType="1"/>
            </p:cNvSpPr>
            <p:nvPr/>
          </p:nvSpPr>
          <p:spPr bwMode="auto">
            <a:xfrm flipH="1">
              <a:off x="6454775" y="5832475"/>
              <a:ext cx="1133475" cy="0"/>
            </a:xfrm>
            <a:prstGeom prst="line">
              <a:avLst/>
            </a:prstGeom>
            <a:noFill/>
            <a:ln w="57150">
              <a:solidFill>
                <a:srgbClr val="0099CC"/>
              </a:solidFill>
              <a:round/>
              <a:tailEnd type="triangle" w="med" len="med"/>
            </a:ln>
          </p:spPr>
          <p:txBody>
            <a:bodyPr/>
            <a:lstStyle/>
            <a:p>
              <a:endParaRPr lang="en-US">
                <a:latin typeface="Arial" panose="020B0604020202020204"/>
                <a:cs typeface="Arial" panose="020B0604020202020204"/>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GEyYTQ3YzBjNDdiNmY2MWY1ZjA1Njc3MjE3YzgwODU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4">
      <a:dk1>
        <a:sysClr val="windowText" lastClr="000000"/>
      </a:dk1>
      <a:lt1>
        <a:sysClr val="window" lastClr="FFFFFF"/>
      </a:lt1>
      <a:dk2>
        <a:srgbClr val="1F497D"/>
      </a:dk2>
      <a:lt2>
        <a:srgbClr val="EEECE1"/>
      </a:lt2>
      <a:accent1>
        <a:srgbClr val="002060"/>
      </a:accent1>
      <a:accent2>
        <a:srgbClr val="0070C0"/>
      </a:accent2>
      <a:accent3>
        <a:srgbClr val="00B0F0"/>
      </a:accent3>
      <a:accent4>
        <a:srgbClr val="595959"/>
      </a:accent4>
      <a:accent5>
        <a:srgbClr val="7F7F7F"/>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739</TotalTime>
  <Words>4636</Words>
  <Application>Microsoft Office PowerPoint</Application>
  <PresentationFormat>全屏显示(4:3)</PresentationFormat>
  <Paragraphs>531</Paragraphs>
  <Slides>50</Slides>
  <Notes>49</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50</vt:i4>
      </vt:variant>
    </vt:vector>
  </HeadingPairs>
  <TitlesOfParts>
    <vt:vector size="65" baseType="lpstr">
      <vt:lpstr>等线</vt:lpstr>
      <vt:lpstr>华光中雅_CNKI</vt:lpstr>
      <vt:lpstr>思源黑体 CN Bold</vt:lpstr>
      <vt:lpstr>思源黑体 CN Light</vt:lpstr>
      <vt:lpstr>思源黑体 CN Regular</vt:lpstr>
      <vt:lpstr>宋体</vt:lpstr>
      <vt:lpstr>微软雅黑</vt:lpstr>
      <vt:lpstr>Arial</vt:lpstr>
      <vt:lpstr>Calibri</vt:lpstr>
      <vt:lpstr>Tahoma</vt:lpstr>
      <vt:lpstr>Times New Roman</vt:lpstr>
      <vt:lpstr>Verdana</vt:lpstr>
      <vt:lpstr>Wingdings</vt:lpstr>
      <vt:lpstr>Office Theme</vt:lpstr>
      <vt:lpstr>Office 主题</vt:lpstr>
      <vt:lpstr>PowerPoint 演示文稿</vt:lpstr>
      <vt:lpstr>PowerPoint 演示文稿</vt:lpstr>
      <vt:lpstr>PowerPoint 演示文稿</vt:lpstr>
      <vt:lpstr>预算约束： 消费者能买得起什么</vt:lpstr>
      <vt:lpstr>习题：预算约束</vt:lpstr>
      <vt:lpstr>习题：参考答案</vt:lpstr>
      <vt:lpstr>预算约束线的斜率</vt:lpstr>
      <vt:lpstr>习题：预算约束线</vt:lpstr>
      <vt:lpstr>习题：参考答案</vt:lpstr>
      <vt:lpstr>习题：参考答案</vt:lpstr>
      <vt:lpstr>偏好：消费者想要什么</vt:lpstr>
      <vt:lpstr>无差异曲线的四个特征</vt:lpstr>
      <vt:lpstr>无差异曲线的四个特征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结论</vt:lpstr>
      <vt:lpstr>总结</vt:lpstr>
      <vt:lpstr>总结</vt:lpstr>
      <vt:lpstr>总结</vt:lpstr>
      <vt:lpstr>总结</vt:lpstr>
      <vt:lpstr>总结</vt:lpstr>
    </vt:vector>
  </TitlesOfParts>
  <Company>Carthage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c:title>
  <dc:creator>Ron</dc:creator>
  <cp:lastModifiedBy>Windows 用户</cp:lastModifiedBy>
  <cp:revision>288</cp:revision>
  <dcterms:created xsi:type="dcterms:W3CDTF">2010-12-25T14:19:00Z</dcterms:created>
  <dcterms:modified xsi:type="dcterms:W3CDTF">2024-11-05T13:06:08Z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F9BA80353F964182B3F95132158D288D_12</vt:lpwstr>
  </property>
  <property fmtid="{D5CDD505-2E9C-101B-9397-08002B2CF9AE}" pid="3" name="KSOProductBuildVer">
    <vt:lpwstr>2052-12.1.0.15374</vt:lpwstr>
  </property>
</Properties>
</file>