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66" r:id="rId2"/>
    <p:sldId id="268" r:id="rId3"/>
    <p:sldId id="324" r:id="rId4"/>
    <p:sldId id="346" r:id="rId5"/>
    <p:sldId id="406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3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B1C1E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ABAA8-8FB1-4F27-A5EC-E32B77DF3002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68F2-97C3-47D7-ABE8-744472A7A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7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08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94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2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82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1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24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37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36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459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405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65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338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BD039C5-E591-4702-AED9-53741EC3D7EA}"/>
              </a:ext>
            </a:extLst>
          </p:cNvPr>
          <p:cNvSpPr txBox="1"/>
          <p:nvPr/>
        </p:nvSpPr>
        <p:spPr>
          <a:xfrm>
            <a:off x="2267744" y="1412776"/>
            <a:ext cx="44935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en-US" altLang="zh-CN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（微观经济学原理）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主讲人：周豫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3C9CD8B-9D8F-4E4F-AA7B-F97C16B10CCD}"/>
              </a:ext>
            </a:extLst>
          </p:cNvPr>
          <p:cNvSpPr txBox="1"/>
          <p:nvPr/>
        </p:nvSpPr>
        <p:spPr>
          <a:xfrm>
            <a:off x="1259631" y="3933056"/>
            <a:ext cx="763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第</a:t>
            </a:r>
            <a:r>
              <a:rPr lang="en-US" altLang="zh-CN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3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章：相互依存性与贸易的好处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印度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endParaRPr lang="en-US" altLang="zh-CN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24" name="Text Box 48">
            <a:extLst>
              <a:ext uri="{FF2B5EF4-FFF2-40B4-BE49-F238E27FC236}">
                <a16:creationId xmlns="" xmlns:a16="http://schemas.microsoft.com/office/drawing/2014/main" id="{83AE5C25-8D73-3D5E-B3C0-61C1BF5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675" y="1940443"/>
            <a:ext cx="3775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latin typeface="Arial"/>
                <a:cs typeface="Arial"/>
              </a:rPr>
              <a:t>或5000吨小麦，</a:t>
            </a:r>
          </a:p>
        </p:txBody>
      </p:sp>
      <p:grpSp>
        <p:nvGrpSpPr>
          <p:cNvPr id="121" name="Group 41">
            <a:extLst>
              <a:ext uri="{FF2B5EF4-FFF2-40B4-BE49-F238E27FC236}">
                <a16:creationId xmlns="" xmlns:a16="http://schemas.microsoft.com/office/drawing/2014/main" id="{40A8AFA5-2F50-EA7A-F45D-BA3B3D007FA4}"/>
              </a:ext>
            </a:extLst>
          </p:cNvPr>
          <p:cNvGrpSpPr>
            <a:grpSpLocks/>
          </p:cNvGrpSpPr>
          <p:nvPr/>
        </p:nvGrpSpPr>
        <p:grpSpPr bwMode="auto">
          <a:xfrm>
            <a:off x="4342484" y="1659422"/>
            <a:ext cx="4576703" cy="2316162"/>
            <a:chOff x="2711" y="834"/>
            <a:chExt cx="2778" cy="1460"/>
          </a:xfrm>
          <a:solidFill>
            <a:srgbClr val="FFCCCC"/>
          </a:solidFill>
        </p:grpSpPr>
        <p:sp>
          <p:nvSpPr>
            <p:cNvPr id="122" name="Rectangle 42">
              <a:extLst>
                <a:ext uri="{FF2B5EF4-FFF2-40B4-BE49-F238E27FC236}">
                  <a16:creationId xmlns="" xmlns:a16="http://schemas.microsoft.com/office/drawing/2014/main" id="{1E34BADA-A0E9-1FE2-CFAE-9DB28DA6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834"/>
              <a:ext cx="2711" cy="1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Text Box 43">
              <a:extLst>
                <a:ext uri="{FF2B5EF4-FFF2-40B4-BE49-F238E27FC236}">
                  <a16:creationId xmlns="" xmlns:a16="http://schemas.microsoft.com/office/drawing/2014/main" id="{C9D6BAFB-8733-EA72-BC3F-CEFA631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3" y="1057"/>
              <a:ext cx="2736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印度</a:t>
              </a:r>
              <a:r>
                <a:rPr 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有足够的劳动力生产</a:t>
              </a:r>
              <a:r>
                <a:rPr 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240台电脑</a:t>
              </a:r>
              <a:r>
                <a:rPr 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，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或1200吨小麦</a:t>
              </a:r>
              <a:r>
                <a:rPr lang="en-US" altLang="zh-CN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，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或沿着PPF的任何组合</a:t>
              </a:r>
              <a:r>
                <a:rPr lang="en-US" altLang="zh-CN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。</a:t>
              </a:r>
              <a:endPara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sp>
        <p:nvSpPr>
          <p:cNvPr id="128" name="Rectangle 40">
            <a:extLst>
              <a:ext uri="{FF2B5EF4-FFF2-40B4-BE49-F238E27FC236}">
                <a16:creationId xmlns="" xmlns:a16="http://schemas.microsoft.com/office/drawing/2014/main" id="{47FFD1A0-1F07-9D30-E916-FC7B4677CE89}"/>
              </a:ext>
            </a:extLst>
          </p:cNvPr>
          <p:cNvSpPr txBox="1">
            <a:spLocks noChangeArrowheads="1"/>
          </p:cNvSpPr>
          <p:nvPr/>
        </p:nvSpPr>
        <p:spPr>
          <a:xfrm>
            <a:off x="-3577628" y="110270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7630BFC-2015-A1AF-CC06-AFFE5DD18F46}"/>
              </a:ext>
            </a:extLst>
          </p:cNvPr>
          <p:cNvGrpSpPr/>
          <p:nvPr/>
        </p:nvGrpSpPr>
        <p:grpSpPr>
          <a:xfrm>
            <a:off x="288925" y="1798638"/>
            <a:ext cx="7381876" cy="4492625"/>
            <a:chOff x="288925" y="1798638"/>
            <a:chExt cx="7381876" cy="4492625"/>
          </a:xfrm>
        </p:grpSpPr>
        <p:grpSp>
          <p:nvGrpSpPr>
            <p:cNvPr id="27" name="Group 2">
              <a:extLst>
                <a:ext uri="{FF2B5EF4-FFF2-40B4-BE49-F238E27FC236}">
                  <a16:creationId xmlns="" xmlns:a16="http://schemas.microsoft.com/office/drawing/2014/main" id="{511B40CD-B254-B964-2253-87DEA6700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798638"/>
              <a:ext cx="7381876" cy="4492625"/>
              <a:chOff x="559" y="1123"/>
              <a:chExt cx="4650" cy="2830"/>
            </a:xfrm>
          </p:grpSpPr>
          <p:sp>
            <p:nvSpPr>
              <p:cNvPr id="29" name="Text Box 3">
                <a:extLst>
                  <a:ext uri="{FF2B5EF4-FFF2-40B4-BE49-F238E27FC236}">
                    <a16:creationId xmlns="" xmlns:a16="http://schemas.microsoft.com/office/drawing/2014/main" id="{5B9DA567-4050-9E86-D298-319B478FC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2" y="3420"/>
                <a:ext cx="120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latin typeface="Arial"/>
                    <a:cs typeface="Arial"/>
                  </a:rPr>
                  <a:t>电脑（台）</a:t>
                </a:r>
                <a:endParaRPr lang="en-US" sz="2000" b="1">
                  <a:latin typeface="Arial"/>
                  <a:cs typeface="Arial"/>
                </a:endParaRPr>
              </a:p>
            </p:txBody>
          </p:sp>
          <p:sp>
            <p:nvSpPr>
              <p:cNvPr id="30" name="Text Box 4">
                <a:extLst>
                  <a:ext uri="{FF2B5EF4-FFF2-40B4-BE49-F238E27FC236}">
                    <a16:creationId xmlns="" xmlns:a16="http://schemas.microsoft.com/office/drawing/2014/main" id="{6E0D8DDD-6F43-B9C0-A555-792FAB12F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" y="1123"/>
                <a:ext cx="10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/>
                    <a:cs typeface="Arial"/>
                  </a:rPr>
                  <a:t>小麦（吨）</a:t>
                </a:r>
              </a:p>
            </p:txBody>
          </p:sp>
          <p:grpSp>
            <p:nvGrpSpPr>
              <p:cNvPr id="31" name="Group 5">
                <a:extLst>
                  <a:ext uri="{FF2B5EF4-FFF2-40B4-BE49-F238E27FC236}">
                    <a16:creationId xmlns="" xmlns:a16="http://schemas.microsoft.com/office/drawing/2014/main" id="{B6A7C4F8-8C2D-ED9A-0735-3C6540664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9" y="1379"/>
                <a:ext cx="3521" cy="2574"/>
                <a:chOff x="559" y="1379"/>
                <a:chExt cx="3521" cy="2574"/>
              </a:xfrm>
            </p:grpSpPr>
            <p:grpSp>
              <p:nvGrpSpPr>
                <p:cNvPr id="32" name="Group 6">
                  <a:extLst>
                    <a:ext uri="{FF2B5EF4-FFF2-40B4-BE49-F238E27FC236}">
                      <a16:creationId xmlns="" xmlns:a16="http://schemas.microsoft.com/office/drawing/2014/main" id="{3BBAB965-538C-B5BE-3275-D277AB7669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379"/>
                  <a:ext cx="2780" cy="2170"/>
                  <a:chOff x="2416" y="1770"/>
                  <a:chExt cx="610" cy="548"/>
                </a:xfrm>
              </p:grpSpPr>
              <p:sp>
                <p:nvSpPr>
                  <p:cNvPr id="49" name="Line 7">
                    <a:extLst>
                      <a:ext uri="{FF2B5EF4-FFF2-40B4-BE49-F238E27FC236}">
                        <a16:creationId xmlns="" xmlns:a16="http://schemas.microsoft.com/office/drawing/2014/main" id="{16B19E90-2454-42F5-697E-33B229524B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1770"/>
                    <a:ext cx="0" cy="5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0" name="Line 8">
                    <a:extLst>
                      <a:ext uri="{FF2B5EF4-FFF2-40B4-BE49-F238E27FC236}">
                        <a16:creationId xmlns="" xmlns:a16="http://schemas.microsoft.com/office/drawing/2014/main" id="{213642CD-AB9A-B231-D2DB-017247C4C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2318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3" name="Group 9">
                  <a:extLst>
                    <a:ext uri="{FF2B5EF4-FFF2-40B4-BE49-F238E27FC236}">
                      <a16:creationId xmlns="" xmlns:a16="http://schemas.microsoft.com/office/drawing/2014/main" id="{BC33FF56-CAAD-0DC6-ED4F-6FAC5A3FF3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1659"/>
                  <a:ext cx="700" cy="288"/>
                  <a:chOff x="559" y="1659"/>
                  <a:chExt cx="700" cy="288"/>
                </a:xfrm>
              </p:grpSpPr>
              <p:sp>
                <p:nvSpPr>
                  <p:cNvPr id="47" name="Line 10">
                    <a:extLst>
                      <a:ext uri="{FF2B5EF4-FFF2-40B4-BE49-F238E27FC236}">
                        <a16:creationId xmlns="" xmlns:a16="http://schemas.microsoft.com/office/drawing/2014/main" id="{A2D2719E-FE82-28ED-E228-1059DB9CC8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1819"/>
                    <a:ext cx="10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8" name="Text Box 11">
                    <a:extLst>
                      <a:ext uri="{FF2B5EF4-FFF2-40B4-BE49-F238E27FC236}">
                        <a16:creationId xmlns="" xmlns:a16="http://schemas.microsoft.com/office/drawing/2014/main" id="{2C7A7465-8320-1F6C-E3E8-14E2DF3F5B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" y="1659"/>
                    <a:ext cx="60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2000</a:t>
                    </a:r>
                  </a:p>
                </p:txBody>
              </p:sp>
            </p:grpSp>
            <p:grpSp>
              <p:nvGrpSpPr>
                <p:cNvPr id="34" name="Group 12">
                  <a:extLst>
                    <a:ext uri="{FF2B5EF4-FFF2-40B4-BE49-F238E27FC236}">
                      <a16:creationId xmlns="" xmlns:a16="http://schemas.microsoft.com/office/drawing/2014/main" id="{F04AC64A-1350-1722-BA2E-79562DCFC7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2528"/>
                  <a:ext cx="700" cy="288"/>
                  <a:chOff x="559" y="2528"/>
                  <a:chExt cx="700" cy="288"/>
                </a:xfrm>
              </p:grpSpPr>
              <p:sp>
                <p:nvSpPr>
                  <p:cNvPr id="45" name="Line 13">
                    <a:extLst>
                      <a:ext uri="{FF2B5EF4-FFF2-40B4-BE49-F238E27FC236}">
                        <a16:creationId xmlns="" xmlns:a16="http://schemas.microsoft.com/office/drawing/2014/main" id="{4D91363E-0504-1A68-CBF1-7FADEE70A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2688"/>
                    <a:ext cx="10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6" name="Text Box 14">
                    <a:extLst>
                      <a:ext uri="{FF2B5EF4-FFF2-40B4-BE49-F238E27FC236}">
                        <a16:creationId xmlns="" xmlns:a16="http://schemas.microsoft.com/office/drawing/2014/main" id="{23F41F40-316B-057C-A95D-EDC98A4A16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" y="2528"/>
                    <a:ext cx="60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1000</a:t>
                    </a:r>
                  </a:p>
                </p:txBody>
              </p:sp>
            </p:grpSp>
            <p:grpSp>
              <p:nvGrpSpPr>
                <p:cNvPr id="35" name="Group 15">
                  <a:extLst>
                    <a:ext uri="{FF2B5EF4-FFF2-40B4-BE49-F238E27FC236}">
                      <a16:creationId xmlns="" xmlns:a16="http://schemas.microsoft.com/office/drawing/2014/main" id="{89973F17-0A24-80F6-9F01-A99ED0006E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7" y="3549"/>
                  <a:ext cx="743" cy="402"/>
                  <a:chOff x="2527" y="3549"/>
                  <a:chExt cx="743" cy="402"/>
                </a:xfrm>
              </p:grpSpPr>
              <p:sp>
                <p:nvSpPr>
                  <p:cNvPr id="43" name="Line 16">
                    <a:extLst>
                      <a:ext uri="{FF2B5EF4-FFF2-40B4-BE49-F238E27FC236}">
                        <a16:creationId xmlns="" xmlns:a16="http://schemas.microsoft.com/office/drawing/2014/main" id="{DB632EB5-4F6D-9EEB-2DFF-9733A9A6EF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92" y="3549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4" name="Text Box 17">
                    <a:extLst>
                      <a:ext uri="{FF2B5EF4-FFF2-40B4-BE49-F238E27FC236}">
                        <a16:creationId xmlns="" xmlns:a16="http://schemas.microsoft.com/office/drawing/2014/main" id="{A486FFFC-8450-0011-1F43-60846957ED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7" y="3663"/>
                    <a:ext cx="7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</a:t>
                    </a:r>
                  </a:p>
                </p:txBody>
              </p:sp>
            </p:grpSp>
            <p:sp>
              <p:nvSpPr>
                <p:cNvPr id="36" name="Text Box 18">
                  <a:extLst>
                    <a:ext uri="{FF2B5EF4-FFF2-40B4-BE49-F238E27FC236}">
                      <a16:creationId xmlns="" xmlns:a16="http://schemas.microsoft.com/office/drawing/2014/main" id="{3C082DE0-B4CF-032C-BCF6-67D3F6019F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3" y="3489"/>
                  <a:ext cx="42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0</a:t>
                  </a:r>
                </a:p>
              </p:txBody>
            </p:sp>
            <p:grpSp>
              <p:nvGrpSpPr>
                <p:cNvPr id="37" name="Group 19">
                  <a:extLst>
                    <a:ext uri="{FF2B5EF4-FFF2-40B4-BE49-F238E27FC236}">
                      <a16:creationId xmlns="" xmlns:a16="http://schemas.microsoft.com/office/drawing/2014/main" id="{7E807F8F-7454-3675-4A56-E671F66B78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2" y="3546"/>
                  <a:ext cx="743" cy="405"/>
                  <a:chOff x="1702" y="3546"/>
                  <a:chExt cx="743" cy="405"/>
                </a:xfrm>
              </p:grpSpPr>
              <p:sp>
                <p:nvSpPr>
                  <p:cNvPr id="41" name="Text Box 20">
                    <a:extLst>
                      <a:ext uri="{FF2B5EF4-FFF2-40B4-BE49-F238E27FC236}">
                        <a16:creationId xmlns="" xmlns:a16="http://schemas.microsoft.com/office/drawing/2014/main" id="{AC7DCF2F-5241-9DB0-9F95-77B844FE34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3663"/>
                    <a:ext cx="7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</a:t>
                    </a:r>
                  </a:p>
                </p:txBody>
              </p:sp>
              <p:sp>
                <p:nvSpPr>
                  <p:cNvPr id="42" name="Line 21">
                    <a:extLst>
                      <a:ext uri="{FF2B5EF4-FFF2-40B4-BE49-F238E27FC236}">
                        <a16:creationId xmlns="" xmlns:a16="http://schemas.microsoft.com/office/drawing/2014/main" id="{A3E99B80-11D1-7B1A-1DCA-07EF3F5A3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7" y="3546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8" name="Group 22">
                  <a:extLst>
                    <a:ext uri="{FF2B5EF4-FFF2-40B4-BE49-F238E27FC236}">
                      <a16:creationId xmlns="" xmlns:a16="http://schemas.microsoft.com/office/drawing/2014/main" id="{E9557B0E-8082-B530-90BA-29A51365B9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36" y="3546"/>
                  <a:ext cx="744" cy="407"/>
                  <a:chOff x="3336" y="3546"/>
                  <a:chExt cx="744" cy="407"/>
                </a:xfrm>
              </p:grpSpPr>
              <p:sp>
                <p:nvSpPr>
                  <p:cNvPr id="39" name="Text Box 23">
                    <a:extLst>
                      <a:ext uri="{FF2B5EF4-FFF2-40B4-BE49-F238E27FC236}">
                        <a16:creationId xmlns="" xmlns:a16="http://schemas.microsoft.com/office/drawing/2014/main" id="{BEA54DCC-629E-19E9-D9B6-DEC2BE895D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6" y="3665"/>
                    <a:ext cx="7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</a:t>
                    </a:r>
                  </a:p>
                </p:txBody>
              </p:sp>
              <p:sp>
                <p:nvSpPr>
                  <p:cNvPr id="40" name="Line 24">
                    <a:extLst>
                      <a:ext uri="{FF2B5EF4-FFF2-40B4-BE49-F238E27FC236}">
                        <a16:creationId xmlns="" xmlns:a16="http://schemas.microsoft.com/office/drawing/2014/main" id="{F86548E9-F16E-23CB-B189-4C2DDF84E7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2" y="3546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8" name="Line 27">
              <a:extLst>
                <a:ext uri="{FF2B5EF4-FFF2-40B4-BE49-F238E27FC236}">
                  <a16:creationId xmlns="" xmlns:a16="http://schemas.microsoft.com/office/drawing/2014/main" id="{C732E0B8-486C-D3E1-C3FC-E07B7CDBD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650" y="3894138"/>
              <a:ext cx="3222625" cy="175418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假如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印度自给自足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24" name="Text Box 48">
            <a:extLst>
              <a:ext uri="{FF2B5EF4-FFF2-40B4-BE49-F238E27FC236}">
                <a16:creationId xmlns="" xmlns:a16="http://schemas.microsoft.com/office/drawing/2014/main" id="{83AE5C25-8D73-3D5E-B3C0-61C1BF5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675" y="1940443"/>
            <a:ext cx="3775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latin typeface="Arial"/>
                <a:cs typeface="Arial"/>
              </a:rPr>
              <a:t>或5000吨小麦，</a:t>
            </a:r>
          </a:p>
        </p:txBody>
      </p:sp>
      <p:grpSp>
        <p:nvGrpSpPr>
          <p:cNvPr id="121" name="Group 41">
            <a:extLst>
              <a:ext uri="{FF2B5EF4-FFF2-40B4-BE49-F238E27FC236}">
                <a16:creationId xmlns="" xmlns:a16="http://schemas.microsoft.com/office/drawing/2014/main" id="{40A8AFA5-2F50-EA7A-F45D-BA3B3D007FA4}"/>
              </a:ext>
            </a:extLst>
          </p:cNvPr>
          <p:cNvGrpSpPr>
            <a:grpSpLocks/>
          </p:cNvGrpSpPr>
          <p:nvPr/>
        </p:nvGrpSpPr>
        <p:grpSpPr bwMode="auto">
          <a:xfrm>
            <a:off x="4342484" y="1659422"/>
            <a:ext cx="4543753" cy="2316162"/>
            <a:chOff x="2711" y="834"/>
            <a:chExt cx="2758" cy="1460"/>
          </a:xfrm>
          <a:solidFill>
            <a:srgbClr val="FFCCCC"/>
          </a:solidFill>
        </p:grpSpPr>
        <p:sp>
          <p:nvSpPr>
            <p:cNvPr id="122" name="Rectangle 42">
              <a:extLst>
                <a:ext uri="{FF2B5EF4-FFF2-40B4-BE49-F238E27FC236}">
                  <a16:creationId xmlns="" xmlns:a16="http://schemas.microsoft.com/office/drawing/2014/main" id="{1E34BADA-A0E9-1FE2-CFAE-9DB28DA6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834"/>
              <a:ext cx="2711" cy="1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Text Box 43">
              <a:extLst>
                <a:ext uri="{FF2B5EF4-FFF2-40B4-BE49-F238E27FC236}">
                  <a16:creationId xmlns="" xmlns:a16="http://schemas.microsoft.com/office/drawing/2014/main" id="{C9D6BAFB-8733-EA72-BC3F-CEFA631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1049"/>
              <a:ext cx="2736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假设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印度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用一半一半的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劳动力生产每种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商品，会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生产和消费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120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台电脑和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600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吨小麦。</a:t>
              </a:r>
            </a:p>
          </p:txBody>
        </p:sp>
      </p:grpSp>
      <p:sp>
        <p:nvSpPr>
          <p:cNvPr id="128" name="Rectangle 40">
            <a:extLst>
              <a:ext uri="{FF2B5EF4-FFF2-40B4-BE49-F238E27FC236}">
                <a16:creationId xmlns="" xmlns:a16="http://schemas.microsoft.com/office/drawing/2014/main" id="{47FFD1A0-1F07-9D30-E916-FC7B4677CE89}"/>
              </a:ext>
            </a:extLst>
          </p:cNvPr>
          <p:cNvSpPr txBox="1">
            <a:spLocks noChangeArrowheads="1"/>
          </p:cNvSpPr>
          <p:nvPr/>
        </p:nvSpPr>
        <p:spPr>
          <a:xfrm>
            <a:off x="-3122612" y="110753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7630BFC-2015-A1AF-CC06-AFFE5DD18F46}"/>
              </a:ext>
            </a:extLst>
          </p:cNvPr>
          <p:cNvGrpSpPr/>
          <p:nvPr/>
        </p:nvGrpSpPr>
        <p:grpSpPr>
          <a:xfrm>
            <a:off x="288925" y="1798638"/>
            <a:ext cx="7381876" cy="4492625"/>
            <a:chOff x="288925" y="1798638"/>
            <a:chExt cx="7381876" cy="4492625"/>
          </a:xfrm>
        </p:grpSpPr>
        <p:grpSp>
          <p:nvGrpSpPr>
            <p:cNvPr id="27" name="Group 2">
              <a:extLst>
                <a:ext uri="{FF2B5EF4-FFF2-40B4-BE49-F238E27FC236}">
                  <a16:creationId xmlns="" xmlns:a16="http://schemas.microsoft.com/office/drawing/2014/main" id="{511B40CD-B254-B964-2253-87DEA6700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798638"/>
              <a:ext cx="7381876" cy="4492625"/>
              <a:chOff x="559" y="1123"/>
              <a:chExt cx="4650" cy="2830"/>
            </a:xfrm>
          </p:grpSpPr>
          <p:sp>
            <p:nvSpPr>
              <p:cNvPr id="29" name="Text Box 3">
                <a:extLst>
                  <a:ext uri="{FF2B5EF4-FFF2-40B4-BE49-F238E27FC236}">
                    <a16:creationId xmlns="" xmlns:a16="http://schemas.microsoft.com/office/drawing/2014/main" id="{5B9DA567-4050-9E86-D298-319B478FC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2" y="3420"/>
                <a:ext cx="120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latin typeface="Arial"/>
                    <a:cs typeface="Arial"/>
                  </a:rPr>
                  <a:t>电脑（台）</a:t>
                </a:r>
                <a:endParaRPr lang="en-US" sz="2000" b="1">
                  <a:latin typeface="Arial"/>
                  <a:cs typeface="Arial"/>
                </a:endParaRPr>
              </a:p>
            </p:txBody>
          </p:sp>
          <p:sp>
            <p:nvSpPr>
              <p:cNvPr id="30" name="Text Box 4">
                <a:extLst>
                  <a:ext uri="{FF2B5EF4-FFF2-40B4-BE49-F238E27FC236}">
                    <a16:creationId xmlns="" xmlns:a16="http://schemas.microsoft.com/office/drawing/2014/main" id="{6E0D8DDD-6F43-B9C0-A555-792FAB12F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" y="1123"/>
                <a:ext cx="10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/>
                    <a:cs typeface="Arial"/>
                  </a:rPr>
                  <a:t>小麦（吨）</a:t>
                </a:r>
              </a:p>
            </p:txBody>
          </p:sp>
          <p:grpSp>
            <p:nvGrpSpPr>
              <p:cNvPr id="31" name="Group 5">
                <a:extLst>
                  <a:ext uri="{FF2B5EF4-FFF2-40B4-BE49-F238E27FC236}">
                    <a16:creationId xmlns="" xmlns:a16="http://schemas.microsoft.com/office/drawing/2014/main" id="{B6A7C4F8-8C2D-ED9A-0735-3C6540664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9" y="1379"/>
                <a:ext cx="3521" cy="2574"/>
                <a:chOff x="559" y="1379"/>
                <a:chExt cx="3521" cy="2574"/>
              </a:xfrm>
            </p:grpSpPr>
            <p:grpSp>
              <p:nvGrpSpPr>
                <p:cNvPr id="32" name="Group 6">
                  <a:extLst>
                    <a:ext uri="{FF2B5EF4-FFF2-40B4-BE49-F238E27FC236}">
                      <a16:creationId xmlns="" xmlns:a16="http://schemas.microsoft.com/office/drawing/2014/main" id="{3BBAB965-538C-B5BE-3275-D277AB7669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379"/>
                  <a:ext cx="2780" cy="2170"/>
                  <a:chOff x="2416" y="1770"/>
                  <a:chExt cx="610" cy="548"/>
                </a:xfrm>
              </p:grpSpPr>
              <p:sp>
                <p:nvSpPr>
                  <p:cNvPr id="49" name="Line 7">
                    <a:extLst>
                      <a:ext uri="{FF2B5EF4-FFF2-40B4-BE49-F238E27FC236}">
                        <a16:creationId xmlns="" xmlns:a16="http://schemas.microsoft.com/office/drawing/2014/main" id="{16B19E90-2454-42F5-697E-33B229524B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1770"/>
                    <a:ext cx="0" cy="5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0" name="Line 8">
                    <a:extLst>
                      <a:ext uri="{FF2B5EF4-FFF2-40B4-BE49-F238E27FC236}">
                        <a16:creationId xmlns="" xmlns:a16="http://schemas.microsoft.com/office/drawing/2014/main" id="{213642CD-AB9A-B231-D2DB-017247C4C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2318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3" name="Group 9">
                  <a:extLst>
                    <a:ext uri="{FF2B5EF4-FFF2-40B4-BE49-F238E27FC236}">
                      <a16:creationId xmlns="" xmlns:a16="http://schemas.microsoft.com/office/drawing/2014/main" id="{BC33FF56-CAAD-0DC6-ED4F-6FAC5A3FF3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1659"/>
                  <a:ext cx="700" cy="288"/>
                  <a:chOff x="559" y="1659"/>
                  <a:chExt cx="700" cy="288"/>
                </a:xfrm>
              </p:grpSpPr>
              <p:sp>
                <p:nvSpPr>
                  <p:cNvPr id="47" name="Line 10">
                    <a:extLst>
                      <a:ext uri="{FF2B5EF4-FFF2-40B4-BE49-F238E27FC236}">
                        <a16:creationId xmlns="" xmlns:a16="http://schemas.microsoft.com/office/drawing/2014/main" id="{A2D2719E-FE82-28ED-E228-1059DB9CC8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1819"/>
                    <a:ext cx="10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8" name="Text Box 11">
                    <a:extLst>
                      <a:ext uri="{FF2B5EF4-FFF2-40B4-BE49-F238E27FC236}">
                        <a16:creationId xmlns="" xmlns:a16="http://schemas.microsoft.com/office/drawing/2014/main" id="{2C7A7465-8320-1F6C-E3E8-14E2DF3F5B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" y="1659"/>
                    <a:ext cx="60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2000</a:t>
                    </a:r>
                  </a:p>
                </p:txBody>
              </p:sp>
            </p:grpSp>
            <p:grpSp>
              <p:nvGrpSpPr>
                <p:cNvPr id="34" name="Group 12">
                  <a:extLst>
                    <a:ext uri="{FF2B5EF4-FFF2-40B4-BE49-F238E27FC236}">
                      <a16:creationId xmlns="" xmlns:a16="http://schemas.microsoft.com/office/drawing/2014/main" id="{F04AC64A-1350-1722-BA2E-79562DCFC7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2528"/>
                  <a:ext cx="700" cy="288"/>
                  <a:chOff x="559" y="2528"/>
                  <a:chExt cx="700" cy="288"/>
                </a:xfrm>
              </p:grpSpPr>
              <p:sp>
                <p:nvSpPr>
                  <p:cNvPr id="45" name="Line 13">
                    <a:extLst>
                      <a:ext uri="{FF2B5EF4-FFF2-40B4-BE49-F238E27FC236}">
                        <a16:creationId xmlns="" xmlns:a16="http://schemas.microsoft.com/office/drawing/2014/main" id="{4D91363E-0504-1A68-CBF1-7FADEE70A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2688"/>
                    <a:ext cx="10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6" name="Text Box 14">
                    <a:extLst>
                      <a:ext uri="{FF2B5EF4-FFF2-40B4-BE49-F238E27FC236}">
                        <a16:creationId xmlns="" xmlns:a16="http://schemas.microsoft.com/office/drawing/2014/main" id="{23F41F40-316B-057C-A95D-EDC98A4A16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" y="2528"/>
                    <a:ext cx="60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1000</a:t>
                    </a:r>
                  </a:p>
                </p:txBody>
              </p:sp>
            </p:grpSp>
            <p:grpSp>
              <p:nvGrpSpPr>
                <p:cNvPr id="35" name="Group 15">
                  <a:extLst>
                    <a:ext uri="{FF2B5EF4-FFF2-40B4-BE49-F238E27FC236}">
                      <a16:creationId xmlns="" xmlns:a16="http://schemas.microsoft.com/office/drawing/2014/main" id="{89973F17-0A24-80F6-9F01-A99ED0006E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7" y="3549"/>
                  <a:ext cx="743" cy="402"/>
                  <a:chOff x="2527" y="3549"/>
                  <a:chExt cx="743" cy="402"/>
                </a:xfrm>
              </p:grpSpPr>
              <p:sp>
                <p:nvSpPr>
                  <p:cNvPr id="43" name="Line 16">
                    <a:extLst>
                      <a:ext uri="{FF2B5EF4-FFF2-40B4-BE49-F238E27FC236}">
                        <a16:creationId xmlns="" xmlns:a16="http://schemas.microsoft.com/office/drawing/2014/main" id="{DB632EB5-4F6D-9EEB-2DFF-9733A9A6EF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92" y="3549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4" name="Text Box 17">
                    <a:extLst>
                      <a:ext uri="{FF2B5EF4-FFF2-40B4-BE49-F238E27FC236}">
                        <a16:creationId xmlns="" xmlns:a16="http://schemas.microsoft.com/office/drawing/2014/main" id="{A486FFFC-8450-0011-1F43-60846957ED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7" y="3663"/>
                    <a:ext cx="7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</a:t>
                    </a:r>
                  </a:p>
                </p:txBody>
              </p:sp>
            </p:grpSp>
            <p:sp>
              <p:nvSpPr>
                <p:cNvPr id="36" name="Text Box 18">
                  <a:extLst>
                    <a:ext uri="{FF2B5EF4-FFF2-40B4-BE49-F238E27FC236}">
                      <a16:creationId xmlns="" xmlns:a16="http://schemas.microsoft.com/office/drawing/2014/main" id="{3C082DE0-B4CF-032C-BCF6-67D3F6019F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3" y="3489"/>
                  <a:ext cx="42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0</a:t>
                  </a:r>
                </a:p>
              </p:txBody>
            </p:sp>
            <p:grpSp>
              <p:nvGrpSpPr>
                <p:cNvPr id="37" name="Group 19">
                  <a:extLst>
                    <a:ext uri="{FF2B5EF4-FFF2-40B4-BE49-F238E27FC236}">
                      <a16:creationId xmlns="" xmlns:a16="http://schemas.microsoft.com/office/drawing/2014/main" id="{7E807F8F-7454-3675-4A56-E671F66B78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2" y="3546"/>
                  <a:ext cx="743" cy="405"/>
                  <a:chOff x="1702" y="3546"/>
                  <a:chExt cx="743" cy="405"/>
                </a:xfrm>
              </p:grpSpPr>
              <p:sp>
                <p:nvSpPr>
                  <p:cNvPr id="41" name="Text Box 20">
                    <a:extLst>
                      <a:ext uri="{FF2B5EF4-FFF2-40B4-BE49-F238E27FC236}">
                        <a16:creationId xmlns="" xmlns:a16="http://schemas.microsoft.com/office/drawing/2014/main" id="{AC7DCF2F-5241-9DB0-9F95-77B844FE34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3663"/>
                    <a:ext cx="7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</a:t>
                    </a:r>
                  </a:p>
                </p:txBody>
              </p:sp>
              <p:sp>
                <p:nvSpPr>
                  <p:cNvPr id="42" name="Line 21">
                    <a:extLst>
                      <a:ext uri="{FF2B5EF4-FFF2-40B4-BE49-F238E27FC236}">
                        <a16:creationId xmlns="" xmlns:a16="http://schemas.microsoft.com/office/drawing/2014/main" id="{A3E99B80-11D1-7B1A-1DCA-07EF3F5A3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7" y="3546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8" name="Group 22">
                  <a:extLst>
                    <a:ext uri="{FF2B5EF4-FFF2-40B4-BE49-F238E27FC236}">
                      <a16:creationId xmlns="" xmlns:a16="http://schemas.microsoft.com/office/drawing/2014/main" id="{E9557B0E-8082-B530-90BA-29A51365B9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36" y="3546"/>
                  <a:ext cx="744" cy="407"/>
                  <a:chOff x="3336" y="3546"/>
                  <a:chExt cx="744" cy="407"/>
                </a:xfrm>
              </p:grpSpPr>
              <p:sp>
                <p:nvSpPr>
                  <p:cNvPr id="39" name="Text Box 23">
                    <a:extLst>
                      <a:ext uri="{FF2B5EF4-FFF2-40B4-BE49-F238E27FC236}">
                        <a16:creationId xmlns="" xmlns:a16="http://schemas.microsoft.com/office/drawing/2014/main" id="{BEA54DCC-629E-19E9-D9B6-DEC2BE895D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6" y="3665"/>
                    <a:ext cx="7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</a:t>
                    </a:r>
                  </a:p>
                </p:txBody>
              </p:sp>
              <p:sp>
                <p:nvSpPr>
                  <p:cNvPr id="40" name="Line 24">
                    <a:extLst>
                      <a:ext uri="{FF2B5EF4-FFF2-40B4-BE49-F238E27FC236}">
                        <a16:creationId xmlns="" xmlns:a16="http://schemas.microsoft.com/office/drawing/2014/main" id="{F86548E9-F16E-23CB-B189-4C2DDF84E7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2" y="3546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8" name="Line 27">
              <a:extLst>
                <a:ext uri="{FF2B5EF4-FFF2-40B4-BE49-F238E27FC236}">
                  <a16:creationId xmlns="" xmlns:a16="http://schemas.microsoft.com/office/drawing/2014/main" id="{C732E0B8-486C-D3E1-C3FC-E07B7CDBD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650" y="3894138"/>
              <a:ext cx="3222625" cy="175418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2" name="Group 30">
            <a:extLst>
              <a:ext uri="{FF2B5EF4-FFF2-40B4-BE49-F238E27FC236}">
                <a16:creationId xmlns="" xmlns:a16="http://schemas.microsoft.com/office/drawing/2014/main" id="{4D279BE7-1228-0956-2EF2-906D4083E4AE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4691063"/>
            <a:ext cx="1636712" cy="957262"/>
            <a:chOff x="881" y="2955"/>
            <a:chExt cx="1031" cy="603"/>
          </a:xfrm>
        </p:grpSpPr>
        <p:grpSp>
          <p:nvGrpSpPr>
            <p:cNvPr id="3" name="Group 31">
              <a:extLst>
                <a:ext uri="{FF2B5EF4-FFF2-40B4-BE49-F238E27FC236}">
                  <a16:creationId xmlns="" xmlns:a16="http://schemas.microsoft.com/office/drawing/2014/main" id="{FF25A5AC-DE51-C23E-B392-44D6F09DB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" y="3002"/>
              <a:ext cx="988" cy="556"/>
              <a:chOff x="357" y="2450"/>
              <a:chExt cx="795" cy="646"/>
            </a:xfrm>
          </p:grpSpPr>
          <p:sp>
            <p:nvSpPr>
              <p:cNvPr id="6" name="Line 32">
                <a:extLst>
                  <a:ext uri="{FF2B5EF4-FFF2-40B4-BE49-F238E27FC236}">
                    <a16:creationId xmlns="" xmlns:a16="http://schemas.microsoft.com/office/drawing/2014/main" id="{EFE97EE0-33B0-8F12-4EB7-A9515E659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" name="Line 33">
                <a:extLst>
                  <a:ext uri="{FF2B5EF4-FFF2-40B4-BE49-F238E27FC236}">
                    <a16:creationId xmlns="" xmlns:a16="http://schemas.microsoft.com/office/drawing/2014/main" id="{504ED996-41E0-00F1-60B0-FC0FCFB01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4" name="Oval 34">
              <a:extLst>
                <a:ext uri="{FF2B5EF4-FFF2-40B4-BE49-F238E27FC236}">
                  <a16:creationId xmlns="" xmlns:a16="http://schemas.microsoft.com/office/drawing/2014/main" id="{3A1C1996-3F5B-43C4-3499-C1301543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955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自给自足、没有贸易：生产多少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消费多少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（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电脑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+2500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（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电脑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+600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接下来，我们比较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贸易下的消费量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贸易下的消费量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首先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，我们需要看看两国各自生产和交易了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多少电脑和小麦。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323FD81-A91D-0DA5-ECAB-EB4E3B55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自给自足和贸易情况下的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消费</a:t>
            </a:r>
          </a:p>
        </p:txBody>
      </p:sp>
    </p:spTree>
    <p:extLst>
      <p:ext uri="{BB962C8B-B14F-4D97-AF65-F5344CB8AC3E}">
        <p14:creationId xmlns:p14="http://schemas.microsoft.com/office/powerpoint/2010/main" val="190139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贸易下的生产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假设中国生产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3400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吨小麦。用剩下的劳动力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，中国能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生产多少台电脑？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在中国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上画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电脑和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组生产组合点。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剩下的劳动力能生产多少吨小麦？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在印度的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上画出这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一组合点。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72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贸易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下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的中国生产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="" xmlns:a16="http://schemas.microsoft.com/office/drawing/2014/main" id="{5DDA7769-FD5A-6896-E119-5530A0BF21E4}"/>
              </a:ext>
            </a:extLst>
          </p:cNvPr>
          <p:cNvGrpSpPr/>
          <p:nvPr/>
        </p:nvGrpSpPr>
        <p:grpSpPr>
          <a:xfrm>
            <a:off x="417331" y="1806316"/>
            <a:ext cx="6936506" cy="4535075"/>
            <a:chOff x="293688" y="1163637"/>
            <a:chExt cx="7343775" cy="4908550"/>
          </a:xfrm>
        </p:grpSpPr>
        <p:grpSp>
          <p:nvGrpSpPr>
            <p:cNvPr id="81" name="Group 2">
              <a:extLst>
                <a:ext uri="{FF2B5EF4-FFF2-40B4-BE49-F238E27FC236}">
                  <a16:creationId xmlns="" xmlns:a16="http://schemas.microsoft.com/office/drawing/2014/main" id="{2B75E001-9B2C-56AD-3248-D7B5401F2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88" y="1163637"/>
              <a:ext cx="7343775" cy="4908550"/>
              <a:chOff x="185" y="733"/>
              <a:chExt cx="4626" cy="3092"/>
            </a:xfrm>
          </p:grpSpPr>
          <p:grpSp>
            <p:nvGrpSpPr>
              <p:cNvPr id="83" name="Group 3">
                <a:extLst>
                  <a:ext uri="{FF2B5EF4-FFF2-40B4-BE49-F238E27FC236}">
                    <a16:creationId xmlns="" xmlns:a16="http://schemas.microsoft.com/office/drawing/2014/main" id="{A7BDB2AD-517C-201E-C76D-8493985DD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972"/>
                <a:ext cx="3474" cy="2853"/>
                <a:chOff x="212" y="1350"/>
                <a:chExt cx="3474" cy="2853"/>
              </a:xfrm>
            </p:grpSpPr>
            <p:grpSp>
              <p:nvGrpSpPr>
                <p:cNvPr id="86" name="Group 4">
                  <a:extLst>
                    <a:ext uri="{FF2B5EF4-FFF2-40B4-BE49-F238E27FC236}">
                      <a16:creationId xmlns="" xmlns:a16="http://schemas.microsoft.com/office/drawing/2014/main" id="{FAAC900B-39E5-3FFD-0545-A2CBB3D61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8" y="1350"/>
                  <a:ext cx="2818" cy="2480"/>
                  <a:chOff x="2416" y="1770"/>
                  <a:chExt cx="610" cy="548"/>
                </a:xfrm>
              </p:grpSpPr>
              <p:sp>
                <p:nvSpPr>
                  <p:cNvPr id="118" name="Line 5">
                    <a:extLst>
                      <a:ext uri="{FF2B5EF4-FFF2-40B4-BE49-F238E27FC236}">
                        <a16:creationId xmlns="" xmlns:a16="http://schemas.microsoft.com/office/drawing/2014/main" id="{CC96F515-B4C2-CD08-4B9F-630BE59E99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1770"/>
                    <a:ext cx="0" cy="5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9" name="Line 6">
                    <a:extLst>
                      <a:ext uri="{FF2B5EF4-FFF2-40B4-BE49-F238E27FC236}">
                        <a16:creationId xmlns="" xmlns:a16="http://schemas.microsoft.com/office/drawing/2014/main" id="{C46B1891-323C-4FB5-B2F8-1E20E782C9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2318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7" name="Group 7">
                  <a:extLst>
                    <a:ext uri="{FF2B5EF4-FFF2-40B4-BE49-F238E27FC236}">
                      <a16:creationId xmlns="" xmlns:a16="http://schemas.microsoft.com/office/drawing/2014/main" id="{FBF9052D-9B43-5AFC-DFE2-646204A51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1834"/>
                  <a:ext cx="654" cy="288"/>
                  <a:chOff x="212" y="1834"/>
                  <a:chExt cx="654" cy="288"/>
                </a:xfrm>
              </p:grpSpPr>
              <p:sp>
                <p:nvSpPr>
                  <p:cNvPr id="116" name="Line 8">
                    <a:extLst>
                      <a:ext uri="{FF2B5EF4-FFF2-40B4-BE49-F238E27FC236}">
                        <a16:creationId xmlns="" xmlns:a16="http://schemas.microsoft.com/office/drawing/2014/main" id="{ADEEC7D6-5366-E33B-A09E-E34EBBC3CF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7" name="Text Box 9">
                    <a:extLst>
                      <a:ext uri="{FF2B5EF4-FFF2-40B4-BE49-F238E27FC236}">
                        <a16:creationId xmlns="" xmlns:a16="http://schemas.microsoft.com/office/drawing/2014/main" id="{EE333FE7-06A3-18B7-1FB2-9A665104BE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4000</a:t>
                    </a:r>
                  </a:p>
                </p:txBody>
              </p:sp>
            </p:grpSp>
            <p:grpSp>
              <p:nvGrpSpPr>
                <p:cNvPr id="88" name="Group 10">
                  <a:extLst>
                    <a:ext uri="{FF2B5EF4-FFF2-40B4-BE49-F238E27FC236}">
                      <a16:creationId xmlns="" xmlns:a16="http://schemas.microsoft.com/office/drawing/2014/main" id="{53644851-FA8C-16A9-051C-7BDE92FB94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44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="" xmlns:a16="http://schemas.microsoft.com/office/drawing/2014/main" id="{771C44A6-F241-9CEC-185F-AF0B4D414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5" name="Text Box 12">
                    <a:extLst>
                      <a:ext uri="{FF2B5EF4-FFF2-40B4-BE49-F238E27FC236}">
                        <a16:creationId xmlns="" xmlns:a16="http://schemas.microsoft.com/office/drawing/2014/main" id="{C00EA33E-9FD6-14A5-FFB6-2AE82B5E6B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</a:t>
                    </a:r>
                  </a:p>
                </p:txBody>
              </p:sp>
            </p:grpSp>
            <p:grpSp>
              <p:nvGrpSpPr>
                <p:cNvPr id="89" name="Group 13">
                  <a:extLst>
                    <a:ext uri="{FF2B5EF4-FFF2-40B4-BE49-F238E27FC236}">
                      <a16:creationId xmlns="" xmlns:a16="http://schemas.microsoft.com/office/drawing/2014/main" id="{87B73DB1-FEEF-AB05-EA22-27308C6F41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" y="1374"/>
                  <a:ext cx="654" cy="288"/>
                  <a:chOff x="212" y="1834"/>
                  <a:chExt cx="654" cy="288"/>
                </a:xfrm>
              </p:grpSpPr>
              <p:sp>
                <p:nvSpPr>
                  <p:cNvPr id="112" name="Line 14">
                    <a:extLst>
                      <a:ext uri="{FF2B5EF4-FFF2-40B4-BE49-F238E27FC236}">
                        <a16:creationId xmlns="" xmlns:a16="http://schemas.microsoft.com/office/drawing/2014/main" id="{B168ED4D-E074-8174-DD2E-4C56E4F735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3" name="Text Box 15">
                    <a:extLst>
                      <a:ext uri="{FF2B5EF4-FFF2-40B4-BE49-F238E27FC236}">
                        <a16:creationId xmlns="" xmlns:a16="http://schemas.microsoft.com/office/drawing/2014/main" id="{F8C661C6-10EF-3F13-1346-CAAD7E378E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5000</a:t>
                    </a:r>
                  </a:p>
                </p:txBody>
              </p:sp>
            </p:grpSp>
            <p:grpSp>
              <p:nvGrpSpPr>
                <p:cNvPr id="90" name="Group 16">
                  <a:extLst>
                    <a:ext uri="{FF2B5EF4-FFF2-40B4-BE49-F238E27FC236}">
                      <a16:creationId xmlns="" xmlns:a16="http://schemas.microsoft.com/office/drawing/2014/main" id="{9A032A57-16ED-A9CF-CE19-41B0D49CB4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2756"/>
                  <a:ext cx="654" cy="288"/>
                  <a:chOff x="212" y="1834"/>
                  <a:chExt cx="654" cy="288"/>
                </a:xfrm>
              </p:grpSpPr>
              <p:sp>
                <p:nvSpPr>
                  <p:cNvPr id="110" name="Line 17">
                    <a:extLst>
                      <a:ext uri="{FF2B5EF4-FFF2-40B4-BE49-F238E27FC236}">
                        <a16:creationId xmlns="" xmlns:a16="http://schemas.microsoft.com/office/drawing/2014/main" id="{A8E7FE42-5FD4-824E-3302-80AAE67A5D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1" name="Text Box 18">
                    <a:extLst>
                      <a:ext uri="{FF2B5EF4-FFF2-40B4-BE49-F238E27FC236}">
                        <a16:creationId xmlns="" xmlns:a16="http://schemas.microsoft.com/office/drawing/2014/main" id="{C900D5E1-4EC9-7C05-04B7-56F641A545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2000</a:t>
                    </a:r>
                  </a:p>
                </p:txBody>
              </p:sp>
            </p:grpSp>
            <p:grpSp>
              <p:nvGrpSpPr>
                <p:cNvPr id="91" name="Group 19">
                  <a:extLst>
                    <a:ext uri="{FF2B5EF4-FFF2-40B4-BE49-F238E27FC236}">
                      <a16:creationId xmlns="" xmlns:a16="http://schemas.microsoft.com/office/drawing/2014/main" id="{3A5D4577-C4DB-B7BB-D6C3-C410ABC20C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3216"/>
                  <a:ext cx="654" cy="288"/>
                  <a:chOff x="212" y="1834"/>
                  <a:chExt cx="654" cy="288"/>
                </a:xfrm>
              </p:grpSpPr>
              <p:sp>
                <p:nvSpPr>
                  <p:cNvPr id="108" name="Line 20">
                    <a:extLst>
                      <a:ext uri="{FF2B5EF4-FFF2-40B4-BE49-F238E27FC236}">
                        <a16:creationId xmlns="" xmlns:a16="http://schemas.microsoft.com/office/drawing/2014/main" id="{646390DA-00DE-5F1A-875A-F4704EA2D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9" name="Text Box 21">
                    <a:extLst>
                      <a:ext uri="{FF2B5EF4-FFF2-40B4-BE49-F238E27FC236}">
                        <a16:creationId xmlns="" xmlns:a16="http://schemas.microsoft.com/office/drawing/2014/main" id="{37339EA3-2BB9-087C-AB03-F5B8DF6D0C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dirty="0">
                        <a:latin typeface="Arial"/>
                        <a:cs typeface="Arial"/>
                      </a:rPr>
                      <a:t>1000</a:t>
                    </a:r>
                  </a:p>
                </p:txBody>
              </p:sp>
            </p:grpSp>
            <p:grpSp>
              <p:nvGrpSpPr>
                <p:cNvPr id="92" name="Group 22">
                  <a:extLst>
                    <a:ext uri="{FF2B5EF4-FFF2-40B4-BE49-F238E27FC236}">
                      <a16:creationId xmlns="" xmlns:a16="http://schemas.microsoft.com/office/drawing/2014/main" id="{1D746C88-522A-C127-6963-C95BDD48A7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" y="2292"/>
                  <a:ext cx="654" cy="288"/>
                  <a:chOff x="212" y="1834"/>
                  <a:chExt cx="654" cy="288"/>
                </a:xfrm>
              </p:grpSpPr>
              <p:sp>
                <p:nvSpPr>
                  <p:cNvPr id="106" name="Line 23">
                    <a:extLst>
                      <a:ext uri="{FF2B5EF4-FFF2-40B4-BE49-F238E27FC236}">
                        <a16:creationId xmlns="" xmlns:a16="http://schemas.microsoft.com/office/drawing/2014/main" id="{F82074E1-E65C-B802-3A7A-79EC184531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7" name="Text Box 24">
                    <a:extLst>
                      <a:ext uri="{FF2B5EF4-FFF2-40B4-BE49-F238E27FC236}">
                        <a16:creationId xmlns="" xmlns:a16="http://schemas.microsoft.com/office/drawing/2014/main" id="{9E2BB88A-4246-FC64-FE92-2C5BD374DF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3000</a:t>
                    </a:r>
                  </a:p>
                </p:txBody>
              </p:sp>
            </p:grpSp>
            <p:grpSp>
              <p:nvGrpSpPr>
                <p:cNvPr id="93" name="Group 25">
                  <a:extLst>
                    <a:ext uri="{FF2B5EF4-FFF2-40B4-BE49-F238E27FC236}">
                      <a16:creationId xmlns="" xmlns:a16="http://schemas.microsoft.com/office/drawing/2014/main" id="{5204E2AF-99FA-F956-5AED-1825A4215E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8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04" name="Line 26">
                    <a:extLst>
                      <a:ext uri="{FF2B5EF4-FFF2-40B4-BE49-F238E27FC236}">
                        <a16:creationId xmlns="" xmlns:a16="http://schemas.microsoft.com/office/drawing/2014/main" id="{677A55BB-46EC-A5C7-B463-CB66F9A3A7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5" name="Text Box 27">
                    <a:extLst>
                      <a:ext uri="{FF2B5EF4-FFF2-40B4-BE49-F238E27FC236}">
                        <a16:creationId xmlns="" xmlns:a16="http://schemas.microsoft.com/office/drawing/2014/main" id="{B2C5AD9C-A452-8296-A972-3C3E67C252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500</a:t>
                    </a:r>
                  </a:p>
                </p:txBody>
              </p:sp>
            </p:grpSp>
            <p:grpSp>
              <p:nvGrpSpPr>
                <p:cNvPr id="94" name="Group 28">
                  <a:extLst>
                    <a:ext uri="{FF2B5EF4-FFF2-40B4-BE49-F238E27FC236}">
                      <a16:creationId xmlns="" xmlns:a16="http://schemas.microsoft.com/office/drawing/2014/main" id="{B7BC12EB-5AC2-774C-FA0E-AC5A7BA0C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9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02" name="Line 29">
                    <a:extLst>
                      <a:ext uri="{FF2B5EF4-FFF2-40B4-BE49-F238E27FC236}">
                        <a16:creationId xmlns="" xmlns:a16="http://schemas.microsoft.com/office/drawing/2014/main" id="{A1104F14-6EC4-FA81-48E5-F27498EC1C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3" name="Text Box 30">
                    <a:extLst>
                      <a:ext uri="{FF2B5EF4-FFF2-40B4-BE49-F238E27FC236}">
                        <a16:creationId xmlns="" xmlns:a16="http://schemas.microsoft.com/office/drawing/2014/main" id="{A1CCDE9D-E73D-AE26-B5DD-FDD841F022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</a:t>
                    </a:r>
                  </a:p>
                </p:txBody>
              </p:sp>
            </p:grpSp>
            <p:grpSp>
              <p:nvGrpSpPr>
                <p:cNvPr id="95" name="Group 31">
                  <a:extLst>
                    <a:ext uri="{FF2B5EF4-FFF2-40B4-BE49-F238E27FC236}">
                      <a16:creationId xmlns="" xmlns:a16="http://schemas.microsoft.com/office/drawing/2014/main" id="{3ADD944E-6972-2AFC-187E-C01EF413C5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4" y="3829"/>
                  <a:ext cx="464" cy="374"/>
                  <a:chOff x="1142" y="3830"/>
                  <a:chExt cx="464" cy="374"/>
                </a:xfrm>
              </p:grpSpPr>
              <p:sp>
                <p:nvSpPr>
                  <p:cNvPr id="100" name="Line 32">
                    <a:extLst>
                      <a:ext uri="{FF2B5EF4-FFF2-40B4-BE49-F238E27FC236}">
                        <a16:creationId xmlns="" xmlns:a16="http://schemas.microsoft.com/office/drawing/2014/main" id="{9BD1A0D9-1A74-764E-10F9-9B7C7B7D22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1" name="Text Box 33">
                    <a:extLst>
                      <a:ext uri="{FF2B5EF4-FFF2-40B4-BE49-F238E27FC236}">
                        <a16:creationId xmlns="" xmlns:a16="http://schemas.microsoft.com/office/drawing/2014/main" id="{C6C2285C-8B5B-D16A-C77E-5260A1F60B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</a:t>
                    </a:r>
                  </a:p>
                </p:txBody>
              </p:sp>
            </p:grpSp>
            <p:grpSp>
              <p:nvGrpSpPr>
                <p:cNvPr id="96" name="Group 34">
                  <a:extLst>
                    <a:ext uri="{FF2B5EF4-FFF2-40B4-BE49-F238E27FC236}">
                      <a16:creationId xmlns="" xmlns:a16="http://schemas.microsoft.com/office/drawing/2014/main" id="{2658CF84-E727-7964-4C1F-5E3DF2FB7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73" y="3829"/>
                  <a:ext cx="464" cy="374"/>
                  <a:chOff x="1142" y="3830"/>
                  <a:chExt cx="464" cy="374"/>
                </a:xfrm>
              </p:grpSpPr>
              <p:sp>
                <p:nvSpPr>
                  <p:cNvPr id="98" name="Line 35">
                    <a:extLst>
                      <a:ext uri="{FF2B5EF4-FFF2-40B4-BE49-F238E27FC236}">
                        <a16:creationId xmlns="" xmlns:a16="http://schemas.microsoft.com/office/drawing/2014/main" id="{9F02B443-4ADF-B149-3F17-98EE172694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9" name="Text Box 36">
                    <a:extLst>
                      <a:ext uri="{FF2B5EF4-FFF2-40B4-BE49-F238E27FC236}">
                        <a16:creationId xmlns="" xmlns:a16="http://schemas.microsoft.com/office/drawing/2014/main" id="{1DAFF08B-63B6-698C-C1DC-960806D832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400</a:t>
                    </a:r>
                  </a:p>
                </p:txBody>
              </p:sp>
            </p:grpSp>
            <p:sp>
              <p:nvSpPr>
                <p:cNvPr id="97" name="Text Box 37">
                  <a:extLst>
                    <a:ext uri="{FF2B5EF4-FFF2-40B4-BE49-F238E27FC236}">
                      <a16:creationId xmlns="" xmlns:a16="http://schemas.microsoft.com/office/drawing/2014/main" id="{1EDC5C80-1F08-2163-603C-AD886A3ECE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1" y="3798"/>
                  <a:ext cx="2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0</a:t>
                  </a:r>
                </a:p>
              </p:txBody>
            </p:sp>
          </p:grpSp>
          <p:sp>
            <p:nvSpPr>
              <p:cNvPr id="84" name="Text Box 38">
                <a:extLst>
                  <a:ext uri="{FF2B5EF4-FFF2-40B4-BE49-F238E27FC236}">
                    <a16:creationId xmlns="" xmlns:a16="http://schemas.microsoft.com/office/drawing/2014/main" id="{02BC0989-22B7-8DB0-E4DB-4B204DA93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4" y="3311"/>
                <a:ext cx="1207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latin typeface="Arial"/>
                    <a:cs typeface="Arial"/>
                  </a:rPr>
                  <a:t>电脑（台）</a:t>
                </a:r>
                <a:endParaRPr lang="en-US" sz="2000" b="1">
                  <a:latin typeface="Arial"/>
                  <a:cs typeface="Arial"/>
                </a:endParaRPr>
              </a:p>
            </p:txBody>
          </p:sp>
          <p:sp>
            <p:nvSpPr>
              <p:cNvPr id="85" name="Text Box 39">
                <a:extLst>
                  <a:ext uri="{FF2B5EF4-FFF2-40B4-BE49-F238E27FC236}">
                    <a16:creationId xmlns="" xmlns:a16="http://schemas.microsoft.com/office/drawing/2014/main" id="{AE418D33-CBC7-96A9-DB1B-86917BDB5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733"/>
                <a:ext cx="114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/>
                    <a:cs typeface="Arial"/>
                  </a:rPr>
                  <a:t>小麦（吨）</a:t>
                </a:r>
                <a:endParaRPr lang="en-US" sz="2400" b="1">
                  <a:latin typeface="Arial"/>
                  <a:cs typeface="Arial"/>
                </a:endParaRPr>
              </a:p>
            </p:txBody>
          </p:sp>
        </p:grpSp>
        <p:sp>
          <p:nvSpPr>
            <p:cNvPr id="82" name="Line 44">
              <a:extLst>
                <a:ext uri="{FF2B5EF4-FFF2-40B4-BE49-F238E27FC236}">
                  <a16:creationId xmlns="" xmlns:a16="http://schemas.microsoft.com/office/drawing/2014/main" id="{5062B661-50C4-EB97-DFA4-0800D4A96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725" y="1828800"/>
              <a:ext cx="4056063" cy="3649663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24" name="Text Box 48">
            <a:extLst>
              <a:ext uri="{FF2B5EF4-FFF2-40B4-BE49-F238E27FC236}">
                <a16:creationId xmlns="" xmlns:a16="http://schemas.microsoft.com/office/drawing/2014/main" id="{83AE5C25-8D73-3D5E-B3C0-61C1BF5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675" y="1940443"/>
            <a:ext cx="3775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latin typeface="Arial"/>
                <a:cs typeface="Arial"/>
              </a:rPr>
              <a:t>或5000吨小麦，</a:t>
            </a:r>
          </a:p>
        </p:txBody>
      </p:sp>
      <p:grpSp>
        <p:nvGrpSpPr>
          <p:cNvPr id="121" name="Group 41">
            <a:extLst>
              <a:ext uri="{FF2B5EF4-FFF2-40B4-BE49-F238E27FC236}">
                <a16:creationId xmlns="" xmlns:a16="http://schemas.microsoft.com/office/drawing/2014/main" id="{40A8AFA5-2F50-EA7A-F45D-BA3B3D007FA4}"/>
              </a:ext>
            </a:extLst>
          </p:cNvPr>
          <p:cNvGrpSpPr>
            <a:grpSpLocks/>
          </p:cNvGrpSpPr>
          <p:nvPr/>
        </p:nvGrpSpPr>
        <p:grpSpPr bwMode="auto">
          <a:xfrm>
            <a:off x="4342484" y="1659422"/>
            <a:ext cx="4576703" cy="2316162"/>
            <a:chOff x="2711" y="834"/>
            <a:chExt cx="2778" cy="1460"/>
          </a:xfrm>
        </p:grpSpPr>
        <p:sp>
          <p:nvSpPr>
            <p:cNvPr id="122" name="Rectangle 42">
              <a:extLst>
                <a:ext uri="{FF2B5EF4-FFF2-40B4-BE49-F238E27FC236}">
                  <a16:creationId xmlns="" xmlns:a16="http://schemas.microsoft.com/office/drawing/2014/main" id="{1E34BADA-A0E9-1FE2-CFAE-9DB28DA6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834"/>
              <a:ext cx="2711" cy="146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Text Box 43">
              <a:extLst>
                <a:ext uri="{FF2B5EF4-FFF2-40B4-BE49-F238E27FC236}">
                  <a16:creationId xmlns="" xmlns:a16="http://schemas.microsoft.com/office/drawing/2014/main" id="{C9D6BAFB-8733-EA72-BC3F-CEFA631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3" y="1057"/>
              <a:ext cx="2736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生产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3400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吨小麦需要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34000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个工时。剩下的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16000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个工时用于生产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160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台电脑。</a:t>
              </a:r>
            </a:p>
          </p:txBody>
        </p:sp>
      </p:grpSp>
      <p:sp>
        <p:nvSpPr>
          <p:cNvPr id="128" name="Rectangle 40">
            <a:extLst>
              <a:ext uri="{FF2B5EF4-FFF2-40B4-BE49-F238E27FC236}">
                <a16:creationId xmlns="" xmlns:a16="http://schemas.microsoft.com/office/drawing/2014/main" id="{47FFD1A0-1F07-9D30-E916-FC7B4677CE89}"/>
              </a:ext>
            </a:extLst>
          </p:cNvPr>
          <p:cNvSpPr txBox="1">
            <a:spLocks noChangeArrowheads="1"/>
          </p:cNvSpPr>
          <p:nvPr/>
        </p:nvSpPr>
        <p:spPr>
          <a:xfrm>
            <a:off x="-2861663" y="1113804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6">
            <a:extLst>
              <a:ext uri="{FF2B5EF4-FFF2-40B4-BE49-F238E27FC236}">
                <a16:creationId xmlns="" xmlns:a16="http://schemas.microsoft.com/office/drawing/2014/main" id="{EA6BE019-172D-BAC9-2E99-178C6EF89E61}"/>
              </a:ext>
            </a:extLst>
          </p:cNvPr>
          <p:cNvGrpSpPr>
            <a:grpSpLocks/>
          </p:cNvGrpSpPr>
          <p:nvPr/>
        </p:nvGrpSpPr>
        <p:grpSpPr bwMode="auto">
          <a:xfrm>
            <a:off x="1417544" y="3425786"/>
            <a:ext cx="1323975" cy="2384425"/>
            <a:chOff x="864" y="1829"/>
            <a:chExt cx="834" cy="1502"/>
          </a:xfrm>
        </p:grpSpPr>
        <p:grpSp>
          <p:nvGrpSpPr>
            <p:cNvPr id="3" name="Group 47">
              <a:extLst>
                <a:ext uri="{FF2B5EF4-FFF2-40B4-BE49-F238E27FC236}">
                  <a16:creationId xmlns="" xmlns:a16="http://schemas.microsoft.com/office/drawing/2014/main" id="{E875F0E2-99C5-DE9E-BE54-81EE2BFE1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870"/>
              <a:ext cx="788" cy="1461"/>
              <a:chOff x="357" y="2450"/>
              <a:chExt cx="795" cy="597"/>
            </a:xfrm>
          </p:grpSpPr>
          <p:sp>
            <p:nvSpPr>
              <p:cNvPr id="6" name="Line 48">
                <a:extLst>
                  <a:ext uri="{FF2B5EF4-FFF2-40B4-BE49-F238E27FC236}">
                    <a16:creationId xmlns="" xmlns:a16="http://schemas.microsoft.com/office/drawing/2014/main" id="{9188F1C9-2839-F059-C04D-854FA62C0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7" name="Line 49">
                <a:extLst>
                  <a:ext uri="{FF2B5EF4-FFF2-40B4-BE49-F238E27FC236}">
                    <a16:creationId xmlns="" xmlns:a16="http://schemas.microsoft.com/office/drawing/2014/main" id="{CCE4437B-1F18-28B2-6468-E2E1CDF87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59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4" name="Oval 50">
              <a:extLst>
                <a:ext uri="{FF2B5EF4-FFF2-40B4-BE49-F238E27FC236}">
                  <a16:creationId xmlns="" xmlns:a16="http://schemas.microsoft.com/office/drawing/2014/main" id="{683230A6-FC0B-164F-57EC-8C8229AD1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829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6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26987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贸易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下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的印度生产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24" name="Text Box 48">
            <a:extLst>
              <a:ext uri="{FF2B5EF4-FFF2-40B4-BE49-F238E27FC236}">
                <a16:creationId xmlns="" xmlns:a16="http://schemas.microsoft.com/office/drawing/2014/main" id="{83AE5C25-8D73-3D5E-B3C0-61C1BF5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675" y="1940443"/>
            <a:ext cx="3775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latin typeface="Arial"/>
                <a:cs typeface="Arial"/>
              </a:rPr>
              <a:t>或5000吨小麦，</a:t>
            </a:r>
          </a:p>
        </p:txBody>
      </p:sp>
      <p:grpSp>
        <p:nvGrpSpPr>
          <p:cNvPr id="121" name="Group 41">
            <a:extLst>
              <a:ext uri="{FF2B5EF4-FFF2-40B4-BE49-F238E27FC236}">
                <a16:creationId xmlns="" xmlns:a16="http://schemas.microsoft.com/office/drawing/2014/main" id="{40A8AFA5-2F50-EA7A-F45D-BA3B3D007FA4}"/>
              </a:ext>
            </a:extLst>
          </p:cNvPr>
          <p:cNvGrpSpPr>
            <a:grpSpLocks/>
          </p:cNvGrpSpPr>
          <p:nvPr/>
        </p:nvGrpSpPr>
        <p:grpSpPr bwMode="auto">
          <a:xfrm>
            <a:off x="4342484" y="1659422"/>
            <a:ext cx="4543753" cy="2316162"/>
            <a:chOff x="2711" y="834"/>
            <a:chExt cx="2758" cy="1460"/>
          </a:xfrm>
          <a:solidFill>
            <a:srgbClr val="FFCCCC"/>
          </a:solidFill>
        </p:grpSpPr>
        <p:sp>
          <p:nvSpPr>
            <p:cNvPr id="122" name="Rectangle 42">
              <a:extLst>
                <a:ext uri="{FF2B5EF4-FFF2-40B4-BE49-F238E27FC236}">
                  <a16:creationId xmlns="" xmlns:a16="http://schemas.microsoft.com/office/drawing/2014/main" id="{1E34BADA-A0E9-1FE2-CFAE-9DB28DA6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834"/>
              <a:ext cx="2711" cy="14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Text Box 43">
              <a:extLst>
                <a:ext uri="{FF2B5EF4-FFF2-40B4-BE49-F238E27FC236}">
                  <a16:creationId xmlns="" xmlns:a16="http://schemas.microsoft.com/office/drawing/2014/main" id="{C9D6BAFB-8733-EA72-BC3F-CEFA631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1049"/>
              <a:ext cx="2736" cy="1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生产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240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台电脑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需要印度</a:t>
              </a:r>
              <a:r>
                <a:rPr lang="en-US" altLang="zh-CN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30000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个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工时。因此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，印度将生产</a:t>
              </a:r>
              <a:r>
                <a:rPr lang="en-US" altLang="zh-CN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吨小麦。</a:t>
              </a:r>
            </a:p>
            <a:p>
              <a:pPr>
                <a:spcBef>
                  <a:spcPct val="50000"/>
                </a:spcBef>
              </a:pPr>
              <a:endPara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sp>
        <p:nvSpPr>
          <p:cNvPr id="128" name="Rectangle 40">
            <a:extLst>
              <a:ext uri="{FF2B5EF4-FFF2-40B4-BE49-F238E27FC236}">
                <a16:creationId xmlns="" xmlns:a16="http://schemas.microsoft.com/office/drawing/2014/main" id="{47FFD1A0-1F07-9D30-E916-FC7B4677CE89}"/>
              </a:ext>
            </a:extLst>
          </p:cNvPr>
          <p:cNvSpPr txBox="1">
            <a:spLocks noChangeArrowheads="1"/>
          </p:cNvSpPr>
          <p:nvPr/>
        </p:nvSpPr>
        <p:spPr>
          <a:xfrm>
            <a:off x="-2942308" y="1107533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7630BFC-2015-A1AF-CC06-AFFE5DD18F46}"/>
              </a:ext>
            </a:extLst>
          </p:cNvPr>
          <p:cNvGrpSpPr/>
          <p:nvPr/>
        </p:nvGrpSpPr>
        <p:grpSpPr>
          <a:xfrm>
            <a:off x="295887" y="1805249"/>
            <a:ext cx="7381876" cy="4492625"/>
            <a:chOff x="288925" y="1798638"/>
            <a:chExt cx="7381876" cy="4492625"/>
          </a:xfrm>
        </p:grpSpPr>
        <p:grpSp>
          <p:nvGrpSpPr>
            <p:cNvPr id="27" name="Group 2">
              <a:extLst>
                <a:ext uri="{FF2B5EF4-FFF2-40B4-BE49-F238E27FC236}">
                  <a16:creationId xmlns="" xmlns:a16="http://schemas.microsoft.com/office/drawing/2014/main" id="{511B40CD-B254-B964-2253-87DEA6700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798638"/>
              <a:ext cx="7381876" cy="4492625"/>
              <a:chOff x="559" y="1123"/>
              <a:chExt cx="4650" cy="2830"/>
            </a:xfrm>
          </p:grpSpPr>
          <p:sp>
            <p:nvSpPr>
              <p:cNvPr id="29" name="Text Box 3">
                <a:extLst>
                  <a:ext uri="{FF2B5EF4-FFF2-40B4-BE49-F238E27FC236}">
                    <a16:creationId xmlns="" xmlns:a16="http://schemas.microsoft.com/office/drawing/2014/main" id="{5B9DA567-4050-9E86-D298-319B478FC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2" y="3420"/>
                <a:ext cx="120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latin typeface="Arial"/>
                    <a:cs typeface="Arial"/>
                  </a:rPr>
                  <a:t>电脑（台）</a:t>
                </a:r>
                <a:endParaRPr lang="en-US" sz="2000" b="1">
                  <a:latin typeface="Arial"/>
                  <a:cs typeface="Arial"/>
                </a:endParaRPr>
              </a:p>
            </p:txBody>
          </p:sp>
          <p:sp>
            <p:nvSpPr>
              <p:cNvPr id="30" name="Text Box 4">
                <a:extLst>
                  <a:ext uri="{FF2B5EF4-FFF2-40B4-BE49-F238E27FC236}">
                    <a16:creationId xmlns="" xmlns:a16="http://schemas.microsoft.com/office/drawing/2014/main" id="{6E0D8DDD-6F43-B9C0-A555-792FAB12F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" y="1123"/>
                <a:ext cx="10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/>
                    <a:cs typeface="Arial"/>
                  </a:rPr>
                  <a:t>小麦（吨）</a:t>
                </a:r>
              </a:p>
            </p:txBody>
          </p:sp>
          <p:grpSp>
            <p:nvGrpSpPr>
              <p:cNvPr id="31" name="Group 5">
                <a:extLst>
                  <a:ext uri="{FF2B5EF4-FFF2-40B4-BE49-F238E27FC236}">
                    <a16:creationId xmlns="" xmlns:a16="http://schemas.microsoft.com/office/drawing/2014/main" id="{B6A7C4F8-8C2D-ED9A-0735-3C6540664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9" y="1379"/>
                <a:ext cx="3521" cy="2574"/>
                <a:chOff x="559" y="1379"/>
                <a:chExt cx="3521" cy="2574"/>
              </a:xfrm>
            </p:grpSpPr>
            <p:grpSp>
              <p:nvGrpSpPr>
                <p:cNvPr id="32" name="Group 6">
                  <a:extLst>
                    <a:ext uri="{FF2B5EF4-FFF2-40B4-BE49-F238E27FC236}">
                      <a16:creationId xmlns="" xmlns:a16="http://schemas.microsoft.com/office/drawing/2014/main" id="{3BBAB965-538C-B5BE-3275-D277AB7669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379"/>
                  <a:ext cx="2780" cy="2170"/>
                  <a:chOff x="2416" y="1770"/>
                  <a:chExt cx="610" cy="548"/>
                </a:xfrm>
              </p:grpSpPr>
              <p:sp>
                <p:nvSpPr>
                  <p:cNvPr id="49" name="Line 7">
                    <a:extLst>
                      <a:ext uri="{FF2B5EF4-FFF2-40B4-BE49-F238E27FC236}">
                        <a16:creationId xmlns="" xmlns:a16="http://schemas.microsoft.com/office/drawing/2014/main" id="{16B19E90-2454-42F5-697E-33B229524B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1770"/>
                    <a:ext cx="0" cy="5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0" name="Line 8">
                    <a:extLst>
                      <a:ext uri="{FF2B5EF4-FFF2-40B4-BE49-F238E27FC236}">
                        <a16:creationId xmlns="" xmlns:a16="http://schemas.microsoft.com/office/drawing/2014/main" id="{213642CD-AB9A-B231-D2DB-017247C4C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2318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3" name="Group 9">
                  <a:extLst>
                    <a:ext uri="{FF2B5EF4-FFF2-40B4-BE49-F238E27FC236}">
                      <a16:creationId xmlns="" xmlns:a16="http://schemas.microsoft.com/office/drawing/2014/main" id="{BC33FF56-CAAD-0DC6-ED4F-6FAC5A3FF3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1659"/>
                  <a:ext cx="700" cy="288"/>
                  <a:chOff x="559" y="1659"/>
                  <a:chExt cx="700" cy="288"/>
                </a:xfrm>
              </p:grpSpPr>
              <p:sp>
                <p:nvSpPr>
                  <p:cNvPr id="47" name="Line 10">
                    <a:extLst>
                      <a:ext uri="{FF2B5EF4-FFF2-40B4-BE49-F238E27FC236}">
                        <a16:creationId xmlns="" xmlns:a16="http://schemas.microsoft.com/office/drawing/2014/main" id="{A2D2719E-FE82-28ED-E228-1059DB9CC8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1819"/>
                    <a:ext cx="10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8" name="Text Box 11">
                    <a:extLst>
                      <a:ext uri="{FF2B5EF4-FFF2-40B4-BE49-F238E27FC236}">
                        <a16:creationId xmlns="" xmlns:a16="http://schemas.microsoft.com/office/drawing/2014/main" id="{2C7A7465-8320-1F6C-E3E8-14E2DF3F5B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" y="1659"/>
                    <a:ext cx="60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2000</a:t>
                    </a:r>
                  </a:p>
                </p:txBody>
              </p:sp>
            </p:grpSp>
            <p:grpSp>
              <p:nvGrpSpPr>
                <p:cNvPr id="34" name="Group 12">
                  <a:extLst>
                    <a:ext uri="{FF2B5EF4-FFF2-40B4-BE49-F238E27FC236}">
                      <a16:creationId xmlns="" xmlns:a16="http://schemas.microsoft.com/office/drawing/2014/main" id="{F04AC64A-1350-1722-BA2E-79562DCFC7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9" y="2528"/>
                  <a:ext cx="700" cy="288"/>
                  <a:chOff x="559" y="2528"/>
                  <a:chExt cx="700" cy="288"/>
                </a:xfrm>
              </p:grpSpPr>
              <p:sp>
                <p:nvSpPr>
                  <p:cNvPr id="45" name="Line 13">
                    <a:extLst>
                      <a:ext uri="{FF2B5EF4-FFF2-40B4-BE49-F238E27FC236}">
                        <a16:creationId xmlns="" xmlns:a16="http://schemas.microsoft.com/office/drawing/2014/main" id="{4D91363E-0504-1A68-CBF1-7FADEE70A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3" y="2688"/>
                    <a:ext cx="10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6" name="Text Box 14">
                    <a:extLst>
                      <a:ext uri="{FF2B5EF4-FFF2-40B4-BE49-F238E27FC236}">
                        <a16:creationId xmlns="" xmlns:a16="http://schemas.microsoft.com/office/drawing/2014/main" id="{23F41F40-316B-057C-A95D-EDC98A4A16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" y="2528"/>
                    <a:ext cx="60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1000</a:t>
                    </a:r>
                  </a:p>
                </p:txBody>
              </p:sp>
            </p:grpSp>
            <p:grpSp>
              <p:nvGrpSpPr>
                <p:cNvPr id="35" name="Group 15">
                  <a:extLst>
                    <a:ext uri="{FF2B5EF4-FFF2-40B4-BE49-F238E27FC236}">
                      <a16:creationId xmlns="" xmlns:a16="http://schemas.microsoft.com/office/drawing/2014/main" id="{89973F17-0A24-80F6-9F01-A99ED0006E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7" y="3549"/>
                  <a:ext cx="743" cy="402"/>
                  <a:chOff x="2527" y="3549"/>
                  <a:chExt cx="743" cy="402"/>
                </a:xfrm>
              </p:grpSpPr>
              <p:sp>
                <p:nvSpPr>
                  <p:cNvPr id="43" name="Line 16">
                    <a:extLst>
                      <a:ext uri="{FF2B5EF4-FFF2-40B4-BE49-F238E27FC236}">
                        <a16:creationId xmlns="" xmlns:a16="http://schemas.microsoft.com/office/drawing/2014/main" id="{DB632EB5-4F6D-9EEB-2DFF-9733A9A6EF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92" y="3549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4" name="Text Box 17">
                    <a:extLst>
                      <a:ext uri="{FF2B5EF4-FFF2-40B4-BE49-F238E27FC236}">
                        <a16:creationId xmlns="" xmlns:a16="http://schemas.microsoft.com/office/drawing/2014/main" id="{A486FFFC-8450-0011-1F43-60846957ED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7" y="3663"/>
                    <a:ext cx="7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</a:t>
                    </a:r>
                  </a:p>
                </p:txBody>
              </p:sp>
            </p:grpSp>
            <p:sp>
              <p:nvSpPr>
                <p:cNvPr id="36" name="Text Box 18">
                  <a:extLst>
                    <a:ext uri="{FF2B5EF4-FFF2-40B4-BE49-F238E27FC236}">
                      <a16:creationId xmlns="" xmlns:a16="http://schemas.microsoft.com/office/drawing/2014/main" id="{3C082DE0-B4CF-032C-BCF6-67D3F6019F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3" y="3489"/>
                  <a:ext cx="42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0</a:t>
                  </a:r>
                </a:p>
              </p:txBody>
            </p:sp>
            <p:grpSp>
              <p:nvGrpSpPr>
                <p:cNvPr id="37" name="Group 19">
                  <a:extLst>
                    <a:ext uri="{FF2B5EF4-FFF2-40B4-BE49-F238E27FC236}">
                      <a16:creationId xmlns="" xmlns:a16="http://schemas.microsoft.com/office/drawing/2014/main" id="{7E807F8F-7454-3675-4A56-E671F66B78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2" y="3546"/>
                  <a:ext cx="743" cy="405"/>
                  <a:chOff x="1702" y="3546"/>
                  <a:chExt cx="743" cy="405"/>
                </a:xfrm>
              </p:grpSpPr>
              <p:sp>
                <p:nvSpPr>
                  <p:cNvPr id="41" name="Text Box 20">
                    <a:extLst>
                      <a:ext uri="{FF2B5EF4-FFF2-40B4-BE49-F238E27FC236}">
                        <a16:creationId xmlns="" xmlns:a16="http://schemas.microsoft.com/office/drawing/2014/main" id="{AC7DCF2F-5241-9DB0-9F95-77B844FE34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2" y="3663"/>
                    <a:ext cx="74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</a:t>
                    </a:r>
                  </a:p>
                </p:txBody>
              </p:sp>
              <p:sp>
                <p:nvSpPr>
                  <p:cNvPr id="42" name="Line 21">
                    <a:extLst>
                      <a:ext uri="{FF2B5EF4-FFF2-40B4-BE49-F238E27FC236}">
                        <a16:creationId xmlns="" xmlns:a16="http://schemas.microsoft.com/office/drawing/2014/main" id="{A3E99B80-11D1-7B1A-1DCA-07EF3F5A39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7" y="3546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8" name="Group 22">
                  <a:extLst>
                    <a:ext uri="{FF2B5EF4-FFF2-40B4-BE49-F238E27FC236}">
                      <a16:creationId xmlns="" xmlns:a16="http://schemas.microsoft.com/office/drawing/2014/main" id="{E9557B0E-8082-B530-90BA-29A51365B9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36" y="3546"/>
                  <a:ext cx="744" cy="407"/>
                  <a:chOff x="3336" y="3546"/>
                  <a:chExt cx="744" cy="407"/>
                </a:xfrm>
              </p:grpSpPr>
              <p:sp>
                <p:nvSpPr>
                  <p:cNvPr id="39" name="Text Box 23">
                    <a:extLst>
                      <a:ext uri="{FF2B5EF4-FFF2-40B4-BE49-F238E27FC236}">
                        <a16:creationId xmlns="" xmlns:a16="http://schemas.microsoft.com/office/drawing/2014/main" id="{BEA54DCC-629E-19E9-D9B6-DEC2BE895D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6" y="3665"/>
                    <a:ext cx="7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</a:t>
                    </a:r>
                  </a:p>
                </p:txBody>
              </p:sp>
              <p:sp>
                <p:nvSpPr>
                  <p:cNvPr id="40" name="Line 24">
                    <a:extLst>
                      <a:ext uri="{FF2B5EF4-FFF2-40B4-BE49-F238E27FC236}">
                        <a16:creationId xmlns="" xmlns:a16="http://schemas.microsoft.com/office/drawing/2014/main" id="{F86548E9-F16E-23CB-B189-4C2DDF84E7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02" y="3546"/>
                    <a:ext cx="0" cy="102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8" name="Line 27">
              <a:extLst>
                <a:ext uri="{FF2B5EF4-FFF2-40B4-BE49-F238E27FC236}">
                  <a16:creationId xmlns="" xmlns:a16="http://schemas.microsoft.com/office/drawing/2014/main" id="{C732E0B8-486C-D3E1-C3FC-E07B7CDBD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650" y="3894138"/>
              <a:ext cx="3222625" cy="175418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4" name="Oval 34">
            <a:extLst>
              <a:ext uri="{FF2B5EF4-FFF2-40B4-BE49-F238E27FC236}">
                <a16:creationId xmlns="" xmlns:a16="http://schemas.microsoft.com/office/drawing/2014/main" id="{3A1C1996-3F5B-43C4-3499-C13015438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64" y="5601982"/>
            <a:ext cx="141288" cy="13811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6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出口：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国内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生产但是国外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销售的商品	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进口：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国外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生产但是国内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销售的商品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C179707E-C023-56A4-3D78-782899DC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出口与进口</a:t>
            </a:r>
          </a:p>
        </p:txBody>
      </p:sp>
    </p:spTree>
    <p:extLst>
      <p:ext uri="{BB962C8B-B14F-4D97-AF65-F5344CB8AC3E}">
        <p14:creationId xmlns:p14="http://schemas.microsoft.com/office/powerpoint/2010/main" val="227719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238991" y="1556792"/>
            <a:ext cx="8790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贸易下的消费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假设中国向印度出口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进口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台电脑。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换句话说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印度进口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吨小麦，出口了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台电脑。）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每种商品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在中国消费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了多少？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在中国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绘制这个组合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每种商品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在印度消费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了多少？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在印度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上绘制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这个组合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70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61A73AB8-001C-4B3E-6D58-FCE46C5173B9}"/>
              </a:ext>
            </a:extLst>
          </p:cNvPr>
          <p:cNvSpPr/>
          <p:nvPr/>
        </p:nvSpPr>
        <p:spPr>
          <a:xfrm>
            <a:off x="70834" y="5832474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贸易下的中国消费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1FD29AA3-8518-3A3B-BC7B-488E09CA5C7F}"/>
              </a:ext>
            </a:extLst>
          </p:cNvPr>
          <p:cNvGrpSpPr>
            <a:grpSpLocks/>
          </p:cNvGrpSpPr>
          <p:nvPr/>
        </p:nvGrpSpPr>
        <p:grpSpPr bwMode="auto">
          <a:xfrm>
            <a:off x="277813" y="2412999"/>
            <a:ext cx="5514975" cy="4529138"/>
            <a:chOff x="212" y="1350"/>
            <a:chExt cx="3474" cy="2853"/>
          </a:xfrm>
        </p:grpSpPr>
        <p:grpSp>
          <p:nvGrpSpPr>
            <p:cNvPr id="3" name="Group 3">
              <a:extLst>
                <a:ext uri="{FF2B5EF4-FFF2-40B4-BE49-F238E27FC236}">
                  <a16:creationId xmlns="" xmlns:a16="http://schemas.microsoft.com/office/drawing/2014/main" id="{D3CC86D1-A034-974E-3007-6DA708FAD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1350"/>
              <a:ext cx="2818" cy="2480"/>
              <a:chOff x="2416" y="1770"/>
              <a:chExt cx="610" cy="548"/>
            </a:xfrm>
          </p:grpSpPr>
          <p:sp>
            <p:nvSpPr>
              <p:cNvPr id="37" name="Line 4">
                <a:extLst>
                  <a:ext uri="{FF2B5EF4-FFF2-40B4-BE49-F238E27FC236}">
                    <a16:creationId xmlns="" xmlns:a16="http://schemas.microsoft.com/office/drawing/2014/main" id="{4D05AF59-A953-DF29-F3CF-6124EF681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6" y="1770"/>
                <a:ext cx="0" cy="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8" name="Line 5">
                <a:extLst>
                  <a:ext uri="{FF2B5EF4-FFF2-40B4-BE49-F238E27FC236}">
                    <a16:creationId xmlns="" xmlns:a16="http://schemas.microsoft.com/office/drawing/2014/main" id="{DCDFB084-E019-C973-820D-E8BD6A434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6" y="2318"/>
                <a:ext cx="6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="" xmlns:a16="http://schemas.microsoft.com/office/drawing/2014/main" id="{B4D6507A-85B5-8E60-71D7-D4459A6E5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1834"/>
              <a:ext cx="654" cy="288"/>
              <a:chOff x="212" y="1834"/>
              <a:chExt cx="654" cy="288"/>
            </a:xfrm>
          </p:grpSpPr>
          <p:sp>
            <p:nvSpPr>
              <p:cNvPr id="35" name="Line 7">
                <a:extLst>
                  <a:ext uri="{FF2B5EF4-FFF2-40B4-BE49-F238E27FC236}">
                    <a16:creationId xmlns="" xmlns:a16="http://schemas.microsoft.com/office/drawing/2014/main" id="{6BBDD4EF-61FB-AF56-3FB8-8443F2F0A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" y="1992"/>
                <a:ext cx="6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6" name="Text Box 8">
                <a:extLst>
                  <a:ext uri="{FF2B5EF4-FFF2-40B4-BE49-F238E27FC236}">
                    <a16:creationId xmlns="" xmlns:a16="http://schemas.microsoft.com/office/drawing/2014/main" id="{E1CF3857-AEEE-C592-4404-190949691B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834"/>
                <a:ext cx="6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4000</a:t>
                </a:r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="" xmlns:a16="http://schemas.microsoft.com/office/drawing/2014/main" id="{6455D99C-F14F-BACB-754E-3A4463CA1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3828"/>
              <a:ext cx="464" cy="374"/>
              <a:chOff x="1142" y="3830"/>
              <a:chExt cx="464" cy="374"/>
            </a:xfrm>
          </p:grpSpPr>
          <p:sp>
            <p:nvSpPr>
              <p:cNvPr id="33" name="Line 10">
                <a:extLst>
                  <a:ext uri="{FF2B5EF4-FFF2-40B4-BE49-F238E27FC236}">
                    <a16:creationId xmlns="" xmlns:a16="http://schemas.microsoft.com/office/drawing/2014/main" id="{447D4ACE-0385-3E5F-D301-782CA96BB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0" y="3830"/>
                <a:ext cx="0" cy="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4" name="Text Box 11">
                <a:extLst>
                  <a:ext uri="{FF2B5EF4-FFF2-40B4-BE49-F238E27FC236}">
                    <a16:creationId xmlns="" xmlns:a16="http://schemas.microsoft.com/office/drawing/2014/main" id="{73753697-F4F0-6BB7-69DF-67EA87C3D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916"/>
                <a:ext cx="4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100</a:t>
                </a:r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="" xmlns:a16="http://schemas.microsoft.com/office/drawing/2014/main" id="{BFBE3322-F5F2-1CB2-D2DF-AC6390DC4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" y="1374"/>
              <a:ext cx="654" cy="288"/>
              <a:chOff x="212" y="1834"/>
              <a:chExt cx="654" cy="288"/>
            </a:xfrm>
          </p:grpSpPr>
          <p:sp>
            <p:nvSpPr>
              <p:cNvPr id="31" name="Line 13">
                <a:extLst>
                  <a:ext uri="{FF2B5EF4-FFF2-40B4-BE49-F238E27FC236}">
                    <a16:creationId xmlns="" xmlns:a16="http://schemas.microsoft.com/office/drawing/2014/main" id="{1BB48747-2500-6FB0-7342-335029B0B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" y="1992"/>
                <a:ext cx="6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2" name="Text Box 14">
                <a:extLst>
                  <a:ext uri="{FF2B5EF4-FFF2-40B4-BE49-F238E27FC236}">
                    <a16:creationId xmlns="" xmlns:a16="http://schemas.microsoft.com/office/drawing/2014/main" id="{53AED29F-DDE7-F7EB-FEAD-CF9AAFB795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834"/>
                <a:ext cx="6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5000</a:t>
                </a: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="" xmlns:a16="http://schemas.microsoft.com/office/drawing/2014/main" id="{AF67273D-786B-75DE-DCE1-B92269DF7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2756"/>
              <a:ext cx="654" cy="288"/>
              <a:chOff x="212" y="1834"/>
              <a:chExt cx="654" cy="288"/>
            </a:xfrm>
          </p:grpSpPr>
          <p:sp>
            <p:nvSpPr>
              <p:cNvPr id="29" name="Line 16">
                <a:extLst>
                  <a:ext uri="{FF2B5EF4-FFF2-40B4-BE49-F238E27FC236}">
                    <a16:creationId xmlns="" xmlns:a16="http://schemas.microsoft.com/office/drawing/2014/main" id="{0BBB4117-5D1D-8B63-9D4D-30D098340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" y="1992"/>
                <a:ext cx="6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0" name="Text Box 17">
                <a:extLst>
                  <a:ext uri="{FF2B5EF4-FFF2-40B4-BE49-F238E27FC236}">
                    <a16:creationId xmlns="" xmlns:a16="http://schemas.microsoft.com/office/drawing/2014/main" id="{3CDBCFEA-FB7E-109B-D857-A5EAA55CB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834"/>
                <a:ext cx="6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2000</a:t>
                </a: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="" xmlns:a16="http://schemas.microsoft.com/office/drawing/2014/main" id="{676257C8-D92D-5D04-DEF7-E96FD5E9C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3216"/>
              <a:ext cx="654" cy="288"/>
              <a:chOff x="212" y="1834"/>
              <a:chExt cx="654" cy="288"/>
            </a:xfrm>
          </p:grpSpPr>
          <p:sp>
            <p:nvSpPr>
              <p:cNvPr id="27" name="Line 19">
                <a:extLst>
                  <a:ext uri="{FF2B5EF4-FFF2-40B4-BE49-F238E27FC236}">
                    <a16:creationId xmlns="" xmlns:a16="http://schemas.microsoft.com/office/drawing/2014/main" id="{12BFF3AC-249E-D106-B4DB-2E63E5DAB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" y="1992"/>
                <a:ext cx="6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="" xmlns:a16="http://schemas.microsoft.com/office/drawing/2014/main" id="{86CC20E4-058E-C356-6009-3E1970FAE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834"/>
                <a:ext cx="6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1000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="" xmlns:a16="http://schemas.microsoft.com/office/drawing/2014/main" id="{D2B8678D-4F4C-33F7-C07B-4807758CE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" y="2292"/>
              <a:ext cx="654" cy="288"/>
              <a:chOff x="212" y="1834"/>
              <a:chExt cx="654" cy="288"/>
            </a:xfrm>
          </p:grpSpPr>
          <p:sp>
            <p:nvSpPr>
              <p:cNvPr id="25" name="Line 22">
                <a:extLst>
                  <a:ext uri="{FF2B5EF4-FFF2-40B4-BE49-F238E27FC236}">
                    <a16:creationId xmlns="" xmlns:a16="http://schemas.microsoft.com/office/drawing/2014/main" id="{90103185-D292-776E-F0CB-6B113F373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00" y="1992"/>
                <a:ext cx="6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6" name="Text Box 23">
                <a:extLst>
                  <a:ext uri="{FF2B5EF4-FFF2-40B4-BE49-F238E27FC236}">
                    <a16:creationId xmlns="" xmlns:a16="http://schemas.microsoft.com/office/drawing/2014/main" id="{2EDA3F66-9C7B-291D-5714-59ED4ED81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834"/>
                <a:ext cx="6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3000</a:t>
                </a:r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="" xmlns:a16="http://schemas.microsoft.com/office/drawing/2014/main" id="{01938D29-7E4C-7AD2-357C-606508E70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3828"/>
              <a:ext cx="464" cy="374"/>
              <a:chOff x="1142" y="3830"/>
              <a:chExt cx="464" cy="374"/>
            </a:xfrm>
          </p:grpSpPr>
          <p:sp>
            <p:nvSpPr>
              <p:cNvPr id="23" name="Line 25">
                <a:extLst>
                  <a:ext uri="{FF2B5EF4-FFF2-40B4-BE49-F238E27FC236}">
                    <a16:creationId xmlns="" xmlns:a16="http://schemas.microsoft.com/office/drawing/2014/main" id="{79B0455E-E1E2-14DA-DEFE-CDFCF2D93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0" y="3830"/>
                <a:ext cx="0" cy="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4" name="Text Box 26">
                <a:extLst>
                  <a:ext uri="{FF2B5EF4-FFF2-40B4-BE49-F238E27FC236}">
                    <a16:creationId xmlns="" xmlns:a16="http://schemas.microsoft.com/office/drawing/2014/main" id="{A40BB897-A5D4-942A-8560-3856B7882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916"/>
                <a:ext cx="4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500</a:t>
                </a:r>
              </a:p>
            </p:txBody>
          </p:sp>
        </p:grpSp>
        <p:grpSp>
          <p:nvGrpSpPr>
            <p:cNvPr id="13" name="Group 27">
              <a:extLst>
                <a:ext uri="{FF2B5EF4-FFF2-40B4-BE49-F238E27FC236}">
                  <a16:creationId xmlns="" xmlns:a16="http://schemas.microsoft.com/office/drawing/2014/main" id="{332A5645-F113-9E9E-AFB1-D5670185E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3828"/>
              <a:ext cx="464" cy="374"/>
              <a:chOff x="1142" y="3830"/>
              <a:chExt cx="464" cy="374"/>
            </a:xfrm>
          </p:grpSpPr>
          <p:sp>
            <p:nvSpPr>
              <p:cNvPr id="21" name="Line 28">
                <a:extLst>
                  <a:ext uri="{FF2B5EF4-FFF2-40B4-BE49-F238E27FC236}">
                    <a16:creationId xmlns="" xmlns:a16="http://schemas.microsoft.com/office/drawing/2014/main" id="{0CB20457-3B17-F4C7-DCD7-FE4F1FD55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0" y="3830"/>
                <a:ext cx="0" cy="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2" name="Text Box 29">
                <a:extLst>
                  <a:ext uri="{FF2B5EF4-FFF2-40B4-BE49-F238E27FC236}">
                    <a16:creationId xmlns="" xmlns:a16="http://schemas.microsoft.com/office/drawing/2014/main" id="{55A801B3-4214-A333-2C8A-34014E4EA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916"/>
                <a:ext cx="4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200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="" xmlns:a16="http://schemas.microsoft.com/office/drawing/2014/main" id="{ACE8297B-7F6C-0353-249A-060BEF2D1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4" y="3829"/>
              <a:ext cx="464" cy="374"/>
              <a:chOff x="1142" y="3830"/>
              <a:chExt cx="464" cy="374"/>
            </a:xfrm>
          </p:grpSpPr>
          <p:sp>
            <p:nvSpPr>
              <p:cNvPr id="19" name="Line 31">
                <a:extLst>
                  <a:ext uri="{FF2B5EF4-FFF2-40B4-BE49-F238E27FC236}">
                    <a16:creationId xmlns="" xmlns:a16="http://schemas.microsoft.com/office/drawing/2014/main" id="{E9F91491-229B-9D86-52B5-14DFEB006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0" y="3830"/>
                <a:ext cx="0" cy="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0" name="Text Box 32">
                <a:extLst>
                  <a:ext uri="{FF2B5EF4-FFF2-40B4-BE49-F238E27FC236}">
                    <a16:creationId xmlns="" xmlns:a16="http://schemas.microsoft.com/office/drawing/2014/main" id="{DCAD27F8-BE07-B09D-E3E0-99A5C4748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916"/>
                <a:ext cx="4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300</a:t>
                </a:r>
              </a:p>
            </p:txBody>
          </p:sp>
        </p:grpSp>
        <p:grpSp>
          <p:nvGrpSpPr>
            <p:cNvPr id="15" name="Group 33">
              <a:extLst>
                <a:ext uri="{FF2B5EF4-FFF2-40B4-BE49-F238E27FC236}">
                  <a16:creationId xmlns="" xmlns:a16="http://schemas.microsoft.com/office/drawing/2014/main" id="{DC07C2F4-57EE-92CB-C8BD-F8F7B29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3" y="3829"/>
              <a:ext cx="464" cy="374"/>
              <a:chOff x="1142" y="3830"/>
              <a:chExt cx="464" cy="374"/>
            </a:xfrm>
          </p:grpSpPr>
          <p:sp>
            <p:nvSpPr>
              <p:cNvPr id="17" name="Line 34">
                <a:extLst>
                  <a:ext uri="{FF2B5EF4-FFF2-40B4-BE49-F238E27FC236}">
                    <a16:creationId xmlns="" xmlns:a16="http://schemas.microsoft.com/office/drawing/2014/main" id="{B5665152-8B26-7585-61C3-157089A46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0" y="3830"/>
                <a:ext cx="0" cy="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8" name="Text Box 35">
                <a:extLst>
                  <a:ext uri="{FF2B5EF4-FFF2-40B4-BE49-F238E27FC236}">
                    <a16:creationId xmlns="" xmlns:a16="http://schemas.microsoft.com/office/drawing/2014/main" id="{9A1A21E7-FED5-32B5-189C-326390660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916"/>
                <a:ext cx="4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400</a:t>
                </a:r>
              </a:p>
            </p:txBody>
          </p:sp>
        </p:grpSp>
        <p:sp>
          <p:nvSpPr>
            <p:cNvPr id="16" name="Text Box 36">
              <a:extLst>
                <a:ext uri="{FF2B5EF4-FFF2-40B4-BE49-F238E27FC236}">
                  <a16:creationId xmlns="" xmlns:a16="http://schemas.microsoft.com/office/drawing/2014/main" id="{526FC59C-8A78-86B7-3FEC-47BF7CAA6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3798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/>
                  <a:cs typeface="Arial"/>
                </a:rPr>
                <a:t>0</a:t>
              </a:r>
            </a:p>
          </p:txBody>
        </p:sp>
      </p:grpSp>
      <p:grpSp>
        <p:nvGrpSpPr>
          <p:cNvPr id="39" name="Group 37">
            <a:extLst>
              <a:ext uri="{FF2B5EF4-FFF2-40B4-BE49-F238E27FC236}">
                <a16:creationId xmlns="" xmlns:a16="http://schemas.microsoft.com/office/drawing/2014/main" id="{62996721-4C47-A4C4-B93B-36C9EB0C0E5F}"/>
              </a:ext>
            </a:extLst>
          </p:cNvPr>
          <p:cNvGrpSpPr>
            <a:grpSpLocks/>
          </p:cNvGrpSpPr>
          <p:nvPr/>
        </p:nvGrpSpPr>
        <p:grpSpPr bwMode="auto">
          <a:xfrm>
            <a:off x="277813" y="1933574"/>
            <a:ext cx="7315200" cy="4592638"/>
            <a:chOff x="203" y="670"/>
            <a:chExt cx="4608" cy="2893"/>
          </a:xfrm>
        </p:grpSpPr>
        <p:sp>
          <p:nvSpPr>
            <p:cNvPr id="40" name="Text Box 38">
              <a:extLst>
                <a:ext uri="{FF2B5EF4-FFF2-40B4-BE49-F238E27FC236}">
                  <a16:creationId xmlns="" xmlns:a16="http://schemas.microsoft.com/office/drawing/2014/main" id="{74FC2905-36BF-F70C-11C1-1BFD436E6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3311"/>
              <a:ext cx="12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smtClean="0">
                  <a:latin typeface="Arial"/>
                  <a:cs typeface="Arial"/>
                </a:rPr>
                <a:t>电脑（台）</a:t>
              </a:r>
              <a:endParaRPr lang="en-US" sz="2000" b="1">
                <a:latin typeface="Arial"/>
                <a:cs typeface="Arial"/>
              </a:endParaRPr>
            </a:p>
          </p:txBody>
        </p:sp>
        <p:sp>
          <p:nvSpPr>
            <p:cNvPr id="41" name="Text Box 39">
              <a:extLst>
                <a:ext uri="{FF2B5EF4-FFF2-40B4-BE49-F238E27FC236}">
                  <a16:creationId xmlns="" xmlns:a16="http://schemas.microsoft.com/office/drawing/2014/main" id="{591956D1-5263-3665-5B62-2D8518A2E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670"/>
              <a:ext cx="9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/>
                  <a:cs typeface="Arial"/>
                </a:rPr>
                <a:t>小麦（吨）</a:t>
              </a:r>
            </a:p>
          </p:txBody>
        </p:sp>
      </p:grpSp>
      <p:sp>
        <p:nvSpPr>
          <p:cNvPr id="42" name="Line 41">
            <a:extLst>
              <a:ext uri="{FF2B5EF4-FFF2-40B4-BE49-F238E27FC236}">
                <a16:creationId xmlns="" xmlns:a16="http://schemas.microsoft.com/office/drawing/2014/main" id="{EDFE6CF4-719A-F29D-37CF-4CCB39578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698749"/>
            <a:ext cx="4056063" cy="3649663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87B4A5A-A467-0440-8337-9748AE43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6281737"/>
            <a:ext cx="141287" cy="138112"/>
          </a:xfrm>
          <a:prstGeom prst="ellipse">
            <a:avLst/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280156C8-0726-2906-8218-EA931D12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2635249"/>
            <a:ext cx="141288" cy="138113"/>
          </a:xfrm>
          <a:prstGeom prst="ellipse">
            <a:avLst/>
          </a:pr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45" name="Group 45">
            <a:extLst>
              <a:ext uri="{FF2B5EF4-FFF2-40B4-BE49-F238E27FC236}">
                <a16:creationId xmlns="" xmlns:a16="http://schemas.microsoft.com/office/drawing/2014/main" id="{25B5EE4C-0950-5FCE-9E9C-DBD1ED76EBA5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4259262"/>
            <a:ext cx="2306638" cy="2087562"/>
            <a:chOff x="860" y="2135"/>
            <a:chExt cx="1453" cy="1315"/>
          </a:xfrm>
        </p:grpSpPr>
        <p:grpSp>
          <p:nvGrpSpPr>
            <p:cNvPr id="46" name="Group 46">
              <a:extLst>
                <a:ext uri="{FF2B5EF4-FFF2-40B4-BE49-F238E27FC236}">
                  <a16:creationId xmlns="" xmlns:a16="http://schemas.microsoft.com/office/drawing/2014/main" id="{CD2EEC3B-415B-9307-29D8-5B1F9C7F1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" y="2182"/>
              <a:ext cx="1411" cy="1268"/>
              <a:chOff x="357" y="2450"/>
              <a:chExt cx="795" cy="646"/>
            </a:xfrm>
          </p:grpSpPr>
          <p:sp>
            <p:nvSpPr>
              <p:cNvPr id="48" name="Line 47">
                <a:extLst>
                  <a:ext uri="{FF2B5EF4-FFF2-40B4-BE49-F238E27FC236}">
                    <a16:creationId xmlns="" xmlns:a16="http://schemas.microsoft.com/office/drawing/2014/main" id="{7D5B0AB5-7985-8BD0-37E4-C229C22F8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49" name="Line 48">
                <a:extLst>
                  <a:ext uri="{FF2B5EF4-FFF2-40B4-BE49-F238E27FC236}">
                    <a16:creationId xmlns="" xmlns:a16="http://schemas.microsoft.com/office/drawing/2014/main" id="{23E13727-B8CB-3F89-C574-B7BDE1017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47" name="Oval 49">
              <a:extLst>
                <a:ext uri="{FF2B5EF4-FFF2-40B4-BE49-F238E27FC236}">
                  <a16:creationId xmlns="" xmlns:a16="http://schemas.microsoft.com/office/drawing/2014/main" id="{85C716CA-01A5-9490-770E-8927E80E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135"/>
              <a:ext cx="89" cy="87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0" name="Group 90">
            <a:extLst>
              <a:ext uri="{FF2B5EF4-FFF2-40B4-BE49-F238E27FC236}">
                <a16:creationId xmlns="" xmlns:a16="http://schemas.microsoft.com/office/drawing/2014/main" id="{6922FCC2-74B6-9C75-5031-DC5B737B35D3}"/>
              </a:ext>
            </a:extLst>
          </p:cNvPr>
          <p:cNvGrpSpPr>
            <a:grpSpLocks/>
          </p:cNvGrpSpPr>
          <p:nvPr/>
        </p:nvGrpSpPr>
        <p:grpSpPr bwMode="auto">
          <a:xfrm>
            <a:off x="4173538" y="3708399"/>
            <a:ext cx="4513262" cy="820738"/>
            <a:chOff x="2657" y="1788"/>
            <a:chExt cx="2843" cy="517"/>
          </a:xfrm>
          <a:noFill/>
        </p:grpSpPr>
        <p:sp>
          <p:nvSpPr>
            <p:cNvPr id="51" name="Rectangle 54">
              <a:extLst>
                <a:ext uri="{FF2B5EF4-FFF2-40B4-BE49-F238E27FC236}">
                  <a16:creationId xmlns="" xmlns:a16="http://schemas.microsoft.com/office/drawing/2014/main" id="{5E0B49C7-F77C-66AF-1D98-B3C8DD6F1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788"/>
              <a:ext cx="774" cy="5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52" name="Rectangle 55">
              <a:extLst>
                <a:ext uri="{FF2B5EF4-FFF2-40B4-BE49-F238E27FC236}">
                  <a16:creationId xmlns="" xmlns:a16="http://schemas.microsoft.com/office/drawing/2014/main" id="{BCC83F82-B1CF-B9A4-CE03-3DE349E2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788"/>
              <a:ext cx="1023" cy="5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="" xmlns:a16="http://schemas.microsoft.com/office/drawing/2014/main" id="{6718CE18-18C3-5649-7DF1-4CC3118C2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788"/>
              <a:ext cx="1046" cy="5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=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消费量</a:t>
              </a:r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grpSp>
        <p:nvGrpSpPr>
          <p:cNvPr id="54" name="Group 91">
            <a:extLst>
              <a:ext uri="{FF2B5EF4-FFF2-40B4-BE49-F238E27FC236}">
                <a16:creationId xmlns="" xmlns:a16="http://schemas.microsoft.com/office/drawing/2014/main" id="{0641EE20-B46C-0A46-D5CD-1BD06B270254}"/>
              </a:ext>
            </a:extLst>
          </p:cNvPr>
          <p:cNvGrpSpPr>
            <a:grpSpLocks/>
          </p:cNvGrpSpPr>
          <p:nvPr/>
        </p:nvGrpSpPr>
        <p:grpSpPr bwMode="auto">
          <a:xfrm>
            <a:off x="4173538" y="2774949"/>
            <a:ext cx="4513262" cy="455613"/>
            <a:chOff x="2657" y="1200"/>
            <a:chExt cx="2843" cy="287"/>
          </a:xfrm>
          <a:noFill/>
        </p:grpSpPr>
        <p:sp>
          <p:nvSpPr>
            <p:cNvPr id="55" name="Rectangle 51">
              <a:extLst>
                <a:ext uri="{FF2B5EF4-FFF2-40B4-BE49-F238E27FC236}">
                  <a16:creationId xmlns="" xmlns:a16="http://schemas.microsoft.com/office/drawing/2014/main" id="{581CBA34-941D-3A46-2255-0359F7ED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200"/>
              <a:ext cx="774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Rectangle 52">
              <a:extLst>
                <a:ext uri="{FF2B5EF4-FFF2-40B4-BE49-F238E27FC236}">
                  <a16:creationId xmlns="" xmlns:a16="http://schemas.microsoft.com/office/drawing/2014/main" id="{B1A36CF3-D503-4B38-759D-07AE2598F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200"/>
              <a:ext cx="1023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57" name="Rectangle 53">
              <a:extLst>
                <a:ext uri="{FF2B5EF4-FFF2-40B4-BE49-F238E27FC236}">
                  <a16:creationId xmlns="" xmlns:a16="http://schemas.microsoft.com/office/drawing/2014/main" id="{4B26CCF6-CE8E-FD1C-BA66-0D37C5F2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200"/>
              <a:ext cx="1046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+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进口的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grpSp>
        <p:nvGrpSpPr>
          <p:cNvPr id="58" name="Group 92">
            <a:extLst>
              <a:ext uri="{FF2B5EF4-FFF2-40B4-BE49-F238E27FC236}">
                <a16:creationId xmlns="" xmlns:a16="http://schemas.microsoft.com/office/drawing/2014/main" id="{EF604F63-2EAC-C25B-F543-D654C2C6A7AF}"/>
              </a:ext>
            </a:extLst>
          </p:cNvPr>
          <p:cNvGrpSpPr>
            <a:grpSpLocks/>
          </p:cNvGrpSpPr>
          <p:nvPr/>
        </p:nvGrpSpPr>
        <p:grpSpPr bwMode="auto">
          <a:xfrm>
            <a:off x="4173538" y="3230562"/>
            <a:ext cx="4513262" cy="477837"/>
            <a:chOff x="2657" y="1487"/>
            <a:chExt cx="2843" cy="301"/>
          </a:xfrm>
          <a:noFill/>
        </p:grpSpPr>
        <p:sp>
          <p:nvSpPr>
            <p:cNvPr id="59" name="Rectangle 57">
              <a:extLst>
                <a:ext uri="{FF2B5EF4-FFF2-40B4-BE49-F238E27FC236}">
                  <a16:creationId xmlns="" xmlns:a16="http://schemas.microsoft.com/office/drawing/2014/main" id="{9A2833F6-BCF9-ED85-8273-C7F15373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487"/>
              <a:ext cx="774" cy="3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60" name="Rectangle 58">
              <a:extLst>
                <a:ext uri="{FF2B5EF4-FFF2-40B4-BE49-F238E27FC236}">
                  <a16:creationId xmlns="" xmlns:a16="http://schemas.microsoft.com/office/drawing/2014/main" id="{B64200AD-B0EC-AD2A-A3C5-E365D2495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487"/>
              <a:ext cx="1023" cy="3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Rectangle 59">
              <a:extLst>
                <a:ext uri="{FF2B5EF4-FFF2-40B4-BE49-F238E27FC236}">
                  <a16:creationId xmlns="" xmlns:a16="http://schemas.microsoft.com/office/drawing/2014/main" id="{471775F1-1A33-E893-3B36-8C73E7089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487"/>
              <a:ext cx="1046" cy="3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–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出口的</a:t>
              </a:r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grpSp>
        <p:nvGrpSpPr>
          <p:cNvPr id="62" name="Group 88">
            <a:extLst>
              <a:ext uri="{FF2B5EF4-FFF2-40B4-BE49-F238E27FC236}">
                <a16:creationId xmlns="" xmlns:a16="http://schemas.microsoft.com/office/drawing/2014/main" id="{57C0B2DB-E5EF-A3AE-4692-204139513513}"/>
              </a:ext>
            </a:extLst>
          </p:cNvPr>
          <p:cNvGrpSpPr>
            <a:grpSpLocks/>
          </p:cNvGrpSpPr>
          <p:nvPr/>
        </p:nvGrpSpPr>
        <p:grpSpPr bwMode="auto">
          <a:xfrm>
            <a:off x="4173538" y="2319337"/>
            <a:ext cx="4513262" cy="455612"/>
            <a:chOff x="2657" y="913"/>
            <a:chExt cx="2843" cy="287"/>
          </a:xfrm>
          <a:noFill/>
        </p:grpSpPr>
        <p:sp>
          <p:nvSpPr>
            <p:cNvPr id="63" name="Rectangle 60">
              <a:extLst>
                <a:ext uri="{FF2B5EF4-FFF2-40B4-BE49-F238E27FC236}">
                  <a16:creationId xmlns="" xmlns:a16="http://schemas.microsoft.com/office/drawing/2014/main" id="{3AB9D914-DD38-9DCF-F29B-DD133225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913"/>
              <a:ext cx="774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3400</a:t>
              </a:r>
            </a:p>
          </p:txBody>
        </p:sp>
        <p:sp>
          <p:nvSpPr>
            <p:cNvPr id="64" name="Rectangle 61">
              <a:extLst>
                <a:ext uri="{FF2B5EF4-FFF2-40B4-BE49-F238E27FC236}">
                  <a16:creationId xmlns="" xmlns:a16="http://schemas.microsoft.com/office/drawing/2014/main" id="{DF38A97E-1342-5B8B-AAB6-374F5D935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913"/>
              <a:ext cx="1023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65" name="Rectangle 62">
              <a:extLst>
                <a:ext uri="{FF2B5EF4-FFF2-40B4-BE49-F238E27FC236}">
                  <a16:creationId xmlns="" xmlns:a16="http://schemas.microsoft.com/office/drawing/2014/main" id="{4A6DDAF0-DB6B-87D1-2A37-11C3977DB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913"/>
              <a:ext cx="1046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生产的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23D04D7F-DDFE-BAFD-7DF1-7C9F06FD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1863724"/>
            <a:ext cx="16605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endParaRPr lang="en-US" sz="2400">
              <a:latin typeface="Arial"/>
              <a:cs typeface="Arial"/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="" xmlns:a16="http://schemas.microsoft.com/office/drawing/2014/main" id="{2705220D-5026-9F73-22E2-204947786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1863724"/>
            <a:ext cx="16605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8" name="Line 68">
            <a:extLst>
              <a:ext uri="{FF2B5EF4-FFF2-40B4-BE49-F238E27FC236}">
                <a16:creationId xmlns="" xmlns:a16="http://schemas.microsoft.com/office/drawing/2014/main" id="{ABB3C82C-2BA0-DF0B-0606-617A3F21B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3708399"/>
            <a:ext cx="4513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69" name="Line 69">
            <a:extLst>
              <a:ext uri="{FF2B5EF4-FFF2-40B4-BE49-F238E27FC236}">
                <a16:creationId xmlns="" xmlns:a16="http://schemas.microsoft.com/office/drawing/2014/main" id="{187155C7-5D49-17A0-A526-C224F64C6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4529137"/>
            <a:ext cx="16605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0" name="Line 70">
            <a:extLst>
              <a:ext uri="{FF2B5EF4-FFF2-40B4-BE49-F238E27FC236}">
                <a16:creationId xmlns="" xmlns:a16="http://schemas.microsoft.com/office/drawing/2014/main" id="{883270F3-B4BB-EFBC-F7BE-A392D322D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1863724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71" name="Group 87">
            <a:extLst>
              <a:ext uri="{FF2B5EF4-FFF2-40B4-BE49-F238E27FC236}">
                <a16:creationId xmlns="" xmlns:a16="http://schemas.microsoft.com/office/drawing/2014/main" id="{61C70888-43E2-CEAE-0D5A-7A6E3F33D9BE}"/>
              </a:ext>
            </a:extLst>
          </p:cNvPr>
          <p:cNvGrpSpPr>
            <a:grpSpLocks/>
          </p:cNvGrpSpPr>
          <p:nvPr/>
        </p:nvGrpSpPr>
        <p:grpSpPr bwMode="auto">
          <a:xfrm>
            <a:off x="4173538" y="1863724"/>
            <a:ext cx="4513262" cy="2665413"/>
            <a:chOff x="2657" y="626"/>
            <a:chExt cx="2843" cy="1679"/>
          </a:xfrm>
          <a:noFill/>
        </p:grpSpPr>
        <p:sp>
          <p:nvSpPr>
            <p:cNvPr id="72" name="Rectangle 63">
              <a:extLst>
                <a:ext uri="{FF2B5EF4-FFF2-40B4-BE49-F238E27FC236}">
                  <a16:creationId xmlns="" xmlns:a16="http://schemas.microsoft.com/office/drawing/2014/main" id="{714FB741-D1F3-53FE-F37D-54066D60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626"/>
              <a:ext cx="774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小麦</a:t>
              </a:r>
            </a:p>
          </p:txBody>
        </p:sp>
        <p:sp>
          <p:nvSpPr>
            <p:cNvPr id="73" name="Rectangle 64">
              <a:extLst>
                <a:ext uri="{FF2B5EF4-FFF2-40B4-BE49-F238E27FC236}">
                  <a16:creationId xmlns="" xmlns:a16="http://schemas.microsoft.com/office/drawing/2014/main" id="{98A7990C-2385-2524-E572-DA670A3D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626"/>
              <a:ext cx="1023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电脑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74" name="Line 67">
              <a:extLst>
                <a:ext uri="{FF2B5EF4-FFF2-40B4-BE49-F238E27FC236}">
                  <a16:creationId xmlns="" xmlns:a16="http://schemas.microsoft.com/office/drawing/2014/main" id="{D75C6D85-EEEB-9EE4-7631-E3A2A662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" y="913"/>
              <a:ext cx="284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="" xmlns:a16="http://schemas.microsoft.com/office/drawing/2014/main" id="{7BC324DB-CDA8-F955-12AF-A5BC35F2D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626"/>
              <a:ext cx="0" cy="16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="" xmlns:a16="http://schemas.microsoft.com/office/drawing/2014/main" id="{C5F82DEF-0428-1C07-79F4-75F8531E5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6" y="626"/>
              <a:ext cx="0" cy="16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7" name="Line 73">
            <a:extLst>
              <a:ext uri="{FF2B5EF4-FFF2-40B4-BE49-F238E27FC236}">
                <a16:creationId xmlns="" xmlns:a16="http://schemas.microsoft.com/office/drawing/2014/main" id="{58C19162-05CC-5C85-E4D3-A5AE1542A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863724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8" name="Line 74">
            <a:extLst>
              <a:ext uri="{FF2B5EF4-FFF2-40B4-BE49-F238E27FC236}">
                <a16:creationId xmlns="" xmlns:a16="http://schemas.microsoft.com/office/drawing/2014/main" id="{5DFA8225-A08A-5E84-7960-8078D376E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1863724"/>
            <a:ext cx="16240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9" name="Line 75">
            <a:extLst>
              <a:ext uri="{FF2B5EF4-FFF2-40B4-BE49-F238E27FC236}">
                <a16:creationId xmlns="" xmlns:a16="http://schemas.microsoft.com/office/drawing/2014/main" id="{BD9F8BB7-426E-A478-358C-08047B553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2319337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0" name="Line 76">
            <a:extLst>
              <a:ext uri="{FF2B5EF4-FFF2-40B4-BE49-F238E27FC236}">
                <a16:creationId xmlns="" xmlns:a16="http://schemas.microsoft.com/office/drawing/2014/main" id="{0EB6AD8C-F0CD-1670-E3FD-ACDEBFDD7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1863724"/>
            <a:ext cx="12287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1" name="Line 77">
            <a:extLst>
              <a:ext uri="{FF2B5EF4-FFF2-40B4-BE49-F238E27FC236}">
                <a16:creationId xmlns="" xmlns:a16="http://schemas.microsoft.com/office/drawing/2014/main" id="{7796E8D3-CB95-E81B-440D-6118F6E50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319337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2" name="Line 78">
            <a:extLst>
              <a:ext uri="{FF2B5EF4-FFF2-40B4-BE49-F238E27FC236}">
                <a16:creationId xmlns="" xmlns:a16="http://schemas.microsoft.com/office/drawing/2014/main" id="{95D03332-9625-8598-14CC-7899592CC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2774949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3" name="Line 79">
            <a:extLst>
              <a:ext uri="{FF2B5EF4-FFF2-40B4-BE49-F238E27FC236}">
                <a16:creationId xmlns="" xmlns:a16="http://schemas.microsoft.com/office/drawing/2014/main" id="{7A548E42-1A73-23FE-F782-3C4813301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74949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4" name="Line 80">
            <a:extLst>
              <a:ext uri="{FF2B5EF4-FFF2-40B4-BE49-F238E27FC236}">
                <a16:creationId xmlns="" xmlns:a16="http://schemas.microsoft.com/office/drawing/2014/main" id="{E9B2E2E9-9EE6-3244-FAB9-4D02B547D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3230562"/>
            <a:ext cx="0" cy="4778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5" name="Line 81">
            <a:extLst>
              <a:ext uri="{FF2B5EF4-FFF2-40B4-BE49-F238E27FC236}">
                <a16:creationId xmlns="" xmlns:a16="http://schemas.microsoft.com/office/drawing/2014/main" id="{443D09AE-315A-80C7-F2B6-1346B072D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30562"/>
            <a:ext cx="0" cy="47783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6" name="Line 82">
            <a:extLst>
              <a:ext uri="{FF2B5EF4-FFF2-40B4-BE49-F238E27FC236}">
                <a16:creationId xmlns="" xmlns:a16="http://schemas.microsoft.com/office/drawing/2014/main" id="{5B5A8C0E-08B9-A940-23D1-4BA731F2C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3708399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7" name="Line 83">
            <a:extLst>
              <a:ext uri="{FF2B5EF4-FFF2-40B4-BE49-F238E27FC236}">
                <a16:creationId xmlns="" xmlns:a16="http://schemas.microsoft.com/office/drawing/2014/main" id="{7F9E4EAD-C6B3-84EC-FCB2-4BC7A2B8B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708399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8" name="Line 84">
            <a:extLst>
              <a:ext uri="{FF2B5EF4-FFF2-40B4-BE49-F238E27FC236}">
                <a16:creationId xmlns="" xmlns:a16="http://schemas.microsoft.com/office/drawing/2014/main" id="{DC4755B1-4DCF-DA5E-E273-6158F5CB5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4529137"/>
            <a:ext cx="16240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9" name="Line 85">
            <a:extLst>
              <a:ext uri="{FF2B5EF4-FFF2-40B4-BE49-F238E27FC236}">
                <a16:creationId xmlns="" xmlns:a16="http://schemas.microsoft.com/office/drawing/2014/main" id="{83EEB3F5-9435-C624-9A5A-11D4A0F2C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4529137"/>
            <a:ext cx="12287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90" name="Group 98">
            <a:extLst>
              <a:ext uri="{FF2B5EF4-FFF2-40B4-BE49-F238E27FC236}">
                <a16:creationId xmlns="" xmlns:a16="http://schemas.microsoft.com/office/drawing/2014/main" id="{4FFA4252-4384-F334-808C-6D1441FA6B91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3767137"/>
            <a:ext cx="1323975" cy="2586037"/>
            <a:chOff x="860" y="1825"/>
            <a:chExt cx="834" cy="1629"/>
          </a:xfrm>
        </p:grpSpPr>
        <p:grpSp>
          <p:nvGrpSpPr>
            <p:cNvPr id="91" name="Group 94">
              <a:extLst>
                <a:ext uri="{FF2B5EF4-FFF2-40B4-BE49-F238E27FC236}">
                  <a16:creationId xmlns="" xmlns:a16="http://schemas.microsoft.com/office/drawing/2014/main" id="{9B46A5D7-316C-927B-E5B6-23FD79BA0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" y="1870"/>
              <a:ext cx="793" cy="1584"/>
              <a:chOff x="357" y="2450"/>
              <a:chExt cx="795" cy="646"/>
            </a:xfrm>
          </p:grpSpPr>
          <p:sp>
            <p:nvSpPr>
              <p:cNvPr id="93" name="Line 95">
                <a:extLst>
                  <a:ext uri="{FF2B5EF4-FFF2-40B4-BE49-F238E27FC236}">
                    <a16:creationId xmlns="" xmlns:a16="http://schemas.microsoft.com/office/drawing/2014/main" id="{438D3EA4-E1B2-CBA3-2880-E770137BA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94" name="Line 96">
                <a:extLst>
                  <a:ext uri="{FF2B5EF4-FFF2-40B4-BE49-F238E27FC236}">
                    <a16:creationId xmlns="" xmlns:a16="http://schemas.microsoft.com/office/drawing/2014/main" id="{764B149E-7D49-B1BC-D7FF-1161027FC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92" name="Oval 97">
              <a:extLst>
                <a:ext uri="{FF2B5EF4-FFF2-40B4-BE49-F238E27FC236}">
                  <a16:creationId xmlns="" xmlns:a16="http://schemas.microsoft.com/office/drawing/2014/main" id="{91C4E3F4-6EA9-7B32-8DBA-9FB65C9E0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825"/>
              <a:ext cx="89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4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168">
            <a:extLst>
              <a:ext uri="{FF2B5EF4-FFF2-40B4-BE49-F238E27FC236}">
                <a16:creationId xmlns="" xmlns:a16="http://schemas.microsoft.com/office/drawing/2014/main" id="{15C4BA72-B8EB-CD9C-1196-30ED4EC76470}"/>
              </a:ext>
            </a:extLst>
          </p:cNvPr>
          <p:cNvSpPr/>
          <p:nvPr/>
        </p:nvSpPr>
        <p:spPr>
          <a:xfrm>
            <a:off x="70834" y="5832474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贸易下的印度消费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23D04D7F-DDFE-BAFD-7DF1-7C9F06FD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1863724"/>
            <a:ext cx="16605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endParaRPr lang="en-US" sz="2400">
              <a:latin typeface="Arial"/>
              <a:cs typeface="Arial"/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="" xmlns:a16="http://schemas.microsoft.com/office/drawing/2014/main" id="{2705220D-5026-9F73-22E2-204947786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1863724"/>
            <a:ext cx="16605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0" name="Line 70">
            <a:extLst>
              <a:ext uri="{FF2B5EF4-FFF2-40B4-BE49-F238E27FC236}">
                <a16:creationId xmlns="" xmlns:a16="http://schemas.microsoft.com/office/drawing/2014/main" id="{883270F3-B4BB-EFBC-F7BE-A392D322D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1863724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" name="Line 73">
            <a:extLst>
              <a:ext uri="{FF2B5EF4-FFF2-40B4-BE49-F238E27FC236}">
                <a16:creationId xmlns="" xmlns:a16="http://schemas.microsoft.com/office/drawing/2014/main" id="{58C19162-05CC-5C85-E4D3-A5AE1542A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863724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0" name="Line 76">
            <a:extLst>
              <a:ext uri="{FF2B5EF4-FFF2-40B4-BE49-F238E27FC236}">
                <a16:creationId xmlns="" xmlns:a16="http://schemas.microsoft.com/office/drawing/2014/main" id="{0EB6AD8C-F0CD-1670-E3FD-ACDEBFDD7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1863724"/>
            <a:ext cx="122872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96" name="Group 4">
            <a:extLst>
              <a:ext uri="{FF2B5EF4-FFF2-40B4-BE49-F238E27FC236}">
                <a16:creationId xmlns="" xmlns:a16="http://schemas.microsoft.com/office/drawing/2014/main" id="{DDD6A5C0-436F-0559-997D-4287C3BBF16D}"/>
              </a:ext>
            </a:extLst>
          </p:cNvPr>
          <p:cNvGrpSpPr>
            <a:grpSpLocks/>
          </p:cNvGrpSpPr>
          <p:nvPr/>
        </p:nvGrpSpPr>
        <p:grpSpPr bwMode="auto">
          <a:xfrm>
            <a:off x="322887" y="2162967"/>
            <a:ext cx="7348538" cy="4538663"/>
            <a:chOff x="559" y="1094"/>
            <a:chExt cx="4629" cy="2859"/>
          </a:xfrm>
        </p:grpSpPr>
        <p:sp>
          <p:nvSpPr>
            <p:cNvPr id="97" name="Text Box 5">
              <a:extLst>
                <a:ext uri="{FF2B5EF4-FFF2-40B4-BE49-F238E27FC236}">
                  <a16:creationId xmlns="" xmlns:a16="http://schemas.microsoft.com/office/drawing/2014/main" id="{F83007E5-4369-D4C0-E434-5C71BA215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3420"/>
              <a:ext cx="12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smtClean="0">
                  <a:latin typeface="Arial"/>
                  <a:cs typeface="Arial"/>
                </a:rPr>
                <a:t>电脑（台）</a:t>
              </a:r>
              <a:endParaRPr lang="en-US" sz="2000" b="1">
                <a:latin typeface="Arial"/>
                <a:cs typeface="Arial"/>
              </a:endParaRPr>
            </a:p>
          </p:txBody>
        </p:sp>
        <p:sp>
          <p:nvSpPr>
            <p:cNvPr id="98" name="Text Box 6">
              <a:extLst>
                <a:ext uri="{FF2B5EF4-FFF2-40B4-BE49-F238E27FC236}">
                  <a16:creationId xmlns="" xmlns:a16="http://schemas.microsoft.com/office/drawing/2014/main" id="{D641DEB7-1AA1-662A-4CF6-840B62B5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094"/>
              <a:ext cx="9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/>
                  <a:cs typeface="Arial"/>
                </a:rPr>
                <a:t>小麦（吨）</a:t>
              </a:r>
            </a:p>
          </p:txBody>
        </p:sp>
        <p:grpSp>
          <p:nvGrpSpPr>
            <p:cNvPr id="99" name="Group 7">
              <a:extLst>
                <a:ext uri="{FF2B5EF4-FFF2-40B4-BE49-F238E27FC236}">
                  <a16:creationId xmlns="" xmlns:a16="http://schemas.microsoft.com/office/drawing/2014/main" id="{BC70672A-CD18-64F1-7338-AAE17DB1E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" y="1379"/>
              <a:ext cx="3521" cy="2574"/>
              <a:chOff x="559" y="1379"/>
              <a:chExt cx="3521" cy="2574"/>
            </a:xfrm>
          </p:grpSpPr>
          <p:grpSp>
            <p:nvGrpSpPr>
              <p:cNvPr id="100" name="Group 8">
                <a:extLst>
                  <a:ext uri="{FF2B5EF4-FFF2-40B4-BE49-F238E27FC236}">
                    <a16:creationId xmlns="" xmlns:a16="http://schemas.microsoft.com/office/drawing/2014/main" id="{B879A3BB-095D-7521-8ACD-05CA133F73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379"/>
                <a:ext cx="2780" cy="2170"/>
                <a:chOff x="2416" y="1770"/>
                <a:chExt cx="610" cy="548"/>
              </a:xfrm>
            </p:grpSpPr>
            <p:sp>
              <p:nvSpPr>
                <p:cNvPr id="117" name="Line 9">
                  <a:extLst>
                    <a:ext uri="{FF2B5EF4-FFF2-40B4-BE49-F238E27FC236}">
                      <a16:creationId xmlns="" xmlns:a16="http://schemas.microsoft.com/office/drawing/2014/main" id="{B02647C9-A532-226A-5371-8D9F2A0C4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6" y="1770"/>
                  <a:ext cx="0" cy="5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18" name="Line 10">
                  <a:extLst>
                    <a:ext uri="{FF2B5EF4-FFF2-40B4-BE49-F238E27FC236}">
                      <a16:creationId xmlns="" xmlns:a16="http://schemas.microsoft.com/office/drawing/2014/main" id="{A95AFEB6-9DFB-B930-0A33-A85D88D98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6" y="2318"/>
                  <a:ext cx="6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01" name="Group 11">
                <a:extLst>
                  <a:ext uri="{FF2B5EF4-FFF2-40B4-BE49-F238E27FC236}">
                    <a16:creationId xmlns="" xmlns:a16="http://schemas.microsoft.com/office/drawing/2014/main" id="{7AB7B25E-DBFD-E0A5-257D-50A57D3A02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9" y="1659"/>
                <a:ext cx="700" cy="288"/>
                <a:chOff x="559" y="1659"/>
                <a:chExt cx="700" cy="288"/>
              </a:xfrm>
            </p:grpSpPr>
            <p:sp>
              <p:nvSpPr>
                <p:cNvPr id="115" name="Line 12">
                  <a:extLst>
                    <a:ext uri="{FF2B5EF4-FFF2-40B4-BE49-F238E27FC236}">
                      <a16:creationId xmlns="" xmlns:a16="http://schemas.microsoft.com/office/drawing/2014/main" id="{5BE1AA88-A3D5-67A0-9C76-639C9A1F4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1819"/>
                  <a:ext cx="10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16" name="Text Box 13">
                  <a:extLst>
                    <a:ext uri="{FF2B5EF4-FFF2-40B4-BE49-F238E27FC236}">
                      <a16:creationId xmlns="" xmlns:a16="http://schemas.microsoft.com/office/drawing/2014/main" id="{0C5564CA-FC48-133A-5834-276C5291A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" y="1659"/>
                  <a:ext cx="60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2000</a:t>
                  </a:r>
                </a:p>
              </p:txBody>
            </p:sp>
          </p:grpSp>
          <p:grpSp>
            <p:nvGrpSpPr>
              <p:cNvPr id="102" name="Group 14">
                <a:extLst>
                  <a:ext uri="{FF2B5EF4-FFF2-40B4-BE49-F238E27FC236}">
                    <a16:creationId xmlns="" xmlns:a16="http://schemas.microsoft.com/office/drawing/2014/main" id="{6C9677F3-D9AD-38D2-E00D-B829D438A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9" y="2528"/>
                <a:ext cx="700" cy="288"/>
                <a:chOff x="559" y="2528"/>
                <a:chExt cx="700" cy="288"/>
              </a:xfrm>
            </p:grpSpPr>
            <p:sp>
              <p:nvSpPr>
                <p:cNvPr id="113" name="Line 15">
                  <a:extLst>
                    <a:ext uri="{FF2B5EF4-FFF2-40B4-BE49-F238E27FC236}">
                      <a16:creationId xmlns="" xmlns:a16="http://schemas.microsoft.com/office/drawing/2014/main" id="{6DA906A7-F020-6929-9E6B-6B318362C7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688"/>
                  <a:ext cx="10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14" name="Text Box 16">
                  <a:extLst>
                    <a:ext uri="{FF2B5EF4-FFF2-40B4-BE49-F238E27FC236}">
                      <a16:creationId xmlns="" xmlns:a16="http://schemas.microsoft.com/office/drawing/2014/main" id="{832E93AB-02DC-578C-11F0-94F3529F0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" y="2528"/>
                  <a:ext cx="60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1000</a:t>
                  </a:r>
                </a:p>
              </p:txBody>
            </p:sp>
          </p:grpSp>
          <p:grpSp>
            <p:nvGrpSpPr>
              <p:cNvPr id="103" name="Group 17">
                <a:extLst>
                  <a:ext uri="{FF2B5EF4-FFF2-40B4-BE49-F238E27FC236}">
                    <a16:creationId xmlns="" xmlns:a16="http://schemas.microsoft.com/office/drawing/2014/main" id="{16822DF4-D371-7C42-2A99-39292652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7" y="3549"/>
                <a:ext cx="743" cy="402"/>
                <a:chOff x="2527" y="3549"/>
                <a:chExt cx="743" cy="402"/>
              </a:xfrm>
            </p:grpSpPr>
            <p:sp>
              <p:nvSpPr>
                <p:cNvPr id="111" name="Line 18">
                  <a:extLst>
                    <a:ext uri="{FF2B5EF4-FFF2-40B4-BE49-F238E27FC236}">
                      <a16:creationId xmlns="" xmlns:a16="http://schemas.microsoft.com/office/drawing/2014/main" id="{3B713D57-983D-64AE-8FE1-038F5F291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92" y="3549"/>
                  <a:ext cx="0" cy="10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12" name="Text Box 19">
                  <a:extLst>
                    <a:ext uri="{FF2B5EF4-FFF2-40B4-BE49-F238E27FC236}">
                      <a16:creationId xmlns="" xmlns:a16="http://schemas.microsoft.com/office/drawing/2014/main" id="{436026B7-96DC-FF76-EACD-4E2342ACCA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7" y="3663"/>
                  <a:ext cx="7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200</a:t>
                  </a:r>
                </a:p>
              </p:txBody>
            </p:sp>
          </p:grpSp>
          <p:sp>
            <p:nvSpPr>
              <p:cNvPr id="104" name="Text Box 20">
                <a:extLst>
                  <a:ext uri="{FF2B5EF4-FFF2-40B4-BE49-F238E27FC236}">
                    <a16:creationId xmlns="" xmlns:a16="http://schemas.microsoft.com/office/drawing/2014/main" id="{59984737-E6D7-847E-2EFE-697B762A1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" y="3489"/>
                <a:ext cx="4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/>
                    <a:cs typeface="Arial"/>
                  </a:rPr>
                  <a:t>0</a:t>
                </a:r>
              </a:p>
            </p:txBody>
          </p:sp>
          <p:grpSp>
            <p:nvGrpSpPr>
              <p:cNvPr id="105" name="Group 21">
                <a:extLst>
                  <a:ext uri="{FF2B5EF4-FFF2-40B4-BE49-F238E27FC236}">
                    <a16:creationId xmlns="" xmlns:a16="http://schemas.microsoft.com/office/drawing/2014/main" id="{09EDC03A-DB0D-4C6F-2748-3FDF65CC4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2" y="3546"/>
                <a:ext cx="743" cy="405"/>
                <a:chOff x="1702" y="3546"/>
                <a:chExt cx="743" cy="405"/>
              </a:xfrm>
            </p:grpSpPr>
            <p:sp>
              <p:nvSpPr>
                <p:cNvPr id="109" name="Text Box 22">
                  <a:extLst>
                    <a:ext uri="{FF2B5EF4-FFF2-40B4-BE49-F238E27FC236}">
                      <a16:creationId xmlns="" xmlns:a16="http://schemas.microsoft.com/office/drawing/2014/main" id="{9F47589C-3189-ED7B-503E-B8328D1DBE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2" y="3663"/>
                  <a:ext cx="7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100</a:t>
                  </a:r>
                </a:p>
              </p:txBody>
            </p:sp>
            <p:sp>
              <p:nvSpPr>
                <p:cNvPr id="110" name="Line 23">
                  <a:extLst>
                    <a:ext uri="{FF2B5EF4-FFF2-40B4-BE49-F238E27FC236}">
                      <a16:creationId xmlns="" xmlns:a16="http://schemas.microsoft.com/office/drawing/2014/main" id="{1AD01ACE-23E1-2A0E-1CE2-F6F2964F8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7" y="3546"/>
                  <a:ext cx="0" cy="10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06" name="Group 24">
                <a:extLst>
                  <a:ext uri="{FF2B5EF4-FFF2-40B4-BE49-F238E27FC236}">
                    <a16:creationId xmlns="" xmlns:a16="http://schemas.microsoft.com/office/drawing/2014/main" id="{4B81B5DD-8143-AF6A-036A-B9C76EC34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6" y="3546"/>
                <a:ext cx="744" cy="407"/>
                <a:chOff x="3336" y="3546"/>
                <a:chExt cx="744" cy="407"/>
              </a:xfrm>
            </p:grpSpPr>
            <p:sp>
              <p:nvSpPr>
                <p:cNvPr id="107" name="Text Box 25">
                  <a:extLst>
                    <a:ext uri="{FF2B5EF4-FFF2-40B4-BE49-F238E27FC236}">
                      <a16:creationId xmlns="" xmlns:a16="http://schemas.microsoft.com/office/drawing/2014/main" id="{C9FA843D-6AAD-2CC6-7100-EC352BF3C6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6" y="3665"/>
                  <a:ext cx="7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300</a:t>
                  </a:r>
                </a:p>
              </p:txBody>
            </p:sp>
            <p:sp>
              <p:nvSpPr>
                <p:cNvPr id="108" name="Line 26">
                  <a:extLst>
                    <a:ext uri="{FF2B5EF4-FFF2-40B4-BE49-F238E27FC236}">
                      <a16:creationId xmlns="" xmlns:a16="http://schemas.microsoft.com/office/drawing/2014/main" id="{7721B366-395E-0FAE-CB37-C0D9CEDFD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02" y="3546"/>
                  <a:ext cx="0" cy="10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119" name="Group 27">
            <a:extLst>
              <a:ext uri="{FF2B5EF4-FFF2-40B4-BE49-F238E27FC236}">
                <a16:creationId xmlns="" xmlns:a16="http://schemas.microsoft.com/office/drawing/2014/main" id="{EA7E545C-1127-772F-057B-A027675427EF}"/>
              </a:ext>
            </a:extLst>
          </p:cNvPr>
          <p:cNvGrpSpPr>
            <a:grpSpLocks/>
          </p:cNvGrpSpPr>
          <p:nvPr/>
        </p:nvGrpSpPr>
        <p:grpSpPr bwMode="auto">
          <a:xfrm>
            <a:off x="1353175" y="4241004"/>
            <a:ext cx="3327400" cy="1884362"/>
            <a:chOff x="831" y="2413"/>
            <a:chExt cx="2096" cy="1187"/>
          </a:xfrm>
        </p:grpSpPr>
        <p:sp>
          <p:nvSpPr>
            <p:cNvPr id="120" name="Line 28">
              <a:extLst>
                <a:ext uri="{FF2B5EF4-FFF2-40B4-BE49-F238E27FC236}">
                  <a16:creationId xmlns="" xmlns:a16="http://schemas.microsoft.com/office/drawing/2014/main" id="{0094E8C7-FEE3-E61A-F79F-18250CDD9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2453"/>
              <a:ext cx="2030" cy="1105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1" name="Oval 29">
              <a:extLst>
                <a:ext uri="{FF2B5EF4-FFF2-40B4-BE49-F238E27FC236}">
                  <a16:creationId xmlns="" xmlns:a16="http://schemas.microsoft.com/office/drawing/2014/main" id="{5F7B6521-5898-F45F-42CF-CE843D05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413"/>
              <a:ext cx="89" cy="87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Oval 30">
              <a:extLst>
                <a:ext uri="{FF2B5EF4-FFF2-40B4-BE49-F238E27FC236}">
                  <a16:creationId xmlns="" xmlns:a16="http://schemas.microsoft.com/office/drawing/2014/main" id="{A6D001FB-92FC-71BE-4348-5C0AAB84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513"/>
              <a:ext cx="89" cy="87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3" name="Group 31">
            <a:extLst>
              <a:ext uri="{FF2B5EF4-FFF2-40B4-BE49-F238E27FC236}">
                <a16:creationId xmlns="" xmlns:a16="http://schemas.microsoft.com/office/drawing/2014/main" id="{7D0ACCE8-806F-35D3-B4CC-BEDF52ADC81C}"/>
              </a:ext>
            </a:extLst>
          </p:cNvPr>
          <p:cNvGrpSpPr>
            <a:grpSpLocks/>
          </p:cNvGrpSpPr>
          <p:nvPr/>
        </p:nvGrpSpPr>
        <p:grpSpPr bwMode="auto">
          <a:xfrm>
            <a:off x="1426200" y="4950616"/>
            <a:ext cx="1889125" cy="1109663"/>
            <a:chOff x="877" y="2860"/>
            <a:chExt cx="1190" cy="699"/>
          </a:xfrm>
        </p:grpSpPr>
        <p:grpSp>
          <p:nvGrpSpPr>
            <p:cNvPr id="124" name="Group 32">
              <a:extLst>
                <a:ext uri="{FF2B5EF4-FFF2-40B4-BE49-F238E27FC236}">
                  <a16:creationId xmlns="" xmlns:a16="http://schemas.microsoft.com/office/drawing/2014/main" id="{E0F9E23F-E4F6-124B-23A3-2EE17F7A0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" y="2903"/>
              <a:ext cx="1147" cy="656"/>
              <a:chOff x="357" y="2450"/>
              <a:chExt cx="795" cy="646"/>
            </a:xfrm>
          </p:grpSpPr>
          <p:sp>
            <p:nvSpPr>
              <p:cNvPr id="126" name="Line 33">
                <a:extLst>
                  <a:ext uri="{FF2B5EF4-FFF2-40B4-BE49-F238E27FC236}">
                    <a16:creationId xmlns="" xmlns:a16="http://schemas.microsoft.com/office/drawing/2014/main" id="{293AE18B-CACD-7F1C-0181-A4EF3C53D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27" name="Line 34">
                <a:extLst>
                  <a:ext uri="{FF2B5EF4-FFF2-40B4-BE49-F238E27FC236}">
                    <a16:creationId xmlns="" xmlns:a16="http://schemas.microsoft.com/office/drawing/2014/main" id="{61A7F255-E581-0CBE-1620-858DA7A1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125" name="Oval 35">
              <a:extLst>
                <a:ext uri="{FF2B5EF4-FFF2-40B4-BE49-F238E27FC236}">
                  <a16:creationId xmlns="" xmlns:a16="http://schemas.microsoft.com/office/drawing/2014/main" id="{83D7B328-528A-49F6-0F6B-67B22C7E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860"/>
              <a:ext cx="89" cy="87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8" name="Group 75">
            <a:extLst>
              <a:ext uri="{FF2B5EF4-FFF2-40B4-BE49-F238E27FC236}">
                <a16:creationId xmlns="" xmlns:a16="http://schemas.microsoft.com/office/drawing/2014/main" id="{14D5358F-8D4E-9591-AF31-B4168A146693}"/>
              </a:ext>
            </a:extLst>
          </p:cNvPr>
          <p:cNvGrpSpPr>
            <a:grpSpLocks/>
          </p:cNvGrpSpPr>
          <p:nvPr/>
        </p:nvGrpSpPr>
        <p:grpSpPr bwMode="auto">
          <a:xfrm>
            <a:off x="3845550" y="3458366"/>
            <a:ext cx="4672012" cy="820738"/>
            <a:chOff x="2401" y="1920"/>
            <a:chExt cx="2943" cy="517"/>
          </a:xfrm>
          <a:noFill/>
        </p:grpSpPr>
        <p:sp>
          <p:nvSpPr>
            <p:cNvPr id="129" name="Rectangle 40">
              <a:extLst>
                <a:ext uri="{FF2B5EF4-FFF2-40B4-BE49-F238E27FC236}">
                  <a16:creationId xmlns="" xmlns:a16="http://schemas.microsoft.com/office/drawing/2014/main" id="{A6F3982A-C0B7-7EA2-C265-61F89F114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920"/>
              <a:ext cx="801" cy="5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30" name="Rectangle 41">
              <a:extLst>
                <a:ext uri="{FF2B5EF4-FFF2-40B4-BE49-F238E27FC236}">
                  <a16:creationId xmlns="" xmlns:a16="http://schemas.microsoft.com/office/drawing/2014/main" id="{25E44150-03F4-5CB6-5966-F8F177E42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920"/>
              <a:ext cx="1059" cy="5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131" name="Rectangle 42">
              <a:extLst>
                <a:ext uri="{FF2B5EF4-FFF2-40B4-BE49-F238E27FC236}">
                  <a16:creationId xmlns="" xmlns:a16="http://schemas.microsoft.com/office/drawing/2014/main" id="{B624804A-C5F7-FEB5-5A0A-1C3F0C14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920"/>
              <a:ext cx="1083" cy="5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=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消费量</a:t>
              </a:r>
              <a:endPara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grpSp>
        <p:nvGrpSpPr>
          <p:cNvPr id="132" name="Group 76">
            <a:extLst>
              <a:ext uri="{FF2B5EF4-FFF2-40B4-BE49-F238E27FC236}">
                <a16:creationId xmlns="" xmlns:a16="http://schemas.microsoft.com/office/drawing/2014/main" id="{622DAB87-EC81-C53B-8075-4E8914BEE5D4}"/>
              </a:ext>
            </a:extLst>
          </p:cNvPr>
          <p:cNvGrpSpPr>
            <a:grpSpLocks/>
          </p:cNvGrpSpPr>
          <p:nvPr/>
        </p:nvGrpSpPr>
        <p:grpSpPr bwMode="auto">
          <a:xfrm>
            <a:off x="3845550" y="2547141"/>
            <a:ext cx="4672012" cy="455613"/>
            <a:chOff x="2401" y="1346"/>
            <a:chExt cx="2943" cy="287"/>
          </a:xfrm>
          <a:noFill/>
        </p:grpSpPr>
        <p:sp>
          <p:nvSpPr>
            <p:cNvPr id="133" name="Rectangle 37">
              <a:extLst>
                <a:ext uri="{FF2B5EF4-FFF2-40B4-BE49-F238E27FC236}">
                  <a16:creationId xmlns="" xmlns:a16="http://schemas.microsoft.com/office/drawing/2014/main" id="{428A4243-C654-1AD8-AC0B-04B9A542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346"/>
              <a:ext cx="801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134" name="Rectangle 38">
              <a:extLst>
                <a:ext uri="{FF2B5EF4-FFF2-40B4-BE49-F238E27FC236}">
                  <a16:creationId xmlns="" xmlns:a16="http://schemas.microsoft.com/office/drawing/2014/main" id="{9943687D-450A-941E-7D49-BE60D5324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346"/>
              <a:ext cx="1059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5" name="Rectangle 39">
              <a:extLst>
                <a:ext uri="{FF2B5EF4-FFF2-40B4-BE49-F238E27FC236}">
                  <a16:creationId xmlns="" xmlns:a16="http://schemas.microsoft.com/office/drawing/2014/main" id="{A8CAEF80-921E-D39E-64D2-5CDDDA8E5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346"/>
              <a:ext cx="1083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+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进口的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grpSp>
        <p:nvGrpSpPr>
          <p:cNvPr id="136" name="Group 77">
            <a:extLst>
              <a:ext uri="{FF2B5EF4-FFF2-40B4-BE49-F238E27FC236}">
                <a16:creationId xmlns="" xmlns:a16="http://schemas.microsoft.com/office/drawing/2014/main" id="{FF7661DE-FCEE-34FF-C212-096D187F3293}"/>
              </a:ext>
            </a:extLst>
          </p:cNvPr>
          <p:cNvGrpSpPr>
            <a:grpSpLocks/>
          </p:cNvGrpSpPr>
          <p:nvPr/>
        </p:nvGrpSpPr>
        <p:grpSpPr bwMode="auto">
          <a:xfrm>
            <a:off x="3845550" y="3002754"/>
            <a:ext cx="4672012" cy="455612"/>
            <a:chOff x="2401" y="1633"/>
            <a:chExt cx="2943" cy="287"/>
          </a:xfrm>
          <a:noFill/>
        </p:grpSpPr>
        <p:sp>
          <p:nvSpPr>
            <p:cNvPr id="137" name="Rectangle 43">
              <a:extLst>
                <a:ext uri="{FF2B5EF4-FFF2-40B4-BE49-F238E27FC236}">
                  <a16:creationId xmlns="" xmlns:a16="http://schemas.microsoft.com/office/drawing/2014/main" id="{378E60C8-4251-8D45-1797-17BB1725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633"/>
              <a:ext cx="801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="" xmlns:a16="http://schemas.microsoft.com/office/drawing/2014/main" id="{3CCABF3F-F603-BBBD-628D-1044DB14B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633"/>
              <a:ext cx="1059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139" name="Rectangle 45">
              <a:extLst>
                <a:ext uri="{FF2B5EF4-FFF2-40B4-BE49-F238E27FC236}">
                  <a16:creationId xmlns="" xmlns:a16="http://schemas.microsoft.com/office/drawing/2014/main" id="{1CF39EF5-B7F9-21D8-76F1-FDFAA0A4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633"/>
              <a:ext cx="1083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–</a:t>
              </a:r>
              <a:r>
                <a:rPr lang="zh-CN" altLang="en-US" sz="24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出口的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grpSp>
        <p:nvGrpSpPr>
          <p:cNvPr id="140" name="Group 73">
            <a:extLst>
              <a:ext uri="{FF2B5EF4-FFF2-40B4-BE49-F238E27FC236}">
                <a16:creationId xmlns="" xmlns:a16="http://schemas.microsoft.com/office/drawing/2014/main" id="{CA8B8C12-5560-A397-AFC0-09ADEB9EEC34}"/>
              </a:ext>
            </a:extLst>
          </p:cNvPr>
          <p:cNvGrpSpPr>
            <a:grpSpLocks/>
          </p:cNvGrpSpPr>
          <p:nvPr/>
        </p:nvGrpSpPr>
        <p:grpSpPr bwMode="auto">
          <a:xfrm>
            <a:off x="3845550" y="2091529"/>
            <a:ext cx="4672012" cy="455612"/>
            <a:chOff x="2401" y="1059"/>
            <a:chExt cx="2943" cy="287"/>
          </a:xfrm>
          <a:noFill/>
        </p:grpSpPr>
        <p:sp>
          <p:nvSpPr>
            <p:cNvPr id="141" name="Rectangle 46">
              <a:extLst>
                <a:ext uri="{FF2B5EF4-FFF2-40B4-BE49-F238E27FC236}">
                  <a16:creationId xmlns="" xmlns:a16="http://schemas.microsoft.com/office/drawing/2014/main" id="{B92C037C-361E-7FF4-AE87-FD833351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059"/>
              <a:ext cx="801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Rectangle 47">
              <a:extLst>
                <a:ext uri="{FF2B5EF4-FFF2-40B4-BE49-F238E27FC236}">
                  <a16:creationId xmlns="" xmlns:a16="http://schemas.microsoft.com/office/drawing/2014/main" id="{9ED2F478-8A01-8637-377D-FA783D8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059"/>
              <a:ext cx="1059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143" name="Rectangle 48">
              <a:extLst>
                <a:ext uri="{FF2B5EF4-FFF2-40B4-BE49-F238E27FC236}">
                  <a16:creationId xmlns="" xmlns:a16="http://schemas.microsoft.com/office/drawing/2014/main" id="{E579D79C-86DF-5E14-2062-25E432DF0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059"/>
              <a:ext cx="1083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dirty="0">
                  <a:latin typeface="Arial"/>
                  <a:cs typeface="Arial"/>
                </a:rPr>
                <a:t>生产的</a:t>
              </a:r>
            </a:p>
          </p:txBody>
        </p:sp>
      </p:grpSp>
      <p:sp>
        <p:nvSpPr>
          <p:cNvPr id="144" name="Rectangle 51">
            <a:extLst>
              <a:ext uri="{FF2B5EF4-FFF2-40B4-BE49-F238E27FC236}">
                <a16:creationId xmlns="" xmlns:a16="http://schemas.microsoft.com/office/drawing/2014/main" id="{27875EAD-3EA2-3808-E1A2-108D5A17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550" y="1635916"/>
            <a:ext cx="171926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endParaRPr lang="en-US" sz="2400">
              <a:latin typeface="Arial"/>
              <a:cs typeface="Arial"/>
            </a:endParaRPr>
          </a:p>
        </p:txBody>
      </p:sp>
      <p:sp>
        <p:nvSpPr>
          <p:cNvPr id="145" name="Line 52">
            <a:extLst>
              <a:ext uri="{FF2B5EF4-FFF2-40B4-BE49-F238E27FC236}">
                <a16:creationId xmlns="" xmlns:a16="http://schemas.microsoft.com/office/drawing/2014/main" id="{3C519D98-4748-A7AD-96D5-718ABD3DB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1635916"/>
            <a:ext cx="171926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46" name="Line 54">
            <a:extLst>
              <a:ext uri="{FF2B5EF4-FFF2-40B4-BE49-F238E27FC236}">
                <a16:creationId xmlns="" xmlns:a16="http://schemas.microsoft.com/office/drawing/2014/main" id="{E040B24D-74B1-CA85-DB24-9163E1330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3458366"/>
            <a:ext cx="467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47" name="Line 55">
            <a:extLst>
              <a:ext uri="{FF2B5EF4-FFF2-40B4-BE49-F238E27FC236}">
                <a16:creationId xmlns="" xmlns:a16="http://schemas.microsoft.com/office/drawing/2014/main" id="{02F7ADF3-1D3C-6F6F-CA48-849B21D07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4279104"/>
            <a:ext cx="171926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48" name="Line 56">
            <a:extLst>
              <a:ext uri="{FF2B5EF4-FFF2-40B4-BE49-F238E27FC236}">
                <a16:creationId xmlns="" xmlns:a16="http://schemas.microsoft.com/office/drawing/2014/main" id="{0B75C4BB-22C8-E528-380F-3C5E12335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1635916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149" name="Group 72">
            <a:extLst>
              <a:ext uri="{FF2B5EF4-FFF2-40B4-BE49-F238E27FC236}">
                <a16:creationId xmlns="" xmlns:a16="http://schemas.microsoft.com/office/drawing/2014/main" id="{7E2DBCB6-51A4-2229-3D13-836D8C01B39F}"/>
              </a:ext>
            </a:extLst>
          </p:cNvPr>
          <p:cNvGrpSpPr>
            <a:grpSpLocks/>
          </p:cNvGrpSpPr>
          <p:nvPr/>
        </p:nvGrpSpPr>
        <p:grpSpPr bwMode="auto">
          <a:xfrm>
            <a:off x="3845550" y="1635916"/>
            <a:ext cx="4672012" cy="2643188"/>
            <a:chOff x="2401" y="772"/>
            <a:chExt cx="2943" cy="1665"/>
          </a:xfrm>
          <a:noFill/>
        </p:grpSpPr>
        <p:sp>
          <p:nvSpPr>
            <p:cNvPr id="150" name="Rectangle 49">
              <a:extLst>
                <a:ext uri="{FF2B5EF4-FFF2-40B4-BE49-F238E27FC236}">
                  <a16:creationId xmlns="" xmlns:a16="http://schemas.microsoft.com/office/drawing/2014/main" id="{F89E9A54-449A-4864-2B50-AA058E782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772"/>
              <a:ext cx="801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latin typeface="Arial"/>
                  <a:cs typeface="Arial"/>
                </a:rPr>
                <a:t>小麦</a:t>
              </a:r>
            </a:p>
          </p:txBody>
        </p:sp>
        <p:sp>
          <p:nvSpPr>
            <p:cNvPr id="151" name="Rectangle 50">
              <a:extLst>
                <a:ext uri="{FF2B5EF4-FFF2-40B4-BE49-F238E27FC236}">
                  <a16:creationId xmlns="" xmlns:a16="http://schemas.microsoft.com/office/drawing/2014/main" id="{09882D7D-9A8F-F290-7A94-81ADD9FA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772"/>
              <a:ext cx="1059" cy="2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电脑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152" name="Line 53">
              <a:extLst>
                <a:ext uri="{FF2B5EF4-FFF2-40B4-BE49-F238E27FC236}">
                  <a16:creationId xmlns="" xmlns:a16="http://schemas.microsoft.com/office/drawing/2014/main" id="{89297D66-9731-5098-8A33-F6E204F1A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1059"/>
              <a:ext cx="2943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3" name="Line 57">
              <a:extLst>
                <a:ext uri="{FF2B5EF4-FFF2-40B4-BE49-F238E27FC236}">
                  <a16:creationId xmlns="" xmlns:a16="http://schemas.microsoft.com/office/drawing/2014/main" id="{D14A6A04-9A86-E410-BEDC-E680D5AC6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772"/>
              <a:ext cx="0" cy="1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4" name="Line 58">
              <a:extLst>
                <a:ext uri="{FF2B5EF4-FFF2-40B4-BE49-F238E27FC236}">
                  <a16:creationId xmlns="" xmlns:a16="http://schemas.microsoft.com/office/drawing/2014/main" id="{411F6BFA-4CB5-986F-425E-4662670A5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772"/>
              <a:ext cx="0" cy="1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55" name="Line 59">
            <a:extLst>
              <a:ext uri="{FF2B5EF4-FFF2-40B4-BE49-F238E27FC236}">
                <a16:creationId xmlns="" xmlns:a16="http://schemas.microsoft.com/office/drawing/2014/main" id="{CBCA5C02-1C66-52CB-62EF-765073D49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7562" y="1635916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6" name="Line 60">
            <a:extLst>
              <a:ext uri="{FF2B5EF4-FFF2-40B4-BE49-F238E27FC236}">
                <a16:creationId xmlns="" xmlns:a16="http://schemas.microsoft.com/office/drawing/2014/main" id="{04CFE44F-48EB-7E9B-25B3-D52541081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812" y="1635916"/>
            <a:ext cx="168116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7" name="Line 61">
            <a:extLst>
              <a:ext uri="{FF2B5EF4-FFF2-40B4-BE49-F238E27FC236}">
                <a16:creationId xmlns="" xmlns:a16="http://schemas.microsoft.com/office/drawing/2014/main" id="{1F8DB46A-BE99-8FCD-02BE-FB55F5217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2091529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8" name="Line 62">
            <a:extLst>
              <a:ext uri="{FF2B5EF4-FFF2-40B4-BE49-F238E27FC236}">
                <a16:creationId xmlns="" xmlns:a16="http://schemas.microsoft.com/office/drawing/2014/main" id="{D0BE5EB7-038C-0267-62A5-C9B0CBC34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975" y="1635916"/>
            <a:ext cx="12715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9" name="Line 63">
            <a:extLst>
              <a:ext uri="{FF2B5EF4-FFF2-40B4-BE49-F238E27FC236}">
                <a16:creationId xmlns="" xmlns:a16="http://schemas.microsoft.com/office/drawing/2014/main" id="{99DB504C-8DC4-FB2B-35C0-B77F3D5EC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7562" y="2091529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0" name="Line 64">
            <a:extLst>
              <a:ext uri="{FF2B5EF4-FFF2-40B4-BE49-F238E27FC236}">
                <a16:creationId xmlns="" xmlns:a16="http://schemas.microsoft.com/office/drawing/2014/main" id="{13B30263-5E32-A981-DE93-F2B3D128E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2547141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1" name="Line 65">
            <a:extLst>
              <a:ext uri="{FF2B5EF4-FFF2-40B4-BE49-F238E27FC236}">
                <a16:creationId xmlns="" xmlns:a16="http://schemas.microsoft.com/office/drawing/2014/main" id="{B191B47A-7933-5F28-E882-C20EB7AE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7562" y="2547141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2" name="Line 66">
            <a:extLst>
              <a:ext uri="{FF2B5EF4-FFF2-40B4-BE49-F238E27FC236}">
                <a16:creationId xmlns="" xmlns:a16="http://schemas.microsoft.com/office/drawing/2014/main" id="{D6950F53-6F58-823E-B484-B8DB0D8B9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3002754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3" name="Line 67">
            <a:extLst>
              <a:ext uri="{FF2B5EF4-FFF2-40B4-BE49-F238E27FC236}">
                <a16:creationId xmlns="" xmlns:a16="http://schemas.microsoft.com/office/drawing/2014/main" id="{675AF351-6014-C20E-90C4-8DBF7676D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7562" y="3002754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4" name="Line 68">
            <a:extLst>
              <a:ext uri="{FF2B5EF4-FFF2-40B4-BE49-F238E27FC236}">
                <a16:creationId xmlns="" xmlns:a16="http://schemas.microsoft.com/office/drawing/2014/main" id="{3529D3C5-554C-03A4-919D-000D78BC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550" y="3458366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5" name="Line 69">
            <a:extLst>
              <a:ext uri="{FF2B5EF4-FFF2-40B4-BE49-F238E27FC236}">
                <a16:creationId xmlns="" xmlns:a16="http://schemas.microsoft.com/office/drawing/2014/main" id="{C0AAA7B5-18BE-6940-7256-4D60826AA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7562" y="3458366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6" name="Line 70">
            <a:extLst>
              <a:ext uri="{FF2B5EF4-FFF2-40B4-BE49-F238E27FC236}">
                <a16:creationId xmlns="" xmlns:a16="http://schemas.microsoft.com/office/drawing/2014/main" id="{8B6C0DE1-5FF2-99B5-0B6B-C8357D568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812" y="4279104"/>
            <a:ext cx="168116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7" name="Line 71">
            <a:extLst>
              <a:ext uri="{FF2B5EF4-FFF2-40B4-BE49-F238E27FC236}">
                <a16:creationId xmlns="" xmlns:a16="http://schemas.microsoft.com/office/drawing/2014/main" id="{E89C829E-8FA9-31B8-54A2-85D4A95CB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975" y="4279104"/>
            <a:ext cx="12715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8" name="Oval 82">
            <a:extLst>
              <a:ext uri="{FF2B5EF4-FFF2-40B4-BE49-F238E27FC236}">
                <a16:creationId xmlns="" xmlns:a16="http://schemas.microsoft.com/office/drawing/2014/main" id="{16DB84EB-CA12-EBDB-0010-FAC3EF71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287" y="5988841"/>
            <a:ext cx="141288" cy="13811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6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11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本章回答如下</a:t>
            </a:r>
            <a:r>
              <a:rPr lang="en-US" alt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3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个问题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050" y="1642104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为什么人们和国家选择在经济上相互依存？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贸易如何让每个人都过得更好？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什么是绝对优势？什么是比较优势？这些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概念有什么相似，又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218041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168">
            <a:extLst>
              <a:ext uri="{FF2B5EF4-FFF2-40B4-BE49-F238E27FC236}">
                <a16:creationId xmlns="" xmlns:a16="http://schemas.microsoft.com/office/drawing/2014/main" id="{15C4BA72-B8EB-CD9C-1196-30ED4EC76470}"/>
              </a:ext>
            </a:extLst>
          </p:cNvPr>
          <p:cNvSpPr/>
          <p:nvPr/>
        </p:nvSpPr>
        <p:spPr>
          <a:xfrm>
            <a:off x="70834" y="5832474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贸易使两国都变得更好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8C905DC6-48DE-8522-53A5-595CBAFFC635}"/>
              </a:ext>
            </a:extLst>
          </p:cNvPr>
          <p:cNvGrpSpPr/>
          <p:nvPr/>
        </p:nvGrpSpPr>
        <p:grpSpPr>
          <a:xfrm>
            <a:off x="1107584" y="1506828"/>
            <a:ext cx="7875430" cy="5304546"/>
            <a:chOff x="1047815" y="1596153"/>
            <a:chExt cx="7920038" cy="5203825"/>
          </a:xfrm>
        </p:grpSpPr>
        <p:sp>
          <p:nvSpPr>
            <p:cNvPr id="3" name="Rectangle 59">
              <a:extLst>
                <a:ext uri="{FF2B5EF4-FFF2-40B4-BE49-F238E27FC236}">
                  <a16:creationId xmlns="" xmlns:a16="http://schemas.microsoft.com/office/drawing/2014/main" id="{98D9E5CC-B7F6-82C8-4D9A-CD119DA7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90" y="4215528"/>
              <a:ext cx="7904163" cy="257016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" name="Rectangle 58">
              <a:extLst>
                <a:ext uri="{FF2B5EF4-FFF2-40B4-BE49-F238E27FC236}">
                  <a16:creationId xmlns="" xmlns:a16="http://schemas.microsoft.com/office/drawing/2014/main" id="{8264F0A7-113C-480C-271D-42168CC4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578" y="1597740"/>
              <a:ext cx="7904162" cy="26177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6" name="Group 52">
              <a:extLst>
                <a:ext uri="{FF2B5EF4-FFF2-40B4-BE49-F238E27FC236}">
                  <a16:creationId xmlns="" xmlns:a16="http://schemas.microsoft.com/office/drawing/2014/main" id="{AFCB266F-127D-B1C6-BEB0-10985B78B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7815" y="3661490"/>
              <a:ext cx="7913688" cy="552450"/>
              <a:chOff x="378" y="1986"/>
              <a:chExt cx="4985" cy="348"/>
            </a:xfrm>
          </p:grpSpPr>
          <p:sp>
            <p:nvSpPr>
              <p:cNvPr id="7" name="Rectangle 4">
                <a:extLst>
                  <a:ext uri="{FF2B5EF4-FFF2-40B4-BE49-F238E27FC236}">
                    <a16:creationId xmlns="" xmlns:a16="http://schemas.microsoft.com/office/drawing/2014/main" id="{0EBAE60F-DBF7-8ED8-E52A-813A15C9F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986"/>
                <a:ext cx="1132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 b="1">
                    <a:solidFill>
                      <a:srgbClr val="0000FF"/>
                    </a:solidFill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="" xmlns:a16="http://schemas.microsoft.com/office/drawing/2014/main" id="{9821109E-E7C5-1DE9-7A2C-DC29FCE73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986"/>
                <a:ext cx="1321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 dirty="0">
                    <a:latin typeface="Arial"/>
                    <a:cs typeface="Arial"/>
                  </a:rPr>
                  <a:t>2700</a:t>
                </a: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="" xmlns:a16="http://schemas.microsoft.com/office/drawing/2014/main" id="{8F42BA81-8310-14BA-D199-5D2516C2C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6"/>
                <a:ext cx="1376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 dirty="0">
                    <a:latin typeface="Arial"/>
                    <a:cs typeface="Arial"/>
                  </a:rPr>
                  <a:t>2500</a:t>
                </a: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="" xmlns:a16="http://schemas.microsoft.com/office/drawing/2014/main" id="{EF0ED2DD-B2A7-7063-3F37-B7355D27E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986"/>
                <a:ext cx="1156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小麦</a:t>
                </a:r>
              </a:p>
            </p:txBody>
          </p:sp>
        </p:grpSp>
        <p:grpSp>
          <p:nvGrpSpPr>
            <p:cNvPr id="12" name="Group 53">
              <a:extLst>
                <a:ext uri="{FF2B5EF4-FFF2-40B4-BE49-F238E27FC236}">
                  <a16:creationId xmlns="" xmlns:a16="http://schemas.microsoft.com/office/drawing/2014/main" id="{47290380-CDDF-BAAE-1C4B-097753AE0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7815" y="3101103"/>
              <a:ext cx="7913688" cy="560387"/>
              <a:chOff x="378" y="1633"/>
              <a:chExt cx="4985" cy="353"/>
            </a:xfrm>
          </p:grpSpPr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id="{C9ADB37A-A8EA-A31A-D3EE-3A67D3AC8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33"/>
                <a:ext cx="1132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 b="1">
                    <a:solidFill>
                      <a:srgbClr val="0000FF"/>
                    </a:solidFill>
                    <a:latin typeface="Arial"/>
                    <a:cs typeface="Arial"/>
                  </a:rPr>
                  <a:t>20</a:t>
                </a:r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2B50ADED-B899-D262-696A-A9097B87C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633"/>
                <a:ext cx="1321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270</a:t>
                </a:r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5CB344C8-318E-549B-9327-7A2E49C13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633"/>
                <a:ext cx="1376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250</a:t>
                </a: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="" xmlns:a16="http://schemas.microsoft.com/office/drawing/2014/main" id="{4F67832F-3FEE-F422-CDD2-28A6F7AD9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633"/>
                <a:ext cx="1156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计算机</a:t>
                </a:r>
              </a:p>
            </p:txBody>
          </p:sp>
        </p:grpSp>
        <p:sp>
          <p:nvSpPr>
            <p:cNvPr id="17" name="Rectangle 12">
              <a:extLst>
                <a:ext uri="{FF2B5EF4-FFF2-40B4-BE49-F238E27FC236}">
                  <a16:creationId xmlns="" xmlns:a16="http://schemas.microsoft.com/office/drawing/2014/main" id="{F133BCC6-561E-D0E9-46F1-46CBE344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453" y="2210515"/>
              <a:ext cx="1797050" cy="890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贸易</a:t>
              </a:r>
              <a:r>
                <a:rPr lang="zh-CN" altLang="en-US" sz="25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好处</a:t>
              </a:r>
              <a:endPara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C5022F55-01AC-8D12-E9F1-D456FEB5B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65" y="2210515"/>
              <a:ext cx="2097088" cy="890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 smtClean="0">
                  <a:latin typeface="Arial"/>
                  <a:cs typeface="Arial"/>
                </a:rPr>
                <a:t>贸易</a:t>
              </a:r>
              <a:endParaRPr lang="en-US" sz="2500">
                <a:latin typeface="Arial"/>
                <a:cs typeface="Arial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533A6ED8-FDEA-ACD9-7CC1-7DD15CFE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65" y="2210515"/>
              <a:ext cx="2184400" cy="890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500" smtClean="0">
                  <a:latin typeface="Arial"/>
                  <a:cs typeface="Arial"/>
                </a:rPr>
                <a:t>无贸易</a:t>
              </a:r>
              <a:endParaRPr lang="en-US" sz="2500">
                <a:latin typeface="Arial"/>
                <a:cs typeface="Arial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2E39886-E447-1329-6B51-4D0BFF71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815" y="2210515"/>
              <a:ext cx="1835150" cy="890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endParaRPr lang="en-US" sz="2500">
                <a:latin typeface="Arial"/>
                <a:cs typeface="Arial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="" xmlns:a16="http://schemas.microsoft.com/office/drawing/2014/main" id="{94A0B041-D7ED-C51B-C0FC-BE92C9D3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815" y="1596153"/>
              <a:ext cx="7913688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中</a:t>
              </a:r>
              <a:r>
                <a:rPr lang="en-US" sz="28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国</a:t>
              </a:r>
              <a:r>
                <a:rPr lang="zh-CN" altLang="en-US" sz="28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消费</a:t>
              </a:r>
              <a:endPara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="" xmlns:a16="http://schemas.microsoft.com/office/drawing/2014/main" id="{8E1659FC-77EE-07F6-06D4-558A34C56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815" y="1596153"/>
              <a:ext cx="7913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="" xmlns:a16="http://schemas.microsoft.com/office/drawing/2014/main" id="{E5BE9FC9-3890-E24A-383C-1BD30A64C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815" y="2210515"/>
              <a:ext cx="7913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="" xmlns:a16="http://schemas.microsoft.com/office/drawing/2014/main" id="{A98A57EE-DBC6-3C13-ED48-A49B30C2A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815" y="3101103"/>
              <a:ext cx="7913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="" xmlns:a16="http://schemas.microsoft.com/office/drawing/2014/main" id="{0F522E4A-AE49-FB57-C98F-95718A22D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815" y="3661490"/>
              <a:ext cx="7913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="" xmlns:a16="http://schemas.microsoft.com/office/drawing/2014/main" id="{B53A351A-DC3D-84B9-F8F3-E2A847BE2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815" y="4213940"/>
              <a:ext cx="7913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="" xmlns:a16="http://schemas.microsoft.com/office/drawing/2014/main" id="{950F6BEB-D1F5-1FBE-C8DD-E065D5558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815" y="1596153"/>
              <a:ext cx="0" cy="26177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="" xmlns:a16="http://schemas.microsoft.com/office/drawing/2014/main" id="{92602B9A-A711-890A-44C9-4A772EAB1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1503" y="1596153"/>
              <a:ext cx="0" cy="26177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="" xmlns:a16="http://schemas.microsoft.com/office/drawing/2014/main" id="{9D3A3D14-7BA6-9418-BCA4-386219672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965" y="2210515"/>
              <a:ext cx="0" cy="2003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="" xmlns:a16="http://schemas.microsoft.com/office/drawing/2014/main" id="{E5495964-B458-96B2-7E4A-02EFFCAD5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65" y="2210515"/>
              <a:ext cx="0" cy="2003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="" xmlns:a16="http://schemas.microsoft.com/office/drawing/2014/main" id="{29A70705-395A-5EEB-9F84-5AF9296D6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4453" y="2210515"/>
              <a:ext cx="0" cy="2003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32" name="Group 57">
              <a:extLst>
                <a:ext uri="{FF2B5EF4-FFF2-40B4-BE49-F238E27FC236}">
                  <a16:creationId xmlns="" xmlns:a16="http://schemas.microsoft.com/office/drawing/2014/main" id="{226CA989-DED7-7AF3-7C7C-67E9276C9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578" y="6247528"/>
              <a:ext cx="7913687" cy="552450"/>
              <a:chOff x="381" y="3615"/>
              <a:chExt cx="4985" cy="348"/>
            </a:xfrm>
          </p:grpSpPr>
          <p:sp>
            <p:nvSpPr>
              <p:cNvPr id="33" name="Rectangle 28">
                <a:extLst>
                  <a:ext uri="{FF2B5EF4-FFF2-40B4-BE49-F238E27FC236}">
                    <a16:creationId xmlns="" xmlns:a16="http://schemas.microsoft.com/office/drawing/2014/main" id="{3CA6D627-2600-C09D-25E0-201A30E24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3615"/>
                <a:ext cx="1132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 b="1">
                    <a:solidFill>
                      <a:srgbClr val="0000FF"/>
                    </a:solidFill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34" name="Rectangle 29">
                <a:extLst>
                  <a:ext uri="{FF2B5EF4-FFF2-40B4-BE49-F238E27FC236}">
                    <a16:creationId xmlns="" xmlns:a16="http://schemas.microsoft.com/office/drawing/2014/main" id="{83813FE2-8EA2-466F-E02F-98CD6CF7F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3615"/>
                <a:ext cx="1321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700</a:t>
                </a:r>
              </a:p>
            </p:txBody>
          </p:sp>
          <p:sp>
            <p:nvSpPr>
              <p:cNvPr id="35" name="Rectangle 30">
                <a:extLst>
                  <a:ext uri="{FF2B5EF4-FFF2-40B4-BE49-F238E27FC236}">
                    <a16:creationId xmlns="" xmlns:a16="http://schemas.microsoft.com/office/drawing/2014/main" id="{8FB680A7-A6C8-D557-137F-EE27194F5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615"/>
                <a:ext cx="1376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600</a:t>
                </a:r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="" xmlns:a16="http://schemas.microsoft.com/office/drawing/2014/main" id="{808CCC19-34B7-6312-35B7-EE43C96E3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615"/>
                <a:ext cx="1156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小麦</a:t>
                </a:r>
              </a:p>
            </p:txBody>
          </p:sp>
        </p:grpSp>
        <p:grpSp>
          <p:nvGrpSpPr>
            <p:cNvPr id="37" name="Group 56">
              <a:extLst>
                <a:ext uri="{FF2B5EF4-FFF2-40B4-BE49-F238E27FC236}">
                  <a16:creationId xmlns="" xmlns:a16="http://schemas.microsoft.com/office/drawing/2014/main" id="{01772650-CECD-37ED-6436-307098A26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578" y="5687140"/>
              <a:ext cx="7913687" cy="560388"/>
              <a:chOff x="381" y="3262"/>
              <a:chExt cx="4985" cy="353"/>
            </a:xfrm>
          </p:grpSpPr>
          <p:sp>
            <p:nvSpPr>
              <p:cNvPr id="38" name="Rectangle 32">
                <a:extLst>
                  <a:ext uri="{FF2B5EF4-FFF2-40B4-BE49-F238E27FC236}">
                    <a16:creationId xmlns="" xmlns:a16="http://schemas.microsoft.com/office/drawing/2014/main" id="{1FBF2CE8-4B85-219A-C570-412014EC4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3262"/>
                <a:ext cx="1132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 b="1">
                    <a:solidFill>
                      <a:srgbClr val="0000FF"/>
                    </a:solidFill>
                    <a:latin typeface="Arial"/>
                    <a:cs typeface="Arial"/>
                  </a:rPr>
                  <a:t>10</a:t>
                </a:r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="" xmlns:a16="http://schemas.microsoft.com/office/drawing/2014/main" id="{DF78E689-A6F4-208E-86AD-E82554F0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3262"/>
                <a:ext cx="1321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130</a:t>
                </a:r>
              </a:p>
            </p:txBody>
          </p:sp>
          <p:sp>
            <p:nvSpPr>
              <p:cNvPr id="40" name="Rectangle 34">
                <a:extLst>
                  <a:ext uri="{FF2B5EF4-FFF2-40B4-BE49-F238E27FC236}">
                    <a16:creationId xmlns="" xmlns:a16="http://schemas.microsoft.com/office/drawing/2014/main" id="{BABD2807-FC59-A6B3-C4E8-480F3014E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3262"/>
                <a:ext cx="1376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41" name="Rectangle 35">
                <a:extLst>
                  <a:ext uri="{FF2B5EF4-FFF2-40B4-BE49-F238E27FC236}">
                    <a16:creationId xmlns="" xmlns:a16="http://schemas.microsoft.com/office/drawing/2014/main" id="{0F51B328-55B9-F8C3-5759-37B122EF5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262"/>
                <a:ext cx="1156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lnSpc>
                    <a:spcPct val="105000"/>
                  </a:lnSpc>
                  <a:spcBef>
                    <a:spcPct val="45000"/>
                  </a:spcBef>
                  <a:buClr>
                    <a:srgbClr val="00B85C"/>
                  </a:buClr>
                  <a:buSzPct val="120000"/>
                  <a:buFont typeface="Wingdings" pitchFamily="2" charset="2"/>
                  <a:buNone/>
                </a:pPr>
                <a:r>
                  <a:rPr lang="en-US" sz="2500">
                    <a:latin typeface="Arial"/>
                    <a:cs typeface="Arial"/>
                  </a:rPr>
                  <a:t>计算机</a:t>
                </a:r>
              </a:p>
            </p:txBody>
          </p:sp>
        </p:grpSp>
        <p:sp>
          <p:nvSpPr>
            <p:cNvPr id="42" name="Rectangle 39">
              <a:extLst>
                <a:ext uri="{FF2B5EF4-FFF2-40B4-BE49-F238E27FC236}">
                  <a16:creationId xmlns="" xmlns:a16="http://schemas.microsoft.com/office/drawing/2014/main" id="{B3CC2464-1CCC-AD55-52B7-9B7D047D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578" y="4796553"/>
              <a:ext cx="1835150" cy="890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endParaRPr lang="en-US" sz="2500">
                <a:latin typeface="Arial"/>
                <a:cs typeface="Arial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="" xmlns:a16="http://schemas.microsoft.com/office/drawing/2014/main" id="{43013437-68FD-9419-CE9C-F8A55C4FF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578" y="4212353"/>
              <a:ext cx="79136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44" name="Group 55">
              <a:extLst>
                <a:ext uri="{FF2B5EF4-FFF2-40B4-BE49-F238E27FC236}">
                  <a16:creationId xmlns="" xmlns:a16="http://schemas.microsoft.com/office/drawing/2014/main" id="{B450EBF1-E697-F687-50AD-E17216FA1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578" y="4212353"/>
              <a:ext cx="7913687" cy="2587625"/>
              <a:chOff x="381" y="2333"/>
              <a:chExt cx="4985" cy="1630"/>
            </a:xfrm>
          </p:grpSpPr>
          <p:sp>
            <p:nvSpPr>
              <p:cNvPr id="45" name="Line 45">
                <a:extLst>
                  <a:ext uri="{FF2B5EF4-FFF2-40B4-BE49-F238E27FC236}">
                    <a16:creationId xmlns="" xmlns:a16="http://schemas.microsoft.com/office/drawing/2014/main" id="{42E2399D-3794-AA95-5750-03FAFCC49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" y="3963"/>
                <a:ext cx="4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grpSp>
            <p:nvGrpSpPr>
              <p:cNvPr id="46" name="Group 54">
                <a:extLst>
                  <a:ext uri="{FF2B5EF4-FFF2-40B4-BE49-F238E27FC236}">
                    <a16:creationId xmlns="" xmlns:a16="http://schemas.microsoft.com/office/drawing/2014/main" id="{75EFC3A4-A4F5-1911-66EE-A1D50F43C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2333"/>
                <a:ext cx="4985" cy="1630"/>
                <a:chOff x="381" y="2333"/>
                <a:chExt cx="4985" cy="1630"/>
              </a:xfrm>
            </p:grpSpPr>
            <p:sp>
              <p:nvSpPr>
                <p:cNvPr id="47" name="Rectangle 36">
                  <a:extLst>
                    <a:ext uri="{FF2B5EF4-FFF2-40B4-BE49-F238E27FC236}">
                      <a16:creationId xmlns="" xmlns:a16="http://schemas.microsoft.com/office/drawing/2014/main" id="{AD036919-1307-C140-669B-0ABC9340AE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2701"/>
                  <a:ext cx="1132" cy="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 algn="ctr">
                    <a:lnSpc>
                      <a:spcPct val="105000"/>
                    </a:lnSpc>
                    <a:spcBef>
                      <a:spcPct val="45000"/>
                    </a:spcBef>
                    <a:buClr>
                      <a:srgbClr val="00B85C"/>
                    </a:buClr>
                    <a:buSzPct val="120000"/>
                    <a:buFont typeface="Wingdings" pitchFamily="2" charset="2"/>
                    <a:buNone/>
                  </a:pPr>
                  <a:r>
                    <a:rPr lang="en-US" sz="250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/>
                    </a:rPr>
                    <a:t>贸易</a:t>
                  </a:r>
                  <a:r>
                    <a:rPr lang="zh-CN" altLang="en-US" sz="250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/>
                    </a:rPr>
                    <a:t>好处</a:t>
                  </a:r>
                  <a:endParaRPr lang="en-US" sz="2500">
                    <a:latin typeface="微软雅黑" panose="020B0503020204020204" pitchFamily="34" charset="-122"/>
                    <a:ea typeface="微软雅黑" panose="020B0503020204020204" pitchFamily="34" charset="-122"/>
                    <a:cs typeface="Arial"/>
                  </a:endParaRPr>
                </a:p>
              </p:txBody>
            </p:sp>
            <p:sp>
              <p:nvSpPr>
                <p:cNvPr id="48" name="Rectangle 37">
                  <a:extLst>
                    <a:ext uri="{FF2B5EF4-FFF2-40B4-BE49-F238E27FC236}">
                      <a16:creationId xmlns="" xmlns:a16="http://schemas.microsoft.com/office/drawing/2014/main" id="{80F65687-3972-1B09-BA7D-744DF0486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" y="2701"/>
                  <a:ext cx="1321" cy="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 algn="ctr">
                    <a:lnSpc>
                      <a:spcPct val="105000"/>
                    </a:lnSpc>
                    <a:spcBef>
                      <a:spcPct val="45000"/>
                    </a:spcBef>
                    <a:buClr>
                      <a:srgbClr val="00B85C"/>
                    </a:buClr>
                    <a:buSzPct val="120000"/>
                    <a:buFont typeface="Wingdings" pitchFamily="2" charset="2"/>
                    <a:buNone/>
                  </a:pPr>
                  <a:r>
                    <a:rPr lang="en-US" sz="2500" smtClean="0">
                      <a:latin typeface="Arial"/>
                      <a:cs typeface="Arial"/>
                    </a:rPr>
                    <a:t>贸易</a:t>
                  </a:r>
                  <a:endParaRPr lang="en-US" sz="2500">
                    <a:latin typeface="Arial"/>
                    <a:cs typeface="Arial"/>
                  </a:endParaRPr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="" xmlns:a16="http://schemas.microsoft.com/office/drawing/2014/main" id="{9B3A12F7-BB27-7ACE-EB0D-369880C11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2701"/>
                  <a:ext cx="1376" cy="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 algn="ctr">
                    <a:lnSpc>
                      <a:spcPct val="105000"/>
                    </a:lnSpc>
                    <a:spcBef>
                      <a:spcPct val="45000"/>
                    </a:spcBef>
                    <a:buClr>
                      <a:srgbClr val="00B85C"/>
                    </a:buClr>
                    <a:buSzPct val="120000"/>
                    <a:buFont typeface="Wingdings" pitchFamily="2" charset="2"/>
                    <a:buNone/>
                  </a:pPr>
                  <a:r>
                    <a:rPr lang="en-US" sz="2500" smtClean="0">
                      <a:latin typeface="Arial"/>
                      <a:cs typeface="Arial"/>
                    </a:rPr>
                    <a:t>无贸易</a:t>
                  </a:r>
                  <a:endParaRPr lang="en-US" sz="2500">
                    <a:latin typeface="Arial"/>
                    <a:cs typeface="Arial"/>
                  </a:endParaRPr>
                </a:p>
              </p:txBody>
            </p:sp>
            <p:sp>
              <p:nvSpPr>
                <p:cNvPr id="50" name="Rectangle 40">
                  <a:extLst>
                    <a:ext uri="{FF2B5EF4-FFF2-40B4-BE49-F238E27FC236}">
                      <a16:creationId xmlns="" xmlns:a16="http://schemas.microsoft.com/office/drawing/2014/main" id="{D62AAD28-4A58-127E-5828-8EED52D07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" y="2333"/>
                  <a:ext cx="4985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>
                    <a:lnSpc>
                      <a:spcPct val="105000"/>
                    </a:lnSpc>
                    <a:spcBef>
                      <a:spcPct val="45000"/>
                    </a:spcBef>
                    <a:buClr>
                      <a:srgbClr val="00B85C"/>
                    </a:buClr>
                    <a:buSzPct val="120000"/>
                    <a:buFont typeface="Wingdings" pitchFamily="2" charset="2"/>
                    <a:buNone/>
                  </a:pPr>
                  <a:r>
                    <a:rPr lang="zh-CN" altLang="en-US" sz="280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/>
                    </a:rPr>
                    <a:t>印度消费</a:t>
                  </a:r>
                  <a:endParaRPr lang="en-US" sz="2800">
                    <a:latin typeface="微软雅黑" panose="020B0503020204020204" pitchFamily="34" charset="-122"/>
                    <a:ea typeface="微软雅黑" panose="020B0503020204020204" pitchFamily="34" charset="-122"/>
                    <a:cs typeface="Arial"/>
                  </a:endParaRPr>
                </a:p>
              </p:txBody>
            </p:sp>
            <p:sp>
              <p:nvSpPr>
                <p:cNvPr id="51" name="Line 42">
                  <a:extLst>
                    <a:ext uri="{FF2B5EF4-FFF2-40B4-BE49-F238E27FC236}">
                      <a16:creationId xmlns="" xmlns:a16="http://schemas.microsoft.com/office/drawing/2014/main" id="{34EBC2A0-8F57-F2C3-2204-F76FCA72B4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" y="2701"/>
                  <a:ext cx="49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2" name="Line 43">
                  <a:extLst>
                    <a:ext uri="{FF2B5EF4-FFF2-40B4-BE49-F238E27FC236}">
                      <a16:creationId xmlns="" xmlns:a16="http://schemas.microsoft.com/office/drawing/2014/main" id="{B20444FF-AEA9-02E4-1AE4-77F63086C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" y="3262"/>
                  <a:ext cx="49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3" name="Line 44">
                  <a:extLst>
                    <a:ext uri="{FF2B5EF4-FFF2-40B4-BE49-F238E27FC236}">
                      <a16:creationId xmlns="" xmlns:a16="http://schemas.microsoft.com/office/drawing/2014/main" id="{514DAE98-552E-DF5F-87B3-F7685E757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" y="3615"/>
                  <a:ext cx="49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4" name="Line 46">
                  <a:extLst>
                    <a:ext uri="{FF2B5EF4-FFF2-40B4-BE49-F238E27FC236}">
                      <a16:creationId xmlns="" xmlns:a16="http://schemas.microsoft.com/office/drawing/2014/main" id="{DAF15F53-792C-715F-75D4-BD075DE1A6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" y="2333"/>
                  <a:ext cx="0" cy="163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Line 47">
                  <a:extLst>
                    <a:ext uri="{FF2B5EF4-FFF2-40B4-BE49-F238E27FC236}">
                      <a16:creationId xmlns="" xmlns:a16="http://schemas.microsoft.com/office/drawing/2014/main" id="{3B3DA4B3-14C3-D10C-9B9D-99FDBA0E7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66" y="2333"/>
                  <a:ext cx="0" cy="163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6" name="Line 48">
                  <a:extLst>
                    <a:ext uri="{FF2B5EF4-FFF2-40B4-BE49-F238E27FC236}">
                      <a16:creationId xmlns="" xmlns:a16="http://schemas.microsoft.com/office/drawing/2014/main" id="{B03E8528-8251-D930-9C37-6F53E235D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7" y="2701"/>
                  <a:ext cx="0" cy="12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7" name="Line 49">
                  <a:extLst>
                    <a:ext uri="{FF2B5EF4-FFF2-40B4-BE49-F238E27FC236}">
                      <a16:creationId xmlns="" xmlns:a16="http://schemas.microsoft.com/office/drawing/2014/main" id="{5B522DFC-8BE6-2398-2B35-5F9924FB9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3" y="2701"/>
                  <a:ext cx="0" cy="12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Line 50">
                  <a:extLst>
                    <a:ext uri="{FF2B5EF4-FFF2-40B4-BE49-F238E27FC236}">
                      <a16:creationId xmlns="" xmlns:a16="http://schemas.microsoft.com/office/drawing/2014/main" id="{E0C12126-4E4D-2346-5F5F-0E31B3156A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4" y="2701"/>
                  <a:ext cx="0" cy="12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808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绝对优势：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与其他生产商相比，能够使用更少的投入生产商品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小麦方面具有绝对优势：生产一吨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小麦中国需要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工时，印度为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工时。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如果每个国家都在某一种商品方面有绝对优势，并且专业化生产这种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产品，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那么两国都可以从贸易中获益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0AC66D93-3D98-C01A-5AF0-1ABE525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这些贸易好处来自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哪里？</a:t>
            </a:r>
          </a:p>
        </p:txBody>
      </p:sp>
    </p:spTree>
    <p:extLst>
      <p:ext uri="{BB962C8B-B14F-4D97-AF65-F5344CB8AC3E}">
        <p14:creationId xmlns:p14="http://schemas.microsoft.com/office/powerpoint/2010/main" val="202181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哪个国家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方面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具有绝对优势？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lang="zh-CN" altLang="en-US" sz="2400" noProof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125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工时，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但中国只需要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这两种商品上都有绝对优势！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="" xmlns:a16="http://schemas.microsoft.com/office/drawing/2014/main" id="{325A7FB8-B133-C629-48CD-50ECA18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83" y="3509003"/>
            <a:ext cx="8094663" cy="127727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那么</a:t>
            </a:r>
            <a:r>
              <a:rPr lang="en-US" sz="2800" b="1" i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en-US" sz="2800" b="1" i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为什么</a:t>
            </a:r>
            <a:r>
              <a:rPr lang="zh-CN" altLang="en-US" sz="2800" b="1" i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印度可以专业化生产电脑</a:t>
            </a:r>
            <a:r>
              <a:rPr lang="en-US" sz="2800" b="1" i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呢？</a:t>
            </a:r>
          </a:p>
          <a:p>
            <a:pPr algn="ctr">
              <a:lnSpc>
                <a:spcPct val="11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800" b="1" i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为什么两国都从贸易中获益</a:t>
            </a:r>
            <a:r>
              <a:rPr lang="zh-CN" altLang="en-US" sz="2800" b="1" i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呢</a:t>
            </a:r>
            <a:r>
              <a:rPr lang="en-US" sz="2800" b="1" i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？</a:t>
            </a:r>
            <a:endParaRPr lang="en-US" sz="2800" b="1" i="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CCC99425-EFDC-4C0A-7170-5F3C01CF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这些贸易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好处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来自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哪里？</a:t>
            </a:r>
          </a:p>
        </p:txBody>
      </p:sp>
    </p:spTree>
    <p:extLst>
      <p:ext uri="{BB962C8B-B14F-4D97-AF65-F5344CB8AC3E}">
        <p14:creationId xmlns:p14="http://schemas.microsoft.com/office/powerpoint/2010/main" val="291214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绝对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优势以生产商品所需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的绝对投入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来衡量商品的成本。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noProof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之前学过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的另一个衡量标准是机会成本。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在我们的例子中，一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机会成本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是将生产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台电脑所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需的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劳动力去生产小麦，从而可以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生产的小麦数量。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AF6C54E4-EA7F-301F-6998-3C992E3D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商品成本的两种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衡量方法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52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比较优势：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生产某个商品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的机会成本低于其他生产商。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在我们的例子中，哪个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在电脑具有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比较优势？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要回答这个问题，必须确定每个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国家电脑的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机会成本。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机会成本和比较优势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84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215502"/>
            <a:ext cx="8416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电脑的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机会成本是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中国是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吨小麦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：生产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一台电脑需要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个工时，而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个工时在中国可以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吨小麦。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吨小麦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：生产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一台计算机需要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个工时，而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个工时在印度可以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吨小麦。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在电脑方面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具有相对优势。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绝对优势不是比较优势的必要条件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机会成本和比较优势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20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70323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贸易收益来自比较优势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（源于机会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成本的差异）。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当每个国家都专业化生产自己有比较优势的商品，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每个国家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的总产量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都更高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，世界的“经济蛋糕”更大，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所有国家都可以从贸易中获益。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这同样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适用于个体，比如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，各自专门生产不同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商品、然后相互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交易而受益。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比较优势和贸易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5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9784F33-7F54-07D8-1F54-65C3DF8CA806}"/>
              </a:ext>
            </a:extLst>
          </p:cNvPr>
          <p:cNvSpPr/>
          <p:nvPr/>
        </p:nvSpPr>
        <p:spPr>
          <a:xfrm>
            <a:off x="180304" y="5845353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="" xmlns:a16="http://schemas.microsoft.com/office/drawing/2014/main" id="{CF1187AC-23BE-5FA3-ACFD-B67F9F558AD7}"/>
              </a:ext>
            </a:extLst>
          </p:cNvPr>
          <p:cNvSpPr txBox="1"/>
          <p:nvPr/>
        </p:nvSpPr>
        <p:spPr>
          <a:xfrm>
            <a:off x="331142" y="1344290"/>
            <a:ext cx="8064896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绝对优势和比较优势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阿根廷和巴西每个月都有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小时的劳动力。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在阿根廷，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咖啡需要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葡萄酒需要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巴西，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咖啡需要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葡萄酒需要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哪个国家在咖啡生产方面具有绝对优势？哪个国家在葡萄酒生产方面具有比较优势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99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9784F33-7F54-07D8-1F54-65C3DF8CA806}"/>
              </a:ext>
            </a:extLst>
          </p:cNvPr>
          <p:cNvSpPr/>
          <p:nvPr/>
        </p:nvSpPr>
        <p:spPr>
          <a:xfrm>
            <a:off x="180304" y="5845353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="" xmlns:a16="http://schemas.microsoft.com/office/drawing/2014/main" id="{CF1187AC-23BE-5FA3-ACFD-B67F9F558AD7}"/>
              </a:ext>
            </a:extLst>
          </p:cNvPr>
          <p:cNvSpPr txBox="1"/>
          <p:nvPr/>
        </p:nvSpPr>
        <p:spPr>
          <a:xfrm>
            <a:off x="331142" y="1344290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巴西在咖啡方面具有绝对优势：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咖啡只需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阿根廷需要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阿根廷在葡萄酒方面具有比较优势：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阿根廷的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葡萄酒机会成本是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咖啡，因为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个工时，</a:t>
            </a:r>
            <a:b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瓶葡萄酒的工时可以生产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咖啡。</a:t>
            </a:r>
            <a:endParaRPr lang="en-US" altLang="zh-CN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巴西葡萄酒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的机会成本是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磅咖啡，因为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工时，</a:t>
            </a:r>
            <a:b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生产</a:t>
            </a:r>
            <a:r>
              <a:rPr lang="en-US" altLang="zh-CN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瓶葡萄酒的工时可以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en-US" altLang="zh-CN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18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9784F33-7F54-07D8-1F54-65C3DF8CA806}"/>
              </a:ext>
            </a:extLst>
          </p:cNvPr>
          <p:cNvSpPr/>
          <p:nvPr/>
        </p:nvSpPr>
        <p:spPr>
          <a:xfrm>
            <a:off x="180304" y="5845353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我们做了大量假设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="" xmlns:a16="http://schemas.microsoft.com/office/drawing/2014/main" id="{CF1187AC-23BE-5FA3-ACFD-B67F9F558AD7}"/>
              </a:ext>
            </a:extLst>
          </p:cNvPr>
          <p:cNvSpPr txBox="1"/>
          <p:nvPr/>
        </p:nvSpPr>
        <p:spPr>
          <a:xfrm>
            <a:off x="331142" y="141763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我们对每个国家生产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消费的每种商品的数量，以及这些国家用小麦换取电脑的价格做了很多假设。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在现实世界中，这些数量和价格将由两国消费者的偏好以及技术和资源决定。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我们将在下一章开始对此进行研究。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不过，就目前而言，我们的目标只是看看贸易如何让每个人都过得更好。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4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88373" y="1865885"/>
            <a:ext cx="7928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每一天，你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依赖全球各地的许多人，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其中大多数你从未见过，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他们为你提供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你需要的商品和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相互依存性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50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9784F33-7F54-07D8-1F54-65C3DF8CA806}"/>
              </a:ext>
            </a:extLst>
          </p:cNvPr>
          <p:cNvSpPr/>
          <p:nvPr/>
        </p:nvSpPr>
        <p:spPr>
          <a:xfrm>
            <a:off x="180304" y="5845353"/>
            <a:ext cx="2537430" cy="795338"/>
          </a:xfrm>
          <a:prstGeom prst="rect">
            <a:avLst/>
          </a:prstGeom>
          <a:solidFill>
            <a:srgbClr val="B1C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DDD973-5427-02ED-C9C6-6FC0917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="" xmlns:a16="http://schemas.microsoft.com/office/drawing/2014/main" id="{CF1187AC-23BE-5FA3-ACFD-B67F9F558AD7}"/>
              </a:ext>
            </a:extLst>
          </p:cNvPr>
          <p:cNvSpPr txBox="1"/>
          <p:nvPr/>
        </p:nvSpPr>
        <p:spPr>
          <a:xfrm>
            <a:off x="331142" y="1417638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相互依存性和贸易使每个人都能享受更多数量和种类的商品和服务。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比较优势意味着能够以较低的机会成本生产商品。绝对优势意味着能够用更少的投入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生产商品。</a:t>
            </a:r>
            <a:endParaRPr lang="zh-CN" altLang="en-US" sz="2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当人们或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国家专业化生产各自具有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比较优势的商品时，经济“馅饼”就会变大，贸易可以让每个人都过得更好。</a:t>
            </a:r>
          </a:p>
        </p:txBody>
      </p:sp>
    </p:spTree>
    <p:extLst>
      <p:ext uri="{BB962C8B-B14F-4D97-AF65-F5344CB8AC3E}">
        <p14:creationId xmlns:p14="http://schemas.microsoft.com/office/powerpoint/2010/main" val="169438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BD039C5-E591-4702-AED9-53741EC3D7EA}"/>
              </a:ext>
            </a:extLst>
          </p:cNvPr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3C9CD8B-9D8F-4E4F-AA7B-F97C16B10CCD}"/>
              </a:ext>
            </a:extLst>
          </p:cNvPr>
          <p:cNvSpPr txBox="1"/>
          <p:nvPr/>
        </p:nvSpPr>
        <p:spPr>
          <a:xfrm>
            <a:off x="1206155" y="3264142"/>
            <a:ext cx="739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下一章：供给与需求的市场力量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8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第一章的十条原则之一：</a:t>
            </a:r>
            <a:b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交换或者贸易能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让每个人状况更好。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我们现在要学习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为什么个人（和国家）都会选择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相互依存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，以及个人（和国家）如何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从贸易中获利。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相互依存性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0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457200" y="1067395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两个国家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和印度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两种商品：电脑和小麦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一种资源：劳动力，以小时为单位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分析如下两种情况下，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每个国家生产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和消费多少这两种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商品？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（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）如果国家选择自给自足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）如果与其他国家进行贸易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例子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0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小时的劳动力可供生产。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生产一台计算机需要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小时的劳动。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生产一吨小麦需要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个小时的劳动。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A4A89459-A775-94AF-1582-B7F3677F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中国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的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生产假定</a:t>
            </a:r>
          </a:p>
        </p:txBody>
      </p:sp>
    </p:spTree>
    <p:extLst>
      <p:ext uri="{BB962C8B-B14F-4D97-AF65-F5344CB8AC3E}">
        <p14:creationId xmlns:p14="http://schemas.microsoft.com/office/powerpoint/2010/main" val="39539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="" xmlns:a16="http://schemas.microsoft.com/office/drawing/2014/main" id="{5DDA7769-FD5A-6896-E119-5530A0BF21E4}"/>
              </a:ext>
            </a:extLst>
          </p:cNvPr>
          <p:cNvGrpSpPr/>
          <p:nvPr/>
        </p:nvGrpSpPr>
        <p:grpSpPr>
          <a:xfrm>
            <a:off x="417331" y="1806316"/>
            <a:ext cx="6936506" cy="4535075"/>
            <a:chOff x="293688" y="1163637"/>
            <a:chExt cx="7343775" cy="4908550"/>
          </a:xfrm>
        </p:grpSpPr>
        <p:grpSp>
          <p:nvGrpSpPr>
            <p:cNvPr id="81" name="Group 2">
              <a:extLst>
                <a:ext uri="{FF2B5EF4-FFF2-40B4-BE49-F238E27FC236}">
                  <a16:creationId xmlns="" xmlns:a16="http://schemas.microsoft.com/office/drawing/2014/main" id="{2B75E001-9B2C-56AD-3248-D7B5401F2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88" y="1163637"/>
              <a:ext cx="7343775" cy="4908550"/>
              <a:chOff x="185" y="733"/>
              <a:chExt cx="4626" cy="3092"/>
            </a:xfrm>
          </p:grpSpPr>
          <p:grpSp>
            <p:nvGrpSpPr>
              <p:cNvPr id="83" name="Group 3">
                <a:extLst>
                  <a:ext uri="{FF2B5EF4-FFF2-40B4-BE49-F238E27FC236}">
                    <a16:creationId xmlns="" xmlns:a16="http://schemas.microsoft.com/office/drawing/2014/main" id="{A7BDB2AD-517C-201E-C76D-8493985DD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972"/>
                <a:ext cx="3474" cy="2853"/>
                <a:chOff x="212" y="1350"/>
                <a:chExt cx="3474" cy="2853"/>
              </a:xfrm>
            </p:grpSpPr>
            <p:grpSp>
              <p:nvGrpSpPr>
                <p:cNvPr id="86" name="Group 4">
                  <a:extLst>
                    <a:ext uri="{FF2B5EF4-FFF2-40B4-BE49-F238E27FC236}">
                      <a16:creationId xmlns="" xmlns:a16="http://schemas.microsoft.com/office/drawing/2014/main" id="{FAAC900B-39E5-3FFD-0545-A2CBB3D61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8" y="1350"/>
                  <a:ext cx="2818" cy="2480"/>
                  <a:chOff x="2416" y="1770"/>
                  <a:chExt cx="610" cy="548"/>
                </a:xfrm>
              </p:grpSpPr>
              <p:sp>
                <p:nvSpPr>
                  <p:cNvPr id="118" name="Line 5">
                    <a:extLst>
                      <a:ext uri="{FF2B5EF4-FFF2-40B4-BE49-F238E27FC236}">
                        <a16:creationId xmlns="" xmlns:a16="http://schemas.microsoft.com/office/drawing/2014/main" id="{CC96F515-B4C2-CD08-4B9F-630BE59E99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1770"/>
                    <a:ext cx="0" cy="5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9" name="Line 6">
                    <a:extLst>
                      <a:ext uri="{FF2B5EF4-FFF2-40B4-BE49-F238E27FC236}">
                        <a16:creationId xmlns="" xmlns:a16="http://schemas.microsoft.com/office/drawing/2014/main" id="{C46B1891-323C-4FB5-B2F8-1E20E782C9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2318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7" name="Group 7">
                  <a:extLst>
                    <a:ext uri="{FF2B5EF4-FFF2-40B4-BE49-F238E27FC236}">
                      <a16:creationId xmlns="" xmlns:a16="http://schemas.microsoft.com/office/drawing/2014/main" id="{FBF9052D-9B43-5AFC-DFE2-646204A51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1834"/>
                  <a:ext cx="654" cy="288"/>
                  <a:chOff x="212" y="1834"/>
                  <a:chExt cx="654" cy="288"/>
                </a:xfrm>
              </p:grpSpPr>
              <p:sp>
                <p:nvSpPr>
                  <p:cNvPr id="116" name="Line 8">
                    <a:extLst>
                      <a:ext uri="{FF2B5EF4-FFF2-40B4-BE49-F238E27FC236}">
                        <a16:creationId xmlns="" xmlns:a16="http://schemas.microsoft.com/office/drawing/2014/main" id="{ADEEC7D6-5366-E33B-A09E-E34EBBC3CF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7" name="Text Box 9">
                    <a:extLst>
                      <a:ext uri="{FF2B5EF4-FFF2-40B4-BE49-F238E27FC236}">
                        <a16:creationId xmlns="" xmlns:a16="http://schemas.microsoft.com/office/drawing/2014/main" id="{EE333FE7-06A3-18B7-1FB2-9A665104BE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4000</a:t>
                    </a:r>
                  </a:p>
                </p:txBody>
              </p:sp>
            </p:grpSp>
            <p:grpSp>
              <p:nvGrpSpPr>
                <p:cNvPr id="88" name="Group 10">
                  <a:extLst>
                    <a:ext uri="{FF2B5EF4-FFF2-40B4-BE49-F238E27FC236}">
                      <a16:creationId xmlns="" xmlns:a16="http://schemas.microsoft.com/office/drawing/2014/main" id="{53644851-FA8C-16A9-051C-7BDE92FB94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44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="" xmlns:a16="http://schemas.microsoft.com/office/drawing/2014/main" id="{771C44A6-F241-9CEC-185F-AF0B4D414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5" name="Text Box 12">
                    <a:extLst>
                      <a:ext uri="{FF2B5EF4-FFF2-40B4-BE49-F238E27FC236}">
                        <a16:creationId xmlns="" xmlns:a16="http://schemas.microsoft.com/office/drawing/2014/main" id="{C00EA33E-9FD6-14A5-FFB6-2AE82B5E6B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</a:t>
                    </a:r>
                  </a:p>
                </p:txBody>
              </p:sp>
            </p:grpSp>
            <p:grpSp>
              <p:nvGrpSpPr>
                <p:cNvPr id="89" name="Group 13">
                  <a:extLst>
                    <a:ext uri="{FF2B5EF4-FFF2-40B4-BE49-F238E27FC236}">
                      <a16:creationId xmlns="" xmlns:a16="http://schemas.microsoft.com/office/drawing/2014/main" id="{87B73DB1-FEEF-AB05-EA22-27308C6F41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" y="1374"/>
                  <a:ext cx="654" cy="288"/>
                  <a:chOff x="212" y="1834"/>
                  <a:chExt cx="654" cy="288"/>
                </a:xfrm>
              </p:grpSpPr>
              <p:sp>
                <p:nvSpPr>
                  <p:cNvPr id="112" name="Line 14">
                    <a:extLst>
                      <a:ext uri="{FF2B5EF4-FFF2-40B4-BE49-F238E27FC236}">
                        <a16:creationId xmlns="" xmlns:a16="http://schemas.microsoft.com/office/drawing/2014/main" id="{B168ED4D-E074-8174-DD2E-4C56E4F735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3" name="Text Box 15">
                    <a:extLst>
                      <a:ext uri="{FF2B5EF4-FFF2-40B4-BE49-F238E27FC236}">
                        <a16:creationId xmlns="" xmlns:a16="http://schemas.microsoft.com/office/drawing/2014/main" id="{F8C661C6-10EF-3F13-1346-CAAD7E378E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5000</a:t>
                    </a:r>
                  </a:p>
                </p:txBody>
              </p:sp>
            </p:grpSp>
            <p:grpSp>
              <p:nvGrpSpPr>
                <p:cNvPr id="90" name="Group 16">
                  <a:extLst>
                    <a:ext uri="{FF2B5EF4-FFF2-40B4-BE49-F238E27FC236}">
                      <a16:creationId xmlns="" xmlns:a16="http://schemas.microsoft.com/office/drawing/2014/main" id="{9A032A57-16ED-A9CF-CE19-41B0D49CB4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2756"/>
                  <a:ext cx="654" cy="288"/>
                  <a:chOff x="212" y="1834"/>
                  <a:chExt cx="654" cy="288"/>
                </a:xfrm>
              </p:grpSpPr>
              <p:sp>
                <p:nvSpPr>
                  <p:cNvPr id="110" name="Line 17">
                    <a:extLst>
                      <a:ext uri="{FF2B5EF4-FFF2-40B4-BE49-F238E27FC236}">
                        <a16:creationId xmlns="" xmlns:a16="http://schemas.microsoft.com/office/drawing/2014/main" id="{A8E7FE42-5FD4-824E-3302-80AAE67A5D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1" name="Text Box 18">
                    <a:extLst>
                      <a:ext uri="{FF2B5EF4-FFF2-40B4-BE49-F238E27FC236}">
                        <a16:creationId xmlns="" xmlns:a16="http://schemas.microsoft.com/office/drawing/2014/main" id="{C900D5E1-4EC9-7C05-04B7-56F641A545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2000</a:t>
                    </a:r>
                  </a:p>
                </p:txBody>
              </p:sp>
            </p:grpSp>
            <p:grpSp>
              <p:nvGrpSpPr>
                <p:cNvPr id="91" name="Group 19">
                  <a:extLst>
                    <a:ext uri="{FF2B5EF4-FFF2-40B4-BE49-F238E27FC236}">
                      <a16:creationId xmlns="" xmlns:a16="http://schemas.microsoft.com/office/drawing/2014/main" id="{3A5D4577-C4DB-B7BB-D6C3-C410ABC20C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3216"/>
                  <a:ext cx="654" cy="288"/>
                  <a:chOff x="212" y="1834"/>
                  <a:chExt cx="654" cy="288"/>
                </a:xfrm>
              </p:grpSpPr>
              <p:sp>
                <p:nvSpPr>
                  <p:cNvPr id="108" name="Line 20">
                    <a:extLst>
                      <a:ext uri="{FF2B5EF4-FFF2-40B4-BE49-F238E27FC236}">
                        <a16:creationId xmlns="" xmlns:a16="http://schemas.microsoft.com/office/drawing/2014/main" id="{646390DA-00DE-5F1A-875A-F4704EA2D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9" name="Text Box 21">
                    <a:extLst>
                      <a:ext uri="{FF2B5EF4-FFF2-40B4-BE49-F238E27FC236}">
                        <a16:creationId xmlns="" xmlns:a16="http://schemas.microsoft.com/office/drawing/2014/main" id="{37339EA3-2BB9-087C-AB03-F5B8DF6D0C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dirty="0">
                        <a:latin typeface="Arial"/>
                        <a:cs typeface="Arial"/>
                      </a:rPr>
                      <a:t>1000</a:t>
                    </a:r>
                  </a:p>
                </p:txBody>
              </p:sp>
            </p:grpSp>
            <p:grpSp>
              <p:nvGrpSpPr>
                <p:cNvPr id="92" name="Group 22">
                  <a:extLst>
                    <a:ext uri="{FF2B5EF4-FFF2-40B4-BE49-F238E27FC236}">
                      <a16:creationId xmlns="" xmlns:a16="http://schemas.microsoft.com/office/drawing/2014/main" id="{1D746C88-522A-C127-6963-C95BDD48A7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" y="2292"/>
                  <a:ext cx="654" cy="288"/>
                  <a:chOff x="212" y="1834"/>
                  <a:chExt cx="654" cy="288"/>
                </a:xfrm>
              </p:grpSpPr>
              <p:sp>
                <p:nvSpPr>
                  <p:cNvPr id="106" name="Line 23">
                    <a:extLst>
                      <a:ext uri="{FF2B5EF4-FFF2-40B4-BE49-F238E27FC236}">
                        <a16:creationId xmlns="" xmlns:a16="http://schemas.microsoft.com/office/drawing/2014/main" id="{F82074E1-E65C-B802-3A7A-79EC184531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7" name="Text Box 24">
                    <a:extLst>
                      <a:ext uri="{FF2B5EF4-FFF2-40B4-BE49-F238E27FC236}">
                        <a16:creationId xmlns="" xmlns:a16="http://schemas.microsoft.com/office/drawing/2014/main" id="{9E2BB88A-4246-FC64-FE92-2C5BD374DF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3000</a:t>
                    </a:r>
                  </a:p>
                </p:txBody>
              </p:sp>
            </p:grpSp>
            <p:grpSp>
              <p:nvGrpSpPr>
                <p:cNvPr id="93" name="Group 25">
                  <a:extLst>
                    <a:ext uri="{FF2B5EF4-FFF2-40B4-BE49-F238E27FC236}">
                      <a16:creationId xmlns="" xmlns:a16="http://schemas.microsoft.com/office/drawing/2014/main" id="{5204E2AF-99FA-F956-5AED-1825A4215E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8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04" name="Line 26">
                    <a:extLst>
                      <a:ext uri="{FF2B5EF4-FFF2-40B4-BE49-F238E27FC236}">
                        <a16:creationId xmlns="" xmlns:a16="http://schemas.microsoft.com/office/drawing/2014/main" id="{677A55BB-46EC-A5C7-B463-CB66F9A3A7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5" name="Text Box 27">
                    <a:extLst>
                      <a:ext uri="{FF2B5EF4-FFF2-40B4-BE49-F238E27FC236}">
                        <a16:creationId xmlns="" xmlns:a16="http://schemas.microsoft.com/office/drawing/2014/main" id="{B2C5AD9C-A452-8296-A972-3C3E67C252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500</a:t>
                    </a:r>
                  </a:p>
                </p:txBody>
              </p:sp>
            </p:grpSp>
            <p:grpSp>
              <p:nvGrpSpPr>
                <p:cNvPr id="94" name="Group 28">
                  <a:extLst>
                    <a:ext uri="{FF2B5EF4-FFF2-40B4-BE49-F238E27FC236}">
                      <a16:creationId xmlns="" xmlns:a16="http://schemas.microsoft.com/office/drawing/2014/main" id="{B7BC12EB-5AC2-774C-FA0E-AC5A7BA0C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9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02" name="Line 29">
                    <a:extLst>
                      <a:ext uri="{FF2B5EF4-FFF2-40B4-BE49-F238E27FC236}">
                        <a16:creationId xmlns="" xmlns:a16="http://schemas.microsoft.com/office/drawing/2014/main" id="{A1104F14-6EC4-FA81-48E5-F27498EC1C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3" name="Text Box 30">
                    <a:extLst>
                      <a:ext uri="{FF2B5EF4-FFF2-40B4-BE49-F238E27FC236}">
                        <a16:creationId xmlns="" xmlns:a16="http://schemas.microsoft.com/office/drawing/2014/main" id="{A1CCDE9D-E73D-AE26-B5DD-FDD841F022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</a:t>
                    </a:r>
                  </a:p>
                </p:txBody>
              </p:sp>
            </p:grpSp>
            <p:grpSp>
              <p:nvGrpSpPr>
                <p:cNvPr id="95" name="Group 31">
                  <a:extLst>
                    <a:ext uri="{FF2B5EF4-FFF2-40B4-BE49-F238E27FC236}">
                      <a16:creationId xmlns="" xmlns:a16="http://schemas.microsoft.com/office/drawing/2014/main" id="{3ADD944E-6972-2AFC-187E-C01EF413C5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4" y="3829"/>
                  <a:ext cx="464" cy="374"/>
                  <a:chOff x="1142" y="3830"/>
                  <a:chExt cx="464" cy="374"/>
                </a:xfrm>
              </p:grpSpPr>
              <p:sp>
                <p:nvSpPr>
                  <p:cNvPr id="100" name="Line 32">
                    <a:extLst>
                      <a:ext uri="{FF2B5EF4-FFF2-40B4-BE49-F238E27FC236}">
                        <a16:creationId xmlns="" xmlns:a16="http://schemas.microsoft.com/office/drawing/2014/main" id="{9BD1A0D9-1A74-764E-10F9-9B7C7B7D22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1" name="Text Box 33">
                    <a:extLst>
                      <a:ext uri="{FF2B5EF4-FFF2-40B4-BE49-F238E27FC236}">
                        <a16:creationId xmlns="" xmlns:a16="http://schemas.microsoft.com/office/drawing/2014/main" id="{C6C2285C-8B5B-D16A-C77E-5260A1F60B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</a:t>
                    </a:r>
                  </a:p>
                </p:txBody>
              </p:sp>
            </p:grpSp>
            <p:grpSp>
              <p:nvGrpSpPr>
                <p:cNvPr id="96" name="Group 34">
                  <a:extLst>
                    <a:ext uri="{FF2B5EF4-FFF2-40B4-BE49-F238E27FC236}">
                      <a16:creationId xmlns="" xmlns:a16="http://schemas.microsoft.com/office/drawing/2014/main" id="{2658CF84-E727-7964-4C1F-5E3DF2FB7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73" y="3829"/>
                  <a:ext cx="464" cy="374"/>
                  <a:chOff x="1142" y="3830"/>
                  <a:chExt cx="464" cy="374"/>
                </a:xfrm>
              </p:grpSpPr>
              <p:sp>
                <p:nvSpPr>
                  <p:cNvPr id="98" name="Line 35">
                    <a:extLst>
                      <a:ext uri="{FF2B5EF4-FFF2-40B4-BE49-F238E27FC236}">
                        <a16:creationId xmlns="" xmlns:a16="http://schemas.microsoft.com/office/drawing/2014/main" id="{9F02B443-4ADF-B149-3F17-98EE172694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9" name="Text Box 36">
                    <a:extLst>
                      <a:ext uri="{FF2B5EF4-FFF2-40B4-BE49-F238E27FC236}">
                        <a16:creationId xmlns="" xmlns:a16="http://schemas.microsoft.com/office/drawing/2014/main" id="{1DAFF08B-63B6-698C-C1DC-960806D832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400</a:t>
                    </a:r>
                  </a:p>
                </p:txBody>
              </p:sp>
            </p:grpSp>
            <p:sp>
              <p:nvSpPr>
                <p:cNvPr id="97" name="Text Box 37">
                  <a:extLst>
                    <a:ext uri="{FF2B5EF4-FFF2-40B4-BE49-F238E27FC236}">
                      <a16:creationId xmlns="" xmlns:a16="http://schemas.microsoft.com/office/drawing/2014/main" id="{1EDC5C80-1F08-2163-603C-AD886A3ECE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1" y="3798"/>
                  <a:ext cx="2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0</a:t>
                  </a:r>
                </a:p>
              </p:txBody>
            </p:sp>
          </p:grpSp>
          <p:sp>
            <p:nvSpPr>
              <p:cNvPr id="84" name="Text Box 38">
                <a:extLst>
                  <a:ext uri="{FF2B5EF4-FFF2-40B4-BE49-F238E27FC236}">
                    <a16:creationId xmlns="" xmlns:a16="http://schemas.microsoft.com/office/drawing/2014/main" id="{02BC0989-22B7-8DB0-E4DB-4B204DA93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4" y="3311"/>
                <a:ext cx="1207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latin typeface="Arial"/>
                    <a:cs typeface="Arial"/>
                  </a:rPr>
                  <a:t>电脑（台）</a:t>
                </a:r>
                <a:endParaRPr lang="en-US" sz="2000" b="1">
                  <a:latin typeface="Arial"/>
                  <a:cs typeface="Arial"/>
                </a:endParaRPr>
              </a:p>
            </p:txBody>
          </p:sp>
          <p:sp>
            <p:nvSpPr>
              <p:cNvPr id="85" name="Text Box 39">
                <a:extLst>
                  <a:ext uri="{FF2B5EF4-FFF2-40B4-BE49-F238E27FC236}">
                    <a16:creationId xmlns="" xmlns:a16="http://schemas.microsoft.com/office/drawing/2014/main" id="{AE418D33-CBC7-96A9-DB1B-86917BDB5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733"/>
                <a:ext cx="114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/>
                    <a:cs typeface="Arial"/>
                  </a:rPr>
                  <a:t>小麦（吨）</a:t>
                </a:r>
                <a:endParaRPr lang="en-US" sz="2400" b="1">
                  <a:latin typeface="Arial"/>
                  <a:cs typeface="Arial"/>
                </a:endParaRPr>
              </a:p>
            </p:txBody>
          </p:sp>
        </p:grpSp>
        <p:sp>
          <p:nvSpPr>
            <p:cNvPr id="82" name="Line 44">
              <a:extLst>
                <a:ext uri="{FF2B5EF4-FFF2-40B4-BE49-F238E27FC236}">
                  <a16:creationId xmlns="" xmlns:a16="http://schemas.microsoft.com/office/drawing/2014/main" id="{5062B661-50C4-EB97-DFA4-0800D4A96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725" y="1828800"/>
              <a:ext cx="4056063" cy="3649663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24" name="Text Box 48">
            <a:extLst>
              <a:ext uri="{FF2B5EF4-FFF2-40B4-BE49-F238E27FC236}">
                <a16:creationId xmlns="" xmlns:a16="http://schemas.microsoft.com/office/drawing/2014/main" id="{83AE5C25-8D73-3D5E-B3C0-61C1BF5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675" y="1940443"/>
            <a:ext cx="3775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latin typeface="Arial"/>
                <a:cs typeface="Arial"/>
              </a:rPr>
              <a:t>或5000吨小麦，</a:t>
            </a:r>
          </a:p>
        </p:txBody>
      </p:sp>
      <p:grpSp>
        <p:nvGrpSpPr>
          <p:cNvPr id="121" name="Group 41">
            <a:extLst>
              <a:ext uri="{FF2B5EF4-FFF2-40B4-BE49-F238E27FC236}">
                <a16:creationId xmlns="" xmlns:a16="http://schemas.microsoft.com/office/drawing/2014/main" id="{40A8AFA5-2F50-EA7A-F45D-BA3B3D007FA4}"/>
              </a:ext>
            </a:extLst>
          </p:cNvPr>
          <p:cNvGrpSpPr>
            <a:grpSpLocks/>
          </p:cNvGrpSpPr>
          <p:nvPr/>
        </p:nvGrpSpPr>
        <p:grpSpPr bwMode="auto">
          <a:xfrm>
            <a:off x="4342484" y="1659422"/>
            <a:ext cx="4562179" cy="1697347"/>
            <a:chOff x="2711" y="834"/>
            <a:chExt cx="2711" cy="1006"/>
          </a:xfrm>
        </p:grpSpPr>
        <p:sp>
          <p:nvSpPr>
            <p:cNvPr id="122" name="Rectangle 42">
              <a:extLst>
                <a:ext uri="{FF2B5EF4-FFF2-40B4-BE49-F238E27FC236}">
                  <a16:creationId xmlns="" xmlns:a16="http://schemas.microsoft.com/office/drawing/2014/main" id="{1E34BADA-A0E9-1FE2-CFAE-9DB28DA6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834"/>
              <a:ext cx="2711" cy="1006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Text Box 43">
              <a:extLst>
                <a:ext uri="{FF2B5EF4-FFF2-40B4-BE49-F238E27FC236}">
                  <a16:creationId xmlns="" xmlns:a16="http://schemas.microsoft.com/office/drawing/2014/main" id="{C9D6BAFB-8733-EA72-BC3F-CEFA631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998"/>
              <a:ext cx="2575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中</a:t>
              </a:r>
              <a:r>
                <a:rPr 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国</a:t>
              </a:r>
              <a:r>
                <a:rPr 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有足够的劳动力生产</a:t>
              </a:r>
              <a:r>
                <a:rPr lang="en-US" sz="27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500</a:t>
              </a:r>
              <a:r>
                <a:rPr 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台电脑</a:t>
              </a:r>
              <a:r>
                <a:rPr 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，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或5000吨小麦</a:t>
              </a:r>
              <a:r>
                <a:rPr lang="en-US" altLang="zh-CN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，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或沿着PPF的任何组合</a:t>
              </a:r>
              <a:r>
                <a:rPr lang="en-US" altLang="zh-CN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。</a:t>
              </a:r>
              <a:endPara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sp>
        <p:nvSpPr>
          <p:cNvPr id="128" name="Rectangle 40">
            <a:extLst>
              <a:ext uri="{FF2B5EF4-FFF2-40B4-BE49-F238E27FC236}">
                <a16:creationId xmlns="" xmlns:a16="http://schemas.microsoft.com/office/drawing/2014/main" id="{47FFD1A0-1F07-9D30-E916-FC7B4677CE89}"/>
              </a:ext>
            </a:extLst>
          </p:cNvPr>
          <p:cNvSpPr txBox="1">
            <a:spLocks noChangeArrowheads="1"/>
          </p:cNvSpPr>
          <p:nvPr/>
        </p:nvSpPr>
        <p:spPr>
          <a:xfrm>
            <a:off x="-3455278" y="1109625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DE28BD8B-68FC-3D49-6AAB-C311D8C3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31" y="241507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中国</a:t>
            </a:r>
            <a:r>
              <a:rPr lang="en-US" altLang="zh-CN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PPF</a:t>
            </a:r>
            <a:endParaRPr lang="en-US" altLang="zh-CN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9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A724C4B-F765-7D11-1A0F-9B8E257F401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1427967" y="4106854"/>
            <a:ext cx="195167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="" xmlns:a16="http://schemas.microsoft.com/office/drawing/2014/main" id="{5DDA7769-FD5A-6896-E119-5530A0BF21E4}"/>
              </a:ext>
            </a:extLst>
          </p:cNvPr>
          <p:cNvGrpSpPr/>
          <p:nvPr/>
        </p:nvGrpSpPr>
        <p:grpSpPr>
          <a:xfrm>
            <a:off x="417331" y="1806316"/>
            <a:ext cx="6936506" cy="4535075"/>
            <a:chOff x="293688" y="1163637"/>
            <a:chExt cx="7343775" cy="4908550"/>
          </a:xfrm>
        </p:grpSpPr>
        <p:grpSp>
          <p:nvGrpSpPr>
            <p:cNvPr id="81" name="Group 2">
              <a:extLst>
                <a:ext uri="{FF2B5EF4-FFF2-40B4-BE49-F238E27FC236}">
                  <a16:creationId xmlns="" xmlns:a16="http://schemas.microsoft.com/office/drawing/2014/main" id="{2B75E001-9B2C-56AD-3248-D7B5401F2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88" y="1163637"/>
              <a:ext cx="7343775" cy="4908550"/>
              <a:chOff x="185" y="733"/>
              <a:chExt cx="4626" cy="3092"/>
            </a:xfrm>
          </p:grpSpPr>
          <p:grpSp>
            <p:nvGrpSpPr>
              <p:cNvPr id="83" name="Group 3">
                <a:extLst>
                  <a:ext uri="{FF2B5EF4-FFF2-40B4-BE49-F238E27FC236}">
                    <a16:creationId xmlns="" xmlns:a16="http://schemas.microsoft.com/office/drawing/2014/main" id="{A7BDB2AD-517C-201E-C76D-8493985DDF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972"/>
                <a:ext cx="3474" cy="2853"/>
                <a:chOff x="212" y="1350"/>
                <a:chExt cx="3474" cy="2853"/>
              </a:xfrm>
            </p:grpSpPr>
            <p:grpSp>
              <p:nvGrpSpPr>
                <p:cNvPr id="86" name="Group 4">
                  <a:extLst>
                    <a:ext uri="{FF2B5EF4-FFF2-40B4-BE49-F238E27FC236}">
                      <a16:creationId xmlns="" xmlns:a16="http://schemas.microsoft.com/office/drawing/2014/main" id="{FAAC900B-39E5-3FFD-0545-A2CBB3D61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8" y="1350"/>
                  <a:ext cx="2818" cy="2480"/>
                  <a:chOff x="2416" y="1770"/>
                  <a:chExt cx="610" cy="548"/>
                </a:xfrm>
              </p:grpSpPr>
              <p:sp>
                <p:nvSpPr>
                  <p:cNvPr id="118" name="Line 5">
                    <a:extLst>
                      <a:ext uri="{FF2B5EF4-FFF2-40B4-BE49-F238E27FC236}">
                        <a16:creationId xmlns="" xmlns:a16="http://schemas.microsoft.com/office/drawing/2014/main" id="{CC96F515-B4C2-CD08-4B9F-630BE59E99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1770"/>
                    <a:ext cx="0" cy="5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9" name="Line 6">
                    <a:extLst>
                      <a:ext uri="{FF2B5EF4-FFF2-40B4-BE49-F238E27FC236}">
                        <a16:creationId xmlns="" xmlns:a16="http://schemas.microsoft.com/office/drawing/2014/main" id="{C46B1891-323C-4FB5-B2F8-1E20E782C9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6" y="2318"/>
                    <a:ext cx="61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7" name="Group 7">
                  <a:extLst>
                    <a:ext uri="{FF2B5EF4-FFF2-40B4-BE49-F238E27FC236}">
                      <a16:creationId xmlns="" xmlns:a16="http://schemas.microsoft.com/office/drawing/2014/main" id="{FBF9052D-9B43-5AFC-DFE2-646204A51D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1834"/>
                  <a:ext cx="654" cy="288"/>
                  <a:chOff x="212" y="1834"/>
                  <a:chExt cx="654" cy="288"/>
                </a:xfrm>
              </p:grpSpPr>
              <p:sp>
                <p:nvSpPr>
                  <p:cNvPr id="116" name="Line 8">
                    <a:extLst>
                      <a:ext uri="{FF2B5EF4-FFF2-40B4-BE49-F238E27FC236}">
                        <a16:creationId xmlns="" xmlns:a16="http://schemas.microsoft.com/office/drawing/2014/main" id="{ADEEC7D6-5366-E33B-A09E-E34EBBC3CF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7" name="Text Box 9">
                    <a:extLst>
                      <a:ext uri="{FF2B5EF4-FFF2-40B4-BE49-F238E27FC236}">
                        <a16:creationId xmlns="" xmlns:a16="http://schemas.microsoft.com/office/drawing/2014/main" id="{EE333FE7-06A3-18B7-1FB2-9A665104BE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4000</a:t>
                    </a:r>
                  </a:p>
                </p:txBody>
              </p:sp>
            </p:grpSp>
            <p:grpSp>
              <p:nvGrpSpPr>
                <p:cNvPr id="88" name="Group 10">
                  <a:extLst>
                    <a:ext uri="{FF2B5EF4-FFF2-40B4-BE49-F238E27FC236}">
                      <a16:creationId xmlns="" xmlns:a16="http://schemas.microsoft.com/office/drawing/2014/main" id="{53644851-FA8C-16A9-051C-7BDE92FB94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44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="" xmlns:a16="http://schemas.microsoft.com/office/drawing/2014/main" id="{771C44A6-F241-9CEC-185F-AF0B4D414D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5" name="Text Box 12">
                    <a:extLst>
                      <a:ext uri="{FF2B5EF4-FFF2-40B4-BE49-F238E27FC236}">
                        <a16:creationId xmlns="" xmlns:a16="http://schemas.microsoft.com/office/drawing/2014/main" id="{C00EA33E-9FD6-14A5-FFB6-2AE82B5E6B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100</a:t>
                    </a:r>
                  </a:p>
                </p:txBody>
              </p:sp>
            </p:grpSp>
            <p:grpSp>
              <p:nvGrpSpPr>
                <p:cNvPr id="89" name="Group 13">
                  <a:extLst>
                    <a:ext uri="{FF2B5EF4-FFF2-40B4-BE49-F238E27FC236}">
                      <a16:creationId xmlns="" xmlns:a16="http://schemas.microsoft.com/office/drawing/2014/main" id="{87B73DB1-FEEF-AB05-EA22-27308C6F41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" y="1374"/>
                  <a:ext cx="654" cy="288"/>
                  <a:chOff x="212" y="1834"/>
                  <a:chExt cx="654" cy="288"/>
                </a:xfrm>
              </p:grpSpPr>
              <p:sp>
                <p:nvSpPr>
                  <p:cNvPr id="112" name="Line 14">
                    <a:extLst>
                      <a:ext uri="{FF2B5EF4-FFF2-40B4-BE49-F238E27FC236}">
                        <a16:creationId xmlns="" xmlns:a16="http://schemas.microsoft.com/office/drawing/2014/main" id="{B168ED4D-E074-8174-DD2E-4C56E4F735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3" name="Text Box 15">
                    <a:extLst>
                      <a:ext uri="{FF2B5EF4-FFF2-40B4-BE49-F238E27FC236}">
                        <a16:creationId xmlns="" xmlns:a16="http://schemas.microsoft.com/office/drawing/2014/main" id="{F8C661C6-10EF-3F13-1346-CAAD7E378E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5000</a:t>
                    </a:r>
                  </a:p>
                </p:txBody>
              </p:sp>
            </p:grpSp>
            <p:grpSp>
              <p:nvGrpSpPr>
                <p:cNvPr id="90" name="Group 16">
                  <a:extLst>
                    <a:ext uri="{FF2B5EF4-FFF2-40B4-BE49-F238E27FC236}">
                      <a16:creationId xmlns="" xmlns:a16="http://schemas.microsoft.com/office/drawing/2014/main" id="{9A032A57-16ED-A9CF-CE19-41B0D49CB4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2756"/>
                  <a:ext cx="654" cy="288"/>
                  <a:chOff x="212" y="1834"/>
                  <a:chExt cx="654" cy="288"/>
                </a:xfrm>
              </p:grpSpPr>
              <p:sp>
                <p:nvSpPr>
                  <p:cNvPr id="110" name="Line 17">
                    <a:extLst>
                      <a:ext uri="{FF2B5EF4-FFF2-40B4-BE49-F238E27FC236}">
                        <a16:creationId xmlns="" xmlns:a16="http://schemas.microsoft.com/office/drawing/2014/main" id="{A8E7FE42-5FD4-824E-3302-80AAE67A5D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1" name="Text Box 18">
                    <a:extLst>
                      <a:ext uri="{FF2B5EF4-FFF2-40B4-BE49-F238E27FC236}">
                        <a16:creationId xmlns="" xmlns:a16="http://schemas.microsoft.com/office/drawing/2014/main" id="{C900D5E1-4EC9-7C05-04B7-56F641A545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2000</a:t>
                    </a:r>
                  </a:p>
                </p:txBody>
              </p:sp>
            </p:grpSp>
            <p:grpSp>
              <p:nvGrpSpPr>
                <p:cNvPr id="91" name="Group 19">
                  <a:extLst>
                    <a:ext uri="{FF2B5EF4-FFF2-40B4-BE49-F238E27FC236}">
                      <a16:creationId xmlns="" xmlns:a16="http://schemas.microsoft.com/office/drawing/2014/main" id="{3A5D4577-C4DB-B7BB-D6C3-C410ABC20C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" y="3216"/>
                  <a:ext cx="654" cy="288"/>
                  <a:chOff x="212" y="1834"/>
                  <a:chExt cx="654" cy="288"/>
                </a:xfrm>
              </p:grpSpPr>
              <p:sp>
                <p:nvSpPr>
                  <p:cNvPr id="108" name="Line 20">
                    <a:extLst>
                      <a:ext uri="{FF2B5EF4-FFF2-40B4-BE49-F238E27FC236}">
                        <a16:creationId xmlns="" xmlns:a16="http://schemas.microsoft.com/office/drawing/2014/main" id="{646390DA-00DE-5F1A-875A-F4704EA2D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9" name="Text Box 21">
                    <a:extLst>
                      <a:ext uri="{FF2B5EF4-FFF2-40B4-BE49-F238E27FC236}">
                        <a16:creationId xmlns="" xmlns:a16="http://schemas.microsoft.com/office/drawing/2014/main" id="{37339EA3-2BB9-087C-AB03-F5B8DF6D0C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 dirty="0">
                        <a:latin typeface="Arial"/>
                        <a:cs typeface="Arial"/>
                      </a:rPr>
                      <a:t>1000</a:t>
                    </a:r>
                  </a:p>
                </p:txBody>
              </p:sp>
            </p:grpSp>
            <p:grpSp>
              <p:nvGrpSpPr>
                <p:cNvPr id="92" name="Group 22">
                  <a:extLst>
                    <a:ext uri="{FF2B5EF4-FFF2-40B4-BE49-F238E27FC236}">
                      <a16:creationId xmlns="" xmlns:a16="http://schemas.microsoft.com/office/drawing/2014/main" id="{1D746C88-522A-C127-6963-C95BDD48A7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" y="2292"/>
                  <a:ext cx="654" cy="288"/>
                  <a:chOff x="212" y="1834"/>
                  <a:chExt cx="654" cy="288"/>
                </a:xfrm>
              </p:grpSpPr>
              <p:sp>
                <p:nvSpPr>
                  <p:cNvPr id="106" name="Line 23">
                    <a:extLst>
                      <a:ext uri="{FF2B5EF4-FFF2-40B4-BE49-F238E27FC236}">
                        <a16:creationId xmlns="" xmlns:a16="http://schemas.microsoft.com/office/drawing/2014/main" id="{F82074E1-E65C-B802-3A7A-79EC184531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0" y="1992"/>
                    <a:ext cx="66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7" name="Text Box 24">
                    <a:extLst>
                      <a:ext uri="{FF2B5EF4-FFF2-40B4-BE49-F238E27FC236}">
                        <a16:creationId xmlns="" xmlns:a16="http://schemas.microsoft.com/office/drawing/2014/main" id="{9E2BB88A-4246-FC64-FE92-2C5BD374DF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" y="1834"/>
                    <a:ext cx="602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3000</a:t>
                    </a:r>
                  </a:p>
                </p:txBody>
              </p:sp>
            </p:grpSp>
            <p:grpSp>
              <p:nvGrpSpPr>
                <p:cNvPr id="93" name="Group 25">
                  <a:extLst>
                    <a:ext uri="{FF2B5EF4-FFF2-40B4-BE49-F238E27FC236}">
                      <a16:creationId xmlns="" xmlns:a16="http://schemas.microsoft.com/office/drawing/2014/main" id="{5204E2AF-99FA-F956-5AED-1825A4215E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8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04" name="Line 26">
                    <a:extLst>
                      <a:ext uri="{FF2B5EF4-FFF2-40B4-BE49-F238E27FC236}">
                        <a16:creationId xmlns="" xmlns:a16="http://schemas.microsoft.com/office/drawing/2014/main" id="{677A55BB-46EC-A5C7-B463-CB66F9A3A7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5" name="Text Box 27">
                    <a:extLst>
                      <a:ext uri="{FF2B5EF4-FFF2-40B4-BE49-F238E27FC236}">
                        <a16:creationId xmlns="" xmlns:a16="http://schemas.microsoft.com/office/drawing/2014/main" id="{B2C5AD9C-A452-8296-A972-3C3E67C252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500</a:t>
                    </a:r>
                  </a:p>
                </p:txBody>
              </p:sp>
            </p:grpSp>
            <p:grpSp>
              <p:nvGrpSpPr>
                <p:cNvPr id="94" name="Group 28">
                  <a:extLst>
                    <a:ext uri="{FF2B5EF4-FFF2-40B4-BE49-F238E27FC236}">
                      <a16:creationId xmlns="" xmlns:a16="http://schemas.microsoft.com/office/drawing/2014/main" id="{B7BC12EB-5AC2-774C-FA0E-AC5A7BA0C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9" y="3828"/>
                  <a:ext cx="464" cy="374"/>
                  <a:chOff x="1142" y="3830"/>
                  <a:chExt cx="464" cy="374"/>
                </a:xfrm>
              </p:grpSpPr>
              <p:sp>
                <p:nvSpPr>
                  <p:cNvPr id="102" name="Line 29">
                    <a:extLst>
                      <a:ext uri="{FF2B5EF4-FFF2-40B4-BE49-F238E27FC236}">
                        <a16:creationId xmlns="" xmlns:a16="http://schemas.microsoft.com/office/drawing/2014/main" id="{A1104F14-6EC4-FA81-48E5-F27498EC1C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3" name="Text Box 30">
                    <a:extLst>
                      <a:ext uri="{FF2B5EF4-FFF2-40B4-BE49-F238E27FC236}">
                        <a16:creationId xmlns="" xmlns:a16="http://schemas.microsoft.com/office/drawing/2014/main" id="{A1CCDE9D-E73D-AE26-B5DD-FDD841F022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200</a:t>
                    </a:r>
                  </a:p>
                </p:txBody>
              </p:sp>
            </p:grpSp>
            <p:grpSp>
              <p:nvGrpSpPr>
                <p:cNvPr id="95" name="Group 31">
                  <a:extLst>
                    <a:ext uri="{FF2B5EF4-FFF2-40B4-BE49-F238E27FC236}">
                      <a16:creationId xmlns="" xmlns:a16="http://schemas.microsoft.com/office/drawing/2014/main" id="{3ADD944E-6972-2AFC-187E-C01EF413C5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4" y="3829"/>
                  <a:ext cx="464" cy="374"/>
                  <a:chOff x="1142" y="3830"/>
                  <a:chExt cx="464" cy="374"/>
                </a:xfrm>
              </p:grpSpPr>
              <p:sp>
                <p:nvSpPr>
                  <p:cNvPr id="100" name="Line 32">
                    <a:extLst>
                      <a:ext uri="{FF2B5EF4-FFF2-40B4-BE49-F238E27FC236}">
                        <a16:creationId xmlns="" xmlns:a16="http://schemas.microsoft.com/office/drawing/2014/main" id="{9BD1A0D9-1A74-764E-10F9-9B7C7B7D22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1" name="Text Box 33">
                    <a:extLst>
                      <a:ext uri="{FF2B5EF4-FFF2-40B4-BE49-F238E27FC236}">
                        <a16:creationId xmlns="" xmlns:a16="http://schemas.microsoft.com/office/drawing/2014/main" id="{C6C2285C-8B5B-D16A-C77E-5260A1F60B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300</a:t>
                    </a:r>
                  </a:p>
                </p:txBody>
              </p:sp>
            </p:grpSp>
            <p:grpSp>
              <p:nvGrpSpPr>
                <p:cNvPr id="96" name="Group 34">
                  <a:extLst>
                    <a:ext uri="{FF2B5EF4-FFF2-40B4-BE49-F238E27FC236}">
                      <a16:creationId xmlns="" xmlns:a16="http://schemas.microsoft.com/office/drawing/2014/main" id="{2658CF84-E727-7964-4C1F-5E3DF2FB7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73" y="3829"/>
                  <a:ext cx="464" cy="374"/>
                  <a:chOff x="1142" y="3830"/>
                  <a:chExt cx="464" cy="374"/>
                </a:xfrm>
              </p:grpSpPr>
              <p:sp>
                <p:nvSpPr>
                  <p:cNvPr id="98" name="Line 35">
                    <a:extLst>
                      <a:ext uri="{FF2B5EF4-FFF2-40B4-BE49-F238E27FC236}">
                        <a16:creationId xmlns="" xmlns:a16="http://schemas.microsoft.com/office/drawing/2014/main" id="{9F02B443-4ADF-B149-3F17-98EE172694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3830"/>
                    <a:ext cx="0" cy="6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9" name="Text Box 36">
                    <a:extLst>
                      <a:ext uri="{FF2B5EF4-FFF2-40B4-BE49-F238E27FC236}">
                        <a16:creationId xmlns="" xmlns:a16="http://schemas.microsoft.com/office/drawing/2014/main" id="{1DAFF08B-63B6-698C-C1DC-960806D832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" y="3916"/>
                    <a:ext cx="46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latin typeface="Arial"/>
                        <a:cs typeface="Arial"/>
                      </a:rPr>
                      <a:t>400</a:t>
                    </a:r>
                  </a:p>
                </p:txBody>
              </p:sp>
            </p:grpSp>
            <p:sp>
              <p:nvSpPr>
                <p:cNvPr id="97" name="Text Box 37">
                  <a:extLst>
                    <a:ext uri="{FF2B5EF4-FFF2-40B4-BE49-F238E27FC236}">
                      <a16:creationId xmlns="" xmlns:a16="http://schemas.microsoft.com/office/drawing/2014/main" id="{1EDC5C80-1F08-2163-603C-AD886A3ECE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1" y="3798"/>
                  <a:ext cx="2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>
                      <a:latin typeface="Arial"/>
                      <a:cs typeface="Arial"/>
                    </a:rPr>
                    <a:t>0</a:t>
                  </a:r>
                </a:p>
              </p:txBody>
            </p:sp>
          </p:grpSp>
          <p:sp>
            <p:nvSpPr>
              <p:cNvPr id="84" name="Text Box 38">
                <a:extLst>
                  <a:ext uri="{FF2B5EF4-FFF2-40B4-BE49-F238E27FC236}">
                    <a16:creationId xmlns="" xmlns:a16="http://schemas.microsoft.com/office/drawing/2014/main" id="{02BC0989-22B7-8DB0-E4DB-4B204DA93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4" y="3311"/>
                <a:ext cx="1207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latin typeface="Arial"/>
                    <a:cs typeface="Arial"/>
                  </a:rPr>
                  <a:t>电脑（台）</a:t>
                </a:r>
                <a:endParaRPr lang="en-US" sz="2000" b="1">
                  <a:latin typeface="Arial"/>
                  <a:cs typeface="Arial"/>
                </a:endParaRPr>
              </a:p>
            </p:txBody>
          </p:sp>
          <p:sp>
            <p:nvSpPr>
              <p:cNvPr id="85" name="Text Box 39">
                <a:extLst>
                  <a:ext uri="{FF2B5EF4-FFF2-40B4-BE49-F238E27FC236}">
                    <a16:creationId xmlns="" xmlns:a16="http://schemas.microsoft.com/office/drawing/2014/main" id="{AE418D33-CBC7-96A9-DB1B-86917BDB5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" y="733"/>
                <a:ext cx="114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/>
                    <a:cs typeface="Arial"/>
                  </a:rPr>
                  <a:t>小麦（吨）</a:t>
                </a:r>
                <a:endParaRPr lang="en-US" sz="2400" b="1">
                  <a:latin typeface="Arial"/>
                  <a:cs typeface="Arial"/>
                </a:endParaRPr>
              </a:p>
            </p:txBody>
          </p:sp>
        </p:grpSp>
        <p:sp>
          <p:nvSpPr>
            <p:cNvPr id="82" name="Line 44">
              <a:extLst>
                <a:ext uri="{FF2B5EF4-FFF2-40B4-BE49-F238E27FC236}">
                  <a16:creationId xmlns="" xmlns:a16="http://schemas.microsoft.com/office/drawing/2014/main" id="{5062B661-50C4-EB97-DFA4-0800D4A96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725" y="1828800"/>
              <a:ext cx="4056063" cy="3649663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24" name="Text Box 48">
            <a:extLst>
              <a:ext uri="{FF2B5EF4-FFF2-40B4-BE49-F238E27FC236}">
                <a16:creationId xmlns="" xmlns:a16="http://schemas.microsoft.com/office/drawing/2014/main" id="{83AE5C25-8D73-3D5E-B3C0-61C1BF5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675" y="1940443"/>
            <a:ext cx="37750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latin typeface="Arial"/>
                <a:cs typeface="Arial"/>
              </a:rPr>
              <a:t>或5000吨小麦，</a:t>
            </a:r>
          </a:p>
        </p:txBody>
      </p:sp>
      <p:grpSp>
        <p:nvGrpSpPr>
          <p:cNvPr id="121" name="Group 41">
            <a:extLst>
              <a:ext uri="{FF2B5EF4-FFF2-40B4-BE49-F238E27FC236}">
                <a16:creationId xmlns="" xmlns:a16="http://schemas.microsoft.com/office/drawing/2014/main" id="{40A8AFA5-2F50-EA7A-F45D-BA3B3D007FA4}"/>
              </a:ext>
            </a:extLst>
          </p:cNvPr>
          <p:cNvGrpSpPr>
            <a:grpSpLocks/>
          </p:cNvGrpSpPr>
          <p:nvPr/>
        </p:nvGrpSpPr>
        <p:grpSpPr bwMode="auto">
          <a:xfrm>
            <a:off x="4342484" y="1659422"/>
            <a:ext cx="4576703" cy="2316162"/>
            <a:chOff x="2711" y="834"/>
            <a:chExt cx="2778" cy="1460"/>
          </a:xfrm>
        </p:grpSpPr>
        <p:sp>
          <p:nvSpPr>
            <p:cNvPr id="122" name="Rectangle 42">
              <a:extLst>
                <a:ext uri="{FF2B5EF4-FFF2-40B4-BE49-F238E27FC236}">
                  <a16:creationId xmlns="" xmlns:a16="http://schemas.microsoft.com/office/drawing/2014/main" id="{1E34BADA-A0E9-1FE2-CFAE-9DB28DA6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834"/>
              <a:ext cx="2711" cy="146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Text Box 43">
              <a:extLst>
                <a:ext uri="{FF2B5EF4-FFF2-40B4-BE49-F238E27FC236}">
                  <a16:creationId xmlns="" xmlns:a16="http://schemas.microsoft.com/office/drawing/2014/main" id="{C9D6BAFB-8733-EA72-BC3F-CEFA631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3" y="1037"/>
              <a:ext cx="2736" cy="1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假设中国用一半一半的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劳动力生产这两种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商品，可以生产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和消费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250</a:t>
              </a:r>
              <a:r>
                <a:rPr lang="zh-CN" altLang="en-US" sz="270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台电脑和</a:t>
              </a:r>
              <a:r>
                <a:rPr lang="en-US" altLang="zh-CN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2500</a:t>
              </a:r>
              <a:r>
                <a:rPr lang="zh-CN" altLang="en-US" sz="2700"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吨小麦。</a:t>
              </a:r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</p:grpSp>
      <p:sp>
        <p:nvSpPr>
          <p:cNvPr id="128" name="Rectangle 40">
            <a:extLst>
              <a:ext uri="{FF2B5EF4-FFF2-40B4-BE49-F238E27FC236}">
                <a16:creationId xmlns="" xmlns:a16="http://schemas.microsoft.com/office/drawing/2014/main" id="{47FFD1A0-1F07-9D30-E916-FC7B4677CE89}"/>
              </a:ext>
            </a:extLst>
          </p:cNvPr>
          <p:cNvSpPr txBox="1">
            <a:spLocks noChangeArrowheads="1"/>
          </p:cNvSpPr>
          <p:nvPr/>
        </p:nvSpPr>
        <p:spPr>
          <a:xfrm>
            <a:off x="-3023836" y="1107109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algn="ctr"/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51">
            <a:extLst>
              <a:ext uri="{FF2B5EF4-FFF2-40B4-BE49-F238E27FC236}">
                <a16:creationId xmlns="" xmlns:a16="http://schemas.microsoft.com/office/drawing/2014/main" id="{5B2C1224-DF63-A770-83F8-9C2FB6E5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941" y="4038592"/>
            <a:ext cx="139700" cy="1365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21334652-3686-B758-1EFC-A56D45BE26F3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309791" y="4175117"/>
            <a:ext cx="0" cy="16125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CD049A5-2A0E-A66E-3E53-64D00EDE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假如</a:t>
            </a:r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中国自给自足</a:t>
            </a:r>
            <a:endParaRPr lang="zh-CN" altLang="en-US" sz="320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5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/>
        </p:nvSpPr>
        <p:spPr>
          <a:xfrm>
            <a:off x="395536" y="1556792"/>
            <a:ext cx="8429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以下条件绘制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印度的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PPF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印度每月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小时（对比中国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50000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劳动力可用于生产。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生产一台电脑需要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125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小时（对比中国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lang="zh-CN" altLang="en-US" sz="2400" noProof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生产一吨小麦需要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小时（对比中国</a:t>
            </a:r>
            <a:r>
              <a:rPr kumimoji="0" lang="en-US" altLang="zh-CN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小时）的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劳动。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97A7BA0D-2313-2987-76AF-F81CB5B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latin typeface="华光中雅_CNKI" panose="02000500000000000000" pitchFamily="2" charset="-122"/>
                <a:ea typeface="华光中雅_CNKI" panose="02000500000000000000" pitchFamily="2" charset="-122"/>
              </a:rPr>
              <a:t>练习</a:t>
            </a:r>
            <a:endParaRPr lang="zh-CN" altLang="en-US" sz="32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94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640</TotalTime>
  <Words>1575</Words>
  <Application>Microsoft Office PowerPoint</Application>
  <PresentationFormat>全屏显示(4:3)</PresentationFormat>
  <Paragraphs>272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相互依存性</vt:lpstr>
      <vt:lpstr>相互依存性</vt:lpstr>
      <vt:lpstr>例子</vt:lpstr>
      <vt:lpstr>中国的生产假定</vt:lpstr>
      <vt:lpstr>中国PPF</vt:lpstr>
      <vt:lpstr>假如中国自给自足</vt:lpstr>
      <vt:lpstr>练习</vt:lpstr>
      <vt:lpstr>印度PPF</vt:lpstr>
      <vt:lpstr>假如印度自给自足</vt:lpstr>
      <vt:lpstr>自给自足和贸易情况下的消费</vt:lpstr>
      <vt:lpstr>练习</vt:lpstr>
      <vt:lpstr>贸易下的中国生产</vt:lpstr>
      <vt:lpstr>贸易下的印度生产</vt:lpstr>
      <vt:lpstr>出口与进口</vt:lpstr>
      <vt:lpstr>练习</vt:lpstr>
      <vt:lpstr>贸易下的中国消费</vt:lpstr>
      <vt:lpstr>贸易下的印度消费</vt:lpstr>
      <vt:lpstr>贸易使两国都变得更好</vt:lpstr>
      <vt:lpstr>这些贸易好处来自哪里？</vt:lpstr>
      <vt:lpstr>这些贸易好处来自哪里？</vt:lpstr>
      <vt:lpstr>商品成本的两种衡量方法</vt:lpstr>
      <vt:lpstr>机会成本和比较优势</vt:lpstr>
      <vt:lpstr>机会成本和比较优势</vt:lpstr>
      <vt:lpstr>比较优势和贸易</vt:lpstr>
      <vt:lpstr>练习</vt:lpstr>
      <vt:lpstr>练习</vt:lpstr>
      <vt:lpstr>我们做了大量假设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2911522202@qq.com</dc:creator>
  <cp:lastModifiedBy>Windows 用户</cp:lastModifiedBy>
  <cp:revision>29</cp:revision>
  <dcterms:created xsi:type="dcterms:W3CDTF">2023-08-02T07:50:28Z</dcterms:created>
  <dcterms:modified xsi:type="dcterms:W3CDTF">2024-08-26T13:11:24Z</dcterms:modified>
</cp:coreProperties>
</file>