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427" r:id="rId2"/>
    <p:sldId id="345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3" r:id="rId19"/>
    <p:sldId id="374" r:id="rId20"/>
    <p:sldId id="375" r:id="rId21"/>
    <p:sldId id="376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42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377" r:id="rId56"/>
    <p:sldId id="422" r:id="rId57"/>
    <p:sldId id="421" r:id="rId58"/>
    <p:sldId id="420" r:id="rId59"/>
    <p:sldId id="419" r:id="rId60"/>
    <p:sldId id="429" r:id="rId61"/>
    <p:sldId id="428" r:id="rId62"/>
    <p:sldId id="425" r:id="rId63"/>
    <p:sldId id="426" r:id="rId64"/>
    <p:sldId id="430" r:id="rId65"/>
  </p:sldIdLst>
  <p:sldSz cx="9144000" cy="6858000" type="screen4x3"/>
  <p:notesSz cx="6858000" cy="9144000"/>
  <p:custDataLst>
    <p:tags r:id="rId6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1E5"/>
    <a:srgbClr val="FCF69C"/>
    <a:srgbClr val="B3A2C7"/>
    <a:srgbClr val="CC9900"/>
    <a:srgbClr val="A3C167"/>
    <a:srgbClr val="800040"/>
    <a:srgbClr val="FFF5DB"/>
    <a:srgbClr val="E9DEA7"/>
    <a:srgbClr val="CCFF66"/>
    <a:srgbClr val="FA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77677" autoAdjust="0"/>
  </p:normalViewPr>
  <p:slideViewPr>
    <p:cSldViewPr snapToGrid="0" showGuides="1">
      <p:cViewPr varScale="1">
        <p:scale>
          <a:sx n="88" d="100"/>
          <a:sy n="88" d="100"/>
        </p:scale>
        <p:origin x="2088" y="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2664"/>
    </p:cViewPr>
  </p:sorterViewPr>
  <p:notesViewPr>
    <p:cSldViewPr>
      <p:cViewPr>
        <p:scale>
          <a:sx n="147" d="100"/>
          <a:sy n="147" d="100"/>
        </p:scale>
        <p:origin x="-1712" y="1288"/>
      </p:cViewPr>
      <p:guideLst>
        <p:guide orient="horz" pos="2880"/>
        <p:guide pos="21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F15FA-6B4E-4FED-9D12-E83FDD5472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A24F5-E131-4EBA-BC25-A81BE41A185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05000"/>
      </a:lnSpc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234950" indent="0" algn="l" defTabSz="914400" rtl="0" eaLnBrk="1" latinLnBrk="0" hangingPunct="1">
      <a:lnSpc>
        <a:spcPct val="105000"/>
      </a:lnSpc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457200" indent="0" algn="l" defTabSz="914400" rtl="0" eaLnBrk="1" latinLnBrk="0" hangingPunct="1">
      <a:lnSpc>
        <a:spcPct val="105000"/>
      </a:lnSpc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692150" indent="0" algn="l" defTabSz="914400" rtl="0" eaLnBrk="1" latinLnBrk="0" hangingPunct="1">
      <a:lnSpc>
        <a:spcPct val="105000"/>
      </a:lnSpc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914400" indent="0" algn="l" defTabSz="914400" rtl="0" eaLnBrk="1" latinLnBrk="0" hangingPunct="1">
      <a:lnSpc>
        <a:spcPct val="105000"/>
      </a:lnSpc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CC3C0-9F2C-4C6D-B37C-CB6B783D719A}" type="slidenum">
              <a:rPr lang="en-US" smtClean="0"/>
              <a:t>9</a:t>
            </a:fld>
            <a:endParaRPr lang="en-US"/>
          </a:p>
        </p:txBody>
      </p:sp>
      <p:sp>
        <p:nvSpPr>
          <p:cNvPr id="860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82EE2ED-74E8-4082-8155-8CE661D2C9FD}" type="slidenum">
              <a:rPr lang="en-US" sz="1200">
                <a:cs typeface="Arial" panose="020B0604020202020204" pitchFamily="34" charset="0"/>
              </a:rPr>
              <a:t>9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3D812-AC53-4F30-8B46-2A75915BA6D3}" type="slidenum">
              <a:rPr lang="en-US" smtClean="0"/>
              <a:t>10</a:t>
            </a:fld>
            <a:endParaRPr lang="en-US"/>
          </a:p>
        </p:txBody>
      </p:sp>
      <p:sp>
        <p:nvSpPr>
          <p:cNvPr id="870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50CCBB3-8994-4D68-97F4-7E1C368C13E7}" type="slidenum">
              <a:rPr lang="en-US" sz="1200">
                <a:cs typeface="Arial" panose="020B0604020202020204" pitchFamily="34" charset="0"/>
              </a:rPr>
              <a:t>10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BBADA-D56C-4404-95C0-455FE9E2A5C6}" type="slidenum">
              <a:rPr lang="en-US" smtClean="0"/>
              <a:t>11</a:t>
            </a:fld>
            <a:endParaRPr lang="en-US"/>
          </a:p>
        </p:txBody>
      </p:sp>
      <p:sp>
        <p:nvSpPr>
          <p:cNvPr id="880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D9CF185-7303-4FFF-AFCF-B81F9C8C053A}" type="slidenum">
              <a:rPr lang="en-US" sz="1200">
                <a:cs typeface="Arial" panose="020B0604020202020204" pitchFamily="34" charset="0"/>
              </a:rPr>
              <a:t>11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652A0-A98C-4FD9-82FC-4C8126403056}" type="slidenum">
              <a:rPr lang="en-US" smtClean="0"/>
              <a:t>12</a:t>
            </a:fld>
            <a:endParaRPr lang="en-US"/>
          </a:p>
        </p:txBody>
      </p:sp>
      <p:sp>
        <p:nvSpPr>
          <p:cNvPr id="890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E076E52A-9050-4BC1-8C6D-4D2FC41174AB}" type="slidenum">
              <a:rPr lang="en-US" sz="1200">
                <a:cs typeface="Arial" panose="020B0604020202020204" pitchFamily="34" charset="0"/>
              </a:rPr>
              <a:t>12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 sz="11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E8689A-3D0F-4215-B449-950580090BDB}" type="slidenum">
              <a:rPr lang="en-US" smtClean="0"/>
              <a:t>13</a:t>
            </a:fld>
            <a:endParaRPr lang="en-US"/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E2B3CF8-5E4F-4CF1-804D-279C2997DF46}" type="slidenum">
              <a:rPr lang="en-US" sz="1200">
                <a:cs typeface="Arial" panose="020B0604020202020204" pitchFamily="34" charset="0"/>
              </a:rPr>
              <a:t>13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43E56-D856-4CF4-8524-A2B42C550DB3}" type="slidenum">
              <a:rPr lang="en-US" smtClean="0"/>
              <a:t>14</a:t>
            </a:fld>
            <a:endParaRPr lang="en-US"/>
          </a:p>
        </p:txBody>
      </p:sp>
      <p:sp>
        <p:nvSpPr>
          <p:cNvPr id="911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424B2EC-B6BC-4413-86DC-84A87297B0A7}" type="slidenum">
              <a:rPr lang="en-US" sz="1200">
                <a:cs typeface="Arial" panose="020B0604020202020204" pitchFamily="34" charset="0"/>
              </a:rPr>
              <a:t>14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ECF77-B51E-48DD-AF2A-DD7C9E2B1852}" type="slidenum">
              <a:rPr lang="en-US" smtClean="0"/>
              <a:t>15</a:t>
            </a:fld>
            <a:endParaRPr lang="en-US"/>
          </a:p>
        </p:txBody>
      </p:sp>
      <p:sp>
        <p:nvSpPr>
          <p:cNvPr id="921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CFAD9BC-3529-47A8-85A2-5771AC275839}" type="slidenum">
              <a:rPr lang="en-US" sz="1200">
                <a:cs typeface="Arial" panose="020B0604020202020204" pitchFamily="34" charset="0"/>
              </a:rPr>
              <a:t>15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4AB19-701C-45D5-A6B4-1CE816972774}" type="slidenum">
              <a:rPr lang="en-US" smtClean="0"/>
              <a:t>16</a:t>
            </a:fld>
            <a:endParaRPr lang="en-US"/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46A1105-10AF-4B5E-86C8-E3A9CC461A7E}" type="slidenum">
              <a:rPr lang="en-US" sz="1200">
                <a:cs typeface="Arial" panose="020B0604020202020204" pitchFamily="34" charset="0"/>
              </a:rPr>
              <a:t>16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endParaRPr lang="en-US" sz="1100" b="0" i="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18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endParaRPr lang="en-US" sz="1100" b="0" i="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  <a:latin typeface="Calibri" panose="020F0502020204030204"/>
              </a:r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19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endParaRPr lang="en-US" sz="1100" b="0" i="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20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endParaRPr lang="en-US" sz="1100" b="0" i="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3BB0C-1064-4B40-AA0B-86F2D0EDA48D}" type="slidenum">
              <a:rPr lang="en-US" smtClean="0"/>
              <a:t>21</a:t>
            </a:fld>
            <a:endParaRPr lang="en-US"/>
          </a:p>
        </p:txBody>
      </p:sp>
      <p:sp>
        <p:nvSpPr>
          <p:cNvPr id="983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6932B56-46BE-44B2-BD53-F7EDC312C561}" type="slidenum">
              <a:rPr lang="en-US" sz="1200">
                <a:cs typeface="Arial" panose="020B0604020202020204" pitchFamily="34" charset="0"/>
              </a:rPr>
              <a:t>21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Supply comes from the behavior of sellers. 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44B8A-7336-487D-A996-98AE87F47E23}" type="slidenum">
              <a:rPr lang="en-US" smtClean="0"/>
              <a:t>22</a:t>
            </a:fld>
            <a:endParaRPr lang="en-US"/>
          </a:p>
        </p:txBody>
      </p:sp>
      <p:sp>
        <p:nvSpPr>
          <p:cNvPr id="993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3706328-906B-46A4-956C-113F7F45253B}" type="slidenum">
              <a:rPr lang="en-US" sz="1200">
                <a:cs typeface="Arial" panose="020B0604020202020204" pitchFamily="34" charset="0"/>
              </a:rPr>
              <a:t>22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158443-1C51-4148-969C-84CE6F3434F7}" type="slidenum">
              <a:rPr lang="en-US" smtClean="0"/>
              <a:t>23</a:t>
            </a:fld>
            <a:endParaRPr lang="en-US"/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F0EE070-BE04-46BE-A171-0C408877A5D7}" type="slidenum">
              <a:rPr lang="en-US" sz="1200">
                <a:cs typeface="Arial" panose="020B0604020202020204" pitchFamily="34" charset="0"/>
              </a:rPr>
              <a:t>23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37BFD-7300-42E8-B5BC-AF15363A1860}" type="slidenum">
              <a:rPr lang="en-US" smtClean="0"/>
              <a:t>24</a:t>
            </a:fld>
            <a:endParaRPr lang="en-US"/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6BFCFD7-41EE-4014-B336-F190BB36FF21}" type="slidenum">
              <a:rPr lang="en-US" sz="1200">
                <a:cs typeface="Arial" panose="020B0604020202020204" pitchFamily="34" charset="0"/>
              </a:rPr>
              <a:t>24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245A0-7640-4B5D-BC87-D453E48691E4}" type="slidenum">
              <a:rPr lang="en-US" smtClean="0"/>
              <a:t>25</a:t>
            </a:fld>
            <a:endParaRPr lang="en-US"/>
          </a:p>
        </p:txBody>
      </p:sp>
      <p:sp>
        <p:nvSpPr>
          <p:cNvPr id="1024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6B6184B-4F25-414B-AF2A-AB0299BAEB4D}" type="slidenum">
              <a:rPr lang="en-US" sz="1200">
                <a:cs typeface="Arial" panose="020B0604020202020204" pitchFamily="34" charset="0"/>
              </a:rPr>
              <a:t>25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F0D59-68EF-4357-BED2-7D45EBFC85E0}" type="slidenum">
              <a:rPr lang="en-US" smtClean="0"/>
              <a:t>26</a:t>
            </a:fld>
            <a:endParaRPr lang="en-US"/>
          </a:p>
        </p:txBody>
      </p:sp>
      <p:sp>
        <p:nvSpPr>
          <p:cNvPr id="1034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11C46A0-1226-4107-B37B-F31A01F88D86}" type="slidenum">
              <a:rPr lang="en-US" sz="1200">
                <a:cs typeface="Arial" panose="020B0604020202020204" pitchFamily="34" charset="0"/>
              </a:rPr>
              <a:t>26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53563-5536-4AAE-BA89-BC05EC86165C}" type="slidenum">
              <a:rPr lang="en-US" smtClean="0"/>
              <a:t>27</a:t>
            </a:fld>
            <a:endParaRPr lang="en-US"/>
          </a:p>
        </p:txBody>
      </p:sp>
      <p:sp>
        <p:nvSpPr>
          <p:cNvPr id="1044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D25FCC5-9E4A-447E-AB76-574CD1346827}" type="slidenum">
              <a:rPr lang="en-US" sz="1200">
                <a:cs typeface="Arial" panose="020B0604020202020204" pitchFamily="34" charset="0"/>
              </a:rPr>
              <a:t>27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4C673-9BFE-48F8-84B1-319110EC7D01}" type="slidenum">
              <a:rPr lang="en-US" smtClean="0"/>
              <a:t>28</a:t>
            </a:fld>
            <a:endParaRPr lang="en-US"/>
          </a:p>
        </p:txBody>
      </p:sp>
      <p:sp>
        <p:nvSpPr>
          <p:cNvPr id="1054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9CE9FF0-E104-458F-AAC4-016E84B72751}" type="slidenum">
              <a:rPr lang="en-US" sz="1200">
                <a:cs typeface="Arial" panose="020B0604020202020204" pitchFamily="34" charset="0"/>
              </a:rPr>
              <a:t>28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B3B68-2093-40F5-987D-42DC2C628D66}" type="slidenum">
              <a:rPr lang="en-US" smtClean="0"/>
              <a:t>2</a:t>
            </a:fld>
            <a:endParaRPr lang="en-US"/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62EBF3A-1DCF-4E25-A2B8-EAA660BB9352}" type="slidenum">
              <a:rPr lang="en-US" sz="1200">
                <a:cs typeface="Arial" panose="020B0604020202020204" pitchFamily="34" charset="0"/>
              </a:rPr>
              <a:t>2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B39C4-6733-43B1-8D2E-2610CE3CAAEA}" type="slidenum">
              <a:rPr lang="en-US" smtClean="0"/>
              <a:t>29</a:t>
            </a:fld>
            <a:endParaRPr lang="en-US"/>
          </a:p>
        </p:txBody>
      </p:sp>
      <p:sp>
        <p:nvSpPr>
          <p:cNvPr id="1064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43EDE18-0FD9-4FC7-BC26-DA6673BC5F6B}" type="slidenum">
              <a:rPr lang="en-US" sz="1200">
                <a:cs typeface="Arial" panose="020B0604020202020204" pitchFamily="34" charset="0"/>
              </a:rPr>
              <a:t>29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79604-77E9-48FA-BC08-21C96405BD47}" type="slidenum">
              <a:rPr lang="en-US" smtClean="0"/>
              <a:t>30</a:t>
            </a:fld>
            <a:endParaRPr lang="en-US"/>
          </a:p>
        </p:txBody>
      </p:sp>
      <p:sp>
        <p:nvSpPr>
          <p:cNvPr id="1075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34538A4-4389-4C71-A963-B7920D376595}" type="slidenum">
              <a:rPr lang="en-US" sz="1200">
                <a:cs typeface="Arial" panose="020B0604020202020204" pitchFamily="34" charset="0"/>
              </a:rPr>
              <a:t>30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5763A-EBDB-468C-9CDF-AE4C54B4F075}" type="slidenum">
              <a:rPr lang="en-US" smtClean="0"/>
              <a:t>31</a:t>
            </a:fld>
            <a:endParaRPr lang="en-US"/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D7D8A00-340C-4F22-BA7E-C79658ECC660}" type="slidenum">
              <a:rPr lang="en-US" sz="1200">
                <a:cs typeface="Arial" panose="020B0604020202020204" pitchFamily="34" charset="0"/>
              </a:rPr>
              <a:t>31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07D4A-0318-4AC5-921B-ED54659B42C0}" type="slidenum">
              <a:rPr lang="en-US" smtClean="0"/>
              <a:t>32</a:t>
            </a:fld>
            <a:endParaRPr lang="en-US"/>
          </a:p>
        </p:txBody>
      </p:sp>
      <p:sp>
        <p:nvSpPr>
          <p:cNvPr id="1095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AC85071-8657-42B4-8E87-0EF851CE6871}" type="slidenum">
              <a:rPr lang="en-US" sz="1200">
                <a:cs typeface="Arial" panose="020B0604020202020204" pitchFamily="34" charset="0"/>
              </a:rPr>
              <a:t>32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33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endParaRPr lang="en-US" sz="1100" b="0" i="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34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endParaRPr lang="en-US" sz="1100" b="0" i="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35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endParaRPr lang="en-US" sz="1100" b="0" i="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36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endParaRPr lang="en-US" sz="1100" b="0" i="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56C8F-F3C5-4621-B39F-15E78CFF9C4D}" type="slidenum">
              <a:rPr lang="en-US" smtClean="0"/>
              <a:t>37</a:t>
            </a:fld>
            <a:endParaRPr lang="en-US"/>
          </a:p>
        </p:txBody>
      </p:sp>
      <p:sp>
        <p:nvSpPr>
          <p:cNvPr id="1146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CAEC8E4-FE5C-4910-82A4-AE98DC841B85}" type="slidenum">
              <a:rPr lang="en-US" sz="1200">
                <a:cs typeface="Arial" panose="020B0604020202020204" pitchFamily="34" charset="0"/>
              </a:rPr>
              <a:t>37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77189-3D0F-4323-A22B-CDB0BA7953B5}" type="slidenum">
              <a:rPr lang="en-US" smtClean="0"/>
              <a:t>38</a:t>
            </a:fld>
            <a:endParaRPr lang="en-US"/>
          </a:p>
        </p:txBody>
      </p:sp>
      <p:sp>
        <p:nvSpPr>
          <p:cNvPr id="1157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050CC54-D975-41AB-A407-D1FC39A2D0FC}" type="slidenum">
              <a:rPr lang="en-US" sz="1200">
                <a:cs typeface="Arial" panose="020B0604020202020204" pitchFamily="34" charset="0"/>
              </a:rPr>
              <a:t>38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6354B-C687-4C7F-B60C-57DE84838DE8}" type="slidenum">
              <a:rPr lang="en-US" smtClean="0"/>
              <a:t>3</a:t>
            </a:fld>
            <a:endParaRPr lang="en-US"/>
          </a:p>
        </p:txBody>
      </p:sp>
      <p:sp>
        <p:nvSpPr>
          <p:cNvPr id="798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FAE7E6E-B7C6-4038-9AED-0F5AA2CB1BAC}" type="slidenum">
              <a:rPr lang="en-US" sz="1200">
                <a:cs typeface="Arial" panose="020B0604020202020204" pitchFamily="34" charset="0"/>
              </a:rPr>
              <a:t>3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1CFA3-84FA-436A-B588-F4D80020B4CC}" type="slidenum">
              <a:rPr lang="en-US" smtClean="0"/>
              <a:t>39</a:t>
            </a:fld>
            <a:endParaRPr lang="en-US"/>
          </a:p>
        </p:txBody>
      </p:sp>
      <p:sp>
        <p:nvSpPr>
          <p:cNvPr id="1167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E9DAC30E-2D11-459B-93DF-AA82394B2D85}" type="slidenum">
              <a:rPr lang="en-US" sz="1200">
                <a:cs typeface="Arial" panose="020B0604020202020204" pitchFamily="34" charset="0"/>
              </a:rPr>
              <a:t>39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16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B8589-5EB0-4AA5-8B78-3D58592E8745}" type="slidenum">
              <a:rPr lang="en-US" smtClean="0"/>
              <a:t>40</a:t>
            </a:fld>
            <a:endParaRPr lang="en-US"/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A9F9173-3C62-4F59-AB27-9A396742A1A1}" type="slidenum">
              <a:rPr lang="en-US" sz="1200">
                <a:cs typeface="Arial" panose="020B0604020202020204" pitchFamily="34" charset="0"/>
              </a:rPr>
              <a:t>40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70599-52F1-4901-8A1E-60790C95F450}" type="slidenum">
              <a:rPr lang="en-US" smtClean="0"/>
              <a:t>41</a:t>
            </a:fld>
            <a:endParaRPr lang="en-US"/>
          </a:p>
        </p:txBody>
      </p:sp>
      <p:sp>
        <p:nvSpPr>
          <p:cNvPr id="1187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C8ED4123-7071-4DDE-A221-50D4676A4CFA}" type="slidenum">
              <a:rPr lang="en-US" sz="1200">
                <a:cs typeface="Arial" panose="020B0604020202020204" pitchFamily="34" charset="0"/>
              </a:rPr>
              <a:t>41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703E1-3686-4F3F-994E-E09786218642}" type="slidenum">
              <a:rPr lang="en-US" smtClean="0"/>
              <a:t>42</a:t>
            </a:fld>
            <a:endParaRPr lang="en-US"/>
          </a:p>
        </p:txBody>
      </p:sp>
      <p:sp>
        <p:nvSpPr>
          <p:cNvPr id="1198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1C346032-E231-4CB3-BC61-B9BD28CF804C}" type="slidenum">
              <a:rPr lang="en-US" sz="1200">
                <a:cs typeface="Arial" panose="020B0604020202020204" pitchFamily="34" charset="0"/>
              </a:rPr>
              <a:t>42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603919-E95F-4EE7-8CAB-68DCD709886E}" type="slidenum">
              <a:rPr lang="en-US" smtClean="0"/>
              <a:t>43</a:t>
            </a:fld>
            <a:endParaRPr lang="en-US"/>
          </a:p>
        </p:txBody>
      </p:sp>
      <p:sp>
        <p:nvSpPr>
          <p:cNvPr id="12083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B043095-E167-4359-A1B2-B3D16CC84EA8}" type="slidenum">
              <a:rPr lang="en-US" sz="1200">
                <a:cs typeface="Arial" panose="020B0604020202020204" pitchFamily="34" charset="0"/>
              </a:rPr>
              <a:t>43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97E10-0AC9-408A-8D86-91ED18553E91}" type="slidenum">
              <a:rPr lang="en-US" smtClean="0"/>
              <a:t>44</a:t>
            </a:fld>
            <a:endParaRPr lang="en-US"/>
          </a:p>
        </p:txBody>
      </p:sp>
      <p:sp>
        <p:nvSpPr>
          <p:cNvPr id="1218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C7362E76-B770-4F37-8A4D-84D945A6456D}" type="slidenum">
              <a:rPr lang="en-US" sz="1200">
                <a:cs typeface="Arial" panose="020B0604020202020204" pitchFamily="34" charset="0"/>
              </a:rPr>
              <a:t>44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3245E5-0DFF-4B53-A3DD-E1715E41F70C}" type="slidenum">
              <a:rPr lang="en-US" smtClean="0"/>
              <a:t>45</a:t>
            </a:fld>
            <a:endParaRPr lang="en-US"/>
          </a:p>
        </p:txBody>
      </p:sp>
      <p:sp>
        <p:nvSpPr>
          <p:cNvPr id="1228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42D7358-4DA0-4F8E-A94F-0E686D117D1E}" type="slidenum">
              <a:rPr lang="en-US" sz="1200">
                <a:cs typeface="Arial" panose="020B0604020202020204" pitchFamily="34" charset="0"/>
              </a:rPr>
              <a:t>45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22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295CC-8979-4C99-A019-E1AFC4F8DC4C}" type="slidenum">
              <a:rPr lang="en-US" smtClean="0"/>
              <a:t>46</a:t>
            </a:fld>
            <a:endParaRPr lang="en-US"/>
          </a:p>
        </p:txBody>
      </p:sp>
      <p:sp>
        <p:nvSpPr>
          <p:cNvPr id="1239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6253B12-113D-4089-88BE-3E13D0BA3B92}" type="slidenum">
              <a:rPr lang="en-US" sz="1200">
                <a:cs typeface="Arial" panose="020B0604020202020204" pitchFamily="34" charset="0"/>
              </a:rPr>
              <a:t>46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23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9E65A-8B4D-4A75-A2EE-785A054ACA5B}" type="slidenum">
              <a:rPr lang="en-US" smtClean="0"/>
              <a:t>47</a:t>
            </a:fld>
            <a:endParaRPr lang="en-US"/>
          </a:p>
        </p:txBody>
      </p:sp>
      <p:sp>
        <p:nvSpPr>
          <p:cNvPr id="1249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908EE1E-689C-434E-9BD6-0196F3B7EAE2}" type="slidenum">
              <a:rPr lang="en-US" sz="1200">
                <a:cs typeface="Arial" panose="020B0604020202020204" pitchFamily="34" charset="0"/>
              </a:rPr>
              <a:t>47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5BD69-E393-472A-9143-D81E2E9CE8EC}" type="slidenum">
              <a:rPr lang="en-US" smtClean="0"/>
              <a:t>48</a:t>
            </a:fld>
            <a:endParaRPr lang="en-US"/>
          </a:p>
        </p:txBody>
      </p:sp>
      <p:sp>
        <p:nvSpPr>
          <p:cNvPr id="1259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49FD8A7-41DE-45C7-AFF9-E3FA7AE771C4}" type="slidenum">
              <a:rPr lang="en-US" sz="1200">
                <a:cs typeface="Arial" panose="020B0604020202020204" pitchFamily="34" charset="0"/>
              </a:rPr>
              <a:t>48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28258-5B26-4F32-AAC5-487C7704B3F3}" type="slidenum">
              <a:rPr lang="en-US" smtClean="0"/>
              <a:t>4</a:t>
            </a:fld>
            <a:endParaRPr lang="en-US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5DC7E77-57D3-44C1-BC0F-735B184BD7B0}" type="slidenum">
              <a:rPr lang="en-US" sz="1200">
                <a:cs typeface="Arial" panose="020B0604020202020204" pitchFamily="34" charset="0"/>
              </a:rPr>
              <a:t>4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27D4F-6D9B-4AB4-8DC1-FFBCDD5667E9}" type="slidenum">
              <a:rPr lang="en-US" smtClean="0"/>
              <a:t>49</a:t>
            </a:fld>
            <a:endParaRPr lang="en-US"/>
          </a:p>
        </p:txBody>
      </p:sp>
      <p:sp>
        <p:nvSpPr>
          <p:cNvPr id="1269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2E42759-930B-44A9-AB53-0F9E520B973C}" type="slidenum">
              <a:rPr lang="en-US" sz="1200">
                <a:cs typeface="Arial" panose="020B0604020202020204" pitchFamily="34" charset="0"/>
              </a:rPr>
              <a:t>49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59CE8-599C-4537-AFAC-47BE041A9666}" type="slidenum">
              <a:rPr lang="en-US" smtClean="0"/>
              <a:t>50</a:t>
            </a:fld>
            <a:endParaRPr lang="en-US"/>
          </a:p>
        </p:txBody>
      </p:sp>
      <p:sp>
        <p:nvSpPr>
          <p:cNvPr id="1280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1B1A8AB-EBEA-4CFC-8C21-6786545DB6EE}" type="slidenum">
              <a:rPr lang="en-US" sz="1200">
                <a:cs typeface="Arial" panose="020B0604020202020204" pitchFamily="34" charset="0"/>
              </a:rPr>
              <a:t>50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28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C25F7-E7B8-478D-B08B-345B99C168C1}" type="slidenum">
              <a:rPr lang="en-US" smtClean="0"/>
              <a:t>51</a:t>
            </a:fld>
            <a:endParaRPr lang="en-US"/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FD4B0A1A-C4DA-4B38-9F88-7906DAF5A324}" type="slidenum">
              <a:rPr lang="en-US" sz="1200">
                <a:cs typeface="Arial" panose="020B0604020202020204" pitchFamily="34" charset="0"/>
              </a:rPr>
              <a:t>51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BD1E9-B480-45F1-BB0A-856C5AB607B9}" type="slidenum">
              <a:rPr lang="en-US" smtClean="0"/>
              <a:t>52</a:t>
            </a:fld>
            <a:endParaRPr lang="en-US"/>
          </a:p>
        </p:txBody>
      </p:sp>
      <p:sp>
        <p:nvSpPr>
          <p:cNvPr id="1300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7A7CC0A-7E32-4560-A53C-F5ED49FBF040}" type="slidenum">
              <a:rPr lang="en-US" sz="1200">
                <a:cs typeface="Arial" panose="020B0604020202020204" pitchFamily="34" charset="0"/>
              </a:rPr>
              <a:t>52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0F4EE-6E5C-44A0-9562-69ACC7A6E9A5}" type="slidenum">
              <a:rPr lang="en-US" smtClean="0"/>
              <a:t>53</a:t>
            </a:fld>
            <a:endParaRPr lang="en-US"/>
          </a:p>
        </p:txBody>
      </p:sp>
      <p:sp>
        <p:nvSpPr>
          <p:cNvPr id="1310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C40CBABE-A89C-406A-A92E-A1DBBA54F1EE}" type="slidenum">
              <a:rPr lang="en-US" sz="1200">
                <a:cs typeface="Arial" panose="020B0604020202020204" pitchFamily="34" charset="0"/>
              </a:rPr>
              <a:t>53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310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54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endParaRPr lang="en-US" sz="1100" b="0" i="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55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endParaRPr lang="en-US" sz="1100" b="0" i="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56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pPr eaLnBrk="1" hangingPunct="1"/>
            <a:endParaRPr lang="en-US" sz="110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A3F6BA-F70D-469C-A304-42B3B2F7B24F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t>57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2400"/>
            <a:ext cx="6019800" cy="4876800"/>
          </a:xfrm>
        </p:spPr>
        <p:txBody>
          <a:bodyPr>
            <a:noAutofit/>
          </a:bodyPr>
          <a:lstStyle/>
          <a:p>
            <a:pPr eaLnBrk="1" hangingPunct="1"/>
            <a:endParaRPr lang="en-US" sz="1100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295400" y="609600"/>
            <a:ext cx="4191000" cy="3143250"/>
          </a:xfr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E1DC9-68CD-449C-BA93-8005AC0E1F45}" type="slidenum">
              <a:rPr lang="en-US" smtClean="0"/>
              <a:t>58</a:t>
            </a:fld>
            <a:endParaRPr lang="en-US"/>
          </a:p>
        </p:txBody>
      </p:sp>
      <p:sp>
        <p:nvSpPr>
          <p:cNvPr id="1361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71D3856-CBC1-4DD4-973E-5A486567F5E3}" type="slidenum">
              <a:rPr lang="en-US" sz="1200">
                <a:cs typeface="Arial" panose="020B0604020202020204" pitchFamily="34" charset="0"/>
              </a:rPr>
              <a:t>58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136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B9D26-8345-4600-8522-69387AE62ED1}" type="slidenum">
              <a:rPr lang="en-US" smtClean="0"/>
              <a:t>5</a:t>
            </a:fld>
            <a:endParaRPr lang="en-US"/>
          </a:p>
        </p:txBody>
      </p:sp>
      <p:sp>
        <p:nvSpPr>
          <p:cNvPr id="819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161927A-C5BB-4987-B2F7-6E298FDB0638}" type="slidenum">
              <a:rPr lang="en-US" sz="1200">
                <a:cs typeface="Arial" panose="020B0604020202020204" pitchFamily="34" charset="0"/>
              </a:rPr>
              <a:t>5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t>59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t>60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t>61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t>62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AA64FD-7149-435D-96E3-3ACA0174F5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9CAA9-AA0F-4F3A-AE0E-A15BB1F63059}" type="slidenum">
              <a:rPr lang="en-US" smtClean="0"/>
              <a:t>6</a:t>
            </a:fld>
            <a:endParaRPr lang="en-US"/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D8684E3-9B78-4AEA-AF5B-6BFE0106560B}" type="slidenum">
              <a:rPr lang="en-US" sz="1200">
                <a:cs typeface="Arial" panose="020B0604020202020204" pitchFamily="34" charset="0"/>
              </a:rPr>
              <a:t>6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9A358-1CC4-4ED4-B683-B115612E6EFC}" type="slidenum">
              <a:rPr lang="en-US" smtClean="0"/>
              <a:t>7</a:t>
            </a:fld>
            <a:endParaRPr lang="en-US"/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8E37452-2EFE-412C-AC9A-A98F4C672117}" type="slidenum">
              <a:rPr lang="en-US" sz="1200">
                <a:cs typeface="Arial" panose="020B0604020202020204" pitchFamily="34" charset="0"/>
              </a:rPr>
              <a:t>7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AA760-635D-465D-BE5E-9F064705E81F}" type="slidenum">
              <a:rPr lang="en-US" smtClean="0"/>
              <a:t>8</a:t>
            </a:fld>
            <a:endParaRPr lang="en-US"/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AE3532E-D522-420C-8472-09DC917A9509}" type="slidenum">
              <a:rPr lang="en-US" sz="1200">
                <a:cs typeface="Arial" panose="020B0604020202020204" pitchFamily="34" charset="0"/>
              </a:rPr>
              <a:t>8</a:t>
            </a:fld>
            <a:endParaRPr lang="en-US" sz="1200">
              <a:cs typeface="Arial" panose="020B0604020202020204" pitchFamily="34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>
                <a:solidFill>
                  <a:srgbClr val="00669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79581"/>
          </a:xfrm>
          <a:prstGeom prst="rect">
            <a:avLst/>
          </a:prstGeom>
        </p:spPr>
        <p:txBody>
          <a:bodyPr/>
          <a:lstStyle>
            <a:lvl1pPr>
              <a:lnSpc>
                <a:spcPct val="105000"/>
              </a:lnSpc>
              <a:spcBef>
                <a:spcPts val="1200"/>
              </a:spcBef>
              <a:buClr>
                <a:srgbClr val="A3C167"/>
              </a:buClr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5000"/>
              </a:lnSpc>
              <a:spcBef>
                <a:spcPts val="300"/>
              </a:spcBef>
              <a:buClr>
                <a:srgbClr val="CC9900"/>
              </a:buClr>
              <a:buFont typeface="Wingdings" panose="05000000000000000000" pitchFamily="2" charset="2"/>
              <a:buChar char="§"/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5000"/>
              </a:lnSpc>
              <a:spcBef>
                <a:spcPts val="300"/>
              </a:spcBef>
              <a:buClr>
                <a:srgbClr val="B3A2C7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5000"/>
              </a:lnSpc>
              <a:spcBef>
                <a:spcPts val="3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5000"/>
              </a:lnSpc>
              <a:spcBef>
                <a:spcPts val="3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543800" y="6324600"/>
            <a:ext cx="1143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56EF793-6576-47D7-8D74-034072F16359}" type="slidenum">
              <a:rPr lang="en-US" sz="1700" i="0" smtClean="0">
                <a:solidFill>
                  <a:srgbClr val="B2B2B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‹#›</a:t>
            </a:fld>
            <a:endParaRPr lang="en-US" sz="1700" i="0" dirty="0">
              <a:solidFill>
                <a:srgbClr val="B2B2B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492896"/>
            <a:ext cx="8229600" cy="1143000"/>
          </a:xfr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6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hyperlink" Target="../../../../Program%20Files/TurningPoint/2003/Question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../../../Program%20Files/TurningPoint/2003/Questions.html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../../../../Program%20Files/TurningPoint/2003/Questions.html" TargetMode="Externa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1412776"/>
            <a:ext cx="449353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</a:p>
          <a:p>
            <a:pPr algn="ctr"/>
            <a:r>
              <a:rPr lang="zh-CN" altLang="en-US" sz="30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（微观经济学）</a:t>
            </a:r>
            <a:endParaRPr lang="en-US" altLang="zh-CN" sz="30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endParaRPr lang="en-US" altLang="zh-CN" sz="30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r>
              <a:rPr lang="zh-CN" altLang="en-US" sz="30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主讲人：周豫</a:t>
            </a:r>
            <a:endParaRPr lang="zh-CN" altLang="en-US" sz="30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3933056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章：供给与需求的市场力量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9219"/>
            <a:ext cx="6792686" cy="57024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dirty="0">
                <a:solidFill>
                  <a:schemeClr val="accent1"/>
                </a:solidFill>
                <a:ea typeface="华光中雅_CNKI" panose="02000500000000000000"/>
              </a:rPr>
              <a:t>需求曲线的移动：买者的数量</a:t>
            </a:r>
            <a:endParaRPr lang="en-US" sz="3200" dirty="0">
              <a:solidFill>
                <a:schemeClr val="accent1"/>
              </a:solidFill>
              <a:ea typeface="华光中雅_CNKI" panose="0200050000000000000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622998" y="1701522"/>
            <a:ext cx="8069898" cy="3176954"/>
          </a:xfrm>
        </p:spPr>
        <p:txBody>
          <a:bodyPr/>
          <a:lstStyle/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买者数量的增加会增加每一种价格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水平下的商品需求量，使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需求曲线向右移动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bldLvl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36538" y="1166813"/>
            <a:ext cx="6669087" cy="5108575"/>
            <a:chOff x="149" y="735"/>
            <a:chExt cx="4201" cy="3218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49" y="735"/>
              <a:ext cx="4201" cy="3218"/>
              <a:chOff x="149" y="735"/>
              <a:chExt cx="4201" cy="3218"/>
            </a:xfrm>
          </p:grpSpPr>
          <p:graphicFrame>
            <p:nvGraphicFramePr>
              <p:cNvPr id="2050" name="Object 4"/>
              <p:cNvGraphicFramePr>
                <a:graphicFrameLocks noChangeAspect="1"/>
              </p:cNvGraphicFramePr>
              <p:nvPr/>
            </p:nvGraphicFramePr>
            <p:xfrm>
              <a:off x="149" y="735"/>
              <a:ext cx="4150" cy="3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9" name="Worksheet" r:id="rId4" imgW="5633085" imgH="4436745" progId="Excel.Sheet.8">
                      <p:embed/>
                    </p:oleObj>
                  </mc:Choice>
                  <mc:Fallback>
                    <p:oleObj name="Worksheet" r:id="rId4" imgW="5633085" imgH="4436745" progId="Excel.Sheet.8">
                      <p:embed/>
                      <p:pic>
                        <p:nvPicPr>
                          <p:cNvPr id="0" name="图片 20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" y="735"/>
                            <a:ext cx="4150" cy="3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" name="Group 5"/>
              <p:cNvGrpSpPr/>
              <p:nvPr/>
            </p:nvGrpSpPr>
            <p:grpSpPr bwMode="auto">
              <a:xfrm>
                <a:off x="842" y="1605"/>
                <a:ext cx="883" cy="1871"/>
                <a:chOff x="357" y="2450"/>
                <a:chExt cx="795" cy="646"/>
              </a:xfrm>
            </p:grpSpPr>
            <p:sp>
              <p:nvSpPr>
                <p:cNvPr id="2107" name="Line 6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8" name="Line 7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82" name="Text Box 8"/>
              <p:cNvSpPr txBox="1">
                <a:spLocks noChangeArrowheads="1"/>
              </p:cNvSpPr>
              <p:nvPr/>
            </p:nvSpPr>
            <p:spPr bwMode="auto">
              <a:xfrm>
                <a:off x="578" y="815"/>
                <a:ext cx="262" cy="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600" b="1" i="1" dirty="0"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083" name="Text Box 9"/>
              <p:cNvSpPr txBox="1">
                <a:spLocks noChangeArrowheads="1"/>
              </p:cNvSpPr>
              <p:nvPr/>
            </p:nvSpPr>
            <p:spPr bwMode="auto">
              <a:xfrm>
                <a:off x="4077" y="3356"/>
                <a:ext cx="27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600" b="1" i="1" dirty="0">
                    <a:cs typeface="Arial" panose="020B0604020202020204" pitchFamily="34" charset="0"/>
                  </a:rPr>
                  <a:t>Q</a:t>
                </a:r>
              </a:p>
            </p:txBody>
          </p:sp>
          <p:grpSp>
            <p:nvGrpSpPr>
              <p:cNvPr id="5" name="Group 10"/>
              <p:cNvGrpSpPr/>
              <p:nvPr/>
            </p:nvGrpSpPr>
            <p:grpSpPr bwMode="auto">
              <a:xfrm>
                <a:off x="841" y="2731"/>
                <a:ext cx="1747" cy="744"/>
                <a:chOff x="357" y="2450"/>
                <a:chExt cx="795" cy="646"/>
              </a:xfrm>
            </p:grpSpPr>
            <p:sp>
              <p:nvSpPr>
                <p:cNvPr id="2105" name="Line 11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6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/>
              <p:nvPr/>
            </p:nvGrpSpPr>
            <p:grpSpPr bwMode="auto">
              <a:xfrm>
                <a:off x="841" y="3092"/>
                <a:ext cx="2032" cy="368"/>
                <a:chOff x="357" y="2450"/>
                <a:chExt cx="795" cy="646"/>
              </a:xfrm>
            </p:grpSpPr>
            <p:sp>
              <p:nvSpPr>
                <p:cNvPr id="2103" name="Line 14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4" name="Line 15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6"/>
              <p:cNvGrpSpPr/>
              <p:nvPr/>
            </p:nvGrpSpPr>
            <p:grpSpPr bwMode="auto">
              <a:xfrm>
                <a:off x="843" y="2345"/>
                <a:ext cx="1452" cy="1114"/>
                <a:chOff x="357" y="2450"/>
                <a:chExt cx="795" cy="646"/>
              </a:xfrm>
            </p:grpSpPr>
            <p:sp>
              <p:nvSpPr>
                <p:cNvPr id="2101" name="Line 17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2" name="Line 18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9"/>
              <p:cNvGrpSpPr/>
              <p:nvPr/>
            </p:nvGrpSpPr>
            <p:grpSpPr bwMode="auto">
              <a:xfrm>
                <a:off x="840" y="1977"/>
                <a:ext cx="1172" cy="1484"/>
                <a:chOff x="357" y="2450"/>
                <a:chExt cx="795" cy="646"/>
              </a:xfrm>
            </p:grpSpPr>
            <p:sp>
              <p:nvSpPr>
                <p:cNvPr id="2099" name="Line 20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0" name="Line 21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2"/>
              <p:cNvGrpSpPr/>
              <p:nvPr/>
            </p:nvGrpSpPr>
            <p:grpSpPr bwMode="auto">
              <a:xfrm>
                <a:off x="1235" y="999"/>
                <a:ext cx="1923" cy="2450"/>
                <a:chOff x="1235" y="999"/>
                <a:chExt cx="1923" cy="2450"/>
              </a:xfrm>
            </p:grpSpPr>
            <p:sp>
              <p:nvSpPr>
                <p:cNvPr id="2092" name="Line 23"/>
                <p:cNvSpPr>
                  <a:spLocks noChangeShapeType="1"/>
                </p:cNvSpPr>
                <p:nvPr/>
              </p:nvSpPr>
              <p:spPr bwMode="auto">
                <a:xfrm>
                  <a:off x="1235" y="999"/>
                  <a:ext cx="1923" cy="2450"/>
                </a:xfrm>
                <a:prstGeom prst="line">
                  <a:avLst/>
                </a:prstGeom>
                <a:noFill/>
                <a:ln w="50800">
                  <a:solidFill>
                    <a:srgbClr val="777777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" name="Oval 24"/>
                <p:cNvSpPr>
                  <a:spLocks noChangeArrowheads="1"/>
                </p:cNvSpPr>
                <p:nvPr/>
              </p:nvSpPr>
              <p:spPr bwMode="auto">
                <a:xfrm>
                  <a:off x="1678" y="1569"/>
                  <a:ext cx="89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4" name="Oval 25"/>
                <p:cNvSpPr>
                  <a:spLocks noChangeArrowheads="1"/>
                </p:cNvSpPr>
                <p:nvPr/>
              </p:nvSpPr>
              <p:spPr bwMode="auto">
                <a:xfrm>
                  <a:off x="2547" y="2682"/>
                  <a:ext cx="88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5" name="Oval 26"/>
                <p:cNvSpPr>
                  <a:spLocks noChangeArrowheads="1"/>
                </p:cNvSpPr>
                <p:nvPr/>
              </p:nvSpPr>
              <p:spPr bwMode="auto">
                <a:xfrm>
                  <a:off x="2832" y="3047"/>
                  <a:ext cx="88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6" name="Oval 27"/>
                <p:cNvSpPr>
                  <a:spLocks noChangeArrowheads="1"/>
                </p:cNvSpPr>
                <p:nvPr/>
              </p:nvSpPr>
              <p:spPr bwMode="auto">
                <a:xfrm>
                  <a:off x="2251" y="2303"/>
                  <a:ext cx="88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7" name="Oval 28"/>
                <p:cNvSpPr>
                  <a:spLocks noChangeArrowheads="1"/>
                </p:cNvSpPr>
                <p:nvPr/>
              </p:nvSpPr>
              <p:spPr bwMode="auto">
                <a:xfrm>
                  <a:off x="1960" y="1936"/>
                  <a:ext cx="88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8" name="Oval 29"/>
                <p:cNvSpPr>
                  <a:spLocks noChangeArrowheads="1"/>
                </p:cNvSpPr>
                <p:nvPr/>
              </p:nvSpPr>
              <p:spPr bwMode="auto">
                <a:xfrm>
                  <a:off x="1389" y="1192"/>
                  <a:ext cx="91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30"/>
              <p:cNvGrpSpPr/>
              <p:nvPr/>
            </p:nvGrpSpPr>
            <p:grpSpPr bwMode="auto">
              <a:xfrm>
                <a:off x="840" y="1231"/>
                <a:ext cx="598" cy="2241"/>
                <a:chOff x="357" y="2450"/>
                <a:chExt cx="795" cy="646"/>
              </a:xfrm>
            </p:grpSpPr>
            <p:sp>
              <p:nvSpPr>
                <p:cNvPr id="2090" name="Line 31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80" name="Oval 33"/>
            <p:cNvSpPr>
              <a:spLocks noChangeArrowheads="1"/>
            </p:cNvSpPr>
            <p:nvPr/>
          </p:nvSpPr>
          <p:spPr bwMode="auto">
            <a:xfrm>
              <a:off x="3114" y="3411"/>
              <a:ext cx="88" cy="87"/>
            </a:xfrm>
            <a:prstGeom prst="ellipse">
              <a:avLst/>
            </a:prstGeom>
            <a:solidFill>
              <a:srgbClr val="777777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5192817" y="1892301"/>
            <a:ext cx="3421063" cy="219138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600" dirty="0">
                <a:latin typeface="Arial" panose="020B0604020202020204"/>
                <a:cs typeface="Arial" panose="020B0604020202020204"/>
              </a:rPr>
              <a:t>如果买者数量增加，那在每一种价格水平</a:t>
            </a:r>
            <a:r>
              <a:rPr lang="en-US" altLang="zh-CN" sz="2600" b="1" i="1" dirty="0">
                <a:latin typeface="Arial" panose="020B0604020202020204"/>
                <a:cs typeface="Arial" panose="020B0604020202020204"/>
              </a:rPr>
              <a:t>P </a:t>
            </a:r>
            <a:r>
              <a:rPr lang="zh-CN" altLang="en-US" sz="2600" dirty="0">
                <a:latin typeface="Arial" panose="020B0604020202020204"/>
                <a:cs typeface="Arial" panose="020B0604020202020204"/>
              </a:rPr>
              <a:t>下，</a:t>
            </a:r>
            <a:r>
              <a:rPr lang="en-US" altLang="zh-CN" sz="2600" b="1" i="1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600" b="1" i="1" dirty="0" err="1">
                <a:latin typeface="Arial" panose="020B0604020202020204"/>
                <a:cs typeface="Arial" panose="020B0604020202020204"/>
              </a:rPr>
              <a:t>Q</a:t>
            </a:r>
            <a:r>
              <a:rPr lang="en-US" altLang="zh-CN" sz="2600" b="1" i="1" baseline="30000" dirty="0" err="1">
                <a:latin typeface="Arial" panose="020B0604020202020204"/>
                <a:cs typeface="Arial" panose="020B0604020202020204"/>
              </a:rPr>
              <a:t>d</a:t>
            </a:r>
            <a:r>
              <a:rPr lang="zh-CN" altLang="en-US" sz="2600" dirty="0">
                <a:latin typeface="Arial" panose="020B0604020202020204"/>
                <a:cs typeface="Arial" panose="020B0604020202020204"/>
              </a:rPr>
              <a:t>会增加（在本例中需求量增加为</a:t>
            </a:r>
            <a:r>
              <a:rPr lang="en-US" altLang="zh-CN" sz="2600" dirty="0">
                <a:latin typeface="Arial" panose="020B0604020202020204"/>
                <a:cs typeface="Arial" panose="020B0604020202020204"/>
              </a:rPr>
              <a:t>5</a:t>
            </a:r>
            <a:r>
              <a:rPr lang="zh-CN" altLang="en-US" sz="2600" dirty="0">
                <a:latin typeface="Arial" panose="020B0604020202020204"/>
                <a:cs typeface="Arial" panose="020B0604020202020204"/>
              </a:rPr>
              <a:t>个单位）</a:t>
            </a:r>
            <a:endParaRPr lang="en-US" altLang="zh-CN" sz="2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2719388" y="1563688"/>
            <a:ext cx="3074987" cy="39497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36"/>
          <p:cNvGrpSpPr/>
          <p:nvPr/>
        </p:nvGrpSpPr>
        <p:grpSpPr bwMode="auto">
          <a:xfrm>
            <a:off x="5099050" y="5435600"/>
            <a:ext cx="755650" cy="138113"/>
            <a:chOff x="3210" y="3415"/>
            <a:chExt cx="476" cy="87"/>
          </a:xfrm>
        </p:grpSpPr>
        <p:sp>
          <p:nvSpPr>
            <p:cNvPr id="2077" name="Oval 37"/>
            <p:cNvSpPr>
              <a:spLocks noChangeArrowheads="1"/>
            </p:cNvSpPr>
            <p:nvPr/>
          </p:nvSpPr>
          <p:spPr bwMode="auto">
            <a:xfrm>
              <a:off x="3598" y="3415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78" name="Line 38"/>
            <p:cNvSpPr>
              <a:spLocks noChangeShapeType="1"/>
            </p:cNvSpPr>
            <p:nvPr/>
          </p:nvSpPr>
          <p:spPr bwMode="auto">
            <a:xfrm>
              <a:off x="3210" y="3456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39"/>
          <p:cNvGrpSpPr/>
          <p:nvPr/>
        </p:nvGrpSpPr>
        <p:grpSpPr bwMode="auto">
          <a:xfrm>
            <a:off x="4638675" y="4827588"/>
            <a:ext cx="752475" cy="138112"/>
            <a:chOff x="2922" y="3041"/>
            <a:chExt cx="474" cy="87"/>
          </a:xfrm>
        </p:grpSpPr>
        <p:sp>
          <p:nvSpPr>
            <p:cNvPr id="2075" name="Oval 40"/>
            <p:cNvSpPr>
              <a:spLocks noChangeArrowheads="1"/>
            </p:cNvSpPr>
            <p:nvPr/>
          </p:nvSpPr>
          <p:spPr bwMode="auto">
            <a:xfrm>
              <a:off x="3308" y="3041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76" name="Line 41"/>
            <p:cNvSpPr>
              <a:spLocks noChangeShapeType="1"/>
            </p:cNvSpPr>
            <p:nvPr/>
          </p:nvSpPr>
          <p:spPr bwMode="auto">
            <a:xfrm>
              <a:off x="2922" y="3094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42"/>
          <p:cNvGrpSpPr/>
          <p:nvPr/>
        </p:nvGrpSpPr>
        <p:grpSpPr bwMode="auto">
          <a:xfrm>
            <a:off x="4181475" y="4248150"/>
            <a:ext cx="757238" cy="138113"/>
            <a:chOff x="2634" y="2676"/>
            <a:chExt cx="477" cy="87"/>
          </a:xfrm>
        </p:grpSpPr>
        <p:sp>
          <p:nvSpPr>
            <p:cNvPr id="2073" name="Oval 43"/>
            <p:cNvSpPr>
              <a:spLocks noChangeArrowheads="1"/>
            </p:cNvSpPr>
            <p:nvPr/>
          </p:nvSpPr>
          <p:spPr bwMode="auto">
            <a:xfrm>
              <a:off x="3023" y="2676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74" name="Line 44"/>
            <p:cNvSpPr>
              <a:spLocks noChangeShapeType="1"/>
            </p:cNvSpPr>
            <p:nvPr/>
          </p:nvSpPr>
          <p:spPr bwMode="auto">
            <a:xfrm>
              <a:off x="2634" y="2725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5"/>
          <p:cNvGrpSpPr/>
          <p:nvPr/>
        </p:nvGrpSpPr>
        <p:grpSpPr bwMode="auto">
          <a:xfrm>
            <a:off x="3724275" y="3646488"/>
            <a:ext cx="744538" cy="138112"/>
            <a:chOff x="2346" y="2297"/>
            <a:chExt cx="469" cy="87"/>
          </a:xfrm>
        </p:grpSpPr>
        <p:sp>
          <p:nvSpPr>
            <p:cNvPr id="2071" name="Oval 46"/>
            <p:cNvSpPr>
              <a:spLocks noChangeArrowheads="1"/>
            </p:cNvSpPr>
            <p:nvPr/>
          </p:nvSpPr>
          <p:spPr bwMode="auto">
            <a:xfrm>
              <a:off x="2727" y="2297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72" name="Line 47"/>
            <p:cNvSpPr>
              <a:spLocks noChangeShapeType="1"/>
            </p:cNvSpPr>
            <p:nvPr/>
          </p:nvSpPr>
          <p:spPr bwMode="auto">
            <a:xfrm>
              <a:off x="2346" y="2345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8"/>
          <p:cNvGrpSpPr/>
          <p:nvPr/>
        </p:nvGrpSpPr>
        <p:grpSpPr bwMode="auto">
          <a:xfrm>
            <a:off x="3252788" y="3063875"/>
            <a:ext cx="754062" cy="138113"/>
            <a:chOff x="2049" y="1930"/>
            <a:chExt cx="475" cy="87"/>
          </a:xfrm>
        </p:grpSpPr>
        <p:sp>
          <p:nvSpPr>
            <p:cNvPr id="2069" name="Oval 49"/>
            <p:cNvSpPr>
              <a:spLocks noChangeArrowheads="1"/>
            </p:cNvSpPr>
            <p:nvPr/>
          </p:nvSpPr>
          <p:spPr bwMode="auto">
            <a:xfrm>
              <a:off x="2436" y="1930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70" name="Line 50"/>
            <p:cNvSpPr>
              <a:spLocks noChangeShapeType="1"/>
            </p:cNvSpPr>
            <p:nvPr/>
          </p:nvSpPr>
          <p:spPr bwMode="auto">
            <a:xfrm>
              <a:off x="2049" y="1975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51"/>
          <p:cNvGrpSpPr/>
          <p:nvPr/>
        </p:nvGrpSpPr>
        <p:grpSpPr bwMode="auto">
          <a:xfrm>
            <a:off x="2809875" y="2481263"/>
            <a:ext cx="750888" cy="138112"/>
            <a:chOff x="1770" y="1563"/>
            <a:chExt cx="473" cy="87"/>
          </a:xfrm>
        </p:grpSpPr>
        <p:sp>
          <p:nvSpPr>
            <p:cNvPr id="2067" name="Oval 52"/>
            <p:cNvSpPr>
              <a:spLocks noChangeArrowheads="1"/>
            </p:cNvSpPr>
            <p:nvPr/>
          </p:nvSpPr>
          <p:spPr bwMode="auto">
            <a:xfrm>
              <a:off x="2154" y="1563"/>
              <a:ext cx="89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68" name="Line 53"/>
            <p:cNvSpPr>
              <a:spLocks noChangeShapeType="1"/>
            </p:cNvSpPr>
            <p:nvPr/>
          </p:nvSpPr>
          <p:spPr bwMode="auto">
            <a:xfrm>
              <a:off x="1770" y="1605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4"/>
          <p:cNvGrpSpPr/>
          <p:nvPr/>
        </p:nvGrpSpPr>
        <p:grpSpPr bwMode="auto">
          <a:xfrm>
            <a:off x="2352675" y="1882775"/>
            <a:ext cx="752475" cy="138113"/>
            <a:chOff x="1482" y="1186"/>
            <a:chExt cx="474" cy="87"/>
          </a:xfrm>
        </p:grpSpPr>
        <p:sp>
          <p:nvSpPr>
            <p:cNvPr id="2065" name="Oval 55"/>
            <p:cNvSpPr>
              <a:spLocks noChangeArrowheads="1"/>
            </p:cNvSpPr>
            <p:nvPr/>
          </p:nvSpPr>
          <p:spPr bwMode="auto">
            <a:xfrm>
              <a:off x="1865" y="1186"/>
              <a:ext cx="91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66" name="Line 56"/>
            <p:cNvSpPr>
              <a:spLocks noChangeShapeType="1"/>
            </p:cNvSpPr>
            <p:nvPr/>
          </p:nvSpPr>
          <p:spPr bwMode="auto">
            <a:xfrm>
              <a:off x="1482" y="1234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3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594" y="590151"/>
            <a:ext cx="7842738" cy="722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需求曲线的移动：买者的数量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2" grpId="0" bldLvl="0" animBg="1"/>
      <p:bldP spid="788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7587" y="731018"/>
            <a:ext cx="7611626" cy="58029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华光中雅_CNKI" panose="02000500000000000000"/>
                <a:cs typeface="+mj-cs"/>
              </a:rPr>
              <a:t>需求曲线的移动：收入</a:t>
            </a:r>
            <a:endParaRPr lang="en-US" sz="3200" dirty="0">
              <a:solidFill>
                <a:srgbClr val="002060"/>
              </a:solidFill>
              <a:latin typeface="微软雅黑" panose="020B0503020204020204" pitchFamily="34" charset="-122"/>
              <a:ea typeface="华光中雅_CNKI" panose="02000500000000000000"/>
              <a:cs typeface="+mj-cs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idx="1"/>
          </p:nvPr>
        </p:nvSpPr>
        <p:spPr>
          <a:xfrm>
            <a:off x="261257" y="1878419"/>
            <a:ext cx="8239648" cy="3386917"/>
          </a:xfrm>
        </p:spPr>
        <p:txBody>
          <a:bodyPr/>
          <a:lstStyle/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正常物品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的需求与收入成正比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收入增加会增加每种价格水平下的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需求量，使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需求曲线向右移动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低档物品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的需求与收入成反比，收入增加会使低档物品的需求曲线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向左移动：吉芬商品，比如方便面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bldLvl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87428" y="1796022"/>
            <a:ext cx="7737632" cy="35446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0830" indent="-29083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：一种物品价格上升引起另一种物品需求量增加的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两种物品是替代品。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0830" indent="-29083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例如，披萨与汉堡包。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披萨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价格的上升会增加汉堡包的需求，并使汉堡包的需求曲线向右移动。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0830" indent="-29083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其它例子：可口可乐与百事可乐，苹果手机和华为手机，校门口的维也纳酒店和丽枫酒店等。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82322" y="685799"/>
            <a:ext cx="7460901" cy="580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69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华光中雅_CNKI" panose="02000500000000000000"/>
                <a:cs typeface="+mj-cs"/>
              </a:rPr>
              <a:t>需求曲线的移动：相关物品的价格</a:t>
            </a:r>
            <a:endParaRPr lang="en-US" sz="3200" dirty="0">
              <a:solidFill>
                <a:srgbClr val="002060"/>
              </a:solidFill>
              <a:latin typeface="微软雅黑" panose="020B0503020204020204" pitchFamily="34" charset="-122"/>
              <a:ea typeface="华光中雅_CNKI" panose="02000500000000000000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7925" y="1931533"/>
            <a:ext cx="7712110" cy="32961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0830" indent="-29083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互补品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：一种物品价格上升引起另一种物品需求量减少的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两种物品是互补品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0830" indent="-29083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例如：电脑与软件。如果电脑价格上升，那人们会减少电脑的购买，因此也会减少软件的购买。软件的需求曲线向左移动。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0830" indent="-29083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其它例子：基建燃油费与飞机票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，电费与新能源车，三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眼镜和三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电影。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4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17490" y="720969"/>
            <a:ext cx="7470949" cy="5853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69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zh-CN" altLang="en-US" sz="3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需求曲线的移动：相关物品的价格</a:t>
            </a:r>
            <a:endParaRPr lang="en-US" sz="3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68638"/>
            <a:ext cx="7626699" cy="2502877"/>
          </a:xfrm>
        </p:spPr>
        <p:txBody>
          <a:bodyPr>
            <a:normAutofit/>
          </a:bodyPr>
          <a:lstStyle/>
          <a:p>
            <a:pPr>
              <a:spcBef>
                <a:spcPct val="55000"/>
              </a:spcBef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种物品偏好的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增加会使那种物品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的需求量增加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，并使它的需求曲线向右移动。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spcBef>
                <a:spcPct val="55000"/>
              </a:spcBef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比如，深圳人对于比亚迪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喜茶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奈雪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哈工大（深圳）的毕业生的偏好，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引起对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比亚迪电车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的需求量增加，使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比亚迪电车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需求曲线向右移动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7007" y="645607"/>
            <a:ext cx="5255288" cy="6707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69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华光中雅_CNKI" panose="02000500000000000000"/>
              </a:rPr>
              <a:t>需求曲线的</a:t>
            </a:r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华光中雅_CNKI" panose="02000500000000000000"/>
              </a:rPr>
              <a:t>移动：偏好</a:t>
            </a:r>
            <a:endParaRPr lang="en-US" sz="3200" dirty="0">
              <a:solidFill>
                <a:schemeClr val="accent1"/>
              </a:solidFill>
              <a:latin typeface="微软雅黑" panose="020B0503020204020204" pitchFamily="34" charset="-122"/>
              <a:ea typeface="华光中雅_CNKI" panose="0200050000000000000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idx="1"/>
          </p:nvPr>
        </p:nvSpPr>
        <p:spPr>
          <a:xfrm>
            <a:off x="502417" y="1645203"/>
            <a:ext cx="8028633" cy="4407877"/>
          </a:xfrm>
        </p:spPr>
        <p:txBody>
          <a:bodyPr>
            <a:normAutofit/>
          </a:bodyPr>
          <a:lstStyle/>
          <a:p>
            <a:pPr>
              <a:spcBef>
                <a:spcPct val="65000"/>
              </a:spcBef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预期会影响消费者的购买决定。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65000"/>
              </a:spcBef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35000"/>
              </a:spcBef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如果人们预期他们的收入将增加，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他们对于高档餐厅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的饮食需求现在就可能增加。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35000"/>
              </a:spcBef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如果经济不好，人们会担心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他们未来会失业，现在对购买新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汽车的需求就可能减少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spcBef>
                <a:spcPct val="35000"/>
              </a:spcBef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（预期减弱，所以目前我们的经济中存在消费不足的问题）</a:t>
            </a:r>
          </a:p>
        </p:txBody>
      </p:sp>
      <p:sp>
        <p:nvSpPr>
          <p:cNvPr id="3482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02417" y="659219"/>
            <a:ext cx="6782637" cy="6456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69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华光中雅_CNKI" panose="02000500000000000000"/>
              </a:rPr>
              <a:t>需求</a:t>
            </a:r>
            <a:r>
              <a:rPr lang="zh-CN" altLang="en-US" sz="3400" dirty="0">
                <a:solidFill>
                  <a:schemeClr val="accent1"/>
                </a:solidFill>
                <a:latin typeface="微软雅黑" panose="020B0503020204020204" pitchFamily="34" charset="-122"/>
                <a:ea typeface="华光中雅_CNKI" panose="02000500000000000000"/>
              </a:rPr>
              <a:t>曲线的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华光中雅_CNKI" panose="02000500000000000000"/>
              </a:rPr>
              <a:t>移动</a:t>
            </a:r>
            <a:r>
              <a:rPr lang="zh-CN" altLang="en-US" sz="3400" dirty="0">
                <a:solidFill>
                  <a:schemeClr val="accent1"/>
                </a:solidFill>
                <a:latin typeface="微软雅黑" panose="020B0503020204020204" pitchFamily="34" charset="-122"/>
                <a:ea typeface="华光中雅_CNKI" panose="02000500000000000000"/>
              </a:rPr>
              <a:t>：预期</a:t>
            </a:r>
            <a:endParaRPr lang="en-US" sz="3400" dirty="0">
              <a:solidFill>
                <a:schemeClr val="accent1"/>
              </a:solidFill>
              <a:latin typeface="微软雅黑" panose="020B0503020204020204" pitchFamily="34" charset="-122"/>
              <a:ea typeface="华光中雅_CNKI" panose="0200050000000000000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bldLvl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914534" y="1517103"/>
            <a:ext cx="7359650" cy="46831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31596" y="607100"/>
            <a:ext cx="4727749" cy="63387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华光中雅_CNKI" panose="02000500000000000000"/>
              </a:rPr>
              <a:t>总结：影响买者的变量</a:t>
            </a:r>
            <a:endParaRPr lang="en-US" sz="3200" dirty="0">
              <a:solidFill>
                <a:schemeClr val="accent1"/>
              </a:solidFill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322178" y="1577560"/>
            <a:ext cx="7726362" cy="534988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2684145" algn="l"/>
              </a:tabLst>
            </a:pPr>
            <a:r>
              <a:rPr lang="zh-CN" alt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这些变量的变动将</a:t>
            </a:r>
            <a:r>
              <a:rPr lang="en-US" altLang="zh-CN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132021" y="2296270"/>
            <a:ext cx="7142163" cy="37195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  <a:tabLst>
                <a:tab pos="268414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价格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沿着需求曲线上下滑动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  <a:tabLst>
                <a:tab pos="2684145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者的数量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使需求曲线移动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14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收入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使需求曲线移动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14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相关物品的价格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使需求曲线移动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145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偏好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使需求曲线移动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14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预期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使需求曲线移动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1175014" y="2173788"/>
            <a:ext cx="6981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5849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17538" y="289718"/>
            <a:ext cx="8208963" cy="95408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>
                <a:solidFill>
                  <a:schemeClr val="accent1"/>
                </a:solidFill>
                <a:ea typeface="华光中雅_CNKI" panose="02000500000000000000"/>
                <a:cs typeface="Arial" panose="020B0604020202020204" pitchFamily="34" charset="0"/>
              </a:rPr>
              <a:t>习题：需求</a:t>
            </a:r>
            <a:r>
              <a:rPr lang="zh-CN" altLang="en-US" dirty="0">
                <a:solidFill>
                  <a:schemeClr val="accent1"/>
                </a:solidFill>
                <a:ea typeface="华光中雅_CNKI" panose="02000500000000000000"/>
                <a:cs typeface="Arial" panose="020B0604020202020204" pitchFamily="34" charset="0"/>
              </a:rPr>
              <a:t>曲线</a:t>
            </a:r>
            <a:endParaRPr lang="en-US" dirty="0">
              <a:solidFill>
                <a:schemeClr val="accent1"/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5475" y="2933700"/>
            <a:ext cx="4403725" cy="315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7525" marR="0" lvl="0" indent="-517525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A.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新能源车的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购置税下降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517525" marR="0" lvl="0" indent="-517525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B.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新能源车的价格下降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517525" marR="0" lvl="0" indent="-517525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汽油费价格下降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38" y="1701671"/>
            <a:ext cx="7646987" cy="1481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6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画出一个新能源车的需求曲线。在下述情况下需求曲线将如何改变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?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为什么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?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05663" y="6067078"/>
            <a:ext cx="1362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©Enyezdi/Shutterstock.com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 bwMode="auto">
          <a:xfrm>
            <a:off x="2951163" y="3543300"/>
            <a:ext cx="1254125" cy="2365375"/>
            <a:chOff x="1859" y="2232"/>
            <a:chExt cx="790" cy="1490"/>
          </a:xfrm>
        </p:grpSpPr>
        <p:grpSp>
          <p:nvGrpSpPr>
            <p:cNvPr id="8" name="Group 9"/>
            <p:cNvGrpSpPr/>
            <p:nvPr/>
          </p:nvGrpSpPr>
          <p:grpSpPr bwMode="auto">
            <a:xfrm>
              <a:off x="1859" y="2232"/>
              <a:ext cx="599" cy="1243"/>
              <a:chOff x="357" y="2450"/>
              <a:chExt cx="795" cy="646"/>
            </a:xfrm>
          </p:grpSpPr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269" y="3453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anose="020B0604030504040204" pitchFamily="34" charset="0"/>
                  <a:cs typeface="Arial" panose="020B0604020202020204" pitchFamily="34" charset="0"/>
                </a:rPr>
                <a:t>Q</a:t>
              </a:r>
              <a:r>
                <a:rPr lang="en-US" sz="2200" b="1" baseline="-25000">
                  <a:latin typeface="Tahoma" panose="020B060403050404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2" name="Group 13"/>
          <p:cNvGrpSpPr/>
          <p:nvPr/>
        </p:nvGrpSpPr>
        <p:grpSpPr bwMode="auto">
          <a:xfrm>
            <a:off x="104775" y="1379538"/>
            <a:ext cx="6234113" cy="4137025"/>
            <a:chOff x="66" y="869"/>
            <a:chExt cx="3927" cy="2606"/>
          </a:xfrm>
        </p:grpSpPr>
        <p:grpSp>
          <p:nvGrpSpPr>
            <p:cNvPr id="13" name="Group 14"/>
            <p:cNvGrpSpPr/>
            <p:nvPr/>
          </p:nvGrpSpPr>
          <p:grpSpPr bwMode="auto">
            <a:xfrm>
              <a:off x="1023" y="1097"/>
              <a:ext cx="2970" cy="2378"/>
              <a:chOff x="2602" y="1083"/>
              <a:chExt cx="3055" cy="2115"/>
            </a:xfrm>
          </p:grpSpPr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2603" y="1083"/>
                <a:ext cx="0" cy="2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2602" y="3197"/>
                <a:ext cx="30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66" y="869"/>
              <a:ext cx="1478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购置税</a:t>
              </a:r>
            </a:p>
          </p:txBody>
        </p:sp>
      </p:grpSp>
      <p:grpSp>
        <p:nvGrpSpPr>
          <p:cNvPr id="18" name="Group 19"/>
          <p:cNvGrpSpPr/>
          <p:nvPr/>
        </p:nvGrpSpPr>
        <p:grpSpPr bwMode="auto">
          <a:xfrm>
            <a:off x="1806575" y="2136775"/>
            <a:ext cx="2732088" cy="3149600"/>
            <a:chOff x="1138" y="1346"/>
            <a:chExt cx="1721" cy="1984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138" y="1346"/>
              <a:ext cx="1412" cy="1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479" y="3061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i="1">
                  <a:latin typeface="Tahoma" panose="020B0604030504040204" pitchFamily="34" charset="0"/>
                  <a:cs typeface="Arial" panose="020B0604020202020204" pitchFamily="34" charset="0"/>
                </a:rPr>
                <a:t>D</a:t>
              </a:r>
              <a:r>
                <a:rPr lang="en-US" sz="2200" b="1" baseline="-25000">
                  <a:latin typeface="Tahoma" panose="020B060403050404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1" name="Group 22"/>
          <p:cNvGrpSpPr/>
          <p:nvPr/>
        </p:nvGrpSpPr>
        <p:grpSpPr bwMode="auto">
          <a:xfrm>
            <a:off x="2759075" y="2138363"/>
            <a:ext cx="2732088" cy="3092450"/>
            <a:chOff x="1738" y="1347"/>
            <a:chExt cx="1721" cy="1948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738" y="1347"/>
              <a:ext cx="1412" cy="1756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3079" y="3026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i="1">
                  <a:solidFill>
                    <a:srgbClr val="006600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D</a:t>
              </a:r>
              <a:r>
                <a:rPr lang="en-US" sz="2200" b="1" baseline="-25000">
                  <a:solidFill>
                    <a:srgbClr val="006600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24" name="Group 25"/>
          <p:cNvGrpSpPr/>
          <p:nvPr/>
        </p:nvGrpSpPr>
        <p:grpSpPr bwMode="auto">
          <a:xfrm>
            <a:off x="3005138" y="3473450"/>
            <a:ext cx="960437" cy="138113"/>
            <a:chOff x="1893" y="2188"/>
            <a:chExt cx="605" cy="87"/>
          </a:xfrm>
        </p:grpSpPr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1893" y="2231"/>
              <a:ext cx="519" cy="0"/>
            </a:xfrm>
            <a:prstGeom prst="line">
              <a:avLst/>
            </a:prstGeom>
            <a:noFill/>
            <a:ln w="44450">
              <a:solidFill>
                <a:srgbClr val="00CC00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2410" y="2188"/>
              <a:ext cx="88" cy="87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8"/>
          <p:cNvGrpSpPr/>
          <p:nvPr/>
        </p:nvGrpSpPr>
        <p:grpSpPr bwMode="auto">
          <a:xfrm>
            <a:off x="1050925" y="3317875"/>
            <a:ext cx="2176463" cy="2606675"/>
            <a:chOff x="662" y="2090"/>
            <a:chExt cx="1371" cy="1642"/>
          </a:xfrm>
        </p:grpSpPr>
        <p:grpSp>
          <p:nvGrpSpPr>
            <p:cNvPr id="28" name="Group 29"/>
            <p:cNvGrpSpPr/>
            <p:nvPr/>
          </p:nvGrpSpPr>
          <p:grpSpPr bwMode="auto">
            <a:xfrm>
              <a:off x="1026" y="2228"/>
              <a:ext cx="819" cy="1243"/>
              <a:chOff x="357" y="2450"/>
              <a:chExt cx="795" cy="646"/>
            </a:xfrm>
          </p:grpSpPr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802" y="219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662" y="2090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anose="020B0604030504040204" pitchFamily="34" charset="0"/>
                  <a:cs typeface="Arial" panose="020B0604020202020204" pitchFamily="34" charset="0"/>
                </a:rPr>
                <a:t>P</a:t>
              </a:r>
              <a:r>
                <a:rPr lang="en-US" sz="2200" b="1" baseline="-25000">
                  <a:latin typeface="Tahoma" panose="020B060403050404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653" y="3463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anose="020B0604030504040204" pitchFamily="34" charset="0"/>
                  <a:cs typeface="Arial" panose="020B0604020202020204" pitchFamily="34" charset="0"/>
                </a:rPr>
                <a:t>Q</a:t>
              </a:r>
              <a:r>
                <a:rPr lang="en-US" sz="2200" b="1" baseline="-25000">
                  <a:latin typeface="Tahoma" panose="020B060403050404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5794375" y="1219200"/>
            <a:ext cx="2962275" cy="3659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新能源车和购置税是互补品。购置税的下降会使新能源车的需求曲线向右移动。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547687" y="311249"/>
            <a:ext cx="8208963" cy="95408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>
                <a:solidFill>
                  <a:schemeClr val="accent1"/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. </a:t>
            </a:r>
            <a:r>
              <a:rPr lang="zh-CN" altLang="en-US" dirty="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新能源车的购置税</a:t>
            </a:r>
            <a:r>
              <a:rPr lang="zh-CN" altLang="en-US" dirty="0">
                <a:solidFill>
                  <a:schemeClr val="accent1"/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的下降</a:t>
            </a:r>
            <a:endParaRPr lang="en-US" dirty="0">
              <a:solidFill>
                <a:schemeClr val="accent1"/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  <p:sp>
        <p:nvSpPr>
          <p:cNvPr id="73728" name="Text Box 17"/>
          <p:cNvSpPr txBox="1">
            <a:spLocks noChangeArrowheads="1"/>
          </p:cNvSpPr>
          <p:nvPr/>
        </p:nvSpPr>
        <p:spPr bwMode="auto">
          <a:xfrm>
            <a:off x="4225970" y="5519542"/>
            <a:ext cx="23463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新能源车的数量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32103"/>
            <a:ext cx="8458200" cy="667736"/>
          </a:xfrm>
          <a:noFill/>
        </p:spPr>
        <p:txBody>
          <a:bodyPr bIns="0" anchor="b">
            <a:no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本章回答如下</a:t>
            </a:r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5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个问题</a:t>
            </a:r>
            <a:endParaRPr lang="en-US" sz="3300" kern="0" spc="2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668002"/>
            <a:ext cx="8229600" cy="480899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哪些因素影响买家对商品的需求？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哪些因素影响卖家的商品供应？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供需如何决定商品的价格和销售量？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影响需求或供给的因素的变化，如何影响商品的市场价格和数量？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市场如何分配资源？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857750" y="1814513"/>
            <a:ext cx="3408363" cy="2351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需求曲线并不移动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而是沿着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需求曲线滑动到一个价格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更低，需求量更高的点。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8" name="Group 9"/>
          <p:cNvGrpSpPr/>
          <p:nvPr/>
        </p:nvGrpSpPr>
        <p:grpSpPr bwMode="auto">
          <a:xfrm>
            <a:off x="1624013" y="1741488"/>
            <a:ext cx="4714875" cy="3775075"/>
            <a:chOff x="2602" y="1083"/>
            <a:chExt cx="3055" cy="2115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03" y="1083"/>
              <a:ext cx="0" cy="2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602" y="3197"/>
              <a:ext cx="3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806575" y="2136775"/>
            <a:ext cx="2241550" cy="278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935413" y="4859338"/>
            <a:ext cx="603250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i="1">
                <a:latin typeface="Tahoma" panose="020B0604030504040204" pitchFamily="34" charset="0"/>
                <a:cs typeface="Arial" panose="020B0604020202020204" pitchFamily="34" charset="0"/>
              </a:rPr>
              <a:t>D</a:t>
            </a:r>
            <a:r>
              <a:rPr lang="en-US" sz="2200" b="1" baseline="-25000"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15" name="Group 16"/>
          <p:cNvGrpSpPr/>
          <p:nvPr/>
        </p:nvGrpSpPr>
        <p:grpSpPr bwMode="auto">
          <a:xfrm>
            <a:off x="1628775" y="3536950"/>
            <a:ext cx="1300163" cy="1973263"/>
            <a:chOff x="357" y="2450"/>
            <a:chExt cx="795" cy="646"/>
          </a:xfrm>
        </p:grpSpPr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57" y="2450"/>
              <a:ext cx="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152" y="2451"/>
              <a:ext cx="0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60675" y="3476625"/>
            <a:ext cx="139700" cy="138113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rot="5400000">
            <a:off x="1416050" y="3897313"/>
            <a:ext cx="704850" cy="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50925" y="3317875"/>
            <a:ext cx="603250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>
                <a:latin typeface="Tahom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2200" b="1" baseline="-25000"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2590800" y="5497513"/>
            <a:ext cx="603250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>
                <a:latin typeface="Tahoma" panose="020B0604030504040204" pitchFamily="34" charset="0"/>
                <a:cs typeface="Arial" panose="020B0604020202020204" pitchFamily="34" charset="0"/>
              </a:rPr>
              <a:t>Q</a:t>
            </a:r>
            <a:r>
              <a:rPr lang="en-US" sz="2200" b="1" baseline="-25000"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22" name="Group 23"/>
          <p:cNvGrpSpPr/>
          <p:nvPr/>
        </p:nvGrpSpPr>
        <p:grpSpPr bwMode="auto">
          <a:xfrm>
            <a:off x="1058863" y="4025900"/>
            <a:ext cx="2790825" cy="1882775"/>
            <a:chOff x="667" y="2536"/>
            <a:chExt cx="1758" cy="1186"/>
          </a:xfrm>
        </p:grpSpPr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2162" y="2637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grpSp>
          <p:nvGrpSpPr>
            <p:cNvPr id="24" name="Group 25"/>
            <p:cNvGrpSpPr/>
            <p:nvPr/>
          </p:nvGrpSpPr>
          <p:grpSpPr bwMode="auto">
            <a:xfrm>
              <a:off x="667" y="2536"/>
              <a:ext cx="1758" cy="1186"/>
              <a:chOff x="667" y="2536"/>
              <a:chExt cx="1758" cy="1186"/>
            </a:xfrm>
          </p:grpSpPr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1844" y="3393"/>
                <a:ext cx="361" cy="0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" name="Group 27"/>
              <p:cNvGrpSpPr/>
              <p:nvPr/>
            </p:nvGrpSpPr>
            <p:grpSpPr bwMode="auto">
              <a:xfrm>
                <a:off x="667" y="2536"/>
                <a:ext cx="1758" cy="1186"/>
                <a:chOff x="667" y="2536"/>
                <a:chExt cx="1758" cy="1186"/>
              </a:xfrm>
            </p:grpSpPr>
            <p:grpSp>
              <p:nvGrpSpPr>
                <p:cNvPr id="27" name="Group 28"/>
                <p:cNvGrpSpPr/>
                <p:nvPr/>
              </p:nvGrpSpPr>
              <p:grpSpPr bwMode="auto">
                <a:xfrm>
                  <a:off x="1023" y="2678"/>
                  <a:ext cx="1182" cy="796"/>
                  <a:chOff x="357" y="2450"/>
                  <a:chExt cx="795" cy="646"/>
                </a:xfrm>
              </p:grpSpPr>
              <p:sp>
                <p:nvSpPr>
                  <p:cNvPr id="30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57" y="2450"/>
                    <a:ext cx="79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lgDash"/>
                    <a:rou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451"/>
                    <a:ext cx="0" cy="645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lgDash"/>
                    <a:rou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45" y="3453"/>
                  <a:ext cx="380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200" b="1" i="1">
                      <a:latin typeface="Tahoma" panose="020B0604030504040204" pitchFamily="34" charset="0"/>
                      <a:cs typeface="Arial" panose="020B0604020202020204" pitchFamily="34" charset="0"/>
                    </a:rPr>
                    <a:t>Q</a:t>
                  </a:r>
                  <a:r>
                    <a:rPr lang="en-US" sz="2200" b="1" baseline="-25000">
                      <a:latin typeface="Tahoma" panose="020B060403050404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67" y="2536"/>
                  <a:ext cx="380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200" b="1" i="1">
                      <a:latin typeface="Tahoma" panose="020B0604030504040204" pitchFamily="34" charset="0"/>
                      <a:cs typeface="Arial" panose="020B0604020202020204" pitchFamily="34" charset="0"/>
                    </a:rPr>
                    <a:t>P</a:t>
                  </a:r>
                  <a:r>
                    <a:rPr lang="en-US" sz="2200" b="1" baseline="-25000">
                      <a:latin typeface="Tahoma" panose="020B060403050404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481012" y="1379538"/>
            <a:ext cx="23463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新能源车的价格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225970" y="5519542"/>
            <a:ext cx="23463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新能源车的数量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73729" name="Rectangle 4"/>
          <p:cNvSpPr>
            <a:spLocks noGrp="1" noChangeArrowheads="1"/>
          </p:cNvSpPr>
          <p:nvPr>
            <p:ph type="title"/>
          </p:nvPr>
        </p:nvSpPr>
        <p:spPr>
          <a:xfrm>
            <a:off x="481012" y="326622"/>
            <a:ext cx="8208963" cy="95408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b="0">
                <a:solidFill>
                  <a:schemeClr val="accent1"/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. </a:t>
            </a:r>
            <a:r>
              <a:rPr lang="zh-CN" altLang="en-US" dirty="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新能源车的</a:t>
            </a:r>
            <a:r>
              <a:rPr lang="zh-CN" altLang="en-US" dirty="0">
                <a:solidFill>
                  <a:schemeClr val="accent1"/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价格下降</a:t>
            </a:r>
            <a:endParaRPr lang="en-US" dirty="0">
              <a:solidFill>
                <a:schemeClr val="accent1"/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 bwMode="auto">
          <a:xfrm>
            <a:off x="1050925" y="3317875"/>
            <a:ext cx="2754313" cy="2606675"/>
            <a:chOff x="662" y="2090"/>
            <a:chExt cx="1735" cy="1642"/>
          </a:xfrm>
        </p:grpSpPr>
        <p:grpSp>
          <p:nvGrpSpPr>
            <p:cNvPr id="8" name="Group 9"/>
            <p:cNvGrpSpPr/>
            <p:nvPr/>
          </p:nvGrpSpPr>
          <p:grpSpPr bwMode="auto">
            <a:xfrm>
              <a:off x="1026" y="2228"/>
              <a:ext cx="1181" cy="1243"/>
              <a:chOff x="357" y="2450"/>
              <a:chExt cx="795" cy="646"/>
            </a:xfrm>
          </p:grpSpPr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166" y="219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662" y="2090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anose="020B0604030504040204" pitchFamily="34" charset="0"/>
                  <a:cs typeface="Arial" panose="020B0604020202020204" pitchFamily="34" charset="0"/>
                </a:rPr>
                <a:t>P</a:t>
              </a:r>
              <a:r>
                <a:rPr lang="en-US" sz="2200" b="1" baseline="-25000">
                  <a:latin typeface="Tahoma" panose="020B060403050404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017" y="3463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anose="020B0604030504040204" pitchFamily="34" charset="0"/>
                  <a:cs typeface="Arial" panose="020B0604020202020204" pitchFamily="34" charset="0"/>
                </a:rPr>
                <a:t>Q</a:t>
              </a:r>
              <a:r>
                <a:rPr lang="en-US" sz="2200" b="1" baseline="-25000">
                  <a:latin typeface="Tahoma" panose="020B060403050404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248275" y="1460500"/>
            <a:ext cx="3255963" cy="3165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油车和新能源车是替代品，汽油价格的下降使得油车的需求量增加，导致新能源车的需求曲线向左移动。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15" name="Group 16"/>
          <p:cNvGrpSpPr/>
          <p:nvPr/>
        </p:nvGrpSpPr>
        <p:grpSpPr bwMode="auto">
          <a:xfrm>
            <a:off x="1624013" y="1741488"/>
            <a:ext cx="4714875" cy="3775075"/>
            <a:chOff x="2602" y="1083"/>
            <a:chExt cx="3055" cy="2115"/>
          </a:xfrm>
        </p:grpSpPr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603" y="1083"/>
              <a:ext cx="0" cy="2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2602" y="3197"/>
              <a:ext cx="3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1"/>
          <p:cNvGrpSpPr/>
          <p:nvPr/>
        </p:nvGrpSpPr>
        <p:grpSpPr bwMode="auto">
          <a:xfrm>
            <a:off x="2384425" y="2136775"/>
            <a:ext cx="2732088" cy="3149600"/>
            <a:chOff x="1502" y="1346"/>
            <a:chExt cx="1721" cy="1984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502" y="1346"/>
              <a:ext cx="1412" cy="1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843" y="3061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i="1">
                  <a:latin typeface="Tahoma" panose="020B0604030504040204" pitchFamily="34" charset="0"/>
                  <a:cs typeface="Arial" panose="020B0604020202020204" pitchFamily="34" charset="0"/>
                </a:rPr>
                <a:t>D</a:t>
              </a:r>
              <a:r>
                <a:rPr lang="en-US" sz="2200" b="1" baseline="-25000">
                  <a:latin typeface="Tahoma" panose="020B060403050404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3" name="Group 24"/>
          <p:cNvGrpSpPr/>
          <p:nvPr/>
        </p:nvGrpSpPr>
        <p:grpSpPr bwMode="auto">
          <a:xfrm>
            <a:off x="1866900" y="2670175"/>
            <a:ext cx="2482850" cy="2705100"/>
            <a:chOff x="1176" y="1682"/>
            <a:chExt cx="1564" cy="1704"/>
          </a:xfrm>
        </p:grpSpPr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176" y="1682"/>
              <a:ext cx="1238" cy="155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2360" y="3117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i="1">
                  <a:solidFill>
                    <a:srgbClr val="A5002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D</a:t>
              </a:r>
              <a:r>
                <a:rPr lang="en-US" sz="2200" b="1" baseline="-25000">
                  <a:solidFill>
                    <a:srgbClr val="A5002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6" name="Line 27"/>
          <p:cNvSpPr>
            <a:spLocks noChangeShapeType="1"/>
          </p:cNvSpPr>
          <p:nvPr/>
        </p:nvSpPr>
        <p:spPr bwMode="auto">
          <a:xfrm rot="10800000">
            <a:off x="2620963" y="3538538"/>
            <a:ext cx="823912" cy="0"/>
          </a:xfrm>
          <a:prstGeom prst="line">
            <a:avLst/>
          </a:prstGeom>
          <a:noFill/>
          <a:ln w="44450">
            <a:solidFill>
              <a:srgbClr val="CC0000"/>
            </a:solidFill>
            <a:rou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28"/>
          <p:cNvGrpSpPr/>
          <p:nvPr/>
        </p:nvGrpSpPr>
        <p:grpSpPr bwMode="auto">
          <a:xfrm>
            <a:off x="1620838" y="3470275"/>
            <a:ext cx="1247775" cy="2457450"/>
            <a:chOff x="1021" y="2186"/>
            <a:chExt cx="786" cy="1548"/>
          </a:xfrm>
        </p:grpSpPr>
        <p:grpSp>
          <p:nvGrpSpPr>
            <p:cNvPr id="28" name="Group 29"/>
            <p:cNvGrpSpPr/>
            <p:nvPr/>
          </p:nvGrpSpPr>
          <p:grpSpPr bwMode="auto">
            <a:xfrm>
              <a:off x="1021" y="2229"/>
              <a:ext cx="587" cy="1243"/>
              <a:chOff x="357" y="2450"/>
              <a:chExt cx="795" cy="646"/>
            </a:xfrm>
          </p:grpSpPr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561" y="2186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1427" y="3465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anose="020B0604030504040204" pitchFamily="34" charset="0"/>
                  <a:cs typeface="Arial" panose="020B0604020202020204" pitchFamily="34" charset="0"/>
                </a:rPr>
                <a:t>Q</a:t>
              </a:r>
              <a:r>
                <a:rPr lang="en-US" sz="2200" b="1" baseline="-25000">
                  <a:latin typeface="Tahoma" panose="020B060403050404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591831" y="328613"/>
            <a:ext cx="8208963" cy="95408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>
                <a:solidFill>
                  <a:schemeClr val="accent1"/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. </a:t>
            </a:r>
            <a:r>
              <a:rPr lang="zh-CN" altLang="en-US" dirty="0">
                <a:solidFill>
                  <a:schemeClr val="accent1"/>
                </a:solidFill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汽油</a:t>
            </a:r>
            <a:r>
              <a:rPr lang="zh-CN" altLang="en-US" dirty="0">
                <a:solidFill>
                  <a:schemeClr val="accent1"/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价格的下降</a:t>
            </a:r>
            <a:endParaRPr lang="en-US" dirty="0">
              <a:solidFill>
                <a:schemeClr val="accent1"/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  <p:sp>
        <p:nvSpPr>
          <p:cNvPr id="73728" name="Text Box 17"/>
          <p:cNvSpPr txBox="1">
            <a:spLocks noChangeArrowheads="1"/>
          </p:cNvSpPr>
          <p:nvPr/>
        </p:nvSpPr>
        <p:spPr bwMode="auto">
          <a:xfrm>
            <a:off x="481012" y="1379538"/>
            <a:ext cx="23463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汽油的价格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73729" name="Text Box 17"/>
          <p:cNvSpPr txBox="1">
            <a:spLocks noChangeArrowheads="1"/>
          </p:cNvSpPr>
          <p:nvPr/>
        </p:nvSpPr>
        <p:spPr bwMode="auto">
          <a:xfrm>
            <a:off x="4225970" y="5519542"/>
            <a:ext cx="23463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新能源车的数量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62708" y="575268"/>
            <a:ext cx="7807569" cy="70087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solidFill>
                  <a:schemeClr val="accent1"/>
                </a:solidFill>
                <a:ea typeface="华光中雅_CNKI" panose="02000500000000000000"/>
              </a:rPr>
              <a:t>供给</a:t>
            </a:r>
            <a:endParaRPr lang="en-US" sz="3200" dirty="0">
              <a:solidFill>
                <a:schemeClr val="accent1"/>
              </a:solidFill>
              <a:ea typeface="华光中雅_CNKI" panose="02000500000000000000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562708" y="1901028"/>
            <a:ext cx="7757327" cy="324875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供给量：卖者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出售的一种物品的数量。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供给定理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：在其他条件不变时，一种物品价格上升，该物品的供给量增加。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bldLvl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9718" y="1555960"/>
            <a:ext cx="5009103" cy="30160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1">
                  <a:lumMod val="90000"/>
                  <a:lumOff val="10000"/>
                </a:schemeClr>
              </a:buClr>
            </a:pPr>
            <a:r>
              <a: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b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表示一种物品的价格与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供给量之间的关系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>
                  <a:lumMod val="90000"/>
                  <a:lumOff val="10000"/>
                </a:schemeClr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蜜雪冰城拿铁咖啡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的供应。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供给表满足供给定理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7973" y="641559"/>
            <a:ext cx="2949191" cy="61448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供给表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graphicFrame>
        <p:nvGraphicFramePr>
          <p:cNvPr id="94213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26685" y="1710690"/>
          <a:ext cx="3752215" cy="4570095"/>
        </p:xfrm>
        <a:graphic>
          <a:graphicData uri="http://schemas.openxmlformats.org/drawingml/2006/table">
            <a:tbl>
              <a:tblPr/>
              <a:tblGrid>
                <a:gridCol w="1791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2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拿铁的价格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拿铁的供应数量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16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bldLvl="4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77813" y="1157288"/>
          <a:ext cx="5151437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Worksheet" r:id="rId4" imgW="4436745" imgH="4425315" progId="Excel.Sheet.8">
                  <p:embed/>
                </p:oleObj>
              </mc:Choice>
              <mc:Fallback>
                <p:oleObj name="Worksheet" r:id="rId4" imgW="4436745" imgH="4425315" progId="Excel.Sheet.8">
                  <p:embed/>
                  <p:pic>
                    <p:nvPicPr>
                      <p:cNvPr id="0" name="图片 3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1157288"/>
                        <a:ext cx="5151437" cy="512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1312863" y="4256088"/>
            <a:ext cx="1157287" cy="1262062"/>
            <a:chOff x="827" y="2681"/>
            <a:chExt cx="729" cy="795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827" y="2724"/>
              <a:ext cx="685" cy="752"/>
              <a:chOff x="357" y="2450"/>
              <a:chExt cx="795" cy="646"/>
            </a:xfrm>
          </p:grpSpPr>
          <p:sp>
            <p:nvSpPr>
              <p:cNvPr id="3143" name="Line 5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" name="Line 6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42" name="Oval 7"/>
            <p:cNvSpPr>
              <a:spLocks noChangeArrowheads="1"/>
            </p:cNvSpPr>
            <p:nvPr/>
          </p:nvSpPr>
          <p:spPr bwMode="auto">
            <a:xfrm>
              <a:off x="1468" y="2681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1316038" y="3671888"/>
            <a:ext cx="1689100" cy="1852612"/>
            <a:chOff x="829" y="2313"/>
            <a:chExt cx="1064" cy="1167"/>
          </a:xfrm>
        </p:grpSpPr>
        <p:grpSp>
          <p:nvGrpSpPr>
            <p:cNvPr id="5" name="Group 9"/>
            <p:cNvGrpSpPr/>
            <p:nvPr/>
          </p:nvGrpSpPr>
          <p:grpSpPr bwMode="auto">
            <a:xfrm>
              <a:off x="829" y="2355"/>
              <a:ext cx="1022" cy="1125"/>
              <a:chOff x="357" y="2450"/>
              <a:chExt cx="795" cy="646"/>
            </a:xfrm>
          </p:grpSpPr>
          <p:sp>
            <p:nvSpPr>
              <p:cNvPr id="3139" name="Line 1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38" name="Oval 12"/>
            <p:cNvSpPr>
              <a:spLocks noChangeArrowheads="1"/>
            </p:cNvSpPr>
            <p:nvPr/>
          </p:nvSpPr>
          <p:spPr bwMode="auto">
            <a:xfrm>
              <a:off x="1805" y="2313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95245" name="Line 13"/>
          <p:cNvSpPr>
            <a:spLocks noChangeShapeType="1"/>
          </p:cNvSpPr>
          <p:nvPr/>
        </p:nvSpPr>
        <p:spPr bwMode="auto">
          <a:xfrm flipV="1">
            <a:off x="1323975" y="1766888"/>
            <a:ext cx="3390900" cy="3733800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1247775" y="5438775"/>
            <a:ext cx="139700" cy="138113"/>
          </a:xfrm>
          <a:prstGeom prst="ellipse">
            <a:avLst/>
          </a:prstGeom>
          <a:solidFill>
            <a:srgbClr val="008000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081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371789" y="623093"/>
            <a:ext cx="7867859" cy="5778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蜜雪冰城咖啡的供给表与供给曲线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graphicFrame>
        <p:nvGraphicFramePr>
          <p:cNvPr id="95248" name="Group 16"/>
          <p:cNvGraphicFramePr>
            <a:graphicFrameLocks noGrp="1"/>
          </p:cNvGraphicFramePr>
          <p:nvPr/>
        </p:nvGraphicFramePr>
        <p:xfrm>
          <a:off x="6111876" y="1002410"/>
          <a:ext cx="2651125" cy="4572000"/>
        </p:xfrm>
        <a:graphic>
          <a:graphicData uri="http://schemas.openxmlformats.org/drawingml/2006/table">
            <a:tbl>
              <a:tblPr/>
              <a:tblGrid>
                <a:gridCol w="108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拿铁的价格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拿铁的供应数量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Group 61"/>
          <p:cNvGrpSpPr/>
          <p:nvPr/>
        </p:nvGrpSpPr>
        <p:grpSpPr bwMode="auto">
          <a:xfrm>
            <a:off x="1311275" y="4860925"/>
            <a:ext cx="601663" cy="655638"/>
            <a:chOff x="826" y="3062"/>
            <a:chExt cx="379" cy="413"/>
          </a:xfrm>
        </p:grpSpPr>
        <p:grpSp>
          <p:nvGrpSpPr>
            <p:cNvPr id="7" name="Group 62"/>
            <p:cNvGrpSpPr/>
            <p:nvPr/>
          </p:nvGrpSpPr>
          <p:grpSpPr bwMode="auto">
            <a:xfrm>
              <a:off x="826" y="3103"/>
              <a:ext cx="341" cy="372"/>
              <a:chOff x="357" y="2450"/>
              <a:chExt cx="795" cy="646"/>
            </a:xfrm>
          </p:grpSpPr>
          <p:sp>
            <p:nvSpPr>
              <p:cNvPr id="3135" name="Line 63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" name="Line 64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34" name="Oval 65"/>
            <p:cNvSpPr>
              <a:spLocks noChangeArrowheads="1"/>
            </p:cNvSpPr>
            <p:nvPr/>
          </p:nvSpPr>
          <p:spPr bwMode="auto">
            <a:xfrm>
              <a:off x="1117" y="3062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66"/>
          <p:cNvGrpSpPr/>
          <p:nvPr/>
        </p:nvGrpSpPr>
        <p:grpSpPr bwMode="auto">
          <a:xfrm>
            <a:off x="1314450" y="3071813"/>
            <a:ext cx="2219325" cy="2444750"/>
            <a:chOff x="828" y="1935"/>
            <a:chExt cx="1398" cy="1540"/>
          </a:xfrm>
        </p:grpSpPr>
        <p:grpSp>
          <p:nvGrpSpPr>
            <p:cNvPr id="9" name="Group 67"/>
            <p:cNvGrpSpPr/>
            <p:nvPr/>
          </p:nvGrpSpPr>
          <p:grpSpPr bwMode="auto">
            <a:xfrm>
              <a:off x="828" y="1975"/>
              <a:ext cx="1358" cy="1500"/>
              <a:chOff x="357" y="2450"/>
              <a:chExt cx="795" cy="646"/>
            </a:xfrm>
          </p:grpSpPr>
          <p:sp>
            <p:nvSpPr>
              <p:cNvPr id="3131" name="Line 68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" name="Line 69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30" name="Oval 70"/>
            <p:cNvSpPr>
              <a:spLocks noChangeArrowheads="1"/>
            </p:cNvSpPr>
            <p:nvPr/>
          </p:nvSpPr>
          <p:spPr bwMode="auto">
            <a:xfrm>
              <a:off x="2138" y="1935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71"/>
          <p:cNvGrpSpPr/>
          <p:nvPr/>
        </p:nvGrpSpPr>
        <p:grpSpPr bwMode="auto">
          <a:xfrm>
            <a:off x="1316038" y="2479675"/>
            <a:ext cx="2759075" cy="3048000"/>
            <a:chOff x="829" y="1562"/>
            <a:chExt cx="1738" cy="1920"/>
          </a:xfrm>
        </p:grpSpPr>
        <p:grpSp>
          <p:nvGrpSpPr>
            <p:cNvPr id="11" name="Group 72"/>
            <p:cNvGrpSpPr/>
            <p:nvPr/>
          </p:nvGrpSpPr>
          <p:grpSpPr bwMode="auto">
            <a:xfrm>
              <a:off x="829" y="1602"/>
              <a:ext cx="1695" cy="1880"/>
              <a:chOff x="357" y="2450"/>
              <a:chExt cx="795" cy="646"/>
            </a:xfrm>
          </p:grpSpPr>
          <p:sp>
            <p:nvSpPr>
              <p:cNvPr id="3127" name="Line 73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" name="Line 74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26" name="Oval 75"/>
            <p:cNvSpPr>
              <a:spLocks noChangeArrowheads="1"/>
            </p:cNvSpPr>
            <p:nvPr/>
          </p:nvSpPr>
          <p:spPr bwMode="auto">
            <a:xfrm>
              <a:off x="2479" y="1562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76"/>
          <p:cNvGrpSpPr/>
          <p:nvPr/>
        </p:nvGrpSpPr>
        <p:grpSpPr bwMode="auto">
          <a:xfrm>
            <a:off x="1314450" y="1873250"/>
            <a:ext cx="3316288" cy="3640138"/>
            <a:chOff x="828" y="1180"/>
            <a:chExt cx="2089" cy="2293"/>
          </a:xfrm>
        </p:grpSpPr>
        <p:grpSp>
          <p:nvGrpSpPr>
            <p:cNvPr id="13" name="Group 77"/>
            <p:cNvGrpSpPr/>
            <p:nvPr/>
          </p:nvGrpSpPr>
          <p:grpSpPr bwMode="auto">
            <a:xfrm>
              <a:off x="828" y="1224"/>
              <a:ext cx="2043" cy="2249"/>
              <a:chOff x="357" y="2450"/>
              <a:chExt cx="795" cy="646"/>
            </a:xfrm>
          </p:grpSpPr>
          <p:sp>
            <p:nvSpPr>
              <p:cNvPr id="3123" name="Line 78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" name="Line 79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22" name="Oval 80"/>
            <p:cNvSpPr>
              <a:spLocks noChangeArrowheads="1"/>
            </p:cNvSpPr>
            <p:nvPr/>
          </p:nvSpPr>
          <p:spPr bwMode="auto">
            <a:xfrm>
              <a:off x="2829" y="1180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95313" name="Line 81"/>
          <p:cNvSpPr>
            <a:spLocks noChangeShapeType="1"/>
          </p:cNvSpPr>
          <p:nvPr/>
        </p:nvSpPr>
        <p:spPr bwMode="auto">
          <a:xfrm>
            <a:off x="5502275" y="2386013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4" name="Line 82"/>
          <p:cNvSpPr>
            <a:spLocks noChangeShapeType="1"/>
          </p:cNvSpPr>
          <p:nvPr/>
        </p:nvSpPr>
        <p:spPr bwMode="auto">
          <a:xfrm>
            <a:off x="5494338" y="2857500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5" name="Line 83"/>
          <p:cNvSpPr>
            <a:spLocks noChangeShapeType="1"/>
          </p:cNvSpPr>
          <p:nvPr/>
        </p:nvSpPr>
        <p:spPr bwMode="auto">
          <a:xfrm>
            <a:off x="5503863" y="3327400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6" name="Line 84"/>
          <p:cNvSpPr>
            <a:spLocks noChangeShapeType="1"/>
          </p:cNvSpPr>
          <p:nvPr/>
        </p:nvSpPr>
        <p:spPr bwMode="auto">
          <a:xfrm>
            <a:off x="5494338" y="3800475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7" name="Line 85"/>
          <p:cNvSpPr>
            <a:spLocks noChangeShapeType="1"/>
          </p:cNvSpPr>
          <p:nvPr/>
        </p:nvSpPr>
        <p:spPr bwMode="auto">
          <a:xfrm>
            <a:off x="5502275" y="4286250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8" name="Line 86"/>
          <p:cNvSpPr>
            <a:spLocks noChangeShapeType="1"/>
          </p:cNvSpPr>
          <p:nvPr/>
        </p:nvSpPr>
        <p:spPr bwMode="auto">
          <a:xfrm>
            <a:off x="5495925" y="4757738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9" name="Line 87"/>
          <p:cNvSpPr>
            <a:spLocks noChangeShapeType="1"/>
          </p:cNvSpPr>
          <p:nvPr/>
        </p:nvSpPr>
        <p:spPr bwMode="auto">
          <a:xfrm>
            <a:off x="5486400" y="5229225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8" name="Text Box 88"/>
          <p:cNvSpPr txBox="1">
            <a:spLocks noChangeArrowheads="1"/>
          </p:cNvSpPr>
          <p:nvPr/>
        </p:nvSpPr>
        <p:spPr bwMode="auto">
          <a:xfrm>
            <a:off x="908050" y="1258972"/>
            <a:ext cx="415925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600" b="1" i="1" dirty="0">
                <a:cs typeface="Arial" panose="020B0604020202020204" pitchFamily="34" charset="0"/>
              </a:rPr>
              <a:t>P</a:t>
            </a:r>
          </a:p>
        </p:txBody>
      </p:sp>
      <p:sp>
        <p:nvSpPr>
          <p:cNvPr id="3119" name="Text Box 89"/>
          <p:cNvSpPr txBox="1">
            <a:spLocks noChangeArrowheads="1"/>
          </p:cNvSpPr>
          <p:nvPr/>
        </p:nvSpPr>
        <p:spPr bwMode="auto">
          <a:xfrm>
            <a:off x="4852988" y="5373688"/>
            <a:ext cx="4333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 dirty="0">
                <a:cs typeface="Arial" panose="020B0604020202020204" pitchFamily="34" charset="0"/>
              </a:rPr>
              <a:t>Q</a:t>
            </a:r>
          </a:p>
        </p:txBody>
      </p:sp>
      <p:sp>
        <p:nvSpPr>
          <p:cNvPr id="3120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5" grpId="0" animBg="1"/>
      <p:bldP spid="95246" grpId="0" animBg="1"/>
      <p:bldP spid="95313" grpId="0" animBg="1"/>
      <p:bldP spid="95314" grpId="0" animBg="1"/>
      <p:bldP spid="95315" grpId="0" animBg="1"/>
      <p:bldP spid="95316" grpId="0" animBg="1"/>
      <p:bldP spid="95317" grpId="0" animBg="1"/>
      <p:bldP spid="95318" grpId="0" animBg="1"/>
      <p:bldP spid="953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03792" y="2745153"/>
            <a:ext cx="7491413" cy="3863975"/>
            <a:chOff x="530" y="1765"/>
            <a:chExt cx="4719" cy="2434"/>
          </a:xfrm>
          <a:noFill/>
        </p:grpSpPr>
        <p:sp>
          <p:nvSpPr>
            <p:cNvPr id="43096" name="Rectangle 3"/>
            <p:cNvSpPr>
              <a:spLocks noChangeArrowheads="1"/>
            </p:cNvSpPr>
            <p:nvPr/>
          </p:nvSpPr>
          <p:spPr bwMode="auto">
            <a:xfrm>
              <a:off x="530" y="1765"/>
              <a:ext cx="4719" cy="243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43097" name="Line 4"/>
            <p:cNvSpPr>
              <a:spLocks noChangeShapeType="1"/>
            </p:cNvSpPr>
            <p:nvPr/>
          </p:nvSpPr>
          <p:spPr bwMode="auto">
            <a:xfrm>
              <a:off x="582" y="2095"/>
              <a:ext cx="458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4301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06486" y="650927"/>
            <a:ext cx="4221581" cy="60494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市场供给与个人供给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52707" y="1342764"/>
            <a:ext cx="8225012" cy="125975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市场供给量是在每种价格水平下所有卖者的供给量之和。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假设蜜雪冰城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和瑞幸是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这个市场上仅有的两个卖家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sz="24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供应数量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3" name="Group 7"/>
          <p:cNvGrpSpPr/>
          <p:nvPr/>
        </p:nvGrpSpPr>
        <p:grpSpPr bwMode="auto">
          <a:xfrm>
            <a:off x="2116138" y="2832100"/>
            <a:ext cx="1873250" cy="3816350"/>
            <a:chOff x="1333" y="1784"/>
            <a:chExt cx="1180" cy="2404"/>
          </a:xfrm>
        </p:grpSpPr>
        <p:sp>
          <p:nvSpPr>
            <p:cNvPr id="43088" name="Rectangle 8"/>
            <p:cNvSpPr>
              <a:spLocks noChangeArrowheads="1"/>
            </p:cNvSpPr>
            <p:nvPr/>
          </p:nvSpPr>
          <p:spPr bwMode="auto">
            <a:xfrm>
              <a:off x="1333" y="3889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18</a:t>
              </a:r>
            </a:p>
          </p:txBody>
        </p:sp>
        <p:sp>
          <p:nvSpPr>
            <p:cNvPr id="43089" name="Rectangle 9"/>
            <p:cNvSpPr>
              <a:spLocks noChangeArrowheads="1"/>
            </p:cNvSpPr>
            <p:nvPr/>
          </p:nvSpPr>
          <p:spPr bwMode="auto">
            <a:xfrm>
              <a:off x="1333" y="3590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15</a:t>
              </a:r>
            </a:p>
          </p:txBody>
        </p:sp>
        <p:sp>
          <p:nvSpPr>
            <p:cNvPr id="43090" name="Rectangle 10"/>
            <p:cNvSpPr>
              <a:spLocks noChangeArrowheads="1"/>
            </p:cNvSpPr>
            <p:nvPr/>
          </p:nvSpPr>
          <p:spPr bwMode="auto">
            <a:xfrm>
              <a:off x="1333" y="3291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12</a:t>
              </a:r>
            </a:p>
          </p:txBody>
        </p:sp>
        <p:sp>
          <p:nvSpPr>
            <p:cNvPr id="43091" name="Rectangle 11"/>
            <p:cNvSpPr>
              <a:spLocks noChangeArrowheads="1"/>
            </p:cNvSpPr>
            <p:nvPr/>
          </p:nvSpPr>
          <p:spPr bwMode="auto">
            <a:xfrm>
              <a:off x="1333" y="2992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9</a:t>
              </a:r>
            </a:p>
          </p:txBody>
        </p:sp>
        <p:sp>
          <p:nvSpPr>
            <p:cNvPr id="43092" name="Rectangle 12"/>
            <p:cNvSpPr>
              <a:spLocks noChangeArrowheads="1"/>
            </p:cNvSpPr>
            <p:nvPr/>
          </p:nvSpPr>
          <p:spPr bwMode="auto">
            <a:xfrm>
              <a:off x="1333" y="2693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6</a:t>
              </a:r>
            </a:p>
          </p:txBody>
        </p:sp>
        <p:sp>
          <p:nvSpPr>
            <p:cNvPr id="43093" name="Rectangle 13"/>
            <p:cNvSpPr>
              <a:spLocks noChangeArrowheads="1"/>
            </p:cNvSpPr>
            <p:nvPr/>
          </p:nvSpPr>
          <p:spPr bwMode="auto">
            <a:xfrm>
              <a:off x="1333" y="2394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3</a:t>
              </a:r>
            </a:p>
          </p:txBody>
        </p:sp>
        <p:sp>
          <p:nvSpPr>
            <p:cNvPr id="43094" name="Rectangle 14"/>
            <p:cNvSpPr>
              <a:spLocks noChangeArrowheads="1"/>
            </p:cNvSpPr>
            <p:nvPr/>
          </p:nvSpPr>
          <p:spPr bwMode="auto">
            <a:xfrm>
              <a:off x="1333" y="2095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0</a:t>
              </a:r>
            </a:p>
          </p:txBody>
        </p:sp>
        <p:sp>
          <p:nvSpPr>
            <p:cNvPr id="43095" name="Rectangle 15"/>
            <p:cNvSpPr>
              <a:spLocks noChangeArrowheads="1"/>
            </p:cNvSpPr>
            <p:nvPr/>
          </p:nvSpPr>
          <p:spPr bwMode="auto">
            <a:xfrm>
              <a:off x="1333" y="1784"/>
              <a:ext cx="1180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蜜雪冰城</a:t>
              </a: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4256088" y="2832100"/>
            <a:ext cx="1598612" cy="3816350"/>
            <a:chOff x="2681" y="1784"/>
            <a:chExt cx="1007" cy="2404"/>
          </a:xfrm>
        </p:grpSpPr>
        <p:sp>
          <p:nvSpPr>
            <p:cNvPr id="43080" name="Rectangle 17"/>
            <p:cNvSpPr>
              <a:spLocks noChangeArrowheads="1"/>
            </p:cNvSpPr>
            <p:nvPr/>
          </p:nvSpPr>
          <p:spPr bwMode="auto">
            <a:xfrm>
              <a:off x="2681" y="3889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12</a:t>
              </a:r>
            </a:p>
          </p:txBody>
        </p:sp>
        <p:sp>
          <p:nvSpPr>
            <p:cNvPr id="43081" name="Rectangle 18"/>
            <p:cNvSpPr>
              <a:spLocks noChangeArrowheads="1"/>
            </p:cNvSpPr>
            <p:nvPr/>
          </p:nvSpPr>
          <p:spPr bwMode="auto">
            <a:xfrm>
              <a:off x="2681" y="3590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10</a:t>
              </a:r>
            </a:p>
          </p:txBody>
        </p:sp>
        <p:sp>
          <p:nvSpPr>
            <p:cNvPr id="43082" name="Rectangle 19"/>
            <p:cNvSpPr>
              <a:spLocks noChangeArrowheads="1"/>
            </p:cNvSpPr>
            <p:nvPr/>
          </p:nvSpPr>
          <p:spPr bwMode="auto">
            <a:xfrm>
              <a:off x="2681" y="3291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8</a:t>
              </a:r>
            </a:p>
          </p:txBody>
        </p:sp>
        <p:sp>
          <p:nvSpPr>
            <p:cNvPr id="43083" name="Rectangle 20"/>
            <p:cNvSpPr>
              <a:spLocks noChangeArrowheads="1"/>
            </p:cNvSpPr>
            <p:nvPr/>
          </p:nvSpPr>
          <p:spPr bwMode="auto">
            <a:xfrm>
              <a:off x="2681" y="2992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6</a:t>
              </a:r>
            </a:p>
          </p:txBody>
        </p:sp>
        <p:sp>
          <p:nvSpPr>
            <p:cNvPr id="43084" name="Rectangle 21"/>
            <p:cNvSpPr>
              <a:spLocks noChangeArrowheads="1"/>
            </p:cNvSpPr>
            <p:nvPr/>
          </p:nvSpPr>
          <p:spPr bwMode="auto">
            <a:xfrm>
              <a:off x="2681" y="2693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4</a:t>
              </a:r>
            </a:p>
          </p:txBody>
        </p:sp>
        <p:sp>
          <p:nvSpPr>
            <p:cNvPr id="43085" name="Rectangle 22"/>
            <p:cNvSpPr>
              <a:spLocks noChangeArrowheads="1"/>
            </p:cNvSpPr>
            <p:nvPr/>
          </p:nvSpPr>
          <p:spPr bwMode="auto">
            <a:xfrm>
              <a:off x="2681" y="2394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  <p:sp>
          <p:nvSpPr>
            <p:cNvPr id="43086" name="Rectangle 23"/>
            <p:cNvSpPr>
              <a:spLocks noChangeArrowheads="1"/>
            </p:cNvSpPr>
            <p:nvPr/>
          </p:nvSpPr>
          <p:spPr bwMode="auto">
            <a:xfrm>
              <a:off x="2681" y="2095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0</a:t>
              </a:r>
            </a:p>
          </p:txBody>
        </p:sp>
        <p:sp>
          <p:nvSpPr>
            <p:cNvPr id="43087" name="Rectangle 24"/>
            <p:cNvSpPr>
              <a:spLocks noChangeArrowheads="1"/>
            </p:cNvSpPr>
            <p:nvPr/>
          </p:nvSpPr>
          <p:spPr bwMode="auto">
            <a:xfrm>
              <a:off x="2681" y="1784"/>
              <a:ext cx="1007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瑞幸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3989388" y="4749800"/>
            <a:ext cx="4217987" cy="1898650"/>
            <a:chOff x="2513" y="2992"/>
            <a:chExt cx="2657" cy="1196"/>
          </a:xfrm>
        </p:grpSpPr>
        <p:sp>
          <p:nvSpPr>
            <p:cNvPr id="43068" name="Rectangle 26"/>
            <p:cNvSpPr>
              <a:spLocks noChangeArrowheads="1"/>
            </p:cNvSpPr>
            <p:nvPr/>
          </p:nvSpPr>
          <p:spPr bwMode="auto">
            <a:xfrm>
              <a:off x="2513" y="3889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43069" name="Rectangle 27"/>
            <p:cNvSpPr>
              <a:spLocks noChangeArrowheads="1"/>
            </p:cNvSpPr>
            <p:nvPr/>
          </p:nvSpPr>
          <p:spPr bwMode="auto">
            <a:xfrm>
              <a:off x="2513" y="3590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43070" name="Rectangle 28"/>
            <p:cNvSpPr>
              <a:spLocks noChangeArrowheads="1"/>
            </p:cNvSpPr>
            <p:nvPr/>
          </p:nvSpPr>
          <p:spPr bwMode="auto">
            <a:xfrm>
              <a:off x="2513" y="3291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43071" name="Rectangle 29"/>
            <p:cNvSpPr>
              <a:spLocks noChangeArrowheads="1"/>
            </p:cNvSpPr>
            <p:nvPr/>
          </p:nvSpPr>
          <p:spPr bwMode="auto">
            <a:xfrm>
              <a:off x="2513" y="2992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43072" name="Rectangle 30"/>
            <p:cNvSpPr>
              <a:spLocks noChangeArrowheads="1"/>
            </p:cNvSpPr>
            <p:nvPr/>
          </p:nvSpPr>
          <p:spPr bwMode="auto">
            <a:xfrm>
              <a:off x="3688" y="3889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43073" name="Rectangle 31"/>
            <p:cNvSpPr>
              <a:spLocks noChangeArrowheads="1"/>
            </p:cNvSpPr>
            <p:nvPr/>
          </p:nvSpPr>
          <p:spPr bwMode="auto">
            <a:xfrm>
              <a:off x="3688" y="3590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43074" name="Rectangle 32"/>
            <p:cNvSpPr>
              <a:spLocks noChangeArrowheads="1"/>
            </p:cNvSpPr>
            <p:nvPr/>
          </p:nvSpPr>
          <p:spPr bwMode="auto">
            <a:xfrm>
              <a:off x="3688" y="3291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43075" name="Rectangle 33"/>
            <p:cNvSpPr>
              <a:spLocks noChangeArrowheads="1"/>
            </p:cNvSpPr>
            <p:nvPr/>
          </p:nvSpPr>
          <p:spPr bwMode="auto">
            <a:xfrm>
              <a:off x="3688" y="2992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43076" name="Rectangle 34"/>
            <p:cNvSpPr>
              <a:spLocks noChangeArrowheads="1"/>
            </p:cNvSpPr>
            <p:nvPr/>
          </p:nvSpPr>
          <p:spPr bwMode="auto">
            <a:xfrm>
              <a:off x="3973" y="3889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30</a:t>
              </a:r>
            </a:p>
          </p:txBody>
        </p:sp>
        <p:sp>
          <p:nvSpPr>
            <p:cNvPr id="43077" name="Rectangle 35"/>
            <p:cNvSpPr>
              <a:spLocks noChangeArrowheads="1"/>
            </p:cNvSpPr>
            <p:nvPr/>
          </p:nvSpPr>
          <p:spPr bwMode="auto">
            <a:xfrm>
              <a:off x="3973" y="3590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25</a:t>
              </a:r>
            </a:p>
          </p:txBody>
        </p:sp>
        <p:sp>
          <p:nvSpPr>
            <p:cNvPr id="43078" name="Rectangle 36"/>
            <p:cNvSpPr>
              <a:spLocks noChangeArrowheads="1"/>
            </p:cNvSpPr>
            <p:nvPr/>
          </p:nvSpPr>
          <p:spPr bwMode="auto">
            <a:xfrm>
              <a:off x="3973" y="3291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20</a:t>
              </a:r>
            </a:p>
          </p:txBody>
        </p:sp>
        <p:sp>
          <p:nvSpPr>
            <p:cNvPr id="43079" name="Rectangle 37"/>
            <p:cNvSpPr>
              <a:spLocks noChangeArrowheads="1"/>
            </p:cNvSpPr>
            <p:nvPr/>
          </p:nvSpPr>
          <p:spPr bwMode="auto">
            <a:xfrm>
              <a:off x="3973" y="2992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15</a:t>
              </a:r>
            </a:p>
          </p:txBody>
        </p:sp>
      </p:grpSp>
      <p:grpSp>
        <p:nvGrpSpPr>
          <p:cNvPr id="6" name="Group 38"/>
          <p:cNvGrpSpPr/>
          <p:nvPr/>
        </p:nvGrpSpPr>
        <p:grpSpPr bwMode="auto">
          <a:xfrm>
            <a:off x="3989388" y="4275138"/>
            <a:ext cx="4217987" cy="474662"/>
            <a:chOff x="2513" y="2693"/>
            <a:chExt cx="2657" cy="299"/>
          </a:xfrm>
        </p:grpSpPr>
        <p:sp>
          <p:nvSpPr>
            <p:cNvPr id="43065" name="Rectangle 39"/>
            <p:cNvSpPr>
              <a:spLocks noChangeArrowheads="1"/>
            </p:cNvSpPr>
            <p:nvPr/>
          </p:nvSpPr>
          <p:spPr bwMode="auto">
            <a:xfrm>
              <a:off x="2513" y="2693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43066" name="Rectangle 40"/>
            <p:cNvSpPr>
              <a:spLocks noChangeArrowheads="1"/>
            </p:cNvSpPr>
            <p:nvPr/>
          </p:nvSpPr>
          <p:spPr bwMode="auto">
            <a:xfrm>
              <a:off x="3688" y="2693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43067" name="Rectangle 41"/>
            <p:cNvSpPr>
              <a:spLocks noChangeArrowheads="1"/>
            </p:cNvSpPr>
            <p:nvPr/>
          </p:nvSpPr>
          <p:spPr bwMode="auto">
            <a:xfrm>
              <a:off x="3973" y="2693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10</a:t>
              </a:r>
            </a:p>
          </p:txBody>
        </p:sp>
      </p:grpSp>
      <p:grpSp>
        <p:nvGrpSpPr>
          <p:cNvPr id="7" name="Group 42"/>
          <p:cNvGrpSpPr/>
          <p:nvPr/>
        </p:nvGrpSpPr>
        <p:grpSpPr bwMode="auto">
          <a:xfrm>
            <a:off x="3989388" y="3800475"/>
            <a:ext cx="4217987" cy="474663"/>
            <a:chOff x="2513" y="2394"/>
            <a:chExt cx="2657" cy="299"/>
          </a:xfrm>
        </p:grpSpPr>
        <p:sp>
          <p:nvSpPr>
            <p:cNvPr id="43062" name="Rectangle 43"/>
            <p:cNvSpPr>
              <a:spLocks noChangeArrowheads="1"/>
            </p:cNvSpPr>
            <p:nvPr/>
          </p:nvSpPr>
          <p:spPr bwMode="auto">
            <a:xfrm>
              <a:off x="2513" y="2394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43063" name="Rectangle 44"/>
            <p:cNvSpPr>
              <a:spLocks noChangeArrowheads="1"/>
            </p:cNvSpPr>
            <p:nvPr/>
          </p:nvSpPr>
          <p:spPr bwMode="auto">
            <a:xfrm>
              <a:off x="3688" y="2394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43064" name="Rectangle 45"/>
            <p:cNvSpPr>
              <a:spLocks noChangeArrowheads="1"/>
            </p:cNvSpPr>
            <p:nvPr/>
          </p:nvSpPr>
          <p:spPr bwMode="auto">
            <a:xfrm>
              <a:off x="3973" y="2394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5</a:t>
              </a:r>
            </a:p>
          </p:txBody>
        </p:sp>
      </p:grpSp>
      <p:grpSp>
        <p:nvGrpSpPr>
          <p:cNvPr id="8" name="Group 46"/>
          <p:cNvGrpSpPr/>
          <p:nvPr/>
        </p:nvGrpSpPr>
        <p:grpSpPr bwMode="auto">
          <a:xfrm>
            <a:off x="3989388" y="3325813"/>
            <a:ext cx="4217987" cy="474662"/>
            <a:chOff x="2513" y="2095"/>
            <a:chExt cx="2657" cy="299"/>
          </a:xfrm>
        </p:grpSpPr>
        <p:sp>
          <p:nvSpPr>
            <p:cNvPr id="43059" name="Rectangle 47"/>
            <p:cNvSpPr>
              <a:spLocks noChangeArrowheads="1"/>
            </p:cNvSpPr>
            <p:nvPr/>
          </p:nvSpPr>
          <p:spPr bwMode="auto">
            <a:xfrm>
              <a:off x="2513" y="2095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43060" name="Rectangle 48"/>
            <p:cNvSpPr>
              <a:spLocks noChangeArrowheads="1"/>
            </p:cNvSpPr>
            <p:nvPr/>
          </p:nvSpPr>
          <p:spPr bwMode="auto">
            <a:xfrm>
              <a:off x="3688" y="2095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43061" name="Rectangle 49"/>
            <p:cNvSpPr>
              <a:spLocks noChangeArrowheads="1"/>
            </p:cNvSpPr>
            <p:nvPr/>
          </p:nvSpPr>
          <p:spPr bwMode="auto">
            <a:xfrm>
              <a:off x="3973" y="2095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0</a:t>
              </a:r>
            </a:p>
          </p:txBody>
        </p:sp>
      </p:grpSp>
      <p:sp>
        <p:nvSpPr>
          <p:cNvPr id="96306" name="Rectangle 50"/>
          <p:cNvSpPr>
            <a:spLocks noChangeArrowheads="1"/>
          </p:cNvSpPr>
          <p:nvPr/>
        </p:nvSpPr>
        <p:spPr bwMode="auto">
          <a:xfrm>
            <a:off x="6307138" y="2832100"/>
            <a:ext cx="1900237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市场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</a:t>
            </a:r>
            <a:r>
              <a:rPr lang="en-US" sz="2400" b="1" i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</a:p>
        </p:txBody>
      </p:sp>
      <p:grpSp>
        <p:nvGrpSpPr>
          <p:cNvPr id="9" name="Group 51"/>
          <p:cNvGrpSpPr/>
          <p:nvPr/>
        </p:nvGrpSpPr>
        <p:grpSpPr bwMode="auto">
          <a:xfrm>
            <a:off x="923925" y="2832100"/>
            <a:ext cx="1192213" cy="3816350"/>
            <a:chOff x="582" y="1784"/>
            <a:chExt cx="751" cy="2404"/>
          </a:xfrm>
        </p:grpSpPr>
        <p:sp>
          <p:nvSpPr>
            <p:cNvPr id="43051" name="Rectangle 52"/>
            <p:cNvSpPr>
              <a:spLocks noChangeArrowheads="1"/>
            </p:cNvSpPr>
            <p:nvPr/>
          </p:nvSpPr>
          <p:spPr bwMode="auto">
            <a:xfrm>
              <a:off x="582" y="2095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0.00</a:t>
              </a:r>
            </a:p>
          </p:txBody>
        </p:sp>
        <p:sp>
          <p:nvSpPr>
            <p:cNvPr id="43052" name="Rectangle 53"/>
            <p:cNvSpPr>
              <a:spLocks noChangeArrowheads="1"/>
            </p:cNvSpPr>
            <p:nvPr/>
          </p:nvSpPr>
          <p:spPr bwMode="auto">
            <a:xfrm>
              <a:off x="582" y="3889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6.00</a:t>
              </a:r>
            </a:p>
          </p:txBody>
        </p:sp>
        <p:sp>
          <p:nvSpPr>
            <p:cNvPr id="43053" name="Rectangle 54"/>
            <p:cNvSpPr>
              <a:spLocks noChangeArrowheads="1"/>
            </p:cNvSpPr>
            <p:nvPr/>
          </p:nvSpPr>
          <p:spPr bwMode="auto">
            <a:xfrm>
              <a:off x="582" y="3590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5.00</a:t>
              </a:r>
            </a:p>
          </p:txBody>
        </p:sp>
        <p:sp>
          <p:nvSpPr>
            <p:cNvPr id="43054" name="Rectangle 55"/>
            <p:cNvSpPr>
              <a:spLocks noChangeArrowheads="1"/>
            </p:cNvSpPr>
            <p:nvPr/>
          </p:nvSpPr>
          <p:spPr bwMode="auto">
            <a:xfrm>
              <a:off x="582" y="3291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4.00</a:t>
              </a:r>
            </a:p>
          </p:txBody>
        </p:sp>
        <p:sp>
          <p:nvSpPr>
            <p:cNvPr id="43055" name="Rectangle 56"/>
            <p:cNvSpPr>
              <a:spLocks noChangeArrowheads="1"/>
            </p:cNvSpPr>
            <p:nvPr/>
          </p:nvSpPr>
          <p:spPr bwMode="auto">
            <a:xfrm>
              <a:off x="582" y="2992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3.00</a:t>
              </a:r>
            </a:p>
          </p:txBody>
        </p:sp>
        <p:sp>
          <p:nvSpPr>
            <p:cNvPr id="43056" name="Rectangle 57"/>
            <p:cNvSpPr>
              <a:spLocks noChangeArrowheads="1"/>
            </p:cNvSpPr>
            <p:nvPr/>
          </p:nvSpPr>
          <p:spPr bwMode="auto">
            <a:xfrm>
              <a:off x="582" y="2693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2.00</a:t>
              </a:r>
            </a:p>
          </p:txBody>
        </p:sp>
        <p:sp>
          <p:nvSpPr>
            <p:cNvPr id="43057" name="Rectangle 58"/>
            <p:cNvSpPr>
              <a:spLocks noChangeArrowheads="1"/>
            </p:cNvSpPr>
            <p:nvPr/>
          </p:nvSpPr>
          <p:spPr bwMode="auto">
            <a:xfrm>
              <a:off x="582" y="2394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1.00</a:t>
              </a:r>
            </a:p>
          </p:txBody>
        </p:sp>
        <p:sp>
          <p:nvSpPr>
            <p:cNvPr id="43058" name="Rectangle 59"/>
            <p:cNvSpPr>
              <a:spLocks noChangeArrowheads="1"/>
            </p:cNvSpPr>
            <p:nvPr/>
          </p:nvSpPr>
          <p:spPr bwMode="auto">
            <a:xfrm>
              <a:off x="582" y="1784"/>
              <a:ext cx="751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价格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43021" name="Line 60"/>
          <p:cNvSpPr>
            <a:spLocks noChangeShapeType="1"/>
          </p:cNvSpPr>
          <p:nvPr/>
        </p:nvSpPr>
        <p:spPr bwMode="auto">
          <a:xfrm>
            <a:off x="923925" y="2832100"/>
            <a:ext cx="1192213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22" name="Line 61"/>
          <p:cNvSpPr>
            <a:spLocks noChangeShapeType="1"/>
          </p:cNvSpPr>
          <p:nvPr/>
        </p:nvSpPr>
        <p:spPr bwMode="auto">
          <a:xfrm>
            <a:off x="923925" y="6648450"/>
            <a:ext cx="1192213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23" name="Line 62"/>
          <p:cNvSpPr>
            <a:spLocks noChangeShapeType="1"/>
          </p:cNvSpPr>
          <p:nvPr/>
        </p:nvSpPr>
        <p:spPr bwMode="auto">
          <a:xfrm>
            <a:off x="923925" y="2832100"/>
            <a:ext cx="0" cy="49371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24" name="Line 63"/>
          <p:cNvSpPr>
            <a:spLocks noChangeShapeType="1"/>
          </p:cNvSpPr>
          <p:nvPr/>
        </p:nvSpPr>
        <p:spPr bwMode="auto">
          <a:xfrm>
            <a:off x="8207375" y="2832100"/>
            <a:ext cx="0" cy="49371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25" name="Line 64"/>
          <p:cNvSpPr>
            <a:spLocks noChangeShapeType="1"/>
          </p:cNvSpPr>
          <p:nvPr/>
        </p:nvSpPr>
        <p:spPr bwMode="auto">
          <a:xfrm>
            <a:off x="2116138" y="2832100"/>
            <a:ext cx="187325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26" name="Line 65"/>
          <p:cNvSpPr>
            <a:spLocks noChangeShapeType="1"/>
          </p:cNvSpPr>
          <p:nvPr/>
        </p:nvSpPr>
        <p:spPr bwMode="auto">
          <a:xfrm>
            <a:off x="923925" y="3325813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27" name="Line 66"/>
          <p:cNvSpPr>
            <a:spLocks noChangeShapeType="1"/>
          </p:cNvSpPr>
          <p:nvPr/>
        </p:nvSpPr>
        <p:spPr bwMode="auto">
          <a:xfrm>
            <a:off x="8207375" y="3325813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28" name="Line 67"/>
          <p:cNvSpPr>
            <a:spLocks noChangeShapeType="1"/>
          </p:cNvSpPr>
          <p:nvPr/>
        </p:nvSpPr>
        <p:spPr bwMode="auto">
          <a:xfrm>
            <a:off x="923925" y="3800475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29" name="Line 68"/>
          <p:cNvSpPr>
            <a:spLocks noChangeShapeType="1"/>
          </p:cNvSpPr>
          <p:nvPr/>
        </p:nvSpPr>
        <p:spPr bwMode="auto">
          <a:xfrm>
            <a:off x="8207375" y="3800475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30" name="Line 69"/>
          <p:cNvSpPr>
            <a:spLocks noChangeShapeType="1"/>
          </p:cNvSpPr>
          <p:nvPr/>
        </p:nvSpPr>
        <p:spPr bwMode="auto">
          <a:xfrm>
            <a:off x="923925" y="4275138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31" name="Line 70"/>
          <p:cNvSpPr>
            <a:spLocks noChangeShapeType="1"/>
          </p:cNvSpPr>
          <p:nvPr/>
        </p:nvSpPr>
        <p:spPr bwMode="auto">
          <a:xfrm>
            <a:off x="8207375" y="4275138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32" name="Line 71"/>
          <p:cNvSpPr>
            <a:spLocks noChangeShapeType="1"/>
          </p:cNvSpPr>
          <p:nvPr/>
        </p:nvSpPr>
        <p:spPr bwMode="auto">
          <a:xfrm>
            <a:off x="923925" y="4749800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33" name="Line 72"/>
          <p:cNvSpPr>
            <a:spLocks noChangeShapeType="1"/>
          </p:cNvSpPr>
          <p:nvPr/>
        </p:nvSpPr>
        <p:spPr bwMode="auto">
          <a:xfrm>
            <a:off x="8207375" y="4749800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34" name="Line 73"/>
          <p:cNvSpPr>
            <a:spLocks noChangeShapeType="1"/>
          </p:cNvSpPr>
          <p:nvPr/>
        </p:nvSpPr>
        <p:spPr bwMode="auto">
          <a:xfrm>
            <a:off x="923925" y="5224463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35" name="Line 74"/>
          <p:cNvSpPr>
            <a:spLocks noChangeShapeType="1"/>
          </p:cNvSpPr>
          <p:nvPr/>
        </p:nvSpPr>
        <p:spPr bwMode="auto">
          <a:xfrm>
            <a:off x="8207375" y="5224463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36" name="Line 75"/>
          <p:cNvSpPr>
            <a:spLocks noChangeShapeType="1"/>
          </p:cNvSpPr>
          <p:nvPr/>
        </p:nvSpPr>
        <p:spPr bwMode="auto">
          <a:xfrm>
            <a:off x="923925" y="5699125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37" name="Line 76"/>
          <p:cNvSpPr>
            <a:spLocks noChangeShapeType="1"/>
          </p:cNvSpPr>
          <p:nvPr/>
        </p:nvSpPr>
        <p:spPr bwMode="auto">
          <a:xfrm>
            <a:off x="8207375" y="5699125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38" name="Line 77"/>
          <p:cNvSpPr>
            <a:spLocks noChangeShapeType="1"/>
          </p:cNvSpPr>
          <p:nvPr/>
        </p:nvSpPr>
        <p:spPr bwMode="auto">
          <a:xfrm>
            <a:off x="923925" y="6173788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39" name="Line 78"/>
          <p:cNvSpPr>
            <a:spLocks noChangeShapeType="1"/>
          </p:cNvSpPr>
          <p:nvPr/>
        </p:nvSpPr>
        <p:spPr bwMode="auto">
          <a:xfrm>
            <a:off x="8207375" y="6173788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40" name="Line 79"/>
          <p:cNvSpPr>
            <a:spLocks noChangeShapeType="1"/>
          </p:cNvSpPr>
          <p:nvPr/>
        </p:nvSpPr>
        <p:spPr bwMode="auto">
          <a:xfrm>
            <a:off x="2116138" y="6648450"/>
            <a:ext cx="187325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41" name="Line 80"/>
          <p:cNvSpPr>
            <a:spLocks noChangeShapeType="1"/>
          </p:cNvSpPr>
          <p:nvPr/>
        </p:nvSpPr>
        <p:spPr bwMode="auto">
          <a:xfrm>
            <a:off x="3989388" y="2736641"/>
            <a:ext cx="26670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42" name="Line 81"/>
          <p:cNvSpPr>
            <a:spLocks noChangeShapeType="1"/>
          </p:cNvSpPr>
          <p:nvPr/>
        </p:nvSpPr>
        <p:spPr bwMode="auto">
          <a:xfrm>
            <a:off x="4256088" y="2832100"/>
            <a:ext cx="1598612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43" name="Line 82"/>
          <p:cNvSpPr>
            <a:spLocks noChangeShapeType="1"/>
          </p:cNvSpPr>
          <p:nvPr/>
        </p:nvSpPr>
        <p:spPr bwMode="auto">
          <a:xfrm>
            <a:off x="5854700" y="2832100"/>
            <a:ext cx="452438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44" name="Line 83"/>
          <p:cNvSpPr>
            <a:spLocks noChangeShapeType="1"/>
          </p:cNvSpPr>
          <p:nvPr/>
        </p:nvSpPr>
        <p:spPr bwMode="auto">
          <a:xfrm>
            <a:off x="6307138" y="2832100"/>
            <a:ext cx="1900237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45" name="Line 84"/>
          <p:cNvSpPr>
            <a:spLocks noChangeShapeType="1"/>
          </p:cNvSpPr>
          <p:nvPr/>
        </p:nvSpPr>
        <p:spPr bwMode="auto">
          <a:xfrm>
            <a:off x="3989388" y="6648450"/>
            <a:ext cx="26670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46" name="Line 85"/>
          <p:cNvSpPr>
            <a:spLocks noChangeShapeType="1"/>
          </p:cNvSpPr>
          <p:nvPr/>
        </p:nvSpPr>
        <p:spPr bwMode="auto">
          <a:xfrm>
            <a:off x="4256088" y="6648450"/>
            <a:ext cx="1598612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47" name="Line 86"/>
          <p:cNvSpPr>
            <a:spLocks noChangeShapeType="1"/>
          </p:cNvSpPr>
          <p:nvPr/>
        </p:nvSpPr>
        <p:spPr bwMode="auto">
          <a:xfrm>
            <a:off x="5854700" y="6648450"/>
            <a:ext cx="452438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48" name="Line 87"/>
          <p:cNvSpPr>
            <a:spLocks noChangeShapeType="1"/>
          </p:cNvSpPr>
          <p:nvPr/>
        </p:nvSpPr>
        <p:spPr bwMode="auto">
          <a:xfrm>
            <a:off x="6307138" y="6648450"/>
            <a:ext cx="1900237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049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4"/>
      <p:bldP spid="963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88925" y="1228725"/>
            <a:ext cx="6221413" cy="5111750"/>
            <a:chOff x="182" y="774"/>
            <a:chExt cx="3919" cy="3220"/>
          </a:xfrm>
        </p:grpSpPr>
        <p:graphicFrame>
          <p:nvGraphicFramePr>
            <p:cNvPr id="4098" name="Object 3"/>
            <p:cNvGraphicFramePr>
              <a:graphicFrameLocks noChangeAspect="1"/>
            </p:cNvGraphicFramePr>
            <p:nvPr/>
          </p:nvGraphicFramePr>
          <p:xfrm>
            <a:off x="182" y="774"/>
            <a:ext cx="3919" cy="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Worksheet" r:id="rId4" imgW="5215255" imgH="4290060" progId="Excel.Sheet.8">
                    <p:embed/>
                  </p:oleObj>
                </mc:Choice>
                <mc:Fallback>
                  <p:oleObj name="Worksheet" r:id="rId4" imgW="5215255" imgH="4290060" progId="Excel.Sheet.8">
                    <p:embed/>
                    <p:pic>
                      <p:nvPicPr>
                        <p:cNvPr id="0" name="图片 4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" y="774"/>
                          <a:ext cx="3919" cy="3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5" name="Text Box 4"/>
            <p:cNvSpPr txBox="1">
              <a:spLocks noChangeArrowheads="1"/>
            </p:cNvSpPr>
            <p:nvPr/>
          </p:nvSpPr>
          <p:spPr bwMode="auto">
            <a:xfrm>
              <a:off x="696" y="870"/>
              <a:ext cx="262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 dirty="0"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4156" name="Text Box 5"/>
            <p:cNvSpPr txBox="1">
              <a:spLocks noChangeArrowheads="1"/>
            </p:cNvSpPr>
            <p:nvPr/>
          </p:nvSpPr>
          <p:spPr bwMode="auto">
            <a:xfrm>
              <a:off x="3759" y="3375"/>
              <a:ext cx="273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panose="020B0604020202020204" pitchFamily="34" charset="0"/>
                </a:rPr>
                <a:t>Q</a:t>
              </a: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355725" y="2022475"/>
            <a:ext cx="3740150" cy="3546475"/>
            <a:chOff x="854" y="1274"/>
            <a:chExt cx="2356" cy="2234"/>
          </a:xfrm>
        </p:grpSpPr>
        <p:grpSp>
          <p:nvGrpSpPr>
            <p:cNvPr id="4" name="Group 7"/>
            <p:cNvGrpSpPr/>
            <p:nvPr/>
          </p:nvGrpSpPr>
          <p:grpSpPr bwMode="auto">
            <a:xfrm>
              <a:off x="860" y="1648"/>
              <a:ext cx="1964" cy="1855"/>
              <a:chOff x="357" y="2450"/>
              <a:chExt cx="795" cy="646"/>
            </a:xfrm>
          </p:grpSpPr>
          <p:sp>
            <p:nvSpPr>
              <p:cNvPr id="4153" name="Line 8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" name="Line 9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0"/>
            <p:cNvGrpSpPr/>
            <p:nvPr/>
          </p:nvGrpSpPr>
          <p:grpSpPr bwMode="auto">
            <a:xfrm>
              <a:off x="854" y="2760"/>
              <a:ext cx="791" cy="747"/>
              <a:chOff x="357" y="2450"/>
              <a:chExt cx="795" cy="646"/>
            </a:xfrm>
          </p:grpSpPr>
          <p:sp>
            <p:nvSpPr>
              <p:cNvPr id="4151" name="Line 1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" name="Line 1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3"/>
            <p:cNvGrpSpPr/>
            <p:nvPr/>
          </p:nvGrpSpPr>
          <p:grpSpPr bwMode="auto">
            <a:xfrm>
              <a:off x="856" y="3135"/>
              <a:ext cx="388" cy="371"/>
              <a:chOff x="357" y="2450"/>
              <a:chExt cx="795" cy="646"/>
            </a:xfrm>
          </p:grpSpPr>
          <p:sp>
            <p:nvSpPr>
              <p:cNvPr id="4149" name="Line 14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" name="Line 15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6"/>
            <p:cNvGrpSpPr/>
            <p:nvPr/>
          </p:nvGrpSpPr>
          <p:grpSpPr bwMode="auto">
            <a:xfrm>
              <a:off x="857" y="2397"/>
              <a:ext cx="1179" cy="1109"/>
              <a:chOff x="357" y="2450"/>
              <a:chExt cx="795" cy="646"/>
            </a:xfrm>
          </p:grpSpPr>
          <p:sp>
            <p:nvSpPr>
              <p:cNvPr id="4147" name="Line 17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" name="Line 18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9"/>
            <p:cNvGrpSpPr/>
            <p:nvPr/>
          </p:nvGrpSpPr>
          <p:grpSpPr bwMode="auto">
            <a:xfrm>
              <a:off x="858" y="2022"/>
              <a:ext cx="1577" cy="1479"/>
              <a:chOff x="357" y="2450"/>
              <a:chExt cx="795" cy="646"/>
            </a:xfrm>
          </p:grpSpPr>
          <p:sp>
            <p:nvSpPr>
              <p:cNvPr id="4145" name="Line 2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" name="Line 2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2"/>
            <p:cNvGrpSpPr/>
            <p:nvPr/>
          </p:nvGrpSpPr>
          <p:grpSpPr bwMode="auto">
            <a:xfrm>
              <a:off x="864" y="1274"/>
              <a:ext cx="2346" cy="2234"/>
              <a:chOff x="357" y="2450"/>
              <a:chExt cx="795" cy="646"/>
            </a:xfrm>
          </p:grpSpPr>
          <p:sp>
            <p:nvSpPr>
              <p:cNvPr id="4143" name="Line 23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" name="Line 24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03" name="Line 25"/>
          <p:cNvSpPr>
            <a:spLocks noChangeShapeType="1"/>
          </p:cNvSpPr>
          <p:nvPr/>
        </p:nvSpPr>
        <p:spPr bwMode="auto">
          <a:xfrm flipH="1">
            <a:off x="1712913" y="1804988"/>
            <a:ext cx="3611562" cy="34163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Oval 26"/>
          <p:cNvSpPr>
            <a:spLocks noChangeArrowheads="1"/>
          </p:cNvSpPr>
          <p:nvPr/>
        </p:nvSpPr>
        <p:spPr bwMode="auto">
          <a:xfrm>
            <a:off x="5022850" y="1954213"/>
            <a:ext cx="139700" cy="138112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105" name="Oval 27"/>
          <p:cNvSpPr>
            <a:spLocks noChangeArrowheads="1"/>
          </p:cNvSpPr>
          <p:nvPr/>
        </p:nvSpPr>
        <p:spPr bwMode="auto">
          <a:xfrm>
            <a:off x="4406900" y="2546350"/>
            <a:ext cx="139700" cy="1381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106" name="Oval 28"/>
          <p:cNvSpPr>
            <a:spLocks noChangeArrowheads="1"/>
          </p:cNvSpPr>
          <p:nvPr/>
        </p:nvSpPr>
        <p:spPr bwMode="auto">
          <a:xfrm>
            <a:off x="3784600" y="3132138"/>
            <a:ext cx="139700" cy="138112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107" name="Oval 29"/>
          <p:cNvSpPr>
            <a:spLocks noChangeArrowheads="1"/>
          </p:cNvSpPr>
          <p:nvPr/>
        </p:nvSpPr>
        <p:spPr bwMode="auto">
          <a:xfrm>
            <a:off x="3148013" y="3733800"/>
            <a:ext cx="139700" cy="1381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108" name="Oval 30"/>
          <p:cNvSpPr>
            <a:spLocks noChangeArrowheads="1"/>
          </p:cNvSpPr>
          <p:nvPr/>
        </p:nvSpPr>
        <p:spPr bwMode="auto">
          <a:xfrm>
            <a:off x="2536825" y="4308475"/>
            <a:ext cx="139700" cy="1381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109" name="Oval 31"/>
          <p:cNvSpPr>
            <a:spLocks noChangeArrowheads="1"/>
          </p:cNvSpPr>
          <p:nvPr/>
        </p:nvSpPr>
        <p:spPr bwMode="auto">
          <a:xfrm>
            <a:off x="1901825" y="4905375"/>
            <a:ext cx="139700" cy="1381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graphicFrame>
        <p:nvGraphicFramePr>
          <p:cNvPr id="98337" name="Group 33"/>
          <p:cNvGraphicFramePr>
            <a:graphicFrameLocks noGrp="1"/>
          </p:cNvGraphicFramePr>
          <p:nvPr/>
        </p:nvGraphicFramePr>
        <p:xfrm>
          <a:off x="6157912" y="1549337"/>
          <a:ext cx="2651125" cy="3836416"/>
        </p:xfrm>
        <a:graphic>
          <a:graphicData uri="http://schemas.openxmlformats.org/drawingml/2006/table">
            <a:tbl>
              <a:tblPr/>
              <a:tblGrid>
                <a:gridCol w="108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kumimoji="0" lang="en-US" sz="24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sz="2400" b="1" i="1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36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582804" y="614362"/>
            <a:ext cx="4867275" cy="690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市场供给曲线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2563" y="695848"/>
            <a:ext cx="6762541" cy="58029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solidFill>
                  <a:schemeClr val="accent1"/>
                </a:solidFill>
                <a:ea typeface="华光中雅_CNKI" panose="02000500000000000000"/>
              </a:rPr>
              <a:t>供给曲线的移动</a:t>
            </a:r>
            <a:endParaRPr lang="en-US" sz="3200" dirty="0">
              <a:solidFill>
                <a:schemeClr val="accent1"/>
              </a:solidFill>
              <a:ea typeface="华光中雅_CNKI" panose="02000500000000000000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872343"/>
            <a:ext cx="8025063" cy="3614057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供给曲线：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条件不变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的情况下，一种物品的价格与供给量之间的关系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这里的“其他条件”是决定供应的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非价格因素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价格因素发生变化的话，会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使供给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 bldLvl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0437"/>
            <a:ext cx="6440993" cy="5953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solidFill>
                  <a:schemeClr val="accent1"/>
                </a:solidFill>
                <a:ea typeface="华光中雅_CNKI" panose="02000500000000000000"/>
              </a:rPr>
              <a:t>供给曲线的移动：投入品价格</a:t>
            </a:r>
            <a:endParaRPr lang="en-US" sz="3200" dirty="0">
              <a:solidFill>
                <a:schemeClr val="accent1"/>
              </a:solidFill>
              <a:ea typeface="华光中雅_CNKI" panose="02000500000000000000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2682"/>
            <a:ext cx="7244862" cy="3709516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品价格：比如，工资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原材料价格等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投入品价格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的下降使得在每个产品价格下，生产都更加有利可图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。因此企业会在每个价格下供应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更多的产品数量，从而供给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曲线向右移动。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bldLvl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88925" y="1228725"/>
            <a:ext cx="6221413" cy="5111750"/>
            <a:chOff x="182" y="774"/>
            <a:chExt cx="3919" cy="3220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82" y="774"/>
              <a:ext cx="3919" cy="3220"/>
              <a:chOff x="182" y="774"/>
              <a:chExt cx="3919" cy="3220"/>
            </a:xfrm>
          </p:grpSpPr>
          <p:graphicFrame>
            <p:nvGraphicFramePr>
              <p:cNvPr id="5122" name="Object 4"/>
              <p:cNvGraphicFramePr>
                <a:graphicFrameLocks noChangeAspect="1"/>
              </p:cNvGraphicFramePr>
              <p:nvPr/>
            </p:nvGraphicFramePr>
            <p:xfrm>
              <a:off x="182" y="774"/>
              <a:ext cx="3919" cy="3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2" name="Worksheet" r:id="rId4" imgW="5215255" imgH="4290060" progId="Excel.Sheet.8">
                      <p:embed/>
                    </p:oleObj>
                  </mc:Choice>
                  <mc:Fallback>
                    <p:oleObj name="Worksheet" r:id="rId4" imgW="5215255" imgH="4290060" progId="Excel.Sheet.8">
                      <p:embed/>
                      <p:pic>
                        <p:nvPicPr>
                          <p:cNvPr id="0" name="图片 51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" y="774"/>
                            <a:ext cx="3919" cy="3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6" name="Text Box 5"/>
              <p:cNvSpPr txBox="1">
                <a:spLocks noChangeArrowheads="1"/>
              </p:cNvSpPr>
              <p:nvPr/>
            </p:nvSpPr>
            <p:spPr bwMode="auto">
              <a:xfrm>
                <a:off x="696" y="870"/>
                <a:ext cx="262" cy="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600" b="1" i="1"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5177" name="Text Box 6"/>
              <p:cNvSpPr txBox="1">
                <a:spLocks noChangeArrowheads="1"/>
              </p:cNvSpPr>
              <p:nvPr/>
            </p:nvSpPr>
            <p:spPr bwMode="auto">
              <a:xfrm>
                <a:off x="3759" y="3375"/>
                <a:ext cx="27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600" b="1" i="1" dirty="0">
                    <a:cs typeface="Arial" panose="020B0604020202020204" pitchFamily="34" charset="0"/>
                  </a:rPr>
                  <a:t>Q</a:t>
                </a:r>
              </a:p>
            </p:txBody>
          </p:sp>
        </p:grpSp>
        <p:grpSp>
          <p:nvGrpSpPr>
            <p:cNvPr id="4" name="Group 7"/>
            <p:cNvGrpSpPr/>
            <p:nvPr/>
          </p:nvGrpSpPr>
          <p:grpSpPr bwMode="auto">
            <a:xfrm>
              <a:off x="854" y="1274"/>
              <a:ext cx="2356" cy="2234"/>
              <a:chOff x="854" y="1274"/>
              <a:chExt cx="2356" cy="2234"/>
            </a:xfrm>
          </p:grpSpPr>
          <p:grpSp>
            <p:nvGrpSpPr>
              <p:cNvPr id="5" name="Group 8"/>
              <p:cNvGrpSpPr/>
              <p:nvPr/>
            </p:nvGrpSpPr>
            <p:grpSpPr bwMode="auto">
              <a:xfrm>
                <a:off x="860" y="1648"/>
                <a:ext cx="1964" cy="1855"/>
                <a:chOff x="357" y="2450"/>
                <a:chExt cx="795" cy="646"/>
              </a:xfrm>
            </p:grpSpPr>
            <p:sp>
              <p:nvSpPr>
                <p:cNvPr id="5174" name="Line 9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" name="Line 10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1"/>
              <p:cNvGrpSpPr/>
              <p:nvPr/>
            </p:nvGrpSpPr>
            <p:grpSpPr bwMode="auto">
              <a:xfrm>
                <a:off x="854" y="2760"/>
                <a:ext cx="791" cy="747"/>
                <a:chOff x="357" y="2450"/>
                <a:chExt cx="795" cy="646"/>
              </a:xfrm>
            </p:grpSpPr>
            <p:sp>
              <p:nvSpPr>
                <p:cNvPr id="5172" name="Line 12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13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 bwMode="auto">
              <a:xfrm>
                <a:off x="856" y="3135"/>
                <a:ext cx="388" cy="371"/>
                <a:chOff x="357" y="2450"/>
                <a:chExt cx="795" cy="646"/>
              </a:xfrm>
            </p:grpSpPr>
            <p:sp>
              <p:nvSpPr>
                <p:cNvPr id="5170" name="Line 15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16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/>
              <p:nvPr/>
            </p:nvGrpSpPr>
            <p:grpSpPr bwMode="auto">
              <a:xfrm>
                <a:off x="857" y="2397"/>
                <a:ext cx="1179" cy="1109"/>
                <a:chOff x="357" y="2450"/>
                <a:chExt cx="795" cy="646"/>
              </a:xfrm>
            </p:grpSpPr>
            <p:sp>
              <p:nvSpPr>
                <p:cNvPr id="5168" name="Line 18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" name="Line 19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/>
              <p:nvPr/>
            </p:nvGrpSpPr>
            <p:grpSpPr bwMode="auto">
              <a:xfrm>
                <a:off x="858" y="2022"/>
                <a:ext cx="1577" cy="1479"/>
                <a:chOff x="357" y="2450"/>
                <a:chExt cx="795" cy="646"/>
              </a:xfrm>
            </p:grpSpPr>
            <p:sp>
              <p:nvSpPr>
                <p:cNvPr id="5166" name="Line 21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" name="Line 22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/>
              <p:nvPr/>
            </p:nvGrpSpPr>
            <p:grpSpPr bwMode="auto">
              <a:xfrm>
                <a:off x="864" y="1274"/>
                <a:ext cx="2346" cy="2234"/>
                <a:chOff x="357" y="2450"/>
                <a:chExt cx="795" cy="646"/>
              </a:xfrm>
            </p:grpSpPr>
            <p:sp>
              <p:nvSpPr>
                <p:cNvPr id="5164" name="Line 24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" name="Line 25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26"/>
            <p:cNvGrpSpPr/>
            <p:nvPr/>
          </p:nvGrpSpPr>
          <p:grpSpPr bwMode="auto">
            <a:xfrm>
              <a:off x="1079" y="1137"/>
              <a:ext cx="2275" cy="2152"/>
              <a:chOff x="1079" y="1137"/>
              <a:chExt cx="2275" cy="2152"/>
            </a:xfrm>
          </p:grpSpPr>
          <p:sp>
            <p:nvSpPr>
              <p:cNvPr id="5151" name="Line 27"/>
              <p:cNvSpPr>
                <a:spLocks noChangeShapeType="1"/>
              </p:cNvSpPr>
              <p:nvPr/>
            </p:nvSpPr>
            <p:spPr bwMode="auto">
              <a:xfrm flipH="1">
                <a:off x="1079" y="1137"/>
                <a:ext cx="2275" cy="2152"/>
              </a:xfrm>
              <a:prstGeom prst="line">
                <a:avLst/>
              </a:prstGeom>
              <a:noFill/>
              <a:ln w="50800">
                <a:solidFill>
                  <a:srgbClr val="777777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2" name="Oval 28"/>
              <p:cNvSpPr>
                <a:spLocks noChangeArrowheads="1"/>
              </p:cNvSpPr>
              <p:nvPr/>
            </p:nvSpPr>
            <p:spPr bwMode="auto">
              <a:xfrm>
                <a:off x="3164" y="1231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5153" name="Oval 29"/>
              <p:cNvSpPr>
                <a:spLocks noChangeArrowheads="1"/>
              </p:cNvSpPr>
              <p:nvPr/>
            </p:nvSpPr>
            <p:spPr bwMode="auto">
              <a:xfrm>
                <a:off x="2776" y="1604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5154" name="Oval 30"/>
              <p:cNvSpPr>
                <a:spLocks noChangeArrowheads="1"/>
              </p:cNvSpPr>
              <p:nvPr/>
            </p:nvSpPr>
            <p:spPr bwMode="auto">
              <a:xfrm>
                <a:off x="2384" y="1973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5155" name="Oval 31"/>
              <p:cNvSpPr>
                <a:spLocks noChangeArrowheads="1"/>
              </p:cNvSpPr>
              <p:nvPr/>
            </p:nvSpPr>
            <p:spPr bwMode="auto">
              <a:xfrm>
                <a:off x="1983" y="2352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5156" name="Oval 32"/>
              <p:cNvSpPr>
                <a:spLocks noChangeArrowheads="1"/>
              </p:cNvSpPr>
              <p:nvPr/>
            </p:nvSpPr>
            <p:spPr bwMode="auto">
              <a:xfrm>
                <a:off x="1598" y="2714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5157" name="Oval 33"/>
              <p:cNvSpPr>
                <a:spLocks noChangeArrowheads="1"/>
              </p:cNvSpPr>
              <p:nvPr/>
            </p:nvSpPr>
            <p:spPr bwMode="auto">
              <a:xfrm>
                <a:off x="1198" y="3090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6045200" y="2020094"/>
            <a:ext cx="2727325" cy="2806922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假设牛奶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价格下降，在每个价格水平，拿铁的供给量都会增加（在本例中增加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个单位）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1411" name="Line 35"/>
          <p:cNvSpPr>
            <a:spLocks noChangeShapeType="1"/>
          </p:cNvSpPr>
          <p:nvPr/>
        </p:nvSpPr>
        <p:spPr bwMode="auto">
          <a:xfrm flipV="1">
            <a:off x="2314575" y="1831975"/>
            <a:ext cx="3605213" cy="3413125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36"/>
          <p:cNvGrpSpPr/>
          <p:nvPr/>
        </p:nvGrpSpPr>
        <p:grpSpPr bwMode="auto">
          <a:xfrm>
            <a:off x="2046288" y="4905375"/>
            <a:ext cx="636587" cy="138113"/>
            <a:chOff x="1289" y="3090"/>
            <a:chExt cx="401" cy="87"/>
          </a:xfrm>
        </p:grpSpPr>
        <p:sp>
          <p:nvSpPr>
            <p:cNvPr id="5146" name="Oval 37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5147" name="Line 38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40"/>
          <p:cNvGrpSpPr/>
          <p:nvPr/>
        </p:nvGrpSpPr>
        <p:grpSpPr bwMode="auto">
          <a:xfrm>
            <a:off x="2667000" y="4310063"/>
            <a:ext cx="636588" cy="138112"/>
            <a:chOff x="1289" y="3090"/>
            <a:chExt cx="401" cy="87"/>
          </a:xfrm>
        </p:grpSpPr>
        <p:sp>
          <p:nvSpPr>
            <p:cNvPr id="5144" name="Oval 41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5145" name="Line 42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3"/>
          <p:cNvGrpSpPr/>
          <p:nvPr/>
        </p:nvGrpSpPr>
        <p:grpSpPr bwMode="auto">
          <a:xfrm>
            <a:off x="3294063" y="3732213"/>
            <a:ext cx="636587" cy="138112"/>
            <a:chOff x="1289" y="3090"/>
            <a:chExt cx="401" cy="87"/>
          </a:xfrm>
        </p:grpSpPr>
        <p:sp>
          <p:nvSpPr>
            <p:cNvPr id="5142" name="Oval 44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5143" name="Line 45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6"/>
          <p:cNvGrpSpPr/>
          <p:nvPr/>
        </p:nvGrpSpPr>
        <p:grpSpPr bwMode="auto">
          <a:xfrm>
            <a:off x="3921125" y="3132138"/>
            <a:ext cx="636588" cy="138112"/>
            <a:chOff x="1289" y="3090"/>
            <a:chExt cx="401" cy="87"/>
          </a:xfrm>
        </p:grpSpPr>
        <p:sp>
          <p:nvSpPr>
            <p:cNvPr id="5140" name="Oval 47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5141" name="Line 48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49"/>
          <p:cNvGrpSpPr/>
          <p:nvPr/>
        </p:nvGrpSpPr>
        <p:grpSpPr bwMode="auto">
          <a:xfrm>
            <a:off x="4532313" y="2541588"/>
            <a:ext cx="636587" cy="138112"/>
            <a:chOff x="1289" y="3090"/>
            <a:chExt cx="401" cy="87"/>
          </a:xfrm>
        </p:grpSpPr>
        <p:sp>
          <p:nvSpPr>
            <p:cNvPr id="5138" name="Oval 50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5139" name="Line 51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2"/>
          <p:cNvGrpSpPr/>
          <p:nvPr/>
        </p:nvGrpSpPr>
        <p:grpSpPr bwMode="auto">
          <a:xfrm>
            <a:off x="5153025" y="1951038"/>
            <a:ext cx="636588" cy="138112"/>
            <a:chOff x="1289" y="3090"/>
            <a:chExt cx="401" cy="87"/>
          </a:xfrm>
        </p:grpSpPr>
        <p:sp>
          <p:nvSpPr>
            <p:cNvPr id="5136" name="Oval 53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5137" name="Line 54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5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601664"/>
            <a:ext cx="6053138" cy="6746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供给曲线的移动：投入品价格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0" grpId="0" animBg="1"/>
      <p:bldP spid="1014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1737"/>
            <a:ext cx="8229600" cy="675752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zh-CN" altLang="en-US" sz="3200" dirty="0">
                <a:solidFill>
                  <a:srgbClr val="002060"/>
                </a:solidFill>
                <a:ea typeface="华光中雅_CNKI" panose="02000500000000000000" pitchFamily="2" charset="-122"/>
              </a:rPr>
              <a:t>市场和竞争</a:t>
            </a:r>
            <a:endParaRPr lang="en-US" sz="3200" dirty="0">
              <a:solidFill>
                <a:srgbClr val="002060"/>
              </a:solidFill>
              <a:ea typeface="华光中雅_CNKI" panose="02000500000000000000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630"/>
            <a:ext cx="8469630" cy="52717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就是某种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物品或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劳务的一群买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者与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卖者聚在一起的地方。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市场是有许多买者与卖者，以至于每个人对市场价格的影响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都微乎其微、忽略不计。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完全竞争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市场里：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5000"/>
              </a:lnSpc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可供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销售的商品是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完全相同的；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5000"/>
              </a:lnSpc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买者与卖者人数众多，以至于没有任何一个买者或卖者可以影响市场价格，也就是说，每个人都是“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价格接受者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”；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本章我们假定市场是完全竞争的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 bldLvl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958" y="640581"/>
            <a:ext cx="5662246" cy="6154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华光中雅_CNKI" panose="02000500000000000000"/>
              </a:rPr>
              <a:t>供给曲线的移动：技术</a:t>
            </a:r>
            <a:endParaRPr lang="en-US" sz="3200" dirty="0">
              <a:solidFill>
                <a:schemeClr val="accent1"/>
              </a:solidFill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582804" y="1957755"/>
            <a:ext cx="7028822" cy="3644202"/>
          </a:xfrm>
        </p:spPr>
        <p:txBody>
          <a:bodyPr/>
          <a:lstStyle/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技术决定生产一单位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的产品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需要多少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投入品，技术越先进，投入品就越少，利润就越高。技术越先进，产品就越升级，附加值就越多，价格就越高，利润就越高。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比如，一个节约成本的技术改进与投入品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价格下降具有相同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的作用，使供给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曲线向右移动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532562" y="1952729"/>
            <a:ext cx="7400611" cy="274487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卖者数量的增加使供给数量在每一个价格水平下都会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增加，从而供给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曲线向右移动。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6958" y="640581"/>
            <a:ext cx="5662246" cy="615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rgbClr val="00669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华光中雅_CNKI" panose="02000500000000000000"/>
              </a:rPr>
              <a:t>供给曲线的移动：</a:t>
            </a:r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华光中雅_CNKI" panose="02000500000000000000"/>
              </a:rPr>
              <a:t>卖者的数量</a:t>
            </a:r>
            <a:endParaRPr lang="en-US" sz="3200" dirty="0">
              <a:solidFill>
                <a:schemeClr val="accent1"/>
              </a:solidFill>
              <a:latin typeface="微软雅黑" panose="020B0503020204020204" pitchFamily="34" charset="-122"/>
              <a:ea typeface="华光中雅_CNKI" panose="0200050000000000000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bldLvl="4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658167" y="1806192"/>
            <a:ext cx="8317391" cy="3295197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俄乌战争会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导致高油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价预期（俄罗斯的石油减产）。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回应，某国的油田企业现在会减少石油供给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，储备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一部分石油，以便过一段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时间以更高的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价格出售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从而，供给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曲线向左移动</a:t>
            </a:r>
          </a:p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一般来说，卖者都会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根据未来价格变化的预期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调整他们目前商品的供给。再比如，如果预期未来房价会回暖，一些房企会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惜售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2562" y="603738"/>
            <a:ext cx="5662246" cy="61546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华光中雅_CNKI" panose="02000500000000000000"/>
              </a:rPr>
              <a:t>供给曲线的移动：预期</a:t>
            </a:r>
            <a:endParaRPr lang="en-US" sz="3200" dirty="0">
              <a:solidFill>
                <a:schemeClr val="accent1"/>
              </a:solidFill>
              <a:latin typeface="微软雅黑" panose="020B0503020204020204" pitchFamily="34" charset="-122"/>
              <a:ea typeface="华光中雅_CNKI" panose="0200050000000000000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 bldLvl="4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954727" y="1601355"/>
            <a:ext cx="7359650" cy="45100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61257" y="640862"/>
            <a:ext cx="4175089" cy="635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总结：影响卖者的变量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sp>
        <p:nvSpPr>
          <p:cNvPr id="49160" name="Line 6"/>
          <p:cNvSpPr>
            <a:spLocks noChangeShapeType="1"/>
          </p:cNvSpPr>
          <p:nvPr/>
        </p:nvSpPr>
        <p:spPr bwMode="auto">
          <a:xfrm>
            <a:off x="1028467" y="2625595"/>
            <a:ext cx="6981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161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1172214" y="1913337"/>
            <a:ext cx="7726362" cy="534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tabLst>
                <a:tab pos="2684145" algn="l"/>
              </a:tabLst>
            </a:pPr>
            <a:r>
              <a:rPr lang="zh-CN" alt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这些变量的变动将</a:t>
            </a:r>
            <a:r>
              <a:rPr lang="en-US" altLang="zh-CN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172214" y="2915179"/>
            <a:ext cx="7142163" cy="3208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  <a:tabLst>
                <a:tab pos="268414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价格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沿着供给曲线滑动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  <a:tabLst>
                <a:tab pos="2684145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投入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品价格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使供给曲线移动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14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技术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使供给曲线移动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14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卖者的数量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使供给曲线移动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14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预期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使供给曲线移动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  <a:tabLst>
                <a:tab pos="2684145" algn="l"/>
              </a:tabLst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	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493431" y="337231"/>
            <a:ext cx="8208963" cy="95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习题：供给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曲线</a:t>
            </a:r>
            <a:endParaRPr lang="en-US" dirty="0">
              <a:solidFill>
                <a:schemeClr val="tx2">
                  <a:lumMod val="50000"/>
                </a:schemeClr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81025" y="1371600"/>
            <a:ext cx="4629150" cy="198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60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None/>
            </a:pP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88937" y="3174206"/>
            <a:ext cx="8141452" cy="18188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28650" lvl="1" indent="-514350">
              <a:spcBef>
                <a:spcPct val="25000"/>
              </a:spcBef>
              <a:buClr>
                <a:srgbClr val="0066CC"/>
              </a:buClr>
              <a:buSzPct val="130000"/>
              <a:buFont typeface="Wingdings" panose="05000000000000000000" pitchFamily="2" charset="2"/>
              <a:buAutoNum type="alphaU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网上考研培训班降低学费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628650" lvl="1" indent="-514350">
              <a:spcBef>
                <a:spcPct val="25000"/>
              </a:spcBef>
              <a:buClr>
                <a:srgbClr val="0066CC"/>
              </a:buClr>
              <a:buSzPct val="130000"/>
              <a:buFont typeface="Wingdings" panose="05000000000000000000" pitchFamily="2" charset="2"/>
              <a:buAutoNum type="alphaU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网上考研培训班使用更多的慕课，以降低课程成本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628650" lvl="1" indent="-514350">
              <a:spcBef>
                <a:spcPct val="25000"/>
              </a:spcBef>
              <a:buClr>
                <a:srgbClr val="0066CC"/>
              </a:buClr>
              <a:buSzPct val="130000"/>
              <a:buFont typeface="Wingdings" panose="05000000000000000000" pitchFamily="2" charset="2"/>
              <a:buAutoNum type="alphaUcPeriod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线下考研培训班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提高学费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556" y="1628203"/>
            <a:ext cx="8205401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画出网上考研培训班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的供给曲线，在下述情形下将会如何？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324475" y="1858964"/>
            <a:ext cx="2949575" cy="2781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供给曲线并不移动，而是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沿着曲线滑动到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一个更低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的价格、更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低的产量点上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7" name="Group 10"/>
          <p:cNvGrpSpPr/>
          <p:nvPr/>
        </p:nvGrpSpPr>
        <p:grpSpPr bwMode="auto">
          <a:xfrm>
            <a:off x="398463" y="1524000"/>
            <a:ext cx="7427912" cy="4419600"/>
            <a:chOff x="111" y="960"/>
            <a:chExt cx="4679" cy="2784"/>
          </a:xfrm>
        </p:grpSpPr>
        <p:grpSp>
          <p:nvGrpSpPr>
            <p:cNvPr id="8" name="Group 11"/>
            <p:cNvGrpSpPr/>
            <p:nvPr/>
          </p:nvGrpSpPr>
          <p:grpSpPr bwMode="auto">
            <a:xfrm>
              <a:off x="1023" y="1097"/>
              <a:ext cx="2970" cy="2378"/>
              <a:chOff x="2602" y="1083"/>
              <a:chExt cx="3055" cy="2115"/>
            </a:xfrm>
          </p:grpSpPr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603" y="1083"/>
                <a:ext cx="0" cy="2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2602" y="3197"/>
                <a:ext cx="30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11" y="960"/>
              <a:ext cx="1958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网上考研培训班的价格</a:t>
              </a:r>
              <a:endPara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728" y="3473"/>
              <a:ext cx="2062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网上考研培训班的数量</a:t>
              </a:r>
              <a:endPara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grpSp>
        <p:nvGrpSpPr>
          <p:cNvPr id="13" name="Group 16"/>
          <p:cNvGrpSpPr/>
          <p:nvPr/>
        </p:nvGrpSpPr>
        <p:grpSpPr bwMode="auto">
          <a:xfrm>
            <a:off x="1665288" y="2009775"/>
            <a:ext cx="2787650" cy="2970213"/>
            <a:chOff x="909" y="1266"/>
            <a:chExt cx="1756" cy="1871"/>
          </a:xfrm>
        </p:grpSpPr>
        <p:sp>
          <p:nvSpPr>
            <p:cNvPr id="14" name="Line 17"/>
            <p:cNvSpPr>
              <a:spLocks noChangeShapeType="1"/>
            </p:cNvSpPr>
            <p:nvPr/>
          </p:nvSpPr>
          <p:spPr bwMode="auto">
            <a:xfrm rot="4500000">
              <a:off x="1081" y="1553"/>
              <a:ext cx="1412" cy="1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315" y="1266"/>
              <a:ext cx="326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</a:t>
              </a:r>
              <a:r>
                <a:rPr lang="en-US" sz="22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6" name="Group 19"/>
          <p:cNvGrpSpPr/>
          <p:nvPr/>
        </p:nvGrpSpPr>
        <p:grpSpPr bwMode="auto">
          <a:xfrm>
            <a:off x="1273175" y="2957513"/>
            <a:ext cx="2589213" cy="2962275"/>
            <a:chOff x="662" y="1863"/>
            <a:chExt cx="1631" cy="1866"/>
          </a:xfrm>
        </p:grpSpPr>
        <p:grpSp>
          <p:nvGrpSpPr>
            <p:cNvPr id="17" name="Group 20"/>
            <p:cNvGrpSpPr/>
            <p:nvPr/>
          </p:nvGrpSpPr>
          <p:grpSpPr bwMode="auto">
            <a:xfrm>
              <a:off x="1026" y="2000"/>
              <a:ext cx="1078" cy="1471"/>
              <a:chOff x="357" y="2450"/>
              <a:chExt cx="795" cy="646"/>
            </a:xfrm>
          </p:grpSpPr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2052" y="196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662" y="1863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</a:t>
              </a:r>
              <a:r>
                <a:rPr lang="en-US" sz="2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913" y="3460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Q</a:t>
              </a:r>
              <a:r>
                <a:rPr lang="en-US" sz="22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3" name="Line 26"/>
          <p:cNvSpPr>
            <a:spLocks noChangeShapeType="1"/>
          </p:cNvSpPr>
          <p:nvPr/>
        </p:nvSpPr>
        <p:spPr bwMode="auto">
          <a:xfrm rot="10800000">
            <a:off x="2952750" y="5351463"/>
            <a:ext cx="596900" cy="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tailEnd type="triangle" w="lg" len="lg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rot="5400000">
            <a:off x="1539875" y="3597276"/>
            <a:ext cx="852487" cy="476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tailEnd type="triangle" w="lg" len="lg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>
            <a:off x="2968625" y="3243263"/>
            <a:ext cx="538163" cy="7350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tailEnd type="triangle" w="lg" len="lg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29"/>
          <p:cNvGrpSpPr/>
          <p:nvPr/>
        </p:nvGrpSpPr>
        <p:grpSpPr bwMode="auto">
          <a:xfrm>
            <a:off x="1276350" y="3811588"/>
            <a:ext cx="1963738" cy="2103437"/>
            <a:chOff x="664" y="2401"/>
            <a:chExt cx="1237" cy="1325"/>
          </a:xfrm>
        </p:grpSpPr>
        <p:grpSp>
          <p:nvGrpSpPr>
            <p:cNvPr id="27" name="Group 30"/>
            <p:cNvGrpSpPr/>
            <p:nvPr/>
          </p:nvGrpSpPr>
          <p:grpSpPr bwMode="auto">
            <a:xfrm>
              <a:off x="1024" y="2535"/>
              <a:ext cx="687" cy="940"/>
              <a:chOff x="357" y="2450"/>
              <a:chExt cx="795" cy="646"/>
            </a:xfrm>
          </p:grpSpPr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1665" y="2493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521" y="3457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Q</a:t>
              </a:r>
              <a:r>
                <a:rPr lang="en-US" sz="22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64" y="2401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</a:t>
              </a:r>
              <a:r>
                <a:rPr lang="en-US" sz="22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73729" name="Rectangle 4"/>
          <p:cNvSpPr>
            <a:spLocks noGrp="1" noChangeArrowheads="1"/>
          </p:cNvSpPr>
          <p:nvPr>
            <p:ph type="title"/>
          </p:nvPr>
        </p:nvSpPr>
        <p:spPr>
          <a:xfrm>
            <a:off x="513303" y="275864"/>
            <a:ext cx="8208963" cy="9540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A. 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sym typeface="+mn-ea"/>
              </a:rPr>
              <a:t>网上考研培训班降低学费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下降</a:t>
            </a:r>
            <a:endParaRPr lang="en-US" sz="3200" dirty="0">
              <a:solidFill>
                <a:schemeClr val="tx2">
                  <a:lumMod val="50000"/>
                </a:schemeClr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 bwMode="auto">
          <a:xfrm>
            <a:off x="1846263" y="1741488"/>
            <a:ext cx="4714875" cy="3775075"/>
            <a:chOff x="2602" y="1083"/>
            <a:chExt cx="3055" cy="2115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03" y="1083"/>
              <a:ext cx="0" cy="2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602" y="3197"/>
              <a:ext cx="3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Line 15"/>
          <p:cNvSpPr>
            <a:spLocks noChangeShapeType="1"/>
          </p:cNvSpPr>
          <p:nvPr/>
        </p:nvSpPr>
        <p:spPr bwMode="auto">
          <a:xfrm rot="4500000">
            <a:off x="1938338" y="2465388"/>
            <a:ext cx="2241550" cy="278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897313" y="2009775"/>
            <a:ext cx="517525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>
                <a:latin typeface="Tahoma" panose="020B0604030504040204" pitchFamily="34" charset="0"/>
                <a:cs typeface="Arial" panose="020B0604020202020204" pitchFamily="34" charset="0"/>
              </a:rPr>
              <a:t>S</a:t>
            </a:r>
            <a:r>
              <a:rPr lang="en-US" sz="2200" b="1" baseline="-25000"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14" name="Group 17"/>
          <p:cNvGrpSpPr/>
          <p:nvPr/>
        </p:nvGrpSpPr>
        <p:grpSpPr bwMode="auto">
          <a:xfrm>
            <a:off x="1851025" y="3175000"/>
            <a:ext cx="1711325" cy="2335213"/>
            <a:chOff x="357" y="2450"/>
            <a:chExt cx="795" cy="646"/>
          </a:xfrm>
        </p:grpSpPr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57" y="2450"/>
              <a:ext cx="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152" y="2451"/>
              <a:ext cx="0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479800" y="3111500"/>
            <a:ext cx="139700" cy="138113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273175" y="2957513"/>
            <a:ext cx="603250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>
                <a:latin typeface="Tahoma" panose="020B0604030504040204" pitchFamily="34" charset="0"/>
                <a:cs typeface="Arial" panose="020B0604020202020204" pitchFamily="34" charset="0"/>
              </a:rPr>
              <a:t>P</a:t>
            </a:r>
            <a:r>
              <a:rPr lang="en-US" sz="2200" b="1" baseline="-25000"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259138" y="5480050"/>
            <a:ext cx="603250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>
                <a:latin typeface="Tahoma" panose="020B0604030504040204" pitchFamily="34" charset="0"/>
                <a:cs typeface="Arial" panose="020B0604020202020204" pitchFamily="34" charset="0"/>
              </a:rPr>
              <a:t>Q</a:t>
            </a:r>
            <a:r>
              <a:rPr lang="en-US" sz="2200" b="1" baseline="-25000">
                <a:latin typeface="Tahoma" panose="020B060403050404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20" name="Group 23"/>
          <p:cNvGrpSpPr/>
          <p:nvPr/>
        </p:nvGrpSpPr>
        <p:grpSpPr bwMode="auto">
          <a:xfrm>
            <a:off x="2573338" y="2058988"/>
            <a:ext cx="2787650" cy="2968625"/>
            <a:chOff x="1481" y="1297"/>
            <a:chExt cx="1756" cy="1870"/>
          </a:xfrm>
        </p:grpSpPr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2855" y="1297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solidFill>
                    <a:srgbClr val="A5002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S</a:t>
              </a:r>
              <a:r>
                <a:rPr lang="en-US" sz="2200" b="1" baseline="-25000">
                  <a:solidFill>
                    <a:srgbClr val="A5002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rot="4500000">
              <a:off x="1653" y="1583"/>
              <a:ext cx="1412" cy="17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6"/>
          <p:cNvGrpSpPr/>
          <p:nvPr/>
        </p:nvGrpSpPr>
        <p:grpSpPr bwMode="auto">
          <a:xfrm>
            <a:off x="3557588" y="3109913"/>
            <a:ext cx="1220787" cy="2781300"/>
            <a:chOff x="2101" y="1959"/>
            <a:chExt cx="769" cy="1752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490" y="3442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anose="020B0604030504040204" pitchFamily="34" charset="0"/>
                  <a:cs typeface="Arial" panose="020B0604020202020204" pitchFamily="34" charset="0"/>
                </a:rPr>
                <a:t>Q</a:t>
              </a:r>
              <a:r>
                <a:rPr lang="en-US" sz="2200" b="1" baseline="-25000">
                  <a:latin typeface="Tahoma" panose="020B060403050404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25" name="Group 28"/>
            <p:cNvGrpSpPr/>
            <p:nvPr/>
          </p:nvGrpSpPr>
          <p:grpSpPr bwMode="auto">
            <a:xfrm>
              <a:off x="2101" y="1998"/>
              <a:ext cx="598" cy="1471"/>
              <a:chOff x="357" y="2450"/>
              <a:chExt cx="795" cy="646"/>
            </a:xfrm>
          </p:grpSpPr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2649" y="1959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3621088" y="3167063"/>
            <a:ext cx="823912" cy="0"/>
          </a:xfrm>
          <a:prstGeom prst="line">
            <a:avLst/>
          </a:prstGeom>
          <a:noFill/>
          <a:ln w="44450">
            <a:solidFill>
              <a:srgbClr val="CC0000"/>
            </a:solidFill>
            <a:rou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title"/>
          </p:nvPr>
        </p:nvSpPr>
        <p:spPr>
          <a:xfrm>
            <a:off x="462756" y="349749"/>
            <a:ext cx="8208963" cy="95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B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.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sym typeface="+mn-ea"/>
              </a:rPr>
              <a:t>网上考研培训班使用更多的慕课</a:t>
            </a:r>
            <a:endParaRPr lang="en-US" dirty="0">
              <a:solidFill>
                <a:schemeClr val="tx2">
                  <a:lumMod val="50000"/>
                </a:schemeClr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398463" y="1524000"/>
            <a:ext cx="3108325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网上考研培训班的价格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73728" name="Text Box 15"/>
          <p:cNvSpPr txBox="1">
            <a:spLocks noChangeArrowheads="1"/>
          </p:cNvSpPr>
          <p:nvPr/>
        </p:nvSpPr>
        <p:spPr bwMode="auto">
          <a:xfrm>
            <a:off x="4552950" y="5513388"/>
            <a:ext cx="3273425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网上考研培训班的数量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73734" name="Text Box 9"/>
          <p:cNvSpPr txBox="1">
            <a:spLocks noChangeArrowheads="1"/>
          </p:cNvSpPr>
          <p:nvPr/>
        </p:nvSpPr>
        <p:spPr bwMode="auto">
          <a:xfrm>
            <a:off x="5473699" y="1859561"/>
            <a:ext cx="3108325" cy="14611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供给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曲线向右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移动，在每一个价格下，供给数量增加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37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 bwMode="auto">
          <a:xfrm>
            <a:off x="1665288" y="1741487"/>
            <a:ext cx="4895850" cy="3775075"/>
            <a:chOff x="909" y="1097"/>
            <a:chExt cx="3084" cy="2378"/>
          </a:xfrm>
        </p:grpSpPr>
        <p:grpSp>
          <p:nvGrpSpPr>
            <p:cNvPr id="8" name="Group 11"/>
            <p:cNvGrpSpPr/>
            <p:nvPr/>
          </p:nvGrpSpPr>
          <p:grpSpPr bwMode="auto">
            <a:xfrm>
              <a:off x="1023" y="1097"/>
              <a:ext cx="2970" cy="2378"/>
              <a:chOff x="2602" y="1083"/>
              <a:chExt cx="3055" cy="2115"/>
            </a:xfrm>
          </p:grpSpPr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603" y="1083"/>
                <a:ext cx="0" cy="2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2602" y="3197"/>
                <a:ext cx="30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rot="4500000">
              <a:off x="1081" y="1553"/>
              <a:ext cx="1412" cy="1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315" y="1266"/>
              <a:ext cx="326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 dirty="0">
                  <a:latin typeface="Tahoma" panose="020B0604030504040204"/>
                  <a:cs typeface="Tahoma" panose="020B0604030504040204"/>
                </a:rPr>
                <a:t>S</a:t>
              </a:r>
              <a:r>
                <a:rPr lang="en-US" sz="2200" b="1" baseline="-25000" dirty="0">
                  <a:latin typeface="Tahoma" panose="020B0604030504040204"/>
                  <a:cs typeface="Tahoma" panose="020B0604030504040204"/>
                </a:rPr>
                <a:t>1</a:t>
              </a:r>
            </a:p>
          </p:txBody>
        </p:sp>
      </p:grpSp>
      <p:sp>
        <p:nvSpPr>
          <p:cNvPr id="15" name="Rectangle 4"/>
          <p:cNvSpPr>
            <a:spLocks noGrp="1" noChangeArrowheads="1"/>
          </p:cNvSpPr>
          <p:nvPr>
            <p:ph type="title"/>
          </p:nvPr>
        </p:nvSpPr>
        <p:spPr>
          <a:xfrm>
            <a:off x="398463" y="351136"/>
            <a:ext cx="8839199" cy="95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C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.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sym typeface="+mn-ea"/>
              </a:rPr>
              <a:t>线下考研培训班提高学费</a:t>
            </a:r>
            <a:endParaRPr lang="en-US" sz="4000" dirty="0">
              <a:solidFill>
                <a:schemeClr val="tx2">
                  <a:lumMod val="50000"/>
                </a:schemeClr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98463" y="1524000"/>
            <a:ext cx="3108325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网上考研培训班的价格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52950" y="5513388"/>
            <a:ext cx="3273425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网上考研培训班的数量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836160" y="1859280"/>
            <a:ext cx="3745865" cy="187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这会使得网上考研培训班的需求曲线移动，而不是供给曲线。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77813" y="1444625"/>
            <a:ext cx="5513387" cy="4886325"/>
            <a:chOff x="175" y="910"/>
            <a:chExt cx="3473" cy="3078"/>
          </a:xfrm>
        </p:grpSpPr>
        <p:graphicFrame>
          <p:nvGraphicFramePr>
            <p:cNvPr id="6146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name="Worksheet" r:id="rId4" imgW="6885940" imgH="6152515" progId="Excel.Sheet.8">
                    <p:embed/>
                  </p:oleObj>
                </mc:Choice>
                <mc:Fallback>
                  <p:oleObj name="Worksheet" r:id="rId4" imgW="6885940" imgH="6152515" progId="Excel.Sheet.8">
                    <p:embed/>
                    <p:pic>
                      <p:nvPicPr>
                        <p:cNvPr id="0" name="图片 6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6165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 dirty="0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24683"/>
            <a:ext cx="8229600" cy="63341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>
                <a:latin typeface="微软雅黑" panose="020B0503020204020204" pitchFamily="34" charset="-122"/>
                <a:ea typeface="华光中雅_CNKI" panose="02000500000000000000"/>
              </a:rPr>
              <a:t>供给与需求的结合</a:t>
            </a:r>
            <a:endParaRPr lang="en-US" sz="36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808163" y="1946275"/>
            <a:ext cx="2101850" cy="3660775"/>
            <a:chOff x="1139" y="1226"/>
            <a:chExt cx="1324" cy="2306"/>
          </a:xfrm>
        </p:grpSpPr>
        <p:sp>
          <p:nvSpPr>
            <p:cNvPr id="6162" name="Line 8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163" name="Text Box 9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1327150" y="1944688"/>
            <a:ext cx="3367088" cy="3665537"/>
            <a:chOff x="836" y="1225"/>
            <a:chExt cx="2121" cy="2309"/>
          </a:xfrm>
        </p:grpSpPr>
        <p:sp>
          <p:nvSpPr>
            <p:cNvPr id="6160" name="Line 11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161" name="Text Box 12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</p:grp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5295900" y="1754188"/>
            <a:ext cx="3170238" cy="187442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均衡：</a:t>
            </a:r>
            <a:b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市场价格达到使供给量与需求量相等的水平时的状态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5" name="Group 14"/>
          <p:cNvGrpSpPr/>
          <p:nvPr/>
        </p:nvGrpSpPr>
        <p:grpSpPr bwMode="auto">
          <a:xfrm>
            <a:off x="1319213" y="3833813"/>
            <a:ext cx="1676400" cy="1781175"/>
            <a:chOff x="831" y="2415"/>
            <a:chExt cx="1056" cy="1122"/>
          </a:xfrm>
        </p:grpSpPr>
        <p:grpSp>
          <p:nvGrpSpPr>
            <p:cNvPr id="6" name="Group 15"/>
            <p:cNvGrpSpPr/>
            <p:nvPr/>
          </p:nvGrpSpPr>
          <p:grpSpPr bwMode="auto">
            <a:xfrm>
              <a:off x="831" y="2461"/>
              <a:ext cx="1013" cy="1076"/>
              <a:chOff x="357" y="2450"/>
              <a:chExt cx="795" cy="646"/>
            </a:xfrm>
          </p:grpSpPr>
          <p:sp>
            <p:nvSpPr>
              <p:cNvPr id="6158" name="Line 16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159" name="Line 17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6157" name="Oval 18"/>
            <p:cNvSpPr>
              <a:spLocks noChangeArrowheads="1"/>
            </p:cNvSpPr>
            <p:nvPr/>
          </p:nvSpPr>
          <p:spPr bwMode="auto">
            <a:xfrm>
              <a:off x="1799" y="241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6155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808163" y="1946275"/>
            <a:ext cx="2101850" cy="3660775"/>
            <a:chOff x="1139" y="1226"/>
            <a:chExt cx="1324" cy="2306"/>
          </a:xfrm>
        </p:grpSpPr>
        <p:sp>
          <p:nvSpPr>
            <p:cNvPr id="7225" name="Line 3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26" name="Text Box 4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327150" y="1944688"/>
            <a:ext cx="3367088" cy="3665537"/>
            <a:chOff x="836" y="1225"/>
            <a:chExt cx="2121" cy="2309"/>
          </a:xfrm>
        </p:grpSpPr>
        <p:sp>
          <p:nvSpPr>
            <p:cNvPr id="7223" name="Line 6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24" name="Text Box 7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277813" y="1444625"/>
            <a:ext cx="5513387" cy="4886325"/>
            <a:chOff x="175" y="910"/>
            <a:chExt cx="3473" cy="3078"/>
          </a:xfrm>
        </p:grpSpPr>
        <p:graphicFrame>
          <p:nvGraphicFramePr>
            <p:cNvPr id="7170" name="Object 9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Worksheet" r:id="rId4" imgW="6885940" imgH="6152515" progId="Excel.Sheet.8">
                    <p:embed/>
                  </p:oleObj>
                </mc:Choice>
                <mc:Fallback>
                  <p:oleObj name="Worksheet" r:id="rId4" imgW="6885940" imgH="6152515" progId="Excel.Sheet.8">
                    <p:embed/>
                    <p:pic>
                      <p:nvPicPr>
                        <p:cNvPr id="0" name="图片 7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1" name="Text Box 10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7222" name="Text Box 11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sp>
        <p:nvSpPr>
          <p:cNvPr id="11367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4163"/>
            <a:ext cx="6103938" cy="6223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华光中雅_CNKI" panose="02000500000000000000"/>
              </a:rPr>
              <a:t>均衡价格：</a:t>
            </a:r>
            <a:endParaRPr lang="en-US" sz="3200" dirty="0">
              <a:solidFill>
                <a:srgbClr val="CC0000"/>
              </a:solidFill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graphicFrame>
        <p:nvGraphicFramePr>
          <p:cNvPr id="113677" name="Group 13"/>
          <p:cNvGraphicFramePr>
            <a:graphicFrameLocks noGrp="1"/>
          </p:cNvGraphicFramePr>
          <p:nvPr/>
        </p:nvGraphicFramePr>
        <p:xfrm>
          <a:off x="6173788" y="2070100"/>
          <a:ext cx="2293937" cy="3836416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731" name="Text Box 67"/>
          <p:cNvSpPr txBox="1">
            <a:spLocks noChangeArrowheads="1"/>
          </p:cNvSpPr>
          <p:nvPr/>
        </p:nvSpPr>
        <p:spPr bwMode="auto">
          <a:xfrm>
            <a:off x="1522413" y="754063"/>
            <a:ext cx="643255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  <a:cs typeface="Arial" panose="020B0604020202020204"/>
              </a:rPr>
              <a:t>使供给</a:t>
            </a:r>
            <a:r>
              <a:rPr lang="zh-CN" altLang="en-US" sz="3200">
                <a:latin typeface="微软雅黑" panose="020B0503020204020204" pitchFamily="34" charset="-122"/>
                <a:ea typeface="华光中雅_CNKI" panose="02000500000000000000"/>
                <a:cs typeface="Arial" panose="020B0604020202020204"/>
              </a:rPr>
              <a:t>与需求相等的</a:t>
            </a:r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  <a:cs typeface="Arial" panose="020B0604020202020204"/>
              </a:rPr>
              <a:t>价格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  <a:cs typeface="Arial" panose="020B0604020202020204"/>
            </a:endParaRPr>
          </a:p>
        </p:txBody>
      </p:sp>
      <p:grpSp>
        <p:nvGrpSpPr>
          <p:cNvPr id="5" name="Group 68"/>
          <p:cNvGrpSpPr/>
          <p:nvPr/>
        </p:nvGrpSpPr>
        <p:grpSpPr bwMode="auto">
          <a:xfrm>
            <a:off x="1319213" y="3833813"/>
            <a:ext cx="1676400" cy="1781175"/>
            <a:chOff x="831" y="2415"/>
            <a:chExt cx="1056" cy="1122"/>
          </a:xfrm>
        </p:grpSpPr>
        <p:grpSp>
          <p:nvGrpSpPr>
            <p:cNvPr id="6" name="Group 69"/>
            <p:cNvGrpSpPr/>
            <p:nvPr/>
          </p:nvGrpSpPr>
          <p:grpSpPr bwMode="auto">
            <a:xfrm>
              <a:off x="831" y="2461"/>
              <a:ext cx="1013" cy="1076"/>
              <a:chOff x="357" y="2450"/>
              <a:chExt cx="795" cy="646"/>
            </a:xfrm>
          </p:grpSpPr>
          <p:sp>
            <p:nvSpPr>
              <p:cNvPr id="7219" name="Line 7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220" name="Line 7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7218" name="Oval 72"/>
            <p:cNvSpPr>
              <a:spLocks noChangeArrowheads="1"/>
            </p:cNvSpPr>
            <p:nvPr/>
          </p:nvSpPr>
          <p:spPr bwMode="auto">
            <a:xfrm>
              <a:off x="1799" y="241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7" name="Group 73"/>
          <p:cNvGrpSpPr/>
          <p:nvPr/>
        </p:nvGrpSpPr>
        <p:grpSpPr bwMode="auto">
          <a:xfrm>
            <a:off x="309563" y="3702050"/>
            <a:ext cx="6419850" cy="727075"/>
            <a:chOff x="195" y="2332"/>
            <a:chExt cx="4044" cy="458"/>
          </a:xfrm>
        </p:grpSpPr>
        <p:sp>
          <p:nvSpPr>
            <p:cNvPr id="7215" name="Rectangle 74"/>
            <p:cNvSpPr>
              <a:spLocks noChangeArrowheads="1"/>
            </p:cNvSpPr>
            <p:nvPr/>
          </p:nvSpPr>
          <p:spPr bwMode="auto">
            <a:xfrm>
              <a:off x="195" y="2332"/>
              <a:ext cx="529" cy="2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16" name="Rectangle 75"/>
            <p:cNvSpPr>
              <a:spLocks noChangeArrowheads="1"/>
            </p:cNvSpPr>
            <p:nvPr/>
          </p:nvSpPr>
          <p:spPr bwMode="auto">
            <a:xfrm>
              <a:off x="3979" y="2552"/>
              <a:ext cx="260" cy="23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7214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/>
      <p:bldP spid="1137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3772" y="730494"/>
            <a:ext cx="4838281" cy="580816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需求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3772" y="2147086"/>
            <a:ext cx="7234813" cy="33141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16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是买者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能够购买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的一种物品的数量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16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其他条件不变时，一种物品的价格上升，对该物品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的需求量就会减少。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bldLvl="4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808163" y="1946275"/>
            <a:ext cx="2101850" cy="3660775"/>
            <a:chOff x="1139" y="1226"/>
            <a:chExt cx="1324" cy="2306"/>
          </a:xfrm>
        </p:grpSpPr>
        <p:sp>
          <p:nvSpPr>
            <p:cNvPr id="8249" name="Line 3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250" name="Text Box 4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327150" y="1944688"/>
            <a:ext cx="3367088" cy="3665537"/>
            <a:chOff x="836" y="1225"/>
            <a:chExt cx="2121" cy="2309"/>
          </a:xfrm>
        </p:grpSpPr>
        <p:sp>
          <p:nvSpPr>
            <p:cNvPr id="8247" name="Line 6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248" name="Text Box 7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277813" y="1444625"/>
            <a:ext cx="5513387" cy="4886325"/>
            <a:chOff x="175" y="910"/>
            <a:chExt cx="3473" cy="3078"/>
          </a:xfrm>
        </p:grpSpPr>
        <p:graphicFrame>
          <p:nvGraphicFramePr>
            <p:cNvPr id="8194" name="Object 9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Worksheet" r:id="rId4" imgW="6885940" imgH="6152515" progId="Excel.Sheet.8">
                    <p:embed/>
                  </p:oleObj>
                </mc:Choice>
                <mc:Fallback>
                  <p:oleObj name="Worksheet" r:id="rId4" imgW="6885940" imgH="6152515" progId="Excel.Sheet.8">
                    <p:embed/>
                    <p:pic>
                      <p:nvPicPr>
                        <p:cNvPr id="0" name="图片 8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5" name="Text Box 10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8246" name="Text Box 11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aphicFrame>
        <p:nvGraphicFramePr>
          <p:cNvPr id="114701" name="Group 13"/>
          <p:cNvGraphicFramePr>
            <a:graphicFrameLocks noGrp="1"/>
          </p:cNvGraphicFramePr>
          <p:nvPr/>
        </p:nvGraphicFramePr>
        <p:xfrm>
          <a:off x="6173788" y="2070100"/>
          <a:ext cx="2293937" cy="3836416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$0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68"/>
          <p:cNvGrpSpPr/>
          <p:nvPr/>
        </p:nvGrpSpPr>
        <p:grpSpPr bwMode="auto">
          <a:xfrm>
            <a:off x="1319213" y="3833813"/>
            <a:ext cx="1676400" cy="1781175"/>
            <a:chOff x="831" y="2415"/>
            <a:chExt cx="1056" cy="1122"/>
          </a:xfrm>
        </p:grpSpPr>
        <p:grpSp>
          <p:nvGrpSpPr>
            <p:cNvPr id="6" name="Group 69"/>
            <p:cNvGrpSpPr/>
            <p:nvPr/>
          </p:nvGrpSpPr>
          <p:grpSpPr bwMode="auto">
            <a:xfrm>
              <a:off x="831" y="2461"/>
              <a:ext cx="1013" cy="1076"/>
              <a:chOff x="357" y="2450"/>
              <a:chExt cx="795" cy="646"/>
            </a:xfrm>
          </p:grpSpPr>
          <p:sp>
            <p:nvSpPr>
              <p:cNvPr id="8243" name="Line 7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8244" name="Line 7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8242" name="Oval 72"/>
            <p:cNvSpPr>
              <a:spLocks noChangeArrowheads="1"/>
            </p:cNvSpPr>
            <p:nvPr/>
          </p:nvSpPr>
          <p:spPr bwMode="auto">
            <a:xfrm>
              <a:off x="1799" y="241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7" name="Group 73"/>
          <p:cNvGrpSpPr/>
          <p:nvPr/>
        </p:nvGrpSpPr>
        <p:grpSpPr bwMode="auto">
          <a:xfrm>
            <a:off x="2708275" y="4051300"/>
            <a:ext cx="5672138" cy="2168525"/>
            <a:chOff x="1706" y="2552"/>
            <a:chExt cx="3573" cy="1366"/>
          </a:xfrm>
        </p:grpSpPr>
        <p:sp>
          <p:nvSpPr>
            <p:cNvPr id="8239" name="Rectangle 74"/>
            <p:cNvSpPr>
              <a:spLocks noChangeArrowheads="1"/>
            </p:cNvSpPr>
            <p:nvPr/>
          </p:nvSpPr>
          <p:spPr bwMode="auto">
            <a:xfrm>
              <a:off x="1706" y="3676"/>
              <a:ext cx="278" cy="2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240" name="Rectangle 75"/>
            <p:cNvSpPr>
              <a:spLocks noChangeArrowheads="1"/>
            </p:cNvSpPr>
            <p:nvPr/>
          </p:nvSpPr>
          <p:spPr bwMode="auto">
            <a:xfrm>
              <a:off x="4433" y="2552"/>
              <a:ext cx="846" cy="23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8238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>
          <a:xfrm>
            <a:off x="569913" y="284163"/>
            <a:ext cx="6103937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69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华光中雅_CNKI" panose="02000500000000000000"/>
              </a:rPr>
              <a:t>均衡数量：</a:t>
            </a:r>
            <a:endParaRPr lang="en-US" sz="3200" dirty="0">
              <a:solidFill>
                <a:srgbClr val="CC0000"/>
              </a:solidFill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sp>
        <p:nvSpPr>
          <p:cNvPr id="9" name="Text Box 67"/>
          <p:cNvSpPr txBox="1">
            <a:spLocks noChangeArrowheads="1"/>
          </p:cNvSpPr>
          <p:nvPr/>
        </p:nvSpPr>
        <p:spPr bwMode="auto">
          <a:xfrm>
            <a:off x="1522413" y="754063"/>
            <a:ext cx="643255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  <a:cs typeface="Arial" panose="020B0604020202020204"/>
              </a:rPr>
              <a:t>均衡价格下的供给量与需求量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  <a:cs typeface="Arial" panose="020B0604020202020204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77813" y="1444625"/>
            <a:ext cx="5513387" cy="4886325"/>
            <a:chOff x="175" y="910"/>
            <a:chExt cx="3473" cy="3078"/>
          </a:xfrm>
        </p:grpSpPr>
        <p:graphicFrame>
          <p:nvGraphicFramePr>
            <p:cNvPr id="9218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Worksheet" r:id="rId4" imgW="6885940" imgH="6152515" progId="Excel.Sheet.8">
                    <p:embed/>
                  </p:oleObj>
                </mc:Choice>
                <mc:Fallback>
                  <p:oleObj name="Worksheet" r:id="rId4" imgW="6885940" imgH="6152515" progId="Excel.Sheet.8">
                    <p:embed/>
                    <p:pic>
                      <p:nvPicPr>
                        <p:cNvPr id="0" name="图片 9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4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9245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808163" y="1946275"/>
            <a:ext cx="2101850" cy="3660775"/>
            <a:chOff x="1139" y="1226"/>
            <a:chExt cx="1324" cy="2306"/>
          </a:xfrm>
        </p:grpSpPr>
        <p:sp>
          <p:nvSpPr>
            <p:cNvPr id="9242" name="Line 7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243" name="Text Box 8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1327150" y="1944688"/>
            <a:ext cx="3367088" cy="3665537"/>
            <a:chOff x="836" y="1225"/>
            <a:chExt cx="2121" cy="2309"/>
          </a:xfrm>
        </p:grpSpPr>
        <p:sp>
          <p:nvSpPr>
            <p:cNvPr id="9240" name="Line 10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241" name="Text Box 11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</p:grp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1319213" y="2767013"/>
            <a:ext cx="2681287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Group 13"/>
          <p:cNvGrpSpPr/>
          <p:nvPr/>
        </p:nvGrpSpPr>
        <p:grpSpPr bwMode="auto">
          <a:xfrm>
            <a:off x="2212975" y="2695575"/>
            <a:ext cx="139700" cy="2908300"/>
            <a:chOff x="1394" y="1698"/>
            <a:chExt cx="88" cy="1832"/>
          </a:xfrm>
        </p:grpSpPr>
        <p:sp>
          <p:nvSpPr>
            <p:cNvPr id="9238" name="Line 14"/>
            <p:cNvSpPr>
              <a:spLocks noChangeShapeType="1"/>
            </p:cNvSpPr>
            <p:nvPr/>
          </p:nvSpPr>
          <p:spPr bwMode="auto">
            <a:xfrm>
              <a:off x="1438" y="1744"/>
              <a:ext cx="0" cy="178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239" name="Oval 15"/>
            <p:cNvSpPr>
              <a:spLocks noChangeArrowheads="1"/>
            </p:cNvSpPr>
            <p:nvPr/>
          </p:nvSpPr>
          <p:spPr bwMode="auto">
            <a:xfrm>
              <a:off x="1394" y="1698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15728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477297" y="222568"/>
            <a:ext cx="6586538" cy="6223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华光中雅_CNKI" panose="02000500000000000000"/>
              </a:rPr>
              <a:t>过剩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 (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超额供给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):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1512888" y="715963"/>
            <a:ext cx="65627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  <a:cs typeface="Arial" panose="020B0604020202020204"/>
              </a:rPr>
              <a:t>供给量大于需求量的状态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  <a:cs typeface="Arial" panose="020B0604020202020204"/>
            </a:endParaRPr>
          </a:p>
        </p:txBody>
      </p:sp>
      <p:sp>
        <p:nvSpPr>
          <p:cNvPr id="115730" name="AutoShape 18"/>
          <p:cNvSpPr/>
          <p:nvPr/>
        </p:nvSpPr>
        <p:spPr bwMode="auto">
          <a:xfrm rot="5400000">
            <a:off x="3029744" y="1705769"/>
            <a:ext cx="220662" cy="1714500"/>
          </a:xfrm>
          <a:prstGeom prst="leftBrace">
            <a:avLst>
              <a:gd name="adj1" fmla="val 64748"/>
              <a:gd name="adj2" fmla="val 50000"/>
            </a:avLst>
          </a:prstGeom>
          <a:noFill/>
          <a:ln w="19050">
            <a:solidFill>
              <a:srgbClr val="990000"/>
            </a:solidFill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2428875" y="1924050"/>
            <a:ext cx="1501775" cy="4889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i="1" dirty="0">
                <a:latin typeface="Arial" panose="020B0604020202020204"/>
                <a:cs typeface="Arial" panose="020B0604020202020204"/>
              </a:rPr>
              <a:t>过剩</a:t>
            </a:r>
            <a:endParaRPr lang="en-US" sz="2600" b="1" i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5476875" y="1714500"/>
            <a:ext cx="2789238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例如：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b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</a:b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如果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en-US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P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 </a:t>
            </a: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 5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, 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5468938" y="2647950"/>
            <a:ext cx="2862262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那</a:t>
            </a:r>
            <a:r>
              <a:rPr lang="en-US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</a:t>
            </a:r>
            <a:r>
              <a:rPr lang="en-US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 =  9 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5467350" y="3217862"/>
            <a:ext cx="278765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且</a:t>
            </a:r>
            <a:r>
              <a:rPr lang="en-US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</a:t>
            </a:r>
            <a:r>
              <a:rPr lang="en-US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 =  25 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5490369" y="3717608"/>
            <a:ext cx="302260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会有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16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单位的过剩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6" name="Group 24"/>
          <p:cNvGrpSpPr/>
          <p:nvPr/>
        </p:nvGrpSpPr>
        <p:grpSpPr bwMode="auto">
          <a:xfrm>
            <a:off x="3927475" y="2695575"/>
            <a:ext cx="139700" cy="2911475"/>
            <a:chOff x="2474" y="1698"/>
            <a:chExt cx="88" cy="1834"/>
          </a:xfrm>
        </p:grpSpPr>
        <p:sp>
          <p:nvSpPr>
            <p:cNvPr id="9236" name="Line 25"/>
            <p:cNvSpPr>
              <a:spLocks noChangeShapeType="1"/>
            </p:cNvSpPr>
            <p:nvPr/>
          </p:nvSpPr>
          <p:spPr bwMode="auto">
            <a:xfrm>
              <a:off x="2519" y="1744"/>
              <a:ext cx="0" cy="17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237" name="Oval 26"/>
            <p:cNvSpPr>
              <a:spLocks noChangeArrowheads="1"/>
            </p:cNvSpPr>
            <p:nvPr/>
          </p:nvSpPr>
          <p:spPr bwMode="auto">
            <a:xfrm>
              <a:off x="2474" y="1698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9235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4" grpId="0" animBg="1"/>
      <p:bldP spid="115728" grpId="0"/>
      <p:bldP spid="115729" grpId="0"/>
      <p:bldP spid="115730" grpId="0" animBg="1"/>
      <p:bldP spid="115731" grpId="0" animBg="1"/>
      <p:bldP spid="115732" grpId="0"/>
      <p:bldP spid="115734" grpId="0"/>
      <p:bldP spid="1157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77813" y="1444625"/>
            <a:ext cx="5513387" cy="4886325"/>
            <a:chOff x="175" y="910"/>
            <a:chExt cx="3473" cy="3078"/>
          </a:xfrm>
        </p:grpSpPr>
        <p:graphicFrame>
          <p:nvGraphicFramePr>
            <p:cNvPr id="10242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Worksheet" r:id="rId4" imgW="6885940" imgH="6152515" progId="Excel.Sheet.8">
                    <p:embed/>
                  </p:oleObj>
                </mc:Choice>
                <mc:Fallback>
                  <p:oleObj name="Worksheet" r:id="rId4" imgW="6885940" imgH="6152515" progId="Excel.Sheet.8">
                    <p:embed/>
                    <p:pic>
                      <p:nvPicPr>
                        <p:cNvPr id="0" name="图片 10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</a:p>
          </p:txBody>
        </p:sp>
        <p:sp>
          <p:nvSpPr>
            <p:cNvPr id="10282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</a:p>
          </p:txBody>
        </p:sp>
      </p:grp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1319213" y="2767013"/>
            <a:ext cx="2681287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808163" y="1946275"/>
            <a:ext cx="2101850" cy="3660775"/>
            <a:chOff x="1139" y="1226"/>
            <a:chExt cx="1324" cy="2306"/>
          </a:xfrm>
        </p:grpSpPr>
        <p:sp>
          <p:nvSpPr>
            <p:cNvPr id="10279" name="Line 8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10280" name="Text Box 9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1327150" y="1944688"/>
            <a:ext cx="3367088" cy="3665537"/>
            <a:chOff x="836" y="1225"/>
            <a:chExt cx="2121" cy="2309"/>
          </a:xfrm>
        </p:grpSpPr>
        <p:sp>
          <p:nvSpPr>
            <p:cNvPr id="10277" name="Line 11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S</a:t>
              </a:r>
            </a:p>
          </p:txBody>
        </p:sp>
      </p:grpSp>
      <p:sp>
        <p:nvSpPr>
          <p:cNvPr id="10251" name="Line 15"/>
          <p:cNvSpPr>
            <a:spLocks noChangeShapeType="1"/>
          </p:cNvSpPr>
          <p:nvPr/>
        </p:nvSpPr>
        <p:spPr bwMode="auto">
          <a:xfrm>
            <a:off x="2282825" y="2768600"/>
            <a:ext cx="0" cy="2835275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0252" name="Oval 16"/>
          <p:cNvSpPr>
            <a:spLocks noChangeArrowheads="1"/>
          </p:cNvSpPr>
          <p:nvPr/>
        </p:nvSpPr>
        <p:spPr bwMode="auto">
          <a:xfrm>
            <a:off x="2212975" y="2695575"/>
            <a:ext cx="139700" cy="138113"/>
          </a:xfrm>
          <a:prstGeom prst="ellipse">
            <a:avLst/>
          </a:prstGeom>
          <a:solidFill>
            <a:srgbClr val="B2B2B2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0253" name="Line 17"/>
          <p:cNvSpPr>
            <a:spLocks noChangeShapeType="1"/>
          </p:cNvSpPr>
          <p:nvPr/>
        </p:nvSpPr>
        <p:spPr bwMode="auto">
          <a:xfrm>
            <a:off x="3998913" y="2768600"/>
            <a:ext cx="0" cy="2838450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0254" name="Oval 18"/>
          <p:cNvSpPr>
            <a:spLocks noChangeArrowheads="1"/>
          </p:cNvSpPr>
          <p:nvPr/>
        </p:nvSpPr>
        <p:spPr bwMode="auto">
          <a:xfrm>
            <a:off x="3927475" y="2695575"/>
            <a:ext cx="139700" cy="138113"/>
          </a:xfrm>
          <a:prstGeom prst="ellipse">
            <a:avLst/>
          </a:prstGeom>
          <a:solidFill>
            <a:srgbClr val="B2B2B2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0255" name="AutoShape 19"/>
          <p:cNvSpPr/>
          <p:nvPr/>
        </p:nvSpPr>
        <p:spPr bwMode="auto">
          <a:xfrm rot="5400000">
            <a:off x="3029744" y="1705769"/>
            <a:ext cx="220662" cy="1714500"/>
          </a:xfrm>
          <a:prstGeom prst="leftBrace">
            <a:avLst>
              <a:gd name="adj1" fmla="val 64748"/>
              <a:gd name="adj2" fmla="val 50000"/>
            </a:avLst>
          </a:prstGeom>
          <a:noFill/>
          <a:ln w="19050">
            <a:solidFill>
              <a:srgbClr val="B2B2B2"/>
            </a:solidFill>
            <a:round/>
          </a:ln>
        </p:spPr>
        <p:txBody>
          <a:bodyPr wrap="none" anchor="ctr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4946650" y="2309653"/>
            <a:ext cx="396875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面临过剩，卖者会通过降低价格来增加销量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4960938" y="3155573"/>
            <a:ext cx="4094162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这会使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en-US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</a:t>
            </a:r>
            <a:r>
              <a:rPr lang="en-US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增加，</a:t>
            </a:r>
            <a:r>
              <a:rPr lang="en-US" altLang="zh-CN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Q</a:t>
            </a:r>
            <a:r>
              <a:rPr lang="en-US" altLang="zh-CN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减少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320800" y="2770188"/>
            <a:ext cx="2152650" cy="558800"/>
            <a:chOff x="832" y="1745"/>
            <a:chExt cx="1356" cy="352"/>
          </a:xfrm>
        </p:grpSpPr>
        <p:sp>
          <p:nvSpPr>
            <p:cNvPr id="10275" name="Line 23"/>
            <p:cNvSpPr>
              <a:spLocks noChangeShapeType="1"/>
            </p:cNvSpPr>
            <p:nvPr/>
          </p:nvSpPr>
          <p:spPr bwMode="auto">
            <a:xfrm>
              <a:off x="833" y="1745"/>
              <a:ext cx="0" cy="352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10276" name="Line 24"/>
            <p:cNvSpPr>
              <a:spLocks noChangeShapeType="1"/>
            </p:cNvSpPr>
            <p:nvPr/>
          </p:nvSpPr>
          <p:spPr bwMode="auto">
            <a:xfrm flipV="1">
              <a:off x="832" y="2096"/>
              <a:ext cx="135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grpSp>
        <p:nvGrpSpPr>
          <p:cNvPr id="7" name="Group 25"/>
          <p:cNvGrpSpPr/>
          <p:nvPr/>
        </p:nvGrpSpPr>
        <p:grpSpPr bwMode="auto">
          <a:xfrm>
            <a:off x="2282825" y="3254375"/>
            <a:ext cx="377825" cy="2365375"/>
            <a:chOff x="1438" y="2050"/>
            <a:chExt cx="238" cy="1490"/>
          </a:xfrm>
        </p:grpSpPr>
        <p:sp>
          <p:nvSpPr>
            <p:cNvPr id="10272" name="Line 26"/>
            <p:cNvSpPr>
              <a:spLocks noChangeShapeType="1"/>
            </p:cNvSpPr>
            <p:nvPr/>
          </p:nvSpPr>
          <p:spPr bwMode="auto">
            <a:xfrm>
              <a:off x="1634" y="2090"/>
              <a:ext cx="6" cy="14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10273" name="Oval 27"/>
            <p:cNvSpPr>
              <a:spLocks noChangeArrowheads="1"/>
            </p:cNvSpPr>
            <p:nvPr/>
          </p:nvSpPr>
          <p:spPr bwMode="auto">
            <a:xfrm>
              <a:off x="1588" y="205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10274" name="Line 28"/>
            <p:cNvSpPr>
              <a:spLocks noChangeShapeType="1"/>
            </p:cNvSpPr>
            <p:nvPr/>
          </p:nvSpPr>
          <p:spPr bwMode="auto">
            <a:xfrm rot="-5400000">
              <a:off x="1541" y="3435"/>
              <a:ext cx="0" cy="206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grpSp>
        <p:nvGrpSpPr>
          <p:cNvPr id="8" name="Group 29"/>
          <p:cNvGrpSpPr/>
          <p:nvPr/>
        </p:nvGrpSpPr>
        <p:grpSpPr bwMode="auto">
          <a:xfrm>
            <a:off x="3381375" y="3254375"/>
            <a:ext cx="617538" cy="2362200"/>
            <a:chOff x="2130" y="2050"/>
            <a:chExt cx="389" cy="1488"/>
          </a:xfrm>
        </p:grpSpPr>
        <p:sp>
          <p:nvSpPr>
            <p:cNvPr id="10269" name="Line 30"/>
            <p:cNvSpPr>
              <a:spLocks noChangeShapeType="1"/>
            </p:cNvSpPr>
            <p:nvPr/>
          </p:nvSpPr>
          <p:spPr bwMode="auto">
            <a:xfrm>
              <a:off x="2174" y="2088"/>
              <a:ext cx="6" cy="14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10270" name="Oval 31"/>
            <p:cNvSpPr>
              <a:spLocks noChangeArrowheads="1"/>
            </p:cNvSpPr>
            <p:nvPr/>
          </p:nvSpPr>
          <p:spPr bwMode="auto">
            <a:xfrm>
              <a:off x="2130" y="205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10271" name="Line 32"/>
            <p:cNvSpPr>
              <a:spLocks noChangeShapeType="1"/>
            </p:cNvSpPr>
            <p:nvPr/>
          </p:nvSpPr>
          <p:spPr bwMode="auto">
            <a:xfrm rot="5400000">
              <a:off x="2348" y="3367"/>
              <a:ext cx="0" cy="342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grpSp>
        <p:nvGrpSpPr>
          <p:cNvPr id="9" name="Group 33"/>
          <p:cNvGrpSpPr/>
          <p:nvPr/>
        </p:nvGrpSpPr>
        <p:grpSpPr bwMode="auto">
          <a:xfrm>
            <a:off x="2428875" y="1924050"/>
            <a:ext cx="1501775" cy="1317625"/>
            <a:chOff x="1530" y="1212"/>
            <a:chExt cx="946" cy="830"/>
          </a:xfrm>
        </p:grpSpPr>
        <p:sp>
          <p:nvSpPr>
            <p:cNvPr id="10265" name="AutoShape 34"/>
            <p:cNvSpPr/>
            <p:nvPr/>
          </p:nvSpPr>
          <p:spPr bwMode="auto">
            <a:xfrm rot="5400000">
              <a:off x="1834" y="1699"/>
              <a:ext cx="139" cy="548"/>
            </a:xfrm>
            <a:prstGeom prst="leftBrace">
              <a:avLst>
                <a:gd name="adj1" fmla="val 32854"/>
                <a:gd name="adj2" fmla="val 50000"/>
              </a:avLst>
            </a:prstGeom>
            <a:noFill/>
            <a:ln w="19050">
              <a:solidFill>
                <a:srgbClr val="990000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grpSp>
          <p:nvGrpSpPr>
            <p:cNvPr id="10" name="Group 35"/>
            <p:cNvGrpSpPr/>
            <p:nvPr/>
          </p:nvGrpSpPr>
          <p:grpSpPr bwMode="auto">
            <a:xfrm>
              <a:off x="1530" y="1212"/>
              <a:ext cx="946" cy="666"/>
              <a:chOff x="1530" y="1212"/>
              <a:chExt cx="946" cy="666"/>
            </a:xfrm>
          </p:grpSpPr>
          <p:sp>
            <p:nvSpPr>
              <p:cNvPr id="10267" name="Line 36"/>
              <p:cNvSpPr>
                <a:spLocks noChangeShapeType="1"/>
              </p:cNvSpPr>
              <p:nvPr/>
            </p:nvSpPr>
            <p:spPr bwMode="auto">
              <a:xfrm flipV="1">
                <a:off x="1907" y="1489"/>
                <a:ext cx="12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10268" name="Text Box 37"/>
              <p:cNvSpPr txBox="1">
                <a:spLocks noChangeArrowheads="1"/>
              </p:cNvSpPr>
              <p:nvPr/>
            </p:nvSpPr>
            <p:spPr bwMode="auto">
              <a:xfrm>
                <a:off x="1530" y="1212"/>
                <a:ext cx="946" cy="30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600" b="1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</a:rPr>
                  <a:t>过剩</a:t>
                </a:r>
                <a:endParaRPr lang="en-US" sz="26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</p:grpSp>
      </p:grpSp>
      <p:sp>
        <p:nvSpPr>
          <p:cNvPr id="116774" name="Text Box 38"/>
          <p:cNvSpPr txBox="1">
            <a:spLocks noChangeArrowheads="1"/>
          </p:cNvSpPr>
          <p:nvPr/>
        </p:nvSpPr>
        <p:spPr bwMode="auto">
          <a:xfrm>
            <a:off x="4860133" y="3611403"/>
            <a:ext cx="335280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…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减少过剩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0264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Rectangle 16"/>
          <p:cNvSpPr txBox="1">
            <a:spLocks noChangeArrowheads="1"/>
          </p:cNvSpPr>
          <p:nvPr/>
        </p:nvSpPr>
        <p:spPr>
          <a:xfrm>
            <a:off x="571500" y="252413"/>
            <a:ext cx="6586538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69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华光中雅_CNKI" panose="02000500000000000000"/>
              </a:rPr>
              <a:t>过剩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 (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超额供给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):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512888" y="715963"/>
            <a:ext cx="65627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  <a:cs typeface="Arial" panose="020B0604020202020204"/>
              </a:rPr>
              <a:t>供给量大于需求量的状态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6" grpId="0"/>
      <p:bldP spid="116757" grpId="0"/>
      <p:bldP spid="116774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77813" y="1444625"/>
            <a:ext cx="5513387" cy="4886325"/>
            <a:chOff x="175" y="910"/>
            <a:chExt cx="3473" cy="3078"/>
          </a:xfrm>
        </p:grpSpPr>
        <p:graphicFrame>
          <p:nvGraphicFramePr>
            <p:cNvPr id="11266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name="Worksheet" r:id="rId4" imgW="6885940" imgH="6152515" progId="Excel.Sheet.8">
                    <p:embed/>
                  </p:oleObj>
                </mc:Choice>
                <mc:Fallback>
                  <p:oleObj name="Worksheet" r:id="rId4" imgW="6885940" imgH="6152515" progId="Excel.Sheet.8">
                    <p:embed/>
                    <p:pic>
                      <p:nvPicPr>
                        <p:cNvPr id="0" name="图片 11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5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11296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808163" y="1946275"/>
            <a:ext cx="2101850" cy="3660775"/>
            <a:chOff x="1139" y="1226"/>
            <a:chExt cx="1324" cy="2306"/>
          </a:xfrm>
        </p:grpSpPr>
        <p:sp>
          <p:nvSpPr>
            <p:cNvPr id="11293" name="Line 7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294" name="Text Box 8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1327150" y="1944688"/>
            <a:ext cx="3367088" cy="3665537"/>
            <a:chOff x="836" y="1225"/>
            <a:chExt cx="2121" cy="2309"/>
          </a:xfrm>
        </p:grpSpPr>
        <p:sp>
          <p:nvSpPr>
            <p:cNvPr id="11291" name="Line 10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292" name="Text Box 11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</p:grpSp>
      <p:sp>
        <p:nvSpPr>
          <p:cNvPr id="11276" name="Line 16"/>
          <p:cNvSpPr>
            <a:spLocks noChangeShapeType="1"/>
          </p:cNvSpPr>
          <p:nvPr/>
        </p:nvSpPr>
        <p:spPr bwMode="auto">
          <a:xfrm flipV="1">
            <a:off x="1320800" y="3327400"/>
            <a:ext cx="2152650" cy="1588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277" name="Line 17"/>
          <p:cNvSpPr>
            <a:spLocks noChangeShapeType="1"/>
          </p:cNvSpPr>
          <p:nvPr/>
        </p:nvSpPr>
        <p:spPr bwMode="auto">
          <a:xfrm>
            <a:off x="2593975" y="3317875"/>
            <a:ext cx="9525" cy="2301875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>
            <a:off x="3451225" y="3314700"/>
            <a:ext cx="9525" cy="2301875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279" name="AutoShape 19"/>
          <p:cNvSpPr/>
          <p:nvPr/>
        </p:nvSpPr>
        <p:spPr bwMode="auto">
          <a:xfrm rot="5400000">
            <a:off x="2912269" y="2696369"/>
            <a:ext cx="220662" cy="869950"/>
          </a:xfrm>
          <a:prstGeom prst="leftBrace">
            <a:avLst>
              <a:gd name="adj1" fmla="val 32854"/>
              <a:gd name="adj2" fmla="val 50000"/>
            </a:avLst>
          </a:prstGeom>
          <a:noFill/>
          <a:ln w="19050">
            <a:solidFill>
              <a:srgbClr val="B2B2B2"/>
            </a:solidFill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 flipV="1">
            <a:off x="3027363" y="2363788"/>
            <a:ext cx="190500" cy="61753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2428875" y="1924050"/>
            <a:ext cx="1501775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1" i="1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过剩</a:t>
            </a:r>
            <a:endParaRPr lang="en-US" sz="2600" b="1" i="1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1319213" y="3338513"/>
            <a:ext cx="1681162" cy="2278062"/>
            <a:chOff x="831" y="2103"/>
            <a:chExt cx="1059" cy="1435"/>
          </a:xfrm>
        </p:grpSpPr>
        <p:grpSp>
          <p:nvGrpSpPr>
            <p:cNvPr id="6" name="Group 24"/>
            <p:cNvGrpSpPr/>
            <p:nvPr/>
          </p:nvGrpSpPr>
          <p:grpSpPr bwMode="auto">
            <a:xfrm>
              <a:off x="831" y="2103"/>
              <a:ext cx="1013" cy="358"/>
              <a:chOff x="831" y="2103"/>
              <a:chExt cx="1013" cy="358"/>
            </a:xfrm>
          </p:grpSpPr>
          <p:sp>
            <p:nvSpPr>
              <p:cNvPr id="11289" name="Line 25"/>
              <p:cNvSpPr>
                <a:spLocks noChangeShapeType="1"/>
              </p:cNvSpPr>
              <p:nvPr/>
            </p:nvSpPr>
            <p:spPr bwMode="auto">
              <a:xfrm>
                <a:off x="831" y="2103"/>
                <a:ext cx="0" cy="352"/>
              </a:xfrm>
              <a:prstGeom prst="line">
                <a:avLst/>
              </a:prstGeom>
              <a:noFill/>
              <a:ln w="57150">
                <a:solidFill>
                  <a:srgbClr val="990000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290" name="Line 26"/>
              <p:cNvSpPr>
                <a:spLocks noChangeShapeType="1"/>
              </p:cNvSpPr>
              <p:nvPr/>
            </p:nvSpPr>
            <p:spPr bwMode="auto">
              <a:xfrm flipV="1">
                <a:off x="834" y="2460"/>
                <a:ext cx="1010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7" name="Group 27"/>
            <p:cNvGrpSpPr/>
            <p:nvPr/>
          </p:nvGrpSpPr>
          <p:grpSpPr bwMode="auto">
            <a:xfrm>
              <a:off x="1802" y="2410"/>
              <a:ext cx="88" cy="1128"/>
              <a:chOff x="1802" y="2410"/>
              <a:chExt cx="88" cy="1128"/>
            </a:xfrm>
          </p:grpSpPr>
          <p:sp>
            <p:nvSpPr>
              <p:cNvPr id="11287" name="Line 28"/>
              <p:cNvSpPr>
                <a:spLocks noChangeShapeType="1"/>
              </p:cNvSpPr>
              <p:nvPr/>
            </p:nvSpPr>
            <p:spPr bwMode="auto">
              <a:xfrm>
                <a:off x="1840" y="2440"/>
                <a:ext cx="4" cy="109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288" name="Oval 29"/>
              <p:cNvSpPr>
                <a:spLocks noChangeArrowheads="1"/>
              </p:cNvSpPr>
              <p:nvPr/>
            </p:nvSpPr>
            <p:spPr bwMode="auto">
              <a:xfrm>
                <a:off x="1802" y="2410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11284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" name="Rectangle 16"/>
          <p:cNvSpPr txBox="1">
            <a:spLocks noChangeArrowheads="1"/>
          </p:cNvSpPr>
          <p:nvPr/>
        </p:nvSpPr>
        <p:spPr>
          <a:xfrm>
            <a:off x="571500" y="252413"/>
            <a:ext cx="6586538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69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华光中雅_CNKI" panose="02000500000000000000"/>
              </a:rPr>
              <a:t>过剩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 (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超额供给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):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512888" y="715963"/>
            <a:ext cx="65627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  <a:cs typeface="Arial" panose="020B0604020202020204"/>
              </a:rPr>
              <a:t>供给量大于需求量的状态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  <a:cs typeface="Arial" panose="020B0604020202020204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867275" y="1793706"/>
            <a:ext cx="396875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面临过剩，卖者会通过降低价格来增加销量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881563" y="2639626"/>
            <a:ext cx="4094162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这会使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en-US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</a:t>
            </a:r>
            <a:r>
              <a:rPr lang="en-US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增加，</a:t>
            </a:r>
            <a:r>
              <a:rPr lang="en-US" altLang="zh-CN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Q</a:t>
            </a:r>
            <a:r>
              <a:rPr lang="en-US" altLang="zh-CN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减少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4881563" y="3255705"/>
            <a:ext cx="3968750" cy="1292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价格会继续下降，直到达到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均衡价格，过剩消失，再次达到均衡状态。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77813" y="1444625"/>
            <a:ext cx="5513387" cy="4886325"/>
            <a:chOff x="175" y="910"/>
            <a:chExt cx="3473" cy="3078"/>
          </a:xfrm>
        </p:grpSpPr>
        <p:graphicFrame>
          <p:nvGraphicFramePr>
            <p:cNvPr id="12290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0" name="Worksheet" r:id="rId4" imgW="6885940" imgH="6152515" progId="Excel.Sheet.8">
                    <p:embed/>
                  </p:oleObj>
                </mc:Choice>
                <mc:Fallback>
                  <p:oleObj name="Worksheet" r:id="rId4" imgW="6885940" imgH="6152515" progId="Excel.Sheet.8">
                    <p:embed/>
                    <p:pic>
                      <p:nvPicPr>
                        <p:cNvPr id="0" name="图片 12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12317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808163" y="1946275"/>
            <a:ext cx="2101850" cy="3660775"/>
            <a:chOff x="1139" y="1226"/>
            <a:chExt cx="1324" cy="2306"/>
          </a:xfrm>
        </p:grpSpPr>
        <p:sp>
          <p:nvSpPr>
            <p:cNvPr id="12314" name="Line 7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315" name="Text Box 8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1327150" y="1944688"/>
            <a:ext cx="3367088" cy="3665537"/>
            <a:chOff x="836" y="1225"/>
            <a:chExt cx="2121" cy="2309"/>
          </a:xfrm>
        </p:grpSpPr>
        <p:sp>
          <p:nvSpPr>
            <p:cNvPr id="12312" name="Line 10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313" name="Text Box 11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</p:grp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1322388" y="5045075"/>
            <a:ext cx="2259012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Group 19"/>
          <p:cNvGrpSpPr/>
          <p:nvPr/>
        </p:nvGrpSpPr>
        <p:grpSpPr bwMode="auto">
          <a:xfrm>
            <a:off x="3505200" y="4972050"/>
            <a:ext cx="139700" cy="642938"/>
            <a:chOff x="2208" y="3132"/>
            <a:chExt cx="88" cy="405"/>
          </a:xfrm>
        </p:grpSpPr>
        <p:sp>
          <p:nvSpPr>
            <p:cNvPr id="12310" name="Line 20"/>
            <p:cNvSpPr>
              <a:spLocks noChangeShapeType="1"/>
            </p:cNvSpPr>
            <p:nvPr/>
          </p:nvSpPr>
          <p:spPr bwMode="auto">
            <a:xfrm flipH="1">
              <a:off x="2247" y="3163"/>
              <a:ext cx="2" cy="37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311" name="Oval 21"/>
            <p:cNvSpPr>
              <a:spLocks noChangeArrowheads="1"/>
            </p:cNvSpPr>
            <p:nvPr/>
          </p:nvSpPr>
          <p:spPr bwMode="auto">
            <a:xfrm>
              <a:off x="2208" y="3132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6" name="Group 22"/>
          <p:cNvGrpSpPr/>
          <p:nvPr/>
        </p:nvGrpSpPr>
        <p:grpSpPr bwMode="auto">
          <a:xfrm>
            <a:off x="1793875" y="4972050"/>
            <a:ext cx="139700" cy="646113"/>
            <a:chOff x="1130" y="3132"/>
            <a:chExt cx="88" cy="407"/>
          </a:xfrm>
        </p:grpSpPr>
        <p:sp>
          <p:nvSpPr>
            <p:cNvPr id="12308" name="Line 23"/>
            <p:cNvSpPr>
              <a:spLocks noChangeShapeType="1"/>
            </p:cNvSpPr>
            <p:nvPr/>
          </p:nvSpPr>
          <p:spPr bwMode="auto">
            <a:xfrm flipH="1">
              <a:off x="1173" y="3165"/>
              <a:ext cx="2" cy="37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309" name="Oval 24"/>
            <p:cNvSpPr>
              <a:spLocks noChangeArrowheads="1"/>
            </p:cNvSpPr>
            <p:nvPr/>
          </p:nvSpPr>
          <p:spPr bwMode="auto">
            <a:xfrm>
              <a:off x="1130" y="3132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18809" name="AutoShape 25"/>
          <p:cNvSpPr/>
          <p:nvPr/>
        </p:nvSpPr>
        <p:spPr bwMode="auto">
          <a:xfrm rot="-5400000">
            <a:off x="2601119" y="4407694"/>
            <a:ext cx="220662" cy="1714500"/>
          </a:xfrm>
          <a:prstGeom prst="leftBrace">
            <a:avLst>
              <a:gd name="adj1" fmla="val 64748"/>
              <a:gd name="adj2" fmla="val 50000"/>
            </a:avLst>
          </a:prstGeom>
          <a:noFill/>
          <a:ln w="19050">
            <a:solidFill>
              <a:srgbClr val="990000"/>
            </a:solidFill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1951038" y="5394325"/>
            <a:ext cx="1512887" cy="4730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短缺</a:t>
            </a:r>
            <a:endParaRPr lang="en-US" sz="2500" b="1" i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2307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" name="Rectangle 16"/>
          <p:cNvSpPr txBox="1">
            <a:spLocks noChangeArrowheads="1"/>
          </p:cNvSpPr>
          <p:nvPr/>
        </p:nvSpPr>
        <p:spPr>
          <a:xfrm>
            <a:off x="571500" y="252413"/>
            <a:ext cx="6586538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69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短缺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超额需求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512888" y="715963"/>
            <a:ext cx="65627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需求量大于供给量的状态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5476875" y="1714500"/>
            <a:ext cx="2789238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例如：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b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</a:b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如果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en-US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P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 </a:t>
            </a: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 1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, 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468938" y="2647950"/>
            <a:ext cx="2862262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那</a:t>
            </a:r>
            <a:r>
              <a:rPr lang="en-US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</a:t>
            </a:r>
            <a:r>
              <a:rPr lang="en-US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 =  21 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5467350" y="3217862"/>
            <a:ext cx="278765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且</a:t>
            </a:r>
            <a:r>
              <a:rPr lang="en-US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</a:t>
            </a:r>
            <a:r>
              <a:rPr lang="en-US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 =  5 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490369" y="3717608"/>
            <a:ext cx="302260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会有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16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单位的短缺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2" grpId="0" animBg="1"/>
      <p:bldP spid="118809" grpId="0" animBg="1"/>
      <p:bldP spid="118810" grpId="0" animBg="1"/>
      <p:bldP spid="7" grpId="0"/>
      <p:bldP spid="8" grpId="0"/>
      <p:bldP spid="9" grpId="0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77813" y="1444625"/>
            <a:ext cx="5513387" cy="4886325"/>
            <a:chOff x="175" y="910"/>
            <a:chExt cx="3473" cy="3078"/>
          </a:xfrm>
        </p:grpSpPr>
        <p:graphicFrame>
          <p:nvGraphicFramePr>
            <p:cNvPr id="13314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4" name="Worksheet" r:id="rId4" imgW="6485890" imgH="5795010" progId="Excel.Sheet.8">
                    <p:embed/>
                  </p:oleObj>
                </mc:Choice>
                <mc:Fallback>
                  <p:oleObj name="Worksheet" r:id="rId4" imgW="6485890" imgH="5795010" progId="Excel.Sheet.8">
                    <p:embed/>
                    <p:pic>
                      <p:nvPicPr>
                        <p:cNvPr id="0" name="图片 13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5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13356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808163" y="1946275"/>
            <a:ext cx="2101850" cy="3660775"/>
            <a:chOff x="1139" y="1226"/>
            <a:chExt cx="1324" cy="2306"/>
          </a:xfrm>
        </p:grpSpPr>
        <p:sp>
          <p:nvSpPr>
            <p:cNvPr id="13353" name="Line 7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354" name="Text Box 8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1327150" y="1944688"/>
            <a:ext cx="3367088" cy="3665537"/>
            <a:chOff x="836" y="1225"/>
            <a:chExt cx="2121" cy="2309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352" name="Text Box 11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</p:grpSp>
      <p:sp>
        <p:nvSpPr>
          <p:cNvPr id="13322" name="Line 14"/>
          <p:cNvSpPr>
            <a:spLocks noChangeShapeType="1"/>
          </p:cNvSpPr>
          <p:nvPr/>
        </p:nvSpPr>
        <p:spPr bwMode="auto">
          <a:xfrm>
            <a:off x="1322388" y="5045075"/>
            <a:ext cx="2259012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H="1">
            <a:off x="3567113" y="5021263"/>
            <a:ext cx="3175" cy="593725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324" name="Oval 16"/>
          <p:cNvSpPr>
            <a:spLocks noChangeArrowheads="1"/>
          </p:cNvSpPr>
          <p:nvPr/>
        </p:nvSpPr>
        <p:spPr bwMode="auto">
          <a:xfrm>
            <a:off x="3505200" y="4972050"/>
            <a:ext cx="139700" cy="138113"/>
          </a:xfrm>
          <a:prstGeom prst="ellipse">
            <a:avLst/>
          </a:prstGeom>
          <a:solidFill>
            <a:srgbClr val="B2B2B2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Group 17"/>
          <p:cNvGrpSpPr/>
          <p:nvPr/>
        </p:nvGrpSpPr>
        <p:grpSpPr bwMode="auto">
          <a:xfrm>
            <a:off x="1793875" y="4972050"/>
            <a:ext cx="139700" cy="646113"/>
            <a:chOff x="1130" y="3132"/>
            <a:chExt cx="88" cy="407"/>
          </a:xfrm>
        </p:grpSpPr>
        <p:sp>
          <p:nvSpPr>
            <p:cNvPr id="13349" name="Line 18"/>
            <p:cNvSpPr>
              <a:spLocks noChangeShapeType="1"/>
            </p:cNvSpPr>
            <p:nvPr/>
          </p:nvSpPr>
          <p:spPr bwMode="auto">
            <a:xfrm flipH="1">
              <a:off x="1173" y="3165"/>
              <a:ext cx="2" cy="374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350" name="Oval 19"/>
            <p:cNvSpPr>
              <a:spLocks noChangeArrowheads="1"/>
            </p:cNvSpPr>
            <p:nvPr/>
          </p:nvSpPr>
          <p:spPr bwMode="auto">
            <a:xfrm>
              <a:off x="1130" y="3132"/>
              <a:ext cx="88" cy="87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7" name="Group 24"/>
          <p:cNvGrpSpPr/>
          <p:nvPr/>
        </p:nvGrpSpPr>
        <p:grpSpPr bwMode="auto">
          <a:xfrm>
            <a:off x="1319213" y="4479925"/>
            <a:ext cx="1952625" cy="558800"/>
            <a:chOff x="831" y="2822"/>
            <a:chExt cx="1230" cy="352"/>
          </a:xfrm>
        </p:grpSpPr>
        <p:sp>
          <p:nvSpPr>
            <p:cNvPr id="13347" name="Line 25"/>
            <p:cNvSpPr>
              <a:spLocks noChangeShapeType="1"/>
            </p:cNvSpPr>
            <p:nvPr/>
          </p:nvSpPr>
          <p:spPr bwMode="auto">
            <a:xfrm>
              <a:off x="831" y="2822"/>
              <a:ext cx="123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348" name="Line 26"/>
            <p:cNvSpPr>
              <a:spLocks noChangeShapeType="1"/>
            </p:cNvSpPr>
            <p:nvPr/>
          </p:nvSpPr>
          <p:spPr bwMode="auto">
            <a:xfrm rot="10800000">
              <a:off x="833" y="2822"/>
              <a:ext cx="0" cy="352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8" name="Group 27"/>
          <p:cNvGrpSpPr/>
          <p:nvPr/>
        </p:nvGrpSpPr>
        <p:grpSpPr bwMode="auto">
          <a:xfrm>
            <a:off x="3186113" y="4405313"/>
            <a:ext cx="384175" cy="1214437"/>
            <a:chOff x="2007" y="2775"/>
            <a:chExt cx="242" cy="765"/>
          </a:xfrm>
        </p:grpSpPr>
        <p:grpSp>
          <p:nvGrpSpPr>
            <p:cNvPr id="9" name="Group 28"/>
            <p:cNvGrpSpPr/>
            <p:nvPr/>
          </p:nvGrpSpPr>
          <p:grpSpPr bwMode="auto">
            <a:xfrm>
              <a:off x="2007" y="2775"/>
              <a:ext cx="88" cy="765"/>
              <a:chOff x="2007" y="2775"/>
              <a:chExt cx="88" cy="765"/>
            </a:xfrm>
          </p:grpSpPr>
          <p:sp>
            <p:nvSpPr>
              <p:cNvPr id="13345" name="Line 29"/>
              <p:cNvSpPr>
                <a:spLocks noChangeShapeType="1"/>
              </p:cNvSpPr>
              <p:nvPr/>
            </p:nvSpPr>
            <p:spPr bwMode="auto">
              <a:xfrm flipH="1">
                <a:off x="2050" y="2822"/>
                <a:ext cx="0" cy="71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346" name="Oval 30"/>
              <p:cNvSpPr>
                <a:spLocks noChangeArrowheads="1"/>
              </p:cNvSpPr>
              <p:nvPr/>
            </p:nvSpPr>
            <p:spPr bwMode="auto">
              <a:xfrm>
                <a:off x="2007" y="2775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3344" name="Line 31"/>
            <p:cNvSpPr>
              <a:spLocks noChangeShapeType="1"/>
            </p:cNvSpPr>
            <p:nvPr/>
          </p:nvSpPr>
          <p:spPr bwMode="auto">
            <a:xfrm rot="5400000">
              <a:off x="2148" y="3438"/>
              <a:ext cx="0" cy="202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0" name="Group 32"/>
          <p:cNvGrpSpPr/>
          <p:nvPr/>
        </p:nvGrpSpPr>
        <p:grpSpPr bwMode="auto">
          <a:xfrm>
            <a:off x="1858963" y="4408488"/>
            <a:ext cx="596900" cy="1209675"/>
            <a:chOff x="1171" y="2777"/>
            <a:chExt cx="376" cy="762"/>
          </a:xfrm>
        </p:grpSpPr>
        <p:grpSp>
          <p:nvGrpSpPr>
            <p:cNvPr id="11" name="Group 33"/>
            <p:cNvGrpSpPr/>
            <p:nvPr/>
          </p:nvGrpSpPr>
          <p:grpSpPr bwMode="auto">
            <a:xfrm>
              <a:off x="1459" y="2777"/>
              <a:ext cx="88" cy="759"/>
              <a:chOff x="1459" y="2777"/>
              <a:chExt cx="88" cy="759"/>
            </a:xfrm>
          </p:grpSpPr>
          <p:sp>
            <p:nvSpPr>
              <p:cNvPr id="13341" name="Line 34"/>
              <p:cNvSpPr>
                <a:spLocks noChangeShapeType="1"/>
              </p:cNvSpPr>
              <p:nvPr/>
            </p:nvSpPr>
            <p:spPr bwMode="auto">
              <a:xfrm flipH="1">
                <a:off x="1504" y="2820"/>
                <a:ext cx="2" cy="71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342" name="Oval 35"/>
              <p:cNvSpPr>
                <a:spLocks noChangeArrowheads="1"/>
              </p:cNvSpPr>
              <p:nvPr/>
            </p:nvSpPr>
            <p:spPr bwMode="auto">
              <a:xfrm>
                <a:off x="1459" y="2777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</a:ln>
            </p:spPr>
            <p:txBody>
              <a:bodyPr wrap="none" anchor="ctr"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3340" name="Line 36"/>
            <p:cNvSpPr>
              <a:spLocks noChangeShapeType="1"/>
            </p:cNvSpPr>
            <p:nvPr/>
          </p:nvSpPr>
          <p:spPr bwMode="auto">
            <a:xfrm rot="-5400000">
              <a:off x="1340" y="3370"/>
              <a:ext cx="0" cy="338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2" name="Group 37"/>
          <p:cNvGrpSpPr/>
          <p:nvPr/>
        </p:nvGrpSpPr>
        <p:grpSpPr bwMode="auto">
          <a:xfrm>
            <a:off x="1958975" y="4572000"/>
            <a:ext cx="1512888" cy="912813"/>
            <a:chOff x="1234" y="2880"/>
            <a:chExt cx="953" cy="575"/>
          </a:xfrm>
          <a:noFill/>
        </p:grpSpPr>
        <p:sp>
          <p:nvSpPr>
            <p:cNvPr id="13335" name="AutoShape 38"/>
            <p:cNvSpPr/>
            <p:nvPr/>
          </p:nvSpPr>
          <p:spPr bwMode="auto">
            <a:xfrm rot="-5400000">
              <a:off x="1712" y="2675"/>
              <a:ext cx="132" cy="541"/>
            </a:xfrm>
            <a:prstGeom prst="leftBrace">
              <a:avLst>
                <a:gd name="adj1" fmla="val 34154"/>
                <a:gd name="adj2" fmla="val 50000"/>
              </a:avLst>
            </a:prstGeom>
            <a:grpFill/>
            <a:ln w="19050">
              <a:solidFill>
                <a:srgbClr val="990000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3" name="Group 39"/>
            <p:cNvGrpSpPr/>
            <p:nvPr/>
          </p:nvGrpSpPr>
          <p:grpSpPr bwMode="auto">
            <a:xfrm>
              <a:off x="1234" y="3031"/>
              <a:ext cx="953" cy="424"/>
              <a:chOff x="1234" y="3031"/>
              <a:chExt cx="953" cy="424"/>
            </a:xfrm>
            <a:grpFill/>
          </p:grpSpPr>
          <p:sp>
            <p:nvSpPr>
              <p:cNvPr id="13337" name="Line 40"/>
              <p:cNvSpPr>
                <a:spLocks noChangeShapeType="1"/>
              </p:cNvSpPr>
              <p:nvPr/>
            </p:nvSpPr>
            <p:spPr bwMode="auto">
              <a:xfrm flipV="1">
                <a:off x="1700" y="3031"/>
                <a:ext cx="75" cy="32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338" name="Text Box 41"/>
              <p:cNvSpPr txBox="1">
                <a:spLocks noChangeArrowheads="1"/>
              </p:cNvSpPr>
              <p:nvPr/>
            </p:nvSpPr>
            <p:spPr bwMode="auto">
              <a:xfrm>
                <a:off x="1234" y="3157"/>
                <a:ext cx="953" cy="29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45720" rIns="4572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500" b="1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/>
                  </a:rPr>
                  <a:t>短缺</a:t>
                </a:r>
                <a:endParaRPr lang="en-US" sz="25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</p:grpSp>
      </p:grpSp>
      <p:sp>
        <p:nvSpPr>
          <p:cNvPr id="13334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946650" y="2646537"/>
            <a:ext cx="419735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面临短缺，卖者会提高价格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4860133" y="3611403"/>
            <a:ext cx="335280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…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这会使短缺减少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60938" y="3155573"/>
            <a:ext cx="4094162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这会使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en-US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</a:t>
            </a:r>
            <a:r>
              <a:rPr lang="en-US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减少，</a:t>
            </a:r>
            <a:r>
              <a:rPr lang="en-US" altLang="zh-CN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Q</a:t>
            </a:r>
            <a:r>
              <a:rPr lang="en-US" altLang="zh-CN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增加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7" name="Rectangle 16"/>
          <p:cNvSpPr txBox="1">
            <a:spLocks noChangeArrowheads="1"/>
          </p:cNvSpPr>
          <p:nvPr/>
        </p:nvSpPr>
        <p:spPr>
          <a:xfrm>
            <a:off x="571500" y="252413"/>
            <a:ext cx="6586538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69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短缺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超额需求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512888" y="715963"/>
            <a:ext cx="65627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需求量大于供给量的状态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77813" y="1444625"/>
            <a:ext cx="5513387" cy="4886326"/>
            <a:chOff x="175" y="910"/>
            <a:chExt cx="3473" cy="3078"/>
          </a:xfrm>
        </p:grpSpPr>
        <p:graphicFrame>
          <p:nvGraphicFramePr>
            <p:cNvPr id="14338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Worksheet" r:id="rId4" imgW="6485890" imgH="5795010" progId="Excel.Sheet.8">
                    <p:embed/>
                  </p:oleObj>
                </mc:Choice>
                <mc:Fallback>
                  <p:oleObj name="Worksheet" r:id="rId4" imgW="6485890" imgH="5795010" progId="Excel.Sheet.8">
                    <p:embed/>
                    <p:pic>
                      <p:nvPicPr>
                        <p:cNvPr id="0" name="图片 14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7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808163" y="1946275"/>
            <a:ext cx="2101850" cy="3660775"/>
            <a:chOff x="1139" y="1226"/>
            <a:chExt cx="1324" cy="2306"/>
          </a:xfrm>
        </p:grpSpPr>
        <p:sp>
          <p:nvSpPr>
            <p:cNvPr id="14365" name="Line 7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366" name="Text Box 8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D</a:t>
              </a: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1327150" y="1944688"/>
            <a:ext cx="3367088" cy="3665537"/>
            <a:chOff x="836" y="1225"/>
            <a:chExt cx="2121" cy="2309"/>
          </a:xfrm>
        </p:grpSpPr>
        <p:sp>
          <p:nvSpPr>
            <p:cNvPr id="14363" name="Line 10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364" name="Text Box 11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latin typeface="Arial" panose="020B0604020202020204"/>
                  <a:cs typeface="Arial" panose="020B0604020202020204"/>
                </a:rPr>
                <a:t>S</a:t>
              </a:r>
            </a:p>
          </p:txBody>
        </p:sp>
      </p:grpSp>
      <p:sp>
        <p:nvSpPr>
          <p:cNvPr id="14349" name="Line 17"/>
          <p:cNvSpPr>
            <a:spLocks noChangeShapeType="1"/>
          </p:cNvSpPr>
          <p:nvPr/>
        </p:nvSpPr>
        <p:spPr bwMode="auto">
          <a:xfrm>
            <a:off x="1319213" y="4479925"/>
            <a:ext cx="1952625" cy="0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50" name="Line 18"/>
          <p:cNvSpPr>
            <a:spLocks noChangeShapeType="1"/>
          </p:cNvSpPr>
          <p:nvPr/>
        </p:nvSpPr>
        <p:spPr bwMode="auto">
          <a:xfrm flipH="1">
            <a:off x="3254375" y="4479925"/>
            <a:ext cx="0" cy="1139825"/>
          </a:xfrm>
          <a:prstGeom prst="line">
            <a:avLst/>
          </a:prstGeom>
          <a:noFill/>
          <a:ln w="12700">
            <a:solidFill>
              <a:schemeClr val="accent1">
                <a:lumMod val="90000"/>
                <a:lumOff val="10000"/>
              </a:schemeClr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51" name="Line 19"/>
          <p:cNvSpPr>
            <a:spLocks noChangeShapeType="1"/>
          </p:cNvSpPr>
          <p:nvPr/>
        </p:nvSpPr>
        <p:spPr bwMode="auto">
          <a:xfrm flipH="1">
            <a:off x="2387600" y="4476750"/>
            <a:ext cx="3175" cy="1136650"/>
          </a:xfrm>
          <a:prstGeom prst="line">
            <a:avLst/>
          </a:prstGeom>
          <a:noFill/>
          <a:ln w="12700">
            <a:solidFill>
              <a:schemeClr val="accent1">
                <a:lumMod val="90000"/>
                <a:lumOff val="10000"/>
              </a:schemeClr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52" name="AutoShape 20"/>
          <p:cNvSpPr/>
          <p:nvPr/>
        </p:nvSpPr>
        <p:spPr bwMode="auto">
          <a:xfrm rot="-5400000">
            <a:off x="2717007" y="4247356"/>
            <a:ext cx="209550" cy="858837"/>
          </a:xfrm>
          <a:prstGeom prst="leftBrace">
            <a:avLst>
              <a:gd name="adj1" fmla="val 34154"/>
              <a:gd name="adj2" fmla="val 50000"/>
            </a:avLst>
          </a:prstGeom>
          <a:noFill/>
          <a:ln w="19050">
            <a:solidFill>
              <a:schemeClr val="accent1">
                <a:lumMod val="90000"/>
                <a:lumOff val="10000"/>
              </a:schemeClr>
            </a:solidFill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53" name="Line 21"/>
          <p:cNvSpPr>
            <a:spLocks noChangeShapeType="1"/>
          </p:cNvSpPr>
          <p:nvPr/>
        </p:nvSpPr>
        <p:spPr bwMode="auto">
          <a:xfrm flipV="1">
            <a:off x="2746375" y="4811713"/>
            <a:ext cx="71438" cy="320675"/>
          </a:xfrm>
          <a:prstGeom prst="line">
            <a:avLst/>
          </a:prstGeom>
          <a:noFill/>
          <a:ln w="9525">
            <a:solidFill>
              <a:schemeClr val="accent1">
                <a:lumMod val="90000"/>
                <a:lumOff val="10000"/>
              </a:schemeClr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54" name="Text Box 22"/>
          <p:cNvSpPr txBox="1">
            <a:spLocks noChangeArrowheads="1"/>
          </p:cNvSpPr>
          <p:nvPr/>
        </p:nvSpPr>
        <p:spPr bwMode="auto">
          <a:xfrm>
            <a:off x="2017713" y="5054600"/>
            <a:ext cx="1512888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b="1" i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短缺</a:t>
            </a:r>
            <a:endParaRPr lang="en-US" sz="2500" b="1" i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5" name="Group 24"/>
          <p:cNvGrpSpPr/>
          <p:nvPr/>
        </p:nvGrpSpPr>
        <p:grpSpPr bwMode="auto">
          <a:xfrm>
            <a:off x="1322388" y="3902075"/>
            <a:ext cx="1604962" cy="558800"/>
            <a:chOff x="833" y="2458"/>
            <a:chExt cx="1011" cy="352"/>
          </a:xfrm>
        </p:grpSpPr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rot="10800000">
              <a:off x="833" y="2458"/>
              <a:ext cx="0" cy="352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V="1">
              <a:off x="834" y="2460"/>
              <a:ext cx="1010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6" name="Group 27"/>
          <p:cNvGrpSpPr/>
          <p:nvPr/>
        </p:nvGrpSpPr>
        <p:grpSpPr bwMode="auto">
          <a:xfrm>
            <a:off x="2860675" y="3825875"/>
            <a:ext cx="139700" cy="1790700"/>
            <a:chOff x="1802" y="2410"/>
            <a:chExt cx="88" cy="1128"/>
          </a:xfrm>
        </p:grpSpPr>
        <p:sp>
          <p:nvSpPr>
            <p:cNvPr id="14359" name="Line 28"/>
            <p:cNvSpPr>
              <a:spLocks noChangeShapeType="1"/>
            </p:cNvSpPr>
            <p:nvPr/>
          </p:nvSpPr>
          <p:spPr bwMode="auto">
            <a:xfrm>
              <a:off x="1840" y="2440"/>
              <a:ext cx="4" cy="109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360" name="Oval 29"/>
            <p:cNvSpPr>
              <a:spLocks noChangeArrowheads="1"/>
            </p:cNvSpPr>
            <p:nvPr/>
          </p:nvSpPr>
          <p:spPr bwMode="auto">
            <a:xfrm>
              <a:off x="1802" y="241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4358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" name="Rectangle 16"/>
          <p:cNvSpPr txBox="1">
            <a:spLocks noChangeArrowheads="1"/>
          </p:cNvSpPr>
          <p:nvPr/>
        </p:nvSpPr>
        <p:spPr>
          <a:xfrm>
            <a:off x="571500" y="252413"/>
            <a:ext cx="6586538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69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zh-CN" altLang="en-US" sz="3200" dirty="0">
                <a:solidFill>
                  <a:srgbClr val="CC0000"/>
                </a:solidFill>
                <a:latin typeface="微软雅黑" panose="020B0503020204020204" pitchFamily="34" charset="-122"/>
                <a:ea typeface="华光中雅_CNKI" panose="02000500000000000000"/>
              </a:rPr>
              <a:t>短缺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 (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超额需求</a:t>
            </a:r>
            <a:r>
              <a:rPr 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华光中雅_CNKI" panose="02000500000000000000"/>
              </a:rPr>
              <a:t>):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512888" y="715963"/>
            <a:ext cx="65627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  <a:cs typeface="Arial" panose="020B0604020202020204"/>
              </a:rPr>
              <a:t>需求量大于供给量的状态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  <a:cs typeface="Arial" panose="020B0604020202020204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4843210" y="2082464"/>
            <a:ext cx="4168441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面临短缺，卖者会提高价格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881563" y="2639626"/>
            <a:ext cx="4094162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使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en-US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</a:t>
            </a:r>
            <a:r>
              <a:rPr lang="en-US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减少，</a:t>
            </a:r>
            <a:r>
              <a:rPr lang="en-US" altLang="zh-CN" sz="2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Q</a:t>
            </a:r>
            <a:r>
              <a:rPr lang="en-US" altLang="zh-CN" sz="2600" b="1" i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增加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881563" y="3255705"/>
            <a:ext cx="396875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价格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继续上升，直到短缺消失，再次达到均衡状态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233" y="615218"/>
            <a:ext cx="4652386" cy="5554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分析均衡变动的三个步骤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95299"/>
            <a:ext cx="8064500" cy="4159250"/>
          </a:xfrm>
          <a:prstGeom prst="rect">
            <a:avLst/>
          </a:prstGeom>
          <a:solidFill>
            <a:srgbClr val="FFF5DB"/>
          </a:solidFill>
          <a:ln>
            <a:noFill/>
          </a:ln>
          <a:effectLst>
            <a:outerShdw blurRad="38100" dist="76200" dir="2700000" algn="ctr" rotWithShape="0">
              <a:schemeClr val="tx1">
                <a:lumMod val="50000"/>
                <a:lumOff val="50000"/>
                <a:alpha val="50000"/>
              </a:schemeClr>
            </a:outerShdw>
          </a:effectLst>
        </p:spPr>
        <p:txBody>
          <a:bodyPr lIns="137160" tIns="91440" bIns="91440">
            <a:normAutofit/>
          </a:bodyPr>
          <a:lstStyle/>
          <a:p>
            <a:pPr marL="0" indent="0">
              <a:spcBef>
                <a:spcPct val="60000"/>
              </a:spcBef>
              <a:buNone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分析一个事件的影响：</a:t>
            </a:r>
            <a:endParaRPr lang="en-US" sz="24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9300" lvl="1" indent="-514350">
              <a:lnSpc>
                <a:spcPct val="105000"/>
              </a:lnSpc>
              <a:spcBef>
                <a:spcPct val="80000"/>
              </a:spcBef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确定该事件是使供给曲线移动还是使需求曲线移动（还是使两者都移动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9300" lvl="1" indent="-514350">
              <a:lnSpc>
                <a:spcPct val="105000"/>
              </a:lnSpc>
              <a:spcBef>
                <a:spcPct val="80000"/>
              </a:spcBef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确定曲线移动的方向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9300" lvl="1" indent="-514350">
              <a:lnSpc>
                <a:spcPct val="105000"/>
              </a:lnSpc>
              <a:spcBef>
                <a:spcPct val="80000"/>
              </a:spcBef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用供求图说明这种移动如何改变均衡价格和均衡数量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bldLvl="5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303" y="324853"/>
            <a:ext cx="6748107" cy="85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41880" indent="-2341880" algn="l" eaLnBrk="1" hangingPunct="1"/>
            <a:r>
              <a:rPr lang="zh-CN" altLang="en-US" sz="3200" b="1" dirty="0">
                <a:latin typeface="微软雅黑" panose="020B0503020204020204" pitchFamily="34" charset="-122"/>
                <a:ea typeface="华光中雅_CNKI" panose="02000500000000000000"/>
              </a:rPr>
              <a:t>例子：混合动力</a:t>
            </a:r>
            <a:r>
              <a:rPr lang="zh-CN" altLang="en-US" sz="3200" b="1">
                <a:latin typeface="微软雅黑" panose="020B0503020204020204" pitchFamily="34" charset="-122"/>
                <a:ea typeface="华光中雅_CNKI" panose="02000500000000000000"/>
              </a:rPr>
              <a:t>汽车市场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094163" y="1179513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55323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55324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</p:grpSp>
        <p:sp>
          <p:nvSpPr>
            <p:cNvPr id="55321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</a:p>
          </p:txBody>
        </p:sp>
        <p:sp>
          <p:nvSpPr>
            <p:cNvPr id="55322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4" name="Group 38"/>
          <p:cNvGrpSpPr/>
          <p:nvPr/>
        </p:nvGrpSpPr>
        <p:grpSpPr bwMode="auto">
          <a:xfrm>
            <a:off x="4524375" y="1957388"/>
            <a:ext cx="2486025" cy="2901950"/>
            <a:chOff x="2850" y="1233"/>
            <a:chExt cx="1566" cy="1828"/>
          </a:xfrm>
        </p:grpSpPr>
        <p:sp>
          <p:nvSpPr>
            <p:cNvPr id="55318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5319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5" name="Group 39"/>
          <p:cNvGrpSpPr/>
          <p:nvPr/>
        </p:nvGrpSpPr>
        <p:grpSpPr bwMode="auto">
          <a:xfrm>
            <a:off x="4868863" y="1625600"/>
            <a:ext cx="1933575" cy="2901950"/>
            <a:chOff x="3067" y="1024"/>
            <a:chExt cx="1218" cy="1828"/>
          </a:xfrm>
        </p:grpSpPr>
        <p:sp>
          <p:nvSpPr>
            <p:cNvPr id="55316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5317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S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6" name="Group 42"/>
          <p:cNvGrpSpPr/>
          <p:nvPr/>
        </p:nvGrpSpPr>
        <p:grpSpPr bwMode="auto">
          <a:xfrm>
            <a:off x="3783013" y="3136901"/>
            <a:ext cx="2060575" cy="2332038"/>
            <a:chOff x="2383" y="1976"/>
            <a:chExt cx="1298" cy="1469"/>
          </a:xfrm>
        </p:grpSpPr>
        <p:sp>
          <p:nvSpPr>
            <p:cNvPr id="55311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  <p:sp>
          <p:nvSpPr>
            <p:cNvPr id="55312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5313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5314" name="Line 21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5315" name="Text Box 22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7" name="Group 23"/>
          <p:cNvGrpSpPr/>
          <p:nvPr/>
        </p:nvGrpSpPr>
        <p:grpSpPr bwMode="auto">
          <a:xfrm>
            <a:off x="1876425" y="1412876"/>
            <a:ext cx="2259013" cy="830263"/>
            <a:chOff x="1330" y="890"/>
            <a:chExt cx="1275" cy="523"/>
          </a:xfrm>
        </p:grpSpPr>
        <p:sp>
          <p:nvSpPr>
            <p:cNvPr id="55309" name="Line 24"/>
            <p:cNvSpPr>
              <a:spLocks noChangeShapeType="1"/>
            </p:cNvSpPr>
            <p:nvPr/>
          </p:nvSpPr>
          <p:spPr bwMode="auto">
            <a:xfrm flipV="1">
              <a:off x="2271" y="907"/>
              <a:ext cx="334" cy="24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5310" name="Text Box 25"/>
            <p:cNvSpPr txBox="1">
              <a:spLocks noChangeArrowheads="1"/>
            </p:cNvSpPr>
            <p:nvPr/>
          </p:nvSpPr>
          <p:spPr bwMode="auto">
            <a:xfrm>
              <a:off x="1330" y="890"/>
              <a:ext cx="986" cy="52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混合动力汽车价格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grpSp>
        <p:nvGrpSpPr>
          <p:cNvPr id="8" name="Group 26"/>
          <p:cNvGrpSpPr/>
          <p:nvPr/>
        </p:nvGrpSpPr>
        <p:grpSpPr bwMode="auto">
          <a:xfrm>
            <a:off x="6581775" y="5253040"/>
            <a:ext cx="1909763" cy="1212850"/>
            <a:chOff x="3703" y="3309"/>
            <a:chExt cx="1695" cy="764"/>
          </a:xfrm>
        </p:grpSpPr>
        <p:sp>
          <p:nvSpPr>
            <p:cNvPr id="55307" name="Line 27"/>
            <p:cNvSpPr>
              <a:spLocks noChangeShapeType="1"/>
            </p:cNvSpPr>
            <p:nvPr/>
          </p:nvSpPr>
          <p:spPr bwMode="auto">
            <a:xfrm flipV="1">
              <a:off x="5050" y="3309"/>
              <a:ext cx="127" cy="281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5308" name="Text Box 28"/>
            <p:cNvSpPr txBox="1">
              <a:spLocks noChangeArrowheads="1"/>
            </p:cNvSpPr>
            <p:nvPr/>
          </p:nvSpPr>
          <p:spPr bwMode="auto">
            <a:xfrm>
              <a:off x="3703" y="3550"/>
              <a:ext cx="1695" cy="52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混合动力汽车数量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87" name="Text Box 31"/>
          <p:cNvSpPr txBox="1">
            <a:spLocks noChangeArrowheads="1"/>
          </p:cNvSpPr>
          <p:nvPr/>
        </p:nvSpPr>
        <p:spPr bwMode="auto">
          <a:xfrm>
            <a:off x="109716" y="2109551"/>
            <a:ext cx="3792005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第一步：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需求曲线移动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，因为油价会影响混合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动力车的需求。供给曲线不会改变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，因为油价不会影响混合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动力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车的生产成本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。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</a:p>
        </p:txBody>
      </p:sp>
      <p:sp>
        <p:nvSpPr>
          <p:cNvPr id="224288" name="Text Box 32"/>
          <p:cNvSpPr txBox="1">
            <a:spLocks noChangeArrowheads="1"/>
          </p:cNvSpPr>
          <p:nvPr/>
        </p:nvSpPr>
        <p:spPr bwMode="auto">
          <a:xfrm>
            <a:off x="118169" y="3570000"/>
            <a:ext cx="3677505" cy="1578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137160"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第二步：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需求向右移动，因为高油价使混合动力车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相对于汽油车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更具吸引力。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63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7442" y="535477"/>
            <a:ext cx="7440804" cy="7843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341880" indent="-2341880" algn="l" eaLnBrk="1" hangingPunct="1"/>
            <a:r>
              <a:rPr lang="zh-CN" altLang="en-US" sz="3200" b="1" dirty="0">
                <a:latin typeface="微软雅黑" panose="020B0503020204020204" pitchFamily="34" charset="-122"/>
                <a:ea typeface="华光中雅_CNKI" panose="02000500000000000000"/>
              </a:rPr>
              <a:t>例</a:t>
            </a:r>
            <a:r>
              <a:rPr lang="en-US" sz="3200" b="1" dirty="0">
                <a:latin typeface="微软雅黑" panose="020B0503020204020204" pitchFamily="34" charset="-122"/>
                <a:ea typeface="华光中雅_CNKI" panose="02000500000000000000"/>
              </a:rPr>
              <a:t> 1:</a:t>
            </a:r>
            <a:r>
              <a:rPr lang="en-US" sz="3200" dirty="0">
                <a:latin typeface="微软雅黑" panose="020B0503020204020204" pitchFamily="34" charset="-122"/>
                <a:ea typeface="华光中雅_CNKI" panose="02000500000000000000"/>
              </a:rPr>
              <a:t>  </a:t>
            </a:r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需求移动</a:t>
            </a:r>
            <a:endParaRPr lang="en-US" sz="3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308" y="1292132"/>
            <a:ext cx="3463926" cy="9070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事件分析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b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油价上涨。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094163" y="1179513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56357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56358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</p:grpSp>
        <p:sp>
          <p:nvSpPr>
            <p:cNvPr id="56355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</a:p>
          </p:txBody>
        </p:sp>
        <p:sp>
          <p:nvSpPr>
            <p:cNvPr id="56356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4524375" y="1957388"/>
            <a:ext cx="2486025" cy="2901950"/>
            <a:chOff x="2850" y="1233"/>
            <a:chExt cx="1566" cy="1828"/>
          </a:xfrm>
        </p:grpSpPr>
        <p:sp>
          <p:nvSpPr>
            <p:cNvPr id="56352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6353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4868863" y="1625600"/>
            <a:ext cx="1933575" cy="2901950"/>
            <a:chOff x="3067" y="1024"/>
            <a:chExt cx="1218" cy="1828"/>
          </a:xfrm>
        </p:grpSpPr>
        <p:sp>
          <p:nvSpPr>
            <p:cNvPr id="56350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6351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S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3783013" y="3136901"/>
            <a:ext cx="2060575" cy="2332038"/>
            <a:chOff x="2383" y="1976"/>
            <a:chExt cx="1298" cy="1469"/>
          </a:xfrm>
        </p:grpSpPr>
        <p:sp>
          <p:nvSpPr>
            <p:cNvPr id="56345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  <p:sp>
          <p:nvSpPr>
            <p:cNvPr id="56346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6347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6348" name="Line 20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6349" name="Text Box 21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5665788" y="1854200"/>
            <a:ext cx="2486025" cy="2901950"/>
            <a:chOff x="3569" y="1168"/>
            <a:chExt cx="1566" cy="1828"/>
          </a:xfrm>
        </p:grpSpPr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>
              <a:off x="3569" y="1168"/>
              <a:ext cx="1263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4791" y="2708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224281" name="Line 25"/>
          <p:cNvSpPr>
            <a:spLocks noChangeShapeType="1"/>
          </p:cNvSpPr>
          <p:nvPr/>
        </p:nvSpPr>
        <p:spPr bwMode="auto">
          <a:xfrm>
            <a:off x="4787900" y="2192338"/>
            <a:ext cx="1068388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8" name="Group 36"/>
          <p:cNvGrpSpPr/>
          <p:nvPr/>
        </p:nvGrpSpPr>
        <p:grpSpPr bwMode="auto">
          <a:xfrm>
            <a:off x="3775075" y="2252663"/>
            <a:ext cx="2598738" cy="3224213"/>
            <a:chOff x="2378" y="1419"/>
            <a:chExt cx="1637" cy="2031"/>
          </a:xfrm>
        </p:grpSpPr>
        <p:sp>
          <p:nvSpPr>
            <p:cNvPr id="56338" name="Text Box 26"/>
            <p:cNvSpPr txBox="1">
              <a:spLocks noChangeArrowheads="1"/>
            </p:cNvSpPr>
            <p:nvPr/>
          </p:nvSpPr>
          <p:spPr bwMode="auto">
            <a:xfrm>
              <a:off x="2378" y="1419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  <p:sp>
          <p:nvSpPr>
            <p:cNvPr id="56339" name="Oval 27"/>
            <p:cNvSpPr>
              <a:spLocks noChangeArrowheads="1"/>
            </p:cNvSpPr>
            <p:nvPr/>
          </p:nvSpPr>
          <p:spPr bwMode="auto">
            <a:xfrm>
              <a:off x="3818" y="1487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6340" name="Text Box 28"/>
            <p:cNvSpPr txBox="1">
              <a:spLocks noChangeArrowheads="1"/>
            </p:cNvSpPr>
            <p:nvPr/>
          </p:nvSpPr>
          <p:spPr bwMode="auto">
            <a:xfrm>
              <a:off x="3707" y="3217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  <p:sp>
          <p:nvSpPr>
            <p:cNvPr id="56341" name="Line 29"/>
            <p:cNvSpPr>
              <a:spLocks noChangeShapeType="1"/>
            </p:cNvSpPr>
            <p:nvPr/>
          </p:nvSpPr>
          <p:spPr bwMode="auto">
            <a:xfrm flipH="1">
              <a:off x="2700" y="1535"/>
              <a:ext cx="1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6342" name="Line 30"/>
            <p:cNvSpPr>
              <a:spLocks noChangeShapeType="1"/>
            </p:cNvSpPr>
            <p:nvPr/>
          </p:nvSpPr>
          <p:spPr bwMode="auto">
            <a:xfrm>
              <a:off x="3862" y="1535"/>
              <a:ext cx="0" cy="16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224289" name="Text Box 33"/>
          <p:cNvSpPr txBox="1">
            <a:spLocks noChangeArrowheads="1"/>
          </p:cNvSpPr>
          <p:nvPr/>
        </p:nvSpPr>
        <p:spPr bwMode="auto">
          <a:xfrm>
            <a:off x="155473" y="4757953"/>
            <a:ext cx="3319211" cy="12578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137160"/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第三步：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 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这种移动使混合动力汽车的价格上升，产量增加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。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4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4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87" grpId="0" build="p"/>
      <p:bldP spid="224288" grpId="0" build="p"/>
      <p:bldP spid="224259" grpId="0" build="p" bldLvl="5"/>
      <p:bldP spid="224281" grpId="0" animBg="1"/>
      <p:bldP spid="224281" grpId="1" animBg="1"/>
      <p:bldP spid="22428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7731" y="586555"/>
            <a:ext cx="1884066" cy="75723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需求表</a:t>
            </a:r>
            <a:endParaRPr 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9085" y="2066053"/>
            <a:ext cx="4089679" cy="32294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：表示一种物品的价格与需求量之间关系的表格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例如：周老师对蜜雪冰城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咖啡的需求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注意周老师的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偏好满足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需求定理，即价格升高，需求量减少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684" name="Group 4"/>
          <p:cNvGraphicFramePr>
            <a:graphicFrameLocks noGrp="1"/>
          </p:cNvGraphicFramePr>
          <p:nvPr/>
        </p:nvGraphicFramePr>
        <p:xfrm>
          <a:off x="6191250" y="1566418"/>
          <a:ext cx="2668588" cy="4145409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拿铁价格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拿铁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需求量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63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4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4094163" y="1179513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57375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57376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</p:grpSp>
        <p:sp>
          <p:nvSpPr>
            <p:cNvPr id="57373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</a:p>
          </p:txBody>
        </p:sp>
        <p:sp>
          <p:nvSpPr>
            <p:cNvPr id="57374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4524375" y="1957388"/>
            <a:ext cx="2486025" cy="2901950"/>
            <a:chOff x="2850" y="1233"/>
            <a:chExt cx="1566" cy="1828"/>
          </a:xfrm>
        </p:grpSpPr>
        <p:sp>
          <p:nvSpPr>
            <p:cNvPr id="57370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7371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4868863" y="1625600"/>
            <a:ext cx="1933575" cy="2901950"/>
            <a:chOff x="3067" y="1024"/>
            <a:chExt cx="1218" cy="1828"/>
          </a:xfrm>
        </p:grpSpPr>
        <p:sp>
          <p:nvSpPr>
            <p:cNvPr id="57368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7369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S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3783013" y="3136901"/>
            <a:ext cx="2060575" cy="2332038"/>
            <a:chOff x="2383" y="1976"/>
            <a:chExt cx="1298" cy="1469"/>
          </a:xfrm>
        </p:grpSpPr>
        <p:sp>
          <p:nvSpPr>
            <p:cNvPr id="57363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  <p:sp>
          <p:nvSpPr>
            <p:cNvPr id="57364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7365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7366" name="Line 20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7367" name="Text Box 21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5665788" y="1854200"/>
            <a:ext cx="2486025" cy="2901950"/>
            <a:chOff x="3569" y="1168"/>
            <a:chExt cx="1566" cy="1828"/>
          </a:xfrm>
        </p:grpSpPr>
        <p:sp>
          <p:nvSpPr>
            <p:cNvPr id="57361" name="Line 23"/>
            <p:cNvSpPr>
              <a:spLocks noChangeShapeType="1"/>
            </p:cNvSpPr>
            <p:nvPr/>
          </p:nvSpPr>
          <p:spPr bwMode="auto">
            <a:xfrm>
              <a:off x="3569" y="1168"/>
              <a:ext cx="1263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7362" name="Text Box 24"/>
            <p:cNvSpPr txBox="1">
              <a:spLocks noChangeArrowheads="1"/>
            </p:cNvSpPr>
            <p:nvPr/>
          </p:nvSpPr>
          <p:spPr bwMode="auto">
            <a:xfrm>
              <a:off x="4791" y="2708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57354" name="Text Box 26"/>
          <p:cNvSpPr txBox="1">
            <a:spLocks noChangeArrowheads="1"/>
          </p:cNvSpPr>
          <p:nvPr/>
        </p:nvSpPr>
        <p:spPr bwMode="auto">
          <a:xfrm>
            <a:off x="3775075" y="2252663"/>
            <a:ext cx="4889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P</a:t>
            </a:r>
            <a:r>
              <a:rPr lang="en-US" sz="2400" b="1" baseline="-25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</a:p>
        </p:txBody>
      </p:sp>
      <p:sp>
        <p:nvSpPr>
          <p:cNvPr id="57355" name="Oval 27"/>
          <p:cNvSpPr>
            <a:spLocks noChangeArrowheads="1"/>
          </p:cNvSpPr>
          <p:nvPr/>
        </p:nvSpPr>
        <p:spPr bwMode="auto">
          <a:xfrm>
            <a:off x="6061075" y="2360613"/>
            <a:ext cx="139700" cy="138112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7356" name="Text Box 28"/>
          <p:cNvSpPr txBox="1">
            <a:spLocks noChangeArrowheads="1"/>
          </p:cNvSpPr>
          <p:nvPr/>
        </p:nvSpPr>
        <p:spPr bwMode="auto">
          <a:xfrm>
            <a:off x="5884863" y="5106988"/>
            <a:ext cx="4889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</a:t>
            </a:r>
            <a:r>
              <a:rPr lang="en-US" sz="2400" b="1" baseline="-25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</a:p>
        </p:txBody>
      </p:sp>
      <p:sp>
        <p:nvSpPr>
          <p:cNvPr id="57357" name="Line 29"/>
          <p:cNvSpPr>
            <a:spLocks noChangeShapeType="1"/>
          </p:cNvSpPr>
          <p:nvPr/>
        </p:nvSpPr>
        <p:spPr bwMode="auto">
          <a:xfrm flipH="1">
            <a:off x="4286250" y="2436813"/>
            <a:ext cx="1849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7358" name="Line 30"/>
          <p:cNvSpPr>
            <a:spLocks noChangeShapeType="1"/>
          </p:cNvSpPr>
          <p:nvPr/>
        </p:nvSpPr>
        <p:spPr bwMode="auto">
          <a:xfrm>
            <a:off x="6130925" y="2436813"/>
            <a:ext cx="0" cy="26431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20191" name="Text Box 31"/>
          <p:cNvSpPr txBox="1">
            <a:spLocks noChangeArrowheads="1"/>
          </p:cNvSpPr>
          <p:nvPr/>
        </p:nvSpPr>
        <p:spPr bwMode="auto">
          <a:xfrm>
            <a:off x="577057" y="1824764"/>
            <a:ext cx="2965450" cy="21121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注意：当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混合动力汽车价格上升时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,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生产者的供应量会增加，即使供给曲线没有移动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591432" y="4088341"/>
            <a:ext cx="2967037" cy="139653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137160" tIns="91440" bIns="91440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  <a:defRPr/>
            </a:pP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仔细区分沿着供给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/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需求曲线滑动</a:t>
            </a:r>
            <a:r>
              <a:rPr lang="en-US" altLang="zh-CN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VS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供给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/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需求曲线的移动</a:t>
            </a:r>
            <a:endParaRPr lang="en-US" sz="2500" i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7442" y="535477"/>
            <a:ext cx="7440804" cy="784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marL="2341880" indent="-2341880"/>
            <a:r>
              <a:rPr lang="zh-CN" altLang="en-US" sz="3200" b="1">
                <a:latin typeface="微软雅黑" panose="020B0503020204020204" pitchFamily="34" charset="-122"/>
                <a:ea typeface="华光中雅_CNKI" panose="02000500000000000000"/>
              </a:rPr>
              <a:t>例</a:t>
            </a:r>
            <a:r>
              <a:rPr lang="en-US" sz="3200" b="1">
                <a:latin typeface="微软雅黑" panose="020B0503020204020204" pitchFamily="34" charset="-122"/>
                <a:ea typeface="华光中雅_CNKI" panose="02000500000000000000"/>
              </a:rPr>
              <a:t> 1:</a:t>
            </a:r>
            <a:r>
              <a:rPr lang="en-US" sz="3200">
                <a:latin typeface="微软雅黑" panose="020B0503020204020204" pitchFamily="34" charset="-122"/>
                <a:ea typeface="华光中雅_CNKI" panose="02000500000000000000"/>
              </a:rPr>
              <a:t>  </a:t>
            </a:r>
            <a:r>
              <a:rPr lang="zh-CN" altLang="en-US" sz="3200">
                <a:latin typeface="微软雅黑" panose="020B0503020204020204" pitchFamily="34" charset="-122"/>
                <a:ea typeface="华光中雅_CNKI" panose="02000500000000000000"/>
              </a:rPr>
              <a:t>需求移动</a:t>
            </a:r>
            <a:endParaRPr lang="en-US" sz="3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91" grpId="0" build="p"/>
      <p:bldP spid="22019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1643" y="687858"/>
            <a:ext cx="4501662" cy="64928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曲线移动与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沿曲线滑动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2515" y="1779029"/>
            <a:ext cx="8465735" cy="380283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供给变动：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供给变动的非价格因素使供给曲线移动（比如技术或投入品成本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供给量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的变动：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沿着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一条固定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供给曲线的上下滑动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需求变动：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需求变动的非价格因素使需求曲线移动（比如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收入或购买者的数量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需求量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的变动：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沿着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一条固定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需求曲线的上下滑动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bldLvl="5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88" name="Text Box 44"/>
          <p:cNvSpPr txBox="1">
            <a:spLocks noChangeArrowheads="1"/>
          </p:cNvSpPr>
          <p:nvPr/>
        </p:nvSpPr>
        <p:spPr bwMode="auto">
          <a:xfrm>
            <a:off x="458788" y="2195984"/>
            <a:ext cx="3289300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第一步：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供给曲线移动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，因为该事件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影响生产成本。需求曲线不移动，因为生产技术不是影响需求的因素之一。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10989" name="Text Box 45"/>
          <p:cNvSpPr txBox="1">
            <a:spLocks noChangeArrowheads="1"/>
          </p:cNvSpPr>
          <p:nvPr/>
        </p:nvSpPr>
        <p:spPr bwMode="auto">
          <a:xfrm>
            <a:off x="488598" y="3520607"/>
            <a:ext cx="3259490" cy="14985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137160"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第二步：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供给曲线向右移动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，因为该事件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降低了成本，使生产在任何给定的价格下都更有利可图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。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094163" y="1179513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59429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59430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</p:grpSp>
        <p:sp>
          <p:nvSpPr>
            <p:cNvPr id="59427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</a:p>
          </p:txBody>
        </p:sp>
        <p:sp>
          <p:nvSpPr>
            <p:cNvPr id="59428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4524375" y="1957388"/>
            <a:ext cx="2486025" cy="2901950"/>
            <a:chOff x="2850" y="1233"/>
            <a:chExt cx="1566" cy="1828"/>
          </a:xfrm>
        </p:grpSpPr>
        <p:sp>
          <p:nvSpPr>
            <p:cNvPr id="59424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9425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4868863" y="1625600"/>
            <a:ext cx="1933575" cy="2901950"/>
            <a:chOff x="3067" y="1024"/>
            <a:chExt cx="1218" cy="1828"/>
          </a:xfrm>
        </p:grpSpPr>
        <p:sp>
          <p:nvSpPr>
            <p:cNvPr id="59422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9423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S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3783013" y="3136901"/>
            <a:ext cx="2060575" cy="2332038"/>
            <a:chOff x="2383" y="1976"/>
            <a:chExt cx="1298" cy="1469"/>
          </a:xfrm>
        </p:grpSpPr>
        <p:sp>
          <p:nvSpPr>
            <p:cNvPr id="59417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  <p:sp>
          <p:nvSpPr>
            <p:cNvPr id="59418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9419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9420" name="Line 20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9421" name="Text Box 21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7" name="Group 28"/>
          <p:cNvGrpSpPr/>
          <p:nvPr/>
        </p:nvGrpSpPr>
        <p:grpSpPr bwMode="auto">
          <a:xfrm>
            <a:off x="5588000" y="1633538"/>
            <a:ext cx="1933575" cy="2901950"/>
            <a:chOff x="3520" y="1029"/>
            <a:chExt cx="1218" cy="1828"/>
          </a:xfrm>
        </p:grpSpPr>
        <p:sp>
          <p:nvSpPr>
            <p:cNvPr id="59415" name="Line 29"/>
            <p:cNvSpPr>
              <a:spLocks noChangeShapeType="1"/>
            </p:cNvSpPr>
            <p:nvPr/>
          </p:nvSpPr>
          <p:spPr bwMode="auto">
            <a:xfrm flipV="1">
              <a:off x="3520" y="1283"/>
              <a:ext cx="949" cy="15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9416" name="Text Box 30"/>
            <p:cNvSpPr txBox="1">
              <a:spLocks noChangeArrowheads="1"/>
            </p:cNvSpPr>
            <p:nvPr/>
          </p:nvSpPr>
          <p:spPr bwMode="auto">
            <a:xfrm>
              <a:off x="4373" y="1029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S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210979" name="Line 35"/>
          <p:cNvSpPr>
            <a:spLocks noChangeShapeType="1"/>
          </p:cNvSpPr>
          <p:nvPr/>
        </p:nvSpPr>
        <p:spPr bwMode="auto">
          <a:xfrm>
            <a:off x="6326188" y="2190750"/>
            <a:ext cx="646112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8" name="Group 49"/>
          <p:cNvGrpSpPr/>
          <p:nvPr/>
        </p:nvGrpSpPr>
        <p:grpSpPr bwMode="auto">
          <a:xfrm>
            <a:off x="3775075" y="3648076"/>
            <a:ext cx="2484438" cy="1828801"/>
            <a:chOff x="2378" y="2298"/>
            <a:chExt cx="1565" cy="1152"/>
          </a:xfrm>
        </p:grpSpPr>
        <p:sp>
          <p:nvSpPr>
            <p:cNvPr id="59410" name="Line 36"/>
            <p:cNvSpPr>
              <a:spLocks noChangeShapeType="1"/>
            </p:cNvSpPr>
            <p:nvPr/>
          </p:nvSpPr>
          <p:spPr bwMode="auto">
            <a:xfrm flipH="1">
              <a:off x="2697" y="2417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9411" name="Line 37"/>
            <p:cNvSpPr>
              <a:spLocks noChangeShapeType="1"/>
            </p:cNvSpPr>
            <p:nvPr/>
          </p:nvSpPr>
          <p:spPr bwMode="auto">
            <a:xfrm>
              <a:off x="3789" y="2417"/>
              <a:ext cx="0" cy="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9412" name="Text Box 38"/>
            <p:cNvSpPr txBox="1">
              <a:spLocks noChangeArrowheads="1"/>
            </p:cNvSpPr>
            <p:nvPr/>
          </p:nvSpPr>
          <p:spPr bwMode="auto">
            <a:xfrm>
              <a:off x="2378" y="2298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  <p:sp>
          <p:nvSpPr>
            <p:cNvPr id="59413" name="Oval 39"/>
            <p:cNvSpPr>
              <a:spLocks noChangeArrowheads="1"/>
            </p:cNvSpPr>
            <p:nvPr/>
          </p:nvSpPr>
          <p:spPr bwMode="auto">
            <a:xfrm>
              <a:off x="3742" y="2372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9414" name="Text Box 40"/>
            <p:cNvSpPr txBox="1">
              <a:spLocks noChangeArrowheads="1"/>
            </p:cNvSpPr>
            <p:nvPr/>
          </p:nvSpPr>
          <p:spPr bwMode="auto">
            <a:xfrm>
              <a:off x="3635" y="3217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210987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33339" y="1397795"/>
            <a:ext cx="3606092" cy="792956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新技术降低了生产混合动力汽车的成本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990" name="Text Box 46"/>
          <p:cNvSpPr txBox="1">
            <a:spLocks noChangeArrowheads="1"/>
          </p:cNvSpPr>
          <p:nvPr/>
        </p:nvSpPr>
        <p:spPr bwMode="auto">
          <a:xfrm>
            <a:off x="488598" y="5060667"/>
            <a:ext cx="3156970" cy="9474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137160"/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第三步：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这种移动使价格下降，产量增加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。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79887" y="578634"/>
            <a:ext cx="7652413" cy="6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6699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2341880" indent="-2341880"/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华光中雅_CNKI" panose="02000500000000000000"/>
              </a:rPr>
              <a:t>例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华光中雅_CNKI" panose="02000500000000000000"/>
              </a:rPr>
              <a:t> </a:t>
            </a: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华光中雅_CNKI" panose="02000500000000000000"/>
              </a:rPr>
              <a:t>2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华光中雅_CNKI" panose="02000500000000000000"/>
              </a:rPr>
              <a:t>: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华光中雅_CNKI" panose="02000500000000000000"/>
              </a:rPr>
              <a:t>  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华光中雅_CNKI" panose="02000500000000000000"/>
              </a:rPr>
              <a:t>供给移动</a:t>
            </a:r>
            <a:endParaRPr lang="en-US" sz="3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0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8" grpId="0" build="p"/>
      <p:bldP spid="210989" grpId="0" build="p"/>
      <p:bldP spid="210979" grpId="0" animBg="1"/>
      <p:bldP spid="210979" grpId="1" animBg="1"/>
      <p:bldP spid="210987" grpId="0" build="p" bldLvl="5"/>
      <p:bldP spid="21099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4025" y="721738"/>
            <a:ext cx="5290457" cy="546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2341880" indent="-2341880" algn="l" eaLnBrk="1" hangingPunct="1"/>
            <a:r>
              <a:rPr lang="zh-CN" altLang="en-US" sz="3200" b="1" dirty="0">
                <a:latin typeface="微软雅黑" panose="020B0503020204020204" pitchFamily="34" charset="-122"/>
                <a:ea typeface="华光中雅_CNKI" panose="02000500000000000000"/>
              </a:rPr>
              <a:t>例</a:t>
            </a:r>
            <a:r>
              <a:rPr lang="en-US" sz="3200" b="1" dirty="0">
                <a:latin typeface="微软雅黑" panose="020B0503020204020204" pitchFamily="34" charset="-122"/>
                <a:ea typeface="华光中雅_CNKI" panose="02000500000000000000"/>
              </a:rPr>
              <a:t> 3:</a:t>
            </a:r>
            <a:r>
              <a:rPr lang="en-US" sz="3200" dirty="0">
                <a:latin typeface="微软雅黑" panose="020B0503020204020204" pitchFamily="34" charset="-122"/>
                <a:ea typeface="华光中雅_CNKI" panose="02000500000000000000"/>
              </a:rPr>
              <a:t>  </a:t>
            </a:r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供给与</a:t>
            </a:r>
            <a:r>
              <a:rPr lang="zh-CN" altLang="en-US" sz="3200">
                <a:latin typeface="微软雅黑" panose="020B0503020204020204" pitchFamily="34" charset="-122"/>
                <a:ea typeface="华光中雅_CNKI" panose="02000500000000000000"/>
              </a:rPr>
              <a:t>需求的同时移动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sp>
        <p:nvSpPr>
          <p:cNvPr id="212012" name="Rectangle 44"/>
          <p:cNvSpPr>
            <a:spLocks noGrp="1" noChangeArrowheads="1"/>
          </p:cNvSpPr>
          <p:nvPr>
            <p:ph type="body" idx="4294967295"/>
          </p:nvPr>
        </p:nvSpPr>
        <p:spPr>
          <a:xfrm>
            <a:off x="294482" y="1537903"/>
            <a:ext cx="3200400" cy="861774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石油价格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上升与新技术降低生产成本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094163" y="1179513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60456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60457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</p:grpSp>
        <p:sp>
          <p:nvSpPr>
            <p:cNvPr id="60454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</a:p>
          </p:txBody>
        </p:sp>
        <p:sp>
          <p:nvSpPr>
            <p:cNvPr id="60455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4524375" y="1957388"/>
            <a:ext cx="2486025" cy="2901950"/>
            <a:chOff x="2850" y="1233"/>
            <a:chExt cx="1566" cy="1828"/>
          </a:xfrm>
        </p:grpSpPr>
        <p:sp>
          <p:nvSpPr>
            <p:cNvPr id="60451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0452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4868863" y="1625600"/>
            <a:ext cx="1933575" cy="2901950"/>
            <a:chOff x="3067" y="1024"/>
            <a:chExt cx="1218" cy="1828"/>
          </a:xfrm>
        </p:grpSpPr>
        <p:sp>
          <p:nvSpPr>
            <p:cNvPr id="60449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0450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S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3783013" y="3136901"/>
            <a:ext cx="2060575" cy="2332038"/>
            <a:chOff x="2383" y="1976"/>
            <a:chExt cx="1298" cy="1469"/>
          </a:xfrm>
        </p:grpSpPr>
        <p:sp>
          <p:nvSpPr>
            <p:cNvPr id="60444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  <p:sp>
          <p:nvSpPr>
            <p:cNvPr id="60445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0446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0447" name="Line 20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0448" name="Text Box 21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7" name="Group 28"/>
          <p:cNvGrpSpPr/>
          <p:nvPr/>
        </p:nvGrpSpPr>
        <p:grpSpPr bwMode="auto">
          <a:xfrm>
            <a:off x="5588000" y="1633538"/>
            <a:ext cx="1933575" cy="2901950"/>
            <a:chOff x="3520" y="1029"/>
            <a:chExt cx="1218" cy="1828"/>
          </a:xfrm>
        </p:grpSpPr>
        <p:sp>
          <p:nvSpPr>
            <p:cNvPr id="60442" name="Line 29"/>
            <p:cNvSpPr>
              <a:spLocks noChangeShapeType="1"/>
            </p:cNvSpPr>
            <p:nvPr/>
          </p:nvSpPr>
          <p:spPr bwMode="auto">
            <a:xfrm flipV="1">
              <a:off x="3520" y="1283"/>
              <a:ext cx="949" cy="15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0443" name="Text Box 30"/>
            <p:cNvSpPr txBox="1">
              <a:spLocks noChangeArrowheads="1"/>
            </p:cNvSpPr>
            <p:nvPr/>
          </p:nvSpPr>
          <p:spPr bwMode="auto">
            <a:xfrm>
              <a:off x="4373" y="1029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S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</p:grpSp>
      <p:grpSp>
        <p:nvGrpSpPr>
          <p:cNvPr id="8" name="Group 31"/>
          <p:cNvGrpSpPr/>
          <p:nvPr/>
        </p:nvGrpSpPr>
        <p:grpSpPr bwMode="auto">
          <a:xfrm>
            <a:off x="5665788" y="1854200"/>
            <a:ext cx="2486025" cy="2901950"/>
            <a:chOff x="3569" y="1168"/>
            <a:chExt cx="1566" cy="1828"/>
          </a:xfrm>
        </p:grpSpPr>
        <p:sp>
          <p:nvSpPr>
            <p:cNvPr id="60440" name="Line 32"/>
            <p:cNvSpPr>
              <a:spLocks noChangeShapeType="1"/>
            </p:cNvSpPr>
            <p:nvPr/>
          </p:nvSpPr>
          <p:spPr bwMode="auto">
            <a:xfrm>
              <a:off x="3569" y="1168"/>
              <a:ext cx="1263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0441" name="Text Box 33"/>
            <p:cNvSpPr txBox="1">
              <a:spLocks noChangeArrowheads="1"/>
            </p:cNvSpPr>
            <p:nvPr/>
          </p:nvSpPr>
          <p:spPr bwMode="auto">
            <a:xfrm>
              <a:off x="4791" y="2708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212002" name="Line 34"/>
          <p:cNvSpPr>
            <a:spLocks noChangeShapeType="1"/>
          </p:cNvSpPr>
          <p:nvPr/>
        </p:nvSpPr>
        <p:spPr bwMode="auto">
          <a:xfrm>
            <a:off x="4787900" y="2192338"/>
            <a:ext cx="1068388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>
            <a:off x="6326188" y="2190750"/>
            <a:ext cx="646112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9" name="Group 48"/>
          <p:cNvGrpSpPr/>
          <p:nvPr/>
        </p:nvGrpSpPr>
        <p:grpSpPr bwMode="auto">
          <a:xfrm>
            <a:off x="3597275" y="2654300"/>
            <a:ext cx="3190875" cy="2822576"/>
            <a:chOff x="2266" y="1672"/>
            <a:chExt cx="2010" cy="1778"/>
          </a:xfrm>
        </p:grpSpPr>
        <p:sp>
          <p:nvSpPr>
            <p:cNvPr id="60434" name="Text Box 36"/>
            <p:cNvSpPr txBox="1">
              <a:spLocks noChangeArrowheads="1"/>
            </p:cNvSpPr>
            <p:nvPr/>
          </p:nvSpPr>
          <p:spPr bwMode="auto">
            <a:xfrm>
              <a:off x="2266" y="167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  <p:sp>
          <p:nvSpPr>
            <p:cNvPr id="60435" name="Oval 37"/>
            <p:cNvSpPr>
              <a:spLocks noChangeArrowheads="1"/>
            </p:cNvSpPr>
            <p:nvPr/>
          </p:nvSpPr>
          <p:spPr bwMode="auto">
            <a:xfrm>
              <a:off x="4075" y="1817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0436" name="Line 38"/>
            <p:cNvSpPr>
              <a:spLocks noChangeShapeType="1"/>
            </p:cNvSpPr>
            <p:nvPr/>
          </p:nvSpPr>
          <p:spPr bwMode="auto">
            <a:xfrm>
              <a:off x="2699" y="1864"/>
              <a:ext cx="1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0437" name="Text Box 40"/>
            <p:cNvSpPr txBox="1">
              <a:spLocks noChangeArrowheads="1"/>
            </p:cNvSpPr>
            <p:nvPr/>
          </p:nvSpPr>
          <p:spPr bwMode="auto">
            <a:xfrm>
              <a:off x="3968" y="3217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  <p:sp>
          <p:nvSpPr>
            <p:cNvPr id="60438" name="Line 41"/>
            <p:cNvSpPr>
              <a:spLocks noChangeShapeType="1"/>
            </p:cNvSpPr>
            <p:nvPr/>
          </p:nvSpPr>
          <p:spPr bwMode="auto">
            <a:xfrm flipH="1" flipV="1">
              <a:off x="2538" y="1818"/>
              <a:ext cx="132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0439" name="Line 42"/>
            <p:cNvSpPr>
              <a:spLocks noChangeShapeType="1"/>
            </p:cNvSpPr>
            <p:nvPr/>
          </p:nvSpPr>
          <p:spPr bwMode="auto">
            <a:xfrm>
              <a:off x="4122" y="1867"/>
              <a:ext cx="0" cy="1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212013" name="Text Box 45"/>
          <p:cNvSpPr txBox="1">
            <a:spLocks noChangeArrowheads="1"/>
          </p:cNvSpPr>
          <p:nvPr/>
        </p:nvSpPr>
        <p:spPr bwMode="auto">
          <a:xfrm>
            <a:off x="438150" y="2516188"/>
            <a:ext cx="3289300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第一步</a:t>
            </a:r>
            <a:r>
              <a:rPr lang="en-US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: 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两条曲线都移动。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12014" name="Text Box 46"/>
          <p:cNvSpPr txBox="1">
            <a:spLocks noChangeArrowheads="1"/>
          </p:cNvSpPr>
          <p:nvPr/>
        </p:nvSpPr>
        <p:spPr bwMode="auto">
          <a:xfrm>
            <a:off x="397961" y="3315034"/>
            <a:ext cx="3200400" cy="984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第二步</a:t>
            </a:r>
            <a:r>
              <a:rPr lang="en-US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: 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两条曲线都向右移动。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12015" name="Text Box 47"/>
          <p:cNvSpPr txBox="1">
            <a:spLocks noChangeArrowheads="1"/>
          </p:cNvSpPr>
          <p:nvPr/>
        </p:nvSpPr>
        <p:spPr bwMode="auto">
          <a:xfrm>
            <a:off x="429962" y="4199021"/>
            <a:ext cx="3708901" cy="19250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第三步</a:t>
            </a:r>
            <a:r>
              <a:rPr lang="en-US" sz="23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: 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产量增加，但价格不确定。如果需求相对于供给增加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的更多（向右移动的幅度更大），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那价格上升。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2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12" grpId="0" build="p" bldLvl="5"/>
      <p:bldP spid="212002" grpId="0" animBg="1"/>
      <p:bldP spid="212003" grpId="0" animBg="1"/>
      <p:bldP spid="212013" grpId="0" build="p"/>
      <p:bldP spid="212014" grpId="0"/>
      <p:bldP spid="21201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5327" y="1752016"/>
            <a:ext cx="2570163" cy="5064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3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第三步（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继续）：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094163" y="1179513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61479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  <p:sp>
            <p:nvSpPr>
              <p:cNvPr id="61480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endParaRPr>
              </a:p>
            </p:txBody>
          </p:sp>
        </p:grpSp>
        <p:sp>
          <p:nvSpPr>
            <p:cNvPr id="61477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</a:p>
          </p:txBody>
        </p:sp>
        <p:sp>
          <p:nvSpPr>
            <p:cNvPr id="61478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4524375" y="1957388"/>
            <a:ext cx="2486025" cy="2901950"/>
            <a:chOff x="2850" y="1233"/>
            <a:chExt cx="1566" cy="1828"/>
          </a:xfrm>
        </p:grpSpPr>
        <p:sp>
          <p:nvSpPr>
            <p:cNvPr id="61474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1475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4868863" y="1625600"/>
            <a:ext cx="1933575" cy="2901950"/>
            <a:chOff x="3067" y="1024"/>
            <a:chExt cx="1218" cy="1828"/>
          </a:xfrm>
        </p:grpSpPr>
        <p:sp>
          <p:nvSpPr>
            <p:cNvPr id="61472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1473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S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3783013" y="3136901"/>
            <a:ext cx="2060575" cy="2332038"/>
            <a:chOff x="2383" y="1976"/>
            <a:chExt cx="1298" cy="1469"/>
          </a:xfrm>
        </p:grpSpPr>
        <p:sp>
          <p:nvSpPr>
            <p:cNvPr id="61467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  <p:sp>
          <p:nvSpPr>
            <p:cNvPr id="61468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1469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1470" name="Line 20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1471" name="Text Box 21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6043613" y="1633538"/>
            <a:ext cx="1933575" cy="2901950"/>
            <a:chOff x="3520" y="1029"/>
            <a:chExt cx="1218" cy="1828"/>
          </a:xfrm>
        </p:grpSpPr>
        <p:sp>
          <p:nvSpPr>
            <p:cNvPr id="61465" name="Line 23"/>
            <p:cNvSpPr>
              <a:spLocks noChangeShapeType="1"/>
            </p:cNvSpPr>
            <p:nvPr/>
          </p:nvSpPr>
          <p:spPr bwMode="auto">
            <a:xfrm flipV="1">
              <a:off x="3520" y="1283"/>
              <a:ext cx="949" cy="15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1466" name="Text Box 24"/>
            <p:cNvSpPr txBox="1">
              <a:spLocks noChangeArrowheads="1"/>
            </p:cNvSpPr>
            <p:nvPr/>
          </p:nvSpPr>
          <p:spPr bwMode="auto">
            <a:xfrm>
              <a:off x="4373" y="1029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S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</p:grpSp>
      <p:grpSp>
        <p:nvGrpSpPr>
          <p:cNvPr id="8" name="Group 25"/>
          <p:cNvGrpSpPr/>
          <p:nvPr/>
        </p:nvGrpSpPr>
        <p:grpSpPr bwMode="auto">
          <a:xfrm>
            <a:off x="5210175" y="1854200"/>
            <a:ext cx="2486025" cy="2901950"/>
            <a:chOff x="3569" y="1168"/>
            <a:chExt cx="1566" cy="1828"/>
          </a:xfrm>
        </p:grpSpPr>
        <p:sp>
          <p:nvSpPr>
            <p:cNvPr id="61463" name="Line 26"/>
            <p:cNvSpPr>
              <a:spLocks noChangeShapeType="1"/>
            </p:cNvSpPr>
            <p:nvPr/>
          </p:nvSpPr>
          <p:spPr bwMode="auto">
            <a:xfrm>
              <a:off x="3569" y="1168"/>
              <a:ext cx="1263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1464" name="Text Box 27"/>
            <p:cNvSpPr txBox="1">
              <a:spLocks noChangeArrowheads="1"/>
            </p:cNvSpPr>
            <p:nvPr/>
          </p:nvSpPr>
          <p:spPr bwMode="auto">
            <a:xfrm>
              <a:off x="4791" y="2708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216092" name="Line 28"/>
          <p:cNvSpPr>
            <a:spLocks noChangeShapeType="1"/>
          </p:cNvSpPr>
          <p:nvPr/>
        </p:nvSpPr>
        <p:spPr bwMode="auto">
          <a:xfrm>
            <a:off x="6332538" y="2192338"/>
            <a:ext cx="1068387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16093" name="Line 29"/>
          <p:cNvSpPr>
            <a:spLocks noChangeShapeType="1"/>
          </p:cNvSpPr>
          <p:nvPr/>
        </p:nvSpPr>
        <p:spPr bwMode="auto">
          <a:xfrm>
            <a:off x="4781550" y="2190750"/>
            <a:ext cx="646113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9" name="Group 38"/>
          <p:cNvGrpSpPr/>
          <p:nvPr/>
        </p:nvGrpSpPr>
        <p:grpSpPr bwMode="auto">
          <a:xfrm>
            <a:off x="3654425" y="3532189"/>
            <a:ext cx="3197225" cy="1944688"/>
            <a:chOff x="2302" y="2225"/>
            <a:chExt cx="2014" cy="1225"/>
          </a:xfrm>
        </p:grpSpPr>
        <p:sp>
          <p:nvSpPr>
            <p:cNvPr id="61457" name="Text Box 31"/>
            <p:cNvSpPr txBox="1">
              <a:spLocks noChangeArrowheads="1"/>
            </p:cNvSpPr>
            <p:nvPr/>
          </p:nvSpPr>
          <p:spPr bwMode="auto">
            <a:xfrm>
              <a:off x="2302" y="2280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  <p:sp>
          <p:nvSpPr>
            <p:cNvPr id="61458" name="Oval 32"/>
            <p:cNvSpPr>
              <a:spLocks noChangeArrowheads="1"/>
            </p:cNvSpPr>
            <p:nvPr/>
          </p:nvSpPr>
          <p:spPr bwMode="auto">
            <a:xfrm>
              <a:off x="4116" y="222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1459" name="Line 33"/>
            <p:cNvSpPr>
              <a:spLocks noChangeShapeType="1"/>
            </p:cNvSpPr>
            <p:nvPr/>
          </p:nvSpPr>
          <p:spPr bwMode="auto">
            <a:xfrm>
              <a:off x="2699" y="2274"/>
              <a:ext cx="14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1460" name="Line 34"/>
            <p:cNvSpPr>
              <a:spLocks noChangeShapeType="1"/>
            </p:cNvSpPr>
            <p:nvPr/>
          </p:nvSpPr>
          <p:spPr bwMode="auto">
            <a:xfrm flipH="1">
              <a:off x="4163" y="2274"/>
              <a:ext cx="0" cy="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61461" name="Text Box 35"/>
            <p:cNvSpPr txBox="1">
              <a:spLocks noChangeArrowheads="1"/>
            </p:cNvSpPr>
            <p:nvPr/>
          </p:nvSpPr>
          <p:spPr bwMode="auto">
            <a:xfrm>
              <a:off x="4008" y="3217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  <p:sp>
          <p:nvSpPr>
            <p:cNvPr id="61462" name="Line 36"/>
            <p:cNvSpPr>
              <a:spLocks noChangeShapeType="1"/>
            </p:cNvSpPr>
            <p:nvPr/>
          </p:nvSpPr>
          <p:spPr bwMode="auto">
            <a:xfrm flipH="1">
              <a:off x="2519" y="2278"/>
              <a:ext cx="15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216103" name="Rectangle 39"/>
          <p:cNvSpPr>
            <a:spLocks noChangeArrowheads="1"/>
          </p:cNvSpPr>
          <p:nvPr/>
        </p:nvSpPr>
        <p:spPr bwMode="auto">
          <a:xfrm>
            <a:off x="472323" y="2389438"/>
            <a:ext cx="3173245" cy="1825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如果供给相对于需求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增加更多（供给曲线右移的幅度更大），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那价格下降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54025" y="721738"/>
            <a:ext cx="5290457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marL="2341880" indent="-2341880"/>
            <a:r>
              <a:rPr lang="zh-CN" altLang="en-US" sz="3200" b="1">
                <a:latin typeface="微软雅黑" panose="020B0503020204020204" pitchFamily="34" charset="-122"/>
                <a:ea typeface="华光中雅_CNKI" panose="02000500000000000000"/>
              </a:rPr>
              <a:t>例</a:t>
            </a:r>
            <a:r>
              <a:rPr lang="en-US" sz="3200" b="1">
                <a:latin typeface="微软雅黑" panose="020B0503020204020204" pitchFamily="34" charset="-122"/>
                <a:ea typeface="华光中雅_CNKI" panose="02000500000000000000"/>
              </a:rPr>
              <a:t> 3:</a:t>
            </a:r>
            <a:r>
              <a:rPr lang="en-US" sz="3200">
                <a:latin typeface="微软雅黑" panose="020B0503020204020204" pitchFamily="34" charset="-122"/>
                <a:ea typeface="华光中雅_CNKI" panose="02000500000000000000"/>
              </a:rPr>
              <a:t>  </a:t>
            </a:r>
            <a:r>
              <a:rPr lang="zh-CN" altLang="en-US" sz="3200">
                <a:latin typeface="微软雅黑" panose="020B0503020204020204" pitchFamily="34" charset="-122"/>
                <a:ea typeface="华光中雅_CNKI" panose="02000500000000000000"/>
              </a:rPr>
              <a:t>供给与需求的同时移动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2" grpId="0" animBg="1"/>
      <p:bldP spid="216093" grpId="0" animBg="1"/>
      <p:bldP spid="216103" grpId="0" build="p" bldLvl="5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18" y="386556"/>
            <a:ext cx="8208963" cy="9540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供给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与需求的移动</a:t>
            </a:r>
            <a:endParaRPr lang="en-US" sz="3200" dirty="0">
              <a:solidFill>
                <a:schemeClr val="tx2">
                  <a:lumMod val="50000"/>
                </a:schemeClr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33413" y="1462088"/>
            <a:ext cx="8229600" cy="4532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用三步法来分析下列事件对奶茶的均衡价格与均衡数量的影响。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事件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：果茶价格下降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事件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：奶茶用到的牛奶价格大幅下降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事件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：事件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和事件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都发生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649289" y="2973388"/>
            <a:ext cx="2825042" cy="54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2.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需求曲线向左移动</a:t>
            </a:r>
            <a:endParaRPr lang="en-US" sz="2800" u="sng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4110038" y="2073275"/>
            <a:ext cx="4422775" cy="4111954"/>
            <a:chOff x="2579" y="785"/>
            <a:chExt cx="2786" cy="2423"/>
          </a:xfrm>
        </p:grpSpPr>
        <p:grpSp>
          <p:nvGrpSpPr>
            <p:cNvPr id="8" name="Group 10"/>
            <p:cNvGrpSpPr/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13" name="Group 15"/>
          <p:cNvGrpSpPr/>
          <p:nvPr/>
        </p:nvGrpSpPr>
        <p:grpSpPr bwMode="auto">
          <a:xfrm>
            <a:off x="5565775" y="2906713"/>
            <a:ext cx="2486025" cy="2901950"/>
            <a:chOff x="2850" y="1233"/>
            <a:chExt cx="1566" cy="1828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D</a:t>
              </a:r>
              <a:r>
                <a:rPr lang="en-US" sz="2400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16" name="Group 18"/>
          <p:cNvGrpSpPr/>
          <p:nvPr/>
        </p:nvGrpSpPr>
        <p:grpSpPr bwMode="auto">
          <a:xfrm>
            <a:off x="4884738" y="2519363"/>
            <a:ext cx="1933575" cy="2901950"/>
            <a:chOff x="3067" y="1024"/>
            <a:chExt cx="1218" cy="1828"/>
          </a:xfrm>
        </p:grpSpPr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S</a:t>
              </a:r>
              <a:r>
                <a:rPr lang="en-US" sz="2400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19" name="Group 21"/>
          <p:cNvGrpSpPr/>
          <p:nvPr/>
        </p:nvGrpSpPr>
        <p:grpSpPr bwMode="auto">
          <a:xfrm>
            <a:off x="3800475" y="3321050"/>
            <a:ext cx="2489200" cy="3041651"/>
            <a:chOff x="2480" y="1625"/>
            <a:chExt cx="1568" cy="1916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480" y="1625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3848" y="1692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2" name="Group 24"/>
            <p:cNvGrpSpPr/>
            <p:nvPr/>
          </p:nvGrpSpPr>
          <p:grpSpPr bwMode="auto">
            <a:xfrm>
              <a:off x="2796" y="1737"/>
              <a:ext cx="1098" cy="1562"/>
              <a:chOff x="3068" y="1737"/>
              <a:chExt cx="826" cy="1117"/>
            </a:xfrm>
          </p:grpSpPr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3068" y="1739"/>
                <a:ext cx="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3894" y="1737"/>
                <a:ext cx="0" cy="1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3740" y="3308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26" name="Group 28"/>
          <p:cNvGrpSpPr/>
          <p:nvPr/>
        </p:nvGrpSpPr>
        <p:grpSpPr bwMode="auto">
          <a:xfrm>
            <a:off x="4722813" y="2959100"/>
            <a:ext cx="2486025" cy="2901950"/>
            <a:chOff x="3569" y="1168"/>
            <a:chExt cx="1566" cy="1828"/>
          </a:xfrm>
        </p:grpSpPr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3569" y="1168"/>
              <a:ext cx="1263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4791" y="2708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D</a:t>
              </a:r>
              <a:r>
                <a:rPr lang="en-US" sz="2400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29" name="Line 31"/>
          <p:cNvSpPr>
            <a:spLocks noChangeShapeType="1"/>
          </p:cNvSpPr>
          <p:nvPr/>
        </p:nvSpPr>
        <p:spPr bwMode="auto">
          <a:xfrm rot="10800000">
            <a:off x="5008563" y="3259138"/>
            <a:ext cx="782637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905375" y="1530350"/>
            <a:ext cx="2754313" cy="4756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奶茶市场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31" name="Group 33"/>
          <p:cNvGrpSpPr/>
          <p:nvPr/>
        </p:nvGrpSpPr>
        <p:grpSpPr bwMode="auto">
          <a:xfrm>
            <a:off x="3789363" y="3949701"/>
            <a:ext cx="2089150" cy="2419351"/>
            <a:chOff x="2473" y="2021"/>
            <a:chExt cx="1316" cy="1524"/>
          </a:xfrm>
        </p:grpSpPr>
        <p:grpSp>
          <p:nvGrpSpPr>
            <p:cNvPr id="32" name="Group 34"/>
            <p:cNvGrpSpPr/>
            <p:nvPr/>
          </p:nvGrpSpPr>
          <p:grpSpPr bwMode="auto">
            <a:xfrm>
              <a:off x="2793" y="2135"/>
              <a:ext cx="862" cy="1166"/>
              <a:chOff x="3068" y="1737"/>
              <a:chExt cx="826" cy="1117"/>
            </a:xfrm>
          </p:grpSpPr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3068" y="1739"/>
                <a:ext cx="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3894" y="1737"/>
                <a:ext cx="0" cy="1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3605" y="2097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2473" y="2021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3481" y="33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655639" y="2261823"/>
            <a:ext cx="3084512" cy="54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1.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需求曲线移动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641171" y="3931040"/>
            <a:ext cx="3084512" cy="960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价格与数量都下降</a:t>
            </a:r>
            <a:endParaRPr lang="en-US" sz="2800" u="sng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74689" y="1711325"/>
            <a:ext cx="1376362" cy="544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步骤：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73729" name="Rectangle 4"/>
          <p:cNvSpPr>
            <a:spLocks noGrp="1" noChangeArrowheads="1"/>
          </p:cNvSpPr>
          <p:nvPr>
            <p:ph type="title"/>
          </p:nvPr>
        </p:nvSpPr>
        <p:spPr>
          <a:xfrm>
            <a:off x="503255" y="307583"/>
            <a:ext cx="8208963" cy="9540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A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. 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  <a:cs typeface="Arial" panose="020B0604020202020204" pitchFamily="34" charset="0"/>
              </a:rPr>
              <a:t>果茶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价格下降</a:t>
            </a:r>
            <a:endParaRPr lang="en-US" sz="3200" dirty="0">
              <a:solidFill>
                <a:schemeClr val="tx2">
                  <a:lumMod val="50000"/>
                </a:schemeClr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 animBg="1"/>
      <p:bldP spid="38" grpId="0"/>
      <p:bldP spid="3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 bwMode="auto">
          <a:xfrm>
            <a:off x="4318000" y="2114550"/>
            <a:ext cx="4422775" cy="4111954"/>
            <a:chOff x="2579" y="785"/>
            <a:chExt cx="2786" cy="2423"/>
          </a:xfrm>
        </p:grpSpPr>
        <p:grpSp>
          <p:nvGrpSpPr>
            <p:cNvPr id="7" name="Group 10"/>
            <p:cNvGrpSpPr/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</p:grpSp>
      <p:grpSp>
        <p:nvGrpSpPr>
          <p:cNvPr id="12" name="Group 15"/>
          <p:cNvGrpSpPr/>
          <p:nvPr/>
        </p:nvGrpSpPr>
        <p:grpSpPr bwMode="auto">
          <a:xfrm>
            <a:off x="5773738" y="2947988"/>
            <a:ext cx="2486025" cy="2901950"/>
            <a:chOff x="2850" y="1233"/>
            <a:chExt cx="1566" cy="1828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D</a:t>
              </a:r>
              <a:r>
                <a:rPr lang="en-US" sz="2400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15" name="Group 18"/>
          <p:cNvGrpSpPr/>
          <p:nvPr/>
        </p:nvGrpSpPr>
        <p:grpSpPr bwMode="auto">
          <a:xfrm>
            <a:off x="5092700" y="2560638"/>
            <a:ext cx="1933575" cy="2901950"/>
            <a:chOff x="3067" y="1024"/>
            <a:chExt cx="1218" cy="1828"/>
          </a:xfrm>
        </p:grpSpPr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S</a:t>
              </a:r>
              <a:r>
                <a:rPr lang="en-US" sz="2400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18" name="Group 21"/>
          <p:cNvGrpSpPr/>
          <p:nvPr/>
        </p:nvGrpSpPr>
        <p:grpSpPr bwMode="auto">
          <a:xfrm>
            <a:off x="4008438" y="3362325"/>
            <a:ext cx="2489200" cy="3041651"/>
            <a:chOff x="2480" y="1625"/>
            <a:chExt cx="1568" cy="1916"/>
          </a:xfrm>
        </p:grpSpPr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480" y="1625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3848" y="1692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1" name="Group 24"/>
            <p:cNvGrpSpPr/>
            <p:nvPr/>
          </p:nvGrpSpPr>
          <p:grpSpPr bwMode="auto">
            <a:xfrm>
              <a:off x="2796" y="1737"/>
              <a:ext cx="1098" cy="1562"/>
              <a:chOff x="3068" y="1737"/>
              <a:chExt cx="826" cy="1117"/>
            </a:xfrm>
          </p:grpSpPr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3068" y="1739"/>
                <a:ext cx="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3894" y="1737"/>
                <a:ext cx="0" cy="1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3740" y="3308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25" name="Group 28"/>
          <p:cNvGrpSpPr/>
          <p:nvPr/>
        </p:nvGrpSpPr>
        <p:grpSpPr bwMode="auto">
          <a:xfrm>
            <a:off x="5989638" y="2568575"/>
            <a:ext cx="1933575" cy="2901950"/>
            <a:chOff x="3520" y="1029"/>
            <a:chExt cx="1218" cy="1828"/>
          </a:xfrm>
        </p:grpSpPr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V="1">
              <a:off x="3520" y="1283"/>
              <a:ext cx="949" cy="15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4373" y="1029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S</a:t>
              </a:r>
              <a:r>
                <a:rPr lang="en-US" sz="2400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6453188" y="3305175"/>
            <a:ext cx="790575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113338" y="1571625"/>
            <a:ext cx="2754312" cy="4756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dirty="0">
                <a:latin typeface="Arial" panose="020B0604020202020204"/>
                <a:cs typeface="Arial" panose="020B0604020202020204"/>
              </a:rPr>
              <a:t>奶茶市场</a:t>
            </a:r>
            <a:endParaRPr lang="en-US" sz="250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0" name="Group 33"/>
          <p:cNvGrpSpPr/>
          <p:nvPr/>
        </p:nvGrpSpPr>
        <p:grpSpPr bwMode="auto">
          <a:xfrm>
            <a:off x="3998913" y="4003676"/>
            <a:ext cx="3022600" cy="2408238"/>
            <a:chOff x="2474" y="2029"/>
            <a:chExt cx="1904" cy="1517"/>
          </a:xfrm>
        </p:grpSpPr>
        <p:grpSp>
          <p:nvGrpSpPr>
            <p:cNvPr id="31" name="Group 34"/>
            <p:cNvGrpSpPr/>
            <p:nvPr/>
          </p:nvGrpSpPr>
          <p:grpSpPr bwMode="auto">
            <a:xfrm>
              <a:off x="2796" y="2147"/>
              <a:ext cx="1417" cy="1150"/>
              <a:chOff x="3068" y="1737"/>
              <a:chExt cx="826" cy="1117"/>
            </a:xfrm>
          </p:grpSpPr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3068" y="1739"/>
                <a:ext cx="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>
                <a:off x="3894" y="1737"/>
                <a:ext cx="0" cy="1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070" y="3313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2474" y="2029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4168" y="210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737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1812" y="330200"/>
            <a:ext cx="8208963" cy="9540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B</a:t>
            </a:r>
            <a:r>
              <a:rPr lang="en-US" altLang="zh-CN" sz="3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. </a:t>
            </a:r>
            <a:r>
              <a:rPr lang="zh-CN" altLang="en-US" sz="320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  <a:cs typeface="Arial" panose="020B0604020202020204" pitchFamily="34" charset="0"/>
              </a:rPr>
              <a:t>牛奶价格</a:t>
            </a:r>
            <a:r>
              <a:rPr lang="zh-CN" altLang="en-US" sz="3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的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下降</a:t>
            </a:r>
            <a:endParaRPr lang="en-US" sz="3200" dirty="0">
              <a:solidFill>
                <a:schemeClr val="tx2">
                  <a:lumMod val="50000"/>
                </a:schemeClr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  <p:sp>
        <p:nvSpPr>
          <p:cNvPr id="73729" name="Rectangle 42"/>
          <p:cNvSpPr>
            <a:spLocks noChangeArrowheads="1"/>
          </p:cNvSpPr>
          <p:nvPr/>
        </p:nvSpPr>
        <p:spPr bwMode="auto">
          <a:xfrm>
            <a:off x="637256" y="3748757"/>
            <a:ext cx="3631491" cy="54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2.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供给曲线向右移动</a:t>
            </a:r>
            <a:endParaRPr lang="en-US" sz="2800" u="sng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73730" name="Rectangle 40"/>
          <p:cNvSpPr>
            <a:spLocks noChangeArrowheads="1"/>
          </p:cNvSpPr>
          <p:nvPr/>
        </p:nvSpPr>
        <p:spPr bwMode="auto">
          <a:xfrm>
            <a:off x="655639" y="2261823"/>
            <a:ext cx="3499730" cy="13957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1.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供给曲线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移动（牛奶是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卖者成本的一部分）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73731" name="Rectangle 44"/>
          <p:cNvSpPr>
            <a:spLocks noChangeArrowheads="1"/>
          </p:cNvSpPr>
          <p:nvPr/>
        </p:nvSpPr>
        <p:spPr bwMode="auto">
          <a:xfrm>
            <a:off x="617107" y="4333429"/>
            <a:ext cx="3782483" cy="960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	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价格下降，数量增加</a:t>
            </a:r>
            <a:endParaRPr lang="en-US" sz="2800" u="sng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73733" name="Rectangle 45"/>
          <p:cNvSpPr>
            <a:spLocks noChangeArrowheads="1"/>
          </p:cNvSpPr>
          <p:nvPr/>
        </p:nvSpPr>
        <p:spPr bwMode="auto">
          <a:xfrm>
            <a:off x="674689" y="1711325"/>
            <a:ext cx="1376362" cy="544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步骤：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3729" grpId="0"/>
      <p:bldP spid="73730" grpId="0"/>
      <p:bldP spid="7373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67346" y="1875048"/>
            <a:ext cx="7497762" cy="39258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38100" dist="63500" dir="27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lIns="137160" tIns="91440"/>
          <a:lstStyle/>
          <a:p>
            <a:pPr marL="568325" indent="-568325">
              <a:lnSpc>
                <a:spcPct val="105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步骤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568325" indent="-568325">
              <a:lnSpc>
                <a:spcPct val="105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条曲线都移动（见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B)</a:t>
            </a:r>
          </a:p>
          <a:p>
            <a:pPr marL="568325" indent="-568325">
              <a:lnSpc>
                <a:spcPct val="105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需求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曲线向左移动，供给曲线向右移动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568325" indent="-568325">
              <a:lnSpc>
                <a:spcPct val="105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价格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肯定下降，而数量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则不确定：需求减少的多，会减少数量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，而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供给增加的多会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使数量增加</a:t>
            </a:r>
            <a:endParaRPr lang="en-US" sz="2400" u="sng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18" y="383512"/>
            <a:ext cx="8208963" cy="95408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华光中雅_CNKI" panose="02000500000000000000"/>
                <a:cs typeface="Arial" panose="020B0604020202020204" pitchFamily="34" charset="0"/>
              </a:rPr>
              <a:t>C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. 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  <a:cs typeface="Arial" panose="020B0604020202020204" pitchFamily="34" charset="0"/>
              </a:rPr>
              <a:t>果茶价格下降、牛奶价格</a:t>
            </a:r>
            <a:r>
              <a:rPr lang="zh-CN" altLang="en-US" sz="3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也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  <a:cs typeface="Arial" panose="020B0604020202020204" pitchFamily="34" charset="0"/>
              </a:rPr>
              <a:t>下降</a:t>
            </a:r>
            <a:endParaRPr lang="en-US" sz="3200" dirty="0">
              <a:solidFill>
                <a:schemeClr val="tx2">
                  <a:lumMod val="50000"/>
                </a:schemeClr>
              </a:solidFill>
              <a:ea typeface="华光中雅_CNKI" panose="0200050000000000000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156"/>
            <a:ext cx="82296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</a:rPr>
              <a:t>结论</a:t>
            </a:r>
            <a:r>
              <a:rPr lang="en-US" sz="3200" b="1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</a:rPr>
              <a:t>:</a:t>
            </a:r>
            <a:r>
              <a:rPr lang="en-US" sz="3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</a:rPr>
              <a:t>  </a:t>
            </a:r>
            <a:r>
              <a:rPr lang="zh-CN" altLang="en-US" sz="3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</a:rPr>
              <a:t>价格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</a:rPr>
              <a:t>如何配置资源</a:t>
            </a:r>
            <a:endParaRPr lang="en-US" sz="3200" dirty="0">
              <a:solidFill>
                <a:schemeClr val="tx2">
                  <a:lumMod val="50000"/>
                </a:schemeClr>
              </a:solidFill>
              <a:ea typeface="华光中雅_CNKI" panose="0200050000000000000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396910" y="1808082"/>
            <a:ext cx="8169310" cy="273985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第一章中讨论的经济学十大原理之一是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zh-CN" altLang="en-US" sz="2400" i="1" dirty="0">
                <a:solidFill>
                  <a:srgbClr val="9966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市场通常是一种组织经济活动的好方法。</a:t>
            </a:r>
            <a:endParaRPr lang="en-US" sz="2400" i="1" dirty="0">
              <a:solidFill>
                <a:srgbClr val="9966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在市场经济中，价格调整使供给与需求相等。这些均衡价格是引导经济决策，从而配置稀缺资源的信号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1024001"/>
            <a:ext cx="6489701" cy="5330825"/>
            <a:chOff x="56" y="622"/>
            <a:chExt cx="4088" cy="3358"/>
          </a:xfrm>
        </p:grpSpPr>
        <p:pic>
          <p:nvPicPr>
            <p:cNvPr id="26695" name="Picture 3" descr="chap4 graph1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936"/>
            <a:stretch>
              <a:fillRect/>
            </a:stretch>
          </p:blipFill>
          <p:spPr bwMode="auto">
            <a:xfrm>
              <a:off x="376" y="622"/>
              <a:ext cx="3466" cy="3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96" name="Text Box 4"/>
            <p:cNvSpPr txBox="1">
              <a:spLocks noChangeArrowheads="1"/>
            </p:cNvSpPr>
            <p:nvPr/>
          </p:nvSpPr>
          <p:spPr bwMode="auto">
            <a:xfrm>
              <a:off x="56" y="841"/>
              <a:ext cx="892" cy="291"/>
            </a:xfrm>
            <a:prstGeom prst="rect">
              <a:avLst/>
            </a:prstGeom>
            <a:solidFill>
              <a:srgbClr val="B1C1E5"/>
            </a:solidFill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拿铁价格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697" name="Text Box 5"/>
            <p:cNvSpPr txBox="1">
              <a:spLocks noChangeArrowheads="1"/>
            </p:cNvSpPr>
            <p:nvPr/>
          </p:nvSpPr>
          <p:spPr bwMode="auto">
            <a:xfrm>
              <a:off x="3277" y="3489"/>
              <a:ext cx="867" cy="233"/>
            </a:xfrm>
            <a:prstGeom prst="rect">
              <a:avLst/>
            </a:prstGeom>
            <a:solidFill>
              <a:srgbClr val="B1C1E5"/>
            </a:solidFill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拿铁数量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960563" y="1585913"/>
            <a:ext cx="3052762" cy="38893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4943475" y="5414963"/>
            <a:ext cx="139700" cy="13811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63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21482" y="610502"/>
            <a:ext cx="7491412" cy="6778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表与需求曲线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2713" name="Group 9"/>
          <p:cNvGraphicFramePr>
            <a:graphicFrameLocks noGrp="1"/>
          </p:cNvGraphicFramePr>
          <p:nvPr/>
        </p:nvGraphicFramePr>
        <p:xfrm>
          <a:off x="6351523" y="1062262"/>
          <a:ext cx="2668588" cy="4145409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拿铁价格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拿铁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需求量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Group 54"/>
          <p:cNvGrpSpPr/>
          <p:nvPr/>
        </p:nvGrpSpPr>
        <p:grpSpPr bwMode="auto">
          <a:xfrm>
            <a:off x="1335088" y="4235450"/>
            <a:ext cx="2832100" cy="1250950"/>
            <a:chOff x="841" y="2668"/>
            <a:chExt cx="1784" cy="788"/>
          </a:xfrm>
        </p:grpSpPr>
        <p:grpSp>
          <p:nvGrpSpPr>
            <p:cNvPr id="4" name="Group 55"/>
            <p:cNvGrpSpPr/>
            <p:nvPr/>
          </p:nvGrpSpPr>
          <p:grpSpPr bwMode="auto">
            <a:xfrm>
              <a:off x="841" y="2712"/>
              <a:ext cx="1747" cy="744"/>
              <a:chOff x="357" y="2450"/>
              <a:chExt cx="795" cy="646"/>
            </a:xfrm>
          </p:grpSpPr>
          <p:sp>
            <p:nvSpPr>
              <p:cNvPr id="26693" name="Line 56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94" name="Line 57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692" name="Oval 58"/>
            <p:cNvSpPr>
              <a:spLocks noChangeArrowheads="1"/>
            </p:cNvSpPr>
            <p:nvPr/>
          </p:nvSpPr>
          <p:spPr bwMode="auto">
            <a:xfrm>
              <a:off x="2537" y="2668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59"/>
          <p:cNvGrpSpPr/>
          <p:nvPr/>
        </p:nvGrpSpPr>
        <p:grpSpPr bwMode="auto">
          <a:xfrm>
            <a:off x="1335088" y="4837113"/>
            <a:ext cx="3300412" cy="655637"/>
            <a:chOff x="841" y="3047"/>
            <a:chExt cx="2079" cy="413"/>
          </a:xfrm>
        </p:grpSpPr>
        <p:grpSp>
          <p:nvGrpSpPr>
            <p:cNvPr id="6" name="Group 60"/>
            <p:cNvGrpSpPr/>
            <p:nvPr/>
          </p:nvGrpSpPr>
          <p:grpSpPr bwMode="auto">
            <a:xfrm>
              <a:off x="841" y="3092"/>
              <a:ext cx="2032" cy="368"/>
              <a:chOff x="357" y="2450"/>
              <a:chExt cx="795" cy="646"/>
            </a:xfrm>
          </p:grpSpPr>
          <p:sp>
            <p:nvSpPr>
              <p:cNvPr id="26689" name="Line 6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90" name="Line 6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688" name="Oval 63"/>
            <p:cNvSpPr>
              <a:spLocks noChangeArrowheads="1"/>
            </p:cNvSpPr>
            <p:nvPr/>
          </p:nvSpPr>
          <p:spPr bwMode="auto">
            <a:xfrm>
              <a:off x="2832" y="3047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4"/>
          <p:cNvGrpSpPr/>
          <p:nvPr/>
        </p:nvGrpSpPr>
        <p:grpSpPr bwMode="auto">
          <a:xfrm>
            <a:off x="1338263" y="3652838"/>
            <a:ext cx="2374900" cy="1835150"/>
            <a:chOff x="843" y="2301"/>
            <a:chExt cx="1496" cy="1156"/>
          </a:xfrm>
        </p:grpSpPr>
        <p:grpSp>
          <p:nvGrpSpPr>
            <p:cNvPr id="8" name="Group 66"/>
            <p:cNvGrpSpPr/>
            <p:nvPr/>
          </p:nvGrpSpPr>
          <p:grpSpPr bwMode="auto">
            <a:xfrm>
              <a:off x="843" y="2343"/>
              <a:ext cx="1452" cy="1114"/>
              <a:chOff x="357" y="2450"/>
              <a:chExt cx="795" cy="646"/>
            </a:xfrm>
          </p:grpSpPr>
          <p:sp>
            <p:nvSpPr>
              <p:cNvPr id="26685" name="Line 67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86" name="Line 68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683" name="Oval 65"/>
            <p:cNvSpPr>
              <a:spLocks noChangeArrowheads="1"/>
            </p:cNvSpPr>
            <p:nvPr/>
          </p:nvSpPr>
          <p:spPr bwMode="auto">
            <a:xfrm>
              <a:off x="2251" y="2301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69"/>
          <p:cNvGrpSpPr/>
          <p:nvPr/>
        </p:nvGrpSpPr>
        <p:grpSpPr bwMode="auto">
          <a:xfrm>
            <a:off x="1333500" y="3063875"/>
            <a:ext cx="1917700" cy="2420938"/>
            <a:chOff x="840" y="1930"/>
            <a:chExt cx="1208" cy="1525"/>
          </a:xfrm>
        </p:grpSpPr>
        <p:grpSp>
          <p:nvGrpSpPr>
            <p:cNvPr id="10" name="Group 71"/>
            <p:cNvGrpSpPr/>
            <p:nvPr/>
          </p:nvGrpSpPr>
          <p:grpSpPr bwMode="auto">
            <a:xfrm>
              <a:off x="840" y="1971"/>
              <a:ext cx="1172" cy="1484"/>
              <a:chOff x="357" y="2450"/>
              <a:chExt cx="795" cy="646"/>
            </a:xfrm>
          </p:grpSpPr>
          <p:sp>
            <p:nvSpPr>
              <p:cNvPr id="26681" name="Line 72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82" name="Line 73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679" name="Oval 70"/>
            <p:cNvSpPr>
              <a:spLocks noChangeArrowheads="1"/>
            </p:cNvSpPr>
            <p:nvPr/>
          </p:nvSpPr>
          <p:spPr bwMode="auto">
            <a:xfrm>
              <a:off x="1960" y="1930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74"/>
          <p:cNvGrpSpPr/>
          <p:nvPr/>
        </p:nvGrpSpPr>
        <p:grpSpPr bwMode="auto">
          <a:xfrm>
            <a:off x="1336675" y="2466975"/>
            <a:ext cx="1452563" cy="3027363"/>
            <a:chOff x="842" y="1554"/>
            <a:chExt cx="915" cy="1907"/>
          </a:xfrm>
        </p:grpSpPr>
        <p:grpSp>
          <p:nvGrpSpPr>
            <p:cNvPr id="12" name="Group 76"/>
            <p:cNvGrpSpPr/>
            <p:nvPr/>
          </p:nvGrpSpPr>
          <p:grpSpPr bwMode="auto">
            <a:xfrm>
              <a:off x="842" y="1590"/>
              <a:ext cx="873" cy="1871"/>
              <a:chOff x="357" y="2450"/>
              <a:chExt cx="795" cy="646"/>
            </a:xfrm>
          </p:grpSpPr>
          <p:sp>
            <p:nvSpPr>
              <p:cNvPr id="26677" name="Line 77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8" name="Line 78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675" name="Oval 75"/>
            <p:cNvSpPr>
              <a:spLocks noChangeArrowheads="1"/>
            </p:cNvSpPr>
            <p:nvPr/>
          </p:nvSpPr>
          <p:spPr bwMode="auto">
            <a:xfrm>
              <a:off x="1669" y="1554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79"/>
          <p:cNvGrpSpPr/>
          <p:nvPr/>
        </p:nvGrpSpPr>
        <p:grpSpPr bwMode="auto">
          <a:xfrm>
            <a:off x="1339233" y="1858195"/>
            <a:ext cx="984250" cy="3619500"/>
            <a:chOff x="840" y="1182"/>
            <a:chExt cx="620" cy="2280"/>
          </a:xfrm>
        </p:grpSpPr>
        <p:grpSp>
          <p:nvGrpSpPr>
            <p:cNvPr id="14" name="Group 81"/>
            <p:cNvGrpSpPr/>
            <p:nvPr/>
          </p:nvGrpSpPr>
          <p:grpSpPr bwMode="auto">
            <a:xfrm>
              <a:off x="840" y="1221"/>
              <a:ext cx="579" cy="2241"/>
              <a:chOff x="357" y="2450"/>
              <a:chExt cx="795" cy="646"/>
            </a:xfrm>
          </p:grpSpPr>
          <p:sp>
            <p:nvSpPr>
              <p:cNvPr id="26673" name="Line 82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4" name="Line 83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671" name="Oval 80"/>
            <p:cNvSpPr>
              <a:spLocks noChangeArrowheads="1"/>
            </p:cNvSpPr>
            <p:nvPr/>
          </p:nvSpPr>
          <p:spPr bwMode="auto">
            <a:xfrm>
              <a:off x="1372" y="1182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2788" name="Line 84"/>
          <p:cNvSpPr>
            <a:spLocks noChangeShapeType="1"/>
          </p:cNvSpPr>
          <p:nvPr/>
        </p:nvSpPr>
        <p:spPr bwMode="auto">
          <a:xfrm>
            <a:off x="5645150" y="2338388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89" name="Line 85"/>
          <p:cNvSpPr>
            <a:spLocks noChangeShapeType="1"/>
          </p:cNvSpPr>
          <p:nvPr/>
        </p:nvSpPr>
        <p:spPr bwMode="auto">
          <a:xfrm>
            <a:off x="5637213" y="2809875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90" name="Line 86"/>
          <p:cNvSpPr>
            <a:spLocks noChangeShapeType="1"/>
          </p:cNvSpPr>
          <p:nvPr/>
        </p:nvSpPr>
        <p:spPr bwMode="auto">
          <a:xfrm>
            <a:off x="5646738" y="3279775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91" name="Line 87"/>
          <p:cNvSpPr>
            <a:spLocks noChangeShapeType="1"/>
          </p:cNvSpPr>
          <p:nvPr/>
        </p:nvSpPr>
        <p:spPr bwMode="auto">
          <a:xfrm>
            <a:off x="5637213" y="3752850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92" name="Line 88"/>
          <p:cNvSpPr>
            <a:spLocks noChangeShapeType="1"/>
          </p:cNvSpPr>
          <p:nvPr/>
        </p:nvSpPr>
        <p:spPr bwMode="auto">
          <a:xfrm>
            <a:off x="5645150" y="4238625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93" name="Line 89"/>
          <p:cNvSpPr>
            <a:spLocks noChangeShapeType="1"/>
          </p:cNvSpPr>
          <p:nvPr/>
        </p:nvSpPr>
        <p:spPr bwMode="auto">
          <a:xfrm>
            <a:off x="5638800" y="4710113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94" name="Line 90"/>
          <p:cNvSpPr>
            <a:spLocks noChangeShapeType="1"/>
          </p:cNvSpPr>
          <p:nvPr/>
        </p:nvSpPr>
        <p:spPr bwMode="auto">
          <a:xfrm>
            <a:off x="5629275" y="5181600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70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7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10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  <p:bldP spid="72711" grpId="0" animBg="1"/>
      <p:bldP spid="72788" grpId="0" animBg="1"/>
      <p:bldP spid="72789" grpId="0" animBg="1"/>
      <p:bldP spid="72790" grpId="0" animBg="1"/>
      <p:bldP spid="72791" grpId="0" animBg="1"/>
      <p:bldP spid="72792" grpId="0" animBg="1"/>
      <p:bldP spid="72793" grpId="0" animBg="1"/>
      <p:bldP spid="7279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28376" y="475290"/>
            <a:ext cx="8458200" cy="725488"/>
          </a:xfrm>
          <a:noFill/>
        </p:spPr>
        <p:txBody>
          <a:bodyPr bIns="0" anchor="b">
            <a:noAutofit/>
          </a:bodyPr>
          <a:lstStyle/>
          <a:p>
            <a:pPr algn="l" eaLnBrk="1" hangingPunct="1">
              <a:lnSpc>
                <a:spcPct val="105000"/>
              </a:lnSpc>
              <a:defRPr/>
            </a:pPr>
            <a:r>
              <a:rPr lang="zh-CN" altLang="en-US" sz="3200" kern="0" spc="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</a:rPr>
              <a:t>总结：</a:t>
            </a:r>
            <a:endParaRPr lang="en-US" sz="3200" kern="0" spc="200" dirty="0">
              <a:solidFill>
                <a:schemeClr val="tx2">
                  <a:lumMod val="50000"/>
                </a:schemeClr>
              </a:solidFill>
              <a:ea typeface="华光中雅_CNKI" panose="0200050000000000000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09074" y="1668379"/>
            <a:ext cx="8229600" cy="4491789"/>
          </a:xfrm>
        </p:spPr>
        <p:txBody>
          <a:bodyPr>
            <a:normAutofit lnSpcReduction="10000"/>
          </a:bodyPr>
          <a:lstStyle/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在竞争市场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上，有许多买者与卖者，他们每个人对市场价格影响很小，甚至没有影响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经济学家使用供给与需求模型来分析竞争市场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根据需求定理，随着一种物品价格下降，需求量增加。向右下方倾斜的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需求曲线反映了需求定理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除了价格之外，决定消费者想购买多少物品的其他因素包括收入、替代品和互补品的价格、偏好、购买者的数量等。如果这些因素中的一种改变了，需求曲线就会移动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28376" y="475290"/>
            <a:ext cx="8458200" cy="725488"/>
          </a:xfrm>
          <a:noFill/>
        </p:spPr>
        <p:txBody>
          <a:bodyPr bIns="0" anchor="b">
            <a:noAutofit/>
          </a:bodyPr>
          <a:lstStyle/>
          <a:p>
            <a:pPr algn="l" eaLnBrk="1" hangingPunct="1">
              <a:lnSpc>
                <a:spcPct val="105000"/>
              </a:lnSpc>
              <a:defRPr/>
            </a:pPr>
            <a:r>
              <a:rPr lang="zh-CN" altLang="en-US" sz="3200" kern="0" spc="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</a:rPr>
              <a:t>总结：</a:t>
            </a:r>
            <a:endParaRPr lang="en-US" sz="3200" kern="0" spc="200" dirty="0">
              <a:solidFill>
                <a:schemeClr val="tx2">
                  <a:lumMod val="50000"/>
                </a:schemeClr>
              </a:solidFill>
              <a:ea typeface="华光中雅_CNKI" panose="0200050000000000000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09074" y="1788695"/>
            <a:ext cx="8229600" cy="3060031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供给定理，随着一种物品价格上升，供给量增加。向右上方倾斜的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供给曲线反映了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供给定理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除了价格之外，决定生产者想出售多少物品的其他因素包括投入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品价格、技术、预期、卖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的数量等。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如果这些因素中的一种改变了，供给曲线就会移动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28376" y="475290"/>
            <a:ext cx="8458200" cy="725488"/>
          </a:xfrm>
          <a:noFill/>
        </p:spPr>
        <p:txBody>
          <a:bodyPr bIns="0" anchor="b">
            <a:noAutofit/>
          </a:bodyPr>
          <a:lstStyle/>
          <a:p>
            <a:pPr algn="l" eaLnBrk="1" hangingPunct="1">
              <a:lnSpc>
                <a:spcPct val="105000"/>
              </a:lnSpc>
              <a:defRPr/>
            </a:pPr>
            <a:r>
              <a:rPr lang="zh-CN" altLang="en-US" sz="3200" kern="0" spc="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</a:rPr>
              <a:t>总结：</a:t>
            </a:r>
            <a:endParaRPr lang="en-US" sz="3200" kern="0" spc="200" dirty="0">
              <a:solidFill>
                <a:schemeClr val="tx2">
                  <a:lumMod val="50000"/>
                </a:schemeClr>
              </a:solidFill>
              <a:ea typeface="华光中雅_CNKI" panose="0200050000000000000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21105" y="1676400"/>
            <a:ext cx="8229600" cy="2546684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供给曲线与需求曲线相交决定了市场均衡。当价格为均衡价格时，需求量等于供给量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当市场价格高于均衡价格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时，物品产生过剩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，引起市场价格下降。当市场价格低于均衡价格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时，物品存在短缺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，引起市场价格上升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08279" y="530556"/>
            <a:ext cx="8458200" cy="725488"/>
          </a:xfrm>
          <a:noFill/>
        </p:spPr>
        <p:txBody>
          <a:bodyPr bIns="0" anchor="b">
            <a:noAutofit/>
          </a:bodyPr>
          <a:lstStyle/>
          <a:p>
            <a:pPr algn="l" eaLnBrk="1" hangingPunct="1">
              <a:lnSpc>
                <a:spcPct val="105000"/>
              </a:lnSpc>
              <a:defRPr/>
            </a:pPr>
            <a:r>
              <a:rPr lang="zh-CN" altLang="en-US" sz="3200" kern="0" spc="200">
                <a:solidFill>
                  <a:schemeClr val="tx2">
                    <a:lumMod val="50000"/>
                  </a:schemeClr>
                </a:solidFill>
                <a:ea typeface="华光中雅_CNKI" panose="02000500000000000000"/>
              </a:rPr>
              <a:t>总结：</a:t>
            </a:r>
            <a:endParaRPr lang="en-US" sz="3200" kern="0" spc="200" dirty="0">
              <a:solidFill>
                <a:schemeClr val="tx2">
                  <a:lumMod val="50000"/>
                </a:schemeClr>
              </a:solidFill>
              <a:ea typeface="华光中雅_CNKI" panose="0200050000000000000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21106" y="1676400"/>
            <a:ext cx="8229600" cy="5181600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为了分析某个事件如何影响一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个市场结果，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我们用供求图来考察该事件对均衡价格和均衡数量的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影响。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遵循三个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步骤进行：第一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，确定该事件是使供给曲线移动，还是使需求曲线移动（还是使两者都移动）。第二，确定曲线移动的方向。第三，比较新均衡与原来的均衡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500"/>
              </a:spcBef>
              <a:buClr>
                <a:schemeClr val="accent1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在市场经济中，价格是引导经济决策，从而配置稀缺资源的信号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哈尔滨工业大学（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深圳）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经济管理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9D7B55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THE HITSZ SCHOOL OF ECONOMICS AND MANAGEMENT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D7B55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9861" y="150677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《</a:t>
            </a: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经济学原理</a:t>
            </a: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9429" y="3264142"/>
            <a:ext cx="739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下一章</a:t>
            </a:r>
            <a:r>
              <a:rPr lang="zh-CN" altLang="en-US" sz="4000" b="1">
                <a:solidFill>
                  <a:prstClr val="white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：弹性及其应用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022489" y="2811253"/>
            <a:ext cx="7491413" cy="3863975"/>
            <a:chOff x="530" y="1765"/>
            <a:chExt cx="4719" cy="2434"/>
          </a:xfrm>
          <a:noFill/>
        </p:grpSpPr>
        <p:sp>
          <p:nvSpPr>
            <p:cNvPr id="27736" name="Rectangle 3"/>
            <p:cNvSpPr>
              <a:spLocks noChangeArrowheads="1"/>
            </p:cNvSpPr>
            <p:nvPr/>
          </p:nvSpPr>
          <p:spPr bwMode="auto">
            <a:xfrm>
              <a:off x="530" y="1765"/>
              <a:ext cx="4719" cy="243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27737" name="Line 4"/>
            <p:cNvSpPr>
              <a:spLocks noChangeShapeType="1"/>
            </p:cNvSpPr>
            <p:nvPr/>
          </p:nvSpPr>
          <p:spPr bwMode="auto">
            <a:xfrm>
              <a:off x="582" y="2095"/>
              <a:ext cx="458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2765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4429"/>
            <a:ext cx="9144000" cy="588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市场需求与个人需求</a:t>
            </a:r>
            <a:endParaRPr lang="en-US" sz="3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42290" y="1345184"/>
            <a:ext cx="8189841" cy="15319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35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市场需求量是所有买者在每一价格水平下需求量的总和。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35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拿铁咖啡市场上唯一的两个买者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ct val="35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b="1" i="1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需求量）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2116138" y="2832100"/>
            <a:ext cx="1873250" cy="3816350"/>
            <a:chOff x="1333" y="1784"/>
            <a:chExt cx="1180" cy="2404"/>
          </a:xfrm>
        </p:grpSpPr>
        <p:sp>
          <p:nvSpPr>
            <p:cNvPr id="27728" name="Rectangle 8"/>
            <p:cNvSpPr>
              <a:spLocks noChangeArrowheads="1"/>
            </p:cNvSpPr>
            <p:nvPr/>
          </p:nvSpPr>
          <p:spPr bwMode="auto">
            <a:xfrm>
              <a:off x="1333" y="3889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4</a:t>
              </a:r>
            </a:p>
          </p:txBody>
        </p:sp>
        <p:sp>
          <p:nvSpPr>
            <p:cNvPr id="27729" name="Rectangle 9"/>
            <p:cNvSpPr>
              <a:spLocks noChangeArrowheads="1"/>
            </p:cNvSpPr>
            <p:nvPr/>
          </p:nvSpPr>
          <p:spPr bwMode="auto">
            <a:xfrm>
              <a:off x="1333" y="3590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6</a:t>
              </a:r>
            </a:p>
          </p:txBody>
        </p:sp>
        <p:sp>
          <p:nvSpPr>
            <p:cNvPr id="27730" name="Rectangle 10"/>
            <p:cNvSpPr>
              <a:spLocks noChangeArrowheads="1"/>
            </p:cNvSpPr>
            <p:nvPr/>
          </p:nvSpPr>
          <p:spPr bwMode="auto">
            <a:xfrm>
              <a:off x="1333" y="3291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8</a:t>
              </a:r>
            </a:p>
          </p:txBody>
        </p:sp>
        <p:sp>
          <p:nvSpPr>
            <p:cNvPr id="27731" name="Rectangle 11"/>
            <p:cNvSpPr>
              <a:spLocks noChangeArrowheads="1"/>
            </p:cNvSpPr>
            <p:nvPr/>
          </p:nvSpPr>
          <p:spPr bwMode="auto">
            <a:xfrm>
              <a:off x="1333" y="2992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10</a:t>
              </a:r>
            </a:p>
          </p:txBody>
        </p:sp>
        <p:sp>
          <p:nvSpPr>
            <p:cNvPr id="27732" name="Rectangle 12"/>
            <p:cNvSpPr>
              <a:spLocks noChangeArrowheads="1"/>
            </p:cNvSpPr>
            <p:nvPr/>
          </p:nvSpPr>
          <p:spPr bwMode="auto">
            <a:xfrm>
              <a:off x="1333" y="2693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12</a:t>
              </a:r>
            </a:p>
          </p:txBody>
        </p:sp>
        <p:sp>
          <p:nvSpPr>
            <p:cNvPr id="27733" name="Rectangle 13"/>
            <p:cNvSpPr>
              <a:spLocks noChangeArrowheads="1"/>
            </p:cNvSpPr>
            <p:nvPr/>
          </p:nvSpPr>
          <p:spPr bwMode="auto">
            <a:xfrm>
              <a:off x="1333" y="2394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14</a:t>
              </a:r>
            </a:p>
          </p:txBody>
        </p:sp>
        <p:sp>
          <p:nvSpPr>
            <p:cNvPr id="27734" name="Rectangle 14"/>
            <p:cNvSpPr>
              <a:spLocks noChangeArrowheads="1"/>
            </p:cNvSpPr>
            <p:nvPr/>
          </p:nvSpPr>
          <p:spPr bwMode="auto">
            <a:xfrm>
              <a:off x="1333" y="2095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16</a:t>
              </a:r>
            </a:p>
          </p:txBody>
        </p:sp>
        <p:sp>
          <p:nvSpPr>
            <p:cNvPr id="27735" name="Rectangle 15"/>
            <p:cNvSpPr>
              <a:spLocks noChangeArrowheads="1"/>
            </p:cNvSpPr>
            <p:nvPr/>
          </p:nvSpPr>
          <p:spPr bwMode="auto">
            <a:xfrm>
              <a:off x="1333" y="1784"/>
              <a:ext cx="1180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A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的</a:t>
              </a: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 </a:t>
              </a:r>
              <a:r>
                <a:rPr lang="en-US" sz="2400" b="1" i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i="1" baseline="30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 </a:t>
              </a: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4256088" y="2832100"/>
            <a:ext cx="1598612" cy="3816350"/>
            <a:chOff x="2681" y="1784"/>
            <a:chExt cx="1007" cy="2404"/>
          </a:xfrm>
        </p:grpSpPr>
        <p:sp>
          <p:nvSpPr>
            <p:cNvPr id="27720" name="Rectangle 17"/>
            <p:cNvSpPr>
              <a:spLocks noChangeArrowheads="1"/>
            </p:cNvSpPr>
            <p:nvPr/>
          </p:nvSpPr>
          <p:spPr bwMode="auto">
            <a:xfrm>
              <a:off x="2681" y="3889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</a:t>
              </a:r>
            </a:p>
          </p:txBody>
        </p:sp>
        <p:sp>
          <p:nvSpPr>
            <p:cNvPr id="27721" name="Rectangle 18"/>
            <p:cNvSpPr>
              <a:spLocks noChangeArrowheads="1"/>
            </p:cNvSpPr>
            <p:nvPr/>
          </p:nvSpPr>
          <p:spPr bwMode="auto">
            <a:xfrm>
              <a:off x="2681" y="3590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3</a:t>
              </a:r>
            </a:p>
          </p:txBody>
        </p:sp>
        <p:sp>
          <p:nvSpPr>
            <p:cNvPr id="27722" name="Rectangle 19"/>
            <p:cNvSpPr>
              <a:spLocks noChangeArrowheads="1"/>
            </p:cNvSpPr>
            <p:nvPr/>
          </p:nvSpPr>
          <p:spPr bwMode="auto">
            <a:xfrm>
              <a:off x="2681" y="3291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4</a:t>
              </a:r>
            </a:p>
          </p:txBody>
        </p:sp>
        <p:sp>
          <p:nvSpPr>
            <p:cNvPr id="27723" name="Rectangle 20"/>
            <p:cNvSpPr>
              <a:spLocks noChangeArrowheads="1"/>
            </p:cNvSpPr>
            <p:nvPr/>
          </p:nvSpPr>
          <p:spPr bwMode="auto">
            <a:xfrm>
              <a:off x="2681" y="2992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5</a:t>
              </a:r>
            </a:p>
          </p:txBody>
        </p:sp>
        <p:sp>
          <p:nvSpPr>
            <p:cNvPr id="27724" name="Rectangle 21"/>
            <p:cNvSpPr>
              <a:spLocks noChangeArrowheads="1"/>
            </p:cNvSpPr>
            <p:nvPr/>
          </p:nvSpPr>
          <p:spPr bwMode="auto">
            <a:xfrm>
              <a:off x="2681" y="2693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6</a:t>
              </a:r>
            </a:p>
          </p:txBody>
        </p:sp>
        <p:sp>
          <p:nvSpPr>
            <p:cNvPr id="27725" name="Rectangle 22"/>
            <p:cNvSpPr>
              <a:spLocks noChangeArrowheads="1"/>
            </p:cNvSpPr>
            <p:nvPr/>
          </p:nvSpPr>
          <p:spPr bwMode="auto">
            <a:xfrm>
              <a:off x="2681" y="2394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7</a:t>
              </a:r>
            </a:p>
          </p:txBody>
        </p:sp>
        <p:sp>
          <p:nvSpPr>
            <p:cNvPr id="27726" name="Rectangle 23"/>
            <p:cNvSpPr>
              <a:spLocks noChangeArrowheads="1"/>
            </p:cNvSpPr>
            <p:nvPr/>
          </p:nvSpPr>
          <p:spPr bwMode="auto">
            <a:xfrm>
              <a:off x="2681" y="2095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8</a:t>
              </a:r>
            </a:p>
          </p:txBody>
        </p:sp>
        <p:sp>
          <p:nvSpPr>
            <p:cNvPr id="27727" name="Rectangle 24"/>
            <p:cNvSpPr>
              <a:spLocks noChangeArrowheads="1"/>
            </p:cNvSpPr>
            <p:nvPr/>
          </p:nvSpPr>
          <p:spPr bwMode="auto">
            <a:xfrm>
              <a:off x="2681" y="1784"/>
              <a:ext cx="1007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B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的</a:t>
              </a: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 </a:t>
              </a:r>
              <a:r>
                <a:rPr lang="en-US" sz="2400" b="1" i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Q</a:t>
              </a:r>
              <a:r>
                <a:rPr lang="en-US" sz="2400" b="1" i="1" baseline="30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d</a:t>
              </a:r>
              <a:r>
                <a: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 </a:t>
              </a:r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4002088" y="4749800"/>
            <a:ext cx="4217987" cy="1898650"/>
            <a:chOff x="2513" y="2992"/>
            <a:chExt cx="2657" cy="1196"/>
          </a:xfrm>
        </p:grpSpPr>
        <p:sp>
          <p:nvSpPr>
            <p:cNvPr id="27708" name="Rectangle 26"/>
            <p:cNvSpPr>
              <a:spLocks noChangeArrowheads="1"/>
            </p:cNvSpPr>
            <p:nvPr/>
          </p:nvSpPr>
          <p:spPr bwMode="auto">
            <a:xfrm>
              <a:off x="2513" y="3889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27709" name="Rectangle 27"/>
            <p:cNvSpPr>
              <a:spLocks noChangeArrowheads="1"/>
            </p:cNvSpPr>
            <p:nvPr/>
          </p:nvSpPr>
          <p:spPr bwMode="auto">
            <a:xfrm>
              <a:off x="2513" y="3590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27710" name="Rectangle 28"/>
            <p:cNvSpPr>
              <a:spLocks noChangeArrowheads="1"/>
            </p:cNvSpPr>
            <p:nvPr/>
          </p:nvSpPr>
          <p:spPr bwMode="auto">
            <a:xfrm>
              <a:off x="2513" y="3291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27711" name="Rectangle 29"/>
            <p:cNvSpPr>
              <a:spLocks noChangeArrowheads="1"/>
            </p:cNvSpPr>
            <p:nvPr/>
          </p:nvSpPr>
          <p:spPr bwMode="auto">
            <a:xfrm>
              <a:off x="2513" y="2992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27712" name="Rectangle 30"/>
            <p:cNvSpPr>
              <a:spLocks noChangeArrowheads="1"/>
            </p:cNvSpPr>
            <p:nvPr/>
          </p:nvSpPr>
          <p:spPr bwMode="auto">
            <a:xfrm>
              <a:off x="3688" y="3889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27713" name="Rectangle 31"/>
            <p:cNvSpPr>
              <a:spLocks noChangeArrowheads="1"/>
            </p:cNvSpPr>
            <p:nvPr/>
          </p:nvSpPr>
          <p:spPr bwMode="auto">
            <a:xfrm>
              <a:off x="3688" y="3590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27714" name="Rectangle 32"/>
            <p:cNvSpPr>
              <a:spLocks noChangeArrowheads="1"/>
            </p:cNvSpPr>
            <p:nvPr/>
          </p:nvSpPr>
          <p:spPr bwMode="auto">
            <a:xfrm>
              <a:off x="3688" y="3291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27715" name="Rectangle 33"/>
            <p:cNvSpPr>
              <a:spLocks noChangeArrowheads="1"/>
            </p:cNvSpPr>
            <p:nvPr/>
          </p:nvSpPr>
          <p:spPr bwMode="auto">
            <a:xfrm>
              <a:off x="3688" y="2992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27716" name="Rectangle 34"/>
            <p:cNvSpPr>
              <a:spLocks noChangeArrowheads="1"/>
            </p:cNvSpPr>
            <p:nvPr/>
          </p:nvSpPr>
          <p:spPr bwMode="auto">
            <a:xfrm>
              <a:off x="3973" y="3889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6</a:t>
              </a:r>
            </a:p>
          </p:txBody>
        </p:sp>
        <p:sp>
          <p:nvSpPr>
            <p:cNvPr id="27717" name="Rectangle 35"/>
            <p:cNvSpPr>
              <a:spLocks noChangeArrowheads="1"/>
            </p:cNvSpPr>
            <p:nvPr/>
          </p:nvSpPr>
          <p:spPr bwMode="auto">
            <a:xfrm>
              <a:off x="3973" y="3590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9</a:t>
              </a:r>
            </a:p>
          </p:txBody>
        </p:sp>
        <p:sp>
          <p:nvSpPr>
            <p:cNvPr id="27718" name="Rectangle 36"/>
            <p:cNvSpPr>
              <a:spLocks noChangeArrowheads="1"/>
            </p:cNvSpPr>
            <p:nvPr/>
          </p:nvSpPr>
          <p:spPr bwMode="auto">
            <a:xfrm>
              <a:off x="3973" y="3291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12</a:t>
              </a:r>
            </a:p>
          </p:txBody>
        </p:sp>
        <p:sp>
          <p:nvSpPr>
            <p:cNvPr id="27719" name="Rectangle 37"/>
            <p:cNvSpPr>
              <a:spLocks noChangeArrowheads="1"/>
            </p:cNvSpPr>
            <p:nvPr/>
          </p:nvSpPr>
          <p:spPr bwMode="auto">
            <a:xfrm>
              <a:off x="3973" y="2992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15</a:t>
              </a:r>
            </a:p>
          </p:txBody>
        </p:sp>
      </p:grpSp>
      <p:grpSp>
        <p:nvGrpSpPr>
          <p:cNvPr id="6" name="Group 38"/>
          <p:cNvGrpSpPr/>
          <p:nvPr/>
        </p:nvGrpSpPr>
        <p:grpSpPr bwMode="auto">
          <a:xfrm>
            <a:off x="3989388" y="4275138"/>
            <a:ext cx="4217987" cy="474662"/>
            <a:chOff x="2513" y="2693"/>
            <a:chExt cx="2657" cy="299"/>
          </a:xfrm>
        </p:grpSpPr>
        <p:sp>
          <p:nvSpPr>
            <p:cNvPr id="27705" name="Rectangle 39"/>
            <p:cNvSpPr>
              <a:spLocks noChangeArrowheads="1"/>
            </p:cNvSpPr>
            <p:nvPr/>
          </p:nvSpPr>
          <p:spPr bwMode="auto">
            <a:xfrm>
              <a:off x="2513" y="2693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27706" name="Rectangle 40"/>
            <p:cNvSpPr>
              <a:spLocks noChangeArrowheads="1"/>
            </p:cNvSpPr>
            <p:nvPr/>
          </p:nvSpPr>
          <p:spPr bwMode="auto">
            <a:xfrm>
              <a:off x="3688" y="2693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27707" name="Rectangle 41"/>
            <p:cNvSpPr>
              <a:spLocks noChangeArrowheads="1"/>
            </p:cNvSpPr>
            <p:nvPr/>
          </p:nvSpPr>
          <p:spPr bwMode="auto">
            <a:xfrm>
              <a:off x="3973" y="2693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18</a:t>
              </a:r>
            </a:p>
          </p:txBody>
        </p:sp>
      </p:grpSp>
      <p:grpSp>
        <p:nvGrpSpPr>
          <p:cNvPr id="7" name="Group 42"/>
          <p:cNvGrpSpPr/>
          <p:nvPr/>
        </p:nvGrpSpPr>
        <p:grpSpPr bwMode="auto">
          <a:xfrm>
            <a:off x="3989388" y="3800475"/>
            <a:ext cx="4217987" cy="474663"/>
            <a:chOff x="2513" y="2394"/>
            <a:chExt cx="2657" cy="299"/>
          </a:xfrm>
        </p:grpSpPr>
        <p:sp>
          <p:nvSpPr>
            <p:cNvPr id="27702" name="Rectangle 43"/>
            <p:cNvSpPr>
              <a:spLocks noChangeArrowheads="1"/>
            </p:cNvSpPr>
            <p:nvPr/>
          </p:nvSpPr>
          <p:spPr bwMode="auto">
            <a:xfrm>
              <a:off x="2513" y="2394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27703" name="Rectangle 44"/>
            <p:cNvSpPr>
              <a:spLocks noChangeArrowheads="1"/>
            </p:cNvSpPr>
            <p:nvPr/>
          </p:nvSpPr>
          <p:spPr bwMode="auto">
            <a:xfrm>
              <a:off x="3688" y="2394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27704" name="Rectangle 45"/>
            <p:cNvSpPr>
              <a:spLocks noChangeArrowheads="1"/>
            </p:cNvSpPr>
            <p:nvPr/>
          </p:nvSpPr>
          <p:spPr bwMode="auto">
            <a:xfrm>
              <a:off x="3973" y="2394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21</a:t>
              </a:r>
            </a:p>
          </p:txBody>
        </p:sp>
      </p:grpSp>
      <p:grpSp>
        <p:nvGrpSpPr>
          <p:cNvPr id="8" name="Group 46"/>
          <p:cNvGrpSpPr/>
          <p:nvPr/>
        </p:nvGrpSpPr>
        <p:grpSpPr bwMode="auto">
          <a:xfrm>
            <a:off x="3989388" y="3325813"/>
            <a:ext cx="4217987" cy="474662"/>
            <a:chOff x="2513" y="2095"/>
            <a:chExt cx="2657" cy="299"/>
          </a:xfrm>
        </p:grpSpPr>
        <p:sp>
          <p:nvSpPr>
            <p:cNvPr id="27699" name="Rectangle 47"/>
            <p:cNvSpPr>
              <a:spLocks noChangeArrowheads="1"/>
            </p:cNvSpPr>
            <p:nvPr/>
          </p:nvSpPr>
          <p:spPr bwMode="auto">
            <a:xfrm>
              <a:off x="2513" y="2095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+</a:t>
              </a:r>
            </a:p>
          </p:txBody>
        </p:sp>
        <p:sp>
          <p:nvSpPr>
            <p:cNvPr id="27700" name="Rectangle 48"/>
            <p:cNvSpPr>
              <a:spLocks noChangeArrowheads="1"/>
            </p:cNvSpPr>
            <p:nvPr/>
          </p:nvSpPr>
          <p:spPr bwMode="auto">
            <a:xfrm>
              <a:off x="3688" y="2095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=</a:t>
              </a:r>
            </a:p>
          </p:txBody>
        </p:sp>
        <p:sp>
          <p:nvSpPr>
            <p:cNvPr id="27701" name="Rectangle 49"/>
            <p:cNvSpPr>
              <a:spLocks noChangeArrowheads="1"/>
            </p:cNvSpPr>
            <p:nvPr/>
          </p:nvSpPr>
          <p:spPr bwMode="auto">
            <a:xfrm>
              <a:off x="3973" y="2095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24</a:t>
              </a:r>
            </a:p>
          </p:txBody>
        </p:sp>
      </p:grpSp>
      <p:sp>
        <p:nvSpPr>
          <p:cNvPr id="73778" name="Rectangle 50"/>
          <p:cNvSpPr>
            <a:spLocks noChangeArrowheads="1"/>
          </p:cNvSpPr>
          <p:nvPr/>
        </p:nvSpPr>
        <p:spPr bwMode="auto">
          <a:xfrm>
            <a:off x="6307138" y="2832100"/>
            <a:ext cx="1900237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市场的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</a:t>
            </a:r>
            <a:r>
              <a:rPr lang="en-US" sz="2400" b="1" i="1" baseline="30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</a:p>
        </p:txBody>
      </p:sp>
      <p:grpSp>
        <p:nvGrpSpPr>
          <p:cNvPr id="9" name="Group 51"/>
          <p:cNvGrpSpPr/>
          <p:nvPr/>
        </p:nvGrpSpPr>
        <p:grpSpPr bwMode="auto">
          <a:xfrm>
            <a:off x="923925" y="2832100"/>
            <a:ext cx="1192213" cy="3816350"/>
            <a:chOff x="582" y="1784"/>
            <a:chExt cx="751" cy="2404"/>
          </a:xfrm>
        </p:grpSpPr>
        <p:sp>
          <p:nvSpPr>
            <p:cNvPr id="27691" name="Rectangle 52"/>
            <p:cNvSpPr>
              <a:spLocks noChangeArrowheads="1"/>
            </p:cNvSpPr>
            <p:nvPr/>
          </p:nvSpPr>
          <p:spPr bwMode="auto">
            <a:xfrm>
              <a:off x="582" y="2095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0.00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27692" name="Rectangle 53"/>
            <p:cNvSpPr>
              <a:spLocks noChangeArrowheads="1"/>
            </p:cNvSpPr>
            <p:nvPr/>
          </p:nvSpPr>
          <p:spPr bwMode="auto">
            <a:xfrm>
              <a:off x="582" y="3889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6.00</a:t>
              </a:r>
            </a:p>
          </p:txBody>
        </p:sp>
        <p:sp>
          <p:nvSpPr>
            <p:cNvPr id="27693" name="Rectangle 54"/>
            <p:cNvSpPr>
              <a:spLocks noChangeArrowheads="1"/>
            </p:cNvSpPr>
            <p:nvPr/>
          </p:nvSpPr>
          <p:spPr bwMode="auto">
            <a:xfrm>
              <a:off x="582" y="3590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5.00</a:t>
              </a:r>
            </a:p>
          </p:txBody>
        </p:sp>
        <p:sp>
          <p:nvSpPr>
            <p:cNvPr id="27694" name="Rectangle 55"/>
            <p:cNvSpPr>
              <a:spLocks noChangeArrowheads="1"/>
            </p:cNvSpPr>
            <p:nvPr/>
          </p:nvSpPr>
          <p:spPr bwMode="auto">
            <a:xfrm>
              <a:off x="582" y="3291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4.00</a:t>
              </a:r>
            </a:p>
          </p:txBody>
        </p:sp>
        <p:sp>
          <p:nvSpPr>
            <p:cNvPr id="27695" name="Rectangle 56"/>
            <p:cNvSpPr>
              <a:spLocks noChangeArrowheads="1"/>
            </p:cNvSpPr>
            <p:nvPr/>
          </p:nvSpPr>
          <p:spPr bwMode="auto">
            <a:xfrm>
              <a:off x="582" y="2992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3.00</a:t>
              </a:r>
            </a:p>
          </p:txBody>
        </p:sp>
        <p:sp>
          <p:nvSpPr>
            <p:cNvPr id="27696" name="Rectangle 57"/>
            <p:cNvSpPr>
              <a:spLocks noChangeArrowheads="1"/>
            </p:cNvSpPr>
            <p:nvPr/>
          </p:nvSpPr>
          <p:spPr bwMode="auto">
            <a:xfrm>
              <a:off x="582" y="2693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2.00</a:t>
              </a:r>
            </a:p>
          </p:txBody>
        </p:sp>
        <p:sp>
          <p:nvSpPr>
            <p:cNvPr id="27697" name="Rectangle 58"/>
            <p:cNvSpPr>
              <a:spLocks noChangeArrowheads="1"/>
            </p:cNvSpPr>
            <p:nvPr/>
          </p:nvSpPr>
          <p:spPr bwMode="auto">
            <a:xfrm>
              <a:off x="582" y="2394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1.00</a:t>
              </a:r>
            </a:p>
          </p:txBody>
        </p:sp>
        <p:sp>
          <p:nvSpPr>
            <p:cNvPr id="27698" name="Rectangle 59"/>
            <p:cNvSpPr>
              <a:spLocks noChangeArrowheads="1"/>
            </p:cNvSpPr>
            <p:nvPr/>
          </p:nvSpPr>
          <p:spPr bwMode="auto">
            <a:xfrm>
              <a:off x="582" y="1784"/>
              <a:ext cx="751" cy="3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价格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</p:grpSp>
      <p:sp>
        <p:nvSpPr>
          <p:cNvPr id="27661" name="Line 60"/>
          <p:cNvSpPr>
            <a:spLocks noChangeShapeType="1"/>
          </p:cNvSpPr>
          <p:nvPr/>
        </p:nvSpPr>
        <p:spPr bwMode="auto">
          <a:xfrm>
            <a:off x="923925" y="2832100"/>
            <a:ext cx="1192213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62" name="Line 61"/>
          <p:cNvSpPr>
            <a:spLocks noChangeShapeType="1"/>
          </p:cNvSpPr>
          <p:nvPr/>
        </p:nvSpPr>
        <p:spPr bwMode="auto">
          <a:xfrm>
            <a:off x="923925" y="6648450"/>
            <a:ext cx="1192213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63" name="Line 62"/>
          <p:cNvSpPr>
            <a:spLocks noChangeShapeType="1"/>
          </p:cNvSpPr>
          <p:nvPr/>
        </p:nvSpPr>
        <p:spPr bwMode="auto">
          <a:xfrm>
            <a:off x="923925" y="2832100"/>
            <a:ext cx="0" cy="49371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64" name="Line 63"/>
          <p:cNvSpPr>
            <a:spLocks noChangeShapeType="1"/>
          </p:cNvSpPr>
          <p:nvPr/>
        </p:nvSpPr>
        <p:spPr bwMode="auto">
          <a:xfrm>
            <a:off x="8207375" y="2832100"/>
            <a:ext cx="0" cy="49371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65" name="Line 64"/>
          <p:cNvSpPr>
            <a:spLocks noChangeShapeType="1"/>
          </p:cNvSpPr>
          <p:nvPr/>
        </p:nvSpPr>
        <p:spPr bwMode="auto">
          <a:xfrm>
            <a:off x="2382838" y="2721568"/>
            <a:ext cx="187325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66" name="Line 65"/>
          <p:cNvSpPr>
            <a:spLocks noChangeShapeType="1"/>
          </p:cNvSpPr>
          <p:nvPr/>
        </p:nvSpPr>
        <p:spPr bwMode="auto">
          <a:xfrm>
            <a:off x="923925" y="3325813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67" name="Line 66"/>
          <p:cNvSpPr>
            <a:spLocks noChangeShapeType="1"/>
          </p:cNvSpPr>
          <p:nvPr/>
        </p:nvSpPr>
        <p:spPr bwMode="auto">
          <a:xfrm>
            <a:off x="8207375" y="3325813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68" name="Line 67"/>
          <p:cNvSpPr>
            <a:spLocks noChangeShapeType="1"/>
          </p:cNvSpPr>
          <p:nvPr/>
        </p:nvSpPr>
        <p:spPr bwMode="auto">
          <a:xfrm>
            <a:off x="923925" y="3800475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69" name="Line 68"/>
          <p:cNvSpPr>
            <a:spLocks noChangeShapeType="1"/>
          </p:cNvSpPr>
          <p:nvPr/>
        </p:nvSpPr>
        <p:spPr bwMode="auto">
          <a:xfrm>
            <a:off x="8207375" y="3800475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70" name="Line 69"/>
          <p:cNvSpPr>
            <a:spLocks noChangeShapeType="1"/>
          </p:cNvSpPr>
          <p:nvPr/>
        </p:nvSpPr>
        <p:spPr bwMode="auto">
          <a:xfrm>
            <a:off x="923925" y="4275138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71" name="Line 70"/>
          <p:cNvSpPr>
            <a:spLocks noChangeShapeType="1"/>
          </p:cNvSpPr>
          <p:nvPr/>
        </p:nvSpPr>
        <p:spPr bwMode="auto">
          <a:xfrm>
            <a:off x="8207375" y="4275138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72" name="Line 71"/>
          <p:cNvSpPr>
            <a:spLocks noChangeShapeType="1"/>
          </p:cNvSpPr>
          <p:nvPr/>
        </p:nvSpPr>
        <p:spPr bwMode="auto">
          <a:xfrm>
            <a:off x="923925" y="4749800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73" name="Line 72"/>
          <p:cNvSpPr>
            <a:spLocks noChangeShapeType="1"/>
          </p:cNvSpPr>
          <p:nvPr/>
        </p:nvSpPr>
        <p:spPr bwMode="auto">
          <a:xfrm>
            <a:off x="8207375" y="4749800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74" name="Line 73"/>
          <p:cNvSpPr>
            <a:spLocks noChangeShapeType="1"/>
          </p:cNvSpPr>
          <p:nvPr/>
        </p:nvSpPr>
        <p:spPr bwMode="auto">
          <a:xfrm>
            <a:off x="923925" y="5224463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75" name="Line 74"/>
          <p:cNvSpPr>
            <a:spLocks noChangeShapeType="1"/>
          </p:cNvSpPr>
          <p:nvPr/>
        </p:nvSpPr>
        <p:spPr bwMode="auto">
          <a:xfrm>
            <a:off x="8207375" y="5224463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76" name="Line 75"/>
          <p:cNvSpPr>
            <a:spLocks noChangeShapeType="1"/>
          </p:cNvSpPr>
          <p:nvPr/>
        </p:nvSpPr>
        <p:spPr bwMode="auto">
          <a:xfrm>
            <a:off x="923925" y="5699125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77" name="Line 76"/>
          <p:cNvSpPr>
            <a:spLocks noChangeShapeType="1"/>
          </p:cNvSpPr>
          <p:nvPr/>
        </p:nvSpPr>
        <p:spPr bwMode="auto">
          <a:xfrm>
            <a:off x="8207375" y="5699125"/>
            <a:ext cx="0" cy="4746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78" name="Line 77"/>
          <p:cNvSpPr>
            <a:spLocks noChangeShapeType="1"/>
          </p:cNvSpPr>
          <p:nvPr/>
        </p:nvSpPr>
        <p:spPr bwMode="auto">
          <a:xfrm>
            <a:off x="923925" y="6173788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79" name="Line 78"/>
          <p:cNvSpPr>
            <a:spLocks noChangeShapeType="1"/>
          </p:cNvSpPr>
          <p:nvPr/>
        </p:nvSpPr>
        <p:spPr bwMode="auto">
          <a:xfrm>
            <a:off x="8207375" y="6173788"/>
            <a:ext cx="0" cy="4746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80" name="Line 79"/>
          <p:cNvSpPr>
            <a:spLocks noChangeShapeType="1"/>
          </p:cNvSpPr>
          <p:nvPr/>
        </p:nvSpPr>
        <p:spPr bwMode="auto">
          <a:xfrm>
            <a:off x="2116138" y="6648450"/>
            <a:ext cx="187325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81" name="Line 80"/>
          <p:cNvSpPr>
            <a:spLocks noChangeShapeType="1"/>
          </p:cNvSpPr>
          <p:nvPr/>
        </p:nvSpPr>
        <p:spPr bwMode="auto">
          <a:xfrm>
            <a:off x="3989388" y="2832100"/>
            <a:ext cx="26670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82" name="Line 81"/>
          <p:cNvSpPr>
            <a:spLocks noChangeShapeType="1"/>
          </p:cNvSpPr>
          <p:nvPr/>
        </p:nvSpPr>
        <p:spPr bwMode="auto">
          <a:xfrm>
            <a:off x="4256088" y="2832100"/>
            <a:ext cx="1598612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83" name="Line 82"/>
          <p:cNvSpPr>
            <a:spLocks noChangeShapeType="1"/>
          </p:cNvSpPr>
          <p:nvPr/>
        </p:nvSpPr>
        <p:spPr bwMode="auto">
          <a:xfrm>
            <a:off x="5854700" y="2832100"/>
            <a:ext cx="452438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84" name="Line 83"/>
          <p:cNvSpPr>
            <a:spLocks noChangeShapeType="1"/>
          </p:cNvSpPr>
          <p:nvPr/>
        </p:nvSpPr>
        <p:spPr bwMode="auto">
          <a:xfrm>
            <a:off x="6307138" y="2832100"/>
            <a:ext cx="1900237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85" name="Line 84"/>
          <p:cNvSpPr>
            <a:spLocks noChangeShapeType="1"/>
          </p:cNvSpPr>
          <p:nvPr/>
        </p:nvSpPr>
        <p:spPr bwMode="auto">
          <a:xfrm>
            <a:off x="3989388" y="6648450"/>
            <a:ext cx="26670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86" name="Line 85"/>
          <p:cNvSpPr>
            <a:spLocks noChangeShapeType="1"/>
          </p:cNvSpPr>
          <p:nvPr/>
        </p:nvSpPr>
        <p:spPr bwMode="auto">
          <a:xfrm>
            <a:off x="4256088" y="6648450"/>
            <a:ext cx="1598612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87" name="Line 86"/>
          <p:cNvSpPr>
            <a:spLocks noChangeShapeType="1"/>
          </p:cNvSpPr>
          <p:nvPr/>
        </p:nvSpPr>
        <p:spPr bwMode="auto">
          <a:xfrm>
            <a:off x="5854700" y="6648450"/>
            <a:ext cx="452438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88" name="Line 87"/>
          <p:cNvSpPr>
            <a:spLocks noChangeShapeType="1"/>
          </p:cNvSpPr>
          <p:nvPr/>
        </p:nvSpPr>
        <p:spPr bwMode="auto">
          <a:xfrm>
            <a:off x="6307138" y="6648450"/>
            <a:ext cx="1900237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7689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>
            <a:off x="7807046" y="2832100"/>
            <a:ext cx="0" cy="49371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923925" y="2756738"/>
            <a:ext cx="0" cy="49371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bldLvl="4"/>
      <p:bldP spid="737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16818" y="1147763"/>
          <a:ext cx="5596619" cy="507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4" imgW="4865370" imgH="4425315" progId="Excel.Sheet.8">
                  <p:embed/>
                </p:oleObj>
              </mc:Choice>
              <mc:Fallback>
                <p:oleObj name="Worksheet" r:id="rId4" imgW="4865370" imgH="4425315" progId="Excel.Sheet.8">
                  <p:embed/>
                  <p:pic>
                    <p:nvPicPr>
                      <p:cNvPr id="0" name="图片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18" y="1147763"/>
                        <a:ext cx="5596619" cy="5070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1960563" y="1585913"/>
            <a:ext cx="3052762" cy="388937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1336675" y="2466975"/>
            <a:ext cx="1452563" cy="3027363"/>
            <a:chOff x="842" y="1554"/>
            <a:chExt cx="915" cy="1907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842" y="1590"/>
              <a:ext cx="873" cy="1871"/>
              <a:chOff x="357" y="2450"/>
              <a:chExt cx="795" cy="646"/>
            </a:xfrm>
          </p:grpSpPr>
          <p:sp>
            <p:nvSpPr>
              <p:cNvPr id="1088" name="Line 7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8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Oval 5"/>
            <p:cNvSpPr>
              <a:spLocks noChangeArrowheads="1"/>
            </p:cNvSpPr>
            <p:nvPr/>
          </p:nvSpPr>
          <p:spPr bwMode="auto">
            <a:xfrm>
              <a:off x="1669" y="1554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919163" y="1245395"/>
            <a:ext cx="415925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600" b="1" i="1" dirty="0">
                <a:cs typeface="Arial" panose="020B0604020202020204" pitchFamily="34" charset="0"/>
              </a:rPr>
              <a:t>P</a:t>
            </a:r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5635625" y="5414963"/>
            <a:ext cx="43338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 dirty="0">
                <a:cs typeface="Arial" panose="020B0604020202020204" pitchFamily="34" charset="0"/>
              </a:rPr>
              <a:t>Q</a:t>
            </a:r>
          </a:p>
        </p:txBody>
      </p:sp>
      <p:sp>
        <p:nvSpPr>
          <p:cNvPr id="1033" name="Oval 11"/>
          <p:cNvSpPr>
            <a:spLocks noChangeArrowheads="1"/>
          </p:cNvSpPr>
          <p:nvPr/>
        </p:nvSpPr>
        <p:spPr bwMode="auto">
          <a:xfrm>
            <a:off x="4943475" y="5414963"/>
            <a:ext cx="139700" cy="1381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56234" y="696120"/>
            <a:ext cx="4572000" cy="64611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3200" dirty="0">
                <a:latin typeface="微软雅黑" panose="020B0503020204020204" pitchFamily="34" charset="-122"/>
                <a:ea typeface="华光中雅_CNKI" panose="02000500000000000000"/>
              </a:rPr>
              <a:t>拿铁的市场需求曲线</a:t>
            </a:r>
            <a:endParaRPr lang="en-US" sz="3200" dirty="0">
              <a:latin typeface="微软雅黑" panose="020B0503020204020204" pitchFamily="34" charset="-122"/>
              <a:ea typeface="华光中雅_CNKI" panose="02000500000000000000"/>
            </a:endParaRPr>
          </a:p>
        </p:txBody>
      </p:sp>
      <p:graphicFrame>
        <p:nvGraphicFramePr>
          <p:cNvPr id="74765" name="Group 13"/>
          <p:cNvGraphicFramePr>
            <a:graphicFrameLocks noGrp="1"/>
          </p:cNvGraphicFramePr>
          <p:nvPr/>
        </p:nvGraphicFramePr>
        <p:xfrm>
          <a:off x="6089650" y="1147938"/>
          <a:ext cx="2532063" cy="4111625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kumimoji="0" lang="en-US" sz="2400" b="1" i="1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sz="2400" b="1" i="1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Group 58"/>
          <p:cNvGrpSpPr/>
          <p:nvPr/>
        </p:nvGrpSpPr>
        <p:grpSpPr bwMode="auto">
          <a:xfrm>
            <a:off x="1335088" y="4235450"/>
            <a:ext cx="2832100" cy="1250950"/>
            <a:chOff x="841" y="2668"/>
            <a:chExt cx="1784" cy="788"/>
          </a:xfrm>
        </p:grpSpPr>
        <p:grpSp>
          <p:nvGrpSpPr>
            <p:cNvPr id="5" name="Group 59"/>
            <p:cNvGrpSpPr/>
            <p:nvPr/>
          </p:nvGrpSpPr>
          <p:grpSpPr bwMode="auto">
            <a:xfrm>
              <a:off x="841" y="2712"/>
              <a:ext cx="1747" cy="744"/>
              <a:chOff x="357" y="2450"/>
              <a:chExt cx="795" cy="64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3" name="Oval 62"/>
            <p:cNvSpPr>
              <a:spLocks noChangeArrowheads="1"/>
            </p:cNvSpPr>
            <p:nvPr/>
          </p:nvSpPr>
          <p:spPr bwMode="auto">
            <a:xfrm>
              <a:off x="2537" y="2668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63"/>
          <p:cNvGrpSpPr/>
          <p:nvPr/>
        </p:nvGrpSpPr>
        <p:grpSpPr bwMode="auto">
          <a:xfrm>
            <a:off x="1335088" y="4837113"/>
            <a:ext cx="3300412" cy="655637"/>
            <a:chOff x="841" y="3047"/>
            <a:chExt cx="2079" cy="413"/>
          </a:xfrm>
        </p:grpSpPr>
        <p:grpSp>
          <p:nvGrpSpPr>
            <p:cNvPr id="7" name="Group 64"/>
            <p:cNvGrpSpPr/>
            <p:nvPr/>
          </p:nvGrpSpPr>
          <p:grpSpPr bwMode="auto">
            <a:xfrm>
              <a:off x="841" y="3092"/>
              <a:ext cx="2032" cy="368"/>
              <a:chOff x="357" y="2450"/>
              <a:chExt cx="795" cy="646"/>
            </a:xfrm>
          </p:grpSpPr>
          <p:sp>
            <p:nvSpPr>
              <p:cNvPr id="1080" name="Line 65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Line 66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9" name="Oval 67"/>
            <p:cNvSpPr>
              <a:spLocks noChangeArrowheads="1"/>
            </p:cNvSpPr>
            <p:nvPr/>
          </p:nvSpPr>
          <p:spPr bwMode="auto">
            <a:xfrm>
              <a:off x="2832" y="3047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68"/>
          <p:cNvGrpSpPr/>
          <p:nvPr/>
        </p:nvGrpSpPr>
        <p:grpSpPr bwMode="auto">
          <a:xfrm>
            <a:off x="1338263" y="3652838"/>
            <a:ext cx="2374900" cy="1835150"/>
            <a:chOff x="843" y="2301"/>
            <a:chExt cx="1496" cy="1156"/>
          </a:xfrm>
        </p:grpSpPr>
        <p:grpSp>
          <p:nvGrpSpPr>
            <p:cNvPr id="9" name="Group 70"/>
            <p:cNvGrpSpPr/>
            <p:nvPr/>
          </p:nvGrpSpPr>
          <p:grpSpPr bwMode="auto">
            <a:xfrm>
              <a:off x="843" y="2343"/>
              <a:ext cx="1452" cy="1114"/>
              <a:chOff x="357" y="2450"/>
              <a:chExt cx="795" cy="646"/>
            </a:xfrm>
          </p:grpSpPr>
          <p:sp>
            <p:nvSpPr>
              <p:cNvPr id="1076" name="Line 7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7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4" name="Oval 69"/>
            <p:cNvSpPr>
              <a:spLocks noChangeArrowheads="1"/>
            </p:cNvSpPr>
            <p:nvPr/>
          </p:nvSpPr>
          <p:spPr bwMode="auto">
            <a:xfrm>
              <a:off x="2251" y="2301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73"/>
          <p:cNvGrpSpPr/>
          <p:nvPr/>
        </p:nvGrpSpPr>
        <p:grpSpPr bwMode="auto">
          <a:xfrm>
            <a:off x="1333500" y="3063875"/>
            <a:ext cx="1917700" cy="2420938"/>
            <a:chOff x="840" y="1930"/>
            <a:chExt cx="1208" cy="1525"/>
          </a:xfrm>
        </p:grpSpPr>
        <p:grpSp>
          <p:nvGrpSpPr>
            <p:cNvPr id="11" name="Group 75"/>
            <p:cNvGrpSpPr/>
            <p:nvPr/>
          </p:nvGrpSpPr>
          <p:grpSpPr bwMode="auto">
            <a:xfrm>
              <a:off x="840" y="1971"/>
              <a:ext cx="1172" cy="1484"/>
              <a:chOff x="357" y="2450"/>
              <a:chExt cx="795" cy="646"/>
            </a:xfrm>
          </p:grpSpPr>
          <p:sp>
            <p:nvSpPr>
              <p:cNvPr id="1072" name="Line 76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77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0" name="Oval 74"/>
            <p:cNvSpPr>
              <a:spLocks noChangeArrowheads="1"/>
            </p:cNvSpPr>
            <p:nvPr/>
          </p:nvSpPr>
          <p:spPr bwMode="auto">
            <a:xfrm>
              <a:off x="1960" y="1930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78"/>
          <p:cNvGrpSpPr/>
          <p:nvPr/>
        </p:nvGrpSpPr>
        <p:grpSpPr bwMode="auto">
          <a:xfrm>
            <a:off x="1333500" y="1876425"/>
            <a:ext cx="984250" cy="3619500"/>
            <a:chOff x="840" y="1182"/>
            <a:chExt cx="620" cy="2280"/>
          </a:xfrm>
        </p:grpSpPr>
        <p:grpSp>
          <p:nvGrpSpPr>
            <p:cNvPr id="13" name="Group 80"/>
            <p:cNvGrpSpPr/>
            <p:nvPr/>
          </p:nvGrpSpPr>
          <p:grpSpPr bwMode="auto">
            <a:xfrm>
              <a:off x="840" y="1221"/>
              <a:ext cx="579" cy="2241"/>
              <a:chOff x="357" y="2450"/>
              <a:chExt cx="795" cy="646"/>
            </a:xfrm>
          </p:grpSpPr>
          <p:sp>
            <p:nvSpPr>
              <p:cNvPr id="1068" name="Line 8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Line 8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6" name="Oval 79"/>
            <p:cNvSpPr>
              <a:spLocks noChangeArrowheads="1"/>
            </p:cNvSpPr>
            <p:nvPr/>
          </p:nvSpPr>
          <p:spPr bwMode="auto">
            <a:xfrm>
              <a:off x="1372" y="1182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1065" name="FlagCount" hidden="1">
            <a:hlinkClick r:id="rId6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949" y="670727"/>
            <a:ext cx="8038682" cy="545123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dirty="0">
                <a:solidFill>
                  <a:schemeClr val="accent1"/>
                </a:solidFill>
                <a:ea typeface="华光中雅_CNKI" panose="02000500000000000000"/>
              </a:rPr>
              <a:t>需求曲线的移动</a:t>
            </a:r>
            <a:endParaRPr lang="en-US" sz="3200" dirty="0">
              <a:solidFill>
                <a:schemeClr val="accent1"/>
              </a:solidFill>
              <a:ea typeface="华光中雅_CNKI" panose="02000500000000000000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678264" y="2078335"/>
            <a:ext cx="8136552" cy="257901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需求曲线表示在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其他条件不变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之间关系的图形。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这些“其他条件”是决定需求的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非价格因素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（也就是决定买者对物品需求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的除了物品价格之外的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其他因素）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这些“其他条件”的改变会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引起需求曲线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 bldLvl="4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EyYTQ3YzBjNDdiNmY2MWY1ZjA1Njc3MjE3YzgwOD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95*359"/>
  <p:tag name="TABLE_ENDDRAG_RECT" val="411*134*295*359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2060"/>
    </a:accent1>
    <a:accent2>
      <a:srgbClr val="0070C0"/>
    </a:accent2>
    <a:accent3>
      <a:srgbClr val="00B0F0"/>
    </a:accent3>
    <a:accent4>
      <a:srgbClr val="595959"/>
    </a:accent4>
    <a:accent5>
      <a:srgbClr val="7F7F7F"/>
    </a:accent5>
    <a:accent6>
      <a:srgbClr val="BFBFB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3411</Words>
  <Application>Microsoft Office PowerPoint</Application>
  <PresentationFormat>全屏显示(4:3)</PresentationFormat>
  <Paragraphs>799</Paragraphs>
  <Slides>64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等线</vt:lpstr>
      <vt:lpstr>华光中雅_CNKI</vt:lpstr>
      <vt:lpstr>思源黑体 CN Bold</vt:lpstr>
      <vt:lpstr>思源黑体 CN Light</vt:lpstr>
      <vt:lpstr>思源黑体 CN Regular</vt:lpstr>
      <vt:lpstr>宋体</vt:lpstr>
      <vt:lpstr>微软雅黑</vt:lpstr>
      <vt:lpstr>Arial</vt:lpstr>
      <vt:lpstr>Calibri</vt:lpstr>
      <vt:lpstr>Tahoma</vt:lpstr>
      <vt:lpstr>Times New Roman</vt:lpstr>
      <vt:lpstr>Verdana</vt:lpstr>
      <vt:lpstr>Wingdings</vt:lpstr>
      <vt:lpstr>Office 主题</vt:lpstr>
      <vt:lpstr>Worksheet</vt:lpstr>
      <vt:lpstr>PowerPoint 演示文稿</vt:lpstr>
      <vt:lpstr>本章回答如下5个问题</vt:lpstr>
      <vt:lpstr>市场和竞争</vt:lpstr>
      <vt:lpstr>需求</vt:lpstr>
      <vt:lpstr>需求表</vt:lpstr>
      <vt:lpstr>需求表与需求曲线</vt:lpstr>
      <vt:lpstr>市场需求与个人需求</vt:lpstr>
      <vt:lpstr>拿铁的市场需求曲线</vt:lpstr>
      <vt:lpstr>需求曲线的移动</vt:lpstr>
      <vt:lpstr>需求曲线的移动：买者的数量</vt:lpstr>
      <vt:lpstr>需求曲线的移动：买者的数量</vt:lpstr>
      <vt:lpstr>需求曲线的移动：收入</vt:lpstr>
      <vt:lpstr>PowerPoint 演示文稿</vt:lpstr>
      <vt:lpstr>PowerPoint 演示文稿</vt:lpstr>
      <vt:lpstr>PowerPoint 演示文稿</vt:lpstr>
      <vt:lpstr>PowerPoint 演示文稿</vt:lpstr>
      <vt:lpstr>总结：影响买者的变量</vt:lpstr>
      <vt:lpstr>习题：需求曲线</vt:lpstr>
      <vt:lpstr>A. 新能源车的购置税的下降</vt:lpstr>
      <vt:lpstr>B. 新能源车的价格下降</vt:lpstr>
      <vt:lpstr>C. 汽油价格的下降</vt:lpstr>
      <vt:lpstr>供给</vt:lpstr>
      <vt:lpstr>供给表</vt:lpstr>
      <vt:lpstr>蜜雪冰城咖啡的供给表与供给曲线</vt:lpstr>
      <vt:lpstr>市场供给与个人供给</vt:lpstr>
      <vt:lpstr>市场供给曲线</vt:lpstr>
      <vt:lpstr>供给曲线的移动</vt:lpstr>
      <vt:lpstr>供给曲线的移动：投入品价格</vt:lpstr>
      <vt:lpstr>供给曲线的移动：投入品价格</vt:lpstr>
      <vt:lpstr>供给曲线的移动：技术</vt:lpstr>
      <vt:lpstr>PowerPoint 演示文稿</vt:lpstr>
      <vt:lpstr>供给曲线的移动：预期</vt:lpstr>
      <vt:lpstr>总结：影响卖者的变量</vt:lpstr>
      <vt:lpstr>习题：供给曲线</vt:lpstr>
      <vt:lpstr>A. 网上考研培训班降低学费下降</vt:lpstr>
      <vt:lpstr>B. 网上考研培训班使用更多的慕课</vt:lpstr>
      <vt:lpstr>C. 线下考研培训班提高学费</vt:lpstr>
      <vt:lpstr>供给与需求的结合</vt:lpstr>
      <vt:lpstr>均衡价格：</vt:lpstr>
      <vt:lpstr>PowerPoint 演示文稿</vt:lpstr>
      <vt:lpstr>过剩 (超额供给):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分析均衡变动的三个步骤</vt:lpstr>
      <vt:lpstr>例子：混合动力汽车市场</vt:lpstr>
      <vt:lpstr>例 1:  需求移动</vt:lpstr>
      <vt:lpstr>PowerPoint 演示文稿</vt:lpstr>
      <vt:lpstr>曲线移动与沿曲线滑动</vt:lpstr>
      <vt:lpstr>PowerPoint 演示文稿</vt:lpstr>
      <vt:lpstr>例 3:  供给与需求的同时移动</vt:lpstr>
      <vt:lpstr>PowerPoint 演示文稿</vt:lpstr>
      <vt:lpstr>供给与需求的移动</vt:lpstr>
      <vt:lpstr>A. 果茶价格下降</vt:lpstr>
      <vt:lpstr>B. 牛奶价格的下降</vt:lpstr>
      <vt:lpstr>C. 果茶价格下降、牛奶价格也下降</vt:lpstr>
      <vt:lpstr>结论:  价格如何配置资源</vt:lpstr>
      <vt:lpstr>总结：</vt:lpstr>
      <vt:lpstr>总结：</vt:lpstr>
      <vt:lpstr>总结：</vt:lpstr>
      <vt:lpstr>总结：</vt:lpstr>
      <vt:lpstr>PowerPoint 演示文稿</vt:lpstr>
    </vt:vector>
  </TitlesOfParts>
  <Company>Carthage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Ron</dc:creator>
  <cp:lastModifiedBy>HITSZ</cp:lastModifiedBy>
  <cp:revision>329</cp:revision>
  <dcterms:created xsi:type="dcterms:W3CDTF">2010-12-25T14:19:00Z</dcterms:created>
  <dcterms:modified xsi:type="dcterms:W3CDTF">2024-09-07T01:18:30Z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7A09FE593BF64281B92F1A10E895D487_12</vt:lpwstr>
  </property>
  <property fmtid="{D5CDD505-2E9C-101B-9397-08002B2CF9AE}" pid="3" name="KSOProductBuildVer">
    <vt:lpwstr>2052-12.1.0.17827</vt:lpwstr>
  </property>
</Properties>
</file>