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52" r:id="rId1"/>
    <p:sldMasterId id="2147483679" r:id="rId2"/>
  </p:sldMasterIdLst>
  <p:notesMasterIdLst>
    <p:notesMasterId r:id="rId58"/>
  </p:notesMasterIdLst>
  <p:handoutMasterIdLst>
    <p:handoutMasterId r:id="rId59"/>
  </p:handoutMasterIdLst>
  <p:sldIdLst>
    <p:sldId id="427" r:id="rId3"/>
    <p:sldId id="345" r:id="rId4"/>
    <p:sldId id="358" r:id="rId5"/>
    <p:sldId id="359" r:id="rId6"/>
    <p:sldId id="360" r:id="rId7"/>
    <p:sldId id="361" r:id="rId8"/>
    <p:sldId id="362" r:id="rId9"/>
    <p:sldId id="363" r:id="rId10"/>
    <p:sldId id="364" r:id="rId11"/>
    <p:sldId id="365" r:id="rId12"/>
    <p:sldId id="366" r:id="rId13"/>
    <p:sldId id="349" r:id="rId14"/>
    <p:sldId id="285" r:id="rId15"/>
    <p:sldId id="367" r:id="rId16"/>
    <p:sldId id="368" r:id="rId17"/>
    <p:sldId id="409" r:id="rId18"/>
    <p:sldId id="410" r:id="rId19"/>
    <p:sldId id="411" r:id="rId20"/>
    <p:sldId id="372" r:id="rId21"/>
    <p:sldId id="373" r:id="rId22"/>
    <p:sldId id="374" r:id="rId23"/>
    <p:sldId id="375" r:id="rId24"/>
    <p:sldId id="376" r:id="rId25"/>
    <p:sldId id="377" r:id="rId26"/>
    <p:sldId id="378" r:id="rId27"/>
    <p:sldId id="380" r:id="rId28"/>
    <p:sldId id="381" r:id="rId29"/>
    <p:sldId id="382" r:id="rId30"/>
    <p:sldId id="383" r:id="rId31"/>
    <p:sldId id="384" r:id="rId32"/>
    <p:sldId id="385" r:id="rId33"/>
    <p:sldId id="348" r:id="rId34"/>
    <p:sldId id="351" r:id="rId35"/>
    <p:sldId id="389" r:id="rId36"/>
    <p:sldId id="390" r:id="rId37"/>
    <p:sldId id="391" r:id="rId38"/>
    <p:sldId id="392" r:id="rId39"/>
    <p:sldId id="393" r:id="rId40"/>
    <p:sldId id="394" r:id="rId41"/>
    <p:sldId id="395" r:id="rId42"/>
    <p:sldId id="396" r:id="rId43"/>
    <p:sldId id="397" r:id="rId44"/>
    <p:sldId id="398" r:id="rId45"/>
    <p:sldId id="399" r:id="rId46"/>
    <p:sldId id="400" r:id="rId47"/>
    <p:sldId id="401" r:id="rId48"/>
    <p:sldId id="352" r:id="rId49"/>
    <p:sldId id="353" r:id="rId50"/>
    <p:sldId id="354" r:id="rId51"/>
    <p:sldId id="405" r:id="rId52"/>
    <p:sldId id="406" r:id="rId53"/>
    <p:sldId id="407" r:id="rId54"/>
    <p:sldId id="415" r:id="rId55"/>
    <p:sldId id="414" r:id="rId56"/>
    <p:sldId id="428" r:id="rId57"/>
  </p:sldIdLst>
  <p:sldSz cx="9144000" cy="6858000" type="screen4x3"/>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B3A2C7"/>
    <a:srgbClr val="CC9900"/>
    <a:srgbClr val="A3C167"/>
    <a:srgbClr val="800040"/>
    <a:srgbClr val="FFF5DB"/>
    <a:srgbClr val="E9DEA7"/>
    <a:srgbClr val="CCFF66"/>
    <a:srgbClr val="FAC200"/>
    <a:srgbClr val="C9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77" autoAdjust="0"/>
    <p:restoredTop sz="81576" autoAdjust="0"/>
  </p:normalViewPr>
  <p:slideViewPr>
    <p:cSldViewPr snapToGrid="0" showGuides="1">
      <p:cViewPr varScale="1">
        <p:scale>
          <a:sx n="116" d="100"/>
          <a:sy n="116" d="100"/>
        </p:scale>
        <p:origin x="1746" y="102"/>
      </p:cViewPr>
      <p:guideLst>
        <p:guide orient="horz"/>
        <p:guide/>
      </p:guideLst>
    </p:cSldViewPr>
  </p:slideViewPr>
  <p:notesTextViewPr>
    <p:cViewPr>
      <p:scale>
        <a:sx n="100" d="100"/>
        <a:sy n="100" d="100"/>
      </p:scale>
      <p:origin x="0" y="0"/>
    </p:cViewPr>
  </p:notesTextViewPr>
  <p:sorterViewPr>
    <p:cViewPr>
      <p:scale>
        <a:sx n="111" d="100"/>
        <a:sy n="111" d="100"/>
      </p:scale>
      <p:origin x="0" y="8888"/>
    </p:cViewPr>
  </p:sorterViewPr>
  <p:notesViewPr>
    <p:cSldViewPr>
      <p:cViewPr>
        <p:scale>
          <a:sx n="150" d="100"/>
          <a:sy n="150" d="100"/>
        </p:scale>
        <p:origin x="-1728" y="17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DF15FA-6B4E-4FED-9D12-E83FDD54722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A24F5-E131-4EBA-BC25-A81BE41A1852}" type="slidenum">
              <a:rPr lang="en-US" smtClean="0"/>
              <a:t>‹#›</a:t>
            </a:fld>
            <a:endParaRPr lang="en-US" dirty="0"/>
          </a:p>
        </p:txBody>
      </p:sp>
    </p:spTree>
    <p:extLst>
      <p:ext uri="{BB962C8B-B14F-4D97-AF65-F5344CB8AC3E}">
        <p14:creationId xmlns:p14="http://schemas.microsoft.com/office/powerpoint/2010/main" val="991952165"/>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1pPr>
    <a:lvl2pPr marL="23495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2pPr>
    <a:lvl3pPr marL="45720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3pPr>
    <a:lvl4pPr marL="69215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4pPr>
    <a:lvl5pPr marL="91440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0</a:t>
            </a:fld>
            <a:endParaRPr lang="zh-CN" altLang="en-US"/>
          </a:p>
        </p:txBody>
      </p:sp>
    </p:spTree>
    <p:extLst>
      <p:ext uri="{BB962C8B-B14F-4D97-AF65-F5344CB8AC3E}">
        <p14:creationId xmlns:p14="http://schemas.microsoft.com/office/powerpoint/2010/main" val="3219734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1984F22-BD7E-4541-9D75-62348F687F78}" type="slidenum">
              <a:rPr lang="en-US" smtClean="0"/>
              <a:t>9</a:t>
            </a:fld>
            <a:endParaRPr lang="en-US"/>
          </a:p>
        </p:txBody>
      </p:sp>
      <p:sp>
        <p:nvSpPr>
          <p:cNvPr id="7680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1B13C54B-B117-43FF-A987-925EF4D03A7D}" type="slidenum">
              <a:rPr lang="en-US" sz="1200">
                <a:cs typeface="Arial" panose="020B0604020202020204" pitchFamily="34" charset="0"/>
              </a:rPr>
              <a:t>9</a:t>
            </a:fld>
            <a:endParaRPr lang="en-US" sz="1200">
              <a:cs typeface="Arial" panose="020B0604020202020204" pitchFamily="34" charset="0"/>
            </a:endParaRPr>
          </a:p>
        </p:txBody>
      </p:sp>
      <p:sp>
        <p:nvSpPr>
          <p:cNvPr id="76804" name="Rectangle 2"/>
          <p:cNvSpPr>
            <a:spLocks noGrp="1" noRot="1" noChangeAspect="1" noChangeArrowheads="1" noTextEdit="1"/>
          </p:cNvSpPr>
          <p:nvPr>
            <p:ph type="sldImg"/>
          </p:nvPr>
        </p:nvSpPr>
        <p:spPr>
          <a:xfrm>
            <a:off x="1143000" y="534988"/>
            <a:ext cx="4572000" cy="3429000"/>
          </a:xfrm>
        </p:spPr>
      </p:sp>
      <p:sp>
        <p:nvSpPr>
          <p:cNvPr id="76805"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272926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42AA6ED-8DE6-4BD1-946A-B916DE419982}" type="slidenum">
              <a:rPr lang="en-US" smtClean="0"/>
              <a:t>10</a:t>
            </a:fld>
            <a:endParaRPr lang="en-US"/>
          </a:p>
        </p:txBody>
      </p:sp>
      <p:sp>
        <p:nvSpPr>
          <p:cNvPr id="7782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CFAF184-3135-4617-A8C4-1FCED5F4DCC8}" type="slidenum">
              <a:rPr lang="en-US" sz="1200">
                <a:cs typeface="Arial" panose="020B0604020202020204" pitchFamily="34" charset="0"/>
              </a:rPr>
              <a:t>10</a:t>
            </a:fld>
            <a:endParaRPr lang="en-US" sz="1200">
              <a:cs typeface="Arial" panose="020B0604020202020204" pitchFamily="34" charset="0"/>
            </a:endParaRPr>
          </a:p>
        </p:txBody>
      </p:sp>
      <p:sp>
        <p:nvSpPr>
          <p:cNvPr id="77828" name="Rectangle 2"/>
          <p:cNvSpPr>
            <a:spLocks noGrp="1" noRot="1" noChangeAspect="1" noChangeArrowheads="1" noTextEdit="1"/>
          </p:cNvSpPr>
          <p:nvPr>
            <p:ph type="sldImg"/>
          </p:nvPr>
        </p:nvSpPr>
        <p:spPr>
          <a:xfrm>
            <a:off x="1143000" y="534988"/>
            <a:ext cx="4572000" cy="3429000"/>
          </a:xfrm>
        </p:spPr>
      </p:sp>
      <p:sp>
        <p:nvSpPr>
          <p:cNvPr id="77829"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3721669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11</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3842208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t>12</a:t>
            </a:fld>
            <a:endParaRPr lang="en-US"/>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745708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2727C2D-BC6D-487E-B6F4-587734F1A41F}" type="slidenum">
              <a:rPr lang="en-US" smtClean="0"/>
              <a:t>13</a:t>
            </a:fld>
            <a:endParaRPr lang="en-US"/>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7D64D8C-1747-45FD-A86C-CEB97AC2DDBE}" type="slidenum">
              <a:rPr lang="en-US" sz="1200">
                <a:cs typeface="Arial" panose="020B0604020202020204" pitchFamily="34" charset="0"/>
              </a:rPr>
              <a:t>13</a:t>
            </a:fld>
            <a:endParaRPr lang="en-US" sz="1200">
              <a:cs typeface="Arial" panose="020B0604020202020204" pitchFamily="34" charset="0"/>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552683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27B3E97-5EA4-45A0-A0D5-AC92CEBB42BE}" type="slidenum">
              <a:rPr lang="en-US" smtClean="0"/>
              <a:t>14</a:t>
            </a:fld>
            <a:endParaRPr lang="en-US"/>
          </a:p>
        </p:txBody>
      </p:sp>
      <p:sp>
        <p:nvSpPr>
          <p:cNvPr id="8192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C77C3BD-5A26-4144-8F91-70BD8CDC197D}" type="slidenum">
              <a:rPr lang="en-US" sz="1200">
                <a:cs typeface="Arial" panose="020B0604020202020204" pitchFamily="34" charset="0"/>
              </a:rPr>
              <a:t>14</a:t>
            </a:fld>
            <a:endParaRPr lang="en-US" sz="1200">
              <a:cs typeface="Arial" panose="020B0604020202020204" pitchFamily="34" charset="0"/>
            </a:endParaRPr>
          </a:p>
        </p:txBody>
      </p:sp>
      <p:sp>
        <p:nvSpPr>
          <p:cNvPr id="81924" name="Rectangle 2"/>
          <p:cNvSpPr>
            <a:spLocks noGrp="1" noRot="1" noChangeAspect="1" noChangeArrowheads="1" noTextEdit="1"/>
          </p:cNvSpPr>
          <p:nvPr>
            <p:ph type="sldImg"/>
          </p:nvPr>
        </p:nvSpPr>
        <p:spPr>
          <a:xfrm>
            <a:off x="1143000" y="534988"/>
            <a:ext cx="4572000" cy="3429000"/>
          </a:xfrm>
        </p:spPr>
      </p:sp>
      <p:sp>
        <p:nvSpPr>
          <p:cNvPr id="81925"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3394551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27B3E97-5EA4-45A0-A0D5-AC92CEBB42BE}" type="slidenum">
              <a:rPr lang="en-US" smtClean="0"/>
              <a:t>15</a:t>
            </a:fld>
            <a:endParaRPr lang="en-US"/>
          </a:p>
        </p:txBody>
      </p:sp>
      <p:sp>
        <p:nvSpPr>
          <p:cNvPr id="8192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C77C3BD-5A26-4144-8F91-70BD8CDC197D}" type="slidenum">
              <a:rPr lang="en-US" sz="1200">
                <a:cs typeface="Arial" panose="020B0604020202020204" pitchFamily="34" charset="0"/>
              </a:rPr>
              <a:t>15</a:t>
            </a:fld>
            <a:endParaRPr lang="en-US" sz="1200">
              <a:cs typeface="Arial" panose="020B0604020202020204" pitchFamily="34" charset="0"/>
            </a:endParaRPr>
          </a:p>
        </p:txBody>
      </p:sp>
      <p:sp>
        <p:nvSpPr>
          <p:cNvPr id="81924" name="Rectangle 2"/>
          <p:cNvSpPr>
            <a:spLocks noGrp="1" noRot="1" noChangeAspect="1" noChangeArrowheads="1" noTextEdit="1"/>
          </p:cNvSpPr>
          <p:nvPr>
            <p:ph type="sldImg"/>
          </p:nvPr>
        </p:nvSpPr>
        <p:spPr>
          <a:xfrm>
            <a:off x="1143000" y="534988"/>
            <a:ext cx="4572000" cy="3429000"/>
          </a:xfrm>
        </p:spPr>
      </p:sp>
      <p:sp>
        <p:nvSpPr>
          <p:cNvPr id="81925"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2800122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27B3E97-5EA4-45A0-A0D5-AC92CEBB42BE}" type="slidenum">
              <a:rPr lang="en-US" smtClean="0"/>
              <a:t>16</a:t>
            </a:fld>
            <a:endParaRPr lang="en-US"/>
          </a:p>
        </p:txBody>
      </p:sp>
      <p:sp>
        <p:nvSpPr>
          <p:cNvPr id="8192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C77C3BD-5A26-4144-8F91-70BD8CDC197D}" type="slidenum">
              <a:rPr lang="en-US" sz="1200">
                <a:cs typeface="Arial" panose="020B0604020202020204" pitchFamily="34" charset="0"/>
              </a:rPr>
              <a:t>16</a:t>
            </a:fld>
            <a:endParaRPr lang="en-US" sz="1200">
              <a:cs typeface="Arial" panose="020B0604020202020204" pitchFamily="34" charset="0"/>
            </a:endParaRPr>
          </a:p>
        </p:txBody>
      </p:sp>
      <p:sp>
        <p:nvSpPr>
          <p:cNvPr id="81924" name="Rectangle 2"/>
          <p:cNvSpPr>
            <a:spLocks noGrp="1" noRot="1" noChangeAspect="1" noChangeArrowheads="1" noTextEdit="1"/>
          </p:cNvSpPr>
          <p:nvPr>
            <p:ph type="sldImg"/>
          </p:nvPr>
        </p:nvSpPr>
        <p:spPr>
          <a:xfrm>
            <a:off x="1143000" y="534988"/>
            <a:ext cx="4572000" cy="3429000"/>
          </a:xfrm>
        </p:spPr>
      </p:sp>
      <p:sp>
        <p:nvSpPr>
          <p:cNvPr id="81925"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3460620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27B3E97-5EA4-45A0-A0D5-AC92CEBB42BE}" type="slidenum">
              <a:rPr lang="en-US" smtClean="0"/>
              <a:t>17</a:t>
            </a:fld>
            <a:endParaRPr lang="en-US"/>
          </a:p>
        </p:txBody>
      </p:sp>
      <p:sp>
        <p:nvSpPr>
          <p:cNvPr id="8192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C77C3BD-5A26-4144-8F91-70BD8CDC197D}" type="slidenum">
              <a:rPr lang="en-US" sz="1200">
                <a:cs typeface="Arial" panose="020B0604020202020204" pitchFamily="34" charset="0"/>
              </a:rPr>
              <a:t>17</a:t>
            </a:fld>
            <a:endParaRPr lang="en-US" sz="1200">
              <a:cs typeface="Arial" panose="020B0604020202020204" pitchFamily="34" charset="0"/>
            </a:endParaRPr>
          </a:p>
        </p:txBody>
      </p:sp>
      <p:sp>
        <p:nvSpPr>
          <p:cNvPr id="81924" name="Rectangle 2"/>
          <p:cNvSpPr>
            <a:spLocks noGrp="1" noRot="1" noChangeAspect="1" noChangeArrowheads="1" noTextEdit="1"/>
          </p:cNvSpPr>
          <p:nvPr>
            <p:ph type="sldImg"/>
          </p:nvPr>
        </p:nvSpPr>
        <p:spPr>
          <a:xfrm>
            <a:off x="1143000" y="534988"/>
            <a:ext cx="4572000" cy="3429000"/>
          </a:xfrm>
        </p:spPr>
      </p:sp>
      <p:sp>
        <p:nvSpPr>
          <p:cNvPr id="81925"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3919494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BB70DEB-2AAD-4256-A798-3407079E3589}" type="slidenum">
              <a:rPr lang="en-US" smtClean="0"/>
              <a:t>18</a:t>
            </a:fld>
            <a:endParaRPr lang="en-US"/>
          </a:p>
        </p:txBody>
      </p:sp>
      <p:sp>
        <p:nvSpPr>
          <p:cNvPr id="8601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71D9D5B2-D1CF-434D-B0FA-2A9C6D0B805C}" type="slidenum">
              <a:rPr lang="en-US" sz="1200">
                <a:cs typeface="Arial" panose="020B0604020202020204" pitchFamily="34" charset="0"/>
              </a:rPr>
              <a:t>18</a:t>
            </a:fld>
            <a:endParaRPr lang="en-US" sz="1200">
              <a:cs typeface="Arial" panose="020B0604020202020204" pitchFamily="34" charset="0"/>
            </a:endParaRPr>
          </a:p>
        </p:txBody>
      </p:sp>
      <p:sp>
        <p:nvSpPr>
          <p:cNvPr id="86020" name="Rectangle 2"/>
          <p:cNvSpPr>
            <a:spLocks noGrp="1" noRot="1" noChangeAspect="1" noChangeArrowheads="1" noTextEdit="1"/>
          </p:cNvSpPr>
          <p:nvPr>
            <p:ph type="sldImg"/>
          </p:nvPr>
        </p:nvSpPr>
        <p:spPr>
          <a:xfrm>
            <a:off x="1143000" y="534988"/>
            <a:ext cx="4572000" cy="3429000"/>
          </a:xfrm>
        </p:spPr>
      </p:sp>
      <p:sp>
        <p:nvSpPr>
          <p:cNvPr id="86021"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401773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latin typeface="Calibri" panose="020F0502020204030204"/>
              </a:rPr>
              <a:t>1</a:t>
            </a:fld>
            <a:endParaRPr lang="en-US">
              <a:solidFill>
                <a:prstClr val="black"/>
              </a:solidFill>
              <a:latin typeface="Calibri" panose="020F0502020204030204"/>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017558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9A755C4-1454-4BC3-B1B8-9A092DC5024D}" type="slidenum">
              <a:rPr lang="en-US" smtClean="0"/>
              <a:t>19</a:t>
            </a:fld>
            <a:endParaRPr lang="en-US"/>
          </a:p>
        </p:txBody>
      </p:sp>
      <p:sp>
        <p:nvSpPr>
          <p:cNvPr id="8704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B34B3525-B68B-45FC-AFF4-743B9134EB30}" type="slidenum">
              <a:rPr lang="en-US" sz="1200">
                <a:cs typeface="Arial" panose="020B0604020202020204" pitchFamily="34" charset="0"/>
              </a:rPr>
              <a:t>19</a:t>
            </a:fld>
            <a:endParaRPr lang="en-US" sz="1200">
              <a:cs typeface="Arial" panose="020B0604020202020204" pitchFamily="34" charset="0"/>
            </a:endParaRPr>
          </a:p>
        </p:txBody>
      </p:sp>
      <p:sp>
        <p:nvSpPr>
          <p:cNvPr id="87044" name="Rectangle 2"/>
          <p:cNvSpPr>
            <a:spLocks noGrp="1" noRot="1" noChangeAspect="1" noChangeArrowheads="1" noTextEdit="1"/>
          </p:cNvSpPr>
          <p:nvPr>
            <p:ph type="sldImg"/>
          </p:nvPr>
        </p:nvSpPr>
        <p:spPr>
          <a:xfrm>
            <a:off x="1143000" y="534988"/>
            <a:ext cx="4572000" cy="3429000"/>
          </a:xfrm>
        </p:spPr>
      </p:sp>
      <p:sp>
        <p:nvSpPr>
          <p:cNvPr id="87045"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3713930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E403D6E0-0324-470B-9E8A-F97B506593B6}" type="slidenum">
              <a:rPr lang="en-US" smtClean="0"/>
              <a:t>20</a:t>
            </a:fld>
            <a:endParaRPr lang="en-US"/>
          </a:p>
        </p:txBody>
      </p:sp>
      <p:sp>
        <p:nvSpPr>
          <p:cNvPr id="8806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3A3E7AB0-9A6E-408C-B872-45368EA30947}" type="slidenum">
              <a:rPr lang="en-US" sz="1200">
                <a:cs typeface="Arial" panose="020B0604020202020204" pitchFamily="34" charset="0"/>
              </a:rPr>
              <a:t>20</a:t>
            </a:fld>
            <a:endParaRPr lang="en-US" sz="1200">
              <a:cs typeface="Arial" panose="020B0604020202020204" pitchFamily="34" charset="0"/>
            </a:endParaRPr>
          </a:p>
        </p:txBody>
      </p:sp>
      <p:sp>
        <p:nvSpPr>
          <p:cNvPr id="88068" name="Rectangle 2"/>
          <p:cNvSpPr>
            <a:spLocks noGrp="1" noRot="1" noChangeAspect="1" noChangeArrowheads="1" noTextEdit="1"/>
          </p:cNvSpPr>
          <p:nvPr>
            <p:ph type="sldImg"/>
          </p:nvPr>
        </p:nvSpPr>
        <p:spPr/>
      </p:sp>
      <p:sp>
        <p:nvSpPr>
          <p:cNvPr id="88069"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166731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E6BA9FE-C083-4E8F-8740-F9E936DFA0A5}" type="slidenum">
              <a:rPr lang="en-US" smtClean="0"/>
              <a:t>21</a:t>
            </a:fld>
            <a:endParaRPr lang="en-US"/>
          </a:p>
        </p:txBody>
      </p:sp>
      <p:sp>
        <p:nvSpPr>
          <p:cNvPr id="8909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DD8944C0-8E86-4C04-A4C7-6258CEB5CA6B}" type="slidenum">
              <a:rPr lang="en-US" sz="1200">
                <a:cs typeface="Arial" panose="020B0604020202020204" pitchFamily="34" charset="0"/>
              </a:rPr>
              <a:t>21</a:t>
            </a:fld>
            <a:endParaRPr lang="en-US" sz="1200">
              <a:cs typeface="Arial" panose="020B0604020202020204" pitchFamily="34" charset="0"/>
            </a:endParaRPr>
          </a:p>
        </p:txBody>
      </p:sp>
      <p:sp>
        <p:nvSpPr>
          <p:cNvPr id="89092" name="Rectangle 2"/>
          <p:cNvSpPr>
            <a:spLocks noGrp="1" noRot="1" noChangeAspect="1" noChangeArrowheads="1" noTextEdit="1"/>
          </p:cNvSpPr>
          <p:nvPr>
            <p:ph type="sldImg"/>
          </p:nvPr>
        </p:nvSpPr>
        <p:spPr/>
      </p:sp>
      <p:sp>
        <p:nvSpPr>
          <p:cNvPr id="89093"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848901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D0F887C-1E1C-48CF-AE86-E2C79171E56E}" type="slidenum">
              <a:rPr lang="en-US" smtClean="0"/>
              <a:t>22</a:t>
            </a:fld>
            <a:endParaRPr lang="en-US"/>
          </a:p>
        </p:txBody>
      </p:sp>
      <p:sp>
        <p:nvSpPr>
          <p:cNvPr id="9011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3006235-2A72-40C5-843D-407814AE8270}" type="slidenum">
              <a:rPr lang="en-US" sz="1200">
                <a:cs typeface="Arial" panose="020B0604020202020204" pitchFamily="34" charset="0"/>
              </a:rPr>
              <a:t>22</a:t>
            </a:fld>
            <a:endParaRPr lang="en-US" sz="1200">
              <a:cs typeface="Arial" panose="020B0604020202020204" pitchFamily="34" charset="0"/>
            </a:endParaRPr>
          </a:p>
        </p:txBody>
      </p:sp>
      <p:sp>
        <p:nvSpPr>
          <p:cNvPr id="90116" name="Rectangle 2"/>
          <p:cNvSpPr>
            <a:spLocks noGrp="1" noRot="1" noChangeAspect="1" noChangeArrowheads="1" noTextEdit="1"/>
          </p:cNvSpPr>
          <p:nvPr>
            <p:ph type="sldImg"/>
          </p:nvPr>
        </p:nvSpPr>
        <p:spPr/>
      </p:sp>
      <p:sp>
        <p:nvSpPr>
          <p:cNvPr id="90117"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074873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63A6070-B7F2-4D70-ABFA-D7C8ABD0E7A0}" type="slidenum">
              <a:rPr lang="en-US" smtClean="0"/>
              <a:t>23</a:t>
            </a:fld>
            <a:endParaRPr lang="en-US"/>
          </a:p>
        </p:txBody>
      </p:sp>
      <p:sp>
        <p:nvSpPr>
          <p:cNvPr id="9113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39A7DA19-2EFE-4065-BD94-C8CDD3BD6A5D}" type="slidenum">
              <a:rPr lang="en-US" sz="1200">
                <a:cs typeface="Arial" panose="020B0604020202020204" pitchFamily="34" charset="0"/>
              </a:rPr>
              <a:t>23</a:t>
            </a:fld>
            <a:endParaRPr lang="en-US" sz="1200">
              <a:cs typeface="Arial" panose="020B0604020202020204" pitchFamily="34" charset="0"/>
            </a:endParaRPr>
          </a:p>
        </p:txBody>
      </p:sp>
      <p:sp>
        <p:nvSpPr>
          <p:cNvPr id="91140" name="Rectangle 2"/>
          <p:cNvSpPr>
            <a:spLocks noGrp="1" noRot="1" noChangeAspect="1" noChangeArrowheads="1" noTextEdit="1"/>
          </p:cNvSpPr>
          <p:nvPr>
            <p:ph type="sldImg"/>
          </p:nvPr>
        </p:nvSpPr>
        <p:spPr/>
      </p:sp>
      <p:sp>
        <p:nvSpPr>
          <p:cNvPr id="91141"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138142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A90E2A8-904C-4139-B222-D0B927D831D0}" type="slidenum">
              <a:rPr lang="en-US" smtClean="0"/>
              <a:t>24</a:t>
            </a:fld>
            <a:endParaRPr lang="en-US"/>
          </a:p>
        </p:txBody>
      </p:sp>
      <p:sp>
        <p:nvSpPr>
          <p:cNvPr id="9216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2883680A-5DEE-45AB-AFF7-FAD3B395424D}" type="slidenum">
              <a:rPr lang="en-US" sz="1200">
                <a:cs typeface="Arial" panose="020B0604020202020204" pitchFamily="34" charset="0"/>
              </a:rPr>
              <a:t>24</a:t>
            </a:fld>
            <a:endParaRPr lang="en-US" sz="1200">
              <a:cs typeface="Arial" panose="020B0604020202020204" pitchFamily="34" charset="0"/>
            </a:endParaRPr>
          </a:p>
        </p:txBody>
      </p:sp>
      <p:sp>
        <p:nvSpPr>
          <p:cNvPr id="92164" name="Rectangle 2"/>
          <p:cNvSpPr>
            <a:spLocks noGrp="1" noRot="1" noChangeAspect="1" noChangeArrowheads="1" noTextEdit="1"/>
          </p:cNvSpPr>
          <p:nvPr>
            <p:ph type="sldImg"/>
          </p:nvPr>
        </p:nvSpPr>
        <p:spPr>
          <a:xfrm>
            <a:off x="1276350" y="685800"/>
            <a:ext cx="3859213" cy="2894013"/>
          </a:xfrm>
        </p:spPr>
      </p:sp>
      <p:sp>
        <p:nvSpPr>
          <p:cNvPr id="92165" name="Rectangle 3"/>
          <p:cNvSpPr>
            <a:spLocks noGrp="1" noChangeArrowheads="1"/>
          </p:cNvSpPr>
          <p:nvPr>
            <p:ph type="body" idx="1"/>
          </p:nvPr>
        </p:nvSpPr>
        <p:spPr>
          <a:xfrm>
            <a:off x="685800" y="3808413"/>
            <a:ext cx="5486400" cy="4954587"/>
          </a:xfrm>
          <a:noFill/>
        </p:spPr>
        <p:txBody>
          <a:bodyPr>
            <a:noAutofit/>
          </a:bodyPr>
          <a:lstStyle/>
          <a:p>
            <a:pPr eaLnBrk="1" hangingPunct="1"/>
            <a:endParaRPr lang="en-US" sz="1100" dirty="0"/>
          </a:p>
        </p:txBody>
      </p:sp>
    </p:spTree>
    <p:extLst>
      <p:ext uri="{BB962C8B-B14F-4D97-AF65-F5344CB8AC3E}">
        <p14:creationId xmlns:p14="http://schemas.microsoft.com/office/powerpoint/2010/main" val="871337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2630FAF-B6CB-47A5-8ED8-E778A913C215}" type="slidenum">
              <a:rPr lang="en-US" smtClean="0"/>
              <a:t>25</a:t>
            </a:fld>
            <a:endParaRPr lang="en-US"/>
          </a:p>
        </p:txBody>
      </p:sp>
      <p:sp>
        <p:nvSpPr>
          <p:cNvPr id="9318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62303AC3-864C-42C7-80FE-D0F838F6F2EA}" type="slidenum">
              <a:rPr lang="en-US" sz="1200">
                <a:cs typeface="Arial" panose="020B0604020202020204" pitchFamily="34" charset="0"/>
              </a:rPr>
              <a:t>25</a:t>
            </a:fld>
            <a:endParaRPr lang="en-US" sz="1200">
              <a:cs typeface="Arial" panose="020B0604020202020204" pitchFamily="34" charset="0"/>
            </a:endParaRPr>
          </a:p>
        </p:txBody>
      </p:sp>
      <p:sp>
        <p:nvSpPr>
          <p:cNvPr id="93188" name="Rectangle 2"/>
          <p:cNvSpPr>
            <a:spLocks noGrp="1" noRot="1" noChangeAspect="1" noChangeArrowheads="1" noTextEdit="1"/>
          </p:cNvSpPr>
          <p:nvPr>
            <p:ph type="sldImg"/>
          </p:nvPr>
        </p:nvSpPr>
        <p:spPr/>
      </p:sp>
      <p:sp>
        <p:nvSpPr>
          <p:cNvPr id="93189" name="Rectangle 3"/>
          <p:cNvSpPr>
            <a:spLocks noGrp="1" noChangeArrowheads="1"/>
          </p:cNvSpPr>
          <p:nvPr>
            <p:ph type="body" idx="1"/>
          </p:nvPr>
        </p:nvSpPr>
        <p:spPr>
          <a:xfrm>
            <a:off x="685800" y="4343400"/>
            <a:ext cx="5486400" cy="4343400"/>
          </a:xfrm>
          <a:noFill/>
        </p:spPr>
        <p:txBody>
          <a:bodyPr>
            <a:noAutofit/>
          </a:bodyPr>
          <a:lstStyle/>
          <a:p>
            <a:pPr eaLnBrk="1" hangingPunct="1"/>
            <a:endParaRPr lang="en-US" sz="1100" kern="1200" dirty="0">
              <a:solidFill>
                <a:schemeClr val="tx1"/>
              </a:solidFill>
              <a:effectLst/>
            </a:endParaRPr>
          </a:p>
        </p:txBody>
      </p:sp>
    </p:spTree>
    <p:extLst>
      <p:ext uri="{BB962C8B-B14F-4D97-AF65-F5344CB8AC3E}">
        <p14:creationId xmlns:p14="http://schemas.microsoft.com/office/powerpoint/2010/main" val="799152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390BF609-90DA-4E84-8B91-0F9EBDBE9F34}" type="slidenum">
              <a:rPr lang="en-US" smtClean="0"/>
              <a:t>26</a:t>
            </a:fld>
            <a:endParaRPr lang="en-US"/>
          </a:p>
        </p:txBody>
      </p:sp>
      <p:sp>
        <p:nvSpPr>
          <p:cNvPr id="9421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C29E82BF-E5E1-4270-853A-5B192935C54E}" type="slidenum">
              <a:rPr lang="en-US" sz="1200">
                <a:cs typeface="Arial" panose="020B0604020202020204" pitchFamily="34" charset="0"/>
              </a:rPr>
              <a:t>26</a:t>
            </a:fld>
            <a:endParaRPr lang="en-US" sz="1200">
              <a:cs typeface="Arial" panose="020B0604020202020204" pitchFamily="34" charset="0"/>
            </a:endParaRPr>
          </a:p>
        </p:txBody>
      </p:sp>
      <p:sp>
        <p:nvSpPr>
          <p:cNvPr id="94212" name="Rectangle 2"/>
          <p:cNvSpPr>
            <a:spLocks noGrp="1" noRot="1" noChangeAspect="1" noChangeArrowheads="1" noTextEdit="1"/>
          </p:cNvSpPr>
          <p:nvPr>
            <p:ph type="sldImg"/>
          </p:nvPr>
        </p:nvSpPr>
        <p:spPr>
          <a:xfrm>
            <a:off x="1143000" y="534988"/>
            <a:ext cx="4572000" cy="3429000"/>
          </a:xfrm>
        </p:spPr>
      </p:sp>
      <p:sp>
        <p:nvSpPr>
          <p:cNvPr id="94213"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3754177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41D22D2-B084-424A-9BA3-B07AE3090D9F}" type="slidenum">
              <a:rPr lang="en-US" smtClean="0"/>
              <a:t>27</a:t>
            </a:fld>
            <a:endParaRPr lang="en-US"/>
          </a:p>
        </p:txBody>
      </p:sp>
      <p:sp>
        <p:nvSpPr>
          <p:cNvPr id="9523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A7A1167-A82C-4920-8670-A664CE02EA2E}" type="slidenum">
              <a:rPr lang="en-US" sz="1200">
                <a:cs typeface="Arial" panose="020B0604020202020204" pitchFamily="34" charset="0"/>
              </a:rPr>
              <a:t>27</a:t>
            </a:fld>
            <a:endParaRPr lang="en-US" sz="1200">
              <a:cs typeface="Arial" panose="020B0604020202020204" pitchFamily="34" charset="0"/>
            </a:endParaRPr>
          </a:p>
        </p:txBody>
      </p:sp>
      <p:sp>
        <p:nvSpPr>
          <p:cNvPr id="95236" name="Rectangle 2"/>
          <p:cNvSpPr>
            <a:spLocks noGrp="1" noRot="1" noChangeAspect="1" noChangeArrowheads="1" noTextEdit="1"/>
          </p:cNvSpPr>
          <p:nvPr>
            <p:ph type="sldImg"/>
          </p:nvPr>
        </p:nvSpPr>
        <p:spPr>
          <a:xfrm>
            <a:off x="1143000" y="534988"/>
            <a:ext cx="4572000" cy="3429000"/>
          </a:xfrm>
        </p:spPr>
      </p:sp>
      <p:sp>
        <p:nvSpPr>
          <p:cNvPr id="95237" name="Rectangle 3"/>
          <p:cNvSpPr>
            <a:spLocks noGrp="1" noChangeArrowheads="1"/>
          </p:cNvSpPr>
          <p:nvPr>
            <p:ph type="body" idx="1"/>
          </p:nvPr>
        </p:nvSpPr>
        <p:spPr>
          <a:xfrm>
            <a:off x="685800" y="4248150"/>
            <a:ext cx="5486400" cy="4210050"/>
          </a:xfrm>
          <a:noFill/>
        </p:spPr>
        <p:txBody>
          <a:bodyPr/>
          <a:lstStyle/>
          <a:p>
            <a:pPr eaLnBrk="1" hangingPunct="1"/>
            <a:endParaRPr lang="en-US"/>
          </a:p>
        </p:txBody>
      </p:sp>
    </p:spTree>
    <p:extLst>
      <p:ext uri="{BB962C8B-B14F-4D97-AF65-F5344CB8AC3E}">
        <p14:creationId xmlns:p14="http://schemas.microsoft.com/office/powerpoint/2010/main" val="2855013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86E60ED-6178-4FB9-A398-129F47257EA0}" type="slidenum">
              <a:rPr lang="en-US" smtClean="0"/>
              <a:t>28</a:t>
            </a:fld>
            <a:endParaRPr lang="en-US"/>
          </a:p>
        </p:txBody>
      </p:sp>
      <p:sp>
        <p:nvSpPr>
          <p:cNvPr id="9625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4158C8DB-6397-4EE6-B1A2-75DB38866B89}" type="slidenum">
              <a:rPr lang="en-US" sz="1200">
                <a:cs typeface="Arial" panose="020B0604020202020204" pitchFamily="34" charset="0"/>
              </a:rPr>
              <a:t>28</a:t>
            </a:fld>
            <a:endParaRPr lang="en-US" sz="1200">
              <a:cs typeface="Arial" panose="020B0604020202020204" pitchFamily="34" charset="0"/>
            </a:endParaRPr>
          </a:p>
        </p:txBody>
      </p:sp>
      <p:sp>
        <p:nvSpPr>
          <p:cNvPr id="96260" name="Rectangle 2"/>
          <p:cNvSpPr>
            <a:spLocks noGrp="1" noRot="1" noChangeAspect="1" noChangeArrowheads="1" noTextEdit="1"/>
          </p:cNvSpPr>
          <p:nvPr>
            <p:ph type="sldImg"/>
          </p:nvPr>
        </p:nvSpPr>
        <p:spPr/>
      </p:sp>
      <p:sp>
        <p:nvSpPr>
          <p:cNvPr id="96261"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103093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AA0C081E-4910-4248-9784-1BC9676B91EE}" type="slidenum">
              <a:rPr lang="en-US" smtClean="0"/>
              <a:t>2</a:t>
            </a:fld>
            <a:endParaRPr lang="en-US"/>
          </a:p>
        </p:txBody>
      </p:sp>
      <p:sp>
        <p:nvSpPr>
          <p:cNvPr id="6963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D9CD49A-7569-42D3-B45F-90EDFEA87019}" type="slidenum">
              <a:rPr lang="en-US" sz="1200">
                <a:cs typeface="Arial" panose="020B0604020202020204" pitchFamily="34" charset="0"/>
              </a:rPr>
              <a:t>2</a:t>
            </a:fld>
            <a:endParaRPr lang="en-US" sz="1200">
              <a:cs typeface="Arial" panose="020B0604020202020204" pitchFamily="34" charset="0"/>
            </a:endParaRPr>
          </a:p>
        </p:txBody>
      </p:sp>
      <p:sp>
        <p:nvSpPr>
          <p:cNvPr id="69636" name="Rectangle 2"/>
          <p:cNvSpPr>
            <a:spLocks noGrp="1" noRot="1" noChangeAspect="1" noChangeArrowheads="1" noTextEdit="1"/>
          </p:cNvSpPr>
          <p:nvPr>
            <p:ph type="sldImg"/>
          </p:nvPr>
        </p:nvSpPr>
        <p:spPr/>
      </p:sp>
      <p:sp>
        <p:nvSpPr>
          <p:cNvPr id="69637"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655296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8DD20E5A-0088-44D6-8557-5D3EE1B95F16}" type="slidenum">
              <a:rPr lang="en-US" smtClean="0"/>
              <a:t>29</a:t>
            </a:fld>
            <a:endParaRPr lang="en-US"/>
          </a:p>
        </p:txBody>
      </p:sp>
      <p:sp>
        <p:nvSpPr>
          <p:cNvPr id="9728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24F91290-E8BF-4689-BE45-85B3A8EAB347}" type="slidenum">
              <a:rPr lang="en-US" sz="1200">
                <a:cs typeface="Arial" panose="020B0604020202020204" pitchFamily="34" charset="0"/>
              </a:rPr>
              <a:t>29</a:t>
            </a:fld>
            <a:endParaRPr lang="en-US" sz="1200">
              <a:cs typeface="Arial" panose="020B0604020202020204" pitchFamily="34" charset="0"/>
            </a:endParaRPr>
          </a:p>
        </p:txBody>
      </p:sp>
      <p:sp>
        <p:nvSpPr>
          <p:cNvPr id="97284" name="Rectangle 2"/>
          <p:cNvSpPr>
            <a:spLocks noGrp="1" noRot="1" noChangeAspect="1" noChangeArrowheads="1" noTextEdit="1"/>
          </p:cNvSpPr>
          <p:nvPr>
            <p:ph type="sldImg"/>
          </p:nvPr>
        </p:nvSpPr>
        <p:spPr>
          <a:xfrm>
            <a:off x="1143000" y="534988"/>
            <a:ext cx="4572000" cy="3429000"/>
          </a:xfrm>
        </p:spPr>
      </p:sp>
      <p:sp>
        <p:nvSpPr>
          <p:cNvPr id="97285" name="Rectangle 3"/>
          <p:cNvSpPr>
            <a:spLocks noGrp="1" noChangeArrowheads="1"/>
          </p:cNvSpPr>
          <p:nvPr>
            <p:ph type="body" idx="1"/>
          </p:nvPr>
        </p:nvSpPr>
        <p:spPr>
          <a:xfrm>
            <a:off x="685800" y="4248150"/>
            <a:ext cx="5486400" cy="4210050"/>
          </a:xfrm>
          <a:noFill/>
        </p:spPr>
        <p:txBody>
          <a:bodyPr/>
          <a:lstStyle/>
          <a:p>
            <a:pPr eaLnBrk="1" hangingPunct="1"/>
            <a:endParaRPr lang="en-US"/>
          </a:p>
        </p:txBody>
      </p:sp>
    </p:spTree>
    <p:extLst>
      <p:ext uri="{BB962C8B-B14F-4D97-AF65-F5344CB8AC3E}">
        <p14:creationId xmlns:p14="http://schemas.microsoft.com/office/powerpoint/2010/main" val="41635899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6D357C5-B533-4C04-A12B-BF921906F57F}" type="slidenum">
              <a:rPr lang="en-US" smtClean="0"/>
              <a:t>30</a:t>
            </a:fld>
            <a:endParaRPr lang="en-US"/>
          </a:p>
        </p:txBody>
      </p:sp>
      <p:sp>
        <p:nvSpPr>
          <p:cNvPr id="9830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6F5800DF-D610-497E-8740-2873373A20DD}" type="slidenum">
              <a:rPr lang="en-US" sz="1200">
                <a:cs typeface="Arial" panose="020B0604020202020204" pitchFamily="34" charset="0"/>
              </a:rPr>
              <a:t>30</a:t>
            </a:fld>
            <a:endParaRPr lang="en-US" sz="1200">
              <a:cs typeface="Arial" panose="020B0604020202020204" pitchFamily="34" charset="0"/>
            </a:endParaRPr>
          </a:p>
        </p:txBody>
      </p:sp>
      <p:sp>
        <p:nvSpPr>
          <p:cNvPr id="98308" name="Rectangle 2"/>
          <p:cNvSpPr>
            <a:spLocks noGrp="1" noRot="1" noChangeAspect="1" noChangeArrowheads="1" noTextEdit="1"/>
          </p:cNvSpPr>
          <p:nvPr>
            <p:ph type="sldImg"/>
          </p:nvPr>
        </p:nvSpPr>
        <p:spPr/>
      </p:sp>
      <p:sp>
        <p:nvSpPr>
          <p:cNvPr id="98309"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9433020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31</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1129198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32</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3558199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33</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1261033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D34B1B4-BDFF-4208-8AA0-29F5277E4C17}" type="slidenum">
              <a:rPr lang="en-US" smtClean="0"/>
              <a:t>34</a:t>
            </a:fld>
            <a:endParaRPr lang="en-US"/>
          </a:p>
        </p:txBody>
      </p:sp>
      <p:sp>
        <p:nvSpPr>
          <p:cNvPr id="10240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85A12B08-41D0-451C-B1DA-A355EF271619}" type="slidenum">
              <a:rPr lang="en-US" sz="1200">
                <a:cs typeface="Arial" panose="020B0604020202020204" pitchFamily="34" charset="0"/>
              </a:rPr>
              <a:t>34</a:t>
            </a:fld>
            <a:endParaRPr lang="en-US" sz="1200">
              <a:cs typeface="Arial" panose="020B0604020202020204" pitchFamily="34" charset="0"/>
            </a:endParaRPr>
          </a:p>
        </p:txBody>
      </p:sp>
      <p:sp>
        <p:nvSpPr>
          <p:cNvPr id="102404" name="Rectangle 2"/>
          <p:cNvSpPr>
            <a:spLocks noGrp="1" noRot="1" noChangeAspect="1" noChangeArrowheads="1" noTextEdit="1"/>
          </p:cNvSpPr>
          <p:nvPr>
            <p:ph type="sldImg"/>
          </p:nvPr>
        </p:nvSpPr>
        <p:spPr/>
      </p:sp>
      <p:sp>
        <p:nvSpPr>
          <p:cNvPr id="102405"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955159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E954298-198B-4A61-A479-E705B9DC5AC5}" type="slidenum">
              <a:rPr lang="en-US" smtClean="0"/>
              <a:t>35</a:t>
            </a:fld>
            <a:endParaRPr lang="en-US"/>
          </a:p>
        </p:txBody>
      </p:sp>
      <p:sp>
        <p:nvSpPr>
          <p:cNvPr id="10342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38CEDF6-06DB-4918-88BE-F34AFE00E6BD}" type="slidenum">
              <a:rPr lang="en-US" sz="1200">
                <a:cs typeface="Arial" panose="020B0604020202020204" pitchFamily="34" charset="0"/>
              </a:rPr>
              <a:t>35</a:t>
            </a:fld>
            <a:endParaRPr lang="en-US" sz="1200">
              <a:cs typeface="Arial" panose="020B0604020202020204" pitchFamily="34" charset="0"/>
            </a:endParaRPr>
          </a:p>
        </p:txBody>
      </p:sp>
      <p:sp>
        <p:nvSpPr>
          <p:cNvPr id="103428" name="Rectangle 2"/>
          <p:cNvSpPr>
            <a:spLocks noGrp="1" noRot="1" noChangeAspect="1" noChangeArrowheads="1" noTextEdit="1"/>
          </p:cNvSpPr>
          <p:nvPr>
            <p:ph type="sldImg"/>
          </p:nvPr>
        </p:nvSpPr>
        <p:spPr>
          <a:xfrm>
            <a:off x="1143000" y="534988"/>
            <a:ext cx="4572000" cy="3429000"/>
          </a:xfrm>
        </p:spPr>
      </p:sp>
      <p:sp>
        <p:nvSpPr>
          <p:cNvPr id="103429"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1596050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591E5A0-865D-452B-A1A2-3582E8F7A452}" type="slidenum">
              <a:rPr lang="en-US" smtClean="0"/>
              <a:t>36</a:t>
            </a:fld>
            <a:endParaRPr lang="en-US"/>
          </a:p>
        </p:txBody>
      </p:sp>
      <p:sp>
        <p:nvSpPr>
          <p:cNvPr id="10445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9619932F-8EAE-4B81-880F-313764792D13}" type="slidenum">
              <a:rPr lang="en-US" sz="1200">
                <a:cs typeface="Arial" panose="020B0604020202020204" pitchFamily="34" charset="0"/>
              </a:rPr>
              <a:t>36</a:t>
            </a:fld>
            <a:endParaRPr lang="en-US" sz="1200">
              <a:cs typeface="Arial" panose="020B0604020202020204" pitchFamily="34" charset="0"/>
            </a:endParaRPr>
          </a:p>
        </p:txBody>
      </p:sp>
      <p:sp>
        <p:nvSpPr>
          <p:cNvPr id="104452" name="Rectangle 2"/>
          <p:cNvSpPr>
            <a:spLocks noGrp="1" noRot="1" noChangeAspect="1" noChangeArrowheads="1" noTextEdit="1"/>
          </p:cNvSpPr>
          <p:nvPr>
            <p:ph type="sldImg"/>
          </p:nvPr>
        </p:nvSpPr>
        <p:spPr>
          <a:xfrm>
            <a:off x="1143000" y="534988"/>
            <a:ext cx="4572000" cy="3429000"/>
          </a:xfrm>
        </p:spPr>
      </p:sp>
      <p:sp>
        <p:nvSpPr>
          <p:cNvPr id="104453" name="Rectangle 3"/>
          <p:cNvSpPr>
            <a:spLocks noGrp="1" noChangeArrowheads="1"/>
          </p:cNvSpPr>
          <p:nvPr>
            <p:ph type="body" idx="1"/>
          </p:nvPr>
        </p:nvSpPr>
        <p:spPr>
          <a:xfrm>
            <a:off x="685800" y="4248150"/>
            <a:ext cx="5486400" cy="4210050"/>
          </a:xfrm>
          <a:noFill/>
        </p:spPr>
        <p:txBody>
          <a:bodyPr/>
          <a:lstStyle/>
          <a:p>
            <a:pPr eaLnBrk="1" hangingPunct="1"/>
            <a:endParaRPr lang="en-US"/>
          </a:p>
        </p:txBody>
      </p:sp>
    </p:spTree>
    <p:extLst>
      <p:ext uri="{BB962C8B-B14F-4D97-AF65-F5344CB8AC3E}">
        <p14:creationId xmlns:p14="http://schemas.microsoft.com/office/powerpoint/2010/main" val="4090414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AF426BB-5EE4-479D-97DC-7C85FF65E834}" type="slidenum">
              <a:rPr lang="en-US" smtClean="0"/>
              <a:t>37</a:t>
            </a:fld>
            <a:endParaRPr lang="en-US"/>
          </a:p>
        </p:txBody>
      </p:sp>
      <p:sp>
        <p:nvSpPr>
          <p:cNvPr id="10547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4620FF7C-0168-4D0C-8BA4-2E9C4E6C1A2A}" type="slidenum">
              <a:rPr lang="en-US" sz="1200">
                <a:cs typeface="Arial" panose="020B0604020202020204" pitchFamily="34" charset="0"/>
              </a:rPr>
              <a:t>37</a:t>
            </a:fld>
            <a:endParaRPr lang="en-US" sz="1200">
              <a:cs typeface="Arial" panose="020B0604020202020204" pitchFamily="34" charset="0"/>
            </a:endParaRPr>
          </a:p>
        </p:txBody>
      </p:sp>
      <p:sp>
        <p:nvSpPr>
          <p:cNvPr id="105476" name="Rectangle 2"/>
          <p:cNvSpPr>
            <a:spLocks noGrp="1" noRot="1" noChangeAspect="1" noChangeArrowheads="1" noTextEdit="1"/>
          </p:cNvSpPr>
          <p:nvPr>
            <p:ph type="sldImg"/>
          </p:nvPr>
        </p:nvSpPr>
        <p:spPr>
          <a:xfrm>
            <a:off x="1143000" y="534988"/>
            <a:ext cx="4572000" cy="3429000"/>
          </a:xfrm>
        </p:spPr>
      </p:sp>
      <p:sp>
        <p:nvSpPr>
          <p:cNvPr id="105477"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4126297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CF461EA-0FC9-4D9D-8A5D-925E6FED90F6}" type="slidenum">
              <a:rPr lang="en-US" smtClean="0"/>
              <a:t>38</a:t>
            </a:fld>
            <a:endParaRPr lang="en-US"/>
          </a:p>
        </p:txBody>
      </p:sp>
      <p:sp>
        <p:nvSpPr>
          <p:cNvPr id="10649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545C2CE-C09C-439D-A40D-941449CE32D2}" type="slidenum">
              <a:rPr lang="en-US" sz="1200">
                <a:cs typeface="Arial" panose="020B0604020202020204" pitchFamily="34" charset="0"/>
              </a:rPr>
              <a:t>38</a:t>
            </a:fld>
            <a:endParaRPr lang="en-US" sz="1200">
              <a:cs typeface="Arial" panose="020B0604020202020204" pitchFamily="34" charset="0"/>
            </a:endParaRPr>
          </a:p>
        </p:txBody>
      </p:sp>
      <p:sp>
        <p:nvSpPr>
          <p:cNvPr id="106500" name="Rectangle 2"/>
          <p:cNvSpPr>
            <a:spLocks noGrp="1" noRot="1" noChangeAspect="1" noChangeArrowheads="1" noTextEdit="1"/>
          </p:cNvSpPr>
          <p:nvPr>
            <p:ph type="sldImg"/>
          </p:nvPr>
        </p:nvSpPr>
        <p:spPr>
          <a:xfrm>
            <a:off x="1143000" y="534988"/>
            <a:ext cx="4572000" cy="3429000"/>
          </a:xfrm>
        </p:spPr>
      </p:sp>
      <p:sp>
        <p:nvSpPr>
          <p:cNvPr id="106501" name="Rectangle 3"/>
          <p:cNvSpPr>
            <a:spLocks noGrp="1" noChangeArrowheads="1"/>
          </p:cNvSpPr>
          <p:nvPr>
            <p:ph type="body" idx="1"/>
          </p:nvPr>
        </p:nvSpPr>
        <p:spPr>
          <a:xfrm>
            <a:off x="685800" y="4248150"/>
            <a:ext cx="5486400" cy="4210050"/>
          </a:xfrm>
          <a:noFill/>
        </p:spPr>
        <p:txBody>
          <a:bodyPr/>
          <a:lstStyle/>
          <a:p>
            <a:pPr eaLnBrk="1" hangingPunct="1"/>
            <a:endParaRPr lang="en-US"/>
          </a:p>
        </p:txBody>
      </p:sp>
    </p:spTree>
    <p:extLst>
      <p:ext uri="{BB962C8B-B14F-4D97-AF65-F5344CB8AC3E}">
        <p14:creationId xmlns:p14="http://schemas.microsoft.com/office/powerpoint/2010/main" val="630027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DD517F2-AB22-45AE-B2C3-8485D96D6525}" type="slidenum">
              <a:rPr lang="en-US" smtClean="0"/>
              <a:t>3</a:t>
            </a:fld>
            <a:endParaRPr lang="en-US"/>
          </a:p>
        </p:txBody>
      </p:sp>
      <p:sp>
        <p:nvSpPr>
          <p:cNvPr id="7065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D24977D6-B52C-4224-97C6-5DE06C596494}" type="slidenum">
              <a:rPr lang="en-US" sz="1200">
                <a:cs typeface="Arial" panose="020B0604020202020204" pitchFamily="34" charset="0"/>
              </a:rPr>
              <a:t>3</a:t>
            </a:fld>
            <a:endParaRPr lang="en-US" sz="1200">
              <a:cs typeface="Arial" panose="020B0604020202020204" pitchFamily="34" charset="0"/>
            </a:endParaRPr>
          </a:p>
        </p:txBody>
      </p:sp>
      <p:sp>
        <p:nvSpPr>
          <p:cNvPr id="70660" name="Rectangle 2"/>
          <p:cNvSpPr>
            <a:spLocks noGrp="1" noRot="1" noChangeAspect="1" noChangeArrowheads="1" noTextEdit="1"/>
          </p:cNvSpPr>
          <p:nvPr>
            <p:ph type="sldImg"/>
          </p:nvPr>
        </p:nvSpPr>
        <p:spPr/>
      </p:sp>
      <p:sp>
        <p:nvSpPr>
          <p:cNvPr id="70661"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1682774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B69A3714-BDF2-4691-8CEA-A698007B98E1}" type="slidenum">
              <a:rPr lang="en-US" smtClean="0"/>
              <a:t>39</a:t>
            </a:fld>
            <a:endParaRPr lang="en-US"/>
          </a:p>
        </p:txBody>
      </p:sp>
      <p:sp>
        <p:nvSpPr>
          <p:cNvPr id="10752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5903491-D2B0-4FAC-889F-0027D67D407F}" type="slidenum">
              <a:rPr lang="en-US" sz="1200">
                <a:cs typeface="Arial" panose="020B0604020202020204" pitchFamily="34" charset="0"/>
              </a:rPr>
              <a:t>39</a:t>
            </a:fld>
            <a:endParaRPr lang="en-US" sz="1200">
              <a:cs typeface="Arial" panose="020B0604020202020204" pitchFamily="34" charset="0"/>
            </a:endParaRPr>
          </a:p>
        </p:txBody>
      </p:sp>
      <p:sp>
        <p:nvSpPr>
          <p:cNvPr id="107524" name="Rectangle 2"/>
          <p:cNvSpPr>
            <a:spLocks noGrp="1" noRot="1" noChangeAspect="1" noChangeArrowheads="1" noTextEdit="1"/>
          </p:cNvSpPr>
          <p:nvPr>
            <p:ph type="sldImg"/>
          </p:nvPr>
        </p:nvSpPr>
        <p:spPr>
          <a:xfrm>
            <a:off x="1143000" y="534988"/>
            <a:ext cx="4572000" cy="3429000"/>
          </a:xfrm>
        </p:spPr>
      </p:sp>
      <p:sp>
        <p:nvSpPr>
          <p:cNvPr id="107525" name="Rectangle 3"/>
          <p:cNvSpPr>
            <a:spLocks noGrp="1" noChangeArrowheads="1"/>
          </p:cNvSpPr>
          <p:nvPr>
            <p:ph type="body" idx="1"/>
          </p:nvPr>
        </p:nvSpPr>
        <p:spPr>
          <a:xfrm>
            <a:off x="685800" y="4248150"/>
            <a:ext cx="5486400" cy="4210050"/>
          </a:xfrm>
          <a:noFill/>
        </p:spPr>
        <p:txBody>
          <a:bodyPr/>
          <a:lstStyle/>
          <a:p>
            <a:pPr eaLnBrk="1" hangingPunct="1">
              <a:spcBef>
                <a:spcPct val="55000"/>
              </a:spcBef>
            </a:pPr>
            <a:endParaRPr lang="en-US" dirty="0"/>
          </a:p>
        </p:txBody>
      </p:sp>
    </p:spTree>
    <p:extLst>
      <p:ext uri="{BB962C8B-B14F-4D97-AF65-F5344CB8AC3E}">
        <p14:creationId xmlns:p14="http://schemas.microsoft.com/office/powerpoint/2010/main" val="115380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319BE740-4F95-45EE-BBC4-C5D719D918CB}" type="slidenum">
              <a:rPr lang="en-US" smtClean="0"/>
              <a:t>40</a:t>
            </a:fld>
            <a:endParaRPr lang="en-US"/>
          </a:p>
        </p:txBody>
      </p:sp>
      <p:sp>
        <p:nvSpPr>
          <p:cNvPr id="10854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1229800B-ED18-49AB-96EF-F23291938CC5}" type="slidenum">
              <a:rPr lang="en-US" sz="1200">
                <a:cs typeface="Arial" panose="020B0604020202020204" pitchFamily="34" charset="0"/>
              </a:rPr>
              <a:t>40</a:t>
            </a:fld>
            <a:endParaRPr lang="en-US" sz="1200">
              <a:cs typeface="Arial" panose="020B0604020202020204" pitchFamily="34" charset="0"/>
            </a:endParaRPr>
          </a:p>
        </p:txBody>
      </p:sp>
      <p:sp>
        <p:nvSpPr>
          <p:cNvPr id="108548" name="Rectangle 2"/>
          <p:cNvSpPr>
            <a:spLocks noGrp="1" noRot="1" noChangeAspect="1" noChangeArrowheads="1" noTextEdit="1"/>
          </p:cNvSpPr>
          <p:nvPr>
            <p:ph type="sldImg"/>
          </p:nvPr>
        </p:nvSpPr>
        <p:spPr/>
      </p:sp>
      <p:sp>
        <p:nvSpPr>
          <p:cNvPr id="108549"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996107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26FF4C9B-CD45-4F22-B021-55D9283ED84A}" type="slidenum">
              <a:rPr lang="en-US" smtClean="0"/>
              <a:t>41</a:t>
            </a:fld>
            <a:endParaRPr lang="en-US"/>
          </a:p>
        </p:txBody>
      </p:sp>
      <p:sp>
        <p:nvSpPr>
          <p:cNvPr id="10957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A7021B5B-D30F-4461-866E-0FC0444DB9E5}" type="slidenum">
              <a:rPr lang="en-US" sz="1200">
                <a:cs typeface="Arial" panose="020B0604020202020204" pitchFamily="34" charset="0"/>
              </a:rPr>
              <a:t>41</a:t>
            </a:fld>
            <a:endParaRPr lang="en-US" sz="1200">
              <a:cs typeface="Arial" panose="020B0604020202020204" pitchFamily="34" charset="0"/>
            </a:endParaRPr>
          </a:p>
        </p:txBody>
      </p:sp>
      <p:sp>
        <p:nvSpPr>
          <p:cNvPr id="109572" name="Rectangle 2"/>
          <p:cNvSpPr>
            <a:spLocks noGrp="1" noRot="1" noChangeAspect="1" noChangeArrowheads="1" noTextEdit="1"/>
          </p:cNvSpPr>
          <p:nvPr>
            <p:ph type="sldImg"/>
          </p:nvPr>
        </p:nvSpPr>
        <p:spPr/>
      </p:sp>
      <p:sp>
        <p:nvSpPr>
          <p:cNvPr id="109573"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2066332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C45FA289-87D5-4153-B98D-0E575975FA18}" type="slidenum">
              <a:rPr lang="en-US" smtClean="0"/>
              <a:t>42</a:t>
            </a:fld>
            <a:endParaRPr lang="en-US"/>
          </a:p>
        </p:txBody>
      </p:sp>
      <p:sp>
        <p:nvSpPr>
          <p:cNvPr id="11059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146D0EAC-11D2-473B-882C-243588B5F324}" type="slidenum">
              <a:rPr lang="en-US" sz="1200">
                <a:cs typeface="Arial" panose="020B0604020202020204" pitchFamily="34" charset="0"/>
              </a:rPr>
              <a:t>42</a:t>
            </a:fld>
            <a:endParaRPr lang="en-US" sz="1200">
              <a:cs typeface="Arial" panose="020B0604020202020204" pitchFamily="34" charset="0"/>
            </a:endParaRPr>
          </a:p>
        </p:txBody>
      </p:sp>
      <p:sp>
        <p:nvSpPr>
          <p:cNvPr id="110596" name="Rectangle 2"/>
          <p:cNvSpPr>
            <a:spLocks noGrp="1" noRot="1" noChangeAspect="1" noChangeArrowheads="1" noTextEdit="1"/>
          </p:cNvSpPr>
          <p:nvPr>
            <p:ph type="sldImg"/>
          </p:nvPr>
        </p:nvSpPr>
        <p:spPr/>
      </p:sp>
      <p:sp>
        <p:nvSpPr>
          <p:cNvPr id="110597"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3905746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38DB9830-942F-405E-97AA-FB326402753C}" type="slidenum">
              <a:rPr lang="en-US" smtClean="0"/>
              <a:t>43</a:t>
            </a:fld>
            <a:endParaRPr lang="en-US"/>
          </a:p>
        </p:txBody>
      </p:sp>
      <p:sp>
        <p:nvSpPr>
          <p:cNvPr id="11161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BE50F9BC-FD34-4275-8E6D-7F27AFBEDE96}" type="slidenum">
              <a:rPr lang="en-US" sz="1200">
                <a:cs typeface="Arial" panose="020B0604020202020204" pitchFamily="34" charset="0"/>
              </a:rPr>
              <a:t>43</a:t>
            </a:fld>
            <a:endParaRPr lang="en-US" sz="1200">
              <a:cs typeface="Arial" panose="020B0604020202020204" pitchFamily="34" charset="0"/>
            </a:endParaRPr>
          </a:p>
        </p:txBody>
      </p:sp>
      <p:sp>
        <p:nvSpPr>
          <p:cNvPr id="111620" name="Rectangle 2"/>
          <p:cNvSpPr>
            <a:spLocks noGrp="1" noRot="1" noChangeAspect="1" noChangeArrowheads="1" noTextEdit="1"/>
          </p:cNvSpPr>
          <p:nvPr>
            <p:ph type="sldImg"/>
          </p:nvPr>
        </p:nvSpPr>
        <p:spPr/>
      </p:sp>
      <p:sp>
        <p:nvSpPr>
          <p:cNvPr id="111621"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9553884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C3556E9A-0323-4555-9C13-76BD3353F4E0}" type="slidenum">
              <a:rPr lang="en-US" smtClean="0"/>
              <a:t>44</a:t>
            </a:fld>
            <a:endParaRPr lang="en-US"/>
          </a:p>
        </p:txBody>
      </p:sp>
      <p:sp>
        <p:nvSpPr>
          <p:cNvPr id="11264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85B6419-42CA-4B19-9620-95F276076818}" type="slidenum">
              <a:rPr lang="en-US" sz="1200">
                <a:cs typeface="Arial" panose="020B0604020202020204" pitchFamily="34" charset="0"/>
              </a:rPr>
              <a:t>44</a:t>
            </a:fld>
            <a:endParaRPr lang="en-US" sz="1200">
              <a:cs typeface="Arial" panose="020B0604020202020204" pitchFamily="34" charset="0"/>
            </a:endParaRPr>
          </a:p>
        </p:txBody>
      </p:sp>
      <p:sp>
        <p:nvSpPr>
          <p:cNvPr id="112644" name="Rectangle 2"/>
          <p:cNvSpPr>
            <a:spLocks noGrp="1" noRot="1" noChangeAspect="1" noChangeArrowheads="1" noTextEdit="1"/>
          </p:cNvSpPr>
          <p:nvPr>
            <p:ph type="sldImg"/>
          </p:nvPr>
        </p:nvSpPr>
        <p:spPr/>
      </p:sp>
      <p:sp>
        <p:nvSpPr>
          <p:cNvPr id="112645"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3430858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D98FC22-2BBD-47C2-A88F-674DA13EA7FA}" type="slidenum">
              <a:rPr lang="en-US" smtClean="0"/>
              <a:t>45</a:t>
            </a:fld>
            <a:endParaRPr lang="en-US"/>
          </a:p>
        </p:txBody>
      </p:sp>
      <p:sp>
        <p:nvSpPr>
          <p:cNvPr id="11366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DD0F97F-0168-4871-BD5B-C3AC8F9E9322}" type="slidenum">
              <a:rPr lang="en-US" sz="1200">
                <a:cs typeface="Arial" panose="020B0604020202020204" pitchFamily="34" charset="0"/>
              </a:rPr>
              <a:t>45</a:t>
            </a:fld>
            <a:endParaRPr lang="en-US" sz="1200">
              <a:cs typeface="Arial" panose="020B0604020202020204" pitchFamily="34" charset="0"/>
            </a:endParaRPr>
          </a:p>
        </p:txBody>
      </p:sp>
      <p:sp>
        <p:nvSpPr>
          <p:cNvPr id="113668" name="Rectangle 2"/>
          <p:cNvSpPr>
            <a:spLocks noGrp="1" noRot="1" noChangeAspect="1" noChangeArrowheads="1" noTextEdit="1"/>
          </p:cNvSpPr>
          <p:nvPr>
            <p:ph type="sldImg"/>
          </p:nvPr>
        </p:nvSpPr>
        <p:spPr>
          <a:xfrm>
            <a:off x="1143000" y="534988"/>
            <a:ext cx="4572000" cy="3429000"/>
          </a:xfrm>
        </p:spPr>
      </p:sp>
      <p:sp>
        <p:nvSpPr>
          <p:cNvPr id="113669"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6361896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46</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18745642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47</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14124411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48</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103007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C318C526-501E-459D-A5FB-17401A25EE3B}" type="slidenum">
              <a:rPr lang="en-US" smtClean="0"/>
              <a:t>4</a:t>
            </a:fld>
            <a:endParaRPr lang="en-US"/>
          </a:p>
        </p:txBody>
      </p:sp>
      <p:sp>
        <p:nvSpPr>
          <p:cNvPr id="7168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21D338D-91B1-44E3-8A5F-3A0DD40685B4}" type="slidenum">
              <a:rPr lang="en-US" sz="1200">
                <a:cs typeface="Arial" panose="020B0604020202020204" pitchFamily="34" charset="0"/>
              </a:rPr>
              <a:t>4</a:t>
            </a:fld>
            <a:endParaRPr lang="en-US" sz="1200">
              <a:cs typeface="Arial" panose="020B0604020202020204" pitchFamily="34" charset="0"/>
            </a:endParaRPr>
          </a:p>
        </p:txBody>
      </p:sp>
      <p:sp>
        <p:nvSpPr>
          <p:cNvPr id="71684" name="Rectangle 2"/>
          <p:cNvSpPr>
            <a:spLocks noGrp="1" noRot="1" noChangeAspect="1" noChangeArrowheads="1" noTextEdit="1"/>
          </p:cNvSpPr>
          <p:nvPr>
            <p:ph type="sldImg"/>
          </p:nvPr>
        </p:nvSpPr>
        <p:spPr>
          <a:xfrm>
            <a:off x="1143000" y="534988"/>
            <a:ext cx="4572000" cy="3429000"/>
          </a:xfrm>
        </p:spPr>
      </p:sp>
      <p:sp>
        <p:nvSpPr>
          <p:cNvPr id="71685" name="Rectangle 3"/>
          <p:cNvSpPr>
            <a:spLocks noGrp="1" noChangeArrowheads="1"/>
          </p:cNvSpPr>
          <p:nvPr>
            <p:ph type="body" idx="1"/>
          </p:nvPr>
        </p:nvSpPr>
        <p:spPr>
          <a:xfrm>
            <a:off x="685800" y="4248150"/>
            <a:ext cx="5486400" cy="4210050"/>
          </a:xfrm>
          <a:noFill/>
        </p:spPr>
        <p:txBody>
          <a:bodyPr/>
          <a:lstStyle/>
          <a:p>
            <a:pPr eaLnBrk="1" hangingPunct="1"/>
            <a:endParaRPr lang="en-US"/>
          </a:p>
        </p:txBody>
      </p:sp>
    </p:spTree>
    <p:extLst>
      <p:ext uri="{BB962C8B-B14F-4D97-AF65-F5344CB8AC3E}">
        <p14:creationId xmlns:p14="http://schemas.microsoft.com/office/powerpoint/2010/main" val="34851286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362A185-4CEC-4E47-8A68-CC2184E0C901}" type="slidenum">
              <a:rPr lang="en-US" smtClean="0"/>
              <a:t>49</a:t>
            </a:fld>
            <a:endParaRPr lang="en-US"/>
          </a:p>
        </p:txBody>
      </p:sp>
      <p:sp>
        <p:nvSpPr>
          <p:cNvPr id="11776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E7229AF6-0332-44BB-8052-0632F84FBABE}" type="slidenum">
              <a:rPr lang="en-US" sz="1200">
                <a:cs typeface="Arial" panose="020B0604020202020204" pitchFamily="34" charset="0"/>
              </a:rPr>
              <a:t>49</a:t>
            </a:fld>
            <a:endParaRPr lang="en-US" sz="1200">
              <a:cs typeface="Arial" panose="020B0604020202020204" pitchFamily="34" charset="0"/>
            </a:endParaRPr>
          </a:p>
        </p:txBody>
      </p:sp>
      <p:sp>
        <p:nvSpPr>
          <p:cNvPr id="117764" name="Rectangle 2"/>
          <p:cNvSpPr>
            <a:spLocks noGrp="1" noRot="1" noChangeAspect="1" noChangeArrowheads="1" noTextEdit="1"/>
          </p:cNvSpPr>
          <p:nvPr>
            <p:ph type="sldImg"/>
          </p:nvPr>
        </p:nvSpPr>
        <p:spPr>
          <a:xfrm>
            <a:off x="1538288" y="622300"/>
            <a:ext cx="3727450" cy="2795588"/>
          </a:xfrm>
        </p:spPr>
      </p:sp>
      <p:sp>
        <p:nvSpPr>
          <p:cNvPr id="117765" name="Rectangle 3"/>
          <p:cNvSpPr>
            <a:spLocks noGrp="1" noChangeArrowheads="1"/>
          </p:cNvSpPr>
          <p:nvPr>
            <p:ph type="body" idx="1"/>
          </p:nvPr>
        </p:nvSpPr>
        <p:spPr>
          <a:xfrm>
            <a:off x="465138" y="3489325"/>
            <a:ext cx="5986462" cy="5159375"/>
          </a:xfrm>
          <a:noFill/>
        </p:spPr>
        <p:txBody>
          <a:bodyPr/>
          <a:lstStyle/>
          <a:p>
            <a:pPr eaLnBrk="1" hangingPunct="1"/>
            <a:endParaRPr lang="en-US" sz="1000" dirty="0"/>
          </a:p>
        </p:txBody>
      </p:sp>
    </p:spTree>
    <p:extLst>
      <p:ext uri="{BB962C8B-B14F-4D97-AF65-F5344CB8AC3E}">
        <p14:creationId xmlns:p14="http://schemas.microsoft.com/office/powerpoint/2010/main" val="21646891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FD939AF-E59A-4CA1-8742-9CF720EDBADD}" type="slidenum">
              <a:rPr lang="en-US" smtClean="0"/>
              <a:t>50</a:t>
            </a:fld>
            <a:endParaRPr lang="en-US"/>
          </a:p>
        </p:txBody>
      </p:sp>
      <p:sp>
        <p:nvSpPr>
          <p:cNvPr id="11878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1AFC867F-784F-461E-96DF-A5EDA0CE1C9D}" type="slidenum">
              <a:rPr lang="en-US" sz="1200">
                <a:cs typeface="Arial" panose="020B0604020202020204" pitchFamily="34" charset="0"/>
              </a:rPr>
              <a:t>50</a:t>
            </a:fld>
            <a:endParaRPr lang="en-US" sz="1200">
              <a:cs typeface="Arial" panose="020B0604020202020204" pitchFamily="34" charset="0"/>
            </a:endParaRPr>
          </a:p>
        </p:txBody>
      </p:sp>
      <p:sp>
        <p:nvSpPr>
          <p:cNvPr id="118788" name="Rectangle 2"/>
          <p:cNvSpPr>
            <a:spLocks noGrp="1" noRot="1" noChangeAspect="1" noChangeArrowheads="1" noTextEdit="1"/>
          </p:cNvSpPr>
          <p:nvPr>
            <p:ph type="sldImg"/>
          </p:nvPr>
        </p:nvSpPr>
        <p:spPr>
          <a:xfrm>
            <a:off x="1143000" y="534988"/>
            <a:ext cx="4572000" cy="3429000"/>
          </a:xfrm>
        </p:spPr>
      </p:sp>
      <p:sp>
        <p:nvSpPr>
          <p:cNvPr id="118789"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28713705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487AF473-1543-48BF-BA45-14C5DD1A9469}" type="slidenum">
              <a:rPr lang="en-US" smtClean="0"/>
              <a:t>51</a:t>
            </a:fld>
            <a:endParaRPr lang="en-US"/>
          </a:p>
        </p:txBody>
      </p:sp>
      <p:sp>
        <p:nvSpPr>
          <p:cNvPr id="11981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423D61BC-D0DC-4C42-9C14-0FE0B4CC9491}" type="slidenum">
              <a:rPr lang="en-US" sz="1200">
                <a:cs typeface="Arial" panose="020B0604020202020204" pitchFamily="34" charset="0"/>
              </a:rPr>
              <a:t>51</a:t>
            </a:fld>
            <a:endParaRPr lang="en-US" sz="1200">
              <a:cs typeface="Arial" panose="020B0604020202020204" pitchFamily="34" charset="0"/>
            </a:endParaRPr>
          </a:p>
        </p:txBody>
      </p:sp>
      <p:sp>
        <p:nvSpPr>
          <p:cNvPr id="119812" name="Rectangle 2"/>
          <p:cNvSpPr>
            <a:spLocks noGrp="1" noRot="1" noChangeAspect="1" noChangeArrowheads="1" noTextEdit="1"/>
          </p:cNvSpPr>
          <p:nvPr>
            <p:ph type="sldImg"/>
          </p:nvPr>
        </p:nvSpPr>
        <p:spPr>
          <a:xfrm>
            <a:off x="1143000" y="534988"/>
            <a:ext cx="4572000" cy="3429000"/>
          </a:xfrm>
        </p:spPr>
      </p:sp>
      <p:sp>
        <p:nvSpPr>
          <p:cNvPr id="119813" name="Rectangle 3"/>
          <p:cNvSpPr>
            <a:spLocks noGrp="1" noChangeArrowheads="1"/>
          </p:cNvSpPr>
          <p:nvPr>
            <p:ph type="body" idx="1"/>
          </p:nvPr>
        </p:nvSpPr>
        <p:spPr>
          <a:xfrm>
            <a:off x="685800" y="4248150"/>
            <a:ext cx="5486400" cy="4210050"/>
          </a:xfrm>
          <a:noFill/>
        </p:spPr>
        <p:txBody>
          <a:bodyPr/>
          <a:lstStyle/>
          <a:p>
            <a:pPr eaLnBrk="1" hangingPunct="1"/>
            <a:endParaRPr lang="en-US"/>
          </a:p>
        </p:txBody>
      </p:sp>
    </p:spTree>
    <p:extLst>
      <p:ext uri="{BB962C8B-B14F-4D97-AF65-F5344CB8AC3E}">
        <p14:creationId xmlns:p14="http://schemas.microsoft.com/office/powerpoint/2010/main" val="25487784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t>52</a:t>
            </a:fld>
            <a:endParaRPr lang="en-US">
              <a:solidFill>
                <a:prstClr val="black"/>
              </a:solidFill>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2707446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t>53</a:t>
            </a:fld>
            <a:endParaRPr lang="en-US">
              <a:solidFill>
                <a:prstClr val="black"/>
              </a:solidFill>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8037767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AA64FD-7149-435D-96E3-3ACA0174F577}"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9170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84C3E56-2984-4F6C-A7D6-A5C66512DB90}" type="slidenum">
              <a:rPr lang="en-US" smtClean="0"/>
              <a:t>5</a:t>
            </a:fld>
            <a:endParaRPr lang="en-US"/>
          </a:p>
        </p:txBody>
      </p:sp>
      <p:sp>
        <p:nvSpPr>
          <p:cNvPr id="7270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AB3DBFB-1F84-48F6-94CE-2947AC4BDD5C}" type="slidenum">
              <a:rPr lang="en-US" sz="1200">
                <a:cs typeface="Arial" panose="020B0604020202020204" pitchFamily="34" charset="0"/>
              </a:rPr>
              <a:t>5</a:t>
            </a:fld>
            <a:endParaRPr lang="en-US" sz="1200">
              <a:cs typeface="Arial" panose="020B0604020202020204" pitchFamily="34" charset="0"/>
            </a:endParaRPr>
          </a:p>
        </p:txBody>
      </p:sp>
      <p:sp>
        <p:nvSpPr>
          <p:cNvPr id="72708" name="Rectangle 2"/>
          <p:cNvSpPr>
            <a:spLocks noGrp="1" noRot="1" noChangeAspect="1" noChangeArrowheads="1" noTextEdit="1"/>
          </p:cNvSpPr>
          <p:nvPr>
            <p:ph type="sldImg"/>
          </p:nvPr>
        </p:nvSpPr>
        <p:spPr>
          <a:xfrm>
            <a:off x="1143000" y="534988"/>
            <a:ext cx="4572000" cy="3429000"/>
          </a:xfrm>
        </p:spPr>
      </p:sp>
      <p:sp>
        <p:nvSpPr>
          <p:cNvPr id="72709" name="Rectangle 3"/>
          <p:cNvSpPr>
            <a:spLocks noGrp="1" noChangeArrowheads="1"/>
          </p:cNvSpPr>
          <p:nvPr>
            <p:ph type="body" idx="1"/>
          </p:nvPr>
        </p:nvSpPr>
        <p:spPr>
          <a:xfrm>
            <a:off x="685800" y="4248150"/>
            <a:ext cx="5486400" cy="4210050"/>
          </a:xfrm>
          <a:noFill/>
        </p:spPr>
        <p:txBody>
          <a:bodyPr/>
          <a:lstStyle/>
          <a:p>
            <a:pPr eaLnBrk="1" hangingPunct="1"/>
            <a:endParaRPr lang="en-US"/>
          </a:p>
        </p:txBody>
      </p:sp>
    </p:spTree>
    <p:extLst>
      <p:ext uri="{BB962C8B-B14F-4D97-AF65-F5344CB8AC3E}">
        <p14:creationId xmlns:p14="http://schemas.microsoft.com/office/powerpoint/2010/main" val="3208183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925FDB4-9000-4BC8-A8C6-F3AFFBB3E3BA}" type="slidenum">
              <a:rPr lang="en-US" smtClean="0"/>
              <a:t>6</a:t>
            </a:fld>
            <a:endParaRPr lang="en-US"/>
          </a:p>
        </p:txBody>
      </p:sp>
      <p:sp>
        <p:nvSpPr>
          <p:cNvPr id="7373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88824354-4435-4A05-89C4-CC3F93BBC69E}" type="slidenum">
              <a:rPr lang="en-US" sz="1200">
                <a:cs typeface="Arial" panose="020B0604020202020204" pitchFamily="34" charset="0"/>
              </a:rPr>
              <a:t>6</a:t>
            </a:fld>
            <a:endParaRPr lang="en-US" sz="1200">
              <a:cs typeface="Arial" panose="020B0604020202020204" pitchFamily="34" charset="0"/>
            </a:endParaRPr>
          </a:p>
        </p:txBody>
      </p:sp>
      <p:sp>
        <p:nvSpPr>
          <p:cNvPr id="73732" name="Rectangle 2"/>
          <p:cNvSpPr>
            <a:spLocks noGrp="1" noRot="1" noChangeAspect="1" noChangeArrowheads="1" noTextEdit="1"/>
          </p:cNvSpPr>
          <p:nvPr>
            <p:ph type="sldImg"/>
          </p:nvPr>
        </p:nvSpPr>
        <p:spPr>
          <a:xfrm>
            <a:off x="1143000" y="534988"/>
            <a:ext cx="4572000" cy="3429000"/>
          </a:xfrm>
        </p:spPr>
      </p:sp>
      <p:sp>
        <p:nvSpPr>
          <p:cNvPr id="73733"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272503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E6CB3B5-59AF-470E-92B4-8BB7CFBBF0B9}" type="slidenum">
              <a:rPr lang="en-US" smtClean="0"/>
              <a:t>7</a:t>
            </a:fld>
            <a:endParaRPr lang="en-US"/>
          </a:p>
        </p:txBody>
      </p:sp>
      <p:sp>
        <p:nvSpPr>
          <p:cNvPr id="7475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CE13D1AE-0103-480C-90F9-4EF1A2310961}" type="slidenum">
              <a:rPr lang="en-US" sz="1200">
                <a:cs typeface="Arial" panose="020B0604020202020204" pitchFamily="34" charset="0"/>
              </a:rPr>
              <a:t>7</a:t>
            </a:fld>
            <a:endParaRPr lang="en-US" sz="1200">
              <a:cs typeface="Arial" panose="020B0604020202020204" pitchFamily="34" charset="0"/>
            </a:endParaRPr>
          </a:p>
        </p:txBody>
      </p:sp>
      <p:sp>
        <p:nvSpPr>
          <p:cNvPr id="74756" name="Rectangle 2"/>
          <p:cNvSpPr>
            <a:spLocks noGrp="1" noRot="1" noChangeAspect="1" noChangeArrowheads="1" noTextEdit="1"/>
          </p:cNvSpPr>
          <p:nvPr>
            <p:ph type="sldImg"/>
          </p:nvPr>
        </p:nvSpPr>
        <p:spPr>
          <a:xfrm>
            <a:off x="1143000" y="534988"/>
            <a:ext cx="4572000" cy="3429000"/>
          </a:xfrm>
        </p:spPr>
      </p:sp>
      <p:sp>
        <p:nvSpPr>
          <p:cNvPr id="74757" name="Rectangle 3"/>
          <p:cNvSpPr>
            <a:spLocks noGrp="1" noChangeArrowheads="1"/>
          </p:cNvSpPr>
          <p:nvPr>
            <p:ph type="body" idx="1"/>
          </p:nvPr>
        </p:nvSpPr>
        <p:spPr>
          <a:xfrm>
            <a:off x="685800" y="4248150"/>
            <a:ext cx="5486400" cy="4210050"/>
          </a:xfrm>
          <a:noFill/>
        </p:spPr>
        <p:txBody>
          <a:bodyPr/>
          <a:lstStyle/>
          <a:p>
            <a:pPr eaLnBrk="1" hangingPunct="1"/>
            <a:endParaRPr lang="en-US"/>
          </a:p>
        </p:txBody>
      </p:sp>
    </p:spTree>
    <p:extLst>
      <p:ext uri="{BB962C8B-B14F-4D97-AF65-F5344CB8AC3E}">
        <p14:creationId xmlns:p14="http://schemas.microsoft.com/office/powerpoint/2010/main" val="2714390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1CCF1414-5004-443A-AB9D-39C6885DCD71}" type="slidenum">
              <a:rPr lang="en-US" smtClean="0"/>
              <a:t>8</a:t>
            </a:fld>
            <a:endParaRPr lang="en-US"/>
          </a:p>
        </p:txBody>
      </p:sp>
      <p:sp>
        <p:nvSpPr>
          <p:cNvPr id="7577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59B8A32F-B77D-4422-BC39-040F79D1C635}" type="slidenum">
              <a:rPr lang="en-US" sz="1200">
                <a:cs typeface="Arial" panose="020B0604020202020204" pitchFamily="34" charset="0"/>
              </a:rPr>
              <a:t>8</a:t>
            </a:fld>
            <a:endParaRPr lang="en-US" sz="1200">
              <a:cs typeface="Arial" panose="020B0604020202020204" pitchFamily="34" charset="0"/>
            </a:endParaRPr>
          </a:p>
        </p:txBody>
      </p:sp>
      <p:sp>
        <p:nvSpPr>
          <p:cNvPr id="75780" name="Rectangle 2"/>
          <p:cNvSpPr>
            <a:spLocks noGrp="1" noRot="1" noChangeAspect="1" noChangeArrowheads="1" noTextEdit="1"/>
          </p:cNvSpPr>
          <p:nvPr>
            <p:ph type="sldImg"/>
          </p:nvPr>
        </p:nvSpPr>
        <p:spPr>
          <a:xfrm>
            <a:off x="1143000" y="534988"/>
            <a:ext cx="4572000" cy="3429000"/>
          </a:xfrm>
        </p:spPr>
      </p:sp>
      <p:sp>
        <p:nvSpPr>
          <p:cNvPr id="75781" name="Rectangle 3"/>
          <p:cNvSpPr>
            <a:spLocks noGrp="1" noChangeArrowheads="1"/>
          </p:cNvSpPr>
          <p:nvPr>
            <p:ph type="body" idx="1"/>
          </p:nvPr>
        </p:nvSpPr>
        <p:spPr>
          <a:xfrm>
            <a:off x="685800" y="4248150"/>
            <a:ext cx="5486400" cy="4210050"/>
          </a:xfrm>
          <a:noFill/>
        </p:spPr>
        <p:txBody>
          <a:bodyPr/>
          <a:lstStyle/>
          <a:p>
            <a:pPr eaLnBrk="1" hangingPunct="1"/>
            <a:endParaRPr lang="en-US"/>
          </a:p>
        </p:txBody>
      </p:sp>
    </p:spTree>
    <p:extLst>
      <p:ext uri="{BB962C8B-B14F-4D97-AF65-F5344CB8AC3E}">
        <p14:creationId xmlns:p14="http://schemas.microsoft.com/office/powerpoint/2010/main" val="3171145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31009381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8541815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215508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a:prstGeom prst="rect">
            <a:avLst/>
          </a:prstGeom>
        </p:spPr>
        <p:txBody>
          <a:bodyPr>
            <a:normAutofit/>
          </a:bodyPr>
          <a:lstStyle>
            <a:lvl1pPr algn="l">
              <a:defRPr sz="3600" b="0">
                <a:solidFill>
                  <a:srgbClr val="006699"/>
                </a:solidFill>
                <a:latin typeface="Arial" pitchFamily="34" charset="0"/>
                <a:ea typeface="Tahoma" pitchFamily="34" charset="0"/>
                <a:cs typeface="Arial"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457200" y="1219200"/>
            <a:ext cx="8229600" cy="4979581"/>
          </a:xfrm>
          <a:prstGeom prst="rect">
            <a:avLst/>
          </a:prstGeom>
        </p:spPr>
        <p:txBody>
          <a:bodyPr/>
          <a:lstStyle>
            <a:lvl1pPr>
              <a:lnSpc>
                <a:spcPct val="105000"/>
              </a:lnSpc>
              <a:spcBef>
                <a:spcPts val="1200"/>
              </a:spcBef>
              <a:buClr>
                <a:srgbClr val="A3C167"/>
              </a:buClr>
              <a:buFont typeface="Wingdings" pitchFamily="2" charset="2"/>
              <a:buChar char="§"/>
              <a:defRPr sz="2800">
                <a:latin typeface="Arial" pitchFamily="34" charset="0"/>
                <a:cs typeface="Arial" pitchFamily="34" charset="0"/>
              </a:defRPr>
            </a:lvl1pPr>
            <a:lvl2pPr>
              <a:lnSpc>
                <a:spcPct val="105000"/>
              </a:lnSpc>
              <a:spcBef>
                <a:spcPts val="300"/>
              </a:spcBef>
              <a:buClr>
                <a:srgbClr val="CC9900"/>
              </a:buClr>
              <a:buFont typeface="Wingdings" pitchFamily="2" charset="2"/>
              <a:buChar char="§"/>
              <a:defRPr sz="2700">
                <a:latin typeface="Arial" pitchFamily="34" charset="0"/>
                <a:cs typeface="Arial" pitchFamily="34" charset="0"/>
              </a:defRPr>
            </a:lvl2pPr>
            <a:lvl3pPr>
              <a:lnSpc>
                <a:spcPct val="105000"/>
              </a:lnSpc>
              <a:spcBef>
                <a:spcPts val="300"/>
              </a:spcBef>
              <a:buClr>
                <a:srgbClr val="B3A2C7"/>
              </a:buClr>
              <a:buFont typeface="Wingdings" pitchFamily="2" charset="2"/>
              <a:buChar char="§"/>
              <a:defRPr sz="2400">
                <a:latin typeface="Arial" pitchFamily="34" charset="0"/>
                <a:cs typeface="Arial" pitchFamily="34" charset="0"/>
              </a:defRPr>
            </a:lvl3pPr>
            <a:lvl4pPr>
              <a:lnSpc>
                <a:spcPct val="105000"/>
              </a:lnSpc>
              <a:spcBef>
                <a:spcPts val="300"/>
              </a:spcBef>
              <a:defRPr>
                <a:latin typeface="Arial" pitchFamily="34" charset="0"/>
                <a:cs typeface="Arial" pitchFamily="34" charset="0"/>
              </a:defRPr>
            </a:lvl4pPr>
            <a:lvl5pPr>
              <a:lnSpc>
                <a:spcPct val="105000"/>
              </a:lnSpc>
              <a:spcBef>
                <a:spcPts val="300"/>
              </a:spcBef>
              <a:defRPr>
                <a:latin typeface="Arial" pitchFamily="34" charset="0"/>
                <a:cs typeface="Arial"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TextBox 6"/>
          <p:cNvSpPr txBox="1"/>
          <p:nvPr/>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163825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1076990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2492896"/>
            <a:ext cx="8229600" cy="1143000"/>
          </a:xfrm>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Tree>
    <p:extLst>
      <p:ext uri="{BB962C8B-B14F-4D97-AF65-F5344CB8AC3E}">
        <p14:creationId xmlns:p14="http://schemas.microsoft.com/office/powerpoint/2010/main" val="4098379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375523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395941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20548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181817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236891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2492896"/>
            <a:ext cx="8229600" cy="1143000"/>
          </a:xfrm>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Tree>
    <p:extLst>
      <p:ext uri="{BB962C8B-B14F-4D97-AF65-F5344CB8AC3E}">
        <p14:creationId xmlns:p14="http://schemas.microsoft.com/office/powerpoint/2010/main" val="319025219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71511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247589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602521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2208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a:prstGeom prst="rect">
            <a:avLst/>
          </a:prstGeom>
        </p:spPr>
        <p:txBody>
          <a:bodyPr>
            <a:normAutofit/>
          </a:bodyPr>
          <a:lstStyle>
            <a:lvl1pPr algn="l">
              <a:defRPr sz="3600" b="0">
                <a:solidFill>
                  <a:srgbClr val="006699"/>
                </a:solidFill>
                <a:latin typeface="Arial" pitchFamily="34" charset="0"/>
                <a:ea typeface="Tahoma" pitchFamily="34" charset="0"/>
                <a:cs typeface="Arial"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457200" y="1219200"/>
            <a:ext cx="8229600" cy="4979581"/>
          </a:xfrm>
          <a:prstGeom prst="rect">
            <a:avLst/>
          </a:prstGeom>
        </p:spPr>
        <p:txBody>
          <a:bodyPr/>
          <a:lstStyle>
            <a:lvl1pPr>
              <a:lnSpc>
                <a:spcPct val="105000"/>
              </a:lnSpc>
              <a:spcBef>
                <a:spcPts val="1200"/>
              </a:spcBef>
              <a:buClr>
                <a:srgbClr val="A3C167"/>
              </a:buClr>
              <a:buFont typeface="Wingdings" pitchFamily="2" charset="2"/>
              <a:buChar char="§"/>
              <a:defRPr sz="2800">
                <a:latin typeface="Arial" pitchFamily="34" charset="0"/>
                <a:cs typeface="Arial" pitchFamily="34" charset="0"/>
              </a:defRPr>
            </a:lvl1pPr>
            <a:lvl2pPr>
              <a:lnSpc>
                <a:spcPct val="105000"/>
              </a:lnSpc>
              <a:spcBef>
                <a:spcPts val="300"/>
              </a:spcBef>
              <a:buClr>
                <a:srgbClr val="CC9900"/>
              </a:buClr>
              <a:buFont typeface="Wingdings" pitchFamily="2" charset="2"/>
              <a:buChar char="§"/>
              <a:defRPr sz="2700">
                <a:latin typeface="Arial" pitchFamily="34" charset="0"/>
                <a:cs typeface="Arial" pitchFamily="34" charset="0"/>
              </a:defRPr>
            </a:lvl2pPr>
            <a:lvl3pPr>
              <a:lnSpc>
                <a:spcPct val="105000"/>
              </a:lnSpc>
              <a:spcBef>
                <a:spcPts val="300"/>
              </a:spcBef>
              <a:buClr>
                <a:srgbClr val="B3A2C7"/>
              </a:buClr>
              <a:buFont typeface="Wingdings" pitchFamily="2" charset="2"/>
              <a:buChar char="§"/>
              <a:defRPr sz="2400">
                <a:latin typeface="Arial" pitchFamily="34" charset="0"/>
                <a:cs typeface="Arial" pitchFamily="34" charset="0"/>
              </a:defRPr>
            </a:lvl3pPr>
            <a:lvl4pPr>
              <a:lnSpc>
                <a:spcPct val="105000"/>
              </a:lnSpc>
              <a:spcBef>
                <a:spcPts val="300"/>
              </a:spcBef>
              <a:defRPr>
                <a:latin typeface="Arial" pitchFamily="34" charset="0"/>
                <a:cs typeface="Arial" pitchFamily="34" charset="0"/>
              </a:defRPr>
            </a:lvl4pPr>
            <a:lvl5pPr>
              <a:lnSpc>
                <a:spcPct val="105000"/>
              </a:lnSpc>
              <a:spcBef>
                <a:spcPts val="300"/>
              </a:spcBef>
              <a:defRPr>
                <a:latin typeface="Arial" pitchFamily="34" charset="0"/>
                <a:cs typeface="Arial"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TextBox 6"/>
          <p:cNvSpPr txBox="1"/>
          <p:nvPr/>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89774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6506174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8939329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8546796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061150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19038486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831331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645029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p:nvPicPr>
        <p:blipFill>
          <a:blip r:embed="rId15"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p:nvPicPr>
        <p:blipFill>
          <a:blip r:embed="rId16" cstate="print"/>
          <a:srcRect t="-37500" b="-37500"/>
          <a:stretch>
            <a:fillRect/>
          </a:stretch>
        </p:blipFill>
        <p:spPr bwMode="auto">
          <a:xfrm flipV="1">
            <a:off x="571471" y="1273711"/>
            <a:ext cx="3960000" cy="36000"/>
          </a:xfrm>
          <a:prstGeom prst="rect">
            <a:avLst/>
          </a:prstGeom>
          <a:noFill/>
        </p:spPr>
      </p:pic>
      <p:sp>
        <p:nvSpPr>
          <p:cNvPr id="4" name="TextBox 6">
            <a:extLst>
              <a:ext uri="{FF2B5EF4-FFF2-40B4-BE49-F238E27FC236}">
                <a16:creationId xmlns="" xmlns:a16="http://schemas.microsoft.com/office/drawing/2014/main" id="{81FACFB2-C89C-2A4C-8BF6-8C6470AD5BD8}"/>
              </a:ext>
            </a:extLst>
          </p:cNvPr>
          <p:cNvSpPr txBox="1"/>
          <p:nvPr userDrawn="1"/>
        </p:nvSpPr>
        <p:spPr>
          <a:xfrm>
            <a:off x="-10633"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5205470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p:nvPicPr>
        <p:blipFill>
          <a:blip r:embed="rId15"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p:nvPicPr>
        <p:blipFill>
          <a:blip r:embed="rId16" cstate="print"/>
          <a:srcRect t="-37500" b="-37500"/>
          <a:stretch>
            <a:fillRect/>
          </a:stretch>
        </p:blipFill>
        <p:spPr bwMode="auto">
          <a:xfrm flipV="1">
            <a:off x="571471" y="1273711"/>
            <a:ext cx="3960000" cy="36000"/>
          </a:xfrm>
          <a:prstGeom prst="rect">
            <a:avLst/>
          </a:prstGeom>
          <a:noFill/>
        </p:spPr>
      </p:pic>
      <p:pic>
        <p:nvPicPr>
          <p:cNvPr id="4" name="图片 3" descr="logo-VI系统0630-PPT-12.png">
            <a:extLst>
              <a:ext uri="{FF2B5EF4-FFF2-40B4-BE49-F238E27FC236}">
                <a16:creationId xmlns="" xmlns:a16="http://schemas.microsoft.com/office/drawing/2014/main" id="{72EB5B19-0ACA-67E0-9079-D8B39A3722B2}"/>
              </a:ext>
            </a:extLst>
          </p:cNvPr>
          <p:cNvPicPr>
            <a:picLocks noChangeAspect="1"/>
          </p:cNvPicPr>
          <p:nvPr userDrawn="1"/>
        </p:nvPicPr>
        <p:blipFill>
          <a:blip r:embed="rId15" cstate="print"/>
          <a:stretch>
            <a:fillRect/>
          </a:stretch>
        </p:blipFill>
        <p:spPr>
          <a:xfrm>
            <a:off x="428836" y="6286520"/>
            <a:ext cx="1495513" cy="288536"/>
          </a:xfrm>
          <a:prstGeom prst="rect">
            <a:avLst/>
          </a:prstGeom>
        </p:spPr>
      </p:pic>
      <p:pic>
        <p:nvPicPr>
          <p:cNvPr id="5" name="Picture 2" descr="I:\BOBO Z\哈工大\JPG\2020\7月\0707-ppt\素材01\logo-VI系统0630-PPT-24.jpg">
            <a:extLst>
              <a:ext uri="{FF2B5EF4-FFF2-40B4-BE49-F238E27FC236}">
                <a16:creationId xmlns="" xmlns:a16="http://schemas.microsoft.com/office/drawing/2014/main" id="{A0B1793E-9632-80B2-ACD3-2F3CAE884E08}"/>
              </a:ext>
            </a:extLst>
          </p:cNvPr>
          <p:cNvPicPr>
            <a:picLocks noChangeArrowheads="1"/>
          </p:cNvPicPr>
          <p:nvPr userDrawn="1"/>
        </p:nvPicPr>
        <p:blipFill>
          <a:blip r:embed="rId16" cstate="print"/>
          <a:srcRect t="-37500" b="-37500"/>
          <a:stretch>
            <a:fillRect/>
          </a:stretch>
        </p:blipFill>
        <p:spPr bwMode="auto">
          <a:xfrm flipV="1">
            <a:off x="571471" y="1273711"/>
            <a:ext cx="3960000" cy="36000"/>
          </a:xfrm>
          <a:prstGeom prst="rect">
            <a:avLst/>
          </a:prstGeom>
          <a:noFill/>
        </p:spPr>
      </p:pic>
    </p:spTree>
    <p:extLst>
      <p:ext uri="{BB962C8B-B14F-4D97-AF65-F5344CB8AC3E}">
        <p14:creationId xmlns:p14="http://schemas.microsoft.com/office/powerpoint/2010/main" val="411635464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tags" Target="../tags/tag4.xml"/><Relationship Id="rId4" Type="http://schemas.openxmlformats.org/officeDocument/2006/relationships/hyperlink" Target="../../../../Program%20Files/TurningPoint/2003/Question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5.xml"/><Relationship Id="rId4" Type="http://schemas.openxmlformats.org/officeDocument/2006/relationships/hyperlink" Target="../../../../Program%20Files/TurningPoint/2003/Questions.html"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4.xml"/><Relationship Id="rId1" Type="http://schemas.openxmlformats.org/officeDocument/2006/relationships/tags" Target="../tags/tag2.xml"/><Relationship Id="rId4" Type="http://schemas.openxmlformats.org/officeDocument/2006/relationships/hyperlink" Target="../../../../Program%20Files/TurningPoint/2003/Questions.html"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9.xml"/><Relationship Id="rId1" Type="http://schemas.openxmlformats.org/officeDocument/2006/relationships/tags" Target="../tags/tag6.xml"/><Relationship Id="rId4" Type="http://schemas.openxmlformats.org/officeDocument/2006/relationships/hyperlink" Target="../../../../Program%20Files/TurningPoint/2003/Questions.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hyperlink" Target="../../../../Program%20Files/TurningPoint/2003/Questions.html"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3" cstate="print"/>
          <a:stretch>
            <a:fillRect/>
          </a:stretch>
        </p:blipFill>
        <p:spPr>
          <a:xfrm>
            <a:off x="871" y="-31802"/>
            <a:ext cx="9143129" cy="6858000"/>
          </a:xfrm>
          <a:prstGeom prst="rect">
            <a:avLst/>
          </a:prstGeom>
        </p:spPr>
      </p:pic>
      <p:pic>
        <p:nvPicPr>
          <p:cNvPr id="5" name="图片 4" descr="logo-VI系统0630-PPT-09.png"/>
          <p:cNvPicPr>
            <a:picLocks noChangeAspect="1"/>
          </p:cNvPicPr>
          <p:nvPr/>
        </p:nvPicPr>
        <p:blipFill>
          <a:blip r:embed="rId4"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r>
              <a:rPr lang="zh-CN" altLang="en-US" sz="2400" dirty="0">
                <a:solidFill>
                  <a:schemeClr val="bg1"/>
                </a:solidFill>
                <a:latin typeface="华光中雅_CNKI" panose="02000500000000000000" pitchFamily="2" charset="-122"/>
                <a:ea typeface="华光中雅_CNKI" panose="02000500000000000000" pitchFamily="2" charset="-122"/>
              </a:rPr>
              <a:t>哈尔滨工业大学（</a:t>
            </a:r>
            <a:r>
              <a:rPr lang="zh-CN" altLang="en-US" sz="2400">
                <a:solidFill>
                  <a:schemeClr val="bg1"/>
                </a:solidFill>
                <a:latin typeface="华光中雅_CNKI" panose="02000500000000000000" pitchFamily="2" charset="-122"/>
                <a:ea typeface="华光中雅_CNKI" panose="02000500000000000000" pitchFamily="2" charset="-122"/>
              </a:rPr>
              <a:t>深圳）</a:t>
            </a:r>
            <a:endParaRPr lang="en-US" altLang="zh-CN" sz="2400">
              <a:solidFill>
                <a:schemeClr val="bg1"/>
              </a:solidFill>
              <a:latin typeface="华光中雅_CNKI" panose="02000500000000000000" pitchFamily="2" charset="-122"/>
              <a:ea typeface="华光中雅_CNKI" panose="02000500000000000000" pitchFamily="2" charset="-122"/>
            </a:endParaRPr>
          </a:p>
          <a:p>
            <a:r>
              <a:rPr lang="zh-CN" altLang="en-US" sz="2400">
                <a:solidFill>
                  <a:schemeClr val="bg1"/>
                </a:solidFill>
                <a:latin typeface="华光中雅_CNKI" panose="02000500000000000000" pitchFamily="2" charset="-122"/>
                <a:ea typeface="华光中雅_CNKI" panose="02000500000000000000" pitchFamily="2" charset="-122"/>
              </a:rPr>
              <a:t>经济管理</a:t>
            </a:r>
            <a:r>
              <a:rPr lang="zh-CN" altLang="en-US" sz="2400" dirty="0">
                <a:solidFill>
                  <a:schemeClr val="bg1"/>
                </a:solidFill>
                <a:latin typeface="华光中雅_CNKI" panose="02000500000000000000" pitchFamily="2" charset="-122"/>
                <a:ea typeface="华光中雅_CNKI" panose="02000500000000000000" pitchFamily="2" charset="-122"/>
              </a:rPr>
              <a:t>学院</a:t>
            </a: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r>
              <a:rPr lang="en-US" altLang="zh-CN" sz="1200" dirty="0">
                <a:solidFill>
                  <a:srgbClr val="9D7B55"/>
                </a:solidFill>
                <a:latin typeface="华光中雅_CNKI" panose="02000500000000000000" pitchFamily="2" charset="-122"/>
                <a:ea typeface="华光中雅_CNKI" panose="02000500000000000000" pitchFamily="2" charset="-122"/>
              </a:rPr>
              <a:t>THE HITSZ SCHOOL OF ECONOMICS AND MANAGEMENT</a:t>
            </a:r>
            <a:endParaRPr lang="zh-CN" altLang="en-US" sz="1200" dirty="0">
              <a:solidFill>
                <a:srgbClr val="9D7B55"/>
              </a:solidFill>
              <a:latin typeface="华光中雅_CNKI" panose="02000500000000000000" pitchFamily="2" charset="-122"/>
              <a:ea typeface="华光中雅_CNKI" panose="02000500000000000000" pitchFamily="2" charset="-122"/>
            </a:endParaRPr>
          </a:p>
        </p:txBody>
      </p:sp>
      <p:sp>
        <p:nvSpPr>
          <p:cNvPr id="2" name="文本框 1">
            <a:extLst>
              <a:ext uri="{FF2B5EF4-FFF2-40B4-BE49-F238E27FC236}">
                <a16:creationId xmlns="" xmlns:a16="http://schemas.microsoft.com/office/drawing/2014/main" id="{4BD039C5-E591-4702-AED9-53741EC3D7EA}"/>
              </a:ext>
            </a:extLst>
          </p:cNvPr>
          <p:cNvSpPr txBox="1"/>
          <p:nvPr/>
        </p:nvSpPr>
        <p:spPr>
          <a:xfrm>
            <a:off x="2267744" y="1412776"/>
            <a:ext cx="4493538" cy="2215991"/>
          </a:xfrm>
          <a:prstGeom prst="rect">
            <a:avLst/>
          </a:prstGeom>
          <a:noFill/>
        </p:spPr>
        <p:txBody>
          <a:bodyPr wrap="none" rtlCol="0">
            <a:spAutoFit/>
          </a:bodyPr>
          <a:lstStyle/>
          <a:p>
            <a:r>
              <a:rPr lang="en-US" altLang="zh-CN" sz="4800" smtClean="0">
                <a:solidFill>
                  <a:schemeClr val="bg1"/>
                </a:solidFill>
                <a:latin typeface="华光中雅_CNKI" panose="02000500000000000000" pitchFamily="2" charset="-122"/>
                <a:ea typeface="华光中雅_CNKI" panose="02000500000000000000" pitchFamily="2" charset="-122"/>
              </a:rPr>
              <a:t>《</a:t>
            </a:r>
            <a:r>
              <a:rPr lang="zh-CN" altLang="en-US" sz="4800" smtClean="0">
                <a:solidFill>
                  <a:schemeClr val="bg1"/>
                </a:solidFill>
                <a:latin typeface="华光中雅_CNKI" panose="02000500000000000000" pitchFamily="2" charset="-122"/>
                <a:ea typeface="华光中雅_CNKI" panose="02000500000000000000" pitchFamily="2" charset="-122"/>
              </a:rPr>
              <a:t>经济学原理</a:t>
            </a:r>
            <a:r>
              <a:rPr lang="en-US" altLang="zh-CN" sz="4800" smtClean="0">
                <a:solidFill>
                  <a:schemeClr val="bg1"/>
                </a:solidFill>
                <a:latin typeface="华光中雅_CNKI" panose="02000500000000000000" pitchFamily="2" charset="-122"/>
                <a:ea typeface="华光中雅_CNKI" panose="02000500000000000000" pitchFamily="2" charset="-122"/>
              </a:rPr>
              <a:t>》</a:t>
            </a:r>
            <a:endParaRPr lang="en-US" altLang="zh-CN" sz="4800">
              <a:solidFill>
                <a:schemeClr val="bg1"/>
              </a:solidFill>
              <a:latin typeface="华光中雅_CNKI" panose="02000500000000000000" pitchFamily="2" charset="-122"/>
              <a:ea typeface="华光中雅_CNKI" panose="02000500000000000000" pitchFamily="2" charset="-122"/>
            </a:endParaRPr>
          </a:p>
          <a:p>
            <a:pPr algn="ctr"/>
            <a:r>
              <a:rPr lang="zh-CN" altLang="en-US" sz="3000" smtClean="0">
                <a:solidFill>
                  <a:schemeClr val="bg1"/>
                </a:solidFill>
                <a:latin typeface="华光中雅_CNKI" panose="02000500000000000000" pitchFamily="2" charset="-122"/>
                <a:ea typeface="华光中雅_CNKI" panose="02000500000000000000" pitchFamily="2" charset="-122"/>
              </a:rPr>
              <a:t>（</a:t>
            </a:r>
            <a:r>
              <a:rPr lang="zh-CN" altLang="en-US" sz="3000">
                <a:solidFill>
                  <a:schemeClr val="bg1"/>
                </a:solidFill>
                <a:latin typeface="华光中雅_CNKI" panose="02000500000000000000" pitchFamily="2" charset="-122"/>
                <a:ea typeface="华光中雅_CNKI" panose="02000500000000000000" pitchFamily="2" charset="-122"/>
              </a:rPr>
              <a:t>微观</a:t>
            </a:r>
            <a:r>
              <a:rPr lang="zh-CN" altLang="en-US" sz="3000" smtClean="0">
                <a:solidFill>
                  <a:schemeClr val="bg1"/>
                </a:solidFill>
                <a:latin typeface="华光中雅_CNKI" panose="02000500000000000000" pitchFamily="2" charset="-122"/>
                <a:ea typeface="华光中雅_CNKI" panose="02000500000000000000" pitchFamily="2" charset="-122"/>
              </a:rPr>
              <a:t>经济学</a:t>
            </a:r>
            <a:r>
              <a:rPr lang="zh-CN" altLang="en-US" sz="3000">
                <a:solidFill>
                  <a:schemeClr val="bg1"/>
                </a:solidFill>
                <a:latin typeface="华光中雅_CNKI" panose="02000500000000000000" pitchFamily="2" charset="-122"/>
                <a:ea typeface="华光中雅_CNKI" panose="02000500000000000000" pitchFamily="2" charset="-122"/>
              </a:rPr>
              <a:t>原理）</a:t>
            </a:r>
            <a:endParaRPr lang="en-US" altLang="zh-CN" sz="3000">
              <a:solidFill>
                <a:schemeClr val="bg1"/>
              </a:solidFill>
              <a:latin typeface="华光中雅_CNKI" panose="02000500000000000000" pitchFamily="2" charset="-122"/>
              <a:ea typeface="华光中雅_CNKI" panose="02000500000000000000" pitchFamily="2" charset="-122"/>
            </a:endParaRPr>
          </a:p>
          <a:p>
            <a:pPr algn="ctr"/>
            <a:endParaRPr lang="en-US" altLang="zh-CN" sz="3000">
              <a:solidFill>
                <a:schemeClr val="bg1"/>
              </a:solidFill>
              <a:latin typeface="华光中雅_CNKI" panose="02000500000000000000" pitchFamily="2" charset="-122"/>
              <a:ea typeface="华光中雅_CNKI" panose="02000500000000000000" pitchFamily="2" charset="-122"/>
            </a:endParaRPr>
          </a:p>
          <a:p>
            <a:pPr algn="ctr"/>
            <a:r>
              <a:rPr lang="zh-CN" altLang="en-US" sz="3000">
                <a:solidFill>
                  <a:schemeClr val="bg1"/>
                </a:solidFill>
                <a:latin typeface="华光中雅_CNKI" panose="02000500000000000000" pitchFamily="2" charset="-122"/>
                <a:ea typeface="华光中雅_CNKI" panose="02000500000000000000" pitchFamily="2" charset="-122"/>
              </a:rPr>
              <a:t>主讲人：周豫</a:t>
            </a:r>
            <a:endParaRPr lang="zh-CN" altLang="en-US" sz="3000" dirty="0">
              <a:solidFill>
                <a:schemeClr val="bg1"/>
              </a:solidFill>
              <a:latin typeface="华光中雅_CNKI" panose="02000500000000000000" pitchFamily="2" charset="-122"/>
              <a:ea typeface="华光中雅_CNKI" panose="02000500000000000000" pitchFamily="2" charset="-122"/>
            </a:endParaRPr>
          </a:p>
        </p:txBody>
      </p:sp>
      <p:sp>
        <p:nvSpPr>
          <p:cNvPr id="4" name="文本框 3">
            <a:extLst>
              <a:ext uri="{FF2B5EF4-FFF2-40B4-BE49-F238E27FC236}">
                <a16:creationId xmlns="" xmlns:a16="http://schemas.microsoft.com/office/drawing/2014/main" id="{53C9CD8B-9D8F-4E4F-AA7B-F97C16B10CCD}"/>
              </a:ext>
            </a:extLst>
          </p:cNvPr>
          <p:cNvSpPr txBox="1"/>
          <p:nvPr/>
        </p:nvSpPr>
        <p:spPr>
          <a:xfrm>
            <a:off x="1259632" y="3933056"/>
            <a:ext cx="7110260" cy="707886"/>
          </a:xfrm>
          <a:prstGeom prst="rect">
            <a:avLst/>
          </a:prstGeom>
          <a:noFill/>
        </p:spPr>
        <p:txBody>
          <a:bodyPr wrap="square" rtlCol="0">
            <a:spAutoFit/>
          </a:bodyPr>
          <a:lstStyle/>
          <a:p>
            <a:r>
              <a:rPr lang="zh-CN" altLang="en-US" sz="4000" b="1" dirty="0">
                <a:solidFill>
                  <a:schemeClr val="bg1"/>
                </a:solidFill>
                <a:latin typeface="华光中雅_CNKI" panose="02000500000000000000" pitchFamily="2" charset="-122"/>
                <a:ea typeface="华光中雅_CNKI" panose="02000500000000000000" pitchFamily="2" charset="-122"/>
              </a:rPr>
              <a:t>第</a:t>
            </a:r>
            <a:r>
              <a:rPr lang="en-US" altLang="zh-CN" sz="4000" b="1" dirty="0">
                <a:solidFill>
                  <a:schemeClr val="bg1"/>
                </a:solidFill>
                <a:latin typeface="华光中雅_CNKI" panose="02000500000000000000" pitchFamily="2" charset="-122"/>
                <a:ea typeface="华光中雅_CNKI" panose="02000500000000000000" pitchFamily="2" charset="-122"/>
              </a:rPr>
              <a:t>5</a:t>
            </a:r>
            <a:r>
              <a:rPr lang="zh-CN" altLang="en-US" sz="4000" b="1" dirty="0">
                <a:solidFill>
                  <a:schemeClr val="bg1"/>
                </a:solidFill>
                <a:latin typeface="华光中雅_CNKI" panose="02000500000000000000" pitchFamily="2" charset="-122"/>
                <a:ea typeface="华光中雅_CNKI" panose="02000500000000000000" pitchFamily="2" charset="-122"/>
              </a:rPr>
              <a:t>章：弹性及其应用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3"/>
          <p:cNvSpPr>
            <a:spLocks noGrp="1" noChangeArrowheads="1"/>
          </p:cNvSpPr>
          <p:nvPr>
            <p:ph type="body" idx="4294967295"/>
          </p:nvPr>
        </p:nvSpPr>
        <p:spPr>
          <a:xfrm>
            <a:off x="329381" y="1768910"/>
            <a:ext cx="7483475" cy="611187"/>
          </a:xfrm>
          <a:noFill/>
        </p:spPr>
        <p:txBody>
          <a:bodyPr>
            <a:normAutofit/>
          </a:bodyPr>
          <a:lstStyle/>
          <a:p>
            <a:pPr marL="341630" indent="-341630" eaLnBrk="1" hangingPunct="1">
              <a:lnSpc>
                <a:spcPct val="110000"/>
              </a:lnSpc>
            </a:pPr>
            <a:r>
              <a:rPr lang="zh-CN" altLang="en-US" sz="2700" dirty="0">
                <a:latin typeface="微软雅黑" panose="020B0503020204020204" pitchFamily="34" charset="-122"/>
                <a:ea typeface="微软雅黑" panose="020B0503020204020204" pitchFamily="34" charset="-122"/>
              </a:rPr>
              <a:t>因此</a:t>
            </a:r>
            <a:r>
              <a:rPr lang="en-US" sz="2700" dirty="0">
                <a:latin typeface="微软雅黑" panose="020B0503020204020204" pitchFamily="34" charset="-122"/>
                <a:ea typeface="微软雅黑" panose="020B0503020204020204" pitchFamily="34" charset="-122"/>
              </a:rPr>
              <a:t>, </a:t>
            </a:r>
            <a:r>
              <a:rPr lang="zh-CN" altLang="en-US" sz="2700" dirty="0">
                <a:latin typeface="微软雅黑" panose="020B0503020204020204" pitchFamily="34" charset="-122"/>
                <a:ea typeface="微软雅黑" panose="020B0503020204020204" pitchFamily="34" charset="-122"/>
              </a:rPr>
              <a:t>我们采用</a:t>
            </a:r>
            <a:r>
              <a:rPr lang="zh-CN" altLang="en-US" sz="2700" dirty="0">
                <a:solidFill>
                  <a:srgbClr val="FF0000"/>
                </a:solidFill>
                <a:latin typeface="微软雅黑" panose="020B0503020204020204" pitchFamily="34" charset="-122"/>
                <a:ea typeface="微软雅黑" panose="020B0503020204020204" pitchFamily="34" charset="-122"/>
              </a:rPr>
              <a:t>中点法</a:t>
            </a:r>
            <a:r>
              <a:rPr lang="zh-CN" altLang="en-US" sz="2700" dirty="0">
                <a:latin typeface="微软雅黑" panose="020B0503020204020204" pitchFamily="34" charset="-122"/>
                <a:ea typeface="微软雅黑" panose="020B0503020204020204" pitchFamily="34" charset="-122"/>
              </a:rPr>
              <a:t>计算弹性：</a:t>
            </a:r>
            <a:endParaRPr lang="en-US" sz="2700" dirty="0">
              <a:latin typeface="微软雅黑" panose="020B0503020204020204" pitchFamily="34" charset="-122"/>
              <a:ea typeface="微软雅黑" panose="020B0503020204020204" pitchFamily="34" charset="-122"/>
            </a:endParaRPr>
          </a:p>
        </p:txBody>
      </p:sp>
      <p:sp>
        <p:nvSpPr>
          <p:cNvPr id="1536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2" name="Group 5"/>
          <p:cNvGrpSpPr/>
          <p:nvPr/>
        </p:nvGrpSpPr>
        <p:grpSpPr bwMode="auto">
          <a:xfrm>
            <a:off x="1758439" y="2534932"/>
            <a:ext cx="5349875" cy="1030288"/>
            <a:chOff x="1060" y="1752"/>
            <a:chExt cx="3370" cy="649"/>
          </a:xfrm>
        </p:grpSpPr>
        <p:sp>
          <p:nvSpPr>
            <p:cNvPr id="15369" name="Rectangle 6"/>
            <p:cNvSpPr>
              <a:spLocks noChangeArrowheads="1"/>
            </p:cNvSpPr>
            <p:nvPr/>
          </p:nvSpPr>
          <p:spPr bwMode="auto">
            <a:xfrm>
              <a:off x="1060" y="1752"/>
              <a:ext cx="3270" cy="643"/>
            </a:xfrm>
            <a:prstGeom prst="rect">
              <a:avLst/>
            </a:prstGeom>
            <a:solidFill>
              <a:schemeClr val="accent1">
                <a:alpha val="50195"/>
              </a:schemeClr>
            </a:solidFill>
            <a:ln w="9525">
              <a:no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nvGrpSpPr>
            <p:cNvPr id="3" name="Group 7"/>
            <p:cNvGrpSpPr/>
            <p:nvPr/>
          </p:nvGrpSpPr>
          <p:grpSpPr bwMode="auto">
            <a:xfrm>
              <a:off x="1109" y="1785"/>
              <a:ext cx="3321" cy="616"/>
              <a:chOff x="1299" y="2129"/>
              <a:chExt cx="3321" cy="616"/>
            </a:xfrm>
          </p:grpSpPr>
          <p:sp>
            <p:nvSpPr>
              <p:cNvPr id="15371" name="Text Box 8"/>
              <p:cNvSpPr txBox="1">
                <a:spLocks noChangeArrowheads="1"/>
              </p:cNvSpPr>
              <p:nvPr/>
            </p:nvSpPr>
            <p:spPr bwMode="auto">
              <a:xfrm>
                <a:off x="1299" y="2129"/>
                <a:ext cx="2432" cy="327"/>
              </a:xfrm>
              <a:prstGeom prst="rect">
                <a:avLst/>
              </a:prstGeom>
              <a:noFill/>
              <a:ln w="9525">
                <a:noFill/>
                <a:miter lim="800000"/>
              </a:ln>
            </p:spPr>
            <p:txBody>
              <a:bodyPr>
                <a:spAutoFit/>
              </a:bodyPr>
              <a:lstStyle/>
              <a:p>
                <a:pPr algn="ctr">
                  <a:spcBef>
                    <a:spcPct val="50000"/>
                  </a:spcBef>
                </a:pPr>
                <a:r>
                  <a:rPr lang="zh-CN" altLang="en-US" sz="2800" dirty="0">
                    <a:latin typeface="微软雅黑" panose="020B0503020204020204" pitchFamily="34" charset="-122"/>
                    <a:ea typeface="微软雅黑" panose="020B0503020204020204" pitchFamily="34" charset="-122"/>
                    <a:cs typeface="Arial" panose="020B0604020202020204"/>
                  </a:rPr>
                  <a:t>终值</a:t>
                </a:r>
                <a:r>
                  <a:rPr lang="en-US" sz="2800" dirty="0">
                    <a:latin typeface="微软雅黑" panose="020B0503020204020204" pitchFamily="34" charset="-122"/>
                    <a:ea typeface="微软雅黑" panose="020B0503020204020204" pitchFamily="34" charset="-122"/>
                    <a:cs typeface="Arial" panose="020B0604020202020204"/>
                  </a:rPr>
                  <a:t>– </a:t>
                </a:r>
                <a:r>
                  <a:rPr lang="zh-CN" altLang="en-US" sz="2800" dirty="0">
                    <a:latin typeface="微软雅黑" panose="020B0503020204020204" pitchFamily="34" charset="-122"/>
                    <a:ea typeface="微软雅黑" panose="020B0503020204020204" pitchFamily="34" charset="-122"/>
                    <a:cs typeface="Arial" panose="020B0604020202020204"/>
                  </a:rPr>
                  <a:t>初始值</a:t>
                </a:r>
                <a:endParaRPr lang="en-US" sz="2800" dirty="0">
                  <a:latin typeface="微软雅黑" panose="020B0503020204020204" pitchFamily="34" charset="-122"/>
                  <a:ea typeface="微软雅黑" panose="020B0503020204020204" pitchFamily="34" charset="-122"/>
                  <a:cs typeface="Arial" panose="020B0604020202020204"/>
                </a:endParaRPr>
              </a:p>
            </p:txBody>
          </p:sp>
          <p:sp>
            <p:nvSpPr>
              <p:cNvPr id="15372" name="Text Box 9"/>
              <p:cNvSpPr txBox="1">
                <a:spLocks noChangeArrowheads="1"/>
              </p:cNvSpPr>
              <p:nvPr/>
            </p:nvSpPr>
            <p:spPr bwMode="auto">
              <a:xfrm>
                <a:off x="1937" y="2418"/>
                <a:ext cx="1203" cy="327"/>
              </a:xfrm>
              <a:prstGeom prst="rect">
                <a:avLst/>
              </a:prstGeom>
              <a:noFill/>
              <a:ln w="9525">
                <a:noFill/>
                <a:miter lim="800000"/>
              </a:ln>
            </p:spPr>
            <p:txBody>
              <a:bodyPr>
                <a:spAutoFit/>
              </a:bodyPr>
              <a:lstStyle/>
              <a:p>
                <a:pPr algn="ctr">
                  <a:spcBef>
                    <a:spcPct val="50000"/>
                  </a:spcBef>
                </a:pPr>
                <a:r>
                  <a:rPr lang="zh-CN" altLang="en-US" sz="2800" dirty="0">
                    <a:latin typeface="微软雅黑" panose="020B0503020204020204" pitchFamily="34" charset="-122"/>
                    <a:ea typeface="微软雅黑" panose="020B0503020204020204" pitchFamily="34" charset="-122"/>
                    <a:cs typeface="Arial" panose="020B0604020202020204"/>
                  </a:rPr>
                  <a:t>中点</a:t>
                </a:r>
                <a:endParaRPr lang="en-US" sz="2800" dirty="0">
                  <a:latin typeface="微软雅黑" panose="020B0503020204020204" pitchFamily="34" charset="-122"/>
                  <a:ea typeface="微软雅黑" panose="020B0503020204020204" pitchFamily="34" charset="-122"/>
                  <a:cs typeface="Arial" panose="020B0604020202020204"/>
                </a:endParaRPr>
              </a:p>
            </p:txBody>
          </p:sp>
          <p:sp>
            <p:nvSpPr>
              <p:cNvPr id="15373" name="Text Box 10"/>
              <p:cNvSpPr txBox="1">
                <a:spLocks noChangeArrowheads="1"/>
              </p:cNvSpPr>
              <p:nvPr/>
            </p:nvSpPr>
            <p:spPr bwMode="auto">
              <a:xfrm>
                <a:off x="3640" y="2247"/>
                <a:ext cx="980" cy="330"/>
              </a:xfrm>
              <a:prstGeom prst="rect">
                <a:avLst/>
              </a:prstGeom>
              <a:noFill/>
              <a:ln w="9525">
                <a:noFill/>
                <a:miter lim="800000"/>
              </a:ln>
            </p:spPr>
            <p:txBody>
              <a:bodyPr wrap="square">
                <a:spAutoFit/>
              </a:bodyPr>
              <a:lstStyle/>
              <a:p>
                <a:pPr algn="ctr">
                  <a:spcBef>
                    <a:spcPct val="50000"/>
                  </a:spcBef>
                </a:pPr>
                <a:r>
                  <a:rPr lang="en-US" sz="2800" dirty="0">
                    <a:latin typeface="微软雅黑" panose="020B0503020204020204" pitchFamily="34" charset="-122"/>
                    <a:ea typeface="微软雅黑" panose="020B0503020204020204" pitchFamily="34" charset="-122"/>
                    <a:cs typeface="Arial" panose="020B0604020202020204"/>
                  </a:rPr>
                  <a:t>x 100%</a:t>
                </a:r>
              </a:p>
            </p:txBody>
          </p:sp>
          <p:sp>
            <p:nvSpPr>
              <p:cNvPr id="15374" name="Line 11"/>
              <p:cNvSpPr>
                <a:spLocks noChangeShapeType="1"/>
              </p:cNvSpPr>
              <p:nvPr/>
            </p:nvSpPr>
            <p:spPr bwMode="auto">
              <a:xfrm>
                <a:off x="1363" y="2439"/>
                <a:ext cx="2277" cy="0"/>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
        <p:nvSpPr>
          <p:cNvPr id="74764" name="Rectangle 12"/>
          <p:cNvSpPr>
            <a:spLocks noChangeArrowheads="1"/>
          </p:cNvSpPr>
          <p:nvPr/>
        </p:nvSpPr>
        <p:spPr bwMode="auto">
          <a:xfrm>
            <a:off x="379259" y="3858496"/>
            <a:ext cx="7793038" cy="1825331"/>
          </a:xfrm>
          <a:prstGeom prst="rect">
            <a:avLst/>
          </a:prstGeom>
          <a:noFill/>
          <a:ln w="9525">
            <a:noFill/>
            <a:miter lim="800000"/>
          </a:ln>
        </p:spPr>
        <p:txBody>
          <a:bodyPr lIns="182880" tIns="137160" rIns="182880" bIns="137160"/>
          <a:lstStyle/>
          <a:p>
            <a:pPr marL="341630" indent="-341630">
              <a:lnSpc>
                <a:spcPct val="110000"/>
              </a:lnSpc>
              <a:spcBef>
                <a:spcPct val="40000"/>
              </a:spcBef>
              <a:buClr>
                <a:srgbClr val="A3C167"/>
              </a:buClr>
              <a:buSzPct val="100000"/>
              <a:buFont typeface="Wingdings" panose="05000000000000000000" pitchFamily="2" charset="2"/>
              <a:buChar char="§"/>
            </a:pPr>
            <a:r>
              <a:rPr lang="zh-CN" altLang="en-US" sz="2700" dirty="0">
                <a:latin typeface="微软雅黑" panose="020B0503020204020204" pitchFamily="34" charset="-122"/>
                <a:ea typeface="微软雅黑" panose="020B0503020204020204" pitchFamily="34" charset="-122"/>
                <a:cs typeface="Arial" panose="020B0604020202020204"/>
              </a:rPr>
              <a:t>中点是初始值与终值的平均值</a:t>
            </a:r>
            <a:endParaRPr lang="en-US" altLang="zh-CN" sz="2700" dirty="0">
              <a:latin typeface="微软雅黑" panose="020B0503020204020204" pitchFamily="34" charset="-122"/>
              <a:ea typeface="微软雅黑" panose="020B0503020204020204" pitchFamily="34" charset="-122"/>
              <a:cs typeface="Arial" panose="020B0604020202020204"/>
            </a:endParaRPr>
          </a:p>
          <a:p>
            <a:pPr marL="341630" indent="-341630">
              <a:lnSpc>
                <a:spcPct val="110000"/>
              </a:lnSpc>
              <a:spcBef>
                <a:spcPct val="40000"/>
              </a:spcBef>
              <a:buClr>
                <a:srgbClr val="A3C167"/>
              </a:buClr>
              <a:buSzPct val="100000"/>
              <a:buFont typeface="Wingdings" panose="05000000000000000000" pitchFamily="2" charset="2"/>
              <a:buChar char="§"/>
            </a:pPr>
            <a:r>
              <a:rPr lang="zh-CN" altLang="en-US" sz="2700" dirty="0">
                <a:latin typeface="微软雅黑" panose="020B0503020204020204" pitchFamily="34" charset="-122"/>
                <a:ea typeface="微软雅黑" panose="020B0503020204020204" pitchFamily="34" charset="-122"/>
                <a:cs typeface="Arial" panose="020B0604020202020204"/>
              </a:rPr>
              <a:t>哪一点看作初始值还是终值</a:t>
            </a:r>
            <a:r>
              <a:rPr lang="zh-CN" altLang="en-US" sz="2700">
                <a:latin typeface="微软雅黑" panose="020B0503020204020204" pitchFamily="34" charset="-122"/>
                <a:ea typeface="微软雅黑" panose="020B0503020204020204" pitchFamily="34" charset="-122"/>
                <a:cs typeface="Arial" panose="020B0604020202020204"/>
              </a:rPr>
              <a:t>并不</a:t>
            </a:r>
            <a:r>
              <a:rPr lang="zh-CN" altLang="en-US" sz="2700" smtClean="0">
                <a:latin typeface="微软雅黑" panose="020B0503020204020204" pitchFamily="34" charset="-122"/>
                <a:ea typeface="微软雅黑" panose="020B0503020204020204" pitchFamily="34" charset="-122"/>
                <a:cs typeface="Arial" panose="020B0604020202020204"/>
              </a:rPr>
              <a:t>重要，都会</a:t>
            </a:r>
            <a:r>
              <a:rPr lang="zh-CN" altLang="en-US" sz="2700" dirty="0">
                <a:latin typeface="微软雅黑" panose="020B0503020204020204" pitchFamily="34" charset="-122"/>
                <a:ea typeface="微软雅黑" panose="020B0503020204020204" pitchFamily="34" charset="-122"/>
                <a:cs typeface="Arial" panose="020B0604020202020204"/>
              </a:rPr>
              <a:t>得到相同的结果</a:t>
            </a:r>
            <a:endParaRPr lang="en-US" sz="2700" dirty="0">
              <a:latin typeface="微软雅黑" panose="020B0503020204020204" pitchFamily="34" charset="-122"/>
              <a:ea typeface="微软雅黑" panose="020B0503020204020204" pitchFamily="34" charset="-122"/>
              <a:cs typeface="Arial" panose="020B0604020202020204"/>
            </a:endParaRPr>
          </a:p>
        </p:txBody>
      </p:sp>
      <p:sp>
        <p:nvSpPr>
          <p:cNvPr id="13" name="Rectangle 2"/>
          <p:cNvSpPr txBox="1">
            <a:spLocks noChangeArrowheads="1"/>
          </p:cNvSpPr>
          <p:nvPr/>
        </p:nvSpPr>
        <p:spPr>
          <a:xfrm>
            <a:off x="379259" y="597706"/>
            <a:ext cx="8686800" cy="64928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zh-CN" altLang="en-US" sz="3200" smtClean="0">
                <a:solidFill>
                  <a:schemeClr val="tx2">
                    <a:lumMod val="50000"/>
                  </a:schemeClr>
                </a:solidFill>
                <a:latin typeface="微软雅黑" panose="020B0503020204020204" pitchFamily="34" charset="-122"/>
                <a:ea typeface="华光中雅_CNKI" panose="02000500000000000000"/>
              </a:rPr>
              <a:t>计算百分比变动</a:t>
            </a:r>
            <a:endParaRPr lang="en-US" sz="3200" dirty="0">
              <a:solidFill>
                <a:schemeClr val="tx2">
                  <a:lumMod val="50000"/>
                </a:schemeClr>
              </a:solidFill>
              <a:latin typeface="微软雅黑" panose="020B0503020204020204" pitchFamily="34" charset="-122"/>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wipe(left)">
                                      <p:cBhvr>
                                        <p:cTn id="7" dur="500"/>
                                        <p:tgtEl>
                                          <p:spTgt spid="153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64">
                                            <p:txEl>
                                              <p:pRg st="0" end="0"/>
                                            </p:txEl>
                                          </p:spTgt>
                                        </p:tgtEl>
                                        <p:attrNameLst>
                                          <p:attrName>style.visibility</p:attrName>
                                        </p:attrNameLst>
                                      </p:cBhvr>
                                      <p:to>
                                        <p:strVal val="visible"/>
                                      </p:to>
                                    </p:set>
                                    <p:animEffect transition="in" filter="wipe(left)">
                                      <p:cBhvr>
                                        <p:cTn id="17" dur="500"/>
                                        <p:tgtEl>
                                          <p:spTgt spid="7476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64">
                                            <p:txEl>
                                              <p:pRg st="1" end="1"/>
                                            </p:txEl>
                                          </p:spTgt>
                                        </p:tgtEl>
                                        <p:attrNameLst>
                                          <p:attrName>style.visibility</p:attrName>
                                        </p:attrNameLst>
                                      </p:cBhvr>
                                      <p:to>
                                        <p:strVal val="visible"/>
                                      </p:to>
                                    </p:set>
                                    <p:animEffect transition="in" filter="wipe(left)">
                                      <p:cBhvr>
                                        <p:cTn id="22" dur="500"/>
                                        <p:tgtEl>
                                          <p:spTgt spid="747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bldLvl="4"/>
      <p:bldP spid="7476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9" name="Rectangle 3"/>
          <p:cNvSpPr>
            <a:spLocks noGrp="1" noChangeArrowheads="1"/>
          </p:cNvSpPr>
          <p:nvPr>
            <p:ph type="body" idx="4294967295"/>
          </p:nvPr>
        </p:nvSpPr>
        <p:spPr>
          <a:xfrm>
            <a:off x="460989" y="1452051"/>
            <a:ext cx="8213725" cy="1181100"/>
          </a:xfrm>
        </p:spPr>
        <p:txBody>
          <a:bodyPr>
            <a:normAutofit/>
          </a:bodyPr>
          <a:lstStyle/>
          <a:p>
            <a:r>
              <a:rPr lang="zh-CN" altLang="en-US" sz="2700" dirty="0">
                <a:latin typeface="微软雅黑" panose="020B0503020204020204" pitchFamily="34" charset="-122"/>
                <a:ea typeface="微软雅黑" panose="020B0503020204020204" pitchFamily="34" charset="-122"/>
              </a:rPr>
              <a:t>采用中点法，</a:t>
            </a:r>
            <a:r>
              <a:rPr lang="zh-CN" altLang="en-US" sz="2700">
                <a:latin typeface="微软雅黑" panose="020B0503020204020204" pitchFamily="34" charset="-122"/>
                <a:ea typeface="微软雅黑" panose="020B0503020204020204" pitchFamily="34" charset="-122"/>
              </a:rPr>
              <a:t>价格的百分比变动等于</a:t>
            </a:r>
            <a:r>
              <a:rPr lang="zh-CN" altLang="en-US" sz="2700" dirty="0">
                <a:latin typeface="微软雅黑" panose="020B0503020204020204" pitchFamily="34" charset="-122"/>
                <a:ea typeface="微软雅黑" panose="020B0503020204020204" pitchFamily="34" charset="-122"/>
              </a:rPr>
              <a:t>：</a:t>
            </a:r>
            <a:endParaRPr lang="en-US" sz="2700" dirty="0">
              <a:latin typeface="微软雅黑" panose="020B0503020204020204" pitchFamily="34" charset="-122"/>
              <a:ea typeface="微软雅黑" panose="020B0503020204020204" pitchFamily="34" charset="-122"/>
            </a:endParaRPr>
          </a:p>
        </p:txBody>
      </p:sp>
      <p:sp>
        <p:nvSpPr>
          <p:cNvPr id="1639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2" name="Group 5"/>
          <p:cNvGrpSpPr/>
          <p:nvPr/>
        </p:nvGrpSpPr>
        <p:grpSpPr bwMode="auto">
          <a:xfrm>
            <a:off x="1889918" y="1964531"/>
            <a:ext cx="5364163" cy="1003300"/>
            <a:chOff x="655" y="2631"/>
            <a:chExt cx="3379" cy="632"/>
          </a:xfrm>
        </p:grpSpPr>
        <p:grpSp>
          <p:nvGrpSpPr>
            <p:cNvPr id="3" name="Group 6"/>
            <p:cNvGrpSpPr/>
            <p:nvPr/>
          </p:nvGrpSpPr>
          <p:grpSpPr bwMode="auto">
            <a:xfrm>
              <a:off x="655" y="2631"/>
              <a:ext cx="2429" cy="632"/>
              <a:chOff x="655" y="2631"/>
              <a:chExt cx="2429" cy="632"/>
            </a:xfrm>
          </p:grpSpPr>
          <p:grpSp>
            <p:nvGrpSpPr>
              <p:cNvPr id="4" name="Group 7"/>
              <p:cNvGrpSpPr/>
              <p:nvPr/>
            </p:nvGrpSpPr>
            <p:grpSpPr bwMode="auto">
              <a:xfrm>
                <a:off x="655" y="2631"/>
                <a:ext cx="1603" cy="632"/>
                <a:chOff x="655" y="2631"/>
                <a:chExt cx="1603" cy="632"/>
              </a:xfrm>
            </p:grpSpPr>
            <p:sp>
              <p:nvSpPr>
                <p:cNvPr id="16412" name="Line 8"/>
                <p:cNvSpPr>
                  <a:spLocks noChangeShapeType="1"/>
                </p:cNvSpPr>
                <p:nvPr/>
              </p:nvSpPr>
              <p:spPr bwMode="auto">
                <a:xfrm flipV="1">
                  <a:off x="713" y="2949"/>
                  <a:ext cx="1272" cy="0"/>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6413" name="Text Box 9"/>
                <p:cNvSpPr txBox="1">
                  <a:spLocks noChangeArrowheads="1"/>
                </p:cNvSpPr>
                <p:nvPr/>
              </p:nvSpPr>
              <p:spPr bwMode="auto">
                <a:xfrm>
                  <a:off x="655" y="2631"/>
                  <a:ext cx="1603" cy="330"/>
                </a:xfrm>
                <a:prstGeom prst="rect">
                  <a:avLst/>
                </a:prstGeom>
                <a:noFill/>
                <a:ln w="9525">
                  <a:noFill/>
                  <a:miter lim="800000"/>
                </a:ln>
              </p:spPr>
              <p:txBody>
                <a:bodyPr wrap="square">
                  <a:spAutoFit/>
                </a:bodyPr>
                <a:lstStyle/>
                <a:p>
                  <a:pPr algn="ctr">
                    <a:spcBef>
                      <a:spcPct val="50000"/>
                    </a:spcBef>
                  </a:pPr>
                  <a:r>
                    <a:rPr lang="en-US" sz="2800" smtClean="0">
                      <a:latin typeface="微软雅黑" panose="020B0503020204020204" pitchFamily="34" charset="-122"/>
                      <a:ea typeface="微软雅黑" panose="020B0503020204020204" pitchFamily="34" charset="-122"/>
                      <a:cs typeface="Arial" panose="020B0604020202020204"/>
                    </a:rPr>
                    <a:t>250 </a:t>
                  </a:r>
                  <a:r>
                    <a:rPr lang="en-US" sz="2800">
                      <a:latin typeface="微软雅黑" panose="020B0503020204020204" pitchFamily="34" charset="-122"/>
                      <a:ea typeface="微软雅黑" panose="020B0503020204020204" pitchFamily="34" charset="-122"/>
                      <a:cs typeface="Arial" panose="020B0604020202020204"/>
                    </a:rPr>
                    <a:t>– </a:t>
                  </a:r>
                  <a:r>
                    <a:rPr lang="en-US" sz="2800" smtClean="0">
                      <a:latin typeface="微软雅黑" panose="020B0503020204020204" pitchFamily="34" charset="-122"/>
                      <a:ea typeface="微软雅黑" panose="020B0503020204020204" pitchFamily="34" charset="-122"/>
                      <a:cs typeface="Arial" panose="020B0604020202020204"/>
                    </a:rPr>
                    <a:t>200</a:t>
                  </a:r>
                  <a:endParaRPr lang="en-US" sz="2800" dirty="0">
                    <a:latin typeface="微软雅黑" panose="020B0503020204020204" pitchFamily="34" charset="-122"/>
                    <a:ea typeface="微软雅黑" panose="020B0503020204020204" pitchFamily="34" charset="-122"/>
                    <a:cs typeface="Arial" panose="020B0604020202020204"/>
                  </a:endParaRPr>
                </a:p>
              </p:txBody>
            </p:sp>
            <p:sp>
              <p:nvSpPr>
                <p:cNvPr id="16414" name="Text Box 10"/>
                <p:cNvSpPr txBox="1">
                  <a:spLocks noChangeArrowheads="1"/>
                </p:cNvSpPr>
                <p:nvPr/>
              </p:nvSpPr>
              <p:spPr bwMode="auto">
                <a:xfrm>
                  <a:off x="1002" y="2936"/>
                  <a:ext cx="657" cy="327"/>
                </a:xfrm>
                <a:prstGeom prst="rect">
                  <a:avLst/>
                </a:prstGeom>
                <a:noFill/>
                <a:ln w="9525">
                  <a:noFill/>
                  <a:miter lim="800000"/>
                </a:ln>
              </p:spPr>
              <p:txBody>
                <a:bodyPr>
                  <a:spAutoFit/>
                </a:bodyPr>
                <a:lstStyle/>
                <a:p>
                  <a:pPr algn="ctr">
                    <a:spcBef>
                      <a:spcPct val="50000"/>
                    </a:spcBef>
                  </a:pPr>
                  <a:r>
                    <a:rPr lang="en-US" sz="2800" smtClean="0">
                      <a:latin typeface="微软雅黑" panose="020B0503020204020204" pitchFamily="34" charset="-122"/>
                      <a:ea typeface="微软雅黑" panose="020B0503020204020204" pitchFamily="34" charset="-122"/>
                      <a:cs typeface="Arial" panose="020B0604020202020204"/>
                    </a:rPr>
                    <a:t>225</a:t>
                  </a:r>
                  <a:endParaRPr lang="en-US" sz="2800" dirty="0">
                    <a:latin typeface="微软雅黑" panose="020B0503020204020204" pitchFamily="34" charset="-122"/>
                    <a:ea typeface="微软雅黑" panose="020B0503020204020204" pitchFamily="34" charset="-122"/>
                    <a:cs typeface="Arial" panose="020B0604020202020204"/>
                  </a:endParaRPr>
                </a:p>
              </p:txBody>
            </p:sp>
          </p:grpSp>
          <p:sp>
            <p:nvSpPr>
              <p:cNvPr id="16411" name="Text Box 11"/>
              <p:cNvSpPr txBox="1">
                <a:spLocks noChangeArrowheads="1"/>
              </p:cNvSpPr>
              <p:nvPr/>
            </p:nvSpPr>
            <p:spPr bwMode="auto">
              <a:xfrm>
                <a:off x="2043" y="2780"/>
                <a:ext cx="1041" cy="330"/>
              </a:xfrm>
              <a:prstGeom prst="rect">
                <a:avLst/>
              </a:prstGeom>
              <a:noFill/>
              <a:ln w="9525">
                <a:noFill/>
                <a:miter lim="800000"/>
              </a:ln>
            </p:spPr>
            <p:txBody>
              <a:bodyPr wrap="square">
                <a:spAutoFit/>
              </a:bodyPr>
              <a:lstStyle/>
              <a:p>
                <a:pPr algn="ctr">
                  <a:spcBef>
                    <a:spcPct val="50000"/>
                  </a:spcBef>
                </a:pPr>
                <a:r>
                  <a:rPr lang="en-US" sz="2800" dirty="0">
                    <a:latin typeface="微软雅黑" panose="020B0503020204020204" pitchFamily="34" charset="-122"/>
                    <a:ea typeface="微软雅黑" panose="020B0503020204020204" pitchFamily="34" charset="-122"/>
                    <a:cs typeface="Arial" panose="020B0604020202020204"/>
                  </a:rPr>
                  <a:t>x 100%</a:t>
                </a:r>
              </a:p>
            </p:txBody>
          </p:sp>
        </p:grpSp>
        <p:sp>
          <p:nvSpPr>
            <p:cNvPr id="16408" name="Rectangle 12"/>
            <p:cNvSpPr>
              <a:spLocks noChangeArrowheads="1"/>
            </p:cNvSpPr>
            <p:nvPr/>
          </p:nvSpPr>
          <p:spPr bwMode="auto">
            <a:xfrm>
              <a:off x="3186" y="2743"/>
              <a:ext cx="746" cy="378"/>
            </a:xfrm>
            <a:prstGeom prst="rect">
              <a:avLst/>
            </a:prstGeom>
            <a:noFill/>
            <a:ln w="9525">
              <a:solidFill>
                <a:srgbClr val="FF0000"/>
              </a:solid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6409" name="Text Box 13"/>
            <p:cNvSpPr txBox="1">
              <a:spLocks noChangeArrowheads="1"/>
            </p:cNvSpPr>
            <p:nvPr/>
          </p:nvSpPr>
          <p:spPr bwMode="auto">
            <a:xfrm>
              <a:off x="2863" y="2776"/>
              <a:ext cx="1171" cy="327"/>
            </a:xfrm>
            <a:prstGeom prst="rect">
              <a:avLst/>
            </a:prstGeom>
            <a:noFill/>
            <a:ln w="9525">
              <a:noFill/>
              <a:miter lim="800000"/>
            </a:ln>
          </p:spPr>
          <p:txBody>
            <a:bodyPr>
              <a:spAutoFit/>
            </a:bodyPr>
            <a:lstStyle/>
            <a:p>
              <a:pPr algn="ctr">
                <a:spcBef>
                  <a:spcPct val="50000"/>
                </a:spcBef>
              </a:pPr>
              <a:r>
                <a:rPr lang="en-US" sz="2800">
                  <a:latin typeface="微软雅黑" panose="020B0503020204020204" pitchFamily="34" charset="-122"/>
                  <a:ea typeface="微软雅黑" panose="020B0503020204020204" pitchFamily="34" charset="-122"/>
                  <a:cs typeface="Arial" panose="020B0604020202020204"/>
                </a:rPr>
                <a:t>=  22.2%</a:t>
              </a:r>
            </a:p>
          </p:txBody>
        </p:sp>
      </p:grpSp>
      <p:sp>
        <p:nvSpPr>
          <p:cNvPr id="75790" name="Rectangle 14"/>
          <p:cNvSpPr>
            <a:spLocks noChangeArrowheads="1"/>
          </p:cNvSpPr>
          <p:nvPr/>
        </p:nvSpPr>
        <p:spPr bwMode="auto">
          <a:xfrm>
            <a:off x="460989" y="3167293"/>
            <a:ext cx="7264758" cy="538162"/>
          </a:xfrm>
          <a:prstGeom prst="rect">
            <a:avLst/>
          </a:prstGeom>
          <a:noFill/>
          <a:ln w="9525">
            <a:noFill/>
            <a:miter lim="800000"/>
          </a:ln>
        </p:spPr>
        <p:txBody>
          <a:bodyPr/>
          <a:lstStyle/>
          <a:p>
            <a:pPr marL="342900" indent="-342900">
              <a:lnSpc>
                <a:spcPct val="105000"/>
              </a:lnSpc>
              <a:spcBef>
                <a:spcPct val="45000"/>
              </a:spcBef>
              <a:buClr>
                <a:srgbClr val="A3C167"/>
              </a:buClr>
              <a:buSzPct val="100000"/>
              <a:buFont typeface="Wingdings" panose="05000000000000000000" pitchFamily="2" charset="2"/>
              <a:buChar char="§"/>
            </a:pPr>
            <a:r>
              <a:rPr lang="zh-CN" altLang="en-US" sz="2700" dirty="0">
                <a:latin typeface="微软雅黑" panose="020B0503020204020204" pitchFamily="34" charset="-122"/>
                <a:ea typeface="微软雅黑" panose="020B0503020204020204" pitchFamily="34" charset="-122"/>
                <a:cs typeface="Arial" panose="020B0604020202020204"/>
              </a:rPr>
              <a:t>数量的变动百分比等于：</a:t>
            </a:r>
            <a:endParaRPr lang="en-US" sz="2700" dirty="0">
              <a:latin typeface="微软雅黑" panose="020B0503020204020204" pitchFamily="34" charset="-122"/>
              <a:ea typeface="微软雅黑" panose="020B0503020204020204" pitchFamily="34" charset="-122"/>
              <a:cs typeface="Arial" panose="020B0604020202020204"/>
            </a:endParaRPr>
          </a:p>
        </p:txBody>
      </p:sp>
      <p:grpSp>
        <p:nvGrpSpPr>
          <p:cNvPr id="5" name="Group 15"/>
          <p:cNvGrpSpPr/>
          <p:nvPr/>
        </p:nvGrpSpPr>
        <p:grpSpPr bwMode="auto">
          <a:xfrm>
            <a:off x="2001838" y="3646488"/>
            <a:ext cx="4349750" cy="1014412"/>
            <a:chOff x="1261" y="2297"/>
            <a:chExt cx="2740" cy="639"/>
          </a:xfrm>
        </p:grpSpPr>
        <p:grpSp>
          <p:nvGrpSpPr>
            <p:cNvPr id="6" name="Group 16"/>
            <p:cNvGrpSpPr/>
            <p:nvPr/>
          </p:nvGrpSpPr>
          <p:grpSpPr bwMode="auto">
            <a:xfrm>
              <a:off x="1261" y="2297"/>
              <a:ext cx="1827" cy="639"/>
              <a:chOff x="1261" y="2297"/>
              <a:chExt cx="1827" cy="639"/>
            </a:xfrm>
          </p:grpSpPr>
          <p:grpSp>
            <p:nvGrpSpPr>
              <p:cNvPr id="7" name="Group 17"/>
              <p:cNvGrpSpPr/>
              <p:nvPr/>
            </p:nvGrpSpPr>
            <p:grpSpPr bwMode="auto">
              <a:xfrm>
                <a:off x="1261" y="2297"/>
                <a:ext cx="858" cy="639"/>
                <a:chOff x="1013" y="2449"/>
                <a:chExt cx="858" cy="639"/>
              </a:xfrm>
            </p:grpSpPr>
            <p:sp>
              <p:nvSpPr>
                <p:cNvPr id="16404" name="Line 18"/>
                <p:cNvSpPr>
                  <a:spLocks noChangeShapeType="1"/>
                </p:cNvSpPr>
                <p:nvPr/>
              </p:nvSpPr>
              <p:spPr bwMode="auto">
                <a:xfrm flipV="1">
                  <a:off x="1104" y="2764"/>
                  <a:ext cx="687" cy="0"/>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6405" name="Text Box 19"/>
                <p:cNvSpPr txBox="1">
                  <a:spLocks noChangeArrowheads="1"/>
                </p:cNvSpPr>
                <p:nvPr/>
              </p:nvSpPr>
              <p:spPr bwMode="auto">
                <a:xfrm>
                  <a:off x="1013" y="2449"/>
                  <a:ext cx="858" cy="327"/>
                </a:xfrm>
                <a:prstGeom prst="rect">
                  <a:avLst/>
                </a:prstGeom>
                <a:noFill/>
                <a:ln w="9525">
                  <a:noFill/>
                  <a:miter lim="800000"/>
                </a:ln>
              </p:spPr>
              <p:txBody>
                <a:bodyPr>
                  <a:spAutoFit/>
                </a:bodyPr>
                <a:lstStyle/>
                <a:p>
                  <a:pPr algn="ctr">
                    <a:spcBef>
                      <a:spcPct val="50000"/>
                    </a:spcBef>
                  </a:pPr>
                  <a:r>
                    <a:rPr lang="en-US" sz="2800">
                      <a:latin typeface="微软雅黑" panose="020B0503020204020204" pitchFamily="34" charset="-122"/>
                      <a:ea typeface="微软雅黑" panose="020B0503020204020204" pitchFamily="34" charset="-122"/>
                      <a:cs typeface="Arial" panose="020B0604020202020204"/>
                    </a:rPr>
                    <a:t>12 – 8</a:t>
                  </a:r>
                </a:p>
              </p:txBody>
            </p:sp>
            <p:sp>
              <p:nvSpPr>
                <p:cNvPr id="16406" name="Text Box 20"/>
                <p:cNvSpPr txBox="1">
                  <a:spLocks noChangeArrowheads="1"/>
                </p:cNvSpPr>
                <p:nvPr/>
              </p:nvSpPr>
              <p:spPr bwMode="auto">
                <a:xfrm>
                  <a:off x="1196" y="2761"/>
                  <a:ext cx="477" cy="327"/>
                </a:xfrm>
                <a:prstGeom prst="rect">
                  <a:avLst/>
                </a:prstGeom>
                <a:noFill/>
                <a:ln w="9525">
                  <a:noFill/>
                  <a:miter lim="800000"/>
                </a:ln>
              </p:spPr>
              <p:txBody>
                <a:bodyPr>
                  <a:spAutoFit/>
                </a:bodyPr>
                <a:lstStyle/>
                <a:p>
                  <a:pPr algn="ctr">
                    <a:spcBef>
                      <a:spcPct val="50000"/>
                    </a:spcBef>
                  </a:pPr>
                  <a:r>
                    <a:rPr lang="en-US" sz="2800">
                      <a:latin typeface="微软雅黑" panose="020B0503020204020204" pitchFamily="34" charset="-122"/>
                      <a:ea typeface="微软雅黑" panose="020B0503020204020204" pitchFamily="34" charset="-122"/>
                      <a:cs typeface="Arial" panose="020B0604020202020204"/>
                    </a:rPr>
                    <a:t>10</a:t>
                  </a:r>
                </a:p>
              </p:txBody>
            </p:sp>
          </p:grpSp>
          <p:sp>
            <p:nvSpPr>
              <p:cNvPr id="16403" name="Text Box 21"/>
              <p:cNvSpPr txBox="1">
                <a:spLocks noChangeArrowheads="1"/>
              </p:cNvSpPr>
              <p:nvPr/>
            </p:nvSpPr>
            <p:spPr bwMode="auto">
              <a:xfrm>
                <a:off x="2051" y="2446"/>
                <a:ext cx="1037" cy="330"/>
              </a:xfrm>
              <a:prstGeom prst="rect">
                <a:avLst/>
              </a:prstGeom>
              <a:noFill/>
              <a:ln w="9525">
                <a:noFill/>
                <a:miter lim="800000"/>
              </a:ln>
            </p:spPr>
            <p:txBody>
              <a:bodyPr wrap="square">
                <a:spAutoFit/>
              </a:bodyPr>
              <a:lstStyle/>
              <a:p>
                <a:pPr algn="ctr">
                  <a:spcBef>
                    <a:spcPct val="50000"/>
                  </a:spcBef>
                </a:pPr>
                <a:r>
                  <a:rPr lang="en-US" sz="2800" dirty="0">
                    <a:latin typeface="微软雅黑" panose="020B0503020204020204" pitchFamily="34" charset="-122"/>
                    <a:ea typeface="微软雅黑" panose="020B0503020204020204" pitchFamily="34" charset="-122"/>
                    <a:cs typeface="Arial" panose="020B0604020202020204"/>
                  </a:rPr>
                  <a:t>x 100%</a:t>
                </a:r>
              </a:p>
            </p:txBody>
          </p:sp>
        </p:grpSp>
        <p:grpSp>
          <p:nvGrpSpPr>
            <p:cNvPr id="8" name="Group 22"/>
            <p:cNvGrpSpPr/>
            <p:nvPr/>
          </p:nvGrpSpPr>
          <p:grpSpPr bwMode="auto">
            <a:xfrm>
              <a:off x="2877" y="2409"/>
              <a:ext cx="1124" cy="378"/>
              <a:chOff x="2877" y="2409"/>
              <a:chExt cx="1124" cy="378"/>
            </a:xfrm>
          </p:grpSpPr>
          <p:sp>
            <p:nvSpPr>
              <p:cNvPr id="16400" name="Rectangle 23"/>
              <p:cNvSpPr>
                <a:spLocks noChangeArrowheads="1"/>
              </p:cNvSpPr>
              <p:nvPr/>
            </p:nvSpPr>
            <p:spPr bwMode="auto">
              <a:xfrm>
                <a:off x="3183" y="2409"/>
                <a:ext cx="746" cy="378"/>
              </a:xfrm>
              <a:prstGeom prst="rect">
                <a:avLst/>
              </a:prstGeom>
              <a:noFill/>
              <a:ln w="9525">
                <a:solidFill>
                  <a:srgbClr val="FF0000"/>
                </a:solid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6401" name="Text Box 24"/>
              <p:cNvSpPr txBox="1">
                <a:spLocks noChangeArrowheads="1"/>
              </p:cNvSpPr>
              <p:nvPr/>
            </p:nvSpPr>
            <p:spPr bwMode="auto">
              <a:xfrm>
                <a:off x="2877" y="2425"/>
                <a:ext cx="1124" cy="330"/>
              </a:xfrm>
              <a:prstGeom prst="rect">
                <a:avLst/>
              </a:prstGeom>
              <a:noFill/>
              <a:ln w="9525">
                <a:noFill/>
                <a:miter lim="800000"/>
              </a:ln>
            </p:spPr>
            <p:txBody>
              <a:bodyPr wrap="square">
                <a:spAutoFit/>
              </a:bodyPr>
              <a:lstStyle/>
              <a:p>
                <a:pPr algn="ctr">
                  <a:spcBef>
                    <a:spcPct val="50000"/>
                  </a:spcBef>
                </a:pPr>
                <a:r>
                  <a:rPr lang="en-US" sz="2800" dirty="0">
                    <a:latin typeface="微软雅黑" panose="020B0503020204020204" pitchFamily="34" charset="-122"/>
                    <a:ea typeface="微软雅黑" panose="020B0503020204020204" pitchFamily="34" charset="-122"/>
                    <a:cs typeface="Arial" panose="020B0604020202020204"/>
                  </a:rPr>
                  <a:t>=  40.0%</a:t>
                </a:r>
              </a:p>
            </p:txBody>
          </p:sp>
        </p:grpSp>
      </p:grpSp>
      <p:sp>
        <p:nvSpPr>
          <p:cNvPr id="75801" name="Rectangle 25"/>
          <p:cNvSpPr>
            <a:spLocks noChangeArrowheads="1"/>
          </p:cNvSpPr>
          <p:nvPr/>
        </p:nvSpPr>
        <p:spPr bwMode="auto">
          <a:xfrm>
            <a:off x="468313" y="4813300"/>
            <a:ext cx="7367587" cy="579438"/>
          </a:xfrm>
          <a:prstGeom prst="rect">
            <a:avLst/>
          </a:prstGeom>
          <a:noFill/>
          <a:ln w="9525">
            <a:noFill/>
            <a:miter lim="800000"/>
          </a:ln>
        </p:spPr>
        <p:txBody>
          <a:bodyPr/>
          <a:lstStyle/>
          <a:p>
            <a:pPr marL="342900" indent="-342900">
              <a:lnSpc>
                <a:spcPct val="105000"/>
              </a:lnSpc>
              <a:spcBef>
                <a:spcPct val="45000"/>
              </a:spcBef>
              <a:buClr>
                <a:srgbClr val="A3C167"/>
              </a:buClr>
              <a:buSzPct val="100000"/>
              <a:buFont typeface="Wingdings" panose="05000000000000000000" pitchFamily="2" charset="2"/>
              <a:buChar char="§"/>
            </a:pPr>
            <a:r>
              <a:rPr lang="zh-CN" altLang="en-US" sz="2700" smtClean="0">
                <a:latin typeface="微软雅黑" panose="020B0503020204020204" pitchFamily="34" charset="-122"/>
                <a:ea typeface="微软雅黑" panose="020B0503020204020204" pitchFamily="34" charset="-122"/>
                <a:cs typeface="Arial" panose="020B0604020202020204"/>
              </a:rPr>
              <a:t>需求价格</a:t>
            </a:r>
            <a:r>
              <a:rPr lang="zh-CN" altLang="en-US" sz="2700" dirty="0">
                <a:latin typeface="微软雅黑" panose="020B0503020204020204" pitchFamily="34" charset="-122"/>
                <a:ea typeface="微软雅黑" panose="020B0503020204020204" pitchFamily="34" charset="-122"/>
                <a:cs typeface="Arial" panose="020B0604020202020204"/>
              </a:rPr>
              <a:t>弹性等于：</a:t>
            </a:r>
            <a:endParaRPr lang="en-US" sz="2700" dirty="0">
              <a:latin typeface="微软雅黑" panose="020B0503020204020204" pitchFamily="34" charset="-122"/>
              <a:ea typeface="微软雅黑" panose="020B0503020204020204" pitchFamily="34" charset="-122"/>
              <a:cs typeface="Arial" panose="020B0604020202020204"/>
            </a:endParaRPr>
          </a:p>
        </p:txBody>
      </p:sp>
      <p:grpSp>
        <p:nvGrpSpPr>
          <p:cNvPr id="9" name="Group 26"/>
          <p:cNvGrpSpPr/>
          <p:nvPr/>
        </p:nvGrpSpPr>
        <p:grpSpPr bwMode="auto">
          <a:xfrm>
            <a:off x="2746208" y="5470727"/>
            <a:ext cx="2899235" cy="657658"/>
            <a:chOff x="964" y="3340"/>
            <a:chExt cx="1648" cy="601"/>
          </a:xfrm>
        </p:grpSpPr>
        <p:sp>
          <p:nvSpPr>
            <p:cNvPr id="16396" name="Text Box 27"/>
            <p:cNvSpPr txBox="1">
              <a:spLocks noChangeArrowheads="1"/>
            </p:cNvSpPr>
            <p:nvPr/>
          </p:nvSpPr>
          <p:spPr bwMode="auto">
            <a:xfrm>
              <a:off x="964" y="3340"/>
              <a:ext cx="1648" cy="601"/>
            </a:xfrm>
            <a:prstGeom prst="rect">
              <a:avLst/>
            </a:prstGeom>
            <a:noFill/>
            <a:ln w="9525">
              <a:noFill/>
              <a:miter lim="800000"/>
            </a:ln>
          </p:spPr>
          <p:txBody>
            <a:bodyPr>
              <a:spAutoFit/>
            </a:bodyPr>
            <a:lstStyle/>
            <a:p>
              <a:pPr>
                <a:spcBef>
                  <a:spcPct val="50000"/>
                </a:spcBef>
              </a:pPr>
              <a:r>
                <a:rPr lang="en-US" sz="2800" dirty="0">
                  <a:latin typeface="微软雅黑" panose="020B0503020204020204" pitchFamily="34" charset="-122"/>
                  <a:ea typeface="微软雅黑" panose="020B0503020204020204" pitchFamily="34" charset="-122"/>
                  <a:cs typeface="Arial" panose="020B0604020202020204"/>
                </a:rPr>
                <a:t>40/22.2  =  1.8</a:t>
              </a:r>
            </a:p>
          </p:txBody>
        </p:sp>
        <p:sp>
          <p:nvSpPr>
            <p:cNvPr id="16397" name="Rectangle 28"/>
            <p:cNvSpPr>
              <a:spLocks noChangeArrowheads="1"/>
            </p:cNvSpPr>
            <p:nvPr/>
          </p:nvSpPr>
          <p:spPr bwMode="auto">
            <a:xfrm>
              <a:off x="2079" y="3425"/>
              <a:ext cx="402" cy="289"/>
            </a:xfrm>
            <a:prstGeom prst="rect">
              <a:avLst/>
            </a:prstGeom>
            <a:noFill/>
            <a:ln w="9525">
              <a:solidFill>
                <a:srgbClr val="FF0000"/>
              </a:solid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29" name="Rectangle 2"/>
          <p:cNvSpPr txBox="1">
            <a:spLocks noChangeArrowheads="1"/>
          </p:cNvSpPr>
          <p:nvPr/>
        </p:nvSpPr>
        <p:spPr>
          <a:xfrm>
            <a:off x="375273" y="608985"/>
            <a:ext cx="8664985" cy="66549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zh-CN" altLang="en-US" sz="3200" smtClean="0">
                <a:solidFill>
                  <a:schemeClr val="tx2">
                    <a:lumMod val="50000"/>
                  </a:schemeClr>
                </a:solidFill>
                <a:latin typeface="微软雅黑" panose="020B0503020204020204" pitchFamily="34" charset="-122"/>
                <a:ea typeface="华光中雅_CNKI" panose="02000500000000000000"/>
              </a:rPr>
              <a:t>计算百分比变动</a:t>
            </a:r>
            <a:endParaRPr lang="en-US" sz="3200" dirty="0">
              <a:solidFill>
                <a:schemeClr val="tx2">
                  <a:lumMod val="50000"/>
                </a:schemeClr>
              </a:solidFill>
              <a:latin typeface="微软雅黑" panose="020B0503020204020204" pitchFamily="34" charset="-122"/>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wipe(left)">
                                      <p:cBhvr>
                                        <p:cTn id="7" dur="500"/>
                                        <p:tgtEl>
                                          <p:spTgt spid="1638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5790"/>
                                        </p:tgtEl>
                                        <p:attrNameLst>
                                          <p:attrName>style.visibility</p:attrName>
                                        </p:attrNameLst>
                                      </p:cBhvr>
                                      <p:to>
                                        <p:strVal val="visible"/>
                                      </p:to>
                                    </p:set>
                                    <p:animEffect transition="in" filter="wipe(left)">
                                      <p:cBhvr>
                                        <p:cTn id="16" dur="500"/>
                                        <p:tgtEl>
                                          <p:spTgt spid="7579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5801"/>
                                        </p:tgtEl>
                                        <p:attrNameLst>
                                          <p:attrName>style.visibility</p:attrName>
                                        </p:attrNameLst>
                                      </p:cBhvr>
                                      <p:to>
                                        <p:strVal val="visible"/>
                                      </p:to>
                                    </p:set>
                                    <p:animEffect transition="in" filter="wipe(left)">
                                      <p:cBhvr>
                                        <p:cTn id="25" dur="500"/>
                                        <p:tgtEl>
                                          <p:spTgt spid="75801"/>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bldLvl="4"/>
      <p:bldP spid="75790" grpId="0"/>
      <p:bldP spid="7580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idx="4294967295"/>
          </p:nvPr>
        </p:nvSpPr>
        <p:spPr>
          <a:xfrm>
            <a:off x="467519" y="231058"/>
            <a:ext cx="8208962" cy="954088"/>
          </a:xfrm>
        </p:spPr>
        <p:txBody>
          <a:bodyPr>
            <a:normAutofit/>
          </a:bodyPr>
          <a:lstStyle/>
          <a:p>
            <a:pPr algn="l" eaLnBrk="1" hangingPunct="1">
              <a:defRPr/>
            </a:pPr>
            <a:r>
              <a:rPr lang="zh-CN" altLang="en-US" sz="3600" b="0" spc="400" smtClean="0">
                <a:solidFill>
                  <a:schemeClr val="tx2">
                    <a:lumMod val="50000"/>
                  </a:schemeClr>
                </a:solidFill>
                <a:latin typeface="Tahoma" pitchFamily="34" charset="0"/>
                <a:ea typeface="华光中雅_CNKI" panose="02000500000000000000"/>
                <a:cs typeface="Arial" charset="0"/>
              </a:rPr>
              <a:t>习题：</a:t>
            </a:r>
            <a:r>
              <a:rPr lang="zh-CN" altLang="en-US" sz="3600" smtClean="0">
                <a:solidFill>
                  <a:schemeClr val="tx2">
                    <a:lumMod val="50000"/>
                  </a:schemeClr>
                </a:solidFill>
                <a:ea typeface="华光中雅_CNKI" panose="02000500000000000000"/>
                <a:cs typeface="Arial" panose="020B0604020202020204" pitchFamily="34" charset="0"/>
              </a:rPr>
              <a:t>计算</a:t>
            </a:r>
            <a:r>
              <a:rPr lang="zh-CN" altLang="en-US" sz="3600" dirty="0">
                <a:solidFill>
                  <a:schemeClr val="tx2">
                    <a:lumMod val="50000"/>
                  </a:schemeClr>
                </a:solidFill>
                <a:ea typeface="华光中雅_CNKI" panose="02000500000000000000"/>
                <a:cs typeface="Arial" panose="020B0604020202020204" pitchFamily="34" charset="0"/>
              </a:rPr>
              <a:t>弹性</a:t>
            </a:r>
            <a:endParaRPr lang="en-US" sz="3600" dirty="0">
              <a:solidFill>
                <a:schemeClr val="tx2">
                  <a:lumMod val="50000"/>
                </a:schemeClr>
              </a:solidFill>
              <a:ea typeface="华光中雅_CNKI" panose="02000500000000000000"/>
              <a:cs typeface="Arial" panose="020B0604020202020204" pitchFamily="34" charset="0"/>
            </a:endParaRPr>
          </a:p>
        </p:txBody>
      </p:sp>
      <p:sp>
        <p:nvSpPr>
          <p:cNvPr id="6" name="Content Placeholder 2"/>
          <p:cNvSpPr>
            <a:spLocks noGrp="1"/>
          </p:cNvSpPr>
          <p:nvPr>
            <p:ph idx="4294967295"/>
          </p:nvPr>
        </p:nvSpPr>
        <p:spPr>
          <a:xfrm>
            <a:off x="746805" y="2637048"/>
            <a:ext cx="7607485" cy="1261884"/>
          </a:xfrm>
        </p:spPr>
        <p:txBody>
          <a:bodyPr>
            <a:noAutofit/>
          </a:bodyPr>
          <a:lstStyle/>
          <a:p>
            <a:pPr>
              <a:spcBef>
                <a:spcPct val="60000"/>
              </a:spcBef>
              <a:buClr>
                <a:srgbClr val="339966"/>
              </a:buClr>
              <a:buNone/>
            </a:pPr>
            <a:r>
              <a:rPr lang="zh-CN" altLang="en-US" sz="3000" dirty="0">
                <a:latin typeface="微软雅黑" panose="020B0503020204020204" pitchFamily="34" charset="-122"/>
                <a:ea typeface="微软雅黑" panose="020B0503020204020204" pitchFamily="34" charset="-122"/>
              </a:rPr>
              <a:t>如果</a:t>
            </a:r>
            <a:r>
              <a:rPr lang="en-US" sz="3000" dirty="0">
                <a:latin typeface="微软雅黑" panose="020B0503020204020204" pitchFamily="34" charset="-122"/>
                <a:ea typeface="微软雅黑" panose="020B0503020204020204" pitchFamily="34" charset="-122"/>
              </a:rPr>
              <a:t> </a:t>
            </a:r>
            <a:r>
              <a:rPr lang="en-US" sz="3000" b="1" i="1">
                <a:latin typeface="微软雅黑" panose="020B0503020204020204" pitchFamily="34" charset="-122"/>
                <a:ea typeface="微软雅黑" panose="020B0503020204020204" pitchFamily="34" charset="-122"/>
              </a:rPr>
              <a:t>P</a:t>
            </a:r>
            <a:r>
              <a:rPr lang="en-US" sz="3000">
                <a:latin typeface="微软雅黑" panose="020B0503020204020204" pitchFamily="34" charset="-122"/>
                <a:ea typeface="微软雅黑" panose="020B0503020204020204" pitchFamily="34" charset="-122"/>
              </a:rPr>
              <a:t> </a:t>
            </a:r>
            <a:r>
              <a:rPr lang="en-US" sz="3000" smtClean="0">
                <a:latin typeface="微软雅黑" panose="020B0503020204020204" pitchFamily="34" charset="-122"/>
                <a:ea typeface="微软雅黑" panose="020B0503020204020204" pitchFamily="34" charset="-122"/>
              </a:rPr>
              <a:t>=135</a:t>
            </a:r>
            <a:r>
              <a:rPr lang="en-US" sz="3000" dirty="0">
                <a:latin typeface="微软雅黑" panose="020B0503020204020204" pitchFamily="34" charset="-122"/>
                <a:ea typeface="微软雅黑" panose="020B0503020204020204" pitchFamily="34" charset="-122"/>
              </a:rPr>
              <a:t>,  </a:t>
            </a:r>
            <a:r>
              <a:rPr lang="en-US" sz="3000" b="1" i="1" dirty="0" err="1">
                <a:latin typeface="微软雅黑" panose="020B0503020204020204" pitchFamily="34" charset="-122"/>
                <a:ea typeface="微软雅黑" panose="020B0503020204020204" pitchFamily="34" charset="-122"/>
              </a:rPr>
              <a:t>Q</a:t>
            </a:r>
            <a:r>
              <a:rPr lang="en-US" sz="3000" b="1" baseline="30000" dirty="0" err="1">
                <a:latin typeface="微软雅黑" panose="020B0503020204020204" pitchFamily="34" charset="-122"/>
                <a:ea typeface="微软雅黑" panose="020B0503020204020204" pitchFamily="34" charset="-122"/>
              </a:rPr>
              <a:t>d</a:t>
            </a:r>
            <a:r>
              <a:rPr lang="en-US" sz="3000" dirty="0">
                <a:latin typeface="微软雅黑" panose="020B0503020204020204" pitchFamily="34" charset="-122"/>
                <a:ea typeface="微软雅黑" panose="020B0503020204020204" pitchFamily="34" charset="-122"/>
              </a:rPr>
              <a:t> = 8600</a:t>
            </a:r>
          </a:p>
          <a:p>
            <a:pPr>
              <a:spcBef>
                <a:spcPct val="60000"/>
              </a:spcBef>
              <a:buClr>
                <a:srgbClr val="339966"/>
              </a:buClr>
              <a:buSzPct val="120000"/>
              <a:buNone/>
            </a:pPr>
            <a:r>
              <a:rPr lang="zh-CN" altLang="en-US" sz="3000" dirty="0">
                <a:latin typeface="微软雅黑" panose="020B0503020204020204" pitchFamily="34" charset="-122"/>
                <a:ea typeface="微软雅黑" panose="020B0503020204020204" pitchFamily="34" charset="-122"/>
              </a:rPr>
              <a:t>如果</a:t>
            </a:r>
            <a:r>
              <a:rPr lang="en-US" sz="3000" dirty="0">
                <a:latin typeface="微软雅黑" panose="020B0503020204020204" pitchFamily="34" charset="-122"/>
                <a:ea typeface="微软雅黑" panose="020B0503020204020204" pitchFamily="34" charset="-122"/>
              </a:rPr>
              <a:t> </a:t>
            </a:r>
            <a:r>
              <a:rPr lang="en-US" sz="3000" b="1" i="1">
                <a:latin typeface="微软雅黑" panose="020B0503020204020204" pitchFamily="34" charset="-122"/>
                <a:ea typeface="微软雅黑" panose="020B0503020204020204" pitchFamily="34" charset="-122"/>
              </a:rPr>
              <a:t>P</a:t>
            </a:r>
            <a:r>
              <a:rPr lang="en-US" sz="3000">
                <a:latin typeface="微软雅黑" panose="020B0503020204020204" pitchFamily="34" charset="-122"/>
                <a:ea typeface="微软雅黑" panose="020B0503020204020204" pitchFamily="34" charset="-122"/>
              </a:rPr>
              <a:t> </a:t>
            </a:r>
            <a:r>
              <a:rPr lang="en-US" sz="3000" smtClean="0">
                <a:latin typeface="微软雅黑" panose="020B0503020204020204" pitchFamily="34" charset="-122"/>
                <a:ea typeface="微软雅黑" panose="020B0503020204020204" pitchFamily="34" charset="-122"/>
              </a:rPr>
              <a:t>=165</a:t>
            </a:r>
            <a:r>
              <a:rPr lang="en-US" sz="3000" dirty="0">
                <a:latin typeface="微软雅黑" panose="020B0503020204020204" pitchFamily="34" charset="-122"/>
                <a:ea typeface="微软雅黑" panose="020B0503020204020204" pitchFamily="34" charset="-122"/>
              </a:rPr>
              <a:t>,  </a:t>
            </a:r>
            <a:r>
              <a:rPr lang="en-US" sz="3000" b="1" i="1" dirty="0" err="1">
                <a:latin typeface="微软雅黑" panose="020B0503020204020204" pitchFamily="34" charset="-122"/>
                <a:ea typeface="微软雅黑" panose="020B0503020204020204" pitchFamily="34" charset="-122"/>
              </a:rPr>
              <a:t>Q</a:t>
            </a:r>
            <a:r>
              <a:rPr lang="en-US" sz="3000" b="1" baseline="30000" dirty="0" err="1">
                <a:latin typeface="微软雅黑" panose="020B0503020204020204" pitchFamily="34" charset="-122"/>
                <a:ea typeface="微软雅黑" panose="020B0503020204020204" pitchFamily="34" charset="-122"/>
              </a:rPr>
              <a:t>d</a:t>
            </a:r>
            <a:r>
              <a:rPr lang="en-US" sz="3000" dirty="0">
                <a:latin typeface="微软雅黑" panose="020B0503020204020204" pitchFamily="34" charset="-122"/>
                <a:ea typeface="微软雅黑" panose="020B0503020204020204" pitchFamily="34" charset="-122"/>
              </a:rPr>
              <a:t> = 7400</a:t>
            </a:r>
          </a:p>
        </p:txBody>
      </p:sp>
      <p:sp>
        <p:nvSpPr>
          <p:cNvPr id="4" name="矩形 3"/>
          <p:cNvSpPr/>
          <p:nvPr/>
        </p:nvSpPr>
        <p:spPr>
          <a:xfrm>
            <a:off x="663677" y="1886873"/>
            <a:ext cx="7669832" cy="523220"/>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利用下述数据计算宾馆房间的需求价格弹性</a:t>
            </a:r>
            <a:r>
              <a:rPr lang="zh-CN" altLang="en-US" sz="2800" dirty="0">
                <a:latin typeface="微软雅黑" panose="020B0503020204020204" pitchFamily="34" charset="-122"/>
                <a:ea typeface="微软雅黑" panose="020B0503020204020204" pitchFamily="34" charset="-122"/>
              </a:rPr>
              <a:t>:</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a:spLocks noGrp="1"/>
          </p:cNvSpPr>
          <p:nvPr>
            <p:ph idx="4294967295"/>
          </p:nvPr>
        </p:nvSpPr>
        <p:spPr>
          <a:xfrm>
            <a:off x="762000" y="1371600"/>
            <a:ext cx="6779342" cy="3709555"/>
          </a:xfrm>
        </p:spPr>
        <p:txBody>
          <a:bodyPr>
            <a:normAutofit/>
          </a:bodyPr>
          <a:lstStyle/>
          <a:p>
            <a:pPr lvl="0">
              <a:spcBef>
                <a:spcPct val="65000"/>
              </a:spcBef>
              <a:buClr>
                <a:srgbClr val="339966"/>
              </a:buClr>
              <a:buSzPct val="120000"/>
              <a:buNone/>
            </a:pPr>
            <a:r>
              <a:rPr lang="zh-CN" altLang="en-US" sz="2400" dirty="0">
                <a:solidFill>
                  <a:prstClr val="black"/>
                </a:solidFill>
                <a:latin typeface="微软雅黑" panose="020B0503020204020204" pitchFamily="34" charset="-122"/>
                <a:ea typeface="微软雅黑" panose="020B0503020204020204" pitchFamily="34" charset="-122"/>
              </a:rPr>
              <a:t>使用中点法计算需求数量的变动百分比：</a:t>
            </a:r>
            <a:r>
              <a:rPr lang="en-US" sz="2400" dirty="0">
                <a:solidFill>
                  <a:prstClr val="black"/>
                </a:solidFill>
                <a:latin typeface="微软雅黑" panose="020B0503020204020204" pitchFamily="34" charset="-122"/>
                <a:ea typeface="微软雅黑" panose="020B0503020204020204" pitchFamily="34" charset="-122"/>
              </a:rPr>
              <a:t>	(8600 – 7400)/8000 = </a:t>
            </a:r>
            <a:r>
              <a:rPr lang="en-US" sz="2400" dirty="0">
                <a:solidFill>
                  <a:srgbClr val="FF0000"/>
                </a:solidFill>
                <a:latin typeface="微软雅黑" panose="020B0503020204020204" pitchFamily="34" charset="-122"/>
                <a:ea typeface="微软雅黑" panose="020B0503020204020204" pitchFamily="34" charset="-122"/>
              </a:rPr>
              <a:t>15%</a:t>
            </a:r>
          </a:p>
          <a:p>
            <a:pPr lvl="0">
              <a:spcBef>
                <a:spcPct val="65000"/>
              </a:spcBef>
              <a:buClr>
                <a:srgbClr val="339966"/>
              </a:buClr>
              <a:buSzPct val="120000"/>
              <a:buNone/>
            </a:pPr>
            <a:r>
              <a:rPr lang="zh-CN" altLang="en-US" sz="2400" dirty="0">
                <a:solidFill>
                  <a:prstClr val="black"/>
                </a:solidFill>
                <a:latin typeface="微软雅黑" panose="020B0503020204020204" pitchFamily="34" charset="-122"/>
                <a:ea typeface="微软雅黑" panose="020B0503020204020204" pitchFamily="34" charset="-122"/>
              </a:rPr>
              <a:t>价格的变动百分比： </a:t>
            </a:r>
            <a:r>
              <a:rPr lang="en-US" sz="2400" dirty="0">
                <a:solidFill>
                  <a:prstClr val="black"/>
                </a:solidFill>
                <a:latin typeface="微软雅黑" panose="020B0503020204020204" pitchFamily="34" charset="-122"/>
                <a:ea typeface="微软雅黑" panose="020B0503020204020204" pitchFamily="34" charset="-122"/>
              </a:rPr>
              <a:t>	</a:t>
            </a:r>
          </a:p>
          <a:p>
            <a:pPr lvl="0">
              <a:spcBef>
                <a:spcPct val="65000"/>
              </a:spcBef>
              <a:buClr>
                <a:srgbClr val="339966"/>
              </a:buClr>
              <a:buSzPct val="120000"/>
              <a:buNone/>
            </a:pPr>
            <a:r>
              <a:rPr lang="en-US" sz="2400">
                <a:solidFill>
                  <a:prstClr val="black"/>
                </a:solidFill>
                <a:latin typeface="微软雅黑" panose="020B0503020204020204" pitchFamily="34" charset="-122"/>
                <a:ea typeface="微软雅黑" panose="020B0503020204020204" pitchFamily="34" charset="-122"/>
              </a:rPr>
              <a:t>          </a:t>
            </a:r>
            <a:r>
              <a:rPr lang="en-US" sz="2400" smtClean="0">
                <a:solidFill>
                  <a:prstClr val="black"/>
                </a:solidFill>
                <a:latin typeface="微软雅黑" panose="020B0503020204020204" pitchFamily="34" charset="-122"/>
                <a:ea typeface="微软雅黑" panose="020B0503020204020204" pitchFamily="34" charset="-122"/>
              </a:rPr>
              <a:t>(165 </a:t>
            </a:r>
            <a:r>
              <a:rPr lang="en-US" sz="2400">
                <a:solidFill>
                  <a:prstClr val="black"/>
                </a:solidFill>
                <a:latin typeface="微软雅黑" panose="020B0503020204020204" pitchFamily="34" charset="-122"/>
                <a:ea typeface="微软雅黑" panose="020B0503020204020204" pitchFamily="34" charset="-122"/>
              </a:rPr>
              <a:t>– </a:t>
            </a:r>
            <a:r>
              <a:rPr lang="en-US" sz="2400" smtClean="0">
                <a:solidFill>
                  <a:prstClr val="black"/>
                </a:solidFill>
                <a:latin typeface="微软雅黑" panose="020B0503020204020204" pitchFamily="34" charset="-122"/>
                <a:ea typeface="微软雅黑" panose="020B0503020204020204" pitchFamily="34" charset="-122"/>
              </a:rPr>
              <a:t>135)/150 </a:t>
            </a:r>
            <a:r>
              <a:rPr lang="en-US" sz="2400" dirty="0">
                <a:solidFill>
                  <a:prstClr val="black"/>
                </a:solidFill>
                <a:latin typeface="微软雅黑" panose="020B0503020204020204" pitchFamily="34" charset="-122"/>
                <a:ea typeface="微软雅黑" panose="020B0503020204020204" pitchFamily="34" charset="-122"/>
              </a:rPr>
              <a:t>= </a:t>
            </a:r>
            <a:r>
              <a:rPr lang="en-US" sz="2400" dirty="0">
                <a:solidFill>
                  <a:srgbClr val="FF0000"/>
                </a:solidFill>
                <a:latin typeface="微软雅黑" panose="020B0503020204020204" pitchFamily="34" charset="-122"/>
                <a:ea typeface="微软雅黑" panose="020B0503020204020204" pitchFamily="34" charset="-122"/>
              </a:rPr>
              <a:t>20%</a:t>
            </a:r>
          </a:p>
          <a:p>
            <a:pPr lvl="0">
              <a:spcBef>
                <a:spcPct val="65000"/>
              </a:spcBef>
              <a:buClr>
                <a:srgbClr val="339966"/>
              </a:buClr>
              <a:buSzPct val="120000"/>
              <a:buNone/>
            </a:pPr>
            <a:r>
              <a:rPr lang="zh-CN" altLang="en-US" sz="2400" dirty="0">
                <a:solidFill>
                  <a:prstClr val="black"/>
                </a:solidFill>
                <a:latin typeface="微软雅黑" panose="020B0503020204020204" pitchFamily="34" charset="-122"/>
                <a:ea typeface="微软雅黑" panose="020B0503020204020204" pitchFamily="34" charset="-122"/>
              </a:rPr>
              <a:t>需求的价格弹性等于：</a:t>
            </a:r>
            <a:endParaRPr lang="en-US" sz="2400" dirty="0">
              <a:solidFill>
                <a:prstClr val="black"/>
              </a:solidFill>
              <a:latin typeface="微软雅黑" panose="020B0503020204020204" pitchFamily="34" charset="-122"/>
              <a:ea typeface="微软雅黑" panose="020B0503020204020204" pitchFamily="34" charset="-122"/>
            </a:endParaRPr>
          </a:p>
        </p:txBody>
      </p:sp>
      <p:grpSp>
        <p:nvGrpSpPr>
          <p:cNvPr id="6" name="Group 15"/>
          <p:cNvGrpSpPr/>
          <p:nvPr/>
        </p:nvGrpSpPr>
        <p:grpSpPr bwMode="auto">
          <a:xfrm>
            <a:off x="1889931" y="4124776"/>
            <a:ext cx="2485313" cy="992187"/>
            <a:chOff x="927" y="3173"/>
            <a:chExt cx="1327" cy="625"/>
          </a:xfrm>
        </p:grpSpPr>
        <p:grpSp>
          <p:nvGrpSpPr>
            <p:cNvPr id="7" name="Group 8"/>
            <p:cNvGrpSpPr/>
            <p:nvPr/>
          </p:nvGrpSpPr>
          <p:grpSpPr bwMode="auto">
            <a:xfrm>
              <a:off x="927" y="3173"/>
              <a:ext cx="592" cy="625"/>
              <a:chOff x="829" y="3082"/>
              <a:chExt cx="592" cy="625"/>
            </a:xfrm>
          </p:grpSpPr>
          <p:sp>
            <p:nvSpPr>
              <p:cNvPr id="9" name="Text Box 9"/>
              <p:cNvSpPr txBox="1">
                <a:spLocks noChangeArrowheads="1"/>
              </p:cNvSpPr>
              <p:nvPr/>
            </p:nvSpPr>
            <p:spPr bwMode="auto">
              <a:xfrm>
                <a:off x="835" y="3082"/>
                <a:ext cx="586" cy="327"/>
              </a:xfrm>
              <a:prstGeom prst="rect">
                <a:avLst/>
              </a:prstGeom>
              <a:noFill/>
              <a:ln w="9525">
                <a:noFill/>
                <a:miter lim="800000"/>
              </a:ln>
            </p:spPr>
            <p:txBody>
              <a:bodyPr>
                <a:spAutoFit/>
              </a:bodyPr>
              <a:lstStyle/>
              <a:p>
                <a:pPr algn="ctr">
                  <a:spcBef>
                    <a:spcPct val="50000"/>
                  </a:spcBef>
                </a:pPr>
                <a:r>
                  <a:rPr lang="en-US" sz="2800" dirty="0">
                    <a:latin typeface="微软雅黑" panose="020B0503020204020204" pitchFamily="34" charset="-122"/>
                    <a:ea typeface="微软雅黑" panose="020B0503020204020204" pitchFamily="34" charset="-122"/>
                    <a:cs typeface="Arial" panose="020B0604020202020204"/>
                  </a:rPr>
                  <a:t>15%</a:t>
                </a:r>
              </a:p>
            </p:txBody>
          </p:sp>
          <p:sp>
            <p:nvSpPr>
              <p:cNvPr id="10" name="Text Box 10"/>
              <p:cNvSpPr txBox="1">
                <a:spLocks noChangeArrowheads="1"/>
              </p:cNvSpPr>
              <p:nvPr/>
            </p:nvSpPr>
            <p:spPr bwMode="auto">
              <a:xfrm>
                <a:off x="829" y="3380"/>
                <a:ext cx="586" cy="327"/>
              </a:xfrm>
              <a:prstGeom prst="rect">
                <a:avLst/>
              </a:prstGeom>
              <a:noFill/>
              <a:ln w="9525">
                <a:noFill/>
                <a:miter lim="800000"/>
              </a:ln>
            </p:spPr>
            <p:txBody>
              <a:bodyPr>
                <a:spAutoFit/>
              </a:bodyPr>
              <a:lstStyle/>
              <a:p>
                <a:pPr algn="ctr">
                  <a:spcBef>
                    <a:spcPct val="50000"/>
                  </a:spcBef>
                </a:pPr>
                <a:r>
                  <a:rPr lang="en-US" sz="2800" dirty="0">
                    <a:latin typeface="微软雅黑" panose="020B0503020204020204" pitchFamily="34" charset="-122"/>
                    <a:ea typeface="微软雅黑" panose="020B0503020204020204" pitchFamily="34" charset="-122"/>
                    <a:cs typeface="Arial" panose="020B0604020202020204"/>
                  </a:rPr>
                  <a:t>20%</a:t>
                </a:r>
              </a:p>
            </p:txBody>
          </p:sp>
          <p:sp>
            <p:nvSpPr>
              <p:cNvPr id="11" name="Line 11"/>
              <p:cNvSpPr>
                <a:spLocks noChangeShapeType="1"/>
              </p:cNvSpPr>
              <p:nvPr/>
            </p:nvSpPr>
            <p:spPr bwMode="auto">
              <a:xfrm flipV="1">
                <a:off x="902" y="3392"/>
                <a:ext cx="44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endParaRPr>
              </a:p>
            </p:txBody>
          </p:sp>
        </p:grpSp>
        <p:sp>
          <p:nvSpPr>
            <p:cNvPr id="8" name="Text Box 13"/>
            <p:cNvSpPr txBox="1">
              <a:spLocks noChangeArrowheads="1"/>
            </p:cNvSpPr>
            <p:nvPr/>
          </p:nvSpPr>
          <p:spPr bwMode="auto">
            <a:xfrm>
              <a:off x="1515" y="3314"/>
              <a:ext cx="739" cy="330"/>
            </a:xfrm>
            <a:prstGeom prst="rect">
              <a:avLst/>
            </a:prstGeom>
            <a:noFill/>
            <a:ln w="9525">
              <a:noFill/>
              <a:miter lim="800000"/>
            </a:ln>
          </p:spPr>
          <p:txBody>
            <a:bodyPr>
              <a:spAutoFit/>
            </a:bodyPr>
            <a:lstStyle/>
            <a:p>
              <a:pPr algn="ctr">
                <a:spcBef>
                  <a:spcPct val="50000"/>
                </a:spcBef>
              </a:pPr>
              <a:r>
                <a:rPr lang="en-US" sz="2800" dirty="0">
                  <a:latin typeface="微软雅黑" panose="020B0503020204020204" pitchFamily="34" charset="-122"/>
                  <a:ea typeface="微软雅黑" panose="020B0503020204020204" pitchFamily="34" charset="-122"/>
                  <a:cs typeface="Arial" panose="020B0604020202020204"/>
                </a:rPr>
                <a:t>=  </a:t>
              </a:r>
              <a:r>
                <a:rPr lang="en-US" sz="2800" dirty="0">
                  <a:solidFill>
                    <a:srgbClr val="FF0000"/>
                  </a:solidFill>
                  <a:latin typeface="微软雅黑" panose="020B0503020204020204" pitchFamily="34" charset="-122"/>
                  <a:ea typeface="微软雅黑" panose="020B0503020204020204" pitchFamily="34" charset="-122"/>
                  <a:cs typeface="Arial" panose="020B0604020202020204"/>
                </a:rPr>
                <a:t>0.75</a:t>
              </a:r>
            </a:p>
          </p:txBody>
        </p:sp>
      </p:grpSp>
      <p:sp>
        <p:nvSpPr>
          <p:cNvPr id="12" name="Rectangle 4"/>
          <p:cNvSpPr txBox="1">
            <a:spLocks noChangeArrowheads="1"/>
          </p:cNvSpPr>
          <p:nvPr/>
        </p:nvSpPr>
        <p:spPr>
          <a:xfrm>
            <a:off x="467519" y="231058"/>
            <a:ext cx="8208962" cy="95408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600" spc="400">
                <a:solidFill>
                  <a:schemeClr val="tx2">
                    <a:lumMod val="50000"/>
                  </a:schemeClr>
                </a:solidFill>
                <a:latin typeface="Tahoma" pitchFamily="34" charset="0"/>
                <a:ea typeface="华光中雅_CNKI" panose="02000500000000000000"/>
                <a:cs typeface="Arial" charset="0"/>
              </a:rPr>
              <a:t>习题</a:t>
            </a:r>
            <a:r>
              <a:rPr lang="zh-CN" altLang="en-US" sz="3600" spc="400" smtClean="0">
                <a:solidFill>
                  <a:schemeClr val="tx2">
                    <a:lumMod val="50000"/>
                  </a:schemeClr>
                </a:solidFill>
                <a:latin typeface="Tahoma" pitchFamily="34" charset="0"/>
                <a:ea typeface="华光中雅_CNKI" panose="02000500000000000000"/>
                <a:cs typeface="Arial" charset="0"/>
              </a:rPr>
              <a:t>：</a:t>
            </a:r>
            <a:r>
              <a:rPr lang="zh-CN" altLang="en-US" sz="3600" smtClean="0">
                <a:solidFill>
                  <a:schemeClr val="tx2">
                    <a:lumMod val="50000"/>
                  </a:schemeClr>
                </a:solidFill>
                <a:ea typeface="华光中雅_CNKI" panose="02000500000000000000"/>
                <a:cs typeface="Arial" panose="020B0604020202020204" pitchFamily="34" charset="0"/>
              </a:rPr>
              <a:t>计算弹性</a:t>
            </a:r>
            <a:endParaRPr lang="en-US" sz="3600" dirty="0">
              <a:solidFill>
                <a:schemeClr val="tx2">
                  <a:lumMod val="50000"/>
                </a:schemeClr>
              </a:solidFill>
              <a:ea typeface="华光中雅_CNKI" panose="02000500000000000000"/>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idx="4294967295"/>
          </p:nvPr>
        </p:nvSpPr>
        <p:spPr>
          <a:xfrm>
            <a:off x="511277" y="597310"/>
            <a:ext cx="6253316" cy="715297"/>
          </a:xfrm>
        </p:spPr>
        <p:txBody>
          <a:bodyPr>
            <a:normAutofit/>
          </a:bodyPr>
          <a:lstStyle/>
          <a:p>
            <a:pPr eaLnBrk="1" hangingPunct="1"/>
            <a:r>
              <a:rPr lang="zh-CN" altLang="en-US" sz="3200" dirty="0">
                <a:ea typeface="华光中雅_CNKI" panose="02000500000000000000"/>
              </a:rPr>
              <a:t>价格弹性由什么决定？</a:t>
            </a:r>
            <a:endParaRPr lang="en-US" sz="3200" dirty="0">
              <a:ea typeface="华光中雅_CNKI" panose="02000500000000000000"/>
            </a:endParaRPr>
          </a:p>
        </p:txBody>
      </p:sp>
      <p:sp>
        <p:nvSpPr>
          <p:cNvPr id="19461" name="Rectangle 3"/>
          <p:cNvSpPr>
            <a:spLocks noGrp="1" noChangeArrowheads="1"/>
          </p:cNvSpPr>
          <p:nvPr>
            <p:ph idx="4294967295"/>
          </p:nvPr>
        </p:nvSpPr>
        <p:spPr>
          <a:xfrm>
            <a:off x="629264" y="1752600"/>
            <a:ext cx="7885471" cy="3266209"/>
          </a:xfrm>
        </p:spPr>
        <p:txBody>
          <a:bodyPr>
            <a:normAutofit/>
          </a:bodyPr>
          <a:lstStyle/>
          <a:p>
            <a:pPr marL="0" indent="0">
              <a:buNone/>
            </a:pPr>
            <a:r>
              <a:rPr lang="zh-CN" altLang="en-US" sz="2400" dirty="0">
                <a:latin typeface="微软雅黑" panose="020B0503020204020204" pitchFamily="34" charset="-122"/>
                <a:ea typeface="微软雅黑" panose="020B0503020204020204" pitchFamily="34" charset="-122"/>
              </a:rPr>
              <a:t>为了找到需求价格弹性的决定因素，我们看下面的这些例子。每个例子都比较了两种物品。</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在每个例子中：</a:t>
            </a:r>
            <a:endParaRPr lang="en-US" altLang="zh-CN" sz="2400" dirty="0">
              <a:latin typeface="微软雅黑" panose="020B0503020204020204" pitchFamily="34" charset="-122"/>
              <a:ea typeface="微软雅黑" panose="020B0503020204020204" pitchFamily="34" charset="-122"/>
            </a:endParaRPr>
          </a:p>
          <a:p>
            <a:pPr marL="522605" lvl="1">
              <a:spcBef>
                <a:spcPct val="25000"/>
              </a:spcBef>
            </a:pPr>
            <a:r>
              <a:rPr lang="zh-CN" altLang="en-US" sz="2400" dirty="0">
                <a:latin typeface="微软雅黑" panose="020B0503020204020204" pitchFamily="34" charset="-122"/>
                <a:ea typeface="微软雅黑" panose="020B0503020204020204" pitchFamily="34" charset="-122"/>
              </a:rPr>
              <a:t>假设两种物品的价格都上升了</a:t>
            </a:r>
            <a:r>
              <a:rPr lang="en-US" altLang="zh-CN" sz="2400" dirty="0">
                <a:latin typeface="微软雅黑" panose="020B0503020204020204" pitchFamily="34" charset="-122"/>
                <a:ea typeface="微软雅黑" panose="020B0503020204020204" pitchFamily="34" charset="-122"/>
              </a:rPr>
              <a:t>20%</a:t>
            </a:r>
          </a:p>
          <a:p>
            <a:pPr marL="522605" lvl="1">
              <a:spcBef>
                <a:spcPct val="25000"/>
              </a:spcBef>
            </a:pPr>
            <a:r>
              <a:rPr lang="zh-CN" altLang="en-US" sz="2400" smtClean="0">
                <a:latin typeface="微软雅黑" panose="020B0503020204020204" pitchFamily="34" charset="-122"/>
                <a:ea typeface="微软雅黑" panose="020B0503020204020204" pitchFamily="34" charset="-122"/>
              </a:rPr>
              <a:t>需求量</a:t>
            </a:r>
            <a:r>
              <a:rPr lang="zh-CN" altLang="en-US" sz="2400" dirty="0">
                <a:latin typeface="微软雅黑" panose="020B0503020204020204" pitchFamily="34" charset="-122"/>
                <a:ea typeface="微软雅黑" panose="020B0503020204020204" pitchFamily="34" charset="-122"/>
              </a:rPr>
              <a:t>下降最大</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百分比</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的物品有最大的需求价格弹性。它是哪种物品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为什么</a:t>
            </a:r>
            <a:r>
              <a:rPr lang="en-US" altLang="zh-CN" sz="2400" dirty="0">
                <a:latin typeface="微软雅黑" panose="020B0503020204020204" pitchFamily="34" charset="-122"/>
                <a:ea typeface="微软雅黑" panose="020B0503020204020204" pitchFamily="34" charset="-122"/>
              </a:rPr>
              <a:t>?</a:t>
            </a:r>
          </a:p>
          <a:p>
            <a:pPr marL="522605" lvl="1">
              <a:spcBef>
                <a:spcPct val="25000"/>
              </a:spcBef>
            </a:pPr>
            <a:r>
              <a:rPr lang="zh-CN" altLang="en-US" sz="2400" dirty="0">
                <a:latin typeface="微软雅黑" panose="020B0503020204020204" pitchFamily="34" charset="-122"/>
                <a:ea typeface="微软雅黑" panose="020B0503020204020204" pitchFamily="34" charset="-122"/>
              </a:rPr>
              <a:t>这个例子告诉我们什么是决定需求价格弹性的因素</a:t>
            </a:r>
            <a:endParaRPr lang="en-US" sz="2400" dirty="0">
              <a:latin typeface="微软雅黑" panose="020B0503020204020204" pitchFamily="34" charset="-122"/>
              <a:ea typeface="微软雅黑" panose="020B0503020204020204" pitchFamily="34" charset="-122"/>
            </a:endParaRPr>
          </a:p>
        </p:txBody>
      </p:sp>
      <p:sp>
        <p:nvSpPr>
          <p:cNvPr id="19462"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wipe(left)">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1">
                                            <p:txEl>
                                              <p:pRg st="1" end="1"/>
                                            </p:txEl>
                                          </p:spTgt>
                                        </p:tgtEl>
                                        <p:attrNameLst>
                                          <p:attrName>style.visibility</p:attrName>
                                        </p:attrNameLst>
                                      </p:cBhvr>
                                      <p:to>
                                        <p:strVal val="visible"/>
                                      </p:to>
                                    </p:set>
                                    <p:animEffect transition="in" filter="wipe(left)">
                                      <p:cBhvr>
                                        <p:cTn id="12" dur="500"/>
                                        <p:tgtEl>
                                          <p:spTgt spid="194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1">
                                            <p:txEl>
                                              <p:pRg st="2" end="2"/>
                                            </p:txEl>
                                          </p:spTgt>
                                        </p:tgtEl>
                                        <p:attrNameLst>
                                          <p:attrName>style.visibility</p:attrName>
                                        </p:attrNameLst>
                                      </p:cBhvr>
                                      <p:to>
                                        <p:strVal val="visible"/>
                                      </p:to>
                                    </p:set>
                                    <p:animEffect transition="in" filter="wipe(left)">
                                      <p:cBhvr>
                                        <p:cTn id="17" dur="500"/>
                                        <p:tgtEl>
                                          <p:spTgt spid="194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1">
                                            <p:txEl>
                                              <p:pRg st="3" end="3"/>
                                            </p:txEl>
                                          </p:spTgt>
                                        </p:tgtEl>
                                        <p:attrNameLst>
                                          <p:attrName>style.visibility</p:attrName>
                                        </p:attrNameLst>
                                      </p:cBhvr>
                                      <p:to>
                                        <p:strVal val="visible"/>
                                      </p:to>
                                    </p:set>
                                    <p:animEffect transition="in" filter="wipe(left)">
                                      <p:cBhvr>
                                        <p:cTn id="22" dur="500"/>
                                        <p:tgtEl>
                                          <p:spTgt spid="194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61">
                                            <p:txEl>
                                              <p:pRg st="4" end="4"/>
                                            </p:txEl>
                                          </p:spTgt>
                                        </p:tgtEl>
                                        <p:attrNameLst>
                                          <p:attrName>style.visibility</p:attrName>
                                        </p:attrNameLst>
                                      </p:cBhvr>
                                      <p:to>
                                        <p:strVal val="visible"/>
                                      </p:to>
                                    </p:set>
                                    <p:animEffect transition="in" filter="wipe(left)">
                                      <p:cBhvr>
                                        <p:cTn id="27" dur="500"/>
                                        <p:tgtEl>
                                          <p:spTgt spid="194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bldLvl="4"/>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idx="4294967295"/>
          </p:nvPr>
        </p:nvSpPr>
        <p:spPr>
          <a:xfrm>
            <a:off x="447368" y="268852"/>
            <a:ext cx="8529638" cy="977900"/>
          </a:xfrm>
        </p:spPr>
        <p:txBody>
          <a:bodyPr>
            <a:noAutofit/>
          </a:bodyPr>
          <a:lstStyle/>
          <a:p>
            <a:pPr algn="l" eaLnBrk="1" hangingPunct="1">
              <a:lnSpc>
                <a:spcPct val="105000"/>
              </a:lnSpc>
            </a:pPr>
            <a:r>
              <a:rPr lang="zh-CN" altLang="en-US" sz="3200" b="1">
                <a:ea typeface="华光中雅_CNKI" panose="02000500000000000000"/>
              </a:rPr>
              <a:t>例</a:t>
            </a:r>
            <a:r>
              <a:rPr lang="en-US" sz="3200" b="1">
                <a:ea typeface="华光中雅_CNKI" panose="02000500000000000000"/>
              </a:rPr>
              <a:t> </a:t>
            </a:r>
            <a:r>
              <a:rPr lang="en-US" sz="3200" b="1" smtClean="0">
                <a:ea typeface="华光中雅_CNKI" panose="02000500000000000000"/>
              </a:rPr>
              <a:t>1</a:t>
            </a:r>
            <a:r>
              <a:rPr lang="zh-CN" altLang="en-US" sz="3200" b="1" smtClean="0">
                <a:ea typeface="华光中雅_CNKI" panose="02000500000000000000"/>
              </a:rPr>
              <a:t>：</a:t>
            </a:r>
            <a:r>
              <a:rPr lang="zh-CN" altLang="en-US" sz="3200" smtClean="0">
                <a:ea typeface="华光中雅_CNKI" panose="02000500000000000000"/>
              </a:rPr>
              <a:t>早餐肉包</a:t>
            </a:r>
            <a:r>
              <a:rPr lang="zh-CN" altLang="en-US" sz="3200" smtClean="0">
                <a:ea typeface="华光中雅_CNKI" panose="02000500000000000000"/>
              </a:rPr>
              <a:t>与</a:t>
            </a:r>
            <a:r>
              <a:rPr lang="zh-CN" altLang="en-US" sz="3200" dirty="0">
                <a:ea typeface="华光中雅_CNKI" panose="02000500000000000000"/>
              </a:rPr>
              <a:t>防晒霜</a:t>
            </a:r>
            <a:endParaRPr lang="en-US" sz="3200" dirty="0">
              <a:ea typeface="华光中雅_CNKI" panose="02000500000000000000"/>
            </a:endParaRPr>
          </a:p>
        </p:txBody>
      </p:sp>
      <p:sp>
        <p:nvSpPr>
          <p:cNvPr id="84995" name="Rectangle 3"/>
          <p:cNvSpPr>
            <a:spLocks noGrp="1" noChangeArrowheads="1"/>
          </p:cNvSpPr>
          <p:nvPr>
            <p:ph type="body" idx="4294967295"/>
          </p:nvPr>
        </p:nvSpPr>
        <p:spPr>
          <a:xfrm>
            <a:off x="339367" y="1481137"/>
            <a:ext cx="8229600" cy="3298681"/>
          </a:xfrm>
        </p:spPr>
        <p:txBody>
          <a:bodyPr>
            <a:normAutofit/>
          </a:bodyPr>
          <a:lstStyle/>
          <a:p>
            <a:pPr marL="344805" indent="-344805"/>
            <a:r>
              <a:rPr lang="zh-CN" altLang="en-US" sz="2400" dirty="0">
                <a:latin typeface="微软雅黑" panose="020B0503020204020204" pitchFamily="34" charset="-122"/>
                <a:ea typeface="微软雅黑" panose="020B0503020204020204" pitchFamily="34" charset="-122"/>
              </a:rPr>
              <a:t>这两种物品的价格都上升</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。哪种物品</a:t>
            </a:r>
            <a:r>
              <a:rPr lang="zh-CN" altLang="en-US" sz="2400">
                <a:latin typeface="微软雅黑" panose="020B0503020204020204" pitchFamily="34" charset="-122"/>
                <a:ea typeface="微软雅黑" panose="020B0503020204020204" pitchFamily="34" charset="-122"/>
              </a:rPr>
              <a:t>的</a:t>
            </a:r>
            <a:r>
              <a:rPr lang="zh-CN" altLang="en-US" sz="2400" smtClean="0">
                <a:latin typeface="微软雅黑" panose="020B0503020204020204" pitchFamily="34" charset="-122"/>
                <a:ea typeface="微软雅黑" panose="020B0503020204020204" pitchFamily="34" charset="-122"/>
              </a:rPr>
              <a:t>需求量</a:t>
            </a:r>
            <a:r>
              <a:rPr lang="zh-CN" altLang="en-US" sz="2400" dirty="0">
                <a:latin typeface="微软雅黑" panose="020B0503020204020204" pitchFamily="34" charset="-122"/>
                <a:ea typeface="微软雅黑" panose="020B0503020204020204" pitchFamily="34" charset="-122"/>
              </a:rPr>
              <a:t>下降的最多</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为什么</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  </a:t>
            </a:r>
          </a:p>
          <a:p>
            <a:pPr marL="744855" lvl="1">
              <a:lnSpc>
                <a:spcPct val="105000"/>
              </a:lnSpc>
              <a:spcBef>
                <a:spcPct val="30000"/>
              </a:spcBef>
            </a:pPr>
            <a:r>
              <a:rPr lang="zh-CN" altLang="en-US" sz="2400" smtClean="0">
                <a:latin typeface="微软雅黑" panose="020B0503020204020204" pitchFamily="34" charset="-122"/>
                <a:ea typeface="微软雅黑" panose="020B0503020204020204" pitchFamily="34" charset="-122"/>
              </a:rPr>
              <a:t>早餐肉包有</a:t>
            </a:r>
            <a:r>
              <a:rPr lang="zh-CN" altLang="en-US" sz="2400" dirty="0">
                <a:latin typeface="微软雅黑" panose="020B0503020204020204" pitchFamily="34" charset="-122"/>
                <a:ea typeface="微软雅黑" panose="020B0503020204020204" pitchFamily="34" charset="-122"/>
              </a:rPr>
              <a:t>很多相近</a:t>
            </a:r>
            <a:r>
              <a:rPr lang="zh-CN" altLang="en-US" sz="2400">
                <a:latin typeface="微软雅黑" panose="020B0503020204020204" pitchFamily="34" charset="-122"/>
                <a:ea typeface="微软雅黑" panose="020B0503020204020204" pitchFamily="34" charset="-122"/>
              </a:rPr>
              <a:t>的</a:t>
            </a:r>
            <a:r>
              <a:rPr lang="zh-CN" altLang="en-US" sz="2400" smtClean="0">
                <a:latin typeface="微软雅黑" panose="020B0503020204020204" pitchFamily="34" charset="-122"/>
                <a:ea typeface="微软雅黑" panose="020B0503020204020204" pitchFamily="34" charset="-122"/>
              </a:rPr>
              <a:t>替代品，</a:t>
            </a:r>
            <a:r>
              <a:rPr lang="zh-CN" altLang="en-US" sz="2400" dirty="0">
                <a:latin typeface="微软雅黑" panose="020B0503020204020204" pitchFamily="34" charset="-122"/>
                <a:ea typeface="微软雅黑" panose="020B0503020204020204" pitchFamily="34" charset="-122"/>
              </a:rPr>
              <a:t>如果</a:t>
            </a:r>
            <a:r>
              <a:rPr lang="zh-CN" altLang="en-US" sz="2400">
                <a:latin typeface="微软雅黑" panose="020B0503020204020204" pitchFamily="34" charset="-122"/>
                <a:ea typeface="微软雅黑" panose="020B0503020204020204" pitchFamily="34" charset="-122"/>
              </a:rPr>
              <a:t>价格</a:t>
            </a:r>
            <a:r>
              <a:rPr lang="zh-CN" altLang="en-US" sz="2400" smtClean="0">
                <a:latin typeface="微软雅黑" panose="020B0503020204020204" pitchFamily="34" charset="-122"/>
                <a:ea typeface="微软雅黑" panose="020B0503020204020204" pitchFamily="34" charset="-122"/>
              </a:rPr>
              <a:t>上升，顾客可以</a:t>
            </a:r>
            <a:r>
              <a:rPr lang="zh-CN" altLang="en-US" sz="2400" dirty="0">
                <a:latin typeface="微软雅黑" panose="020B0503020204020204" pitchFamily="34" charset="-122"/>
                <a:ea typeface="微软雅黑" panose="020B0503020204020204" pitchFamily="34" charset="-122"/>
              </a:rPr>
              <a:t>很容易</a:t>
            </a:r>
            <a:r>
              <a:rPr lang="zh-CN" altLang="en-US" sz="2400">
                <a:latin typeface="微软雅黑" panose="020B0503020204020204" pitchFamily="34" charset="-122"/>
                <a:ea typeface="微软雅黑" panose="020B0503020204020204" pitchFamily="34" charset="-122"/>
              </a:rPr>
              <a:t>购买</a:t>
            </a:r>
            <a:r>
              <a:rPr lang="zh-CN" altLang="en-US" sz="2400" smtClean="0">
                <a:latin typeface="微软雅黑" panose="020B0503020204020204" pitchFamily="34" charset="-122"/>
                <a:ea typeface="微软雅黑" panose="020B0503020204020204" pitchFamily="34" charset="-122"/>
              </a:rPr>
              <a:t>其他食物（比如鲜肉蒸饺）作为早餐</a:t>
            </a:r>
            <a:endParaRPr lang="en-US" altLang="zh-CN" sz="2400" dirty="0">
              <a:latin typeface="微软雅黑" panose="020B0503020204020204" pitchFamily="34" charset="-122"/>
              <a:ea typeface="微软雅黑" panose="020B0503020204020204" pitchFamily="34" charset="-122"/>
            </a:endParaRPr>
          </a:p>
          <a:p>
            <a:pPr marL="744855" lvl="1">
              <a:lnSpc>
                <a:spcPct val="105000"/>
              </a:lnSpc>
              <a:spcBef>
                <a:spcPct val="30000"/>
              </a:spcBef>
            </a:pPr>
            <a:r>
              <a:rPr lang="zh-CN" altLang="en-US" sz="2400" dirty="0">
                <a:latin typeface="微软雅黑" panose="020B0503020204020204" pitchFamily="34" charset="-122"/>
                <a:ea typeface="微软雅黑" panose="020B0503020204020204" pitchFamily="34" charset="-122"/>
              </a:rPr>
              <a:t>防晒霜没有类似的替代品，如果价格上升，消费者不可能少买太多</a:t>
            </a:r>
            <a:endParaRPr lang="en-US" sz="2400" dirty="0">
              <a:latin typeface="微软雅黑" panose="020B0503020204020204" pitchFamily="34" charset="-122"/>
              <a:ea typeface="微软雅黑" panose="020B0503020204020204" pitchFamily="34" charset="-122"/>
            </a:endParaRPr>
          </a:p>
          <a:p>
            <a:pPr marL="344805" indent="-344805">
              <a:spcBef>
                <a:spcPct val="40000"/>
              </a:spcBef>
            </a:pPr>
            <a:r>
              <a:rPr lang="zh-CN" altLang="en-US" sz="2400" smtClean="0">
                <a:latin typeface="微软雅黑" panose="020B0503020204020204" pitchFamily="34" charset="-122"/>
                <a:ea typeface="微软雅黑" panose="020B0503020204020204" pitchFamily="34" charset="-122"/>
              </a:rPr>
              <a:t>总结：</a:t>
            </a:r>
            <a:r>
              <a:rPr lang="zh-CN" altLang="en-US" sz="2400" smtClean="0">
                <a:solidFill>
                  <a:srgbClr val="FF0000"/>
                </a:solidFill>
                <a:latin typeface="微软雅黑" panose="020B0503020204020204" pitchFamily="34" charset="-122"/>
                <a:ea typeface="微软雅黑" panose="020B0503020204020204" pitchFamily="34" charset="-122"/>
              </a:rPr>
              <a:t>有</a:t>
            </a:r>
            <a:r>
              <a:rPr lang="zh-CN" altLang="en-US" sz="2400" dirty="0">
                <a:solidFill>
                  <a:srgbClr val="FF0000"/>
                </a:solidFill>
                <a:latin typeface="微软雅黑" panose="020B0503020204020204" pitchFamily="34" charset="-122"/>
                <a:ea typeface="微软雅黑" panose="020B0503020204020204" pitchFamily="34" charset="-122"/>
              </a:rPr>
              <a:t>相近替代品的物品的需求往往较富有弹性</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4805" indent="-344805" eaLnBrk="1" hangingPunct="1">
              <a:spcBef>
                <a:spcPct val="40000"/>
              </a:spcBef>
            </a:pPr>
            <a:endParaRPr lang="en-US" dirty="0">
              <a:latin typeface="微软雅黑" panose="020B0503020204020204" pitchFamily="34" charset="-122"/>
              <a:ea typeface="微软雅黑" panose="020B0503020204020204" pitchFamily="34" charset="-122"/>
            </a:endParaRPr>
          </a:p>
        </p:txBody>
      </p:sp>
      <p:sp>
        <p:nvSpPr>
          <p:cNvPr id="2048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Effect transition="in" filter="wipe(left)">
                                      <p:cBhvr>
                                        <p:cTn id="7" dur="500"/>
                                        <p:tgtEl>
                                          <p:spTgt spid="849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5">
                                            <p:txEl>
                                              <p:pRg st="2" end="2"/>
                                            </p:txEl>
                                          </p:spTgt>
                                        </p:tgtEl>
                                        <p:attrNameLst>
                                          <p:attrName>style.visibility</p:attrName>
                                        </p:attrNameLst>
                                      </p:cBhvr>
                                      <p:to>
                                        <p:strVal val="visible"/>
                                      </p:to>
                                    </p:set>
                                    <p:animEffect transition="in" filter="wipe(left)">
                                      <p:cBhvr>
                                        <p:cTn id="12" dur="500"/>
                                        <p:tgtEl>
                                          <p:spTgt spid="849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5">
                                            <p:txEl>
                                              <p:pRg st="3" end="3"/>
                                            </p:txEl>
                                          </p:spTgt>
                                        </p:tgtEl>
                                        <p:attrNameLst>
                                          <p:attrName>style.visibility</p:attrName>
                                        </p:attrNameLst>
                                      </p:cBhvr>
                                      <p:to>
                                        <p:strVal val="visible"/>
                                      </p:to>
                                    </p:set>
                                    <p:animEffect transition="in" filter="wipe(left)">
                                      <p:cBhvr>
                                        <p:cTn id="17" dur="500"/>
                                        <p:tgtEl>
                                          <p:spTgt spid="8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idx="4294967295"/>
          </p:nvPr>
        </p:nvSpPr>
        <p:spPr>
          <a:xfrm>
            <a:off x="0" y="252413"/>
            <a:ext cx="8529638" cy="977900"/>
          </a:xfrm>
        </p:spPr>
        <p:txBody>
          <a:bodyPr>
            <a:normAutofit/>
          </a:bodyPr>
          <a:lstStyle/>
          <a:p>
            <a:pPr algn="l" eaLnBrk="1" hangingPunct="1">
              <a:lnSpc>
                <a:spcPct val="105000"/>
              </a:lnSpc>
            </a:pPr>
            <a:r>
              <a:rPr lang="zh-CN" altLang="en-US" sz="3600" b="1" dirty="0"/>
              <a:t>   </a:t>
            </a:r>
            <a:r>
              <a:rPr lang="zh-CN" altLang="en-US" sz="3600" b="1"/>
              <a:t>例</a:t>
            </a:r>
            <a:r>
              <a:rPr lang="en-US" sz="3600" b="1"/>
              <a:t> </a:t>
            </a:r>
            <a:r>
              <a:rPr lang="en-US" sz="3600" b="1" smtClean="0"/>
              <a:t>2</a:t>
            </a:r>
            <a:r>
              <a:rPr lang="zh-CN" altLang="en-US" sz="3600" b="1" smtClean="0"/>
              <a:t>：</a:t>
            </a:r>
            <a:r>
              <a:rPr lang="zh-CN" altLang="en-US" sz="3500" smtClean="0">
                <a:ea typeface="华光中雅_CNKI" panose="02000500000000000000"/>
              </a:rPr>
              <a:t>“蓝色牛仔裤”</a:t>
            </a:r>
            <a:r>
              <a:rPr lang="zh-CN" altLang="en-US" sz="3500" dirty="0">
                <a:ea typeface="华光中雅_CNKI" panose="02000500000000000000"/>
              </a:rPr>
              <a:t>与“衣服”</a:t>
            </a:r>
            <a:endParaRPr lang="en-US" sz="3500" dirty="0">
              <a:ea typeface="华光中雅_CNKI" panose="02000500000000000000"/>
            </a:endParaRPr>
          </a:p>
        </p:txBody>
      </p:sp>
      <p:sp>
        <p:nvSpPr>
          <p:cNvPr id="84995" name="Rectangle 3"/>
          <p:cNvSpPr>
            <a:spLocks noGrp="1" noChangeArrowheads="1"/>
          </p:cNvSpPr>
          <p:nvPr>
            <p:ph type="body" idx="4294967295"/>
          </p:nvPr>
        </p:nvSpPr>
        <p:spPr>
          <a:xfrm>
            <a:off x="457200" y="1888204"/>
            <a:ext cx="7988710" cy="3535851"/>
          </a:xfrm>
        </p:spPr>
        <p:txBody>
          <a:bodyPr>
            <a:normAutofit/>
          </a:bodyPr>
          <a:lstStyle/>
          <a:p>
            <a:pPr marL="344805" indent="-344805"/>
            <a:r>
              <a:rPr lang="zh-CN" altLang="en-US" sz="2400" dirty="0">
                <a:latin typeface="微软雅黑" panose="020B0503020204020204" pitchFamily="34" charset="-122"/>
                <a:ea typeface="微软雅黑" panose="020B0503020204020204" pitchFamily="34" charset="-122"/>
              </a:rPr>
              <a:t>如果两种物品的价格都上涨</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，哪种物品的需求量下降的最多</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为什么</a:t>
            </a:r>
            <a:r>
              <a:rPr lang="en-US" altLang="zh-CN" sz="2400" dirty="0">
                <a:latin typeface="微软雅黑" panose="020B0503020204020204" pitchFamily="34" charset="-122"/>
                <a:ea typeface="微软雅黑" panose="020B0503020204020204" pitchFamily="34" charset="-122"/>
              </a:rPr>
              <a:t>?</a:t>
            </a:r>
          </a:p>
          <a:p>
            <a:pPr marL="744855" lvl="1">
              <a:lnSpc>
                <a:spcPct val="105000"/>
              </a:lnSpc>
              <a:spcBef>
                <a:spcPct val="30000"/>
              </a:spcBef>
            </a:pPr>
            <a:r>
              <a:rPr lang="zh-CN" altLang="en-US" sz="2400" smtClean="0">
                <a:latin typeface="微软雅黑" panose="020B0503020204020204" pitchFamily="34" charset="-122"/>
                <a:ea typeface="微软雅黑" panose="020B0503020204020204" pitchFamily="34" charset="-122"/>
              </a:rPr>
              <a:t>定义狭窄</a:t>
            </a:r>
            <a:r>
              <a:rPr lang="zh-CN" altLang="en-US" sz="2400" dirty="0">
                <a:latin typeface="微软雅黑" panose="020B0503020204020204" pitchFamily="34" charset="-122"/>
                <a:ea typeface="微软雅黑" panose="020B0503020204020204" pitchFamily="34" charset="-122"/>
              </a:rPr>
              <a:t>的物品比如蓝色牛仔裤有很多的替代品（卡其</a:t>
            </a:r>
            <a:r>
              <a:rPr lang="zh-CN" altLang="en-US" sz="240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短裤等</a:t>
            </a:r>
            <a:r>
              <a:rPr lang="en-US" altLang="zh-CN" sz="2400" dirty="0">
                <a:latin typeface="微软雅黑" panose="020B0503020204020204" pitchFamily="34" charset="-122"/>
                <a:ea typeface="微软雅黑" panose="020B0503020204020204" pitchFamily="34" charset="-122"/>
              </a:rPr>
              <a:t>)</a:t>
            </a:r>
          </a:p>
          <a:p>
            <a:pPr marL="744855" lvl="1">
              <a:lnSpc>
                <a:spcPct val="105000"/>
              </a:lnSpc>
              <a:spcBef>
                <a:spcPct val="30000"/>
              </a:spcBef>
            </a:pPr>
            <a:r>
              <a:rPr lang="zh-CN" altLang="en-US" sz="2400" smtClean="0">
                <a:latin typeface="微软雅黑" panose="020B0503020204020204" pitchFamily="34" charset="-122"/>
                <a:ea typeface="微软雅黑" panose="020B0503020204020204" pitchFamily="34" charset="-122"/>
              </a:rPr>
              <a:t>定义宽泛</a:t>
            </a:r>
            <a:r>
              <a:rPr lang="zh-CN" altLang="en-US" sz="2400" dirty="0">
                <a:latin typeface="微软雅黑" panose="020B0503020204020204" pitchFamily="34" charset="-122"/>
                <a:ea typeface="微软雅黑" panose="020B0503020204020204" pitchFamily="34" charset="-122"/>
              </a:rPr>
              <a:t>的物品很少有替代品（衣服没有什么替代品，除非是流行</a:t>
            </a:r>
            <a:r>
              <a:rPr lang="zh-CN" altLang="en-US" sz="2400">
                <a:latin typeface="微软雅黑" panose="020B0503020204020204" pitchFamily="34" charset="-122"/>
                <a:ea typeface="微软雅黑" panose="020B0503020204020204" pitchFamily="34" charset="-122"/>
              </a:rPr>
              <a:t>裸体</a:t>
            </a:r>
            <a:r>
              <a:rPr lang="zh-CN" altLang="en-US" sz="2400" smtClean="0">
                <a:latin typeface="微软雅黑" panose="020B0503020204020204" pitchFamily="34" charset="-122"/>
                <a:ea typeface="微软雅黑" panose="020B0503020204020204" pitchFamily="34" charset="-122"/>
              </a:rPr>
              <a:t>的</a:t>
            </a:r>
            <a:r>
              <a:rPr lang="zh-CN" altLang="en-US" sz="2400" smtClean="0">
                <a:latin typeface="微软雅黑" panose="020B0503020204020204" pitchFamily="34" charset="-122"/>
                <a:ea typeface="微软雅黑" panose="020B0503020204020204" pitchFamily="34" charset="-122"/>
              </a:rPr>
              <a:t>地区）</a:t>
            </a:r>
            <a:endParaRPr lang="en-US" altLang="zh-CN" sz="2400" smtClean="0">
              <a:latin typeface="微软雅黑" panose="020B0503020204020204" pitchFamily="34" charset="-122"/>
              <a:ea typeface="微软雅黑" panose="020B0503020204020204" pitchFamily="34" charset="-122"/>
            </a:endParaRPr>
          </a:p>
          <a:p>
            <a:pPr marL="344805" indent="-344805">
              <a:spcBef>
                <a:spcPct val="40000"/>
              </a:spcBef>
            </a:pPr>
            <a:r>
              <a:rPr lang="zh-CN" altLang="en-US" sz="2400" smtClean="0">
                <a:latin typeface="微软雅黑" panose="020B0503020204020204" pitchFamily="34" charset="-122"/>
                <a:ea typeface="微软雅黑" panose="020B0503020204020204" pitchFamily="34" charset="-122"/>
              </a:rPr>
              <a:t>总结</a:t>
            </a:r>
            <a:r>
              <a:rPr lang="zh-CN" altLang="en-US" sz="2400" smtClean="0">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定义</a:t>
            </a:r>
            <a:r>
              <a:rPr lang="zh-CN" altLang="en-US" sz="2400" smtClean="0">
                <a:solidFill>
                  <a:srgbClr val="FF0000"/>
                </a:solidFill>
                <a:latin typeface="微软雅黑" panose="020B0503020204020204" pitchFamily="34" charset="-122"/>
                <a:ea typeface="微软雅黑" panose="020B0503020204020204" pitchFamily="34" charset="-122"/>
              </a:rPr>
              <a:t>小</a:t>
            </a:r>
            <a:r>
              <a:rPr lang="zh-CN" altLang="en-US" sz="2400" smtClean="0">
                <a:solidFill>
                  <a:srgbClr val="FF0000"/>
                </a:solidFill>
                <a:latin typeface="微软雅黑" panose="020B0503020204020204" pitchFamily="34" charset="-122"/>
                <a:ea typeface="微软雅黑" panose="020B0503020204020204" pitchFamily="34" charset="-122"/>
              </a:rPr>
              <a:t>的市场的需求弹性往往</a:t>
            </a:r>
            <a:r>
              <a:rPr lang="zh-CN" altLang="en-US" sz="2400" smtClean="0">
                <a:solidFill>
                  <a:srgbClr val="FF0000"/>
                </a:solidFill>
                <a:latin typeface="微软雅黑" panose="020B0503020204020204" pitchFamily="34" charset="-122"/>
                <a:ea typeface="微软雅黑" panose="020B0503020204020204" pitchFamily="34" charset="-122"/>
              </a:rPr>
              <a:t>大于定义大</a:t>
            </a:r>
            <a:r>
              <a:rPr lang="zh-CN" altLang="en-US" sz="2400" smtClean="0">
                <a:solidFill>
                  <a:srgbClr val="FF0000"/>
                </a:solidFill>
                <a:latin typeface="微软雅黑" panose="020B0503020204020204" pitchFamily="34" charset="-122"/>
                <a:ea typeface="微软雅黑" panose="020B0503020204020204" pitchFamily="34" charset="-122"/>
              </a:rPr>
              <a:t>的市场的需求弹性</a:t>
            </a:r>
            <a:endParaRPr lang="en-US" altLang="zh-CN" sz="2400" smtClean="0">
              <a:solidFill>
                <a:srgbClr val="FF0000"/>
              </a:solidFill>
              <a:latin typeface="微软雅黑" panose="020B0503020204020204" pitchFamily="34" charset="-122"/>
              <a:ea typeface="微软雅黑" panose="020B0503020204020204" pitchFamily="34" charset="-122"/>
            </a:endParaRPr>
          </a:p>
          <a:p>
            <a:pPr marL="344805" indent="-344805" eaLnBrk="1" hangingPunct="1">
              <a:spcBef>
                <a:spcPct val="40000"/>
              </a:spcBef>
            </a:pPr>
            <a:endParaRPr lang="en-US" dirty="0">
              <a:latin typeface="微软雅黑" panose="020B0503020204020204" pitchFamily="34" charset="-122"/>
              <a:ea typeface="微软雅黑" panose="020B0503020204020204" pitchFamily="34" charset="-122"/>
            </a:endParaRPr>
          </a:p>
        </p:txBody>
      </p:sp>
      <p:sp>
        <p:nvSpPr>
          <p:cNvPr id="2048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Tree>
    <p:extLst>
      <p:ext uri="{BB962C8B-B14F-4D97-AF65-F5344CB8AC3E}">
        <p14:creationId xmlns:p14="http://schemas.microsoft.com/office/powerpoint/2010/main" val="20128368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Effect transition="in" filter="wipe(left)">
                                      <p:cBhvr>
                                        <p:cTn id="7" dur="500"/>
                                        <p:tgtEl>
                                          <p:spTgt spid="849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5">
                                            <p:txEl>
                                              <p:pRg st="2" end="2"/>
                                            </p:txEl>
                                          </p:spTgt>
                                        </p:tgtEl>
                                        <p:attrNameLst>
                                          <p:attrName>style.visibility</p:attrName>
                                        </p:attrNameLst>
                                      </p:cBhvr>
                                      <p:to>
                                        <p:strVal val="visible"/>
                                      </p:to>
                                    </p:set>
                                    <p:animEffect transition="in" filter="wipe(left)">
                                      <p:cBhvr>
                                        <p:cTn id="12" dur="500"/>
                                        <p:tgtEl>
                                          <p:spTgt spid="849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5">
                                            <p:txEl>
                                              <p:pRg st="3" end="3"/>
                                            </p:txEl>
                                          </p:spTgt>
                                        </p:tgtEl>
                                        <p:attrNameLst>
                                          <p:attrName>style.visibility</p:attrName>
                                        </p:attrNameLst>
                                      </p:cBhvr>
                                      <p:to>
                                        <p:strVal val="visible"/>
                                      </p:to>
                                    </p:set>
                                    <p:animEffect transition="in" filter="wipe(left)">
                                      <p:cBhvr>
                                        <p:cTn id="17" dur="500"/>
                                        <p:tgtEl>
                                          <p:spTgt spid="8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idx="4294967295"/>
          </p:nvPr>
        </p:nvSpPr>
        <p:spPr>
          <a:xfrm>
            <a:off x="398206" y="252413"/>
            <a:ext cx="8529638" cy="977900"/>
          </a:xfrm>
        </p:spPr>
        <p:txBody>
          <a:bodyPr>
            <a:noAutofit/>
          </a:bodyPr>
          <a:lstStyle/>
          <a:p>
            <a:pPr algn="l" eaLnBrk="1" hangingPunct="1">
              <a:lnSpc>
                <a:spcPct val="105000"/>
              </a:lnSpc>
            </a:pPr>
            <a:r>
              <a:rPr lang="zh-CN" altLang="en-US" sz="3200" b="1">
                <a:ea typeface="华光中雅_CNKI" panose="02000500000000000000"/>
              </a:rPr>
              <a:t>例</a:t>
            </a:r>
            <a:r>
              <a:rPr lang="en-US" sz="3200" b="1">
                <a:ea typeface="华光中雅_CNKI" panose="02000500000000000000"/>
              </a:rPr>
              <a:t> </a:t>
            </a:r>
            <a:r>
              <a:rPr lang="en-US" sz="3200" b="1" smtClean="0">
                <a:ea typeface="华光中雅_CNKI" panose="02000500000000000000"/>
              </a:rPr>
              <a:t>3</a:t>
            </a:r>
            <a:r>
              <a:rPr lang="zh-CN" altLang="en-US" sz="3200" b="1" smtClean="0">
                <a:ea typeface="华光中雅_CNKI" panose="02000500000000000000"/>
              </a:rPr>
              <a:t>：</a:t>
            </a:r>
            <a:r>
              <a:rPr lang="zh-CN" altLang="en-US" sz="3200" smtClean="0">
                <a:ea typeface="华光中雅_CNKI" panose="02000500000000000000"/>
              </a:rPr>
              <a:t>胰岛素</a:t>
            </a:r>
            <a:r>
              <a:rPr lang="zh-CN" altLang="en-US" sz="3200" dirty="0">
                <a:ea typeface="华光中雅_CNKI" panose="02000500000000000000"/>
              </a:rPr>
              <a:t>与加勒比游轮</a:t>
            </a:r>
            <a:endParaRPr lang="en-US" sz="3200" dirty="0">
              <a:ea typeface="华光中雅_CNKI" panose="02000500000000000000"/>
            </a:endParaRPr>
          </a:p>
        </p:txBody>
      </p:sp>
      <p:sp>
        <p:nvSpPr>
          <p:cNvPr id="84995" name="Rectangle 3"/>
          <p:cNvSpPr>
            <a:spLocks noGrp="1" noChangeArrowheads="1"/>
          </p:cNvSpPr>
          <p:nvPr>
            <p:ph type="body" idx="4294967295"/>
          </p:nvPr>
        </p:nvSpPr>
        <p:spPr>
          <a:xfrm>
            <a:off x="398206" y="1883288"/>
            <a:ext cx="8062452" cy="4163551"/>
          </a:xfrm>
        </p:spPr>
        <p:txBody>
          <a:bodyPr>
            <a:normAutofit/>
          </a:bodyPr>
          <a:lstStyle/>
          <a:p>
            <a:pPr marL="344805" indent="-344805"/>
            <a:r>
              <a:rPr lang="zh-CN" altLang="en-US" sz="2400" dirty="0">
                <a:latin typeface="微软雅黑" panose="020B0503020204020204" pitchFamily="34" charset="-122"/>
                <a:ea typeface="微软雅黑" panose="020B0503020204020204" pitchFamily="34" charset="-122"/>
              </a:rPr>
              <a:t>如果两种物品的价格都上涨</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，哪种物品的需求量下降的最多</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为什么</a:t>
            </a:r>
            <a:r>
              <a:rPr lang="en-US" altLang="zh-CN" sz="2400" dirty="0">
                <a:latin typeface="微软雅黑" panose="020B0503020204020204" pitchFamily="34" charset="-122"/>
                <a:ea typeface="微软雅黑" panose="020B0503020204020204" pitchFamily="34" charset="-122"/>
              </a:rPr>
              <a:t>?</a:t>
            </a:r>
          </a:p>
          <a:p>
            <a:pPr marL="744855" lvl="1">
              <a:lnSpc>
                <a:spcPct val="105000"/>
              </a:lnSpc>
              <a:spcBef>
                <a:spcPct val="30000"/>
              </a:spcBef>
            </a:pPr>
            <a:r>
              <a:rPr lang="zh-CN" altLang="en-US" sz="2400" dirty="0">
                <a:latin typeface="微软雅黑" panose="020B0503020204020204" pitchFamily="34" charset="-122"/>
                <a:ea typeface="微软雅黑" panose="020B0503020204020204" pitchFamily="34" charset="-122"/>
              </a:rPr>
              <a:t>对数以百万计的糖尿病患者来说，胰岛素是必需品。胰岛素价格的上升基本上不会引起需求的下降。</a:t>
            </a:r>
            <a:endParaRPr lang="en-US" altLang="zh-CN" sz="2400" dirty="0">
              <a:latin typeface="微软雅黑" panose="020B0503020204020204" pitchFamily="34" charset="-122"/>
              <a:ea typeface="微软雅黑" panose="020B0503020204020204" pitchFamily="34" charset="-122"/>
            </a:endParaRPr>
          </a:p>
          <a:p>
            <a:pPr marL="744855" lvl="1">
              <a:lnSpc>
                <a:spcPct val="105000"/>
              </a:lnSpc>
              <a:spcBef>
                <a:spcPct val="30000"/>
              </a:spcBef>
            </a:pPr>
            <a:r>
              <a:rPr lang="zh-CN" altLang="en-US" sz="2400" dirty="0">
                <a:latin typeface="微软雅黑" panose="020B0503020204020204" pitchFamily="34" charset="-122"/>
                <a:ea typeface="微软雅黑" panose="020B0503020204020204" pitchFamily="34" charset="-122"/>
              </a:rPr>
              <a:t>游轮是奢侈品，如果价格上升，有些人会放弃购买</a:t>
            </a:r>
            <a:endParaRPr lang="en-US" altLang="zh-CN" sz="2400" dirty="0">
              <a:latin typeface="微软雅黑" panose="020B0503020204020204" pitchFamily="34" charset="-122"/>
              <a:ea typeface="微软雅黑" panose="020B0503020204020204" pitchFamily="34" charset="-122"/>
            </a:endParaRPr>
          </a:p>
          <a:p>
            <a:pPr marL="344805" indent="-344805">
              <a:spcBef>
                <a:spcPct val="40000"/>
              </a:spcBef>
            </a:pPr>
            <a:r>
              <a:rPr lang="zh-CN" altLang="en-US" sz="2400" smtClean="0">
                <a:latin typeface="微软雅黑" panose="020B0503020204020204" pitchFamily="34" charset="-122"/>
                <a:ea typeface="微软雅黑" panose="020B0503020204020204" pitchFamily="34" charset="-122"/>
              </a:rPr>
              <a:t>总结：</a:t>
            </a:r>
            <a:r>
              <a:rPr lang="zh-CN" altLang="en-US" sz="2400" smtClean="0">
                <a:solidFill>
                  <a:srgbClr val="FF0000"/>
                </a:solidFill>
                <a:latin typeface="微软雅黑" panose="020B0503020204020204" pitchFamily="34" charset="-122"/>
                <a:ea typeface="微软雅黑" panose="020B0503020204020204" pitchFamily="34" charset="-122"/>
              </a:rPr>
              <a:t>奢侈品</a:t>
            </a:r>
            <a:r>
              <a:rPr lang="zh-CN" altLang="en-US" sz="2400" dirty="0">
                <a:solidFill>
                  <a:srgbClr val="FF0000"/>
                </a:solidFill>
                <a:latin typeface="微软雅黑" panose="020B0503020204020204" pitchFamily="34" charset="-122"/>
                <a:ea typeface="微软雅黑" panose="020B0503020204020204" pitchFamily="34" charset="-122"/>
              </a:rPr>
              <a:t>的需求弹性要大于必需品的需求弹性</a:t>
            </a:r>
          </a:p>
          <a:p>
            <a:pPr marL="344805" indent="-344805">
              <a:spcBef>
                <a:spcPct val="40000"/>
              </a:spcBef>
            </a:pPr>
            <a:endParaRPr lang="en-US" altLang="zh-CN" sz="2400" dirty="0">
              <a:solidFill>
                <a:srgbClr val="FF0000"/>
              </a:solidFill>
              <a:latin typeface="微软雅黑" panose="020B0503020204020204" pitchFamily="34" charset="-122"/>
              <a:ea typeface="微软雅黑" panose="020B0503020204020204" pitchFamily="34" charset="-122"/>
            </a:endParaRPr>
          </a:p>
          <a:p>
            <a:pPr marL="344805" indent="-344805" eaLnBrk="1" hangingPunct="1">
              <a:spcBef>
                <a:spcPct val="40000"/>
              </a:spcBef>
            </a:pPr>
            <a:endParaRPr lang="en-US" dirty="0">
              <a:latin typeface="微软雅黑" panose="020B0503020204020204" pitchFamily="34" charset="-122"/>
              <a:ea typeface="微软雅黑" panose="020B0503020204020204" pitchFamily="34" charset="-122"/>
            </a:endParaRPr>
          </a:p>
        </p:txBody>
      </p:sp>
      <p:sp>
        <p:nvSpPr>
          <p:cNvPr id="2048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Tree>
    <p:extLst>
      <p:ext uri="{BB962C8B-B14F-4D97-AF65-F5344CB8AC3E}">
        <p14:creationId xmlns:p14="http://schemas.microsoft.com/office/powerpoint/2010/main" val="27980114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Effect transition="in" filter="wipe(left)">
                                      <p:cBhvr>
                                        <p:cTn id="7" dur="500"/>
                                        <p:tgtEl>
                                          <p:spTgt spid="849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5">
                                            <p:txEl>
                                              <p:pRg st="2" end="2"/>
                                            </p:txEl>
                                          </p:spTgt>
                                        </p:tgtEl>
                                        <p:attrNameLst>
                                          <p:attrName>style.visibility</p:attrName>
                                        </p:attrNameLst>
                                      </p:cBhvr>
                                      <p:to>
                                        <p:strVal val="visible"/>
                                      </p:to>
                                    </p:set>
                                    <p:animEffect transition="in" filter="wipe(left)">
                                      <p:cBhvr>
                                        <p:cTn id="12" dur="500"/>
                                        <p:tgtEl>
                                          <p:spTgt spid="849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5">
                                            <p:txEl>
                                              <p:pRg st="3" end="3"/>
                                            </p:txEl>
                                          </p:spTgt>
                                        </p:tgtEl>
                                        <p:attrNameLst>
                                          <p:attrName>style.visibility</p:attrName>
                                        </p:attrNameLst>
                                      </p:cBhvr>
                                      <p:to>
                                        <p:strVal val="visible"/>
                                      </p:to>
                                    </p:set>
                                    <p:animEffect transition="in" filter="wipe(left)">
                                      <p:cBhvr>
                                        <p:cTn id="17" dur="500"/>
                                        <p:tgtEl>
                                          <p:spTgt spid="8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bldLvl="5"/>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idx="4294967295"/>
          </p:nvPr>
        </p:nvSpPr>
        <p:spPr>
          <a:xfrm>
            <a:off x="476865" y="232749"/>
            <a:ext cx="7349612" cy="1035612"/>
          </a:xfrm>
        </p:spPr>
        <p:txBody>
          <a:bodyPr>
            <a:noAutofit/>
          </a:bodyPr>
          <a:lstStyle/>
          <a:p>
            <a:pPr algn="l" eaLnBrk="1" hangingPunct="1">
              <a:lnSpc>
                <a:spcPct val="105000"/>
              </a:lnSpc>
            </a:pPr>
            <a:r>
              <a:rPr lang="zh-CN" altLang="en-US" sz="3200" b="1">
                <a:ea typeface="华光中雅_CNKI" panose="02000500000000000000"/>
              </a:rPr>
              <a:t>例</a:t>
            </a:r>
            <a:r>
              <a:rPr lang="en-US" sz="3200" b="1">
                <a:ea typeface="华光中雅_CNKI" panose="02000500000000000000"/>
              </a:rPr>
              <a:t> </a:t>
            </a:r>
            <a:r>
              <a:rPr lang="en-US" sz="3200" b="1" smtClean="0">
                <a:ea typeface="华光中雅_CNKI" panose="02000500000000000000"/>
              </a:rPr>
              <a:t>4</a:t>
            </a:r>
            <a:r>
              <a:rPr lang="zh-CN" altLang="en-US" sz="3200" b="1" smtClean="0">
                <a:ea typeface="华光中雅_CNKI" panose="02000500000000000000"/>
              </a:rPr>
              <a:t>：</a:t>
            </a:r>
            <a:r>
              <a:rPr lang="zh-CN" altLang="en-US" sz="3200" smtClean="0">
                <a:ea typeface="华光中雅_CNKI" panose="02000500000000000000"/>
              </a:rPr>
              <a:t>短期</a:t>
            </a:r>
            <a:r>
              <a:rPr lang="zh-CN" altLang="en-US" sz="3200" dirty="0">
                <a:ea typeface="华光中雅_CNKI" panose="02000500000000000000"/>
              </a:rPr>
              <a:t>的汽油与长期的汽油</a:t>
            </a:r>
            <a:endParaRPr lang="en-US" sz="3200" dirty="0">
              <a:ea typeface="华光中雅_CNKI" panose="02000500000000000000"/>
            </a:endParaRPr>
          </a:p>
        </p:txBody>
      </p:sp>
      <p:sp>
        <p:nvSpPr>
          <p:cNvPr id="84995" name="Rectangle 3"/>
          <p:cNvSpPr>
            <a:spLocks noGrp="1" noChangeArrowheads="1"/>
          </p:cNvSpPr>
          <p:nvPr>
            <p:ph type="body" idx="4294967295"/>
          </p:nvPr>
        </p:nvSpPr>
        <p:spPr>
          <a:xfrm>
            <a:off x="530942" y="1878371"/>
            <a:ext cx="7482348" cy="3406468"/>
          </a:xfrm>
        </p:spPr>
        <p:txBody>
          <a:bodyPr>
            <a:normAutofit/>
          </a:bodyPr>
          <a:lstStyle/>
          <a:p>
            <a:pPr marL="344805" indent="-344805"/>
            <a:r>
              <a:rPr lang="zh-CN" altLang="en-US" sz="2400" dirty="0">
                <a:latin typeface="微软雅黑" panose="020B0503020204020204" pitchFamily="34" charset="-122"/>
                <a:ea typeface="微软雅黑" panose="020B0503020204020204" pitchFamily="34" charset="-122"/>
              </a:rPr>
              <a:t>汽油价格上涨</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，短期还是长期的汽油需求量会下降更多？为什么？</a:t>
            </a:r>
            <a:endParaRPr lang="en-US" altLang="zh-CN" sz="2400" dirty="0">
              <a:latin typeface="微软雅黑" panose="020B0503020204020204" pitchFamily="34" charset="-122"/>
              <a:ea typeface="微软雅黑" panose="020B0503020204020204" pitchFamily="34" charset="-122"/>
            </a:endParaRPr>
          </a:p>
          <a:p>
            <a:pPr marL="744855" lvl="1">
              <a:lnSpc>
                <a:spcPct val="105000"/>
              </a:lnSpc>
              <a:spcBef>
                <a:spcPct val="30000"/>
              </a:spcBef>
            </a:pPr>
            <a:r>
              <a:rPr lang="zh-CN" altLang="en-US" sz="2400" dirty="0">
                <a:latin typeface="微软雅黑" panose="020B0503020204020204" pitchFamily="34" charset="-122"/>
                <a:ea typeface="微软雅黑" panose="020B0503020204020204" pitchFamily="34" charset="-122"/>
              </a:rPr>
              <a:t>短期内，</a:t>
            </a:r>
            <a:r>
              <a:rPr lang="zh-CN" altLang="en-US" sz="2400">
                <a:latin typeface="微软雅黑" panose="020B0503020204020204" pitchFamily="34" charset="-122"/>
                <a:ea typeface="微软雅黑" panose="020B0503020204020204" pitchFamily="34" charset="-122"/>
              </a:rPr>
              <a:t>人们</a:t>
            </a:r>
            <a:r>
              <a:rPr lang="zh-CN" altLang="en-US" sz="2400" smtClean="0">
                <a:latin typeface="微软雅黑" panose="020B0503020204020204" pitchFamily="34" charset="-122"/>
                <a:ea typeface="微软雅黑" panose="020B0503020204020204" pitchFamily="34" charset="-122"/>
              </a:rPr>
              <a:t>除了选择公共交通或者</a:t>
            </a:r>
            <a:r>
              <a:rPr lang="zh-CN" altLang="en-US" sz="2400" dirty="0">
                <a:latin typeface="微软雅黑" panose="020B0503020204020204" pitchFamily="34" charset="-122"/>
                <a:ea typeface="微软雅黑" panose="020B0503020204020204" pitchFamily="34" charset="-122"/>
              </a:rPr>
              <a:t>自己开车之外，并没有什么其他办法</a:t>
            </a:r>
            <a:endParaRPr lang="en-US" altLang="zh-CN" sz="2400" dirty="0">
              <a:latin typeface="微软雅黑" panose="020B0503020204020204" pitchFamily="34" charset="-122"/>
              <a:ea typeface="微软雅黑" panose="020B0503020204020204" pitchFamily="34" charset="-122"/>
            </a:endParaRPr>
          </a:p>
          <a:p>
            <a:pPr marL="744855" lvl="1">
              <a:lnSpc>
                <a:spcPct val="105000"/>
              </a:lnSpc>
              <a:spcBef>
                <a:spcPct val="30000"/>
              </a:spcBef>
            </a:pPr>
            <a:r>
              <a:rPr lang="zh-CN" altLang="en-US" sz="2400" dirty="0">
                <a:latin typeface="微软雅黑" panose="020B0503020204020204" pitchFamily="34" charset="-122"/>
                <a:ea typeface="微软雅黑" panose="020B0503020204020204" pitchFamily="34" charset="-122"/>
              </a:rPr>
              <a:t>长期中，人们可以购买省油的小排量汽车或搬到上班地方</a:t>
            </a:r>
            <a:r>
              <a:rPr lang="zh-CN" altLang="en-US" sz="2400">
                <a:latin typeface="微软雅黑" panose="020B0503020204020204" pitchFamily="34" charset="-122"/>
                <a:ea typeface="微软雅黑" panose="020B0503020204020204" pitchFamily="34" charset="-122"/>
              </a:rPr>
              <a:t>附近</a:t>
            </a:r>
            <a:r>
              <a:rPr lang="zh-CN" altLang="en-US" sz="2400" smtClean="0">
                <a:latin typeface="微软雅黑" panose="020B0503020204020204" pitchFamily="34" charset="-122"/>
                <a:ea typeface="微软雅黑" panose="020B0503020204020204" pitchFamily="34" charset="-122"/>
              </a:rPr>
              <a:t>居住步行去上班</a:t>
            </a:r>
            <a:endParaRPr lang="en-US" altLang="zh-CN" sz="2400" dirty="0">
              <a:latin typeface="微软雅黑" panose="020B0503020204020204" pitchFamily="34" charset="-122"/>
              <a:ea typeface="微软雅黑" panose="020B0503020204020204" pitchFamily="34" charset="-122"/>
            </a:endParaRPr>
          </a:p>
          <a:p>
            <a:pPr marL="344805" lvl="0" indent="-344805"/>
            <a:r>
              <a:rPr lang="zh-CN" altLang="en-US" sz="2400" smtClean="0">
                <a:latin typeface="微软雅黑" panose="020B0503020204020204" pitchFamily="34" charset="-122"/>
                <a:ea typeface="微软雅黑" panose="020B0503020204020204" pitchFamily="34" charset="-122"/>
              </a:rPr>
              <a:t>总结：</a:t>
            </a:r>
            <a:r>
              <a:rPr lang="zh-CN" altLang="en-US" sz="2400" smtClean="0">
                <a:solidFill>
                  <a:srgbClr val="FF0000"/>
                </a:solidFill>
                <a:latin typeface="微软雅黑" panose="020B0503020204020204" pitchFamily="34" charset="-122"/>
                <a:ea typeface="微软雅黑" panose="020B0503020204020204" pitchFamily="34" charset="-122"/>
              </a:rPr>
              <a:t>相对</a:t>
            </a:r>
            <a:r>
              <a:rPr lang="zh-CN" altLang="en-US" sz="2400" dirty="0">
                <a:solidFill>
                  <a:srgbClr val="FF0000"/>
                </a:solidFill>
                <a:latin typeface="微软雅黑" panose="020B0503020204020204" pitchFamily="34" charset="-122"/>
                <a:ea typeface="微软雅黑" panose="020B0503020204020204" pitchFamily="34" charset="-122"/>
              </a:rPr>
              <a:t>于短期，物品的需求往往在长期更富有弹性</a:t>
            </a:r>
          </a:p>
          <a:p>
            <a:pPr marL="459105" lvl="1" indent="0">
              <a:lnSpc>
                <a:spcPct val="105000"/>
              </a:lnSpc>
              <a:spcBef>
                <a:spcPct val="30000"/>
              </a:spcBef>
              <a:buNone/>
            </a:pPr>
            <a:endParaRPr lang="zh-CN" altLang="en-US" sz="2400" dirty="0">
              <a:solidFill>
                <a:srgbClr val="FF0000"/>
              </a:solidFill>
              <a:latin typeface="微软雅黑" panose="020B0503020204020204" pitchFamily="34" charset="-122"/>
              <a:ea typeface="微软雅黑" panose="020B0503020204020204" pitchFamily="34" charset="-122"/>
            </a:endParaRPr>
          </a:p>
          <a:p>
            <a:pPr marL="344805" indent="-344805">
              <a:spcBef>
                <a:spcPct val="40000"/>
              </a:spcBef>
            </a:pPr>
            <a:endParaRPr lang="en-US" altLang="zh-CN" dirty="0">
              <a:solidFill>
                <a:srgbClr val="FF0000"/>
              </a:solidFill>
              <a:latin typeface="微软雅黑" panose="020B0503020204020204" pitchFamily="34" charset="-122"/>
              <a:ea typeface="微软雅黑" panose="020B0503020204020204" pitchFamily="34" charset="-122"/>
            </a:endParaRPr>
          </a:p>
          <a:p>
            <a:pPr marL="344805" indent="-344805" eaLnBrk="1" hangingPunct="1">
              <a:spcBef>
                <a:spcPct val="40000"/>
              </a:spcBef>
            </a:pPr>
            <a:endParaRPr lang="en-US" dirty="0">
              <a:latin typeface="微软雅黑" panose="020B0503020204020204" pitchFamily="34" charset="-122"/>
              <a:ea typeface="微软雅黑" panose="020B0503020204020204" pitchFamily="34" charset="-122"/>
            </a:endParaRPr>
          </a:p>
        </p:txBody>
      </p:sp>
      <p:sp>
        <p:nvSpPr>
          <p:cNvPr id="2048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Tree>
    <p:extLst>
      <p:ext uri="{BB962C8B-B14F-4D97-AF65-F5344CB8AC3E}">
        <p14:creationId xmlns:p14="http://schemas.microsoft.com/office/powerpoint/2010/main" val="31792966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Effect transition="in" filter="wipe(left)">
                                      <p:cBhvr>
                                        <p:cTn id="7" dur="500"/>
                                        <p:tgtEl>
                                          <p:spTgt spid="849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5">
                                            <p:txEl>
                                              <p:pRg st="2" end="2"/>
                                            </p:txEl>
                                          </p:spTgt>
                                        </p:tgtEl>
                                        <p:attrNameLst>
                                          <p:attrName>style.visibility</p:attrName>
                                        </p:attrNameLst>
                                      </p:cBhvr>
                                      <p:to>
                                        <p:strVal val="visible"/>
                                      </p:to>
                                    </p:set>
                                    <p:animEffect transition="in" filter="wipe(left)">
                                      <p:cBhvr>
                                        <p:cTn id="12" dur="500"/>
                                        <p:tgtEl>
                                          <p:spTgt spid="84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idx="4294967295"/>
          </p:nvPr>
        </p:nvSpPr>
        <p:spPr>
          <a:xfrm>
            <a:off x="485058" y="693789"/>
            <a:ext cx="6957961" cy="559824"/>
          </a:xfrm>
        </p:spPr>
        <p:txBody>
          <a:bodyPr>
            <a:normAutofit fontScale="90000"/>
          </a:bodyPr>
          <a:lstStyle/>
          <a:p>
            <a:pPr eaLnBrk="1" hangingPunct="1"/>
            <a:r>
              <a:rPr lang="zh-CN" altLang="en-US" sz="3200" smtClean="0">
                <a:latin typeface="微软雅黑" panose="020B0503020204020204" pitchFamily="34" charset="-122"/>
                <a:ea typeface="华光中雅_CNKI" panose="02000500000000000000"/>
              </a:rPr>
              <a:t>需求</a:t>
            </a:r>
            <a:r>
              <a:rPr lang="zh-CN" altLang="en-US" sz="3200" dirty="0">
                <a:latin typeface="微软雅黑" panose="020B0503020204020204" pitchFamily="34" charset="-122"/>
                <a:ea typeface="华光中雅_CNKI" panose="02000500000000000000"/>
              </a:rPr>
              <a:t>价格</a:t>
            </a:r>
            <a:r>
              <a:rPr lang="zh-CN" altLang="en-US" sz="3200">
                <a:latin typeface="微软雅黑" panose="020B0503020204020204" pitchFamily="34" charset="-122"/>
                <a:ea typeface="华光中雅_CNKI" panose="02000500000000000000"/>
              </a:rPr>
              <a:t>弹性</a:t>
            </a:r>
            <a:r>
              <a:rPr lang="zh-CN" altLang="en-US" sz="3200" smtClean="0">
                <a:latin typeface="微软雅黑" panose="020B0503020204020204" pitchFamily="34" charset="-122"/>
                <a:ea typeface="华光中雅_CNKI" panose="02000500000000000000"/>
              </a:rPr>
              <a:t>的决定因素</a:t>
            </a:r>
            <a:endParaRPr lang="en-US" sz="3200" dirty="0">
              <a:latin typeface="微软雅黑" panose="020B0503020204020204" pitchFamily="34" charset="-122"/>
              <a:ea typeface="华光中雅_CNKI" panose="02000500000000000000"/>
            </a:endParaRPr>
          </a:p>
        </p:txBody>
      </p:sp>
      <p:sp>
        <p:nvSpPr>
          <p:cNvPr id="89091" name="Rectangle 3"/>
          <p:cNvSpPr>
            <a:spLocks noGrp="1" noChangeArrowheads="1"/>
          </p:cNvSpPr>
          <p:nvPr>
            <p:ph type="body" idx="4294967295"/>
          </p:nvPr>
        </p:nvSpPr>
        <p:spPr>
          <a:xfrm>
            <a:off x="863600" y="1884978"/>
            <a:ext cx="7113639" cy="2603896"/>
          </a:xfrm>
          <a:solidFill>
            <a:srgbClr val="CCFFCC"/>
          </a:solidFill>
          <a:effectLst>
            <a:outerShdw blurRad="50800" dist="38100" dir="2700000" algn="tl" rotWithShape="0">
              <a:prstClr val="black">
                <a:alpha val="40000"/>
              </a:prstClr>
            </a:outerShdw>
          </a:effectLst>
        </p:spPr>
        <p:txBody>
          <a:bodyPr lIns="182880" tIns="137160" rIns="182880" bIns="137160">
            <a:normAutofit lnSpcReduction="10000"/>
          </a:bodyPr>
          <a:lstStyle/>
          <a:p>
            <a:pPr marL="0" indent="0">
              <a:spcBef>
                <a:spcPct val="30000"/>
              </a:spcBef>
              <a:buNone/>
              <a:defRPr/>
            </a:pPr>
            <a:r>
              <a:rPr lang="zh-CN" altLang="en-US" sz="2400" dirty="0">
                <a:latin typeface="微软雅黑" panose="020B0503020204020204" pitchFamily="34" charset="-122"/>
                <a:ea typeface="微软雅黑" panose="020B0503020204020204" pitchFamily="34" charset="-122"/>
              </a:rPr>
              <a:t>需求价格弹性取决于</a:t>
            </a:r>
            <a:r>
              <a:rPr lang="en-US" sz="2400" dirty="0">
                <a:latin typeface="微软雅黑" panose="020B0503020204020204" pitchFamily="34" charset="-122"/>
                <a:ea typeface="微软雅黑" panose="020B0503020204020204" pitchFamily="34" charset="-122"/>
              </a:rPr>
              <a:t>:</a:t>
            </a:r>
          </a:p>
          <a:p>
            <a:pPr marL="463550" lvl="1" indent="-342900">
              <a:lnSpc>
                <a:spcPct val="105000"/>
              </a:lnSpc>
              <a:spcBef>
                <a:spcPct val="30000"/>
              </a:spcBef>
              <a:buClr>
                <a:srgbClr val="008080"/>
              </a:buClr>
              <a:defRPr/>
            </a:pPr>
            <a:r>
              <a:rPr lang="zh-CN" altLang="en-US" sz="2400" dirty="0">
                <a:latin typeface="微软雅黑" panose="020B0503020204020204" pitchFamily="34" charset="-122"/>
                <a:ea typeface="微软雅黑" panose="020B0503020204020204" pitchFamily="34" charset="-122"/>
              </a:rPr>
              <a:t>相近替代品的可获得性</a:t>
            </a:r>
            <a:endParaRPr lang="en-US" altLang="zh-CN" sz="2400" dirty="0">
              <a:latin typeface="微软雅黑" panose="020B0503020204020204" pitchFamily="34" charset="-122"/>
              <a:ea typeface="微软雅黑" panose="020B0503020204020204" pitchFamily="34" charset="-122"/>
            </a:endParaRPr>
          </a:p>
          <a:p>
            <a:pPr marL="463550" lvl="1" indent="-342900">
              <a:lnSpc>
                <a:spcPct val="105000"/>
              </a:lnSpc>
              <a:spcBef>
                <a:spcPct val="30000"/>
              </a:spcBef>
              <a:buClr>
                <a:srgbClr val="008080"/>
              </a:buClr>
              <a:defRPr/>
            </a:pPr>
            <a:r>
              <a:rPr lang="zh-CN" altLang="en-US" sz="2400" dirty="0">
                <a:latin typeface="微软雅黑" panose="020B0503020204020204" pitchFamily="34" charset="-122"/>
                <a:ea typeface="微软雅黑" panose="020B0503020204020204" pitchFamily="34" charset="-122"/>
              </a:rPr>
              <a:t>物品是必需品还是奢侈品</a:t>
            </a:r>
            <a:endParaRPr lang="en-US" altLang="zh-CN" sz="2400" dirty="0">
              <a:latin typeface="微软雅黑" panose="020B0503020204020204" pitchFamily="34" charset="-122"/>
              <a:ea typeface="微软雅黑" panose="020B0503020204020204" pitchFamily="34" charset="-122"/>
            </a:endParaRPr>
          </a:p>
          <a:p>
            <a:pPr marL="463550" lvl="1" indent="-342900">
              <a:lnSpc>
                <a:spcPct val="105000"/>
              </a:lnSpc>
              <a:spcBef>
                <a:spcPct val="30000"/>
              </a:spcBef>
              <a:buClr>
                <a:srgbClr val="008080"/>
              </a:buClr>
              <a:defRPr/>
            </a:pPr>
            <a:r>
              <a:rPr lang="zh-CN" altLang="en-US" sz="2400" dirty="0">
                <a:latin typeface="微软雅黑" panose="020B0503020204020204" pitchFamily="34" charset="-122"/>
                <a:ea typeface="微软雅黑" panose="020B0503020204020204" pitchFamily="34" charset="-122"/>
              </a:rPr>
              <a:t>物品的定义是宽泛还是狭义</a:t>
            </a:r>
            <a:endParaRPr lang="en-US" altLang="zh-CN" sz="2400" dirty="0">
              <a:latin typeface="微软雅黑" panose="020B0503020204020204" pitchFamily="34" charset="-122"/>
              <a:ea typeface="微软雅黑" panose="020B0503020204020204" pitchFamily="34" charset="-122"/>
            </a:endParaRPr>
          </a:p>
          <a:p>
            <a:pPr marL="463550" lvl="1" indent="-342900">
              <a:lnSpc>
                <a:spcPct val="105000"/>
              </a:lnSpc>
              <a:spcBef>
                <a:spcPct val="30000"/>
              </a:spcBef>
              <a:buClr>
                <a:srgbClr val="008080"/>
              </a:buClr>
              <a:defRPr/>
            </a:pPr>
            <a:r>
              <a:rPr lang="zh-CN" altLang="en-US" sz="2400" smtClean="0">
                <a:latin typeface="微软雅黑" panose="020B0503020204020204" pitchFamily="34" charset="-122"/>
                <a:ea typeface="微软雅黑" panose="020B0503020204020204" pitchFamily="34" charset="-122"/>
              </a:rPr>
              <a:t>时间跨度是长期还是短期</a:t>
            </a:r>
            <a:endParaRPr lang="en-US" altLang="zh-CN" sz="2400" dirty="0">
              <a:latin typeface="微软雅黑" panose="020B0503020204020204" pitchFamily="34" charset="-122"/>
              <a:ea typeface="微软雅黑" panose="020B0503020204020204" pitchFamily="34" charset="-122"/>
            </a:endParaRPr>
          </a:p>
        </p:txBody>
      </p:sp>
      <p:sp>
        <p:nvSpPr>
          <p:cNvPr id="2458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91">
                                            <p:bg/>
                                          </p:spTgt>
                                        </p:tgtEl>
                                        <p:attrNameLst>
                                          <p:attrName>style.visibility</p:attrName>
                                        </p:attrNameLst>
                                      </p:cBhvr>
                                      <p:to>
                                        <p:strVal val="visible"/>
                                      </p:to>
                                    </p:set>
                                    <p:animEffect transition="in" filter="fade">
                                      <p:cBhvr>
                                        <p:cTn id="7" dur="500"/>
                                        <p:tgtEl>
                                          <p:spTgt spid="8909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091">
                                            <p:txEl>
                                              <p:pRg st="0" end="0"/>
                                            </p:txEl>
                                          </p:spTgt>
                                        </p:tgtEl>
                                        <p:attrNameLst>
                                          <p:attrName>style.visibility</p:attrName>
                                        </p:attrNameLst>
                                      </p:cBhvr>
                                      <p:to>
                                        <p:strVal val="visible"/>
                                      </p:to>
                                    </p:set>
                                    <p:animEffect transition="in" filter="fade">
                                      <p:cBhvr>
                                        <p:cTn id="10" dur="500"/>
                                        <p:tgtEl>
                                          <p:spTgt spid="8909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9091">
                                            <p:txEl>
                                              <p:pRg st="1" end="1"/>
                                            </p:txEl>
                                          </p:spTgt>
                                        </p:tgtEl>
                                        <p:attrNameLst>
                                          <p:attrName>style.visibility</p:attrName>
                                        </p:attrNameLst>
                                      </p:cBhvr>
                                      <p:to>
                                        <p:strVal val="visible"/>
                                      </p:to>
                                    </p:set>
                                    <p:animEffect transition="in" filter="fade">
                                      <p:cBhvr>
                                        <p:cTn id="15" dur="500"/>
                                        <p:tgtEl>
                                          <p:spTgt spid="8909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9091">
                                            <p:txEl>
                                              <p:pRg st="2" end="2"/>
                                            </p:txEl>
                                          </p:spTgt>
                                        </p:tgtEl>
                                        <p:attrNameLst>
                                          <p:attrName>style.visibility</p:attrName>
                                        </p:attrNameLst>
                                      </p:cBhvr>
                                      <p:to>
                                        <p:strVal val="visible"/>
                                      </p:to>
                                    </p:set>
                                    <p:animEffect transition="in" filter="fade">
                                      <p:cBhvr>
                                        <p:cTn id="20" dur="500"/>
                                        <p:tgtEl>
                                          <p:spTgt spid="8909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Effect transition="in" filter="fade">
                                      <p:cBhvr>
                                        <p:cTn id="25" dur="500"/>
                                        <p:tgtEl>
                                          <p:spTgt spid="8909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9091">
                                            <p:txEl>
                                              <p:pRg st="4" end="4"/>
                                            </p:txEl>
                                          </p:spTgt>
                                        </p:tgtEl>
                                        <p:attrNameLst>
                                          <p:attrName>style.visibility</p:attrName>
                                        </p:attrNameLst>
                                      </p:cBhvr>
                                      <p:to>
                                        <p:strVal val="visible"/>
                                      </p:to>
                                    </p:set>
                                    <p:animEffect transition="in" filter="fade">
                                      <p:cBhvr>
                                        <p:cTn id="30" dur="500"/>
                                        <p:tgtEl>
                                          <p:spTgt spid="89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5"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noFill/>
        </p:spPr>
        <p:txBody>
          <a:bodyPr bIns="0" anchor="b">
            <a:noAutofit/>
          </a:bodyPr>
          <a:lstStyle/>
          <a:p>
            <a:pPr>
              <a:lnSpc>
                <a:spcPct val="105000"/>
              </a:lnSpc>
              <a:defRPr/>
            </a:pPr>
            <a:r>
              <a:rPr lang="zh-CN" altLang="en-US" sz="3200">
                <a:solidFill>
                  <a:srgbClr val="002060"/>
                </a:solidFill>
                <a:latin typeface="华光中雅_CNKI" panose="02000500000000000000" pitchFamily="2" charset="-122"/>
                <a:ea typeface="华光中雅_CNKI" panose="02000500000000000000" pitchFamily="2" charset="-122"/>
              </a:rPr>
              <a:t>本章回答如下</a:t>
            </a:r>
            <a:r>
              <a:rPr lang="en-US" altLang="zh-CN" sz="3200">
                <a:solidFill>
                  <a:srgbClr val="002060"/>
                </a:solidFill>
                <a:latin typeface="华光中雅_CNKI" panose="02000500000000000000" pitchFamily="2" charset="-122"/>
                <a:ea typeface="华光中雅_CNKI" panose="02000500000000000000" pitchFamily="2" charset="-122"/>
              </a:rPr>
              <a:t>4</a:t>
            </a:r>
            <a:r>
              <a:rPr lang="zh-CN" altLang="en-US" sz="3200">
                <a:solidFill>
                  <a:srgbClr val="002060"/>
                </a:solidFill>
                <a:latin typeface="华光中雅_CNKI" panose="02000500000000000000" pitchFamily="2" charset="-122"/>
                <a:ea typeface="华光中雅_CNKI" panose="02000500000000000000" pitchFamily="2" charset="-122"/>
              </a:rPr>
              <a:t>个问题</a:t>
            </a:r>
            <a:endParaRPr lang="en-US" sz="3300" kern="0" spc="200" dirty="0">
              <a:solidFill>
                <a:srgbClr val="008000"/>
              </a:solidFill>
              <a:latin typeface="Arial" panose="020B0604020202020204" pitchFamily="34" charset="0"/>
              <a:cs typeface="Arial" panose="020B0604020202020204" pitchFamily="34" charset="0"/>
            </a:endParaRPr>
          </a:p>
        </p:txBody>
      </p:sp>
      <p:sp>
        <p:nvSpPr>
          <p:cNvPr id="36" name="Content Placeholder 2"/>
          <p:cNvSpPr>
            <a:spLocks noGrp="1"/>
          </p:cNvSpPr>
          <p:nvPr>
            <p:ph idx="1"/>
          </p:nvPr>
        </p:nvSpPr>
        <p:spPr>
          <a:xfrm>
            <a:off x="417870" y="1602658"/>
            <a:ext cx="8726129" cy="3031687"/>
          </a:xfrm>
        </p:spPr>
        <p:txBody>
          <a:bodyPr>
            <a:noAutofit/>
          </a:bodyPr>
          <a:lstStyle/>
          <a:p>
            <a:pPr marL="514350" indent="-514350">
              <a:lnSpc>
                <a:spcPct val="110000"/>
              </a:lnSpc>
              <a:spcAft>
                <a:spcPts val="0"/>
              </a:spcAft>
              <a:buClr>
                <a:schemeClr val="accent1">
                  <a:lumMod val="75000"/>
                </a:schemeClr>
              </a:buClr>
              <a:buSzPct val="120000"/>
              <a:buFont typeface="+mj-lt"/>
              <a:buAutoNum type="arabicPeriod"/>
            </a:pPr>
            <a:r>
              <a:rPr lang="en-US" sz="2700" dirty="0">
                <a:latin typeface="微软雅黑" panose="020B0503020204020204" charset="-122"/>
                <a:ea typeface="微软雅黑" panose="020B0503020204020204" charset="-122"/>
              </a:rPr>
              <a:t>什么是弹性？弹性能帮助我们理解哪些问题？</a:t>
            </a:r>
          </a:p>
          <a:p>
            <a:pPr marL="514350" indent="-514350">
              <a:lnSpc>
                <a:spcPct val="110000"/>
              </a:lnSpc>
              <a:spcAft>
                <a:spcPts val="0"/>
              </a:spcAft>
              <a:buClr>
                <a:schemeClr val="accent1">
                  <a:lumMod val="75000"/>
                </a:schemeClr>
              </a:buClr>
              <a:buSzPct val="120000"/>
              <a:buFont typeface="+mj-lt"/>
              <a:buAutoNum type="arabicPeriod"/>
            </a:pPr>
            <a:r>
              <a:rPr lang="en-US" sz="2700" smtClean="0">
                <a:latin typeface="微软雅黑" panose="020B0503020204020204" charset="-122"/>
                <a:ea typeface="微软雅黑" panose="020B0503020204020204" charset="-122"/>
              </a:rPr>
              <a:t>需求的价格弹性是</a:t>
            </a:r>
            <a:r>
              <a:rPr lang="zh-CN" altLang="en-US" sz="2700" smtClean="0">
                <a:latin typeface="微软雅黑" panose="020B0503020204020204" charset="-122"/>
                <a:ea typeface="微软雅黑" panose="020B0503020204020204" charset="-122"/>
              </a:rPr>
              <a:t>什么</a:t>
            </a:r>
            <a:r>
              <a:rPr lang="en-US" sz="2700" smtClean="0">
                <a:latin typeface="微软雅黑" panose="020B0503020204020204" charset="-122"/>
                <a:ea typeface="微软雅黑" panose="020B0503020204020204" charset="-122"/>
              </a:rPr>
              <a:t>？</a:t>
            </a:r>
            <a:r>
              <a:rPr lang="en-US" sz="2700" dirty="0">
                <a:latin typeface="微软雅黑" panose="020B0503020204020204" charset="-122"/>
                <a:ea typeface="微软雅黑" panose="020B0503020204020204" charset="-122"/>
              </a:rPr>
              <a:t>它与需求曲线有什么关系？它与</a:t>
            </a:r>
            <a:r>
              <a:rPr lang="zh-CN" altLang="en-US" sz="2700" dirty="0">
                <a:latin typeface="微软雅黑" panose="020B0503020204020204" charset="-122"/>
                <a:ea typeface="微软雅黑" panose="020B0503020204020204" charset="-122"/>
              </a:rPr>
              <a:t>总收益或总</a:t>
            </a:r>
            <a:r>
              <a:rPr lang="en-US" sz="2700" dirty="0">
                <a:latin typeface="微软雅黑" panose="020B0503020204020204" charset="-122"/>
                <a:ea typeface="微软雅黑" panose="020B0503020204020204" charset="-122"/>
              </a:rPr>
              <a:t>支出有什么关系？</a:t>
            </a:r>
          </a:p>
          <a:p>
            <a:pPr marL="514350" indent="-514350">
              <a:lnSpc>
                <a:spcPct val="110000"/>
              </a:lnSpc>
              <a:spcAft>
                <a:spcPts val="0"/>
              </a:spcAft>
              <a:buClr>
                <a:schemeClr val="accent1">
                  <a:lumMod val="75000"/>
                </a:schemeClr>
              </a:buClr>
              <a:buSzPct val="120000"/>
              <a:buFont typeface="+mj-lt"/>
              <a:buAutoNum type="arabicPeriod"/>
            </a:pPr>
            <a:r>
              <a:rPr lang="zh-CN" altLang="en-US" sz="2700">
                <a:latin typeface="微软雅黑" panose="020B0503020204020204" charset="-122"/>
                <a:ea typeface="微软雅黑" panose="020B0503020204020204" charset="-122"/>
              </a:rPr>
              <a:t>供给</a:t>
            </a:r>
            <a:r>
              <a:rPr lang="en-US" sz="2700" smtClean="0">
                <a:latin typeface="微软雅黑" panose="020B0503020204020204" charset="-122"/>
                <a:ea typeface="微软雅黑" panose="020B0503020204020204" charset="-122"/>
              </a:rPr>
              <a:t>的价格弹性是</a:t>
            </a:r>
            <a:r>
              <a:rPr lang="zh-CN" altLang="en-US" sz="2700" smtClean="0">
                <a:latin typeface="微软雅黑" panose="020B0503020204020204" charset="-122"/>
                <a:ea typeface="微软雅黑" panose="020B0503020204020204" charset="-122"/>
              </a:rPr>
              <a:t>什么</a:t>
            </a:r>
            <a:r>
              <a:rPr lang="en-US" sz="2700" smtClean="0">
                <a:latin typeface="微软雅黑" panose="020B0503020204020204" charset="-122"/>
                <a:ea typeface="微软雅黑" panose="020B0503020204020204" charset="-122"/>
              </a:rPr>
              <a:t>？</a:t>
            </a:r>
            <a:r>
              <a:rPr lang="en-US" sz="2700" dirty="0">
                <a:latin typeface="微软雅黑" panose="020B0503020204020204" charset="-122"/>
                <a:ea typeface="微软雅黑" panose="020B0503020204020204" charset="-122"/>
              </a:rPr>
              <a:t>它与</a:t>
            </a:r>
            <a:r>
              <a:rPr lang="zh-CN" altLang="en-US" sz="2700" dirty="0">
                <a:latin typeface="微软雅黑" panose="020B0503020204020204" charset="-122"/>
                <a:ea typeface="微软雅黑" panose="020B0503020204020204" charset="-122"/>
              </a:rPr>
              <a:t>供给</a:t>
            </a:r>
            <a:r>
              <a:rPr lang="en-US" sz="2700" dirty="0">
                <a:latin typeface="微软雅黑" panose="020B0503020204020204" charset="-122"/>
                <a:ea typeface="微软雅黑" panose="020B0503020204020204" charset="-122"/>
              </a:rPr>
              <a:t>曲线有什么关系？</a:t>
            </a:r>
          </a:p>
          <a:p>
            <a:pPr marL="514350" indent="-514350">
              <a:lnSpc>
                <a:spcPct val="110000"/>
              </a:lnSpc>
              <a:spcAft>
                <a:spcPts val="0"/>
              </a:spcAft>
              <a:buClr>
                <a:schemeClr val="accent1">
                  <a:lumMod val="75000"/>
                </a:schemeClr>
              </a:buClr>
              <a:buSzPct val="120000"/>
              <a:buFont typeface="+mj-lt"/>
              <a:buAutoNum type="arabicPeriod"/>
            </a:pPr>
            <a:r>
              <a:rPr lang="en-US" sz="2700" dirty="0">
                <a:latin typeface="微软雅黑" panose="020B0503020204020204" charset="-122"/>
                <a:ea typeface="微软雅黑" panose="020B0503020204020204" charset="-122"/>
              </a:rPr>
              <a:t>需求的收入</a:t>
            </a:r>
            <a:r>
              <a:rPr lang="zh-CN" altLang="en-US" sz="2700" dirty="0">
                <a:latin typeface="微软雅黑" panose="020B0503020204020204" charset="-122"/>
                <a:ea typeface="微软雅黑" panose="020B0503020204020204" charset="-122"/>
              </a:rPr>
              <a:t>弹性</a:t>
            </a:r>
            <a:r>
              <a:rPr lang="en-US" sz="2700" dirty="0">
                <a:latin typeface="微软雅黑" panose="020B0503020204020204" charset="-122"/>
                <a:ea typeface="微软雅黑" panose="020B0503020204020204" charset="-122"/>
              </a:rPr>
              <a:t>和交叉价格弹性是什么？</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a:xfrm>
            <a:off x="457199" y="513736"/>
            <a:ext cx="6690852" cy="710381"/>
          </a:xfrm>
        </p:spPr>
        <p:txBody>
          <a:bodyPr>
            <a:normAutofit/>
          </a:bodyPr>
          <a:lstStyle/>
          <a:p>
            <a:pPr eaLnBrk="1" hangingPunct="1"/>
            <a:r>
              <a:rPr lang="zh-CN" altLang="en-US" sz="3200" dirty="0">
                <a:ea typeface="华光中雅_CNKI" panose="02000500000000000000"/>
              </a:rPr>
              <a:t>各种需求曲线</a:t>
            </a:r>
            <a:endParaRPr lang="en-US" sz="3200" dirty="0">
              <a:ea typeface="华光中雅_CNKI" panose="02000500000000000000"/>
            </a:endParaRPr>
          </a:p>
        </p:txBody>
      </p:sp>
      <p:sp>
        <p:nvSpPr>
          <p:cNvPr id="25605" name="Rectangle 3"/>
          <p:cNvSpPr>
            <a:spLocks noGrp="1" noChangeArrowheads="1"/>
          </p:cNvSpPr>
          <p:nvPr>
            <p:ph idx="4294967295"/>
          </p:nvPr>
        </p:nvSpPr>
        <p:spPr>
          <a:xfrm>
            <a:off x="668592" y="2015613"/>
            <a:ext cx="8059771" cy="2836942"/>
          </a:xfrm>
        </p:spPr>
        <p:txBody>
          <a:bodyPr>
            <a:noAutofit/>
          </a:bodyPr>
          <a:lstStyle/>
          <a:p>
            <a:pPr>
              <a:spcBef>
                <a:spcPct val="55000"/>
              </a:spcBef>
            </a:pPr>
            <a:r>
              <a:rPr lang="zh-CN" altLang="en-US" sz="2400" dirty="0">
                <a:latin typeface="微软雅黑" panose="020B0503020204020204" pitchFamily="34" charset="-122"/>
                <a:ea typeface="微软雅黑" panose="020B0503020204020204" pitchFamily="34" charset="-122"/>
              </a:rPr>
              <a:t>需求价格弹性与需求曲线的斜率密切相关</a:t>
            </a:r>
            <a:endParaRPr lang="en-US" altLang="zh-CN" sz="2400" dirty="0">
              <a:latin typeface="微软雅黑" panose="020B0503020204020204" pitchFamily="34" charset="-122"/>
              <a:ea typeface="微软雅黑" panose="020B0503020204020204" pitchFamily="34" charset="-122"/>
            </a:endParaRPr>
          </a:p>
          <a:p>
            <a:pPr>
              <a:spcBef>
                <a:spcPct val="55000"/>
              </a:spcBef>
            </a:pPr>
            <a:r>
              <a:rPr lang="zh-CN" altLang="en-US" sz="2400" smtClean="0">
                <a:latin typeface="微软雅黑" panose="020B0503020204020204" pitchFamily="34" charset="-122"/>
                <a:ea typeface="微软雅黑" panose="020B0503020204020204" pitchFamily="34" charset="-122"/>
              </a:rPr>
              <a:t>简单规则：</a:t>
            </a:r>
            <a:endParaRPr lang="en-US" altLang="zh-CN" sz="2400" dirty="0">
              <a:latin typeface="微软雅黑" panose="020B0503020204020204" pitchFamily="34" charset="-122"/>
              <a:ea typeface="微软雅黑" panose="020B0503020204020204" pitchFamily="34" charset="-122"/>
            </a:endParaRPr>
          </a:p>
          <a:p>
            <a:pPr marL="0" indent="0">
              <a:spcBef>
                <a:spcPct val="55000"/>
              </a:spcBef>
              <a:buNone/>
            </a:pPr>
            <a:r>
              <a:rPr lang="zh-CN" altLang="en-US" sz="2400">
                <a:latin typeface="微软雅黑" panose="020B0503020204020204" pitchFamily="34" charset="-122"/>
                <a:ea typeface="微软雅黑" panose="020B0503020204020204" pitchFamily="34" charset="-122"/>
              </a:rPr>
              <a:t>    </a:t>
            </a:r>
            <a:r>
              <a:rPr lang="zh-CN" altLang="en-US" sz="2400" smtClean="0">
                <a:latin typeface="微软雅黑" panose="020B0503020204020204" pitchFamily="34" charset="-122"/>
                <a:ea typeface="微软雅黑" panose="020B0503020204020204" pitchFamily="34" charset="-122"/>
              </a:rPr>
              <a:t>需求</a:t>
            </a:r>
            <a:r>
              <a:rPr lang="zh-CN" altLang="en-US" sz="2400" dirty="0">
                <a:latin typeface="微软雅黑" panose="020B0503020204020204" pitchFamily="34" charset="-122"/>
                <a:ea typeface="微软雅黑" panose="020B0503020204020204" pitchFamily="34" charset="-122"/>
              </a:rPr>
              <a:t>曲线越平坦</a:t>
            </a:r>
            <a:r>
              <a:rPr lang="zh-CN" altLang="en-US" sz="240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需求价格</a:t>
            </a:r>
            <a:r>
              <a:rPr lang="zh-CN" altLang="en-US" sz="2400" dirty="0">
                <a:latin typeface="微软雅黑" panose="020B0503020204020204" pitchFamily="34" charset="-122"/>
                <a:ea typeface="微软雅黑" panose="020B0503020204020204" pitchFamily="34" charset="-122"/>
              </a:rPr>
              <a:t>弹性就越大</a:t>
            </a:r>
            <a:endParaRPr lang="en-US" altLang="zh-CN" sz="2400" dirty="0">
              <a:latin typeface="微软雅黑" panose="020B0503020204020204" pitchFamily="34" charset="-122"/>
              <a:ea typeface="微软雅黑" panose="020B0503020204020204" pitchFamily="34" charset="-122"/>
            </a:endParaRPr>
          </a:p>
          <a:p>
            <a:pPr marL="0" indent="0">
              <a:spcBef>
                <a:spcPct val="55000"/>
              </a:spcBef>
              <a:buNone/>
            </a:pPr>
            <a:r>
              <a:rPr lang="en-US" altLang="zh-CN" sz="2400">
                <a:latin typeface="微软雅黑" panose="020B0503020204020204" pitchFamily="34" charset="-122"/>
                <a:ea typeface="微软雅黑" panose="020B0503020204020204" pitchFamily="34" charset="-122"/>
              </a:rPr>
              <a:t>    </a:t>
            </a:r>
            <a:r>
              <a:rPr lang="zh-CN" altLang="en-US" sz="2400" smtClean="0">
                <a:latin typeface="微软雅黑" panose="020B0503020204020204" pitchFamily="34" charset="-122"/>
                <a:ea typeface="微软雅黑" panose="020B0503020204020204" pitchFamily="34" charset="-122"/>
              </a:rPr>
              <a:t>需求</a:t>
            </a:r>
            <a:r>
              <a:rPr lang="zh-CN" altLang="en-US" sz="2400" dirty="0">
                <a:latin typeface="微软雅黑" panose="020B0503020204020204" pitchFamily="34" charset="-122"/>
                <a:ea typeface="微软雅黑" panose="020B0503020204020204" pitchFamily="34" charset="-122"/>
              </a:rPr>
              <a:t>曲线越陡峭</a:t>
            </a:r>
            <a:r>
              <a:rPr lang="zh-CN" altLang="en-US" sz="240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需求价格</a:t>
            </a:r>
            <a:r>
              <a:rPr lang="zh-CN" altLang="en-US" sz="2400" dirty="0">
                <a:latin typeface="微软雅黑" panose="020B0503020204020204" pitchFamily="34" charset="-122"/>
                <a:ea typeface="微软雅黑" panose="020B0503020204020204" pitchFamily="34" charset="-122"/>
              </a:rPr>
              <a:t>弹性就越小</a:t>
            </a:r>
            <a:endParaRPr lang="en-US" altLang="zh-CN" sz="2400" dirty="0">
              <a:latin typeface="微软雅黑" panose="020B0503020204020204" pitchFamily="34" charset="-122"/>
              <a:ea typeface="微软雅黑" panose="020B0503020204020204" pitchFamily="34" charset="-122"/>
            </a:endParaRPr>
          </a:p>
          <a:p>
            <a:pPr>
              <a:spcBef>
                <a:spcPct val="55000"/>
              </a:spcBef>
            </a:pPr>
            <a:r>
              <a:rPr lang="zh-CN" altLang="en-US" sz="2400" dirty="0">
                <a:latin typeface="微软雅黑" panose="020B0503020204020204" pitchFamily="34" charset="-122"/>
                <a:ea typeface="微软雅黑" panose="020B0503020204020204" pitchFamily="34" charset="-122"/>
              </a:rPr>
              <a:t>需求曲线的五种</a:t>
            </a:r>
            <a:r>
              <a:rPr lang="zh-CN" altLang="en-US" sz="2400">
                <a:latin typeface="微软雅黑" panose="020B0503020204020204" pitchFamily="34" charset="-122"/>
                <a:ea typeface="微软雅黑" panose="020B0503020204020204" pitchFamily="34" charset="-122"/>
              </a:rPr>
              <a:t>不同</a:t>
            </a:r>
            <a:r>
              <a:rPr lang="zh-CN" altLang="en-US" sz="2400" smtClean="0">
                <a:latin typeface="微软雅黑" panose="020B0503020204020204" pitchFamily="34" charset="-122"/>
                <a:ea typeface="微软雅黑" panose="020B0503020204020204" pitchFamily="34" charset="-122"/>
              </a:rPr>
              <a:t>分类</a:t>
            </a:r>
            <a:endParaRPr lang="en-US" sz="2400" dirty="0">
              <a:latin typeface="微软雅黑" panose="020B0503020204020204" pitchFamily="34" charset="-122"/>
              <a:ea typeface="微软雅黑" panose="020B0503020204020204" pitchFamily="34" charset="-122"/>
            </a:endParaRPr>
          </a:p>
        </p:txBody>
      </p:sp>
      <p:sp>
        <p:nvSpPr>
          <p:cNvPr id="2560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wipe(left)">
                                      <p:cBhvr>
                                        <p:cTn id="7" dur="500"/>
                                        <p:tgtEl>
                                          <p:spTgt spid="256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5">
                                            <p:txEl>
                                              <p:pRg st="1" end="1"/>
                                            </p:txEl>
                                          </p:spTgt>
                                        </p:tgtEl>
                                        <p:attrNameLst>
                                          <p:attrName>style.visibility</p:attrName>
                                        </p:attrNameLst>
                                      </p:cBhvr>
                                      <p:to>
                                        <p:strVal val="visible"/>
                                      </p:to>
                                    </p:set>
                                    <p:animEffect transition="in" filter="wipe(left)">
                                      <p:cBhvr>
                                        <p:cTn id="12" dur="500"/>
                                        <p:tgtEl>
                                          <p:spTgt spid="256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5">
                                            <p:txEl>
                                              <p:pRg st="2" end="2"/>
                                            </p:txEl>
                                          </p:spTgt>
                                        </p:tgtEl>
                                        <p:attrNameLst>
                                          <p:attrName>style.visibility</p:attrName>
                                        </p:attrNameLst>
                                      </p:cBhvr>
                                      <p:to>
                                        <p:strVal val="visible"/>
                                      </p:to>
                                    </p:set>
                                    <p:animEffect transition="in" filter="wipe(left)">
                                      <p:cBhvr>
                                        <p:cTn id="17" dur="500"/>
                                        <p:tgtEl>
                                          <p:spTgt spid="256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5">
                                            <p:txEl>
                                              <p:pRg st="3" end="3"/>
                                            </p:txEl>
                                          </p:spTgt>
                                        </p:tgtEl>
                                        <p:attrNameLst>
                                          <p:attrName>style.visibility</p:attrName>
                                        </p:attrNameLst>
                                      </p:cBhvr>
                                      <p:to>
                                        <p:strVal val="visible"/>
                                      </p:to>
                                    </p:set>
                                    <p:animEffect transition="in" filter="wipe(left)">
                                      <p:cBhvr>
                                        <p:cTn id="22" dur="500"/>
                                        <p:tgtEl>
                                          <p:spTgt spid="256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5">
                                            <p:txEl>
                                              <p:pRg st="4" end="4"/>
                                            </p:txEl>
                                          </p:spTgt>
                                        </p:tgtEl>
                                        <p:attrNameLst>
                                          <p:attrName>style.visibility</p:attrName>
                                        </p:attrNameLst>
                                      </p:cBhvr>
                                      <p:to>
                                        <p:strVal val="visible"/>
                                      </p:to>
                                    </p:set>
                                    <p:animEffect transition="in" filter="wipe(left)">
                                      <p:cBhvr>
                                        <p:cTn id="27" dur="500"/>
                                        <p:tgtEl>
                                          <p:spTgt spid="256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4567238" y="3019425"/>
            <a:ext cx="1943100" cy="2386013"/>
            <a:chOff x="2877" y="1902"/>
            <a:chExt cx="1224" cy="1503"/>
          </a:xfrm>
        </p:grpSpPr>
        <p:sp>
          <p:nvSpPr>
            <p:cNvPr id="26665" name="Text Box 3"/>
            <p:cNvSpPr txBox="1">
              <a:spLocks noChangeArrowheads="1"/>
            </p:cNvSpPr>
            <p:nvPr/>
          </p:nvSpPr>
          <p:spPr bwMode="auto">
            <a:xfrm>
              <a:off x="3731" y="3117"/>
              <a:ext cx="37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Q</a:t>
              </a:r>
              <a:r>
                <a:rPr lang="en-US" sz="2400" b="1" baseline="-25000">
                  <a:latin typeface="微软雅黑" panose="020B0503020204020204" pitchFamily="34" charset="-122"/>
                  <a:ea typeface="微软雅黑" panose="020B0503020204020204" pitchFamily="34" charset="-122"/>
                  <a:cs typeface="Arial" panose="020B0604020202020204"/>
                </a:rPr>
                <a:t>1</a:t>
              </a:r>
            </a:p>
          </p:txBody>
        </p:sp>
        <p:sp>
          <p:nvSpPr>
            <p:cNvPr id="26666" name="Text Box 4"/>
            <p:cNvSpPr txBox="1">
              <a:spLocks noChangeArrowheads="1"/>
            </p:cNvSpPr>
            <p:nvPr/>
          </p:nvSpPr>
          <p:spPr bwMode="auto">
            <a:xfrm>
              <a:off x="2877" y="1902"/>
              <a:ext cx="376" cy="288"/>
            </a:xfrm>
            <a:prstGeom prst="rect">
              <a:avLst/>
            </a:prstGeom>
            <a:noFill/>
            <a:ln w="9525">
              <a:noFill/>
              <a:miter lim="800000"/>
            </a:ln>
          </p:spPr>
          <p:txBody>
            <a:bodyPr>
              <a:spAutoFit/>
            </a:bodyPr>
            <a:lstStyle/>
            <a:p>
              <a:pPr algn="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r>
                <a:rPr lang="en-US" sz="2400" b="1" baseline="-25000">
                  <a:latin typeface="微软雅黑" panose="020B0503020204020204" pitchFamily="34" charset="-122"/>
                  <a:ea typeface="微软雅黑" panose="020B0503020204020204" pitchFamily="34" charset="-122"/>
                  <a:cs typeface="Arial" panose="020B0604020202020204"/>
                </a:rPr>
                <a:t>1</a:t>
              </a:r>
            </a:p>
          </p:txBody>
        </p:sp>
        <p:grpSp>
          <p:nvGrpSpPr>
            <p:cNvPr id="3" name="Group 5"/>
            <p:cNvGrpSpPr/>
            <p:nvPr/>
          </p:nvGrpSpPr>
          <p:grpSpPr bwMode="auto">
            <a:xfrm>
              <a:off x="3265" y="2047"/>
              <a:ext cx="662" cy="1079"/>
              <a:chOff x="3265" y="2047"/>
              <a:chExt cx="662" cy="1178"/>
            </a:xfrm>
          </p:grpSpPr>
          <p:sp>
            <p:nvSpPr>
              <p:cNvPr id="26668" name="Line 6"/>
              <p:cNvSpPr>
                <a:spLocks noChangeShapeType="1"/>
              </p:cNvSpPr>
              <p:nvPr/>
            </p:nvSpPr>
            <p:spPr bwMode="auto">
              <a:xfrm>
                <a:off x="3920" y="2049"/>
                <a:ext cx="0" cy="1176"/>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6669" name="Line 7"/>
              <p:cNvSpPr>
                <a:spLocks noChangeShapeType="1"/>
              </p:cNvSpPr>
              <p:nvPr/>
            </p:nvSpPr>
            <p:spPr bwMode="auto">
              <a:xfrm>
                <a:off x="3265" y="2047"/>
                <a:ext cx="662" cy="0"/>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grpSp>
        <p:nvGrpSpPr>
          <p:cNvPr id="4" name="Group 8"/>
          <p:cNvGrpSpPr/>
          <p:nvPr/>
        </p:nvGrpSpPr>
        <p:grpSpPr bwMode="auto">
          <a:xfrm>
            <a:off x="5935663" y="2287588"/>
            <a:ext cx="614362" cy="2676525"/>
            <a:chOff x="3739" y="1441"/>
            <a:chExt cx="387" cy="1686"/>
          </a:xfrm>
        </p:grpSpPr>
        <p:sp>
          <p:nvSpPr>
            <p:cNvPr id="26663" name="Text Box 9"/>
            <p:cNvSpPr txBox="1">
              <a:spLocks noChangeArrowheads="1"/>
            </p:cNvSpPr>
            <p:nvPr/>
          </p:nvSpPr>
          <p:spPr bwMode="auto">
            <a:xfrm>
              <a:off x="3739" y="1441"/>
              <a:ext cx="38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D</a:t>
              </a:r>
            </a:p>
          </p:txBody>
        </p:sp>
        <p:sp>
          <p:nvSpPr>
            <p:cNvPr id="26664" name="Line 10"/>
            <p:cNvSpPr>
              <a:spLocks noChangeShapeType="1"/>
            </p:cNvSpPr>
            <p:nvPr/>
          </p:nvSpPr>
          <p:spPr bwMode="auto">
            <a:xfrm flipH="1">
              <a:off x="3917" y="1692"/>
              <a:ext cx="0" cy="1435"/>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26630" name="Rectangle 11"/>
          <p:cNvSpPr>
            <a:spLocks noGrp="1" noChangeArrowheads="1"/>
          </p:cNvSpPr>
          <p:nvPr>
            <p:ph type="title" idx="4294967295"/>
          </p:nvPr>
        </p:nvSpPr>
        <p:spPr>
          <a:xfrm>
            <a:off x="118346" y="623093"/>
            <a:ext cx="8494712" cy="619125"/>
          </a:xfrm>
        </p:spPr>
        <p:txBody>
          <a:bodyPr>
            <a:normAutofit/>
          </a:bodyPr>
          <a:lstStyle/>
          <a:p>
            <a:pPr algn="l" eaLnBrk="1" hangingPunct="1"/>
            <a:r>
              <a:rPr lang="en-US" sz="2800" dirty="0">
                <a:solidFill>
                  <a:srgbClr val="CC0000"/>
                </a:solidFill>
                <a:latin typeface="微软雅黑" panose="020B0503020204020204" pitchFamily="34" charset="-122"/>
                <a:ea typeface="微软雅黑" panose="020B0503020204020204" pitchFamily="34" charset="-122"/>
              </a:rPr>
              <a:t>“</a:t>
            </a:r>
            <a:r>
              <a:rPr lang="zh-CN" altLang="en-US" sz="3200" dirty="0">
                <a:solidFill>
                  <a:srgbClr val="CC0000"/>
                </a:solidFill>
                <a:latin typeface="微软雅黑" panose="020B0503020204020204" pitchFamily="34" charset="-122"/>
                <a:ea typeface="微软雅黑" panose="020B0503020204020204" pitchFamily="34" charset="-122"/>
              </a:rPr>
              <a:t>完全无弹性的需求</a:t>
            </a:r>
            <a:r>
              <a:rPr lang="en-US" sz="3200">
                <a:solidFill>
                  <a:srgbClr val="CC0000"/>
                </a:solidFill>
                <a:latin typeface="微软雅黑" panose="020B0503020204020204" pitchFamily="34" charset="-122"/>
                <a:ea typeface="微软雅黑" panose="020B0503020204020204" pitchFamily="34" charset="-122"/>
              </a:rPr>
              <a:t>”  </a:t>
            </a:r>
            <a:r>
              <a:rPr lang="en-US" sz="3200" b="0" smtClean="0">
                <a:solidFill>
                  <a:srgbClr val="CC0000"/>
                </a:solidFill>
                <a:latin typeface="微软雅黑" panose="020B0503020204020204" pitchFamily="34" charset="-122"/>
                <a:ea typeface="微软雅黑" panose="020B0503020204020204" pitchFamily="34" charset="-122"/>
              </a:rPr>
              <a:t>(</a:t>
            </a:r>
            <a:r>
              <a:rPr lang="zh-CN" altLang="en-US" sz="3200" smtClean="0">
                <a:solidFill>
                  <a:srgbClr val="CC0000"/>
                </a:solidFill>
                <a:latin typeface="微软雅黑" panose="020B0503020204020204" pitchFamily="34" charset="-122"/>
                <a:ea typeface="微软雅黑" panose="020B0503020204020204" pitchFamily="34" charset="-122"/>
              </a:rPr>
              <a:t>极端情况</a:t>
            </a:r>
            <a:r>
              <a:rPr lang="en-US" sz="3200" b="0" smtClean="0">
                <a:solidFill>
                  <a:srgbClr val="CC0000"/>
                </a:solidFill>
                <a:latin typeface="微软雅黑" panose="020B0503020204020204" pitchFamily="34" charset="-122"/>
                <a:ea typeface="微软雅黑" panose="020B0503020204020204" pitchFamily="34" charset="-122"/>
              </a:rPr>
              <a:t>)</a:t>
            </a:r>
            <a:endParaRPr lang="en-US" sz="3200" b="0" dirty="0">
              <a:solidFill>
                <a:srgbClr val="CC0000"/>
              </a:solidFill>
              <a:latin typeface="微软雅黑" panose="020B0503020204020204" pitchFamily="34" charset="-122"/>
              <a:ea typeface="微软雅黑" panose="020B0503020204020204" pitchFamily="34" charset="-122"/>
            </a:endParaRPr>
          </a:p>
        </p:txBody>
      </p:sp>
      <p:grpSp>
        <p:nvGrpSpPr>
          <p:cNvPr id="5" name="Group 12"/>
          <p:cNvGrpSpPr/>
          <p:nvPr/>
        </p:nvGrpSpPr>
        <p:grpSpPr bwMode="auto">
          <a:xfrm>
            <a:off x="4826000" y="2114550"/>
            <a:ext cx="3870325" cy="3060700"/>
            <a:chOff x="3226" y="1041"/>
            <a:chExt cx="2146" cy="1792"/>
          </a:xfrm>
        </p:grpSpPr>
        <p:grpSp>
          <p:nvGrpSpPr>
            <p:cNvPr id="6" name="Group 13"/>
            <p:cNvGrpSpPr/>
            <p:nvPr/>
          </p:nvGrpSpPr>
          <p:grpSpPr bwMode="auto">
            <a:xfrm>
              <a:off x="3421" y="1302"/>
              <a:ext cx="1661" cy="1413"/>
              <a:chOff x="1098" y="1361"/>
              <a:chExt cx="2116" cy="2027"/>
            </a:xfrm>
          </p:grpSpPr>
          <p:sp>
            <p:nvSpPr>
              <p:cNvPr id="26661" name="Line 14"/>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6662" name="Line 15"/>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26659" name="Text Box 16"/>
            <p:cNvSpPr txBox="1">
              <a:spLocks noChangeArrowheads="1"/>
            </p:cNvSpPr>
            <p:nvPr/>
          </p:nvSpPr>
          <p:spPr bwMode="auto">
            <a:xfrm>
              <a:off x="3226" y="1041"/>
              <a:ext cx="387" cy="26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p>
          </p:txBody>
        </p:sp>
        <p:sp>
          <p:nvSpPr>
            <p:cNvPr id="26660" name="Text Box 17"/>
            <p:cNvSpPr txBox="1">
              <a:spLocks noChangeArrowheads="1"/>
            </p:cNvSpPr>
            <p:nvPr/>
          </p:nvSpPr>
          <p:spPr bwMode="auto">
            <a:xfrm>
              <a:off x="4985" y="2565"/>
              <a:ext cx="387" cy="26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Q</a:t>
              </a:r>
            </a:p>
          </p:txBody>
        </p:sp>
      </p:grpSp>
      <p:grpSp>
        <p:nvGrpSpPr>
          <p:cNvPr id="7" name="Group 18"/>
          <p:cNvGrpSpPr/>
          <p:nvPr/>
        </p:nvGrpSpPr>
        <p:grpSpPr bwMode="auto">
          <a:xfrm>
            <a:off x="4560888" y="3706813"/>
            <a:ext cx="1727200" cy="457200"/>
            <a:chOff x="2873" y="2335"/>
            <a:chExt cx="1088" cy="288"/>
          </a:xfrm>
        </p:grpSpPr>
        <p:sp>
          <p:nvSpPr>
            <p:cNvPr id="26655" name="Text Box 19"/>
            <p:cNvSpPr txBox="1">
              <a:spLocks noChangeArrowheads="1"/>
            </p:cNvSpPr>
            <p:nvPr/>
          </p:nvSpPr>
          <p:spPr bwMode="auto">
            <a:xfrm>
              <a:off x="2873" y="2335"/>
              <a:ext cx="387" cy="288"/>
            </a:xfrm>
            <a:prstGeom prst="rect">
              <a:avLst/>
            </a:prstGeom>
            <a:noFill/>
            <a:ln w="9525">
              <a:noFill/>
              <a:miter lim="800000"/>
            </a:ln>
          </p:spPr>
          <p:txBody>
            <a:bodyPr>
              <a:spAutoFit/>
            </a:bodyPr>
            <a:lstStyle/>
            <a:p>
              <a:pPr algn="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r>
                <a:rPr lang="en-US" sz="2400" b="1" baseline="-25000">
                  <a:latin typeface="微软雅黑" panose="020B0503020204020204" pitchFamily="34" charset="-122"/>
                  <a:ea typeface="微软雅黑" panose="020B0503020204020204" pitchFamily="34" charset="-122"/>
                  <a:cs typeface="Arial" panose="020B0604020202020204"/>
                </a:rPr>
                <a:t>2</a:t>
              </a:r>
            </a:p>
          </p:txBody>
        </p:sp>
        <p:sp>
          <p:nvSpPr>
            <p:cNvPr id="26656" name="Line 20"/>
            <p:cNvSpPr>
              <a:spLocks noChangeShapeType="1"/>
            </p:cNvSpPr>
            <p:nvPr/>
          </p:nvSpPr>
          <p:spPr bwMode="auto">
            <a:xfrm>
              <a:off x="3264" y="2463"/>
              <a:ext cx="647" cy="0"/>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6657" name="Oval 21"/>
            <p:cNvSpPr>
              <a:spLocks noChangeArrowheads="1"/>
            </p:cNvSpPr>
            <p:nvPr/>
          </p:nvSpPr>
          <p:spPr bwMode="auto">
            <a:xfrm>
              <a:off x="3873" y="2419"/>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392214" name="Line 22"/>
          <p:cNvSpPr>
            <a:spLocks noChangeShapeType="1"/>
          </p:cNvSpPr>
          <p:nvPr/>
        </p:nvSpPr>
        <p:spPr bwMode="auto">
          <a:xfrm rot="10800000" flipH="1" flipV="1">
            <a:off x="5313363" y="3252788"/>
            <a:ext cx="0" cy="657225"/>
          </a:xfrm>
          <a:prstGeom prst="line">
            <a:avLst/>
          </a:prstGeom>
          <a:noFill/>
          <a:ln w="50800">
            <a:solidFill>
              <a:srgbClr val="FF6600"/>
            </a:solidFill>
            <a:round/>
            <a:tailEnd type="triangle" w="lg" len="me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92215" name="Text Box 23"/>
          <p:cNvSpPr txBox="1">
            <a:spLocks noChangeArrowheads="1"/>
          </p:cNvSpPr>
          <p:nvPr/>
        </p:nvSpPr>
        <p:spPr bwMode="auto">
          <a:xfrm>
            <a:off x="3557588" y="4189413"/>
            <a:ext cx="1203325" cy="830997"/>
          </a:xfrm>
          <a:prstGeom prst="rect">
            <a:avLst/>
          </a:prstGeom>
          <a:solidFill>
            <a:srgbClr val="FF9900">
              <a:alpha val="50195"/>
            </a:srgbClr>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价格下降</a:t>
            </a:r>
            <a:r>
              <a:rPr lang="en-US" sz="2400" dirty="0">
                <a:latin typeface="微软雅黑" panose="020B0503020204020204" pitchFamily="34" charset="-122"/>
                <a:ea typeface="微软雅黑" panose="020B0503020204020204" pitchFamily="34" charset="-122"/>
                <a:cs typeface="Arial" panose="020B0604020202020204"/>
              </a:rPr>
              <a:t>10%</a:t>
            </a:r>
          </a:p>
        </p:txBody>
      </p:sp>
      <p:sp>
        <p:nvSpPr>
          <p:cNvPr id="392216" name="Text Box 24"/>
          <p:cNvSpPr txBox="1">
            <a:spLocks noChangeArrowheads="1"/>
          </p:cNvSpPr>
          <p:nvPr/>
        </p:nvSpPr>
        <p:spPr bwMode="auto">
          <a:xfrm>
            <a:off x="5957888" y="5486400"/>
            <a:ext cx="1836737" cy="830997"/>
          </a:xfrm>
          <a:prstGeom prst="rect">
            <a:avLst/>
          </a:prstGeom>
          <a:solidFill>
            <a:srgbClr val="CCFFCC"/>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需求量变动</a:t>
            </a:r>
            <a:r>
              <a:rPr lang="en-US" sz="2400" dirty="0">
                <a:latin typeface="微软雅黑" panose="020B0503020204020204" pitchFamily="34" charset="-122"/>
                <a:ea typeface="微软雅黑" panose="020B0503020204020204" pitchFamily="34" charset="-122"/>
                <a:cs typeface="Arial" panose="020B0604020202020204"/>
              </a:rPr>
              <a:t>  0%</a:t>
            </a:r>
          </a:p>
        </p:txBody>
      </p:sp>
      <p:sp>
        <p:nvSpPr>
          <p:cNvPr id="2663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392218" name="Text Box 26"/>
          <p:cNvSpPr txBox="1">
            <a:spLocks noChangeArrowheads="1"/>
          </p:cNvSpPr>
          <p:nvPr/>
        </p:nvSpPr>
        <p:spPr bwMode="auto">
          <a:xfrm>
            <a:off x="5657056" y="1411473"/>
            <a:ext cx="1171575" cy="473075"/>
          </a:xfrm>
          <a:prstGeom prst="rect">
            <a:avLst/>
          </a:prstGeom>
          <a:noFill/>
          <a:ln w="9525">
            <a:noFill/>
            <a:miter lim="800000"/>
          </a:ln>
        </p:spPr>
        <p:txBody>
          <a:bodyPr>
            <a:spAutoFit/>
          </a:bodyPr>
          <a:lstStyle/>
          <a:p>
            <a:pPr algn="ctr">
              <a:spcBef>
                <a:spcPct val="50000"/>
              </a:spcBef>
            </a:pPr>
            <a:r>
              <a:rPr lang="en-US" sz="2400" dirty="0">
                <a:solidFill>
                  <a:srgbClr val="009900"/>
                </a:solidFill>
                <a:latin typeface="微软雅黑" panose="020B0503020204020204" pitchFamily="34" charset="-122"/>
                <a:ea typeface="微软雅黑" panose="020B0503020204020204" pitchFamily="34" charset="-122"/>
                <a:cs typeface="Arial" panose="020B0604020202020204"/>
              </a:rPr>
              <a:t>0%</a:t>
            </a:r>
            <a:endParaRPr lang="en-US" sz="2400" b="1" i="1" baseline="30000" dirty="0">
              <a:solidFill>
                <a:srgbClr val="009900"/>
              </a:solidFill>
              <a:latin typeface="微软雅黑" panose="020B0503020204020204" pitchFamily="34" charset="-122"/>
              <a:ea typeface="微软雅黑" panose="020B0503020204020204" pitchFamily="34" charset="-122"/>
              <a:cs typeface="Arial" panose="020B0604020202020204"/>
            </a:endParaRPr>
          </a:p>
        </p:txBody>
      </p:sp>
      <p:sp>
        <p:nvSpPr>
          <p:cNvPr id="392219" name="Text Box 27"/>
          <p:cNvSpPr txBox="1">
            <a:spLocks noChangeArrowheads="1"/>
          </p:cNvSpPr>
          <p:nvPr/>
        </p:nvSpPr>
        <p:spPr bwMode="auto">
          <a:xfrm>
            <a:off x="5641327" y="1831336"/>
            <a:ext cx="1171575" cy="473075"/>
          </a:xfrm>
          <a:prstGeom prst="rect">
            <a:avLst/>
          </a:prstGeom>
          <a:noFill/>
          <a:ln w="9525">
            <a:noFill/>
            <a:miter lim="800000"/>
          </a:ln>
        </p:spPr>
        <p:txBody>
          <a:bodyPr>
            <a:spAutoFit/>
          </a:bodyPr>
          <a:lstStyle/>
          <a:p>
            <a:pPr algn="ctr">
              <a:spcBef>
                <a:spcPct val="50000"/>
              </a:spcBef>
            </a:pPr>
            <a:r>
              <a:rPr lang="en-US" sz="2400" dirty="0">
                <a:solidFill>
                  <a:srgbClr val="FF6600"/>
                </a:solidFill>
                <a:latin typeface="微软雅黑" panose="020B0503020204020204" pitchFamily="34" charset="-122"/>
                <a:ea typeface="微软雅黑" panose="020B0503020204020204" pitchFamily="34" charset="-122"/>
                <a:cs typeface="Arial" panose="020B0604020202020204"/>
              </a:rPr>
              <a:t>10%</a:t>
            </a:r>
            <a:endParaRPr lang="en-US" sz="2400" b="1" i="1" baseline="30000" dirty="0">
              <a:solidFill>
                <a:srgbClr val="FF6600"/>
              </a:solidFill>
              <a:latin typeface="微软雅黑" panose="020B0503020204020204" pitchFamily="34" charset="-122"/>
              <a:ea typeface="微软雅黑" panose="020B0503020204020204" pitchFamily="34" charset="-122"/>
              <a:cs typeface="Arial" panose="020B0604020202020204"/>
            </a:endParaRPr>
          </a:p>
        </p:txBody>
      </p:sp>
      <p:sp>
        <p:nvSpPr>
          <p:cNvPr id="392220" name="Text Box 28"/>
          <p:cNvSpPr txBox="1">
            <a:spLocks noChangeArrowheads="1"/>
          </p:cNvSpPr>
          <p:nvPr/>
        </p:nvSpPr>
        <p:spPr bwMode="auto">
          <a:xfrm>
            <a:off x="6844360" y="1576387"/>
            <a:ext cx="682625" cy="488950"/>
          </a:xfrm>
          <a:prstGeom prst="rect">
            <a:avLst/>
          </a:prstGeom>
          <a:noFill/>
          <a:ln w="9525">
            <a:noFill/>
            <a:miter lim="800000"/>
          </a:ln>
        </p:spPr>
        <p:txBody>
          <a:bodyPr>
            <a:spAutoFit/>
          </a:bodyPr>
          <a:lstStyle/>
          <a:p>
            <a:pPr algn="ctr">
              <a:spcBef>
                <a:spcPct val="50000"/>
              </a:spcBef>
            </a:pPr>
            <a:r>
              <a:rPr lang="en-US" sz="2600" dirty="0">
                <a:solidFill>
                  <a:srgbClr val="0000FF"/>
                </a:solidFill>
                <a:latin typeface="Arial" panose="020B0604020202020204"/>
                <a:cs typeface="Arial" panose="020B0604020202020204"/>
              </a:rPr>
              <a:t>= 0</a:t>
            </a:r>
          </a:p>
        </p:txBody>
      </p:sp>
      <p:grpSp>
        <p:nvGrpSpPr>
          <p:cNvPr id="8" name="Group 29"/>
          <p:cNvGrpSpPr/>
          <p:nvPr/>
        </p:nvGrpSpPr>
        <p:grpSpPr bwMode="auto">
          <a:xfrm>
            <a:off x="309154" y="1316037"/>
            <a:ext cx="6413500" cy="1054101"/>
            <a:chOff x="747" y="538"/>
            <a:chExt cx="4040" cy="664"/>
          </a:xfrm>
        </p:grpSpPr>
        <p:sp>
          <p:nvSpPr>
            <p:cNvPr id="26648" name="Text Box 30"/>
            <p:cNvSpPr txBox="1">
              <a:spLocks noChangeArrowheads="1"/>
            </p:cNvSpPr>
            <p:nvPr/>
          </p:nvSpPr>
          <p:spPr bwMode="auto">
            <a:xfrm>
              <a:off x="747" y="603"/>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需求价格</a:t>
              </a:r>
              <a:r>
                <a:rPr lang="zh-CN" altLang="en-US" sz="2400" dirty="0">
                  <a:latin typeface="微软雅黑" panose="020B0503020204020204" pitchFamily="34" charset="-122"/>
                  <a:ea typeface="微软雅黑" panose="020B0503020204020204" pitchFamily="34" charset="-122"/>
                  <a:cs typeface="Arial" panose="020B0604020202020204"/>
                </a:rPr>
                <a:t>弹性</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26649"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26650"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需求量变动百分比</a:t>
              </a:r>
              <a:endParaRPr lang="en-US" altLang="zh-CN" sz="24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400">
                  <a:latin typeface="微软雅黑" panose="020B0503020204020204" pitchFamily="34" charset="-122"/>
                  <a:ea typeface="微软雅黑" panose="020B0503020204020204" pitchFamily="34" charset="-122"/>
                  <a:cs typeface="Arial" panose="020B0604020202020204"/>
                </a:rPr>
                <a:t>价格</a:t>
              </a:r>
              <a:r>
                <a:rPr lang="zh-CN" altLang="en-US" sz="2400" smtClean="0">
                  <a:latin typeface="微软雅黑" panose="020B0503020204020204" pitchFamily="34" charset="-122"/>
                  <a:ea typeface="微软雅黑" panose="020B0503020204020204" pitchFamily="34" charset="-122"/>
                  <a:cs typeface="Arial" panose="020B0604020202020204"/>
                </a:rPr>
                <a:t>变动百分比</a:t>
              </a:r>
              <a:endParaRPr lang="en-US" sz="24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26652" name="Line 34"/>
            <p:cNvSpPr>
              <a:spLocks noChangeShapeType="1"/>
            </p:cNvSpPr>
            <p:nvPr/>
          </p:nvSpPr>
          <p:spPr bwMode="auto">
            <a:xfrm>
              <a:off x="2417" y="859"/>
              <a:ext cx="1404"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6653" name="Text Box 35"/>
            <p:cNvSpPr txBox="1">
              <a:spLocks noChangeArrowheads="1"/>
            </p:cNvSpPr>
            <p:nvPr/>
          </p:nvSpPr>
          <p:spPr bwMode="auto">
            <a:xfrm>
              <a:off x="3839" y="702"/>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26654" name="Line 36"/>
            <p:cNvSpPr>
              <a:spLocks noChangeShapeType="1"/>
            </p:cNvSpPr>
            <p:nvPr/>
          </p:nvSpPr>
          <p:spPr bwMode="auto">
            <a:xfrm>
              <a:off x="4171" y="860"/>
              <a:ext cx="6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26641" name="Oval 37"/>
          <p:cNvSpPr>
            <a:spLocks noChangeArrowheads="1"/>
          </p:cNvSpPr>
          <p:nvPr/>
        </p:nvSpPr>
        <p:spPr bwMode="auto">
          <a:xfrm>
            <a:off x="6148388" y="3179763"/>
            <a:ext cx="139700" cy="138112"/>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6642" name="Rectangle 38"/>
          <p:cNvSpPr>
            <a:spLocks noChangeArrowheads="1"/>
          </p:cNvSpPr>
          <p:nvPr/>
        </p:nvSpPr>
        <p:spPr bwMode="auto">
          <a:xfrm>
            <a:off x="366713" y="3221038"/>
            <a:ext cx="3390900" cy="9683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消费者的价格敏感度：</a:t>
            </a:r>
            <a:endParaRPr lang="en-US" sz="24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26643" name="Rectangle 39"/>
          <p:cNvSpPr>
            <a:spLocks noChangeArrowheads="1"/>
          </p:cNvSpPr>
          <p:nvPr/>
        </p:nvSpPr>
        <p:spPr bwMode="auto">
          <a:xfrm>
            <a:off x="365125" y="2144713"/>
            <a:ext cx="2397126" cy="528637"/>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需求曲线：</a:t>
            </a:r>
            <a:endParaRPr lang="en-US" sz="24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26644" name="Rectangle 40"/>
          <p:cNvSpPr>
            <a:spLocks noChangeArrowheads="1"/>
          </p:cNvSpPr>
          <p:nvPr/>
        </p:nvSpPr>
        <p:spPr bwMode="auto">
          <a:xfrm>
            <a:off x="409305" y="4365625"/>
            <a:ext cx="1617662"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弹性</a:t>
            </a:r>
            <a:endParaRPr lang="en-US" sz="24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26645" name="Rectangle 41"/>
          <p:cNvSpPr>
            <a:spLocks noChangeArrowheads="1"/>
          </p:cNvSpPr>
          <p:nvPr/>
        </p:nvSpPr>
        <p:spPr bwMode="auto">
          <a:xfrm>
            <a:off x="470583" y="2637631"/>
            <a:ext cx="2895600" cy="528638"/>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垂直</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26646" name="Rectangle 42"/>
          <p:cNvSpPr>
            <a:spLocks noChangeArrowheads="1"/>
          </p:cNvSpPr>
          <p:nvPr/>
        </p:nvSpPr>
        <p:spPr bwMode="auto">
          <a:xfrm>
            <a:off x="447915" y="3817469"/>
            <a:ext cx="2624137" cy="495300"/>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400" dirty="0">
                <a:solidFill>
                  <a:srgbClr val="0000FF"/>
                </a:solidFill>
                <a:latin typeface="微软雅黑" panose="020B0503020204020204" pitchFamily="34" charset="-122"/>
                <a:ea typeface="微软雅黑" panose="020B0503020204020204" pitchFamily="34" charset="-122"/>
                <a:cs typeface="Arial" panose="020B0604020202020204"/>
              </a:rPr>
              <a:t>不敏感</a:t>
            </a:r>
            <a:endParaRPr lang="en-US" sz="24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392235" name="Rectangle 43"/>
          <p:cNvSpPr>
            <a:spLocks noChangeArrowheads="1"/>
          </p:cNvSpPr>
          <p:nvPr/>
        </p:nvSpPr>
        <p:spPr bwMode="auto">
          <a:xfrm>
            <a:off x="647700" y="4931426"/>
            <a:ext cx="1831975"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en-US" sz="2400" dirty="0">
                <a:solidFill>
                  <a:srgbClr val="0000FF"/>
                </a:solidFill>
                <a:latin typeface="微软雅黑" panose="020B0503020204020204" pitchFamily="34" charset="-122"/>
                <a:ea typeface="微软雅黑" panose="020B0503020204020204" pitchFamily="34" charset="-122"/>
                <a:cs typeface="Arial" panose="020B0604020202020204"/>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2215"/>
                                        </p:tgtEl>
                                        <p:attrNameLst>
                                          <p:attrName>style.visibility</p:attrName>
                                        </p:attrNameLst>
                                      </p:cBhvr>
                                      <p:to>
                                        <p:strVal val="visible"/>
                                      </p:to>
                                    </p:set>
                                    <p:animEffect transition="in" filter="fade">
                                      <p:cBhvr>
                                        <p:cTn id="7" dur="500"/>
                                        <p:tgtEl>
                                          <p:spTgt spid="3922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2219"/>
                                        </p:tgtEl>
                                        <p:attrNameLst>
                                          <p:attrName>style.visibility</p:attrName>
                                        </p:attrNameLst>
                                      </p:cBhvr>
                                      <p:to>
                                        <p:strVal val="visible"/>
                                      </p:to>
                                    </p:set>
                                    <p:animEffect transition="in" filter="fade">
                                      <p:cBhvr>
                                        <p:cTn id="10" dur="500"/>
                                        <p:tgtEl>
                                          <p:spTgt spid="39221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92214"/>
                                        </p:tgtEl>
                                        <p:attrNameLst>
                                          <p:attrName>style.visibility</p:attrName>
                                        </p:attrNameLst>
                                      </p:cBhvr>
                                      <p:to>
                                        <p:strVal val="visible"/>
                                      </p:to>
                                    </p:set>
                                    <p:animEffect transition="in" filter="wipe(up)">
                                      <p:cBhvr>
                                        <p:cTn id="14" dur="500"/>
                                        <p:tgtEl>
                                          <p:spTgt spid="39221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92216"/>
                                        </p:tgtEl>
                                        <p:attrNameLst>
                                          <p:attrName>style.visibility</p:attrName>
                                        </p:attrNameLst>
                                      </p:cBhvr>
                                      <p:to>
                                        <p:strVal val="visible"/>
                                      </p:to>
                                    </p:set>
                                    <p:animEffect transition="in" filter="fade">
                                      <p:cBhvr>
                                        <p:cTn id="23" dur="500"/>
                                        <p:tgtEl>
                                          <p:spTgt spid="3922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2218"/>
                                        </p:tgtEl>
                                        <p:attrNameLst>
                                          <p:attrName>style.visibility</p:attrName>
                                        </p:attrNameLst>
                                      </p:cBhvr>
                                      <p:to>
                                        <p:strVal val="visible"/>
                                      </p:to>
                                    </p:set>
                                    <p:animEffect transition="in" filter="fade">
                                      <p:cBhvr>
                                        <p:cTn id="26" dur="500"/>
                                        <p:tgtEl>
                                          <p:spTgt spid="3922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2220"/>
                                        </p:tgtEl>
                                        <p:attrNameLst>
                                          <p:attrName>style.visibility</p:attrName>
                                        </p:attrNameLst>
                                      </p:cBhvr>
                                      <p:to>
                                        <p:strVal val="visible"/>
                                      </p:to>
                                    </p:set>
                                    <p:animEffect transition="in" filter="fade">
                                      <p:cBhvr>
                                        <p:cTn id="31" dur="500"/>
                                        <p:tgtEl>
                                          <p:spTgt spid="3922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2235"/>
                                        </p:tgtEl>
                                        <p:attrNameLst>
                                          <p:attrName>style.visibility</p:attrName>
                                        </p:attrNameLst>
                                      </p:cBhvr>
                                      <p:to>
                                        <p:strVal val="visible"/>
                                      </p:to>
                                    </p:set>
                                    <p:animEffect transition="in" filter="fade">
                                      <p:cBhvr>
                                        <p:cTn id="34" dur="500"/>
                                        <p:tgtEl>
                                          <p:spTgt spid="392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14" grpId="0" animBg="1"/>
      <p:bldP spid="392215" grpId="0" animBg="1"/>
      <p:bldP spid="392216" grpId="0" animBg="1"/>
      <p:bldP spid="392218" grpId="0"/>
      <p:bldP spid="392219" grpId="0"/>
      <p:bldP spid="392220" grpId="0"/>
      <p:bldP spid="39223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984875" y="1900238"/>
            <a:ext cx="2193925" cy="2709862"/>
            <a:chOff x="3770" y="1197"/>
            <a:chExt cx="1388" cy="1707"/>
          </a:xfrm>
        </p:grpSpPr>
        <p:sp>
          <p:nvSpPr>
            <p:cNvPr id="27696" name="Arc 3"/>
            <p:cNvSpPr/>
            <p:nvPr/>
          </p:nvSpPr>
          <p:spPr bwMode="auto">
            <a:xfrm flipH="1" flipV="1">
              <a:off x="3770" y="1197"/>
              <a:ext cx="1388" cy="1565"/>
            </a:xfrm>
            <a:custGeom>
              <a:avLst/>
              <a:gdLst>
                <a:gd name="T0" fmla="*/ 0 w 21334"/>
                <a:gd name="T1" fmla="*/ 0 h 18670"/>
                <a:gd name="T2" fmla="*/ 0 w 21334"/>
                <a:gd name="T3" fmla="*/ 0 h 18670"/>
                <a:gd name="T4" fmla="*/ 0 w 21334"/>
                <a:gd name="T5" fmla="*/ 0 h 18670"/>
                <a:gd name="T6" fmla="*/ 0 60000 65536"/>
                <a:gd name="T7" fmla="*/ 0 60000 65536"/>
                <a:gd name="T8" fmla="*/ 0 60000 65536"/>
                <a:gd name="T9" fmla="*/ 0 w 21334"/>
                <a:gd name="T10" fmla="*/ 0 h 18670"/>
                <a:gd name="T11" fmla="*/ 21334 w 21334"/>
                <a:gd name="T12" fmla="*/ 18670 h 18670"/>
              </a:gdLst>
              <a:ahLst/>
              <a:cxnLst>
                <a:cxn ang="T6">
                  <a:pos x="T0" y="T1"/>
                </a:cxn>
                <a:cxn ang="T7">
                  <a:pos x="T2" y="T3"/>
                </a:cxn>
                <a:cxn ang="T8">
                  <a:pos x="T4" y="T5"/>
                </a:cxn>
              </a:cxnLst>
              <a:rect l="T9" t="T10" r="T11" b="T12"/>
              <a:pathLst>
                <a:path w="21334" h="18670" fill="none" extrusionOk="0">
                  <a:moveTo>
                    <a:pt x="10862" y="0"/>
                  </a:moveTo>
                  <a:cubicBezTo>
                    <a:pt x="16474" y="3265"/>
                    <a:pt x="20319" y="8880"/>
                    <a:pt x="21334" y="15292"/>
                  </a:cubicBezTo>
                </a:path>
                <a:path w="21334" h="18670" stroke="0" extrusionOk="0">
                  <a:moveTo>
                    <a:pt x="10862" y="0"/>
                  </a:moveTo>
                  <a:cubicBezTo>
                    <a:pt x="16474" y="3265"/>
                    <a:pt x="20319" y="8880"/>
                    <a:pt x="21334" y="15292"/>
                  </a:cubicBezTo>
                  <a:lnTo>
                    <a:pt x="0" y="18670"/>
                  </a:lnTo>
                  <a:close/>
                </a:path>
              </a:pathLst>
            </a:custGeom>
            <a:noFill/>
            <a:ln w="38100">
              <a:solidFill>
                <a:srgbClr val="003399"/>
              </a:solidFill>
              <a:round/>
            </a:ln>
          </p:spPr>
          <p:txBody>
            <a:bodyPr wrap="none" anchor="ctr"/>
            <a:lstStyle/>
            <a:p>
              <a:endParaRPr lang="en-US">
                <a:latin typeface="Arial" panose="020B0604020202020204"/>
                <a:cs typeface="Arial" panose="020B0604020202020204"/>
              </a:endParaRPr>
            </a:p>
          </p:txBody>
        </p:sp>
        <p:sp>
          <p:nvSpPr>
            <p:cNvPr id="27697" name="Text Box 4"/>
            <p:cNvSpPr txBox="1">
              <a:spLocks noChangeArrowheads="1"/>
            </p:cNvSpPr>
            <p:nvPr/>
          </p:nvSpPr>
          <p:spPr bwMode="auto">
            <a:xfrm>
              <a:off x="4372" y="2615"/>
              <a:ext cx="352" cy="289"/>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p>
          </p:txBody>
        </p:sp>
      </p:grpSp>
      <p:grpSp>
        <p:nvGrpSpPr>
          <p:cNvPr id="3" name="Group 6"/>
          <p:cNvGrpSpPr/>
          <p:nvPr/>
        </p:nvGrpSpPr>
        <p:grpSpPr bwMode="auto">
          <a:xfrm>
            <a:off x="4826000" y="2114550"/>
            <a:ext cx="3870325" cy="3060700"/>
            <a:chOff x="3226" y="1041"/>
            <a:chExt cx="2146" cy="1792"/>
          </a:xfrm>
        </p:grpSpPr>
        <p:grpSp>
          <p:nvGrpSpPr>
            <p:cNvPr id="4" name="Group 7"/>
            <p:cNvGrpSpPr/>
            <p:nvPr/>
          </p:nvGrpSpPr>
          <p:grpSpPr bwMode="auto">
            <a:xfrm>
              <a:off x="3421" y="1302"/>
              <a:ext cx="1661" cy="1413"/>
              <a:chOff x="1098" y="1361"/>
              <a:chExt cx="2116" cy="2027"/>
            </a:xfrm>
          </p:grpSpPr>
          <p:sp>
            <p:nvSpPr>
              <p:cNvPr id="27694" name="Line 8"/>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7695" name="Line 9"/>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7692" name="Text Box 10"/>
            <p:cNvSpPr txBox="1">
              <a:spLocks noChangeArrowheads="1"/>
            </p:cNvSpPr>
            <p:nvPr/>
          </p:nvSpPr>
          <p:spPr bwMode="auto">
            <a:xfrm>
              <a:off x="3226" y="1041"/>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27693" name="Text Box 11"/>
            <p:cNvSpPr txBox="1">
              <a:spLocks noChangeArrowheads="1"/>
            </p:cNvSpPr>
            <p:nvPr/>
          </p:nvSpPr>
          <p:spPr bwMode="auto">
            <a:xfrm>
              <a:off x="4985" y="2565"/>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grpSp>
        <p:nvGrpSpPr>
          <p:cNvPr id="5" name="Group 12"/>
          <p:cNvGrpSpPr/>
          <p:nvPr/>
        </p:nvGrpSpPr>
        <p:grpSpPr bwMode="auto">
          <a:xfrm>
            <a:off x="4567238" y="3019425"/>
            <a:ext cx="1943100" cy="2386013"/>
            <a:chOff x="2877" y="1902"/>
            <a:chExt cx="1224" cy="1503"/>
          </a:xfrm>
        </p:grpSpPr>
        <p:sp>
          <p:nvSpPr>
            <p:cNvPr id="27685" name="Text Box 13"/>
            <p:cNvSpPr txBox="1">
              <a:spLocks noChangeArrowheads="1"/>
            </p:cNvSpPr>
            <p:nvPr/>
          </p:nvSpPr>
          <p:spPr bwMode="auto">
            <a:xfrm>
              <a:off x="3731" y="3117"/>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sp>
          <p:nvSpPr>
            <p:cNvPr id="27686" name="Text Box 14"/>
            <p:cNvSpPr txBox="1">
              <a:spLocks noChangeArrowheads="1"/>
            </p:cNvSpPr>
            <p:nvPr/>
          </p:nvSpPr>
          <p:spPr bwMode="auto">
            <a:xfrm>
              <a:off x="2877" y="1902"/>
              <a:ext cx="376"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grpSp>
          <p:nvGrpSpPr>
            <p:cNvPr id="6" name="Group 15"/>
            <p:cNvGrpSpPr/>
            <p:nvPr/>
          </p:nvGrpSpPr>
          <p:grpSpPr bwMode="auto">
            <a:xfrm>
              <a:off x="3265" y="2047"/>
              <a:ext cx="662" cy="1079"/>
              <a:chOff x="3265" y="2047"/>
              <a:chExt cx="662" cy="1178"/>
            </a:xfrm>
          </p:grpSpPr>
          <p:sp>
            <p:nvSpPr>
              <p:cNvPr id="27689" name="Line 16"/>
              <p:cNvSpPr>
                <a:spLocks noChangeShapeType="1"/>
              </p:cNvSpPr>
              <p:nvPr/>
            </p:nvSpPr>
            <p:spPr bwMode="auto">
              <a:xfrm>
                <a:off x="3920" y="2049"/>
                <a:ext cx="0" cy="1176"/>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7690" name="Line 17"/>
              <p:cNvSpPr>
                <a:spLocks noChangeShapeType="1"/>
              </p:cNvSpPr>
              <p:nvPr/>
            </p:nvSpPr>
            <p:spPr bwMode="auto">
              <a:xfrm>
                <a:off x="3265" y="2047"/>
                <a:ext cx="662"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27688" name="Oval 18"/>
            <p:cNvSpPr>
              <a:spLocks noChangeArrowheads="1"/>
            </p:cNvSpPr>
            <p:nvPr/>
          </p:nvSpPr>
          <p:spPr bwMode="auto">
            <a:xfrm>
              <a:off x="3873" y="2003"/>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7" name="Group 19"/>
          <p:cNvGrpSpPr/>
          <p:nvPr/>
        </p:nvGrpSpPr>
        <p:grpSpPr bwMode="auto">
          <a:xfrm>
            <a:off x="6357938" y="3916363"/>
            <a:ext cx="547687" cy="1492250"/>
            <a:chOff x="4005" y="2467"/>
            <a:chExt cx="345" cy="940"/>
          </a:xfrm>
        </p:grpSpPr>
        <p:sp>
          <p:nvSpPr>
            <p:cNvPr id="27683" name="Text Box 20"/>
            <p:cNvSpPr txBox="1">
              <a:spLocks noChangeArrowheads="1"/>
            </p:cNvSpPr>
            <p:nvPr/>
          </p:nvSpPr>
          <p:spPr bwMode="auto">
            <a:xfrm>
              <a:off x="4005" y="3119"/>
              <a:ext cx="345"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2</a:t>
              </a:r>
            </a:p>
          </p:txBody>
        </p:sp>
        <p:sp>
          <p:nvSpPr>
            <p:cNvPr id="27684" name="Line 21"/>
            <p:cNvSpPr>
              <a:spLocks noChangeShapeType="1"/>
            </p:cNvSpPr>
            <p:nvPr/>
          </p:nvSpPr>
          <p:spPr bwMode="auto">
            <a:xfrm>
              <a:off x="4148" y="2467"/>
              <a:ext cx="0" cy="654"/>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nvGrpSpPr>
          <p:cNvPr id="8" name="Group 22"/>
          <p:cNvGrpSpPr/>
          <p:nvPr/>
        </p:nvGrpSpPr>
        <p:grpSpPr bwMode="auto">
          <a:xfrm>
            <a:off x="4560888" y="3706813"/>
            <a:ext cx="2093912" cy="457200"/>
            <a:chOff x="2873" y="2335"/>
            <a:chExt cx="1319" cy="288"/>
          </a:xfrm>
        </p:grpSpPr>
        <p:sp>
          <p:nvSpPr>
            <p:cNvPr id="27680" name="Text Box 23"/>
            <p:cNvSpPr txBox="1">
              <a:spLocks noChangeArrowheads="1"/>
            </p:cNvSpPr>
            <p:nvPr/>
          </p:nvSpPr>
          <p:spPr bwMode="auto">
            <a:xfrm>
              <a:off x="2873" y="2335"/>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p>
          </p:txBody>
        </p:sp>
        <p:sp>
          <p:nvSpPr>
            <p:cNvPr id="27681" name="Line 24"/>
            <p:cNvSpPr>
              <a:spLocks noChangeShapeType="1"/>
            </p:cNvSpPr>
            <p:nvPr/>
          </p:nvSpPr>
          <p:spPr bwMode="auto">
            <a:xfrm flipV="1">
              <a:off x="3264" y="2463"/>
              <a:ext cx="878"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7682" name="Oval 25"/>
            <p:cNvSpPr>
              <a:spLocks noChangeArrowheads="1"/>
            </p:cNvSpPr>
            <p:nvPr/>
          </p:nvSpPr>
          <p:spPr bwMode="auto">
            <a:xfrm>
              <a:off x="4104" y="241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394266" name="Line 26"/>
          <p:cNvSpPr>
            <a:spLocks noChangeShapeType="1"/>
          </p:cNvSpPr>
          <p:nvPr/>
        </p:nvSpPr>
        <p:spPr bwMode="auto">
          <a:xfrm rot="10800000" flipH="1" flipV="1">
            <a:off x="5313363" y="3252788"/>
            <a:ext cx="0" cy="657225"/>
          </a:xfrm>
          <a:prstGeom prst="line">
            <a:avLst/>
          </a:prstGeom>
          <a:noFill/>
          <a:ln w="508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394267" name="Line 27"/>
          <p:cNvSpPr>
            <a:spLocks noChangeShapeType="1"/>
          </p:cNvSpPr>
          <p:nvPr/>
        </p:nvSpPr>
        <p:spPr bwMode="auto">
          <a:xfrm rot="5400000" flipV="1">
            <a:off x="6406357" y="4656931"/>
            <a:ext cx="0" cy="347663"/>
          </a:xfrm>
          <a:prstGeom prst="line">
            <a:avLst/>
          </a:prstGeom>
          <a:noFill/>
          <a:ln w="50800">
            <a:solidFill>
              <a:srgbClr val="009900"/>
            </a:solidFill>
            <a:round/>
            <a:tailEnd type="triangle" w="lg" len="med"/>
          </a:ln>
        </p:spPr>
        <p:txBody>
          <a:bodyPr/>
          <a:lstStyle/>
          <a:p>
            <a:endParaRPr lang="en-US">
              <a:latin typeface="Arial" panose="020B0604020202020204"/>
              <a:cs typeface="Arial" panose="020B0604020202020204"/>
            </a:endParaRPr>
          </a:p>
        </p:txBody>
      </p:sp>
      <p:sp>
        <p:nvSpPr>
          <p:cNvPr id="2766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394270" name="Text Box 30"/>
          <p:cNvSpPr txBox="1">
            <a:spLocks noChangeArrowheads="1"/>
          </p:cNvSpPr>
          <p:nvPr/>
        </p:nvSpPr>
        <p:spPr bwMode="auto">
          <a:xfrm>
            <a:off x="5875953" y="1353355"/>
            <a:ext cx="1171575" cy="473075"/>
          </a:xfrm>
          <a:prstGeom prst="rect">
            <a:avLst/>
          </a:prstGeom>
          <a:noFill/>
          <a:ln w="9525">
            <a:noFill/>
            <a:miter lim="800000"/>
          </a:ln>
        </p:spPr>
        <p:txBody>
          <a:bodyPr>
            <a:spAutoFit/>
          </a:bodyPr>
          <a:lstStyle/>
          <a:p>
            <a:pPr algn="ctr">
              <a:spcBef>
                <a:spcPct val="50000"/>
              </a:spcBef>
            </a:pPr>
            <a:r>
              <a:rPr lang="en-US" sz="2500" dirty="0">
                <a:solidFill>
                  <a:srgbClr val="009900"/>
                </a:solidFill>
                <a:latin typeface="Arial" panose="020B0604020202020204"/>
                <a:cs typeface="Arial" panose="020B0604020202020204"/>
              </a:rPr>
              <a:t>&lt; 10%</a:t>
            </a:r>
            <a:endParaRPr lang="en-US" sz="2500" b="1" i="1" baseline="30000" dirty="0">
              <a:solidFill>
                <a:srgbClr val="009900"/>
              </a:solidFill>
              <a:latin typeface="Arial" panose="020B0604020202020204"/>
              <a:cs typeface="Arial" panose="020B0604020202020204"/>
            </a:endParaRPr>
          </a:p>
        </p:txBody>
      </p:sp>
      <p:sp>
        <p:nvSpPr>
          <p:cNvPr id="394271" name="Text Box 31"/>
          <p:cNvSpPr txBox="1">
            <a:spLocks noChangeArrowheads="1"/>
          </p:cNvSpPr>
          <p:nvPr/>
        </p:nvSpPr>
        <p:spPr bwMode="auto">
          <a:xfrm>
            <a:off x="5924550" y="1788258"/>
            <a:ext cx="1171575" cy="473075"/>
          </a:xfrm>
          <a:prstGeom prst="rect">
            <a:avLst/>
          </a:prstGeom>
          <a:noFill/>
          <a:ln w="9525">
            <a:noFill/>
            <a:miter lim="800000"/>
          </a:ln>
        </p:spPr>
        <p:txBody>
          <a:bodyPr>
            <a:spAutoFit/>
          </a:bodyPr>
          <a:lstStyle/>
          <a:p>
            <a:pPr algn="ctr">
              <a:spcBef>
                <a:spcPct val="50000"/>
              </a:spcBef>
            </a:pPr>
            <a:r>
              <a:rPr lang="en-US" sz="2500" dirty="0">
                <a:solidFill>
                  <a:srgbClr val="FF6600"/>
                </a:solidFill>
                <a:latin typeface="Arial" panose="020B0604020202020204"/>
                <a:cs typeface="Arial" panose="020B0604020202020204"/>
              </a:rPr>
              <a:t>10%</a:t>
            </a:r>
            <a:endParaRPr lang="en-US" sz="2500" b="1" i="1" baseline="30000" dirty="0">
              <a:solidFill>
                <a:srgbClr val="FF6600"/>
              </a:solidFill>
              <a:latin typeface="Arial" panose="020B0604020202020204"/>
              <a:cs typeface="Arial" panose="020B0604020202020204"/>
            </a:endParaRPr>
          </a:p>
        </p:txBody>
      </p:sp>
      <p:sp>
        <p:nvSpPr>
          <p:cNvPr id="394272" name="Text Box 32"/>
          <p:cNvSpPr txBox="1">
            <a:spLocks noChangeArrowheads="1"/>
          </p:cNvSpPr>
          <p:nvPr/>
        </p:nvSpPr>
        <p:spPr bwMode="auto">
          <a:xfrm>
            <a:off x="7208839" y="1543783"/>
            <a:ext cx="682625" cy="488950"/>
          </a:xfrm>
          <a:prstGeom prst="rect">
            <a:avLst/>
          </a:prstGeom>
          <a:noFill/>
          <a:ln w="9525">
            <a:noFill/>
            <a:miter lim="800000"/>
          </a:ln>
        </p:spPr>
        <p:txBody>
          <a:bodyPr>
            <a:spAutoFit/>
          </a:bodyPr>
          <a:lstStyle/>
          <a:p>
            <a:pPr algn="ctr">
              <a:spcBef>
                <a:spcPct val="50000"/>
              </a:spcBef>
            </a:pPr>
            <a:r>
              <a:rPr lang="en-US" sz="2600" dirty="0">
                <a:solidFill>
                  <a:srgbClr val="0000FF"/>
                </a:solidFill>
                <a:latin typeface="Arial" panose="020B0604020202020204"/>
                <a:cs typeface="Arial" panose="020B0604020202020204"/>
              </a:rPr>
              <a:t>&lt; 1</a:t>
            </a:r>
          </a:p>
        </p:txBody>
      </p:sp>
      <p:sp>
        <p:nvSpPr>
          <p:cNvPr id="48" name="Text Box 23"/>
          <p:cNvSpPr txBox="1">
            <a:spLocks noChangeArrowheads="1"/>
          </p:cNvSpPr>
          <p:nvPr/>
        </p:nvSpPr>
        <p:spPr bwMode="auto">
          <a:xfrm>
            <a:off x="3579813" y="4633913"/>
            <a:ext cx="1203325" cy="830997"/>
          </a:xfrm>
          <a:prstGeom prst="rect">
            <a:avLst/>
          </a:prstGeom>
          <a:solidFill>
            <a:srgbClr val="FF9900">
              <a:alpha val="50195"/>
            </a:srgbClr>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价格下降</a:t>
            </a:r>
            <a:r>
              <a:rPr lang="en-US" sz="2400" dirty="0">
                <a:latin typeface="微软雅黑" panose="020B0503020204020204" pitchFamily="34" charset="-122"/>
                <a:ea typeface="微软雅黑" panose="020B0503020204020204" pitchFamily="34" charset="-122"/>
                <a:cs typeface="Arial" panose="020B0604020202020204"/>
              </a:rPr>
              <a:t>10%</a:t>
            </a:r>
          </a:p>
        </p:txBody>
      </p:sp>
      <p:sp>
        <p:nvSpPr>
          <p:cNvPr id="49" name="Text Box 24"/>
          <p:cNvSpPr txBox="1">
            <a:spLocks noChangeArrowheads="1"/>
          </p:cNvSpPr>
          <p:nvPr/>
        </p:nvSpPr>
        <p:spPr bwMode="auto">
          <a:xfrm>
            <a:off x="5957888" y="5486400"/>
            <a:ext cx="1836737" cy="830997"/>
          </a:xfrm>
          <a:prstGeom prst="rect">
            <a:avLst/>
          </a:prstGeom>
          <a:solidFill>
            <a:srgbClr val="CCFFCC"/>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需求量</a:t>
            </a:r>
            <a:r>
              <a:rPr lang="zh-CN" altLang="en-US" sz="2400">
                <a:latin typeface="微软雅黑" panose="020B0503020204020204" pitchFamily="34" charset="-122"/>
                <a:ea typeface="微软雅黑" panose="020B0503020204020204" pitchFamily="34" charset="-122"/>
                <a:cs typeface="Arial" panose="020B0604020202020204"/>
              </a:rPr>
              <a:t>上升</a:t>
            </a:r>
            <a:r>
              <a:rPr lang="en-US" sz="2400">
                <a:latin typeface="微软雅黑" panose="020B0503020204020204" pitchFamily="34" charset="-122"/>
                <a:ea typeface="微软雅黑" panose="020B0503020204020204" pitchFamily="34" charset="-122"/>
                <a:cs typeface="Arial" panose="020B0604020202020204"/>
              </a:rPr>
              <a:t>  </a:t>
            </a:r>
            <a:r>
              <a:rPr lang="zh-CN" altLang="en-US" sz="2400" smtClean="0">
                <a:latin typeface="微软雅黑" panose="020B0503020204020204" pitchFamily="34" charset="-122"/>
                <a:ea typeface="微软雅黑" panose="020B0503020204020204" pitchFamily="34" charset="-122"/>
                <a:cs typeface="Arial" panose="020B0604020202020204"/>
              </a:rPr>
              <a:t>小于</a:t>
            </a:r>
            <a:r>
              <a:rPr lang="en-US" sz="2400" smtClean="0">
                <a:latin typeface="微软雅黑" panose="020B0503020204020204" pitchFamily="34" charset="-122"/>
                <a:ea typeface="微软雅黑" panose="020B0503020204020204" pitchFamily="34" charset="-122"/>
                <a:cs typeface="Arial" panose="020B0604020202020204"/>
              </a:rPr>
              <a:t>10</a:t>
            </a:r>
            <a:r>
              <a:rPr lang="en-US" sz="2400" dirty="0">
                <a:latin typeface="微软雅黑" panose="020B0503020204020204" pitchFamily="34" charset="-122"/>
                <a:ea typeface="微软雅黑" panose="020B0503020204020204" pitchFamily="34" charset="-122"/>
                <a:cs typeface="Arial" panose="020B0604020202020204"/>
              </a:rPr>
              <a:t>%</a:t>
            </a:r>
          </a:p>
        </p:txBody>
      </p:sp>
      <p:grpSp>
        <p:nvGrpSpPr>
          <p:cNvPr id="50" name="Group 29"/>
          <p:cNvGrpSpPr/>
          <p:nvPr/>
        </p:nvGrpSpPr>
        <p:grpSpPr bwMode="auto">
          <a:xfrm>
            <a:off x="492125" y="1263614"/>
            <a:ext cx="6413500" cy="1054101"/>
            <a:chOff x="747" y="538"/>
            <a:chExt cx="4040" cy="664"/>
          </a:xfrm>
        </p:grpSpPr>
        <p:sp>
          <p:nvSpPr>
            <p:cNvPr id="51" name="Text Box 30"/>
            <p:cNvSpPr txBox="1">
              <a:spLocks noChangeArrowheads="1"/>
            </p:cNvSpPr>
            <p:nvPr/>
          </p:nvSpPr>
          <p:spPr bwMode="auto">
            <a:xfrm>
              <a:off x="747" y="603"/>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需求价格弹性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52"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3"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需求量变动百分比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a:latin typeface="微软雅黑" panose="020B0503020204020204" pitchFamily="34" charset="-122"/>
                  <a:ea typeface="微软雅黑" panose="020B0503020204020204" pitchFamily="34" charset="-122"/>
                  <a:cs typeface="Arial" panose="020B0604020202020204"/>
                </a:rPr>
                <a:t>价格</a:t>
              </a:r>
              <a:r>
                <a:rPr lang="zh-CN" altLang="en-US" sz="2500" smtClean="0">
                  <a:latin typeface="微软雅黑" panose="020B0503020204020204" pitchFamily="34" charset="-122"/>
                  <a:ea typeface="微软雅黑" panose="020B0503020204020204" pitchFamily="34" charset="-122"/>
                  <a:cs typeface="Arial" panose="020B0604020202020204"/>
                </a:rPr>
                <a:t>变动百分比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54" name="Line 34"/>
            <p:cNvSpPr>
              <a:spLocks noChangeShapeType="1"/>
            </p:cNvSpPr>
            <p:nvPr/>
          </p:nvSpPr>
          <p:spPr bwMode="auto">
            <a:xfrm>
              <a:off x="2417" y="859"/>
              <a:ext cx="1404"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5" name="Text Box 35"/>
            <p:cNvSpPr txBox="1">
              <a:spLocks noChangeArrowheads="1"/>
            </p:cNvSpPr>
            <p:nvPr/>
          </p:nvSpPr>
          <p:spPr bwMode="auto">
            <a:xfrm>
              <a:off x="3839" y="702"/>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6" name="Line 36"/>
            <p:cNvSpPr>
              <a:spLocks noChangeShapeType="1"/>
            </p:cNvSpPr>
            <p:nvPr/>
          </p:nvSpPr>
          <p:spPr bwMode="auto">
            <a:xfrm>
              <a:off x="4171" y="860"/>
              <a:ext cx="6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8" name="Rectangle 11"/>
          <p:cNvSpPr txBox="1">
            <a:spLocks noChangeArrowheads="1"/>
          </p:cNvSpPr>
          <p:nvPr/>
        </p:nvSpPr>
        <p:spPr>
          <a:xfrm>
            <a:off x="152349" y="613112"/>
            <a:ext cx="8494712" cy="6191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en-US" sz="2800" dirty="0">
                <a:solidFill>
                  <a:srgbClr val="CC0000"/>
                </a:solidFill>
                <a:latin typeface="微软雅黑" panose="020B0503020204020204" pitchFamily="34" charset="-122"/>
                <a:ea typeface="微软雅黑" panose="020B0503020204020204" pitchFamily="34" charset="-122"/>
              </a:rPr>
              <a:t>“</a:t>
            </a:r>
            <a:r>
              <a:rPr lang="zh-CN" altLang="en-US" sz="3200" dirty="0">
                <a:solidFill>
                  <a:srgbClr val="CC0000"/>
                </a:solidFill>
                <a:latin typeface="微软雅黑" panose="020B0503020204020204" pitchFamily="34" charset="-122"/>
                <a:ea typeface="华光中雅_CNKI" panose="02000500000000000000"/>
              </a:rPr>
              <a:t>缺乏弹性的需求</a:t>
            </a:r>
            <a:r>
              <a:rPr lang="en-US" sz="3200" dirty="0">
                <a:solidFill>
                  <a:srgbClr val="CC0000"/>
                </a:solidFill>
                <a:latin typeface="微软雅黑" panose="020B0503020204020204" pitchFamily="34" charset="-122"/>
                <a:ea typeface="华光中雅_CNKI" panose="02000500000000000000"/>
              </a:rPr>
              <a:t>”</a:t>
            </a:r>
          </a:p>
        </p:txBody>
      </p:sp>
      <p:sp>
        <p:nvSpPr>
          <p:cNvPr id="59" name="Rectangle 38"/>
          <p:cNvSpPr>
            <a:spLocks noChangeArrowheads="1"/>
          </p:cNvSpPr>
          <p:nvPr/>
        </p:nvSpPr>
        <p:spPr bwMode="auto">
          <a:xfrm>
            <a:off x="366713" y="3221038"/>
            <a:ext cx="3390900" cy="9683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消费者的价格敏感度：</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60" name="Rectangle 39"/>
          <p:cNvSpPr>
            <a:spLocks noChangeArrowheads="1"/>
          </p:cNvSpPr>
          <p:nvPr/>
        </p:nvSpPr>
        <p:spPr bwMode="auto">
          <a:xfrm>
            <a:off x="365125" y="2144713"/>
            <a:ext cx="2397126" cy="528637"/>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需求曲线：</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61" name="Rectangle 40"/>
          <p:cNvSpPr>
            <a:spLocks noChangeArrowheads="1"/>
          </p:cNvSpPr>
          <p:nvPr/>
        </p:nvSpPr>
        <p:spPr bwMode="auto">
          <a:xfrm>
            <a:off x="409305" y="4365625"/>
            <a:ext cx="1617662"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弹性</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62" name="Rectangle 41"/>
          <p:cNvSpPr>
            <a:spLocks noChangeArrowheads="1"/>
          </p:cNvSpPr>
          <p:nvPr/>
        </p:nvSpPr>
        <p:spPr bwMode="auto">
          <a:xfrm>
            <a:off x="470583" y="2637631"/>
            <a:ext cx="2895600" cy="528638"/>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相对陡峭</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63" name="Rectangle 42"/>
          <p:cNvSpPr>
            <a:spLocks noChangeArrowheads="1"/>
          </p:cNvSpPr>
          <p:nvPr/>
        </p:nvSpPr>
        <p:spPr bwMode="auto">
          <a:xfrm>
            <a:off x="477045" y="3825082"/>
            <a:ext cx="2624137" cy="495300"/>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相对小</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64" name="Rectangle 43"/>
          <p:cNvSpPr>
            <a:spLocks noChangeArrowheads="1"/>
          </p:cNvSpPr>
          <p:nvPr/>
        </p:nvSpPr>
        <p:spPr bwMode="auto">
          <a:xfrm>
            <a:off x="653177" y="4949825"/>
            <a:ext cx="1831975"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en-US" sz="2600" dirty="0">
                <a:solidFill>
                  <a:srgbClr val="0000FF"/>
                </a:solidFill>
                <a:latin typeface="微软雅黑" panose="020B0503020204020204" pitchFamily="34" charset="-122"/>
                <a:ea typeface="微软雅黑" panose="020B0503020204020204" pitchFamily="34" charset="-122"/>
                <a:cs typeface="Arial" panose="020B0604020202020204"/>
              </a:rPr>
              <a:t>&lt;1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4271"/>
                                        </p:tgtEl>
                                        <p:attrNameLst>
                                          <p:attrName>style.visibility</p:attrName>
                                        </p:attrNameLst>
                                      </p:cBhvr>
                                      <p:to>
                                        <p:strVal val="visible"/>
                                      </p:to>
                                    </p:set>
                                    <p:animEffect transition="in" filter="fade">
                                      <p:cBhvr>
                                        <p:cTn id="7" dur="500"/>
                                        <p:tgtEl>
                                          <p:spTgt spid="39427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4266"/>
                                        </p:tgtEl>
                                        <p:attrNameLst>
                                          <p:attrName>style.visibility</p:attrName>
                                        </p:attrNameLst>
                                      </p:cBhvr>
                                      <p:to>
                                        <p:strVal val="visible"/>
                                      </p:to>
                                    </p:set>
                                    <p:animEffect transition="in" filter="wipe(up)">
                                      <p:cBhvr>
                                        <p:cTn id="11" dur="500"/>
                                        <p:tgtEl>
                                          <p:spTgt spid="39426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4270"/>
                                        </p:tgtEl>
                                        <p:attrNameLst>
                                          <p:attrName>style.visibility</p:attrName>
                                        </p:attrNameLst>
                                      </p:cBhvr>
                                      <p:to>
                                        <p:strVal val="visible"/>
                                      </p:to>
                                    </p:set>
                                    <p:animEffect transition="in" filter="fade">
                                      <p:cBhvr>
                                        <p:cTn id="18" dur="500"/>
                                        <p:tgtEl>
                                          <p:spTgt spid="394270"/>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94267"/>
                                        </p:tgtEl>
                                        <p:attrNameLst>
                                          <p:attrName>style.visibility</p:attrName>
                                        </p:attrNameLst>
                                      </p:cBhvr>
                                      <p:to>
                                        <p:strVal val="visible"/>
                                      </p:to>
                                    </p:set>
                                    <p:animEffect transition="in" filter="wipe(left)">
                                      <p:cBhvr>
                                        <p:cTn id="22" dur="500"/>
                                        <p:tgtEl>
                                          <p:spTgt spid="394267"/>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4272"/>
                                        </p:tgtEl>
                                        <p:attrNameLst>
                                          <p:attrName>style.visibility</p:attrName>
                                        </p:attrNameLst>
                                      </p:cBhvr>
                                      <p:to>
                                        <p:strVal val="visible"/>
                                      </p:to>
                                    </p:set>
                                    <p:animEffect transition="in" filter="fade">
                                      <p:cBhvr>
                                        <p:cTn id="31" dur="500"/>
                                        <p:tgtEl>
                                          <p:spTgt spid="39427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66" grpId="0" animBg="1"/>
      <p:bldP spid="394267" grpId="0" animBg="1"/>
      <p:bldP spid="394270" grpId="0"/>
      <p:bldP spid="394271" grpId="0"/>
      <p:bldP spid="394272" grpId="0"/>
      <p:bldP spid="48" grpId="0" animBg="1"/>
      <p:bldP spid="49" grpId="0" animBg="1"/>
      <p:bldP spid="6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900738" y="2038350"/>
            <a:ext cx="2128837" cy="2389188"/>
            <a:chOff x="4020" y="949"/>
            <a:chExt cx="1477" cy="1505"/>
          </a:xfrm>
        </p:grpSpPr>
        <p:sp>
          <p:nvSpPr>
            <p:cNvPr id="28720" name="Arc 3"/>
            <p:cNvSpPr/>
            <p:nvPr/>
          </p:nvSpPr>
          <p:spPr bwMode="auto">
            <a:xfrm flipH="1" flipV="1">
              <a:off x="4020" y="949"/>
              <a:ext cx="1477" cy="1344"/>
            </a:xfrm>
            <a:custGeom>
              <a:avLst/>
              <a:gdLst>
                <a:gd name="T0" fmla="*/ 0 w 21121"/>
                <a:gd name="T1" fmla="*/ 0 h 21063"/>
                <a:gd name="T2" fmla="*/ 0 w 21121"/>
                <a:gd name="T3" fmla="*/ 0 h 21063"/>
                <a:gd name="T4" fmla="*/ 0 w 21121"/>
                <a:gd name="T5" fmla="*/ 0 h 21063"/>
                <a:gd name="T6" fmla="*/ 0 60000 65536"/>
                <a:gd name="T7" fmla="*/ 0 60000 65536"/>
                <a:gd name="T8" fmla="*/ 0 60000 65536"/>
                <a:gd name="T9" fmla="*/ 0 w 21121"/>
                <a:gd name="T10" fmla="*/ 0 h 21063"/>
                <a:gd name="T11" fmla="*/ 21121 w 21121"/>
                <a:gd name="T12" fmla="*/ 21063 h 21063"/>
              </a:gdLst>
              <a:ahLst/>
              <a:cxnLst>
                <a:cxn ang="T6">
                  <a:pos x="T0" y="T1"/>
                </a:cxn>
                <a:cxn ang="T7">
                  <a:pos x="T2" y="T3"/>
                </a:cxn>
                <a:cxn ang="T8">
                  <a:pos x="T4" y="T5"/>
                </a:cxn>
              </a:cxnLst>
              <a:rect l="T9" t="T10" r="T11" b="T12"/>
              <a:pathLst>
                <a:path w="21121" h="21063" fill="none" extrusionOk="0">
                  <a:moveTo>
                    <a:pt x="4785" y="-1"/>
                  </a:moveTo>
                  <a:cubicBezTo>
                    <a:pt x="12985" y="1862"/>
                    <a:pt x="19359" y="8315"/>
                    <a:pt x="21120" y="16539"/>
                  </a:cubicBezTo>
                </a:path>
                <a:path w="21121" h="21063" stroke="0" extrusionOk="0">
                  <a:moveTo>
                    <a:pt x="4785" y="-1"/>
                  </a:moveTo>
                  <a:cubicBezTo>
                    <a:pt x="12985" y="1862"/>
                    <a:pt x="19359" y="8315"/>
                    <a:pt x="21120" y="16539"/>
                  </a:cubicBezTo>
                  <a:lnTo>
                    <a:pt x="0" y="21063"/>
                  </a:lnTo>
                  <a:close/>
                </a:path>
              </a:pathLst>
            </a:custGeom>
            <a:noFill/>
            <a:ln w="38100">
              <a:solidFill>
                <a:srgbClr val="003399"/>
              </a:solidFill>
              <a:round/>
            </a:ln>
          </p:spPr>
          <p:txBody>
            <a:bodyPr wrap="none" anchor="ctr"/>
            <a:lstStyle/>
            <a:p>
              <a:endParaRPr lang="en-US">
                <a:latin typeface="Arial" panose="020B0604020202020204"/>
                <a:cs typeface="Arial" panose="020B0604020202020204"/>
              </a:endParaRPr>
            </a:p>
          </p:txBody>
        </p:sp>
        <p:sp>
          <p:nvSpPr>
            <p:cNvPr id="28721" name="Text Box 4"/>
            <p:cNvSpPr txBox="1">
              <a:spLocks noChangeArrowheads="1"/>
            </p:cNvSpPr>
            <p:nvPr/>
          </p:nvSpPr>
          <p:spPr bwMode="auto">
            <a:xfrm>
              <a:off x="5060" y="2166"/>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p>
          </p:txBody>
        </p:sp>
      </p:grpSp>
      <p:grpSp>
        <p:nvGrpSpPr>
          <p:cNvPr id="3" name="Group 6"/>
          <p:cNvGrpSpPr/>
          <p:nvPr/>
        </p:nvGrpSpPr>
        <p:grpSpPr bwMode="auto">
          <a:xfrm>
            <a:off x="4826000" y="2114550"/>
            <a:ext cx="3870325" cy="3060700"/>
            <a:chOff x="3226" y="1041"/>
            <a:chExt cx="2146" cy="1792"/>
          </a:xfrm>
        </p:grpSpPr>
        <p:grpSp>
          <p:nvGrpSpPr>
            <p:cNvPr id="4" name="Group 7"/>
            <p:cNvGrpSpPr/>
            <p:nvPr/>
          </p:nvGrpSpPr>
          <p:grpSpPr bwMode="auto">
            <a:xfrm>
              <a:off x="3421" y="1302"/>
              <a:ext cx="1661" cy="1413"/>
              <a:chOff x="1098" y="1361"/>
              <a:chExt cx="2116" cy="2027"/>
            </a:xfrm>
          </p:grpSpPr>
          <p:sp>
            <p:nvSpPr>
              <p:cNvPr id="28718" name="Line 8"/>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8719" name="Line 9"/>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8716" name="Text Box 10"/>
            <p:cNvSpPr txBox="1">
              <a:spLocks noChangeArrowheads="1"/>
            </p:cNvSpPr>
            <p:nvPr/>
          </p:nvSpPr>
          <p:spPr bwMode="auto">
            <a:xfrm>
              <a:off x="3226" y="1041"/>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28717" name="Text Box 11"/>
            <p:cNvSpPr txBox="1">
              <a:spLocks noChangeArrowheads="1"/>
            </p:cNvSpPr>
            <p:nvPr/>
          </p:nvSpPr>
          <p:spPr bwMode="auto">
            <a:xfrm>
              <a:off x="4985" y="2565"/>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grpSp>
        <p:nvGrpSpPr>
          <p:cNvPr id="5" name="Group 12"/>
          <p:cNvGrpSpPr/>
          <p:nvPr/>
        </p:nvGrpSpPr>
        <p:grpSpPr bwMode="auto">
          <a:xfrm>
            <a:off x="4567238" y="3019425"/>
            <a:ext cx="1943100" cy="2386013"/>
            <a:chOff x="2877" y="1902"/>
            <a:chExt cx="1224" cy="1503"/>
          </a:xfrm>
        </p:grpSpPr>
        <p:sp>
          <p:nvSpPr>
            <p:cNvPr id="28709" name="Text Box 13"/>
            <p:cNvSpPr txBox="1">
              <a:spLocks noChangeArrowheads="1"/>
            </p:cNvSpPr>
            <p:nvPr/>
          </p:nvSpPr>
          <p:spPr bwMode="auto">
            <a:xfrm>
              <a:off x="3731" y="3117"/>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sp>
          <p:nvSpPr>
            <p:cNvPr id="28710" name="Text Box 14"/>
            <p:cNvSpPr txBox="1">
              <a:spLocks noChangeArrowheads="1"/>
            </p:cNvSpPr>
            <p:nvPr/>
          </p:nvSpPr>
          <p:spPr bwMode="auto">
            <a:xfrm>
              <a:off x="2877" y="1902"/>
              <a:ext cx="376"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grpSp>
          <p:nvGrpSpPr>
            <p:cNvPr id="6" name="Group 15"/>
            <p:cNvGrpSpPr/>
            <p:nvPr/>
          </p:nvGrpSpPr>
          <p:grpSpPr bwMode="auto">
            <a:xfrm>
              <a:off x="3265" y="2047"/>
              <a:ext cx="662" cy="1079"/>
              <a:chOff x="3265" y="2047"/>
              <a:chExt cx="662" cy="1178"/>
            </a:xfrm>
          </p:grpSpPr>
          <p:sp>
            <p:nvSpPr>
              <p:cNvPr id="28713" name="Line 16"/>
              <p:cNvSpPr>
                <a:spLocks noChangeShapeType="1"/>
              </p:cNvSpPr>
              <p:nvPr/>
            </p:nvSpPr>
            <p:spPr bwMode="auto">
              <a:xfrm>
                <a:off x="3920" y="2049"/>
                <a:ext cx="0" cy="1176"/>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8714" name="Line 17"/>
              <p:cNvSpPr>
                <a:spLocks noChangeShapeType="1"/>
              </p:cNvSpPr>
              <p:nvPr/>
            </p:nvSpPr>
            <p:spPr bwMode="auto">
              <a:xfrm>
                <a:off x="3265" y="2047"/>
                <a:ext cx="662"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28712" name="Oval 18"/>
            <p:cNvSpPr>
              <a:spLocks noChangeArrowheads="1"/>
            </p:cNvSpPr>
            <p:nvPr/>
          </p:nvSpPr>
          <p:spPr bwMode="auto">
            <a:xfrm>
              <a:off x="3873" y="2003"/>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7" name="Group 19"/>
          <p:cNvGrpSpPr/>
          <p:nvPr/>
        </p:nvGrpSpPr>
        <p:grpSpPr bwMode="auto">
          <a:xfrm>
            <a:off x="6635750" y="3916363"/>
            <a:ext cx="547688" cy="1492250"/>
            <a:chOff x="4452" y="2467"/>
            <a:chExt cx="345" cy="940"/>
          </a:xfrm>
        </p:grpSpPr>
        <p:sp>
          <p:nvSpPr>
            <p:cNvPr id="28707" name="Text Box 20"/>
            <p:cNvSpPr txBox="1">
              <a:spLocks noChangeArrowheads="1"/>
            </p:cNvSpPr>
            <p:nvPr/>
          </p:nvSpPr>
          <p:spPr bwMode="auto">
            <a:xfrm>
              <a:off x="4452" y="3119"/>
              <a:ext cx="345"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2</a:t>
              </a:r>
            </a:p>
          </p:txBody>
        </p:sp>
        <p:sp>
          <p:nvSpPr>
            <p:cNvPr id="28708" name="Line 21"/>
            <p:cNvSpPr>
              <a:spLocks noChangeShapeType="1"/>
            </p:cNvSpPr>
            <p:nvPr/>
          </p:nvSpPr>
          <p:spPr bwMode="auto">
            <a:xfrm>
              <a:off x="4623" y="2467"/>
              <a:ext cx="0" cy="654"/>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nvGrpSpPr>
          <p:cNvPr id="8" name="Group 22"/>
          <p:cNvGrpSpPr/>
          <p:nvPr/>
        </p:nvGrpSpPr>
        <p:grpSpPr bwMode="auto">
          <a:xfrm>
            <a:off x="4560888" y="3706813"/>
            <a:ext cx="2411412" cy="457200"/>
            <a:chOff x="2873" y="2335"/>
            <a:chExt cx="1519" cy="288"/>
          </a:xfrm>
        </p:grpSpPr>
        <p:sp>
          <p:nvSpPr>
            <p:cNvPr id="28704" name="Text Box 23"/>
            <p:cNvSpPr txBox="1">
              <a:spLocks noChangeArrowheads="1"/>
            </p:cNvSpPr>
            <p:nvPr/>
          </p:nvSpPr>
          <p:spPr bwMode="auto">
            <a:xfrm>
              <a:off x="2873" y="2335"/>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p>
          </p:txBody>
        </p:sp>
        <p:sp>
          <p:nvSpPr>
            <p:cNvPr id="28705" name="Line 24"/>
            <p:cNvSpPr>
              <a:spLocks noChangeShapeType="1"/>
            </p:cNvSpPr>
            <p:nvPr/>
          </p:nvSpPr>
          <p:spPr bwMode="auto">
            <a:xfrm flipV="1">
              <a:off x="3264" y="2463"/>
              <a:ext cx="1087"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8706" name="Oval 25"/>
            <p:cNvSpPr>
              <a:spLocks noChangeArrowheads="1"/>
            </p:cNvSpPr>
            <p:nvPr/>
          </p:nvSpPr>
          <p:spPr bwMode="auto">
            <a:xfrm>
              <a:off x="4304" y="241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396314" name="Line 26"/>
          <p:cNvSpPr>
            <a:spLocks noChangeShapeType="1"/>
          </p:cNvSpPr>
          <p:nvPr/>
        </p:nvSpPr>
        <p:spPr bwMode="auto">
          <a:xfrm rot="10800000" flipH="1" flipV="1">
            <a:off x="5313363" y="3263900"/>
            <a:ext cx="0" cy="657225"/>
          </a:xfrm>
          <a:prstGeom prst="line">
            <a:avLst/>
          </a:prstGeom>
          <a:noFill/>
          <a:ln w="508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2868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396317" name="Text Box 29"/>
          <p:cNvSpPr txBox="1">
            <a:spLocks noChangeArrowheads="1"/>
          </p:cNvSpPr>
          <p:nvPr/>
        </p:nvSpPr>
        <p:spPr bwMode="auto">
          <a:xfrm>
            <a:off x="5983288" y="1284800"/>
            <a:ext cx="1171575" cy="473075"/>
          </a:xfrm>
          <a:prstGeom prst="rect">
            <a:avLst/>
          </a:prstGeom>
          <a:noFill/>
          <a:ln w="9525">
            <a:noFill/>
            <a:miter lim="800000"/>
          </a:ln>
        </p:spPr>
        <p:txBody>
          <a:bodyPr>
            <a:spAutoFit/>
          </a:bodyPr>
          <a:lstStyle/>
          <a:p>
            <a:pPr algn="ctr">
              <a:spcBef>
                <a:spcPct val="50000"/>
              </a:spcBef>
            </a:pPr>
            <a:r>
              <a:rPr lang="en-US" sz="2500" dirty="0">
                <a:solidFill>
                  <a:srgbClr val="009900"/>
                </a:solidFill>
                <a:latin typeface="Arial" panose="020B0604020202020204"/>
                <a:cs typeface="Arial" panose="020B0604020202020204"/>
              </a:rPr>
              <a:t>10%</a:t>
            </a:r>
            <a:endParaRPr lang="en-US" sz="2500" b="1" i="1" baseline="30000" dirty="0">
              <a:solidFill>
                <a:srgbClr val="009900"/>
              </a:solidFill>
              <a:latin typeface="Arial" panose="020B0604020202020204"/>
              <a:cs typeface="Arial" panose="020B0604020202020204"/>
            </a:endParaRPr>
          </a:p>
        </p:txBody>
      </p:sp>
      <p:sp>
        <p:nvSpPr>
          <p:cNvPr id="396318" name="Text Box 30"/>
          <p:cNvSpPr txBox="1">
            <a:spLocks noChangeArrowheads="1"/>
          </p:cNvSpPr>
          <p:nvPr/>
        </p:nvSpPr>
        <p:spPr bwMode="auto">
          <a:xfrm>
            <a:off x="5970101" y="1855864"/>
            <a:ext cx="1171575" cy="473075"/>
          </a:xfrm>
          <a:prstGeom prst="rect">
            <a:avLst/>
          </a:prstGeom>
          <a:noFill/>
          <a:ln w="9525">
            <a:noFill/>
            <a:miter lim="800000"/>
          </a:ln>
        </p:spPr>
        <p:txBody>
          <a:bodyPr>
            <a:spAutoFit/>
          </a:bodyPr>
          <a:lstStyle/>
          <a:p>
            <a:pPr algn="ctr">
              <a:spcBef>
                <a:spcPct val="50000"/>
              </a:spcBef>
            </a:pPr>
            <a:r>
              <a:rPr lang="en-US" sz="2500" dirty="0">
                <a:solidFill>
                  <a:srgbClr val="FF6600"/>
                </a:solidFill>
                <a:latin typeface="Arial" panose="020B0604020202020204"/>
                <a:cs typeface="Arial" panose="020B0604020202020204"/>
              </a:rPr>
              <a:t>10%</a:t>
            </a:r>
            <a:endParaRPr lang="en-US" sz="2500" b="1" i="1" baseline="30000" dirty="0">
              <a:solidFill>
                <a:srgbClr val="FF6600"/>
              </a:solidFill>
              <a:latin typeface="Arial" panose="020B0604020202020204"/>
              <a:cs typeface="Arial" panose="020B0604020202020204"/>
            </a:endParaRPr>
          </a:p>
        </p:txBody>
      </p:sp>
      <p:sp>
        <p:nvSpPr>
          <p:cNvPr id="396319" name="Text Box 31"/>
          <p:cNvSpPr txBox="1">
            <a:spLocks noChangeArrowheads="1"/>
          </p:cNvSpPr>
          <p:nvPr/>
        </p:nvSpPr>
        <p:spPr bwMode="auto">
          <a:xfrm>
            <a:off x="7223125" y="1520790"/>
            <a:ext cx="682625" cy="488950"/>
          </a:xfrm>
          <a:prstGeom prst="rect">
            <a:avLst/>
          </a:prstGeom>
          <a:noFill/>
          <a:ln w="9525">
            <a:noFill/>
            <a:miter lim="800000"/>
          </a:ln>
        </p:spPr>
        <p:txBody>
          <a:bodyPr>
            <a:spAutoFit/>
          </a:bodyPr>
          <a:lstStyle/>
          <a:p>
            <a:pPr algn="ctr">
              <a:spcBef>
                <a:spcPct val="50000"/>
              </a:spcBef>
            </a:pPr>
            <a:r>
              <a:rPr lang="en-US" sz="2600">
                <a:solidFill>
                  <a:srgbClr val="0000FF"/>
                </a:solidFill>
                <a:latin typeface="Arial" panose="020B0604020202020204"/>
                <a:cs typeface="Arial" panose="020B0604020202020204"/>
              </a:rPr>
              <a:t>= 1</a:t>
            </a:r>
          </a:p>
        </p:txBody>
      </p:sp>
      <p:sp>
        <p:nvSpPr>
          <p:cNvPr id="396328" name="Line 40"/>
          <p:cNvSpPr>
            <a:spLocks noChangeShapeType="1"/>
          </p:cNvSpPr>
          <p:nvPr/>
        </p:nvSpPr>
        <p:spPr bwMode="auto">
          <a:xfrm rot="5400000" flipH="1" flipV="1">
            <a:off x="6569076" y="4503737"/>
            <a:ext cx="0" cy="657225"/>
          </a:xfrm>
          <a:prstGeom prst="line">
            <a:avLst/>
          </a:prstGeom>
          <a:noFill/>
          <a:ln w="50800">
            <a:solidFill>
              <a:srgbClr val="009900"/>
            </a:solidFill>
            <a:round/>
            <a:tailEnd type="triangle" w="lg" len="med"/>
          </a:ln>
        </p:spPr>
        <p:txBody>
          <a:bodyPr/>
          <a:lstStyle/>
          <a:p>
            <a:endParaRPr lang="en-US">
              <a:latin typeface="Arial" panose="020B0604020202020204"/>
              <a:cs typeface="Arial" panose="020B0604020202020204"/>
            </a:endParaRPr>
          </a:p>
        </p:txBody>
      </p:sp>
      <p:grpSp>
        <p:nvGrpSpPr>
          <p:cNvPr id="48" name="Group 29"/>
          <p:cNvGrpSpPr/>
          <p:nvPr/>
        </p:nvGrpSpPr>
        <p:grpSpPr bwMode="auto">
          <a:xfrm>
            <a:off x="558800" y="1266522"/>
            <a:ext cx="6413500" cy="1054101"/>
            <a:chOff x="747" y="538"/>
            <a:chExt cx="4040" cy="664"/>
          </a:xfrm>
        </p:grpSpPr>
        <p:sp>
          <p:nvSpPr>
            <p:cNvPr id="49" name="Text Box 30"/>
            <p:cNvSpPr txBox="1">
              <a:spLocks noChangeArrowheads="1"/>
            </p:cNvSpPr>
            <p:nvPr/>
          </p:nvSpPr>
          <p:spPr bwMode="auto">
            <a:xfrm>
              <a:off x="747" y="603"/>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需求价格弹性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50"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1"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需求量变动百分比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a:latin typeface="微软雅黑" panose="020B0503020204020204" pitchFamily="34" charset="-122"/>
                  <a:ea typeface="微软雅黑" panose="020B0503020204020204" pitchFamily="34" charset="-122"/>
                  <a:cs typeface="Arial" panose="020B0604020202020204"/>
                </a:rPr>
                <a:t>价格</a:t>
              </a:r>
              <a:r>
                <a:rPr lang="zh-CN" altLang="en-US" sz="2500" smtClean="0">
                  <a:latin typeface="微软雅黑" panose="020B0503020204020204" pitchFamily="34" charset="-122"/>
                  <a:ea typeface="微软雅黑" panose="020B0503020204020204" pitchFamily="34" charset="-122"/>
                  <a:cs typeface="Arial" panose="020B0604020202020204"/>
                </a:rPr>
                <a:t>变动百分比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52" name="Line 34"/>
            <p:cNvSpPr>
              <a:spLocks noChangeShapeType="1"/>
            </p:cNvSpPr>
            <p:nvPr/>
          </p:nvSpPr>
          <p:spPr bwMode="auto">
            <a:xfrm>
              <a:off x="2417" y="859"/>
              <a:ext cx="1404"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3" name="Text Box 35"/>
            <p:cNvSpPr txBox="1">
              <a:spLocks noChangeArrowheads="1"/>
            </p:cNvSpPr>
            <p:nvPr/>
          </p:nvSpPr>
          <p:spPr bwMode="auto">
            <a:xfrm>
              <a:off x="3839" y="702"/>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4" name="Line 36"/>
            <p:cNvSpPr>
              <a:spLocks noChangeShapeType="1"/>
            </p:cNvSpPr>
            <p:nvPr/>
          </p:nvSpPr>
          <p:spPr bwMode="auto">
            <a:xfrm>
              <a:off x="4171" y="860"/>
              <a:ext cx="6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5" name="Rectangle 11"/>
          <p:cNvSpPr txBox="1">
            <a:spLocks noChangeArrowheads="1"/>
          </p:cNvSpPr>
          <p:nvPr/>
        </p:nvSpPr>
        <p:spPr>
          <a:xfrm>
            <a:off x="76994" y="691018"/>
            <a:ext cx="8494712" cy="6191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en-US" sz="3200" dirty="0">
                <a:solidFill>
                  <a:srgbClr val="CC0000"/>
                </a:solidFill>
                <a:latin typeface="微软雅黑" panose="020B0503020204020204" pitchFamily="34" charset="-122"/>
                <a:ea typeface="华光中雅_CNKI" panose="02000500000000000000"/>
              </a:rPr>
              <a:t>“</a:t>
            </a:r>
            <a:r>
              <a:rPr lang="zh-CN" altLang="en-US" sz="3200">
                <a:solidFill>
                  <a:srgbClr val="CC0000"/>
                </a:solidFill>
                <a:latin typeface="微软雅黑" panose="020B0503020204020204" pitchFamily="34" charset="-122"/>
                <a:ea typeface="华光中雅_CNKI" panose="02000500000000000000"/>
              </a:rPr>
              <a:t>单位</a:t>
            </a:r>
            <a:r>
              <a:rPr lang="zh-CN" altLang="en-US" sz="3200" smtClean="0">
                <a:solidFill>
                  <a:srgbClr val="CC0000"/>
                </a:solidFill>
                <a:latin typeface="微软雅黑" panose="020B0503020204020204" pitchFamily="34" charset="-122"/>
                <a:ea typeface="华光中雅_CNKI" panose="02000500000000000000"/>
              </a:rPr>
              <a:t>弹性的需求</a:t>
            </a:r>
            <a:r>
              <a:rPr lang="en-US" sz="3200" dirty="0">
                <a:solidFill>
                  <a:srgbClr val="CC0000"/>
                </a:solidFill>
                <a:latin typeface="微软雅黑" panose="020B0503020204020204" pitchFamily="34" charset="-122"/>
                <a:ea typeface="华光中雅_CNKI" panose="02000500000000000000"/>
              </a:rPr>
              <a:t>”</a:t>
            </a:r>
          </a:p>
        </p:txBody>
      </p:sp>
      <p:sp>
        <p:nvSpPr>
          <p:cNvPr id="56" name="Rectangle 38"/>
          <p:cNvSpPr>
            <a:spLocks noChangeArrowheads="1"/>
          </p:cNvSpPr>
          <p:nvPr/>
        </p:nvSpPr>
        <p:spPr bwMode="auto">
          <a:xfrm>
            <a:off x="366713" y="3221038"/>
            <a:ext cx="3390900" cy="9683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消费者的价格敏感度：</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7" name="Rectangle 39"/>
          <p:cNvSpPr>
            <a:spLocks noChangeArrowheads="1"/>
          </p:cNvSpPr>
          <p:nvPr/>
        </p:nvSpPr>
        <p:spPr bwMode="auto">
          <a:xfrm>
            <a:off x="365125" y="2144713"/>
            <a:ext cx="2397126" cy="528637"/>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需求曲线：</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8" name="Rectangle 40"/>
          <p:cNvSpPr>
            <a:spLocks noChangeArrowheads="1"/>
          </p:cNvSpPr>
          <p:nvPr/>
        </p:nvSpPr>
        <p:spPr bwMode="auto">
          <a:xfrm>
            <a:off x="409305" y="4365625"/>
            <a:ext cx="1617662"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弹性</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9" name="Rectangle 41"/>
          <p:cNvSpPr>
            <a:spLocks noChangeArrowheads="1"/>
          </p:cNvSpPr>
          <p:nvPr/>
        </p:nvSpPr>
        <p:spPr bwMode="auto">
          <a:xfrm>
            <a:off x="470583" y="2637631"/>
            <a:ext cx="2895600" cy="528638"/>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中等斜率</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60" name="Rectangle 42"/>
          <p:cNvSpPr>
            <a:spLocks noChangeArrowheads="1"/>
          </p:cNvSpPr>
          <p:nvPr/>
        </p:nvSpPr>
        <p:spPr bwMode="auto">
          <a:xfrm>
            <a:off x="477045" y="3825082"/>
            <a:ext cx="2624137" cy="495300"/>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中等</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61" name="Rectangle 43"/>
          <p:cNvSpPr>
            <a:spLocks noChangeArrowheads="1"/>
          </p:cNvSpPr>
          <p:nvPr/>
        </p:nvSpPr>
        <p:spPr bwMode="auto">
          <a:xfrm>
            <a:off x="653177" y="4949825"/>
            <a:ext cx="1831975"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en-US" sz="2600" dirty="0">
                <a:solidFill>
                  <a:srgbClr val="0000FF"/>
                </a:solidFill>
                <a:latin typeface="微软雅黑" panose="020B0503020204020204" pitchFamily="34" charset="-122"/>
                <a:ea typeface="微软雅黑" panose="020B0503020204020204" pitchFamily="34" charset="-122"/>
                <a:cs typeface="Arial" panose="020B0604020202020204"/>
              </a:rPr>
              <a:t>1</a:t>
            </a:r>
          </a:p>
        </p:txBody>
      </p:sp>
      <p:sp>
        <p:nvSpPr>
          <p:cNvPr id="62" name="Text Box 23"/>
          <p:cNvSpPr txBox="1">
            <a:spLocks noChangeArrowheads="1"/>
          </p:cNvSpPr>
          <p:nvPr/>
        </p:nvSpPr>
        <p:spPr bwMode="auto">
          <a:xfrm>
            <a:off x="3579813" y="4633913"/>
            <a:ext cx="1203325" cy="830997"/>
          </a:xfrm>
          <a:prstGeom prst="rect">
            <a:avLst/>
          </a:prstGeom>
          <a:solidFill>
            <a:srgbClr val="FF9900">
              <a:alpha val="50195"/>
            </a:srgbClr>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价格下降</a:t>
            </a:r>
            <a:r>
              <a:rPr lang="en-US" sz="2400" dirty="0">
                <a:latin typeface="微软雅黑" panose="020B0503020204020204" pitchFamily="34" charset="-122"/>
                <a:ea typeface="微软雅黑" panose="020B0503020204020204" pitchFamily="34" charset="-122"/>
                <a:cs typeface="Arial" panose="020B0604020202020204"/>
              </a:rPr>
              <a:t>10%</a:t>
            </a:r>
          </a:p>
        </p:txBody>
      </p:sp>
      <p:sp>
        <p:nvSpPr>
          <p:cNvPr id="63" name="Text Box 24"/>
          <p:cNvSpPr txBox="1">
            <a:spLocks noChangeArrowheads="1"/>
          </p:cNvSpPr>
          <p:nvPr/>
        </p:nvSpPr>
        <p:spPr bwMode="auto">
          <a:xfrm>
            <a:off x="5957888" y="5486400"/>
            <a:ext cx="1836737" cy="830997"/>
          </a:xfrm>
          <a:prstGeom prst="rect">
            <a:avLst/>
          </a:prstGeom>
          <a:solidFill>
            <a:srgbClr val="CCFFCC"/>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需求量上升</a:t>
            </a:r>
            <a:r>
              <a:rPr lang="en-US" sz="2400" dirty="0">
                <a:latin typeface="微软雅黑" panose="020B0503020204020204" pitchFamily="34" charset="-122"/>
                <a:ea typeface="微软雅黑" panose="020B0503020204020204" pitchFamily="34" charset="-122"/>
                <a:cs typeface="Arial" panose="020B0604020202020204"/>
              </a:rPr>
              <a:t>  10%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6318"/>
                                        </p:tgtEl>
                                        <p:attrNameLst>
                                          <p:attrName>style.visibility</p:attrName>
                                        </p:attrNameLst>
                                      </p:cBhvr>
                                      <p:to>
                                        <p:strVal val="visible"/>
                                      </p:to>
                                    </p:set>
                                    <p:animEffect transition="in" filter="fade">
                                      <p:cBhvr>
                                        <p:cTn id="7" dur="500"/>
                                        <p:tgtEl>
                                          <p:spTgt spid="39631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6314"/>
                                        </p:tgtEl>
                                        <p:attrNameLst>
                                          <p:attrName>style.visibility</p:attrName>
                                        </p:attrNameLst>
                                      </p:cBhvr>
                                      <p:to>
                                        <p:strVal val="visible"/>
                                      </p:to>
                                    </p:set>
                                    <p:animEffect transition="in" filter="wipe(up)">
                                      <p:cBhvr>
                                        <p:cTn id="11" dur="500"/>
                                        <p:tgtEl>
                                          <p:spTgt spid="3963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6317"/>
                                        </p:tgtEl>
                                        <p:attrNameLst>
                                          <p:attrName>style.visibility</p:attrName>
                                        </p:attrNameLst>
                                      </p:cBhvr>
                                      <p:to>
                                        <p:strVal val="visible"/>
                                      </p:to>
                                    </p:set>
                                    <p:animEffect transition="in" filter="fade">
                                      <p:cBhvr>
                                        <p:cTn id="18" dur="500"/>
                                        <p:tgtEl>
                                          <p:spTgt spid="396317"/>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96328"/>
                                        </p:tgtEl>
                                        <p:attrNameLst>
                                          <p:attrName>style.visibility</p:attrName>
                                        </p:attrNameLst>
                                      </p:cBhvr>
                                      <p:to>
                                        <p:strVal val="visible"/>
                                      </p:to>
                                    </p:set>
                                    <p:animEffect transition="in" filter="wipe(left)">
                                      <p:cBhvr>
                                        <p:cTn id="25" dur="500"/>
                                        <p:tgtEl>
                                          <p:spTgt spid="3963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96319"/>
                                        </p:tgtEl>
                                        <p:attrNameLst>
                                          <p:attrName>style.visibility</p:attrName>
                                        </p:attrNameLst>
                                      </p:cBhvr>
                                      <p:to>
                                        <p:strVal val="visible"/>
                                      </p:to>
                                    </p:set>
                                    <p:animEffect transition="in" filter="fade">
                                      <p:cBhvr>
                                        <p:cTn id="30" dur="500"/>
                                        <p:tgtEl>
                                          <p:spTgt spid="3963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14" grpId="0" animBg="1"/>
      <p:bldP spid="396317" grpId="0"/>
      <p:bldP spid="396318" grpId="0"/>
      <p:bldP spid="396319" grpId="0"/>
      <p:bldP spid="396328" grpId="0" animBg="1"/>
      <p:bldP spid="61" grpId="0"/>
      <p:bldP spid="62" grpId="0" animBg="1"/>
      <p:bldP spid="63"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726113" y="1814513"/>
            <a:ext cx="2686050" cy="2390775"/>
            <a:chOff x="3710" y="836"/>
            <a:chExt cx="1713" cy="1506"/>
          </a:xfrm>
        </p:grpSpPr>
        <p:sp>
          <p:nvSpPr>
            <p:cNvPr id="29744" name="Arc 3"/>
            <p:cNvSpPr/>
            <p:nvPr/>
          </p:nvSpPr>
          <p:spPr bwMode="auto">
            <a:xfrm flipH="1" flipV="1">
              <a:off x="3710" y="836"/>
              <a:ext cx="1713" cy="1355"/>
            </a:xfrm>
            <a:custGeom>
              <a:avLst/>
              <a:gdLst>
                <a:gd name="T0" fmla="*/ 0 w 19777"/>
                <a:gd name="T1" fmla="*/ 0 h 21238"/>
                <a:gd name="T2" fmla="*/ 0 w 19777"/>
                <a:gd name="T3" fmla="*/ 0 h 21238"/>
                <a:gd name="T4" fmla="*/ 0 w 19777"/>
                <a:gd name="T5" fmla="*/ 0 h 21238"/>
                <a:gd name="T6" fmla="*/ 0 60000 65536"/>
                <a:gd name="T7" fmla="*/ 0 60000 65536"/>
                <a:gd name="T8" fmla="*/ 0 60000 65536"/>
                <a:gd name="T9" fmla="*/ 0 w 19777"/>
                <a:gd name="T10" fmla="*/ 0 h 21238"/>
                <a:gd name="T11" fmla="*/ 19777 w 19777"/>
                <a:gd name="T12" fmla="*/ 21238 h 21238"/>
              </a:gdLst>
              <a:ahLst/>
              <a:cxnLst>
                <a:cxn ang="T6">
                  <a:pos x="T0" y="T1"/>
                </a:cxn>
                <a:cxn ang="T7">
                  <a:pos x="T2" y="T3"/>
                </a:cxn>
                <a:cxn ang="T8">
                  <a:pos x="T4" y="T5"/>
                </a:cxn>
              </a:cxnLst>
              <a:rect l="T9" t="T10" r="T11" b="T12"/>
              <a:pathLst>
                <a:path w="19777" h="21238" fill="none" extrusionOk="0">
                  <a:moveTo>
                    <a:pt x="3937" y="0"/>
                  </a:moveTo>
                  <a:cubicBezTo>
                    <a:pt x="10970" y="1303"/>
                    <a:pt x="16901" y="6004"/>
                    <a:pt x="19777" y="12552"/>
                  </a:cubicBezTo>
                </a:path>
                <a:path w="19777" h="21238" stroke="0" extrusionOk="0">
                  <a:moveTo>
                    <a:pt x="3937" y="0"/>
                  </a:moveTo>
                  <a:cubicBezTo>
                    <a:pt x="10970" y="1303"/>
                    <a:pt x="16901" y="6004"/>
                    <a:pt x="19777" y="12552"/>
                  </a:cubicBezTo>
                  <a:lnTo>
                    <a:pt x="0" y="21238"/>
                  </a:lnTo>
                  <a:close/>
                </a:path>
              </a:pathLst>
            </a:custGeom>
            <a:noFill/>
            <a:ln w="38100">
              <a:solidFill>
                <a:srgbClr val="003399"/>
              </a:solidFill>
              <a:round/>
            </a:ln>
          </p:spPr>
          <p:txBody>
            <a:bodyPr wrap="none" anchor="ctr"/>
            <a:lstStyle/>
            <a:p>
              <a:endParaRPr lang="en-US">
                <a:latin typeface="Arial" panose="020B0604020202020204"/>
                <a:cs typeface="Arial" panose="020B0604020202020204"/>
              </a:endParaRPr>
            </a:p>
          </p:txBody>
        </p:sp>
        <p:sp>
          <p:nvSpPr>
            <p:cNvPr id="29745" name="Text Box 4"/>
            <p:cNvSpPr txBox="1">
              <a:spLocks noChangeArrowheads="1"/>
            </p:cNvSpPr>
            <p:nvPr/>
          </p:nvSpPr>
          <p:spPr bwMode="auto">
            <a:xfrm>
              <a:off x="4976" y="2054"/>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p>
          </p:txBody>
        </p:sp>
      </p:grpSp>
      <p:grpSp>
        <p:nvGrpSpPr>
          <p:cNvPr id="3" name="Group 6"/>
          <p:cNvGrpSpPr/>
          <p:nvPr/>
        </p:nvGrpSpPr>
        <p:grpSpPr bwMode="auto">
          <a:xfrm>
            <a:off x="4826000" y="2114550"/>
            <a:ext cx="3870325" cy="3060700"/>
            <a:chOff x="3226" y="1041"/>
            <a:chExt cx="2146" cy="1792"/>
          </a:xfrm>
        </p:grpSpPr>
        <p:grpSp>
          <p:nvGrpSpPr>
            <p:cNvPr id="4" name="Group 7"/>
            <p:cNvGrpSpPr/>
            <p:nvPr/>
          </p:nvGrpSpPr>
          <p:grpSpPr bwMode="auto">
            <a:xfrm>
              <a:off x="3421" y="1302"/>
              <a:ext cx="1661" cy="1413"/>
              <a:chOff x="1098" y="1361"/>
              <a:chExt cx="2116" cy="2027"/>
            </a:xfrm>
          </p:grpSpPr>
          <p:sp>
            <p:nvSpPr>
              <p:cNvPr id="29742" name="Line 8"/>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9743" name="Line 9"/>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9740" name="Text Box 10"/>
            <p:cNvSpPr txBox="1">
              <a:spLocks noChangeArrowheads="1"/>
            </p:cNvSpPr>
            <p:nvPr/>
          </p:nvSpPr>
          <p:spPr bwMode="auto">
            <a:xfrm>
              <a:off x="3226" y="1041"/>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29741" name="Text Box 11"/>
            <p:cNvSpPr txBox="1">
              <a:spLocks noChangeArrowheads="1"/>
            </p:cNvSpPr>
            <p:nvPr/>
          </p:nvSpPr>
          <p:spPr bwMode="auto">
            <a:xfrm>
              <a:off x="4985" y="2565"/>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grpSp>
        <p:nvGrpSpPr>
          <p:cNvPr id="5" name="Group 12"/>
          <p:cNvGrpSpPr/>
          <p:nvPr/>
        </p:nvGrpSpPr>
        <p:grpSpPr bwMode="auto">
          <a:xfrm>
            <a:off x="4567238" y="3019425"/>
            <a:ext cx="1943100" cy="2386013"/>
            <a:chOff x="2877" y="1902"/>
            <a:chExt cx="1224" cy="1503"/>
          </a:xfrm>
        </p:grpSpPr>
        <p:sp>
          <p:nvSpPr>
            <p:cNvPr id="29733" name="Text Box 13"/>
            <p:cNvSpPr txBox="1">
              <a:spLocks noChangeArrowheads="1"/>
            </p:cNvSpPr>
            <p:nvPr/>
          </p:nvSpPr>
          <p:spPr bwMode="auto">
            <a:xfrm>
              <a:off x="3731" y="3117"/>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sp>
          <p:nvSpPr>
            <p:cNvPr id="29734" name="Text Box 14"/>
            <p:cNvSpPr txBox="1">
              <a:spLocks noChangeArrowheads="1"/>
            </p:cNvSpPr>
            <p:nvPr/>
          </p:nvSpPr>
          <p:spPr bwMode="auto">
            <a:xfrm>
              <a:off x="2877" y="1902"/>
              <a:ext cx="376"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grpSp>
          <p:nvGrpSpPr>
            <p:cNvPr id="6" name="Group 15"/>
            <p:cNvGrpSpPr/>
            <p:nvPr/>
          </p:nvGrpSpPr>
          <p:grpSpPr bwMode="auto">
            <a:xfrm>
              <a:off x="3265" y="2047"/>
              <a:ext cx="662" cy="1079"/>
              <a:chOff x="3265" y="2047"/>
              <a:chExt cx="662" cy="1178"/>
            </a:xfrm>
          </p:grpSpPr>
          <p:sp>
            <p:nvSpPr>
              <p:cNvPr id="29737" name="Line 16"/>
              <p:cNvSpPr>
                <a:spLocks noChangeShapeType="1"/>
              </p:cNvSpPr>
              <p:nvPr/>
            </p:nvSpPr>
            <p:spPr bwMode="auto">
              <a:xfrm>
                <a:off x="3920" y="2049"/>
                <a:ext cx="0" cy="1176"/>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9738" name="Line 17"/>
              <p:cNvSpPr>
                <a:spLocks noChangeShapeType="1"/>
              </p:cNvSpPr>
              <p:nvPr/>
            </p:nvSpPr>
            <p:spPr bwMode="auto">
              <a:xfrm>
                <a:off x="3265" y="2047"/>
                <a:ext cx="662"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29736" name="Oval 18"/>
            <p:cNvSpPr>
              <a:spLocks noChangeArrowheads="1"/>
            </p:cNvSpPr>
            <p:nvPr/>
          </p:nvSpPr>
          <p:spPr bwMode="auto">
            <a:xfrm>
              <a:off x="3873" y="2003"/>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7" name="Group 19"/>
          <p:cNvGrpSpPr/>
          <p:nvPr/>
        </p:nvGrpSpPr>
        <p:grpSpPr bwMode="auto">
          <a:xfrm>
            <a:off x="7280275" y="3916363"/>
            <a:ext cx="547688" cy="1492250"/>
            <a:chOff x="4452" y="2467"/>
            <a:chExt cx="345" cy="940"/>
          </a:xfrm>
        </p:grpSpPr>
        <p:sp>
          <p:nvSpPr>
            <p:cNvPr id="29731" name="Text Box 20"/>
            <p:cNvSpPr txBox="1">
              <a:spLocks noChangeArrowheads="1"/>
            </p:cNvSpPr>
            <p:nvPr/>
          </p:nvSpPr>
          <p:spPr bwMode="auto">
            <a:xfrm>
              <a:off x="4452" y="3119"/>
              <a:ext cx="345"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2</a:t>
              </a:r>
            </a:p>
          </p:txBody>
        </p:sp>
        <p:sp>
          <p:nvSpPr>
            <p:cNvPr id="29732" name="Line 21"/>
            <p:cNvSpPr>
              <a:spLocks noChangeShapeType="1"/>
            </p:cNvSpPr>
            <p:nvPr/>
          </p:nvSpPr>
          <p:spPr bwMode="auto">
            <a:xfrm>
              <a:off x="4623" y="2467"/>
              <a:ext cx="0" cy="654"/>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nvGrpSpPr>
          <p:cNvPr id="8" name="Group 22"/>
          <p:cNvGrpSpPr/>
          <p:nvPr/>
        </p:nvGrpSpPr>
        <p:grpSpPr bwMode="auto">
          <a:xfrm>
            <a:off x="4560888" y="3706813"/>
            <a:ext cx="3060700" cy="457200"/>
            <a:chOff x="2873" y="2335"/>
            <a:chExt cx="1928" cy="288"/>
          </a:xfrm>
        </p:grpSpPr>
        <p:sp>
          <p:nvSpPr>
            <p:cNvPr id="29728" name="Text Box 23"/>
            <p:cNvSpPr txBox="1">
              <a:spLocks noChangeArrowheads="1"/>
            </p:cNvSpPr>
            <p:nvPr/>
          </p:nvSpPr>
          <p:spPr bwMode="auto">
            <a:xfrm>
              <a:off x="2873" y="2335"/>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p>
          </p:txBody>
        </p:sp>
        <p:sp>
          <p:nvSpPr>
            <p:cNvPr id="29729" name="Line 24"/>
            <p:cNvSpPr>
              <a:spLocks noChangeShapeType="1"/>
            </p:cNvSpPr>
            <p:nvPr/>
          </p:nvSpPr>
          <p:spPr bwMode="auto">
            <a:xfrm>
              <a:off x="3264" y="2463"/>
              <a:ext cx="1490"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29730" name="Oval 25"/>
            <p:cNvSpPr>
              <a:spLocks noChangeArrowheads="1"/>
            </p:cNvSpPr>
            <p:nvPr/>
          </p:nvSpPr>
          <p:spPr bwMode="auto">
            <a:xfrm>
              <a:off x="4713" y="241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398362" name="Line 26"/>
          <p:cNvSpPr>
            <a:spLocks noChangeShapeType="1"/>
          </p:cNvSpPr>
          <p:nvPr/>
        </p:nvSpPr>
        <p:spPr bwMode="auto">
          <a:xfrm rot="10800000" flipH="1" flipV="1">
            <a:off x="5313363" y="3252788"/>
            <a:ext cx="0" cy="657225"/>
          </a:xfrm>
          <a:prstGeom prst="line">
            <a:avLst/>
          </a:prstGeom>
          <a:noFill/>
          <a:ln w="508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398363" name="Line 27"/>
          <p:cNvSpPr>
            <a:spLocks noChangeShapeType="1"/>
          </p:cNvSpPr>
          <p:nvPr/>
        </p:nvSpPr>
        <p:spPr bwMode="auto">
          <a:xfrm rot="-5400000">
            <a:off x="6892132" y="4180681"/>
            <a:ext cx="0" cy="1300163"/>
          </a:xfrm>
          <a:prstGeom prst="line">
            <a:avLst/>
          </a:prstGeom>
          <a:noFill/>
          <a:ln w="50800">
            <a:solidFill>
              <a:srgbClr val="009900"/>
            </a:solidFill>
            <a:round/>
            <a:tailEnd type="triangle" w="lg" len="med"/>
          </a:ln>
        </p:spPr>
        <p:txBody>
          <a:bodyPr/>
          <a:lstStyle/>
          <a:p>
            <a:endParaRPr lang="en-US">
              <a:latin typeface="Arial" panose="020B0604020202020204"/>
              <a:cs typeface="Arial" panose="020B0604020202020204"/>
            </a:endParaRPr>
          </a:p>
        </p:txBody>
      </p:sp>
      <p:sp>
        <p:nvSpPr>
          <p:cNvPr id="2970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398366" name="Text Box 30"/>
          <p:cNvSpPr txBox="1">
            <a:spLocks noChangeArrowheads="1"/>
          </p:cNvSpPr>
          <p:nvPr/>
        </p:nvSpPr>
        <p:spPr bwMode="auto">
          <a:xfrm>
            <a:off x="5888978" y="1333261"/>
            <a:ext cx="1171575" cy="473075"/>
          </a:xfrm>
          <a:prstGeom prst="rect">
            <a:avLst/>
          </a:prstGeom>
          <a:noFill/>
          <a:ln w="9525">
            <a:noFill/>
            <a:miter lim="800000"/>
          </a:ln>
        </p:spPr>
        <p:txBody>
          <a:bodyPr>
            <a:spAutoFit/>
          </a:bodyPr>
          <a:lstStyle/>
          <a:p>
            <a:pPr algn="ctr">
              <a:spcBef>
                <a:spcPct val="50000"/>
              </a:spcBef>
            </a:pPr>
            <a:r>
              <a:rPr lang="en-US" sz="2500">
                <a:solidFill>
                  <a:srgbClr val="009900"/>
                </a:solidFill>
                <a:latin typeface="Arial" panose="020B0604020202020204"/>
                <a:cs typeface="Arial" panose="020B0604020202020204"/>
              </a:rPr>
              <a:t>&gt; 10%</a:t>
            </a:r>
            <a:endParaRPr lang="en-US" sz="2500" b="1" i="1" baseline="30000">
              <a:solidFill>
                <a:srgbClr val="009900"/>
              </a:solidFill>
              <a:latin typeface="Arial" panose="020B0604020202020204"/>
              <a:cs typeface="Arial" panose="020B0604020202020204"/>
            </a:endParaRPr>
          </a:p>
        </p:txBody>
      </p:sp>
      <p:sp>
        <p:nvSpPr>
          <p:cNvPr id="398368" name="Text Box 32"/>
          <p:cNvSpPr txBox="1">
            <a:spLocks noChangeArrowheads="1"/>
          </p:cNvSpPr>
          <p:nvPr/>
        </p:nvSpPr>
        <p:spPr bwMode="auto">
          <a:xfrm>
            <a:off x="7168502" y="1525588"/>
            <a:ext cx="682625" cy="488950"/>
          </a:xfrm>
          <a:prstGeom prst="rect">
            <a:avLst/>
          </a:prstGeom>
          <a:noFill/>
          <a:ln w="9525">
            <a:noFill/>
            <a:miter lim="800000"/>
          </a:ln>
        </p:spPr>
        <p:txBody>
          <a:bodyPr>
            <a:spAutoFit/>
          </a:bodyPr>
          <a:lstStyle/>
          <a:p>
            <a:pPr algn="ctr">
              <a:spcBef>
                <a:spcPct val="50000"/>
              </a:spcBef>
            </a:pPr>
            <a:r>
              <a:rPr lang="en-US" sz="2600" dirty="0">
                <a:solidFill>
                  <a:srgbClr val="0000FF"/>
                </a:solidFill>
                <a:latin typeface="Arial" panose="020B0604020202020204"/>
                <a:cs typeface="Arial" panose="020B0604020202020204"/>
              </a:rPr>
              <a:t>&gt; 1</a:t>
            </a:r>
          </a:p>
        </p:txBody>
      </p:sp>
      <p:sp>
        <p:nvSpPr>
          <p:cNvPr id="49" name="Text Box 30"/>
          <p:cNvSpPr txBox="1">
            <a:spLocks noChangeArrowheads="1"/>
          </p:cNvSpPr>
          <p:nvPr/>
        </p:nvSpPr>
        <p:spPr bwMode="auto">
          <a:xfrm>
            <a:off x="5928665" y="1744462"/>
            <a:ext cx="1171575" cy="473075"/>
          </a:xfrm>
          <a:prstGeom prst="rect">
            <a:avLst/>
          </a:prstGeom>
          <a:noFill/>
          <a:ln w="9525">
            <a:noFill/>
            <a:miter lim="800000"/>
          </a:ln>
        </p:spPr>
        <p:txBody>
          <a:bodyPr>
            <a:spAutoFit/>
          </a:bodyPr>
          <a:lstStyle/>
          <a:p>
            <a:pPr algn="ctr">
              <a:spcBef>
                <a:spcPct val="50000"/>
              </a:spcBef>
            </a:pPr>
            <a:r>
              <a:rPr lang="en-US" sz="2500" dirty="0">
                <a:solidFill>
                  <a:srgbClr val="FF6600"/>
                </a:solidFill>
                <a:latin typeface="Arial" panose="020B0604020202020204"/>
                <a:cs typeface="Arial" panose="020B0604020202020204"/>
              </a:rPr>
              <a:t>10%</a:t>
            </a:r>
            <a:endParaRPr lang="en-US" sz="2500" b="1" i="1" baseline="30000" dirty="0">
              <a:solidFill>
                <a:srgbClr val="FF6600"/>
              </a:solidFill>
              <a:latin typeface="Arial" panose="020B0604020202020204"/>
              <a:cs typeface="Arial" panose="020B0604020202020204"/>
            </a:endParaRPr>
          </a:p>
        </p:txBody>
      </p:sp>
      <p:grpSp>
        <p:nvGrpSpPr>
          <p:cNvPr id="50" name="Group 29"/>
          <p:cNvGrpSpPr/>
          <p:nvPr/>
        </p:nvGrpSpPr>
        <p:grpSpPr bwMode="auto">
          <a:xfrm>
            <a:off x="493065" y="1253270"/>
            <a:ext cx="6413500" cy="1054101"/>
            <a:chOff x="747" y="538"/>
            <a:chExt cx="4040" cy="664"/>
          </a:xfrm>
        </p:grpSpPr>
        <p:sp>
          <p:nvSpPr>
            <p:cNvPr id="51" name="Text Box 30"/>
            <p:cNvSpPr txBox="1">
              <a:spLocks noChangeArrowheads="1"/>
            </p:cNvSpPr>
            <p:nvPr/>
          </p:nvSpPr>
          <p:spPr bwMode="auto">
            <a:xfrm>
              <a:off x="747" y="603"/>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需求价格弹性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52"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3"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需求量变动百分比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a:latin typeface="微软雅黑" panose="020B0503020204020204" pitchFamily="34" charset="-122"/>
                  <a:ea typeface="微软雅黑" panose="020B0503020204020204" pitchFamily="34" charset="-122"/>
                  <a:cs typeface="Arial" panose="020B0604020202020204"/>
                </a:rPr>
                <a:t>价格</a:t>
              </a:r>
              <a:r>
                <a:rPr lang="zh-CN" altLang="en-US" sz="2500" smtClean="0">
                  <a:latin typeface="微软雅黑" panose="020B0503020204020204" pitchFamily="34" charset="-122"/>
                  <a:ea typeface="微软雅黑" panose="020B0503020204020204" pitchFamily="34" charset="-122"/>
                  <a:cs typeface="Arial" panose="020B0604020202020204"/>
                </a:rPr>
                <a:t>变动百分比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54" name="Line 34"/>
            <p:cNvSpPr>
              <a:spLocks noChangeShapeType="1"/>
            </p:cNvSpPr>
            <p:nvPr/>
          </p:nvSpPr>
          <p:spPr bwMode="auto">
            <a:xfrm>
              <a:off x="2417" y="859"/>
              <a:ext cx="1404"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5" name="Text Box 35"/>
            <p:cNvSpPr txBox="1">
              <a:spLocks noChangeArrowheads="1"/>
            </p:cNvSpPr>
            <p:nvPr/>
          </p:nvSpPr>
          <p:spPr bwMode="auto">
            <a:xfrm>
              <a:off x="3839" y="702"/>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6" name="Line 36"/>
            <p:cNvSpPr>
              <a:spLocks noChangeShapeType="1"/>
            </p:cNvSpPr>
            <p:nvPr/>
          </p:nvSpPr>
          <p:spPr bwMode="auto">
            <a:xfrm>
              <a:off x="4171" y="860"/>
              <a:ext cx="6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7" name="Rectangle 38"/>
          <p:cNvSpPr>
            <a:spLocks noChangeArrowheads="1"/>
          </p:cNvSpPr>
          <p:nvPr/>
        </p:nvSpPr>
        <p:spPr bwMode="auto">
          <a:xfrm>
            <a:off x="366713" y="3221038"/>
            <a:ext cx="3390900" cy="9683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消费者的价格敏感度：</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8" name="Rectangle 39"/>
          <p:cNvSpPr>
            <a:spLocks noChangeArrowheads="1"/>
          </p:cNvSpPr>
          <p:nvPr/>
        </p:nvSpPr>
        <p:spPr bwMode="auto">
          <a:xfrm>
            <a:off x="365125" y="2144713"/>
            <a:ext cx="2397126" cy="528637"/>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需求曲线：</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9" name="Rectangle 40"/>
          <p:cNvSpPr>
            <a:spLocks noChangeArrowheads="1"/>
          </p:cNvSpPr>
          <p:nvPr/>
        </p:nvSpPr>
        <p:spPr bwMode="auto">
          <a:xfrm>
            <a:off x="409305" y="4365625"/>
            <a:ext cx="1617662"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弹性</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60" name="Rectangle 41"/>
          <p:cNvSpPr>
            <a:spLocks noChangeArrowheads="1"/>
          </p:cNvSpPr>
          <p:nvPr/>
        </p:nvSpPr>
        <p:spPr bwMode="auto">
          <a:xfrm>
            <a:off x="470583" y="2637631"/>
            <a:ext cx="2895600" cy="528638"/>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相对平坦</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61" name="Rectangle 42"/>
          <p:cNvSpPr>
            <a:spLocks noChangeArrowheads="1"/>
          </p:cNvSpPr>
          <p:nvPr/>
        </p:nvSpPr>
        <p:spPr bwMode="auto">
          <a:xfrm>
            <a:off x="477045" y="3825082"/>
            <a:ext cx="2624137" cy="495300"/>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相对敏感</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62" name="Rectangle 43"/>
          <p:cNvSpPr>
            <a:spLocks noChangeArrowheads="1"/>
          </p:cNvSpPr>
          <p:nvPr/>
        </p:nvSpPr>
        <p:spPr bwMode="auto">
          <a:xfrm>
            <a:off x="653177" y="4949825"/>
            <a:ext cx="1831975"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en-US" sz="2600" dirty="0">
                <a:solidFill>
                  <a:srgbClr val="0000FF"/>
                </a:solidFill>
                <a:latin typeface="微软雅黑" panose="020B0503020204020204" pitchFamily="34" charset="-122"/>
                <a:ea typeface="微软雅黑" panose="020B0503020204020204" pitchFamily="34" charset="-122"/>
                <a:cs typeface="Arial" panose="020B0604020202020204"/>
              </a:rPr>
              <a:t>&gt;1</a:t>
            </a:r>
          </a:p>
        </p:txBody>
      </p:sp>
      <p:sp>
        <p:nvSpPr>
          <p:cNvPr id="63" name="Text Box 23"/>
          <p:cNvSpPr txBox="1">
            <a:spLocks noChangeArrowheads="1"/>
          </p:cNvSpPr>
          <p:nvPr/>
        </p:nvSpPr>
        <p:spPr bwMode="auto">
          <a:xfrm>
            <a:off x="3579813" y="4633913"/>
            <a:ext cx="1203325" cy="830997"/>
          </a:xfrm>
          <a:prstGeom prst="rect">
            <a:avLst/>
          </a:prstGeom>
          <a:solidFill>
            <a:srgbClr val="FF9900">
              <a:alpha val="50195"/>
            </a:srgbClr>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价格下降</a:t>
            </a:r>
            <a:r>
              <a:rPr lang="en-US" sz="2400" dirty="0">
                <a:latin typeface="微软雅黑" panose="020B0503020204020204" pitchFamily="34" charset="-122"/>
                <a:ea typeface="微软雅黑" panose="020B0503020204020204" pitchFamily="34" charset="-122"/>
                <a:cs typeface="Arial" panose="020B0604020202020204"/>
              </a:rPr>
              <a:t>10%</a:t>
            </a:r>
          </a:p>
        </p:txBody>
      </p:sp>
      <p:sp>
        <p:nvSpPr>
          <p:cNvPr id="64" name="Text Box 24"/>
          <p:cNvSpPr txBox="1">
            <a:spLocks noChangeArrowheads="1"/>
          </p:cNvSpPr>
          <p:nvPr/>
        </p:nvSpPr>
        <p:spPr bwMode="auto">
          <a:xfrm>
            <a:off x="5957888" y="5486400"/>
            <a:ext cx="1836737" cy="830997"/>
          </a:xfrm>
          <a:prstGeom prst="rect">
            <a:avLst/>
          </a:prstGeom>
          <a:solidFill>
            <a:srgbClr val="CCFFCC"/>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需求量增加超过</a:t>
            </a:r>
            <a:r>
              <a:rPr lang="en-US" sz="2400" dirty="0">
                <a:latin typeface="微软雅黑" panose="020B0503020204020204" pitchFamily="34" charset="-122"/>
                <a:ea typeface="微软雅黑" panose="020B0503020204020204" pitchFamily="34" charset="-122"/>
                <a:cs typeface="Arial" panose="020B0604020202020204"/>
              </a:rPr>
              <a:t> 10%</a:t>
            </a:r>
          </a:p>
        </p:txBody>
      </p:sp>
      <p:sp>
        <p:nvSpPr>
          <p:cNvPr id="65" name="Rectangle 11"/>
          <p:cNvSpPr txBox="1">
            <a:spLocks noChangeArrowheads="1"/>
          </p:cNvSpPr>
          <p:nvPr/>
        </p:nvSpPr>
        <p:spPr>
          <a:xfrm>
            <a:off x="78607" y="597456"/>
            <a:ext cx="8494712" cy="6191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en-US" sz="2800" dirty="0">
                <a:solidFill>
                  <a:srgbClr val="CC0000"/>
                </a:solidFill>
                <a:latin typeface="微软雅黑" panose="020B0503020204020204" pitchFamily="34" charset="-122"/>
                <a:ea typeface="微软雅黑" panose="020B0503020204020204" pitchFamily="34" charset="-122"/>
              </a:rPr>
              <a:t>“</a:t>
            </a:r>
            <a:r>
              <a:rPr lang="zh-CN" altLang="en-US" sz="3200" dirty="0">
                <a:solidFill>
                  <a:srgbClr val="CC0000"/>
                </a:solidFill>
                <a:latin typeface="微软雅黑" panose="020B0503020204020204" pitchFamily="34" charset="-122"/>
                <a:ea typeface="微软雅黑" panose="020B0503020204020204" pitchFamily="34" charset="-122"/>
              </a:rPr>
              <a:t>富有弹性的需求</a:t>
            </a:r>
            <a:r>
              <a:rPr lang="en-US" sz="3200" dirty="0">
                <a:solidFill>
                  <a:srgbClr val="CC0000"/>
                </a:solidFill>
                <a:latin typeface="微软雅黑" panose="020B0503020204020204" pitchFamily="34" charset="-122"/>
                <a:ea typeface="微软雅黑" panose="020B0503020204020204" pitchFamily="34" charset="-122"/>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8362"/>
                                        </p:tgtEl>
                                        <p:attrNameLst>
                                          <p:attrName>style.visibility</p:attrName>
                                        </p:attrNameLst>
                                      </p:cBhvr>
                                      <p:to>
                                        <p:strVal val="visible"/>
                                      </p:to>
                                    </p:set>
                                    <p:animEffect transition="in" filter="wipe(up)">
                                      <p:cBhvr>
                                        <p:cTn id="7" dur="500"/>
                                        <p:tgtEl>
                                          <p:spTgt spid="39836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98366"/>
                                        </p:tgtEl>
                                        <p:attrNameLst>
                                          <p:attrName>style.visibility</p:attrName>
                                        </p:attrNameLst>
                                      </p:cBhvr>
                                      <p:to>
                                        <p:strVal val="visible"/>
                                      </p:to>
                                    </p:set>
                                    <p:animEffect transition="in" filter="fade">
                                      <p:cBhvr>
                                        <p:cTn id="14" dur="500"/>
                                        <p:tgtEl>
                                          <p:spTgt spid="39836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98363"/>
                                        </p:tgtEl>
                                        <p:attrNameLst>
                                          <p:attrName>style.visibility</p:attrName>
                                        </p:attrNameLst>
                                      </p:cBhvr>
                                      <p:to>
                                        <p:strVal val="visible"/>
                                      </p:to>
                                    </p:set>
                                    <p:animEffect transition="in" filter="wipe(left)">
                                      <p:cBhvr>
                                        <p:cTn id="18" dur="500"/>
                                        <p:tgtEl>
                                          <p:spTgt spid="398363"/>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8368"/>
                                        </p:tgtEl>
                                        <p:attrNameLst>
                                          <p:attrName>style.visibility</p:attrName>
                                        </p:attrNameLst>
                                      </p:cBhvr>
                                      <p:to>
                                        <p:strVal val="visible"/>
                                      </p:to>
                                    </p:set>
                                    <p:animEffect transition="in" filter="fade">
                                      <p:cBhvr>
                                        <p:cTn id="27" dur="500"/>
                                        <p:tgtEl>
                                          <p:spTgt spid="3983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62" grpId="0" animBg="1"/>
      <p:bldP spid="398363" grpId="0" animBg="1"/>
      <p:bldP spid="398366" grpId="0"/>
      <p:bldP spid="398368" grpId="0"/>
      <p:bldP spid="49" grpId="0"/>
      <p:bldP spid="62" grpId="0"/>
      <p:bldP spid="63"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178425" y="3016250"/>
            <a:ext cx="3270250" cy="457200"/>
            <a:chOff x="3262" y="1900"/>
            <a:chExt cx="2060" cy="288"/>
          </a:xfrm>
        </p:grpSpPr>
        <p:sp>
          <p:nvSpPr>
            <p:cNvPr id="30763" name="Line 3"/>
            <p:cNvSpPr>
              <a:spLocks noChangeShapeType="1"/>
            </p:cNvSpPr>
            <p:nvPr/>
          </p:nvSpPr>
          <p:spPr bwMode="auto">
            <a:xfrm>
              <a:off x="3262" y="2045"/>
              <a:ext cx="1765" cy="0"/>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30764" name="Text Box 4"/>
            <p:cNvSpPr txBox="1">
              <a:spLocks noChangeArrowheads="1"/>
            </p:cNvSpPr>
            <p:nvPr/>
          </p:nvSpPr>
          <p:spPr bwMode="auto">
            <a:xfrm>
              <a:off x="4948" y="1900"/>
              <a:ext cx="374"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p>
          </p:txBody>
        </p:sp>
      </p:grpSp>
      <p:grpSp>
        <p:nvGrpSpPr>
          <p:cNvPr id="3" name="Group 6"/>
          <p:cNvGrpSpPr/>
          <p:nvPr/>
        </p:nvGrpSpPr>
        <p:grpSpPr bwMode="auto">
          <a:xfrm>
            <a:off x="4826000" y="2114550"/>
            <a:ext cx="3870325" cy="3060700"/>
            <a:chOff x="3226" y="1041"/>
            <a:chExt cx="2146" cy="1792"/>
          </a:xfrm>
        </p:grpSpPr>
        <p:grpSp>
          <p:nvGrpSpPr>
            <p:cNvPr id="4" name="Group 7"/>
            <p:cNvGrpSpPr/>
            <p:nvPr/>
          </p:nvGrpSpPr>
          <p:grpSpPr bwMode="auto">
            <a:xfrm>
              <a:off x="3421" y="1302"/>
              <a:ext cx="1661" cy="1413"/>
              <a:chOff x="1098" y="1361"/>
              <a:chExt cx="2116" cy="2027"/>
            </a:xfrm>
          </p:grpSpPr>
          <p:sp>
            <p:nvSpPr>
              <p:cNvPr id="30761" name="Line 8"/>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0762" name="Line 9"/>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30759" name="Text Box 10"/>
            <p:cNvSpPr txBox="1">
              <a:spLocks noChangeArrowheads="1"/>
            </p:cNvSpPr>
            <p:nvPr/>
          </p:nvSpPr>
          <p:spPr bwMode="auto">
            <a:xfrm>
              <a:off x="3226" y="1041"/>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30760" name="Text Box 11"/>
            <p:cNvSpPr txBox="1">
              <a:spLocks noChangeArrowheads="1"/>
            </p:cNvSpPr>
            <p:nvPr/>
          </p:nvSpPr>
          <p:spPr bwMode="auto">
            <a:xfrm>
              <a:off x="4985" y="2565"/>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sp>
        <p:nvSpPr>
          <p:cNvPr id="30727" name="Text Box 12"/>
          <p:cNvSpPr txBox="1">
            <a:spLocks noChangeArrowheads="1"/>
          </p:cNvSpPr>
          <p:nvPr/>
        </p:nvSpPr>
        <p:spPr bwMode="auto">
          <a:xfrm>
            <a:off x="4513263" y="3019425"/>
            <a:ext cx="650875" cy="457200"/>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grpSp>
        <p:nvGrpSpPr>
          <p:cNvPr id="5" name="Group 13"/>
          <p:cNvGrpSpPr/>
          <p:nvPr/>
        </p:nvGrpSpPr>
        <p:grpSpPr bwMode="auto">
          <a:xfrm>
            <a:off x="5922963" y="3179763"/>
            <a:ext cx="587375" cy="2225675"/>
            <a:chOff x="3731" y="2003"/>
            <a:chExt cx="370" cy="1402"/>
          </a:xfrm>
        </p:grpSpPr>
        <p:sp>
          <p:nvSpPr>
            <p:cNvPr id="30755" name="Text Box 14"/>
            <p:cNvSpPr txBox="1">
              <a:spLocks noChangeArrowheads="1"/>
            </p:cNvSpPr>
            <p:nvPr/>
          </p:nvSpPr>
          <p:spPr bwMode="auto">
            <a:xfrm>
              <a:off x="3731" y="3117"/>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sp>
          <p:nvSpPr>
            <p:cNvPr id="30756" name="Line 15"/>
            <p:cNvSpPr>
              <a:spLocks noChangeShapeType="1"/>
            </p:cNvSpPr>
            <p:nvPr/>
          </p:nvSpPr>
          <p:spPr bwMode="auto">
            <a:xfrm>
              <a:off x="3920" y="2049"/>
              <a:ext cx="0" cy="1077"/>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30757" name="Oval 16"/>
            <p:cNvSpPr>
              <a:spLocks noChangeArrowheads="1"/>
            </p:cNvSpPr>
            <p:nvPr/>
          </p:nvSpPr>
          <p:spPr bwMode="auto">
            <a:xfrm>
              <a:off x="3873" y="2003"/>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400401" name="Line 17"/>
          <p:cNvSpPr>
            <a:spLocks noChangeShapeType="1"/>
          </p:cNvSpPr>
          <p:nvPr/>
        </p:nvSpPr>
        <p:spPr bwMode="auto">
          <a:xfrm rot="5400000" flipV="1">
            <a:off x="6787357" y="4285456"/>
            <a:ext cx="0" cy="1090613"/>
          </a:xfrm>
          <a:prstGeom prst="line">
            <a:avLst/>
          </a:prstGeom>
          <a:noFill/>
          <a:ln w="50800">
            <a:solidFill>
              <a:srgbClr val="009900"/>
            </a:solidFill>
            <a:round/>
            <a:tailEnd type="triangle" w="lg" len="med"/>
          </a:ln>
        </p:spPr>
        <p:txBody>
          <a:bodyPr/>
          <a:lstStyle/>
          <a:p>
            <a:endParaRPr lang="en-US">
              <a:latin typeface="Arial" panose="020B0604020202020204"/>
              <a:cs typeface="Arial" panose="020B0604020202020204"/>
            </a:endParaRPr>
          </a:p>
        </p:txBody>
      </p:sp>
      <p:sp>
        <p:nvSpPr>
          <p:cNvPr id="3073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400405" name="Text Box 21"/>
          <p:cNvSpPr txBox="1">
            <a:spLocks noChangeArrowheads="1"/>
          </p:cNvSpPr>
          <p:nvPr/>
        </p:nvSpPr>
        <p:spPr bwMode="auto">
          <a:xfrm>
            <a:off x="5984876" y="1338104"/>
            <a:ext cx="1171575" cy="473075"/>
          </a:xfrm>
          <a:prstGeom prst="rect">
            <a:avLst/>
          </a:prstGeom>
          <a:noFill/>
          <a:ln w="9525">
            <a:noFill/>
            <a:miter lim="800000"/>
          </a:ln>
        </p:spPr>
        <p:txBody>
          <a:bodyPr>
            <a:spAutoFit/>
          </a:bodyPr>
          <a:lstStyle/>
          <a:p>
            <a:pPr algn="ctr">
              <a:spcBef>
                <a:spcPct val="50000"/>
              </a:spcBef>
            </a:pPr>
            <a:r>
              <a:rPr lang="en-US" sz="2500" dirty="0">
                <a:solidFill>
                  <a:srgbClr val="009900"/>
                </a:solidFill>
                <a:latin typeface="Arial" panose="020B0604020202020204"/>
                <a:cs typeface="Arial" panose="020B0604020202020204"/>
              </a:rPr>
              <a:t>any %</a:t>
            </a:r>
            <a:endParaRPr lang="en-US" sz="2500" b="1" i="1" baseline="30000" dirty="0">
              <a:solidFill>
                <a:srgbClr val="009900"/>
              </a:solidFill>
              <a:latin typeface="Arial" panose="020B0604020202020204"/>
              <a:cs typeface="Arial" panose="020B0604020202020204"/>
            </a:endParaRPr>
          </a:p>
        </p:txBody>
      </p:sp>
      <p:sp>
        <p:nvSpPr>
          <p:cNvPr id="400406" name="Text Box 22"/>
          <p:cNvSpPr txBox="1">
            <a:spLocks noChangeArrowheads="1"/>
          </p:cNvSpPr>
          <p:nvPr/>
        </p:nvSpPr>
        <p:spPr bwMode="auto">
          <a:xfrm>
            <a:off x="5984876" y="1836896"/>
            <a:ext cx="1171575" cy="473075"/>
          </a:xfrm>
          <a:prstGeom prst="rect">
            <a:avLst/>
          </a:prstGeom>
          <a:noFill/>
          <a:ln w="9525">
            <a:noFill/>
            <a:miter lim="800000"/>
          </a:ln>
        </p:spPr>
        <p:txBody>
          <a:bodyPr>
            <a:spAutoFit/>
          </a:bodyPr>
          <a:lstStyle/>
          <a:p>
            <a:pPr algn="ctr">
              <a:spcBef>
                <a:spcPct val="50000"/>
              </a:spcBef>
            </a:pPr>
            <a:r>
              <a:rPr lang="en-US" sz="2500" dirty="0">
                <a:solidFill>
                  <a:srgbClr val="FF6600"/>
                </a:solidFill>
                <a:latin typeface="Arial" panose="020B0604020202020204"/>
                <a:cs typeface="Arial" panose="020B0604020202020204"/>
              </a:rPr>
              <a:t>0%</a:t>
            </a:r>
            <a:endParaRPr lang="en-US" sz="2500" b="1" i="1" baseline="30000" dirty="0">
              <a:solidFill>
                <a:srgbClr val="FF6600"/>
              </a:solidFill>
              <a:latin typeface="Arial" panose="020B0604020202020204"/>
              <a:cs typeface="Arial" panose="020B0604020202020204"/>
            </a:endParaRPr>
          </a:p>
        </p:txBody>
      </p:sp>
      <p:sp>
        <p:nvSpPr>
          <p:cNvPr id="400407" name="Text Box 23"/>
          <p:cNvSpPr txBox="1">
            <a:spLocks noChangeArrowheads="1"/>
          </p:cNvSpPr>
          <p:nvPr/>
        </p:nvSpPr>
        <p:spPr bwMode="auto">
          <a:xfrm>
            <a:off x="7085013" y="1542512"/>
            <a:ext cx="1790700" cy="492443"/>
          </a:xfrm>
          <a:prstGeom prst="rect">
            <a:avLst/>
          </a:prstGeom>
          <a:noFill/>
          <a:ln w="9525">
            <a:noFill/>
            <a:miter lim="800000"/>
          </a:ln>
        </p:spPr>
        <p:txBody>
          <a:bodyPr wrap="square">
            <a:spAutoFit/>
          </a:bodyPr>
          <a:lstStyle/>
          <a:p>
            <a:pPr algn="ctr">
              <a:spcBef>
                <a:spcPct val="50000"/>
              </a:spcBef>
            </a:pPr>
            <a:r>
              <a:rPr lang="en-US" sz="2600" dirty="0">
                <a:solidFill>
                  <a:srgbClr val="0000FF"/>
                </a:solidFill>
                <a:latin typeface="微软雅黑" panose="020B0503020204020204" pitchFamily="34" charset="-122"/>
                <a:ea typeface="微软雅黑" panose="020B0503020204020204" pitchFamily="34" charset="-122"/>
                <a:cs typeface="Arial" panose="020B0604020202020204"/>
              </a:rPr>
              <a:t>= </a:t>
            </a: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无穷大</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grpSp>
        <p:nvGrpSpPr>
          <p:cNvPr id="6" name="Group 24"/>
          <p:cNvGrpSpPr/>
          <p:nvPr/>
        </p:nvGrpSpPr>
        <p:grpSpPr bwMode="auto">
          <a:xfrm>
            <a:off x="7031038" y="3176588"/>
            <a:ext cx="587375" cy="2225675"/>
            <a:chOff x="3731" y="2003"/>
            <a:chExt cx="370" cy="1402"/>
          </a:xfrm>
        </p:grpSpPr>
        <p:sp>
          <p:nvSpPr>
            <p:cNvPr id="30752" name="Text Box 25"/>
            <p:cNvSpPr txBox="1">
              <a:spLocks noChangeArrowheads="1"/>
            </p:cNvSpPr>
            <p:nvPr/>
          </p:nvSpPr>
          <p:spPr bwMode="auto">
            <a:xfrm>
              <a:off x="3731" y="3117"/>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2</a:t>
              </a:r>
            </a:p>
          </p:txBody>
        </p:sp>
        <p:sp>
          <p:nvSpPr>
            <p:cNvPr id="30753" name="Line 26"/>
            <p:cNvSpPr>
              <a:spLocks noChangeShapeType="1"/>
            </p:cNvSpPr>
            <p:nvPr/>
          </p:nvSpPr>
          <p:spPr bwMode="auto">
            <a:xfrm>
              <a:off x="3920" y="2049"/>
              <a:ext cx="0" cy="1077"/>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30754" name="Oval 27"/>
            <p:cNvSpPr>
              <a:spLocks noChangeArrowheads="1"/>
            </p:cNvSpPr>
            <p:nvPr/>
          </p:nvSpPr>
          <p:spPr bwMode="auto">
            <a:xfrm>
              <a:off x="3873" y="2003"/>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400412" name="Text Box 28"/>
          <p:cNvSpPr txBox="1">
            <a:spLocks noChangeArrowheads="1"/>
          </p:cNvSpPr>
          <p:nvPr/>
        </p:nvSpPr>
        <p:spPr bwMode="auto">
          <a:xfrm>
            <a:off x="3948113" y="3022600"/>
            <a:ext cx="809625" cy="457200"/>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r>
              <a:rPr lang="en-US" sz="2400">
                <a:latin typeface="Arial" panose="020B0604020202020204"/>
                <a:cs typeface="Arial" panose="020B0604020202020204"/>
              </a:rPr>
              <a:t> =</a:t>
            </a:r>
            <a:endParaRPr lang="en-US" sz="2400" b="1" baseline="-25000">
              <a:latin typeface="Arial" panose="020B0604020202020204"/>
              <a:cs typeface="Arial" panose="020B0604020202020204"/>
            </a:endParaRPr>
          </a:p>
        </p:txBody>
      </p:sp>
      <p:sp>
        <p:nvSpPr>
          <p:cNvPr id="43" name="Rectangle 11"/>
          <p:cNvSpPr txBox="1">
            <a:spLocks noChangeArrowheads="1"/>
          </p:cNvSpPr>
          <p:nvPr/>
        </p:nvSpPr>
        <p:spPr>
          <a:xfrm>
            <a:off x="201613" y="572644"/>
            <a:ext cx="8494712" cy="6191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en-US" sz="2800" dirty="0">
                <a:solidFill>
                  <a:srgbClr val="CC0000"/>
                </a:solidFill>
                <a:latin typeface="微软雅黑" panose="020B0503020204020204" pitchFamily="34" charset="-122"/>
                <a:ea typeface="微软雅黑" panose="020B0503020204020204" pitchFamily="34" charset="-122"/>
              </a:rPr>
              <a:t>“</a:t>
            </a:r>
            <a:r>
              <a:rPr lang="zh-CN" altLang="en-US" sz="3200" dirty="0">
                <a:solidFill>
                  <a:srgbClr val="CC0000"/>
                </a:solidFill>
                <a:latin typeface="微软雅黑" panose="020B0503020204020204" pitchFamily="34" charset="-122"/>
                <a:ea typeface="华光中雅_CNKI" panose="02000500000000000000"/>
              </a:rPr>
              <a:t>完全有弹性的需求</a:t>
            </a:r>
            <a:r>
              <a:rPr lang="en-US" sz="3200" dirty="0">
                <a:solidFill>
                  <a:srgbClr val="CC0000"/>
                </a:solidFill>
                <a:latin typeface="微软雅黑" panose="020B0503020204020204" pitchFamily="34" charset="-122"/>
                <a:ea typeface="华光中雅_CNKI" panose="02000500000000000000"/>
              </a:rPr>
              <a:t>”</a:t>
            </a:r>
            <a:r>
              <a:rPr lang="zh-CN" altLang="en-US" sz="3200" dirty="0">
                <a:solidFill>
                  <a:srgbClr val="CC0000"/>
                </a:solidFill>
                <a:latin typeface="微软雅黑" panose="020B0503020204020204" pitchFamily="34" charset="-122"/>
                <a:ea typeface="华光中雅_CNKI" panose="02000500000000000000"/>
              </a:rPr>
              <a:t>（另一</a:t>
            </a:r>
            <a:r>
              <a:rPr lang="zh-CN" altLang="en-US" sz="3200">
                <a:solidFill>
                  <a:srgbClr val="CC0000"/>
                </a:solidFill>
                <a:latin typeface="微软雅黑" panose="020B0503020204020204" pitchFamily="34" charset="-122"/>
                <a:ea typeface="华光中雅_CNKI" panose="02000500000000000000"/>
              </a:rPr>
              <a:t>个</a:t>
            </a:r>
            <a:r>
              <a:rPr lang="zh-CN" altLang="en-US" sz="3200" smtClean="0">
                <a:solidFill>
                  <a:srgbClr val="CC0000"/>
                </a:solidFill>
                <a:latin typeface="微软雅黑" panose="020B0503020204020204" pitchFamily="34" charset="-122"/>
                <a:ea typeface="华光中雅_CNKI" panose="02000500000000000000"/>
              </a:rPr>
              <a:t>极端）</a:t>
            </a:r>
            <a:endParaRPr lang="en-US" sz="3200" dirty="0">
              <a:solidFill>
                <a:srgbClr val="CC0000"/>
              </a:solidFill>
              <a:latin typeface="微软雅黑" panose="020B0503020204020204" pitchFamily="34" charset="-122"/>
              <a:ea typeface="华光中雅_CNKI" panose="02000500000000000000"/>
            </a:endParaRPr>
          </a:p>
        </p:txBody>
      </p:sp>
      <p:grpSp>
        <p:nvGrpSpPr>
          <p:cNvPr id="44" name="Group 29"/>
          <p:cNvGrpSpPr/>
          <p:nvPr/>
        </p:nvGrpSpPr>
        <p:grpSpPr bwMode="auto">
          <a:xfrm>
            <a:off x="617538" y="1296590"/>
            <a:ext cx="6413500" cy="1054101"/>
            <a:chOff x="747" y="538"/>
            <a:chExt cx="4040" cy="664"/>
          </a:xfrm>
        </p:grpSpPr>
        <p:sp>
          <p:nvSpPr>
            <p:cNvPr id="45" name="Text Box 30"/>
            <p:cNvSpPr txBox="1">
              <a:spLocks noChangeArrowheads="1"/>
            </p:cNvSpPr>
            <p:nvPr/>
          </p:nvSpPr>
          <p:spPr bwMode="auto">
            <a:xfrm>
              <a:off x="747" y="603"/>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需求价格弹性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46"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47"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需求量变动百分比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a:latin typeface="微软雅黑" panose="020B0503020204020204" pitchFamily="34" charset="-122"/>
                  <a:ea typeface="微软雅黑" panose="020B0503020204020204" pitchFamily="34" charset="-122"/>
                  <a:cs typeface="Arial" panose="020B0604020202020204"/>
                </a:rPr>
                <a:t>价格</a:t>
              </a:r>
              <a:r>
                <a:rPr lang="zh-CN" altLang="en-US" sz="2500" smtClean="0">
                  <a:latin typeface="微软雅黑" panose="020B0503020204020204" pitchFamily="34" charset="-122"/>
                  <a:ea typeface="微软雅黑" panose="020B0503020204020204" pitchFamily="34" charset="-122"/>
                  <a:cs typeface="Arial" panose="020B0604020202020204"/>
                </a:rPr>
                <a:t>变动百分比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48" name="Line 34"/>
            <p:cNvSpPr>
              <a:spLocks noChangeShapeType="1"/>
            </p:cNvSpPr>
            <p:nvPr/>
          </p:nvSpPr>
          <p:spPr bwMode="auto">
            <a:xfrm>
              <a:off x="2417" y="859"/>
              <a:ext cx="1404"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49" name="Text Box 35"/>
            <p:cNvSpPr txBox="1">
              <a:spLocks noChangeArrowheads="1"/>
            </p:cNvSpPr>
            <p:nvPr/>
          </p:nvSpPr>
          <p:spPr bwMode="auto">
            <a:xfrm>
              <a:off x="3839" y="702"/>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0" name="Line 36"/>
            <p:cNvSpPr>
              <a:spLocks noChangeShapeType="1"/>
            </p:cNvSpPr>
            <p:nvPr/>
          </p:nvSpPr>
          <p:spPr bwMode="auto">
            <a:xfrm>
              <a:off x="4171" y="860"/>
              <a:ext cx="6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1" name="Text Box 23"/>
          <p:cNvSpPr txBox="1">
            <a:spLocks noChangeArrowheads="1"/>
          </p:cNvSpPr>
          <p:nvPr/>
        </p:nvSpPr>
        <p:spPr bwMode="auto">
          <a:xfrm>
            <a:off x="3228676" y="4024313"/>
            <a:ext cx="1951614" cy="830997"/>
          </a:xfrm>
          <a:prstGeom prst="rect">
            <a:avLst/>
          </a:prstGeom>
          <a:solidFill>
            <a:srgbClr val="FF9900">
              <a:alpha val="50195"/>
            </a:srgbClr>
          </a:solidFill>
          <a:ln w="9525">
            <a:noFill/>
            <a:miter lim="800000"/>
          </a:ln>
        </p:spPr>
        <p:txBody>
          <a:bodyPr wrap="square">
            <a:spAutoFit/>
          </a:bodyPr>
          <a:lstStyle/>
          <a:p>
            <a:pPr algn="ctr">
              <a:spcBef>
                <a:spcPct val="50000"/>
              </a:spcBef>
            </a:pPr>
            <a:r>
              <a:rPr lang="zh-CN" altLang="en-US" sz="2400" smtClean="0">
                <a:latin typeface="微软雅黑" panose="020B0503020204020204" pitchFamily="34" charset="-122"/>
                <a:ea typeface="微软雅黑" panose="020B0503020204020204" pitchFamily="34" charset="-122"/>
                <a:cs typeface="Arial" panose="020B0604020202020204"/>
              </a:rPr>
              <a:t>价格任意微小的变动</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52" name="Text Box 24"/>
          <p:cNvSpPr txBox="1">
            <a:spLocks noChangeArrowheads="1"/>
          </p:cNvSpPr>
          <p:nvPr/>
        </p:nvSpPr>
        <p:spPr bwMode="auto">
          <a:xfrm>
            <a:off x="4969250" y="5486400"/>
            <a:ext cx="3010968" cy="461665"/>
          </a:xfrm>
          <a:prstGeom prst="rect">
            <a:avLst/>
          </a:prstGeom>
          <a:solidFill>
            <a:srgbClr val="CCFFCC"/>
          </a:solidFill>
          <a:ln w="9525">
            <a:noFill/>
            <a:miter lim="800000"/>
          </a:ln>
        </p:spPr>
        <p:txBody>
          <a:bodyPr wrap="square">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需求量</a:t>
            </a:r>
            <a:r>
              <a:rPr lang="zh-CN" altLang="en-US" sz="2400">
                <a:latin typeface="微软雅黑" panose="020B0503020204020204" pitchFamily="34" charset="-122"/>
                <a:ea typeface="微软雅黑" panose="020B0503020204020204" pitchFamily="34" charset="-122"/>
                <a:cs typeface="Arial" panose="020B0604020202020204"/>
              </a:rPr>
              <a:t>变动</a:t>
            </a:r>
            <a:r>
              <a:rPr lang="zh-CN" altLang="en-US" sz="2400" smtClean="0">
                <a:latin typeface="微软雅黑" panose="020B0503020204020204" pitchFamily="34" charset="-122"/>
                <a:ea typeface="微软雅黑" panose="020B0503020204020204" pitchFamily="34" charset="-122"/>
                <a:cs typeface="Arial" panose="020B0604020202020204"/>
              </a:rPr>
              <a:t>为无穷大</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53" name="Rectangle 38"/>
          <p:cNvSpPr>
            <a:spLocks noChangeArrowheads="1"/>
          </p:cNvSpPr>
          <p:nvPr/>
        </p:nvSpPr>
        <p:spPr bwMode="auto">
          <a:xfrm>
            <a:off x="366713" y="3221038"/>
            <a:ext cx="3390900" cy="9683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消费者的价格敏感度：</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4" name="Rectangle 39"/>
          <p:cNvSpPr>
            <a:spLocks noChangeArrowheads="1"/>
          </p:cNvSpPr>
          <p:nvPr/>
        </p:nvSpPr>
        <p:spPr bwMode="auto">
          <a:xfrm>
            <a:off x="365125" y="2144713"/>
            <a:ext cx="2397126" cy="528637"/>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需求曲线：</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5" name="Rectangle 40"/>
          <p:cNvSpPr>
            <a:spLocks noChangeArrowheads="1"/>
          </p:cNvSpPr>
          <p:nvPr/>
        </p:nvSpPr>
        <p:spPr bwMode="auto">
          <a:xfrm>
            <a:off x="409305" y="4365625"/>
            <a:ext cx="1617662"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弹性</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6" name="Rectangle 41"/>
          <p:cNvSpPr>
            <a:spLocks noChangeArrowheads="1"/>
          </p:cNvSpPr>
          <p:nvPr/>
        </p:nvSpPr>
        <p:spPr bwMode="auto">
          <a:xfrm>
            <a:off x="470583" y="2637631"/>
            <a:ext cx="2895600" cy="528638"/>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水平</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7" name="Rectangle 42"/>
          <p:cNvSpPr>
            <a:spLocks noChangeArrowheads="1"/>
          </p:cNvSpPr>
          <p:nvPr/>
        </p:nvSpPr>
        <p:spPr bwMode="auto">
          <a:xfrm>
            <a:off x="477045" y="3825082"/>
            <a:ext cx="2624137" cy="495300"/>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非常敏感</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8" name="Rectangle 43"/>
          <p:cNvSpPr>
            <a:spLocks noChangeArrowheads="1"/>
          </p:cNvSpPr>
          <p:nvPr/>
        </p:nvSpPr>
        <p:spPr bwMode="auto">
          <a:xfrm>
            <a:off x="653177" y="4949825"/>
            <a:ext cx="1831975"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无穷大</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0406"/>
                                        </p:tgtEl>
                                        <p:attrNameLst>
                                          <p:attrName>style.visibility</p:attrName>
                                        </p:attrNameLst>
                                      </p:cBhvr>
                                      <p:to>
                                        <p:strVal val="visible"/>
                                      </p:to>
                                    </p:set>
                                    <p:animEffect transition="in" filter="fade">
                                      <p:cBhvr>
                                        <p:cTn id="7" dur="500"/>
                                        <p:tgtEl>
                                          <p:spTgt spid="40040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0412"/>
                                        </p:tgtEl>
                                        <p:attrNameLst>
                                          <p:attrName>style.visibility</p:attrName>
                                        </p:attrNameLst>
                                      </p:cBhvr>
                                      <p:to>
                                        <p:strVal val="visible"/>
                                      </p:to>
                                    </p:set>
                                    <p:animEffect transition="in" filter="fade">
                                      <p:cBhvr>
                                        <p:cTn id="11" dur="500"/>
                                        <p:tgtEl>
                                          <p:spTgt spid="4004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00405"/>
                                        </p:tgtEl>
                                        <p:attrNameLst>
                                          <p:attrName>style.visibility</p:attrName>
                                        </p:attrNameLst>
                                      </p:cBhvr>
                                      <p:to>
                                        <p:strVal val="visible"/>
                                      </p:to>
                                    </p:set>
                                    <p:animEffect transition="in" filter="fade">
                                      <p:cBhvr>
                                        <p:cTn id="14" dur="500"/>
                                        <p:tgtEl>
                                          <p:spTgt spid="40040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00401"/>
                                        </p:tgtEl>
                                        <p:attrNameLst>
                                          <p:attrName>style.visibility</p:attrName>
                                        </p:attrNameLst>
                                      </p:cBhvr>
                                      <p:to>
                                        <p:strVal val="visible"/>
                                      </p:to>
                                    </p:set>
                                    <p:animEffect transition="in" filter="wipe(left)">
                                      <p:cBhvr>
                                        <p:cTn id="18" dur="500"/>
                                        <p:tgtEl>
                                          <p:spTgt spid="400401"/>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0407"/>
                                        </p:tgtEl>
                                        <p:attrNameLst>
                                          <p:attrName>style.visibility</p:attrName>
                                        </p:attrNameLst>
                                      </p:cBhvr>
                                      <p:to>
                                        <p:strVal val="visible"/>
                                      </p:to>
                                    </p:set>
                                    <p:animEffect transition="in" filter="fade">
                                      <p:cBhvr>
                                        <p:cTn id="27" dur="500"/>
                                        <p:tgtEl>
                                          <p:spTgt spid="40040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1" grpId="0" animBg="1"/>
      <p:bldP spid="400405" grpId="0"/>
      <p:bldP spid="400406" grpId="0"/>
      <p:bldP spid="400407" grpId="0"/>
      <p:bldP spid="400412" grpId="0"/>
      <p:bldP spid="51" grpId="0" animBg="1"/>
      <p:bldP spid="52" grpId="0" animBg="1"/>
      <p:bldP spid="58"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idx="4294967295"/>
          </p:nvPr>
        </p:nvSpPr>
        <p:spPr>
          <a:xfrm>
            <a:off x="414338" y="572294"/>
            <a:ext cx="8153400" cy="649288"/>
          </a:xfrm>
        </p:spPr>
        <p:txBody>
          <a:bodyPr>
            <a:normAutofit/>
          </a:bodyPr>
          <a:lstStyle/>
          <a:p>
            <a:pPr eaLnBrk="1" hangingPunct="1"/>
            <a:r>
              <a:rPr lang="zh-CN" altLang="en-US" sz="3200" dirty="0">
                <a:latin typeface="微软雅黑" panose="020B0503020204020204" pitchFamily="34" charset="-122"/>
                <a:ea typeface="华光中雅_CNKI" panose="02000500000000000000"/>
              </a:rPr>
              <a:t>线性需求曲线的弹性</a:t>
            </a:r>
            <a:endParaRPr lang="en-US" sz="3200" dirty="0">
              <a:latin typeface="微软雅黑" panose="020B0503020204020204" pitchFamily="34" charset="-122"/>
              <a:ea typeface="华光中雅_CNKI" panose="02000500000000000000"/>
            </a:endParaRPr>
          </a:p>
        </p:txBody>
      </p:sp>
      <p:sp>
        <p:nvSpPr>
          <p:cNvPr id="273412" name="Rectangle 4"/>
          <p:cNvSpPr>
            <a:spLocks noGrp="1" noChangeArrowheads="1"/>
          </p:cNvSpPr>
          <p:nvPr>
            <p:ph type="body" idx="4294967295"/>
          </p:nvPr>
        </p:nvSpPr>
        <p:spPr>
          <a:xfrm>
            <a:off x="6227762" y="1677988"/>
            <a:ext cx="2339976" cy="1751012"/>
          </a:xfrm>
          <a:solidFill>
            <a:srgbClr val="CCFFCC"/>
          </a:solidFill>
          <a:ln>
            <a:noFill/>
          </a:ln>
          <a:effectLst>
            <a:outerShdw blurRad="50800" dist="38100" dir="2700000" algn="tl" rotWithShape="0">
              <a:prstClr val="black">
                <a:alpha val="40000"/>
              </a:prstClr>
            </a:outerShdw>
          </a:effectLst>
        </p:spPr>
        <p:txBody>
          <a:bodyPr lIns="182880" tIns="91440" rIns="182880" bIns="91440">
            <a:normAutofit/>
          </a:bodyPr>
          <a:lstStyle/>
          <a:p>
            <a:pPr marL="0" indent="0">
              <a:spcBef>
                <a:spcPct val="40000"/>
              </a:spcBef>
              <a:buNone/>
            </a:pPr>
            <a:r>
              <a:rPr lang="zh-CN" altLang="en-US" sz="2400" dirty="0">
                <a:latin typeface="微软雅黑" panose="020B0503020204020204" pitchFamily="34" charset="-122"/>
                <a:ea typeface="微软雅黑" panose="020B0503020204020204" pitchFamily="34" charset="-122"/>
              </a:rPr>
              <a:t>线性需求曲线的斜率为常数，但它的弹性不是常数</a:t>
            </a:r>
            <a:endParaRPr lang="en-US" sz="2400" dirty="0">
              <a:latin typeface="微软雅黑" panose="020B0503020204020204" pitchFamily="34" charset="-122"/>
              <a:ea typeface="微软雅黑" panose="020B0503020204020204" pitchFamily="34" charset="-122"/>
            </a:endParaRPr>
          </a:p>
        </p:txBody>
      </p:sp>
      <p:sp>
        <p:nvSpPr>
          <p:cNvPr id="3174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2" name="Group 5"/>
          <p:cNvGrpSpPr/>
          <p:nvPr/>
        </p:nvGrpSpPr>
        <p:grpSpPr bwMode="auto">
          <a:xfrm>
            <a:off x="414338" y="1412875"/>
            <a:ext cx="4486275" cy="4341813"/>
            <a:chOff x="261" y="890"/>
            <a:chExt cx="2826" cy="2735"/>
          </a:xfrm>
        </p:grpSpPr>
        <p:grpSp>
          <p:nvGrpSpPr>
            <p:cNvPr id="3" name="Group 6"/>
            <p:cNvGrpSpPr/>
            <p:nvPr/>
          </p:nvGrpSpPr>
          <p:grpSpPr bwMode="auto">
            <a:xfrm>
              <a:off x="575" y="890"/>
              <a:ext cx="2512" cy="2570"/>
              <a:chOff x="432" y="911"/>
              <a:chExt cx="2986" cy="2570"/>
            </a:xfrm>
          </p:grpSpPr>
          <p:grpSp>
            <p:nvGrpSpPr>
              <p:cNvPr id="4" name="Group 7"/>
              <p:cNvGrpSpPr/>
              <p:nvPr/>
            </p:nvGrpSpPr>
            <p:grpSpPr bwMode="auto">
              <a:xfrm>
                <a:off x="607" y="1177"/>
                <a:ext cx="2502" cy="2164"/>
                <a:chOff x="1098" y="1361"/>
                <a:chExt cx="2116" cy="2027"/>
              </a:xfrm>
            </p:grpSpPr>
            <p:sp>
              <p:nvSpPr>
                <p:cNvPr id="31802" name="Line 8"/>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803" name="Line 9"/>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31800" name="Text Box 10"/>
              <p:cNvSpPr txBox="1">
                <a:spLocks noChangeArrowheads="1"/>
              </p:cNvSpPr>
              <p:nvPr/>
            </p:nvSpPr>
            <p:spPr bwMode="auto">
              <a:xfrm>
                <a:off x="432" y="911"/>
                <a:ext cx="39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31801" name="Text Box 11"/>
              <p:cNvSpPr txBox="1">
                <a:spLocks noChangeArrowheads="1"/>
              </p:cNvSpPr>
              <p:nvPr/>
            </p:nvSpPr>
            <p:spPr bwMode="auto">
              <a:xfrm>
                <a:off x="3051" y="3193"/>
                <a:ext cx="36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sp>
          <p:nvSpPr>
            <p:cNvPr id="31791" name="Text Box 12"/>
            <p:cNvSpPr txBox="1">
              <a:spLocks noChangeArrowheads="1"/>
            </p:cNvSpPr>
            <p:nvPr/>
          </p:nvSpPr>
          <p:spPr bwMode="auto">
            <a:xfrm>
              <a:off x="261" y="1251"/>
              <a:ext cx="456" cy="298"/>
            </a:xfrm>
            <a:prstGeom prst="rect">
              <a:avLst/>
            </a:prstGeom>
            <a:noFill/>
            <a:ln w="9525">
              <a:noFill/>
              <a:miter lim="800000"/>
            </a:ln>
          </p:spPr>
          <p:txBody>
            <a:bodyPr anchor="ctr">
              <a:spAutoFit/>
            </a:bodyPr>
            <a:lstStyle/>
            <a:p>
              <a:pPr algn="r">
                <a:spcBef>
                  <a:spcPct val="50000"/>
                </a:spcBef>
              </a:pPr>
              <a:r>
                <a:rPr lang="en-US" sz="2500" smtClean="0">
                  <a:latin typeface="Arial" panose="020B0604020202020204"/>
                  <a:cs typeface="Arial" panose="020B0604020202020204"/>
                </a:rPr>
                <a:t>30</a:t>
              </a:r>
              <a:endParaRPr lang="en-US" sz="2500">
                <a:latin typeface="Arial" panose="020B0604020202020204"/>
                <a:cs typeface="Arial" panose="020B0604020202020204"/>
              </a:endParaRPr>
            </a:p>
          </p:txBody>
        </p:sp>
        <p:sp>
          <p:nvSpPr>
            <p:cNvPr id="31792" name="Text Box 13"/>
            <p:cNvSpPr txBox="1">
              <a:spLocks noChangeArrowheads="1"/>
            </p:cNvSpPr>
            <p:nvPr/>
          </p:nvSpPr>
          <p:spPr bwMode="auto">
            <a:xfrm>
              <a:off x="261" y="1896"/>
              <a:ext cx="456" cy="298"/>
            </a:xfrm>
            <a:prstGeom prst="rect">
              <a:avLst/>
            </a:prstGeom>
            <a:noFill/>
            <a:ln w="9525">
              <a:noFill/>
              <a:miter lim="800000"/>
            </a:ln>
          </p:spPr>
          <p:txBody>
            <a:bodyPr anchor="ctr">
              <a:spAutoFit/>
            </a:bodyPr>
            <a:lstStyle/>
            <a:p>
              <a:pPr algn="r">
                <a:spcBef>
                  <a:spcPct val="50000"/>
                </a:spcBef>
              </a:pPr>
              <a:r>
                <a:rPr lang="en-US" sz="2500">
                  <a:latin typeface="Arial" panose="020B0604020202020204"/>
                  <a:cs typeface="Arial" panose="020B0604020202020204"/>
                </a:rPr>
                <a:t>20</a:t>
              </a:r>
            </a:p>
          </p:txBody>
        </p:sp>
        <p:sp>
          <p:nvSpPr>
            <p:cNvPr id="31793" name="Text Box 14"/>
            <p:cNvSpPr txBox="1">
              <a:spLocks noChangeArrowheads="1"/>
            </p:cNvSpPr>
            <p:nvPr/>
          </p:nvSpPr>
          <p:spPr bwMode="auto">
            <a:xfrm>
              <a:off x="261" y="2532"/>
              <a:ext cx="456" cy="298"/>
            </a:xfrm>
            <a:prstGeom prst="rect">
              <a:avLst/>
            </a:prstGeom>
            <a:noFill/>
            <a:ln w="9525">
              <a:noFill/>
              <a:miter lim="800000"/>
            </a:ln>
          </p:spPr>
          <p:txBody>
            <a:bodyPr anchor="ctr">
              <a:spAutoFit/>
            </a:bodyPr>
            <a:lstStyle/>
            <a:p>
              <a:pPr algn="r">
                <a:spcBef>
                  <a:spcPct val="50000"/>
                </a:spcBef>
              </a:pPr>
              <a:r>
                <a:rPr lang="en-US" sz="2500">
                  <a:latin typeface="Arial" panose="020B0604020202020204"/>
                  <a:cs typeface="Arial" panose="020B0604020202020204"/>
                </a:rPr>
                <a:t>10</a:t>
              </a:r>
            </a:p>
          </p:txBody>
        </p:sp>
        <p:sp>
          <p:nvSpPr>
            <p:cNvPr id="31794" name="Text Box 15"/>
            <p:cNvSpPr txBox="1">
              <a:spLocks noChangeArrowheads="1"/>
            </p:cNvSpPr>
            <p:nvPr/>
          </p:nvSpPr>
          <p:spPr bwMode="auto">
            <a:xfrm>
              <a:off x="261" y="3164"/>
              <a:ext cx="456" cy="301"/>
            </a:xfrm>
            <a:prstGeom prst="rect">
              <a:avLst/>
            </a:prstGeom>
            <a:noFill/>
            <a:ln w="9525">
              <a:noFill/>
              <a:miter lim="800000"/>
            </a:ln>
          </p:spPr>
          <p:txBody>
            <a:bodyPr anchor="ctr">
              <a:spAutoFit/>
            </a:bodyPr>
            <a:lstStyle/>
            <a:p>
              <a:pPr algn="r">
                <a:spcBef>
                  <a:spcPct val="50000"/>
                </a:spcBef>
              </a:pPr>
              <a:r>
                <a:rPr lang="en-US" sz="2500" smtClean="0">
                  <a:latin typeface="Arial" panose="020B0604020202020204"/>
                  <a:cs typeface="Arial" panose="020B0604020202020204"/>
                </a:rPr>
                <a:t>0</a:t>
              </a:r>
              <a:r>
                <a:rPr lang="zh-CN" altLang="en-US" sz="2500" smtClean="0">
                  <a:latin typeface="Arial" panose="020B0604020202020204"/>
                  <a:cs typeface="Arial" panose="020B0604020202020204"/>
                </a:rPr>
                <a:t>元</a:t>
              </a:r>
              <a:endParaRPr lang="en-US" sz="2500">
                <a:latin typeface="Arial" panose="020B0604020202020204"/>
                <a:cs typeface="Arial" panose="020B0604020202020204"/>
              </a:endParaRPr>
            </a:p>
          </p:txBody>
        </p:sp>
        <p:sp>
          <p:nvSpPr>
            <p:cNvPr id="31795" name="Text Box 16"/>
            <p:cNvSpPr txBox="1">
              <a:spLocks noChangeArrowheads="1"/>
            </p:cNvSpPr>
            <p:nvPr/>
          </p:nvSpPr>
          <p:spPr bwMode="auto">
            <a:xfrm>
              <a:off x="594" y="3327"/>
              <a:ext cx="264" cy="298"/>
            </a:xfrm>
            <a:prstGeom prst="rect">
              <a:avLst/>
            </a:prstGeom>
            <a:noFill/>
            <a:ln w="9525">
              <a:noFill/>
              <a:miter lim="800000"/>
            </a:ln>
          </p:spPr>
          <p:txBody>
            <a:bodyPr anchor="ctr">
              <a:spAutoFit/>
            </a:bodyPr>
            <a:lstStyle/>
            <a:p>
              <a:pPr algn="ctr">
                <a:spcBef>
                  <a:spcPct val="50000"/>
                </a:spcBef>
              </a:pPr>
              <a:r>
                <a:rPr lang="en-US" sz="2500">
                  <a:latin typeface="Arial" panose="020B0604020202020204"/>
                  <a:cs typeface="Arial" panose="020B0604020202020204"/>
                </a:rPr>
                <a:t>0</a:t>
              </a:r>
            </a:p>
          </p:txBody>
        </p:sp>
        <p:sp>
          <p:nvSpPr>
            <p:cNvPr id="31796" name="Text Box 17"/>
            <p:cNvSpPr txBox="1">
              <a:spLocks noChangeArrowheads="1"/>
            </p:cNvSpPr>
            <p:nvPr/>
          </p:nvSpPr>
          <p:spPr bwMode="auto">
            <a:xfrm>
              <a:off x="1086" y="3327"/>
              <a:ext cx="396" cy="298"/>
            </a:xfrm>
            <a:prstGeom prst="rect">
              <a:avLst/>
            </a:prstGeom>
            <a:noFill/>
            <a:ln w="9525">
              <a:noFill/>
              <a:miter lim="800000"/>
            </a:ln>
          </p:spPr>
          <p:txBody>
            <a:bodyPr anchor="ctr">
              <a:spAutoFit/>
            </a:bodyPr>
            <a:lstStyle/>
            <a:p>
              <a:pPr algn="ctr">
                <a:spcBef>
                  <a:spcPct val="50000"/>
                </a:spcBef>
              </a:pPr>
              <a:r>
                <a:rPr lang="en-US" sz="2500">
                  <a:latin typeface="Arial" panose="020B0604020202020204"/>
                  <a:cs typeface="Arial" panose="020B0604020202020204"/>
                </a:rPr>
                <a:t>20</a:t>
              </a:r>
            </a:p>
          </p:txBody>
        </p:sp>
        <p:sp>
          <p:nvSpPr>
            <p:cNvPr id="31797" name="Text Box 18"/>
            <p:cNvSpPr txBox="1">
              <a:spLocks noChangeArrowheads="1"/>
            </p:cNvSpPr>
            <p:nvPr/>
          </p:nvSpPr>
          <p:spPr bwMode="auto">
            <a:xfrm>
              <a:off x="1650" y="3327"/>
              <a:ext cx="396" cy="298"/>
            </a:xfrm>
            <a:prstGeom prst="rect">
              <a:avLst/>
            </a:prstGeom>
            <a:noFill/>
            <a:ln w="9525">
              <a:noFill/>
              <a:miter lim="800000"/>
            </a:ln>
          </p:spPr>
          <p:txBody>
            <a:bodyPr anchor="ctr">
              <a:spAutoFit/>
            </a:bodyPr>
            <a:lstStyle/>
            <a:p>
              <a:pPr algn="ctr">
                <a:spcBef>
                  <a:spcPct val="50000"/>
                </a:spcBef>
              </a:pPr>
              <a:r>
                <a:rPr lang="en-US" sz="2500">
                  <a:latin typeface="Arial" panose="020B0604020202020204"/>
                  <a:cs typeface="Arial" panose="020B0604020202020204"/>
                </a:rPr>
                <a:t>40</a:t>
              </a:r>
            </a:p>
          </p:txBody>
        </p:sp>
        <p:sp>
          <p:nvSpPr>
            <p:cNvPr id="31798" name="Text Box 19"/>
            <p:cNvSpPr txBox="1">
              <a:spLocks noChangeArrowheads="1"/>
            </p:cNvSpPr>
            <p:nvPr/>
          </p:nvSpPr>
          <p:spPr bwMode="auto">
            <a:xfrm>
              <a:off x="2202" y="3327"/>
              <a:ext cx="396" cy="298"/>
            </a:xfrm>
            <a:prstGeom prst="rect">
              <a:avLst/>
            </a:prstGeom>
            <a:noFill/>
            <a:ln w="9525">
              <a:noFill/>
              <a:miter lim="800000"/>
            </a:ln>
          </p:spPr>
          <p:txBody>
            <a:bodyPr anchor="ctr">
              <a:spAutoFit/>
            </a:bodyPr>
            <a:lstStyle/>
            <a:p>
              <a:pPr algn="ctr">
                <a:spcBef>
                  <a:spcPct val="50000"/>
                </a:spcBef>
              </a:pPr>
              <a:r>
                <a:rPr lang="en-US" sz="2500">
                  <a:latin typeface="Arial" panose="020B0604020202020204"/>
                  <a:cs typeface="Arial" panose="020B0604020202020204"/>
                </a:rPr>
                <a:t>60</a:t>
              </a:r>
            </a:p>
          </p:txBody>
        </p:sp>
      </p:grpSp>
      <p:grpSp>
        <p:nvGrpSpPr>
          <p:cNvPr id="5" name="Group 21"/>
          <p:cNvGrpSpPr/>
          <p:nvPr/>
        </p:nvGrpSpPr>
        <p:grpSpPr bwMode="auto">
          <a:xfrm>
            <a:off x="1076325" y="2154238"/>
            <a:ext cx="2801938" cy="3181350"/>
            <a:chOff x="678" y="1357"/>
            <a:chExt cx="1765" cy="2004"/>
          </a:xfrm>
        </p:grpSpPr>
        <p:sp>
          <p:nvSpPr>
            <p:cNvPr id="31787" name="Line 22"/>
            <p:cNvSpPr>
              <a:spLocks noChangeShapeType="1"/>
            </p:cNvSpPr>
            <p:nvPr/>
          </p:nvSpPr>
          <p:spPr bwMode="auto">
            <a:xfrm>
              <a:off x="728" y="1401"/>
              <a:ext cx="1682" cy="1921"/>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31788" name="Oval 23"/>
            <p:cNvSpPr>
              <a:spLocks noChangeArrowheads="1"/>
            </p:cNvSpPr>
            <p:nvPr/>
          </p:nvSpPr>
          <p:spPr bwMode="auto">
            <a:xfrm>
              <a:off x="678" y="1357"/>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31789" name="Oval 24"/>
            <p:cNvSpPr>
              <a:spLocks noChangeArrowheads="1"/>
            </p:cNvSpPr>
            <p:nvPr/>
          </p:nvSpPr>
          <p:spPr bwMode="auto">
            <a:xfrm>
              <a:off x="2355" y="3274"/>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6" name="Group 25"/>
          <p:cNvGrpSpPr/>
          <p:nvPr/>
        </p:nvGrpSpPr>
        <p:grpSpPr bwMode="auto">
          <a:xfrm>
            <a:off x="1152525" y="3178175"/>
            <a:ext cx="954088" cy="2090738"/>
            <a:chOff x="726" y="2002"/>
            <a:chExt cx="601" cy="1317"/>
          </a:xfrm>
        </p:grpSpPr>
        <p:sp>
          <p:nvSpPr>
            <p:cNvPr id="31783" name="Oval 26"/>
            <p:cNvSpPr>
              <a:spLocks noChangeArrowheads="1"/>
            </p:cNvSpPr>
            <p:nvPr/>
          </p:nvSpPr>
          <p:spPr bwMode="auto">
            <a:xfrm>
              <a:off x="1239" y="2002"/>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nvGrpSpPr>
            <p:cNvPr id="7" name="Group 27"/>
            <p:cNvGrpSpPr/>
            <p:nvPr/>
          </p:nvGrpSpPr>
          <p:grpSpPr bwMode="auto">
            <a:xfrm>
              <a:off x="726" y="2049"/>
              <a:ext cx="558" cy="1270"/>
              <a:chOff x="357" y="2450"/>
              <a:chExt cx="795" cy="646"/>
            </a:xfrm>
          </p:grpSpPr>
          <p:sp>
            <p:nvSpPr>
              <p:cNvPr id="31785" name="Line 28"/>
              <p:cNvSpPr>
                <a:spLocks noChangeShapeType="1"/>
              </p:cNvSpPr>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31786" name="Line 29"/>
              <p:cNvSpPr>
                <a:spLocks noChangeShapeType="1"/>
              </p:cNvSpPr>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grpSp>
      <p:grpSp>
        <p:nvGrpSpPr>
          <p:cNvPr id="8" name="Group 30"/>
          <p:cNvGrpSpPr/>
          <p:nvPr/>
        </p:nvGrpSpPr>
        <p:grpSpPr bwMode="auto">
          <a:xfrm>
            <a:off x="1149350" y="4187825"/>
            <a:ext cx="1852613" cy="1079500"/>
            <a:chOff x="724" y="2638"/>
            <a:chExt cx="1167" cy="680"/>
          </a:xfrm>
        </p:grpSpPr>
        <p:sp>
          <p:nvSpPr>
            <p:cNvPr id="31779" name="Oval 31"/>
            <p:cNvSpPr>
              <a:spLocks noChangeArrowheads="1"/>
            </p:cNvSpPr>
            <p:nvPr/>
          </p:nvSpPr>
          <p:spPr bwMode="auto">
            <a:xfrm>
              <a:off x="1803" y="2638"/>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nvGrpSpPr>
            <p:cNvPr id="9" name="Group 32"/>
            <p:cNvGrpSpPr/>
            <p:nvPr/>
          </p:nvGrpSpPr>
          <p:grpSpPr bwMode="auto">
            <a:xfrm>
              <a:off x="724" y="2685"/>
              <a:ext cx="1124" cy="633"/>
              <a:chOff x="357" y="2450"/>
              <a:chExt cx="795" cy="646"/>
            </a:xfrm>
          </p:grpSpPr>
          <p:sp>
            <p:nvSpPr>
              <p:cNvPr id="31781" name="Line 33"/>
              <p:cNvSpPr>
                <a:spLocks noChangeShapeType="1"/>
              </p:cNvSpPr>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31782" name="Line 34"/>
              <p:cNvSpPr>
                <a:spLocks noChangeShapeType="1"/>
              </p:cNvSpPr>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grpSp>
      <p:sp>
        <p:nvSpPr>
          <p:cNvPr id="273443" name="AutoShape 35"/>
          <p:cNvSpPr/>
          <p:nvPr/>
        </p:nvSpPr>
        <p:spPr bwMode="auto">
          <a:xfrm rot="-2471049">
            <a:off x="2520950" y="2881313"/>
            <a:ext cx="404813" cy="1319212"/>
          </a:xfrm>
          <a:prstGeom prst="rightBrace">
            <a:avLst>
              <a:gd name="adj1" fmla="val 81470"/>
              <a:gd name="adj2" fmla="val 50000"/>
            </a:avLst>
          </a:prstGeom>
          <a:noFill/>
          <a:ln w="12700">
            <a:solidFill>
              <a:srgbClr val="008000"/>
            </a:solidFill>
            <a:round/>
          </a:ln>
        </p:spPr>
        <p:txBody>
          <a:bodyPr wrap="none" anchor="ctr"/>
          <a:lstStyle/>
          <a:p>
            <a:endParaRPr lang="en-US">
              <a:latin typeface="Arial" panose="020B0604020202020204"/>
              <a:cs typeface="Arial" panose="020B0604020202020204"/>
            </a:endParaRPr>
          </a:p>
        </p:txBody>
      </p:sp>
      <p:sp>
        <p:nvSpPr>
          <p:cNvPr id="273444" name="AutoShape 36"/>
          <p:cNvSpPr/>
          <p:nvPr/>
        </p:nvSpPr>
        <p:spPr bwMode="auto">
          <a:xfrm rot="-2471049">
            <a:off x="3406775" y="3895725"/>
            <a:ext cx="404813" cy="1319213"/>
          </a:xfrm>
          <a:prstGeom prst="rightBrace">
            <a:avLst>
              <a:gd name="adj1" fmla="val 81471"/>
              <a:gd name="adj2" fmla="val 50000"/>
            </a:avLst>
          </a:prstGeom>
          <a:noFill/>
          <a:ln w="12700">
            <a:solidFill>
              <a:srgbClr val="993300"/>
            </a:solidFill>
            <a:round/>
          </a:ln>
        </p:spPr>
        <p:txBody>
          <a:bodyPr wrap="none" anchor="ctr"/>
          <a:lstStyle/>
          <a:p>
            <a:endParaRPr lang="en-US">
              <a:latin typeface="Arial" panose="020B0604020202020204"/>
              <a:cs typeface="Arial" panose="020B0604020202020204"/>
            </a:endParaRPr>
          </a:p>
        </p:txBody>
      </p:sp>
      <p:sp>
        <p:nvSpPr>
          <p:cNvPr id="273448" name="AutoShape 40"/>
          <p:cNvSpPr/>
          <p:nvPr/>
        </p:nvSpPr>
        <p:spPr bwMode="auto">
          <a:xfrm rot="-2471049">
            <a:off x="1639888" y="1857375"/>
            <a:ext cx="404812" cy="1319213"/>
          </a:xfrm>
          <a:prstGeom prst="rightBrace">
            <a:avLst>
              <a:gd name="adj1" fmla="val 81471"/>
              <a:gd name="adj2" fmla="val 50000"/>
            </a:avLst>
          </a:prstGeom>
          <a:noFill/>
          <a:ln w="12700">
            <a:solidFill>
              <a:srgbClr val="800080"/>
            </a:solidFill>
            <a:round/>
          </a:ln>
        </p:spPr>
        <p:txBody>
          <a:bodyPr wrap="none" anchor="ctr"/>
          <a:lstStyle/>
          <a:p>
            <a:endParaRPr lang="en-US">
              <a:latin typeface="Arial" panose="020B0604020202020204"/>
              <a:cs typeface="Arial" panose="020B0604020202020204"/>
            </a:endParaRPr>
          </a:p>
        </p:txBody>
      </p:sp>
      <p:grpSp>
        <p:nvGrpSpPr>
          <p:cNvPr id="10" name="Group 49"/>
          <p:cNvGrpSpPr/>
          <p:nvPr/>
        </p:nvGrpSpPr>
        <p:grpSpPr bwMode="auto">
          <a:xfrm>
            <a:off x="1858963" y="1776413"/>
            <a:ext cx="2727325" cy="906462"/>
            <a:chOff x="1298" y="707"/>
            <a:chExt cx="1718" cy="571"/>
          </a:xfrm>
        </p:grpSpPr>
        <p:grpSp>
          <p:nvGrpSpPr>
            <p:cNvPr id="11" name="Group 48"/>
            <p:cNvGrpSpPr/>
            <p:nvPr/>
          </p:nvGrpSpPr>
          <p:grpSpPr bwMode="auto">
            <a:xfrm>
              <a:off x="1747" y="707"/>
              <a:ext cx="662" cy="571"/>
              <a:chOff x="1747" y="707"/>
              <a:chExt cx="662" cy="571"/>
            </a:xfrm>
          </p:grpSpPr>
          <p:sp>
            <p:nvSpPr>
              <p:cNvPr id="31776" name="Text Box 43"/>
              <p:cNvSpPr txBox="1">
                <a:spLocks noChangeArrowheads="1"/>
              </p:cNvSpPr>
              <p:nvPr/>
            </p:nvSpPr>
            <p:spPr bwMode="auto">
              <a:xfrm>
                <a:off x="1758" y="707"/>
                <a:ext cx="642" cy="298"/>
              </a:xfrm>
              <a:prstGeom prst="rect">
                <a:avLst/>
              </a:prstGeom>
              <a:noFill/>
              <a:ln w="9525">
                <a:noFill/>
                <a:miter lim="800000"/>
              </a:ln>
            </p:spPr>
            <p:txBody>
              <a:bodyPr>
                <a:spAutoFit/>
              </a:bodyPr>
              <a:lstStyle/>
              <a:p>
                <a:pPr algn="ctr">
                  <a:spcBef>
                    <a:spcPct val="50000"/>
                  </a:spcBef>
                </a:pPr>
                <a:r>
                  <a:rPr lang="en-US" sz="2500">
                    <a:solidFill>
                      <a:srgbClr val="800080"/>
                    </a:solidFill>
                    <a:latin typeface="Arial" panose="020B0604020202020204"/>
                    <a:cs typeface="Arial" panose="020B0604020202020204"/>
                  </a:rPr>
                  <a:t>200%</a:t>
                </a:r>
                <a:endParaRPr lang="en-US" sz="2500" b="1" i="1" baseline="30000">
                  <a:solidFill>
                    <a:srgbClr val="800080"/>
                  </a:solidFill>
                  <a:latin typeface="Arial" panose="020B0604020202020204"/>
                  <a:cs typeface="Arial" panose="020B0604020202020204"/>
                </a:endParaRPr>
              </a:p>
            </p:txBody>
          </p:sp>
          <p:sp>
            <p:nvSpPr>
              <p:cNvPr id="31777" name="Text Box 44"/>
              <p:cNvSpPr txBox="1">
                <a:spLocks noChangeArrowheads="1"/>
              </p:cNvSpPr>
              <p:nvPr/>
            </p:nvSpPr>
            <p:spPr bwMode="auto">
              <a:xfrm>
                <a:off x="1747" y="980"/>
                <a:ext cx="662" cy="298"/>
              </a:xfrm>
              <a:prstGeom prst="rect">
                <a:avLst/>
              </a:prstGeom>
              <a:noFill/>
              <a:ln w="9525">
                <a:noFill/>
                <a:miter lim="800000"/>
              </a:ln>
            </p:spPr>
            <p:txBody>
              <a:bodyPr>
                <a:spAutoFit/>
              </a:bodyPr>
              <a:lstStyle/>
              <a:p>
                <a:pPr algn="ctr">
                  <a:spcBef>
                    <a:spcPct val="50000"/>
                  </a:spcBef>
                </a:pPr>
                <a:r>
                  <a:rPr lang="en-US" sz="2500">
                    <a:solidFill>
                      <a:srgbClr val="800080"/>
                    </a:solidFill>
                    <a:latin typeface="Arial" panose="020B0604020202020204"/>
                    <a:cs typeface="Arial" panose="020B0604020202020204"/>
                  </a:rPr>
                  <a:t>40%</a:t>
                </a:r>
                <a:endParaRPr lang="en-US" sz="2500" b="1" i="1" baseline="30000">
                  <a:solidFill>
                    <a:srgbClr val="800080"/>
                  </a:solidFill>
                  <a:latin typeface="Arial" panose="020B0604020202020204"/>
                  <a:cs typeface="Arial" panose="020B0604020202020204"/>
                </a:endParaRPr>
              </a:p>
            </p:txBody>
          </p:sp>
          <p:sp>
            <p:nvSpPr>
              <p:cNvPr id="31778" name="Line 45"/>
              <p:cNvSpPr>
                <a:spLocks noChangeShapeType="1"/>
              </p:cNvSpPr>
              <p:nvPr/>
            </p:nvSpPr>
            <p:spPr bwMode="auto">
              <a:xfrm flipV="1">
                <a:off x="1814" y="998"/>
                <a:ext cx="520" cy="0"/>
              </a:xfrm>
              <a:prstGeom prst="line">
                <a:avLst/>
              </a:prstGeom>
              <a:noFill/>
              <a:ln w="12700">
                <a:solidFill>
                  <a:srgbClr val="800080"/>
                </a:solidFill>
                <a:round/>
              </a:ln>
            </p:spPr>
            <p:txBody>
              <a:bodyPr/>
              <a:lstStyle/>
              <a:p>
                <a:endParaRPr lang="en-US">
                  <a:latin typeface="Arial" panose="020B0604020202020204"/>
                  <a:cs typeface="Arial" panose="020B0604020202020204"/>
                </a:endParaRPr>
              </a:p>
            </p:txBody>
          </p:sp>
        </p:grpSp>
        <p:sp>
          <p:nvSpPr>
            <p:cNvPr id="31774" name="Text Box 46"/>
            <p:cNvSpPr txBox="1">
              <a:spLocks noChangeArrowheads="1"/>
            </p:cNvSpPr>
            <p:nvPr/>
          </p:nvSpPr>
          <p:spPr bwMode="auto">
            <a:xfrm>
              <a:off x="2348" y="845"/>
              <a:ext cx="668" cy="298"/>
            </a:xfrm>
            <a:prstGeom prst="rect">
              <a:avLst/>
            </a:prstGeom>
            <a:noFill/>
            <a:ln w="9525">
              <a:noFill/>
              <a:miter lim="800000"/>
            </a:ln>
          </p:spPr>
          <p:txBody>
            <a:bodyPr>
              <a:spAutoFit/>
            </a:bodyPr>
            <a:lstStyle/>
            <a:p>
              <a:pPr>
                <a:spcBef>
                  <a:spcPct val="50000"/>
                </a:spcBef>
              </a:pPr>
              <a:r>
                <a:rPr lang="en-US" sz="2500">
                  <a:solidFill>
                    <a:srgbClr val="800080"/>
                  </a:solidFill>
                  <a:latin typeface="Arial" panose="020B0604020202020204"/>
                  <a:cs typeface="Arial" panose="020B0604020202020204"/>
                </a:rPr>
                <a:t>= 5.0</a:t>
              </a:r>
            </a:p>
          </p:txBody>
        </p:sp>
        <p:sp>
          <p:nvSpPr>
            <p:cNvPr id="31775" name="Text Box 47"/>
            <p:cNvSpPr txBox="1">
              <a:spLocks noChangeArrowheads="1"/>
            </p:cNvSpPr>
            <p:nvPr/>
          </p:nvSpPr>
          <p:spPr bwMode="auto">
            <a:xfrm>
              <a:off x="1298" y="840"/>
              <a:ext cx="508" cy="298"/>
            </a:xfrm>
            <a:prstGeom prst="rect">
              <a:avLst/>
            </a:prstGeom>
            <a:noFill/>
            <a:ln w="9525">
              <a:noFill/>
              <a:miter lim="800000"/>
            </a:ln>
          </p:spPr>
          <p:txBody>
            <a:bodyPr>
              <a:spAutoFit/>
            </a:bodyPr>
            <a:lstStyle/>
            <a:p>
              <a:pPr algn="r">
                <a:spcBef>
                  <a:spcPct val="50000"/>
                </a:spcBef>
              </a:pPr>
              <a:r>
                <a:rPr lang="en-US" sz="2500" b="1" i="1">
                  <a:solidFill>
                    <a:srgbClr val="800080"/>
                  </a:solidFill>
                  <a:latin typeface="Arial" panose="020B0604020202020204"/>
                  <a:cs typeface="Arial" panose="020B0604020202020204"/>
                </a:rPr>
                <a:t>E</a:t>
              </a:r>
              <a:r>
                <a:rPr lang="en-US" sz="2500">
                  <a:solidFill>
                    <a:srgbClr val="800080"/>
                  </a:solidFill>
                  <a:latin typeface="Arial" panose="020B0604020202020204"/>
                  <a:cs typeface="Arial" panose="020B0604020202020204"/>
                </a:rPr>
                <a:t> </a:t>
              </a:r>
              <a:r>
                <a:rPr lang="en-US" sz="1200">
                  <a:solidFill>
                    <a:srgbClr val="800080"/>
                  </a:solidFill>
                  <a:latin typeface="Arial" panose="020B0604020202020204"/>
                  <a:cs typeface="Arial" panose="020B0604020202020204"/>
                </a:rPr>
                <a:t> </a:t>
              </a:r>
              <a:r>
                <a:rPr lang="en-US" sz="2500">
                  <a:solidFill>
                    <a:srgbClr val="800080"/>
                  </a:solidFill>
                  <a:latin typeface="Arial" panose="020B0604020202020204"/>
                  <a:cs typeface="Arial" panose="020B0604020202020204"/>
                </a:rPr>
                <a:t>=</a:t>
              </a:r>
            </a:p>
          </p:txBody>
        </p:sp>
      </p:grpSp>
      <p:grpSp>
        <p:nvGrpSpPr>
          <p:cNvPr id="12" name="Group 50"/>
          <p:cNvGrpSpPr/>
          <p:nvPr/>
        </p:nvGrpSpPr>
        <p:grpSpPr bwMode="auto">
          <a:xfrm>
            <a:off x="2725738" y="2805113"/>
            <a:ext cx="2727325" cy="906462"/>
            <a:chOff x="1298" y="707"/>
            <a:chExt cx="1718" cy="571"/>
          </a:xfrm>
        </p:grpSpPr>
        <p:grpSp>
          <p:nvGrpSpPr>
            <p:cNvPr id="13" name="Group 51"/>
            <p:cNvGrpSpPr/>
            <p:nvPr/>
          </p:nvGrpSpPr>
          <p:grpSpPr bwMode="auto">
            <a:xfrm>
              <a:off x="1747" y="707"/>
              <a:ext cx="662" cy="571"/>
              <a:chOff x="1747" y="707"/>
              <a:chExt cx="662" cy="571"/>
            </a:xfrm>
          </p:grpSpPr>
          <p:sp>
            <p:nvSpPr>
              <p:cNvPr id="31770" name="Text Box 52"/>
              <p:cNvSpPr txBox="1">
                <a:spLocks noChangeArrowheads="1"/>
              </p:cNvSpPr>
              <p:nvPr/>
            </p:nvSpPr>
            <p:spPr bwMode="auto">
              <a:xfrm>
                <a:off x="1758" y="707"/>
                <a:ext cx="642" cy="298"/>
              </a:xfrm>
              <a:prstGeom prst="rect">
                <a:avLst/>
              </a:prstGeom>
              <a:noFill/>
              <a:ln w="9525">
                <a:noFill/>
                <a:miter lim="800000"/>
              </a:ln>
            </p:spPr>
            <p:txBody>
              <a:bodyPr>
                <a:spAutoFit/>
              </a:bodyPr>
              <a:lstStyle/>
              <a:p>
                <a:pPr algn="ctr">
                  <a:spcBef>
                    <a:spcPct val="50000"/>
                  </a:spcBef>
                </a:pPr>
                <a:r>
                  <a:rPr lang="en-US" sz="2500">
                    <a:solidFill>
                      <a:srgbClr val="009900"/>
                    </a:solidFill>
                    <a:latin typeface="Arial" panose="020B0604020202020204"/>
                    <a:cs typeface="Arial" panose="020B0604020202020204"/>
                  </a:rPr>
                  <a:t>67%</a:t>
                </a:r>
                <a:endParaRPr lang="en-US" sz="2500" b="1" i="1" baseline="30000">
                  <a:solidFill>
                    <a:srgbClr val="009900"/>
                  </a:solidFill>
                  <a:latin typeface="Arial" panose="020B0604020202020204"/>
                  <a:cs typeface="Arial" panose="020B0604020202020204"/>
                </a:endParaRPr>
              </a:p>
            </p:txBody>
          </p:sp>
          <p:sp>
            <p:nvSpPr>
              <p:cNvPr id="31771" name="Text Box 53"/>
              <p:cNvSpPr txBox="1">
                <a:spLocks noChangeArrowheads="1"/>
              </p:cNvSpPr>
              <p:nvPr/>
            </p:nvSpPr>
            <p:spPr bwMode="auto">
              <a:xfrm>
                <a:off x="1747" y="980"/>
                <a:ext cx="662" cy="298"/>
              </a:xfrm>
              <a:prstGeom prst="rect">
                <a:avLst/>
              </a:prstGeom>
              <a:noFill/>
              <a:ln w="9525">
                <a:noFill/>
                <a:miter lim="800000"/>
              </a:ln>
            </p:spPr>
            <p:txBody>
              <a:bodyPr>
                <a:spAutoFit/>
              </a:bodyPr>
              <a:lstStyle/>
              <a:p>
                <a:pPr algn="ctr">
                  <a:spcBef>
                    <a:spcPct val="50000"/>
                  </a:spcBef>
                </a:pPr>
                <a:r>
                  <a:rPr lang="en-US" sz="2500">
                    <a:solidFill>
                      <a:srgbClr val="009900"/>
                    </a:solidFill>
                    <a:latin typeface="Arial" panose="020B0604020202020204"/>
                    <a:cs typeface="Arial" panose="020B0604020202020204"/>
                  </a:rPr>
                  <a:t>67%</a:t>
                </a:r>
                <a:endParaRPr lang="en-US" sz="2500" b="1" i="1" baseline="30000">
                  <a:solidFill>
                    <a:srgbClr val="009900"/>
                  </a:solidFill>
                  <a:latin typeface="Arial" panose="020B0604020202020204"/>
                  <a:cs typeface="Arial" panose="020B0604020202020204"/>
                </a:endParaRPr>
              </a:p>
            </p:txBody>
          </p:sp>
          <p:sp>
            <p:nvSpPr>
              <p:cNvPr id="31772" name="Line 54"/>
              <p:cNvSpPr>
                <a:spLocks noChangeShapeType="1"/>
              </p:cNvSpPr>
              <p:nvPr/>
            </p:nvSpPr>
            <p:spPr bwMode="auto">
              <a:xfrm flipV="1">
                <a:off x="1814" y="998"/>
                <a:ext cx="520" cy="0"/>
              </a:xfrm>
              <a:prstGeom prst="line">
                <a:avLst/>
              </a:prstGeom>
              <a:noFill/>
              <a:ln w="12700">
                <a:solidFill>
                  <a:srgbClr val="009900"/>
                </a:solidFill>
                <a:round/>
              </a:ln>
            </p:spPr>
            <p:txBody>
              <a:bodyPr/>
              <a:lstStyle/>
              <a:p>
                <a:endParaRPr lang="en-US">
                  <a:latin typeface="Arial" panose="020B0604020202020204"/>
                  <a:cs typeface="Arial" panose="020B0604020202020204"/>
                </a:endParaRPr>
              </a:p>
            </p:txBody>
          </p:sp>
        </p:grpSp>
        <p:sp>
          <p:nvSpPr>
            <p:cNvPr id="31768" name="Text Box 55"/>
            <p:cNvSpPr txBox="1">
              <a:spLocks noChangeArrowheads="1"/>
            </p:cNvSpPr>
            <p:nvPr/>
          </p:nvSpPr>
          <p:spPr bwMode="auto">
            <a:xfrm>
              <a:off x="2348" y="845"/>
              <a:ext cx="668" cy="298"/>
            </a:xfrm>
            <a:prstGeom prst="rect">
              <a:avLst/>
            </a:prstGeom>
            <a:noFill/>
            <a:ln w="9525">
              <a:noFill/>
              <a:miter lim="800000"/>
            </a:ln>
          </p:spPr>
          <p:txBody>
            <a:bodyPr>
              <a:spAutoFit/>
            </a:bodyPr>
            <a:lstStyle/>
            <a:p>
              <a:pPr>
                <a:spcBef>
                  <a:spcPct val="50000"/>
                </a:spcBef>
              </a:pPr>
              <a:r>
                <a:rPr lang="en-US" sz="2500">
                  <a:solidFill>
                    <a:srgbClr val="009900"/>
                  </a:solidFill>
                  <a:latin typeface="Arial" panose="020B0604020202020204"/>
                  <a:cs typeface="Arial" panose="020B0604020202020204"/>
                </a:rPr>
                <a:t>= 1.0</a:t>
              </a:r>
            </a:p>
          </p:txBody>
        </p:sp>
        <p:sp>
          <p:nvSpPr>
            <p:cNvPr id="31769" name="Text Box 56"/>
            <p:cNvSpPr txBox="1">
              <a:spLocks noChangeArrowheads="1"/>
            </p:cNvSpPr>
            <p:nvPr/>
          </p:nvSpPr>
          <p:spPr bwMode="auto">
            <a:xfrm>
              <a:off x="1298" y="840"/>
              <a:ext cx="508" cy="298"/>
            </a:xfrm>
            <a:prstGeom prst="rect">
              <a:avLst/>
            </a:prstGeom>
            <a:noFill/>
            <a:ln w="9525">
              <a:noFill/>
              <a:miter lim="800000"/>
            </a:ln>
          </p:spPr>
          <p:txBody>
            <a:bodyPr>
              <a:spAutoFit/>
            </a:bodyPr>
            <a:lstStyle/>
            <a:p>
              <a:pPr algn="r">
                <a:spcBef>
                  <a:spcPct val="50000"/>
                </a:spcBef>
              </a:pPr>
              <a:r>
                <a:rPr lang="en-US" sz="2500" b="1" i="1">
                  <a:solidFill>
                    <a:srgbClr val="009900"/>
                  </a:solidFill>
                  <a:latin typeface="Arial" panose="020B0604020202020204"/>
                  <a:cs typeface="Arial" panose="020B0604020202020204"/>
                </a:rPr>
                <a:t>E</a:t>
              </a:r>
              <a:r>
                <a:rPr lang="en-US" sz="2500">
                  <a:solidFill>
                    <a:srgbClr val="009900"/>
                  </a:solidFill>
                  <a:latin typeface="Arial" panose="020B0604020202020204"/>
                  <a:cs typeface="Arial" panose="020B0604020202020204"/>
                </a:rPr>
                <a:t> </a:t>
              </a:r>
              <a:r>
                <a:rPr lang="en-US" sz="1200">
                  <a:solidFill>
                    <a:srgbClr val="009900"/>
                  </a:solidFill>
                  <a:latin typeface="Arial" panose="020B0604020202020204"/>
                  <a:cs typeface="Arial" panose="020B0604020202020204"/>
                </a:rPr>
                <a:t> </a:t>
              </a:r>
              <a:r>
                <a:rPr lang="en-US" sz="2500">
                  <a:solidFill>
                    <a:srgbClr val="009900"/>
                  </a:solidFill>
                  <a:latin typeface="Arial" panose="020B0604020202020204"/>
                  <a:cs typeface="Arial" panose="020B0604020202020204"/>
                </a:rPr>
                <a:t>=</a:t>
              </a:r>
            </a:p>
          </p:txBody>
        </p:sp>
      </p:grpSp>
      <p:grpSp>
        <p:nvGrpSpPr>
          <p:cNvPr id="14" name="Group 57"/>
          <p:cNvGrpSpPr/>
          <p:nvPr/>
        </p:nvGrpSpPr>
        <p:grpSpPr bwMode="auto">
          <a:xfrm>
            <a:off x="3614738" y="3811588"/>
            <a:ext cx="2727325" cy="906462"/>
            <a:chOff x="1298" y="707"/>
            <a:chExt cx="1718" cy="571"/>
          </a:xfrm>
        </p:grpSpPr>
        <p:grpSp>
          <p:nvGrpSpPr>
            <p:cNvPr id="15" name="Group 58"/>
            <p:cNvGrpSpPr/>
            <p:nvPr/>
          </p:nvGrpSpPr>
          <p:grpSpPr bwMode="auto">
            <a:xfrm>
              <a:off x="1747" y="707"/>
              <a:ext cx="662" cy="571"/>
              <a:chOff x="1747" y="707"/>
              <a:chExt cx="662" cy="571"/>
            </a:xfrm>
          </p:grpSpPr>
          <p:sp>
            <p:nvSpPr>
              <p:cNvPr id="31764" name="Text Box 59"/>
              <p:cNvSpPr txBox="1">
                <a:spLocks noChangeArrowheads="1"/>
              </p:cNvSpPr>
              <p:nvPr/>
            </p:nvSpPr>
            <p:spPr bwMode="auto">
              <a:xfrm>
                <a:off x="1758" y="707"/>
                <a:ext cx="642" cy="298"/>
              </a:xfrm>
              <a:prstGeom prst="rect">
                <a:avLst/>
              </a:prstGeom>
              <a:noFill/>
              <a:ln w="9525">
                <a:noFill/>
                <a:miter lim="800000"/>
              </a:ln>
            </p:spPr>
            <p:txBody>
              <a:bodyPr>
                <a:spAutoFit/>
              </a:bodyPr>
              <a:lstStyle/>
              <a:p>
                <a:pPr algn="ctr">
                  <a:spcBef>
                    <a:spcPct val="50000"/>
                  </a:spcBef>
                </a:pPr>
                <a:r>
                  <a:rPr lang="en-US" sz="2500">
                    <a:solidFill>
                      <a:srgbClr val="996633"/>
                    </a:solidFill>
                    <a:latin typeface="Arial" panose="020B0604020202020204"/>
                    <a:cs typeface="Arial" panose="020B0604020202020204"/>
                  </a:rPr>
                  <a:t>40%</a:t>
                </a:r>
                <a:endParaRPr lang="en-US" sz="2500" b="1" i="1" baseline="30000">
                  <a:solidFill>
                    <a:srgbClr val="996633"/>
                  </a:solidFill>
                  <a:latin typeface="Arial" panose="020B0604020202020204"/>
                  <a:cs typeface="Arial" panose="020B0604020202020204"/>
                </a:endParaRPr>
              </a:p>
            </p:txBody>
          </p:sp>
          <p:sp>
            <p:nvSpPr>
              <p:cNvPr id="31765" name="Text Box 60"/>
              <p:cNvSpPr txBox="1">
                <a:spLocks noChangeArrowheads="1"/>
              </p:cNvSpPr>
              <p:nvPr/>
            </p:nvSpPr>
            <p:spPr bwMode="auto">
              <a:xfrm>
                <a:off x="1747" y="980"/>
                <a:ext cx="662" cy="298"/>
              </a:xfrm>
              <a:prstGeom prst="rect">
                <a:avLst/>
              </a:prstGeom>
              <a:noFill/>
              <a:ln w="9525">
                <a:noFill/>
                <a:miter lim="800000"/>
              </a:ln>
            </p:spPr>
            <p:txBody>
              <a:bodyPr>
                <a:spAutoFit/>
              </a:bodyPr>
              <a:lstStyle/>
              <a:p>
                <a:pPr algn="ctr">
                  <a:spcBef>
                    <a:spcPct val="50000"/>
                  </a:spcBef>
                </a:pPr>
                <a:r>
                  <a:rPr lang="en-US" sz="2500">
                    <a:solidFill>
                      <a:srgbClr val="996633"/>
                    </a:solidFill>
                    <a:latin typeface="Arial" panose="020B0604020202020204"/>
                    <a:cs typeface="Arial" panose="020B0604020202020204"/>
                  </a:rPr>
                  <a:t>200%</a:t>
                </a:r>
                <a:endParaRPr lang="en-US" sz="2500" b="1" i="1" baseline="30000">
                  <a:solidFill>
                    <a:srgbClr val="996633"/>
                  </a:solidFill>
                  <a:latin typeface="Arial" panose="020B0604020202020204"/>
                  <a:cs typeface="Arial" panose="020B0604020202020204"/>
                </a:endParaRPr>
              </a:p>
            </p:txBody>
          </p:sp>
          <p:sp>
            <p:nvSpPr>
              <p:cNvPr id="31766" name="Line 61"/>
              <p:cNvSpPr>
                <a:spLocks noChangeShapeType="1"/>
              </p:cNvSpPr>
              <p:nvPr/>
            </p:nvSpPr>
            <p:spPr bwMode="auto">
              <a:xfrm flipV="1">
                <a:off x="1814" y="998"/>
                <a:ext cx="520" cy="0"/>
              </a:xfrm>
              <a:prstGeom prst="line">
                <a:avLst/>
              </a:prstGeom>
              <a:noFill/>
              <a:ln w="12700">
                <a:solidFill>
                  <a:srgbClr val="996633"/>
                </a:solidFill>
                <a:round/>
              </a:ln>
            </p:spPr>
            <p:txBody>
              <a:bodyPr/>
              <a:lstStyle/>
              <a:p>
                <a:endParaRPr lang="en-US">
                  <a:latin typeface="Arial" panose="020B0604020202020204"/>
                  <a:cs typeface="Arial" panose="020B0604020202020204"/>
                </a:endParaRPr>
              </a:p>
            </p:txBody>
          </p:sp>
        </p:grpSp>
        <p:sp>
          <p:nvSpPr>
            <p:cNvPr id="31762" name="Text Box 62"/>
            <p:cNvSpPr txBox="1">
              <a:spLocks noChangeArrowheads="1"/>
            </p:cNvSpPr>
            <p:nvPr/>
          </p:nvSpPr>
          <p:spPr bwMode="auto">
            <a:xfrm>
              <a:off x="2348" y="845"/>
              <a:ext cx="668" cy="298"/>
            </a:xfrm>
            <a:prstGeom prst="rect">
              <a:avLst/>
            </a:prstGeom>
            <a:noFill/>
            <a:ln w="9525">
              <a:noFill/>
              <a:miter lim="800000"/>
            </a:ln>
          </p:spPr>
          <p:txBody>
            <a:bodyPr>
              <a:spAutoFit/>
            </a:bodyPr>
            <a:lstStyle/>
            <a:p>
              <a:pPr>
                <a:spcBef>
                  <a:spcPct val="50000"/>
                </a:spcBef>
              </a:pPr>
              <a:r>
                <a:rPr lang="en-US" sz="2500">
                  <a:solidFill>
                    <a:srgbClr val="996633"/>
                  </a:solidFill>
                  <a:latin typeface="Arial" panose="020B0604020202020204"/>
                  <a:cs typeface="Arial" panose="020B0604020202020204"/>
                </a:rPr>
                <a:t>= 0.2</a:t>
              </a:r>
            </a:p>
          </p:txBody>
        </p:sp>
        <p:sp>
          <p:nvSpPr>
            <p:cNvPr id="31763" name="Text Box 63"/>
            <p:cNvSpPr txBox="1">
              <a:spLocks noChangeArrowheads="1"/>
            </p:cNvSpPr>
            <p:nvPr/>
          </p:nvSpPr>
          <p:spPr bwMode="auto">
            <a:xfrm>
              <a:off x="1298" y="840"/>
              <a:ext cx="508" cy="298"/>
            </a:xfrm>
            <a:prstGeom prst="rect">
              <a:avLst/>
            </a:prstGeom>
            <a:noFill/>
            <a:ln w="9525">
              <a:noFill/>
              <a:miter lim="800000"/>
            </a:ln>
          </p:spPr>
          <p:txBody>
            <a:bodyPr>
              <a:spAutoFit/>
            </a:bodyPr>
            <a:lstStyle/>
            <a:p>
              <a:pPr algn="r">
                <a:spcBef>
                  <a:spcPct val="50000"/>
                </a:spcBef>
              </a:pPr>
              <a:r>
                <a:rPr lang="en-US" sz="2500" b="1" i="1">
                  <a:solidFill>
                    <a:srgbClr val="996633"/>
                  </a:solidFill>
                  <a:latin typeface="Arial" panose="020B0604020202020204"/>
                  <a:cs typeface="Arial" panose="020B0604020202020204"/>
                </a:rPr>
                <a:t>E</a:t>
              </a:r>
              <a:r>
                <a:rPr lang="en-US" sz="2500">
                  <a:solidFill>
                    <a:srgbClr val="996633"/>
                  </a:solidFill>
                  <a:latin typeface="Arial" panose="020B0604020202020204"/>
                  <a:cs typeface="Arial" panose="020B0604020202020204"/>
                </a:rPr>
                <a:t> </a:t>
              </a:r>
              <a:r>
                <a:rPr lang="en-US" sz="1200">
                  <a:solidFill>
                    <a:srgbClr val="996633"/>
                  </a:solidFill>
                  <a:latin typeface="Arial" panose="020B0604020202020204"/>
                  <a:cs typeface="Arial" panose="020B0604020202020204"/>
                </a:rPr>
                <a:t> </a:t>
              </a:r>
              <a:r>
                <a:rPr lang="en-US" sz="2500">
                  <a:solidFill>
                    <a:srgbClr val="996633"/>
                  </a:solidFill>
                  <a:latin typeface="Arial" panose="020B0604020202020204"/>
                  <a:cs typeface="Arial" panose="020B0604020202020204"/>
                </a:rPr>
                <a:t>=</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fade">
                                      <p:cBhvr>
                                        <p:cTn id="12" dur="500"/>
                                        <p:tgtEl>
                                          <p:spTgt spid="2734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73448"/>
                                        </p:tgtEl>
                                        <p:attrNameLst>
                                          <p:attrName>style.visibility</p:attrName>
                                        </p:attrNameLst>
                                      </p:cBhvr>
                                      <p:to>
                                        <p:strVal val="visible"/>
                                      </p:to>
                                    </p:set>
                                    <p:animEffect transition="in" filter="strips(downRight)">
                                      <p:cBhvr>
                                        <p:cTn id="22" dur="500"/>
                                        <p:tgtEl>
                                          <p:spTgt spid="273448"/>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73443"/>
                                        </p:tgtEl>
                                        <p:attrNameLst>
                                          <p:attrName>style.visibility</p:attrName>
                                        </p:attrNameLst>
                                      </p:cBhvr>
                                      <p:to>
                                        <p:strVal val="visible"/>
                                      </p:to>
                                    </p:set>
                                    <p:animEffect transition="in" filter="strips(downRight)">
                                      <p:cBhvr>
                                        <p:cTn id="36" dur="500"/>
                                        <p:tgtEl>
                                          <p:spTgt spid="273443"/>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273444"/>
                                        </p:tgtEl>
                                        <p:attrNameLst>
                                          <p:attrName>style.visibility</p:attrName>
                                        </p:attrNameLst>
                                      </p:cBhvr>
                                      <p:to>
                                        <p:strVal val="visible"/>
                                      </p:to>
                                    </p:set>
                                    <p:animEffect transition="in" filter="strips(downRight)">
                                      <p:cBhvr>
                                        <p:cTn id="45" dur="500"/>
                                        <p:tgtEl>
                                          <p:spTgt spid="273444"/>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animBg="1"/>
      <p:bldP spid="273443" grpId="0" animBg="1"/>
      <p:bldP spid="273444" grpId="0" animBg="1"/>
      <p:bldP spid="27344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a:xfrm>
            <a:off x="381000" y="548148"/>
            <a:ext cx="6818671" cy="685800"/>
          </a:xfrm>
        </p:spPr>
        <p:txBody>
          <a:bodyPr>
            <a:normAutofit/>
          </a:bodyPr>
          <a:lstStyle/>
          <a:p>
            <a:pPr eaLnBrk="1" hangingPunct="1"/>
            <a:r>
              <a:rPr lang="zh-CN" altLang="en-US" sz="3200" dirty="0">
                <a:ea typeface="华光中雅_CNKI" panose="02000500000000000000"/>
              </a:rPr>
              <a:t>总收益与需求价格弹性</a:t>
            </a:r>
            <a:endParaRPr lang="en-US" sz="3200" dirty="0">
              <a:ea typeface="华光中雅_CNKI" panose="02000500000000000000"/>
            </a:endParaRPr>
          </a:p>
        </p:txBody>
      </p:sp>
      <p:sp>
        <p:nvSpPr>
          <p:cNvPr id="32773" name="Rectangle 3"/>
          <p:cNvSpPr>
            <a:spLocks noGrp="1" noChangeArrowheads="1"/>
          </p:cNvSpPr>
          <p:nvPr>
            <p:ph idx="4294967295"/>
          </p:nvPr>
        </p:nvSpPr>
        <p:spPr>
          <a:xfrm>
            <a:off x="381000" y="1710813"/>
            <a:ext cx="8233064" cy="3805084"/>
          </a:xfrm>
        </p:spPr>
        <p:txBody>
          <a:bodyPr>
            <a:normAutofit/>
          </a:bodyPr>
          <a:lstStyle/>
          <a:p>
            <a:r>
              <a:rPr lang="zh-CN" altLang="en-US" sz="2400">
                <a:latin typeface="微软雅黑" panose="020B0503020204020204" pitchFamily="34" charset="-122"/>
                <a:ea typeface="微软雅黑" panose="020B0503020204020204" pitchFamily="34" charset="-122"/>
              </a:rPr>
              <a:t>继续</a:t>
            </a:r>
            <a:r>
              <a:rPr lang="zh-CN" altLang="en-US" sz="2400" smtClean="0">
                <a:latin typeface="微软雅黑" panose="020B0503020204020204" pitchFamily="34" charset="-122"/>
                <a:ea typeface="微软雅黑" panose="020B0503020204020204" pitchFamily="34" charset="-122"/>
              </a:rPr>
              <a:t>我们一开始的故事，</a:t>
            </a:r>
            <a:r>
              <a:rPr lang="zh-CN" altLang="en-US" sz="2400" dirty="0">
                <a:latin typeface="微软雅黑" panose="020B0503020204020204" pitchFamily="34" charset="-122"/>
                <a:ea typeface="微软雅黑" panose="020B0503020204020204" pitchFamily="34" charset="-122"/>
              </a:rPr>
              <a:t>如果</a:t>
            </a:r>
            <a:r>
              <a:rPr lang="zh-CN" altLang="en-US" sz="2400">
                <a:latin typeface="微软雅黑" panose="020B0503020204020204" pitchFamily="34" charset="-122"/>
                <a:ea typeface="微软雅黑" panose="020B0503020204020204" pitchFamily="34" charset="-122"/>
              </a:rPr>
              <a:t>你</a:t>
            </a:r>
            <a:r>
              <a:rPr lang="zh-CN" altLang="en-US" sz="2400" smtClean="0">
                <a:latin typeface="微软雅黑" panose="020B0503020204020204" pitchFamily="34" charset="-122"/>
                <a:ea typeface="微软雅黑" panose="020B0503020204020204" pitchFamily="34" charset="-122"/>
              </a:rPr>
              <a:t>把网站设计的价格从</a:t>
            </a:r>
            <a:r>
              <a:rPr lang="en-US" altLang="zh-CN" sz="2400" smtClean="0">
                <a:latin typeface="微软雅黑" panose="020B0503020204020204" pitchFamily="34" charset="-122"/>
                <a:ea typeface="微软雅黑" panose="020B0503020204020204" pitchFamily="34" charset="-122"/>
              </a:rPr>
              <a:t>200</a:t>
            </a:r>
            <a:r>
              <a:rPr lang="zh-CN" altLang="en-US" sz="2400">
                <a:latin typeface="微软雅黑" panose="020B0503020204020204" pitchFamily="34" charset="-122"/>
                <a:ea typeface="微软雅黑" panose="020B0503020204020204" pitchFamily="34" charset="-122"/>
              </a:rPr>
              <a:t>上升</a:t>
            </a:r>
            <a:r>
              <a:rPr lang="zh-CN" altLang="en-US" sz="2400" smtClean="0">
                <a:latin typeface="微软雅黑" panose="020B0503020204020204" pitchFamily="34" charset="-122"/>
                <a:ea typeface="微软雅黑" panose="020B0503020204020204" pitchFamily="34" charset="-122"/>
              </a:rPr>
              <a:t>到</a:t>
            </a:r>
            <a:r>
              <a:rPr lang="en-US" altLang="zh-CN" sz="2400" smtClean="0">
                <a:latin typeface="微软雅黑" panose="020B0503020204020204" pitchFamily="34" charset="-122"/>
                <a:ea typeface="微软雅黑" panose="020B0503020204020204" pitchFamily="34" charset="-122"/>
              </a:rPr>
              <a:t>250</a:t>
            </a:r>
            <a:r>
              <a:rPr lang="zh-CN" altLang="en-US" sz="2400" dirty="0">
                <a:latin typeface="微软雅黑" panose="020B0503020204020204" pitchFamily="34" charset="-122"/>
                <a:ea typeface="微软雅黑" panose="020B0503020204020204" pitchFamily="34" charset="-122"/>
              </a:rPr>
              <a:t>，你的收益会增加还是减少</a:t>
            </a:r>
            <a:r>
              <a:rPr lang="en-US" altLang="zh-CN" sz="2400" dirty="0">
                <a:latin typeface="微软雅黑" panose="020B0503020204020204" pitchFamily="34" charset="-122"/>
                <a:ea typeface="微软雅黑" panose="020B0503020204020204" pitchFamily="34" charset="-122"/>
              </a:rPr>
              <a:t>?</a:t>
            </a:r>
          </a:p>
          <a:p>
            <a:pPr marL="0" indent="0">
              <a:buNone/>
            </a:pP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收益</a:t>
            </a:r>
            <a:r>
              <a:rPr lang="en-US" sz="2400" dirty="0">
                <a:latin typeface="微软雅黑" panose="020B0503020204020204" pitchFamily="34" charset="-122"/>
                <a:ea typeface="微软雅黑" panose="020B0503020204020204" pitchFamily="34" charset="-122"/>
              </a:rPr>
              <a:t> = </a:t>
            </a:r>
            <a:r>
              <a:rPr lang="en-US" sz="2400" b="1" i="1" dirty="0">
                <a:latin typeface="微软雅黑" panose="020B0503020204020204" pitchFamily="34" charset="-122"/>
                <a:ea typeface="微软雅黑" panose="020B0503020204020204" pitchFamily="34" charset="-122"/>
              </a:rPr>
              <a:t>P</a:t>
            </a:r>
            <a:r>
              <a:rPr lang="en-US" sz="2400" dirty="0">
                <a:latin typeface="微软雅黑" panose="020B0503020204020204" pitchFamily="34" charset="-122"/>
                <a:ea typeface="微软雅黑" panose="020B0503020204020204" pitchFamily="34" charset="-122"/>
              </a:rPr>
              <a:t> x </a:t>
            </a:r>
            <a:r>
              <a:rPr lang="en-US" sz="2400" b="1" i="1" dirty="0">
                <a:latin typeface="微软雅黑" panose="020B0503020204020204" pitchFamily="34" charset="-122"/>
                <a:ea typeface="微软雅黑" panose="020B0503020204020204" pitchFamily="34" charset="-122"/>
              </a:rPr>
              <a:t>Q</a:t>
            </a:r>
            <a:r>
              <a:rPr lang="en-US" sz="2400" dirty="0">
                <a:latin typeface="微软雅黑" panose="020B0503020204020204" pitchFamily="34" charset="-122"/>
                <a:ea typeface="微软雅黑" panose="020B0503020204020204" pitchFamily="34" charset="-122"/>
              </a:rPr>
              <a:t>  </a:t>
            </a:r>
          </a:p>
          <a:p>
            <a:pPr>
              <a:spcBef>
                <a:spcPct val="35000"/>
              </a:spcBef>
            </a:pPr>
            <a:r>
              <a:rPr lang="zh-CN" altLang="en-US" sz="2400" dirty="0">
                <a:latin typeface="微软雅黑" panose="020B0503020204020204" pitchFamily="34" charset="-122"/>
                <a:ea typeface="微软雅黑" panose="020B0503020204020204" pitchFamily="34" charset="-122"/>
              </a:rPr>
              <a:t>价格上升对收益有两种影响：</a:t>
            </a:r>
            <a:endParaRPr lang="en-US" sz="2400" dirty="0">
              <a:latin typeface="微软雅黑" panose="020B0503020204020204" pitchFamily="34" charset="-122"/>
              <a:ea typeface="微软雅黑" panose="020B0503020204020204" pitchFamily="34" charset="-122"/>
            </a:endParaRPr>
          </a:p>
          <a:p>
            <a:pPr lvl="1">
              <a:spcBef>
                <a:spcPct val="10000"/>
              </a:spcBef>
            </a:pPr>
            <a:r>
              <a:rPr lang="zh-CN" altLang="en-US" sz="2400" dirty="0">
                <a:latin typeface="微软雅黑" panose="020B0503020204020204" pitchFamily="34" charset="-122"/>
                <a:ea typeface="微软雅黑" panose="020B0503020204020204" pitchFamily="34" charset="-122"/>
              </a:rPr>
              <a:t>更高的价格意味着你在售出的每单位物品上会有更多的收益</a:t>
            </a:r>
            <a:endParaRPr lang="en-US" altLang="zh-CN" sz="2400" dirty="0">
              <a:latin typeface="微软雅黑" panose="020B0503020204020204" pitchFamily="34" charset="-122"/>
              <a:ea typeface="微软雅黑" panose="020B0503020204020204" pitchFamily="34" charset="-122"/>
            </a:endParaRPr>
          </a:p>
          <a:p>
            <a:pPr lvl="1">
              <a:spcBef>
                <a:spcPct val="10000"/>
              </a:spcBef>
            </a:pPr>
            <a:r>
              <a:rPr lang="zh-CN" altLang="en-US" sz="2400" dirty="0">
                <a:latin typeface="微软雅黑" panose="020B0503020204020204" pitchFamily="34" charset="-122"/>
                <a:ea typeface="微软雅黑" panose="020B0503020204020204" pitchFamily="34" charset="-122"/>
              </a:rPr>
              <a:t>但根据需求定理，你售出的物品数量会减少</a:t>
            </a:r>
            <a:endParaRPr lang="en-US" sz="2400" dirty="0">
              <a:latin typeface="微软雅黑" panose="020B0503020204020204" pitchFamily="34" charset="-122"/>
              <a:ea typeface="微软雅黑" panose="020B0503020204020204" pitchFamily="34" charset="-122"/>
            </a:endParaRPr>
          </a:p>
          <a:p>
            <a:pPr>
              <a:spcBef>
                <a:spcPct val="35000"/>
              </a:spcBef>
            </a:pPr>
            <a:r>
              <a:rPr lang="zh-CN" altLang="en-US" sz="2400" dirty="0">
                <a:latin typeface="微软雅黑" panose="020B0503020204020204" pitchFamily="34" charset="-122"/>
                <a:ea typeface="微软雅黑" panose="020B0503020204020204" pitchFamily="34" charset="-122"/>
              </a:rPr>
              <a:t>两种影响哪种更大</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这要取决于需求价格弹性</a:t>
            </a:r>
            <a:endParaRPr lang="en-US" altLang="zh-CN" sz="2400" dirty="0">
              <a:latin typeface="微软雅黑" panose="020B0503020204020204" pitchFamily="34" charset="-122"/>
              <a:ea typeface="微软雅黑" panose="020B0503020204020204" pitchFamily="34" charset="-122"/>
            </a:endParaRPr>
          </a:p>
          <a:p>
            <a:pPr eaLnBrk="1" hangingPunct="1">
              <a:spcBef>
                <a:spcPct val="35000"/>
              </a:spcBef>
            </a:pPr>
            <a:endParaRPr lang="en-US" dirty="0">
              <a:latin typeface="微软雅黑" panose="020B0503020204020204" pitchFamily="34" charset="-122"/>
              <a:ea typeface="微软雅黑" panose="020B0503020204020204" pitchFamily="34" charset="-122"/>
            </a:endParaRPr>
          </a:p>
        </p:txBody>
      </p:sp>
      <p:sp>
        <p:nvSpPr>
          <p:cNvPr id="3277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wipe(left)">
                                      <p:cBhvr>
                                        <p:cTn id="7" dur="500"/>
                                        <p:tgtEl>
                                          <p:spTgt spid="327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wipe(left)">
                                      <p:cBhvr>
                                        <p:cTn id="12" dur="500"/>
                                        <p:tgtEl>
                                          <p:spTgt spid="327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3">
                                            <p:txEl>
                                              <p:pRg st="2" end="2"/>
                                            </p:txEl>
                                          </p:spTgt>
                                        </p:tgtEl>
                                        <p:attrNameLst>
                                          <p:attrName>style.visibility</p:attrName>
                                        </p:attrNameLst>
                                      </p:cBhvr>
                                      <p:to>
                                        <p:strVal val="visible"/>
                                      </p:to>
                                    </p:set>
                                    <p:animEffect transition="in" filter="wipe(left)">
                                      <p:cBhvr>
                                        <p:cTn id="17" dur="500"/>
                                        <p:tgtEl>
                                          <p:spTgt spid="327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3">
                                            <p:txEl>
                                              <p:pRg st="3" end="3"/>
                                            </p:txEl>
                                          </p:spTgt>
                                        </p:tgtEl>
                                        <p:attrNameLst>
                                          <p:attrName>style.visibility</p:attrName>
                                        </p:attrNameLst>
                                      </p:cBhvr>
                                      <p:to>
                                        <p:strVal val="visible"/>
                                      </p:to>
                                    </p:set>
                                    <p:animEffect transition="in" filter="wipe(left)">
                                      <p:cBhvr>
                                        <p:cTn id="22" dur="500"/>
                                        <p:tgtEl>
                                          <p:spTgt spid="327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3">
                                            <p:txEl>
                                              <p:pRg st="4" end="4"/>
                                            </p:txEl>
                                          </p:spTgt>
                                        </p:tgtEl>
                                        <p:attrNameLst>
                                          <p:attrName>style.visibility</p:attrName>
                                        </p:attrNameLst>
                                      </p:cBhvr>
                                      <p:to>
                                        <p:strVal val="visible"/>
                                      </p:to>
                                    </p:set>
                                    <p:animEffect transition="in" filter="wipe(left)">
                                      <p:cBhvr>
                                        <p:cTn id="27" dur="500"/>
                                        <p:tgtEl>
                                          <p:spTgt spid="327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73">
                                            <p:txEl>
                                              <p:pRg st="5" end="5"/>
                                            </p:txEl>
                                          </p:spTgt>
                                        </p:tgtEl>
                                        <p:attrNameLst>
                                          <p:attrName>style.visibility</p:attrName>
                                        </p:attrNameLst>
                                      </p:cBhvr>
                                      <p:to>
                                        <p:strVal val="visible"/>
                                      </p:to>
                                    </p:set>
                                    <p:animEffect transition="in" filter="wipe(left)">
                                      <p:cBhvr>
                                        <p:cTn id="32" dur="500"/>
                                        <p:tgtEl>
                                          <p:spTgt spid="3277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bldLvl="4"/>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7" name="Rectangle 3"/>
          <p:cNvSpPr>
            <a:spLocks noGrp="1" noChangeArrowheads="1"/>
          </p:cNvSpPr>
          <p:nvPr>
            <p:ph type="body" idx="4294967295"/>
          </p:nvPr>
        </p:nvSpPr>
        <p:spPr>
          <a:xfrm>
            <a:off x="808037" y="3899310"/>
            <a:ext cx="7731279" cy="2024625"/>
          </a:xfrm>
        </p:spPr>
        <p:txBody>
          <a:bodyPr>
            <a:noAutofit/>
          </a:bodyPr>
          <a:lstStyle/>
          <a:p>
            <a:pPr>
              <a:spcBef>
                <a:spcPct val="55000"/>
              </a:spcBef>
              <a:tabLst>
                <a:tab pos="4121150" algn="ctr"/>
              </a:tabLst>
            </a:pPr>
            <a:r>
              <a:rPr lang="zh-CN" altLang="en-US" sz="2400" dirty="0">
                <a:latin typeface="微软雅黑" panose="020B0503020204020204" pitchFamily="34" charset="-122"/>
                <a:ea typeface="微软雅黑" panose="020B0503020204020204" pitchFamily="34" charset="-122"/>
              </a:rPr>
              <a:t>如果需求是有弹性的，那需求价格弹性</a:t>
            </a:r>
            <a:r>
              <a:rPr lang="en-US" altLang="zh-CN" sz="2400" dirty="0">
                <a:latin typeface="微软雅黑" panose="020B0503020204020204" pitchFamily="34" charset="-122"/>
                <a:ea typeface="微软雅黑" panose="020B0503020204020204" pitchFamily="34" charset="-122"/>
              </a:rPr>
              <a:t>&gt;1</a:t>
            </a:r>
            <a:r>
              <a:rPr lang="zh-CN" altLang="en-US" sz="2400" dirty="0">
                <a:latin typeface="微软雅黑" panose="020B0503020204020204" pitchFamily="34" charset="-122"/>
                <a:ea typeface="微软雅黑" panose="020B0503020204020204" pitchFamily="34" charset="-122"/>
              </a:rPr>
              <a:t>，需求量变动百分比</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价格变动百分比</a:t>
            </a:r>
            <a:endParaRPr lang="en-US" altLang="zh-CN" sz="2400" dirty="0">
              <a:latin typeface="微软雅黑" panose="020B0503020204020204" pitchFamily="34" charset="-122"/>
              <a:ea typeface="微软雅黑" panose="020B0503020204020204" pitchFamily="34" charset="-122"/>
            </a:endParaRPr>
          </a:p>
          <a:p>
            <a:pPr lvl="0">
              <a:spcBef>
                <a:spcPct val="55000"/>
              </a:spcBef>
              <a:tabLst>
                <a:tab pos="4121150" algn="ctr"/>
              </a:tabLst>
            </a:pPr>
            <a:r>
              <a:rPr lang="zh-CN" altLang="en-US" sz="2400" dirty="0">
                <a:latin typeface="微软雅黑" panose="020B0503020204020204" pitchFamily="34" charset="-122"/>
                <a:ea typeface="微软雅黑" panose="020B0503020204020204" pitchFamily="34" charset="-122"/>
              </a:rPr>
              <a:t>需求量减少使收益减少的幅度大于价格上升使收益增加的幅度，</a:t>
            </a:r>
            <a:r>
              <a:rPr lang="zh-CN" altLang="en-US" sz="2400" dirty="0">
                <a:solidFill>
                  <a:srgbClr val="FF0000"/>
                </a:solidFill>
                <a:latin typeface="微软雅黑" panose="020B0503020204020204" pitchFamily="34" charset="-122"/>
                <a:ea typeface="微软雅黑" panose="020B0503020204020204" pitchFamily="34" charset="-122"/>
              </a:rPr>
              <a:t>总收益减少</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33798" name="Text Box 4"/>
          <p:cNvSpPr txBox="1">
            <a:spLocks noChangeArrowheads="1"/>
          </p:cNvSpPr>
          <p:nvPr/>
        </p:nvSpPr>
        <p:spPr bwMode="auto">
          <a:xfrm>
            <a:off x="3225596" y="2843655"/>
            <a:ext cx="3086100" cy="528606"/>
          </a:xfrm>
          <a:prstGeom prst="rect">
            <a:avLst/>
          </a:prstGeom>
          <a:solidFill>
            <a:srgbClr val="FFCC99"/>
          </a:solidFill>
          <a:ln w="9525">
            <a:noFill/>
            <a:miter lim="800000"/>
          </a:ln>
        </p:spPr>
        <p:txBody>
          <a:bodyPr>
            <a:spAutoFit/>
          </a:bodyPr>
          <a:lstStyle/>
          <a:p>
            <a:pPr algn="ctr">
              <a:lnSpc>
                <a:spcPct val="105000"/>
              </a:lnSpc>
              <a:spcBef>
                <a:spcPct val="45000"/>
              </a:spcBef>
              <a:buClr>
                <a:srgbClr val="00B85C"/>
              </a:buClr>
              <a:buSzPct val="120000"/>
              <a:buFont typeface="Wingdings" panose="05000000000000000000" pitchFamily="2" charset="2"/>
              <a:buNone/>
            </a:pPr>
            <a:r>
              <a:rPr lang="zh-CN" altLang="en-US" sz="2700" dirty="0">
                <a:latin typeface="Arial" panose="020B0604020202020204"/>
                <a:cs typeface="Arial" panose="020B0604020202020204"/>
              </a:rPr>
              <a:t>收益</a:t>
            </a:r>
            <a:r>
              <a:rPr lang="en-US" sz="2700" dirty="0">
                <a:latin typeface="Arial" panose="020B0604020202020204"/>
                <a:cs typeface="Arial" panose="020B0604020202020204"/>
              </a:rPr>
              <a:t> = </a:t>
            </a:r>
            <a:r>
              <a:rPr lang="en-US" sz="2700" b="1" i="1" dirty="0">
                <a:latin typeface="Arial" panose="020B0604020202020204"/>
                <a:cs typeface="Arial" panose="020B0604020202020204"/>
              </a:rPr>
              <a:t>P</a:t>
            </a:r>
            <a:r>
              <a:rPr lang="en-US" sz="2700" dirty="0">
                <a:latin typeface="Arial" panose="020B0604020202020204"/>
                <a:cs typeface="Arial" panose="020B0604020202020204"/>
              </a:rPr>
              <a:t> x </a:t>
            </a:r>
            <a:r>
              <a:rPr lang="en-US" sz="2700" b="1" i="1" dirty="0">
                <a:latin typeface="Arial" panose="020B0604020202020204"/>
                <a:cs typeface="Arial" panose="020B0604020202020204"/>
              </a:rPr>
              <a:t>Q</a:t>
            </a:r>
            <a:r>
              <a:rPr lang="en-US" sz="2700" dirty="0">
                <a:latin typeface="Arial" panose="020B0604020202020204"/>
                <a:cs typeface="Arial" panose="020B0604020202020204"/>
              </a:rPr>
              <a:t> </a:t>
            </a:r>
          </a:p>
        </p:txBody>
      </p:sp>
      <p:sp>
        <p:nvSpPr>
          <p:cNvPr id="3380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22" name="Group 29"/>
          <p:cNvGrpSpPr/>
          <p:nvPr/>
        </p:nvGrpSpPr>
        <p:grpSpPr bwMode="auto">
          <a:xfrm>
            <a:off x="957411" y="1467053"/>
            <a:ext cx="6110249" cy="1054101"/>
            <a:chOff x="725" y="538"/>
            <a:chExt cx="3320" cy="664"/>
          </a:xfrm>
        </p:grpSpPr>
        <p:sp>
          <p:nvSpPr>
            <p:cNvPr id="23" name="Text Box 30"/>
            <p:cNvSpPr txBox="1">
              <a:spLocks noChangeArrowheads="1"/>
            </p:cNvSpPr>
            <p:nvPr/>
          </p:nvSpPr>
          <p:spPr bwMode="auto">
            <a:xfrm>
              <a:off x="725" y="701"/>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需求价格弹性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24"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25"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     需求量变动百分比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     </a:t>
              </a:r>
              <a:r>
                <a:rPr lang="zh-CN" altLang="en-US" sz="2500">
                  <a:latin typeface="微软雅黑" panose="020B0503020204020204" pitchFamily="34" charset="-122"/>
                  <a:ea typeface="微软雅黑" panose="020B0503020204020204" pitchFamily="34" charset="-122"/>
                  <a:cs typeface="Arial" panose="020B0604020202020204"/>
                </a:rPr>
                <a:t>价格</a:t>
              </a:r>
              <a:r>
                <a:rPr lang="zh-CN" altLang="en-US" sz="2500" smtClean="0">
                  <a:latin typeface="微软雅黑" panose="020B0503020204020204" pitchFamily="34" charset="-122"/>
                  <a:ea typeface="微软雅黑" panose="020B0503020204020204" pitchFamily="34" charset="-122"/>
                  <a:cs typeface="Arial" panose="020B0604020202020204"/>
                </a:rPr>
                <a:t>变动百分比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26" name="Line 34"/>
            <p:cNvSpPr>
              <a:spLocks noChangeShapeType="1"/>
            </p:cNvSpPr>
            <p:nvPr/>
          </p:nvSpPr>
          <p:spPr bwMode="auto">
            <a:xfrm>
              <a:off x="2380" y="870"/>
              <a:ext cx="1665"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2" name="Rectangle 2">
            <a:extLst>
              <a:ext uri="{FF2B5EF4-FFF2-40B4-BE49-F238E27FC236}">
                <a16:creationId xmlns="" xmlns:a16="http://schemas.microsoft.com/office/drawing/2014/main" id="{2FB49A0A-505F-6DFD-BDD6-6722F1A4BFCC}"/>
              </a:ext>
            </a:extLst>
          </p:cNvPr>
          <p:cNvSpPr txBox="1">
            <a:spLocks noChangeArrowheads="1"/>
          </p:cNvSpPr>
          <p:nvPr/>
        </p:nvSpPr>
        <p:spPr>
          <a:xfrm>
            <a:off x="381000" y="548148"/>
            <a:ext cx="681867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r>
              <a:rPr lang="zh-CN" altLang="en-US" sz="3200" dirty="0">
                <a:ea typeface="华光中雅_CNKI" panose="02000500000000000000"/>
              </a:rPr>
              <a:t>总收益与需求价格弹性</a:t>
            </a:r>
            <a:endParaRPr lang="en-US" sz="3200" dirty="0">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wipe(left)">
                                      <p:cBhvr>
                                        <p:cTn id="7" dur="500"/>
                                        <p:tgtEl>
                                          <p:spTgt spid="337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wipe(left)">
                                      <p:cBhvr>
                                        <p:cTn id="12" dur="500"/>
                                        <p:tgtEl>
                                          <p:spTgt spid="337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uild="p" bldLvl="4"/>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Rectangle 3"/>
          <p:cNvSpPr>
            <a:spLocks noGrp="1" noChangeArrowheads="1"/>
          </p:cNvSpPr>
          <p:nvPr>
            <p:ph type="body" idx="4294967295"/>
          </p:nvPr>
        </p:nvSpPr>
        <p:spPr>
          <a:xfrm>
            <a:off x="326089" y="1317625"/>
            <a:ext cx="2383181" cy="528638"/>
          </a:xfrm>
        </p:spPr>
        <p:txBody>
          <a:bodyPr>
            <a:noAutofit/>
          </a:bodyPr>
          <a:lstStyle/>
          <a:p>
            <a:pPr marL="0" indent="0"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富有弹性的需求</a:t>
            </a:r>
            <a:r>
              <a:rPr lang="en-US" sz="2400" dirty="0">
                <a:latin typeface="微软雅黑" panose="020B0503020204020204" pitchFamily="34" charset="-122"/>
                <a:ea typeface="微软雅黑" panose="020B0503020204020204" pitchFamily="34" charset="-122"/>
              </a:rPr>
              <a:t/>
            </a:r>
            <a:br>
              <a:rPr lang="en-US" sz="2400" dirty="0">
                <a:latin typeface="微软雅黑" panose="020B0503020204020204" pitchFamily="34" charset="-122"/>
                <a:ea typeface="微软雅黑" panose="020B0503020204020204" pitchFamily="34" charset="-122"/>
              </a:rPr>
            </a:b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弹性</a:t>
            </a:r>
            <a:r>
              <a:rPr lang="en-US" sz="2400" dirty="0">
                <a:latin typeface="微软雅黑" panose="020B0503020204020204" pitchFamily="34" charset="-122"/>
                <a:ea typeface="微软雅黑" panose="020B0503020204020204" pitchFamily="34" charset="-122"/>
              </a:rPr>
              <a:t> = 1.8)</a:t>
            </a:r>
          </a:p>
        </p:txBody>
      </p:sp>
      <p:grpSp>
        <p:nvGrpSpPr>
          <p:cNvPr id="2" name="Group 4"/>
          <p:cNvGrpSpPr/>
          <p:nvPr/>
        </p:nvGrpSpPr>
        <p:grpSpPr bwMode="auto">
          <a:xfrm>
            <a:off x="4179888" y="1543050"/>
            <a:ext cx="4449762" cy="3868738"/>
            <a:chOff x="2444" y="900"/>
            <a:chExt cx="2803" cy="2437"/>
          </a:xfrm>
        </p:grpSpPr>
        <p:grpSp>
          <p:nvGrpSpPr>
            <p:cNvPr id="3" name="Group 5"/>
            <p:cNvGrpSpPr/>
            <p:nvPr/>
          </p:nvGrpSpPr>
          <p:grpSpPr bwMode="auto">
            <a:xfrm>
              <a:off x="2591" y="1175"/>
              <a:ext cx="2350" cy="2015"/>
              <a:chOff x="1098" y="1361"/>
              <a:chExt cx="2116" cy="2027"/>
            </a:xfrm>
          </p:grpSpPr>
          <p:sp>
            <p:nvSpPr>
              <p:cNvPr id="34854" name="Line 6"/>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4855" name="Line 7"/>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34852" name="Text Box 8"/>
            <p:cNvSpPr txBox="1">
              <a:spLocks noChangeArrowheads="1"/>
            </p:cNvSpPr>
            <p:nvPr/>
          </p:nvSpPr>
          <p:spPr bwMode="auto">
            <a:xfrm>
              <a:off x="2444" y="900"/>
              <a:ext cx="316" cy="289"/>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p>
          </p:txBody>
        </p:sp>
        <p:sp>
          <p:nvSpPr>
            <p:cNvPr id="34853" name="Text Box 9"/>
            <p:cNvSpPr txBox="1">
              <a:spLocks noChangeArrowheads="1"/>
            </p:cNvSpPr>
            <p:nvPr/>
          </p:nvSpPr>
          <p:spPr bwMode="auto">
            <a:xfrm>
              <a:off x="4886" y="3046"/>
              <a:ext cx="361" cy="291"/>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Q</a:t>
              </a:r>
            </a:p>
          </p:txBody>
        </p:sp>
      </p:grpSp>
      <p:grpSp>
        <p:nvGrpSpPr>
          <p:cNvPr id="4" name="Group 39"/>
          <p:cNvGrpSpPr/>
          <p:nvPr/>
        </p:nvGrpSpPr>
        <p:grpSpPr bwMode="auto">
          <a:xfrm>
            <a:off x="4756150" y="2414588"/>
            <a:ext cx="3905250" cy="1722437"/>
            <a:chOff x="2996" y="1521"/>
            <a:chExt cx="2460" cy="1085"/>
          </a:xfrm>
        </p:grpSpPr>
        <p:sp>
          <p:nvSpPr>
            <p:cNvPr id="34849" name="Line 11"/>
            <p:cNvSpPr>
              <a:spLocks noChangeShapeType="1"/>
            </p:cNvSpPr>
            <p:nvPr/>
          </p:nvSpPr>
          <p:spPr bwMode="auto">
            <a:xfrm>
              <a:off x="2996" y="1521"/>
              <a:ext cx="2045" cy="919"/>
            </a:xfrm>
            <a:prstGeom prst="line">
              <a:avLst/>
            </a:prstGeom>
            <a:noFill/>
            <a:ln w="381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4850" name="Text Box 12"/>
            <p:cNvSpPr txBox="1">
              <a:spLocks noChangeArrowheads="1"/>
            </p:cNvSpPr>
            <p:nvPr/>
          </p:nvSpPr>
          <p:spPr bwMode="auto">
            <a:xfrm>
              <a:off x="4882" y="2318"/>
              <a:ext cx="574"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D</a:t>
              </a:r>
            </a:p>
          </p:txBody>
        </p:sp>
      </p:grpSp>
      <p:grpSp>
        <p:nvGrpSpPr>
          <p:cNvPr id="5" name="Group 14"/>
          <p:cNvGrpSpPr/>
          <p:nvPr/>
        </p:nvGrpSpPr>
        <p:grpSpPr bwMode="auto">
          <a:xfrm>
            <a:off x="423863" y="2290763"/>
            <a:ext cx="7105651" cy="3333751"/>
            <a:chOff x="267" y="1443"/>
            <a:chExt cx="4476" cy="2100"/>
          </a:xfrm>
        </p:grpSpPr>
        <p:sp>
          <p:nvSpPr>
            <p:cNvPr id="34841" name="Rectangle 15"/>
            <p:cNvSpPr>
              <a:spLocks noChangeArrowheads="1"/>
            </p:cNvSpPr>
            <p:nvPr/>
          </p:nvSpPr>
          <p:spPr bwMode="auto">
            <a:xfrm>
              <a:off x="2787" y="2238"/>
              <a:ext cx="1779" cy="1020"/>
            </a:xfrm>
            <a:prstGeom prst="rect">
              <a:avLst/>
            </a:prstGeom>
            <a:solidFill>
              <a:srgbClr val="0066FF">
                <a:alpha val="50195"/>
              </a:srgbClr>
            </a:solidFill>
            <a:ln w="9525">
              <a:no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nvGrpSpPr>
            <p:cNvPr id="6" name="Group 16"/>
            <p:cNvGrpSpPr/>
            <p:nvPr/>
          </p:nvGrpSpPr>
          <p:grpSpPr bwMode="auto">
            <a:xfrm>
              <a:off x="2070" y="2167"/>
              <a:ext cx="2673" cy="1376"/>
              <a:chOff x="1881" y="2095"/>
              <a:chExt cx="2673" cy="1376"/>
            </a:xfrm>
          </p:grpSpPr>
          <p:sp>
            <p:nvSpPr>
              <p:cNvPr id="34844" name="Text Box 17"/>
              <p:cNvSpPr txBox="1">
                <a:spLocks noChangeArrowheads="1"/>
              </p:cNvSpPr>
              <p:nvPr/>
            </p:nvSpPr>
            <p:spPr bwMode="auto">
              <a:xfrm>
                <a:off x="1881" y="2095"/>
                <a:ext cx="749" cy="291"/>
              </a:xfrm>
              <a:prstGeom prst="rect">
                <a:avLst/>
              </a:prstGeom>
              <a:noFill/>
              <a:ln w="9525">
                <a:noFill/>
                <a:miter lim="800000"/>
              </a:ln>
            </p:spPr>
            <p:txBody>
              <a:bodyPr wrap="square">
                <a:spAutoFit/>
              </a:bodyPr>
              <a:lstStyle/>
              <a:p>
                <a:pPr algn="r">
                  <a:spcBef>
                    <a:spcPct val="50000"/>
                  </a:spcBef>
                </a:pPr>
                <a:r>
                  <a:rPr lang="en-US" sz="2400" smtClean="0">
                    <a:latin typeface="微软雅黑" panose="020B0503020204020204" pitchFamily="34" charset="-122"/>
                    <a:ea typeface="微软雅黑" panose="020B0503020204020204" pitchFamily="34" charset="-122"/>
                    <a:cs typeface="Arial" panose="020B0604020202020204"/>
                  </a:rPr>
                  <a:t>200</a:t>
                </a:r>
                <a:endParaRPr lang="en-US" sz="2400" baseline="-25000" dirty="0">
                  <a:latin typeface="微软雅黑" panose="020B0503020204020204" pitchFamily="34" charset="-122"/>
                  <a:ea typeface="微软雅黑" panose="020B0503020204020204" pitchFamily="34" charset="-122"/>
                  <a:cs typeface="Arial" panose="020B0604020202020204"/>
                </a:endParaRPr>
              </a:p>
            </p:txBody>
          </p:sp>
          <p:sp>
            <p:nvSpPr>
              <p:cNvPr id="34845" name="Text Box 18"/>
              <p:cNvSpPr txBox="1">
                <a:spLocks noChangeArrowheads="1"/>
              </p:cNvSpPr>
              <p:nvPr/>
            </p:nvSpPr>
            <p:spPr bwMode="auto">
              <a:xfrm>
                <a:off x="4209" y="3183"/>
                <a:ext cx="345" cy="288"/>
              </a:xfrm>
              <a:prstGeom prst="rect">
                <a:avLst/>
              </a:prstGeom>
              <a:noFill/>
              <a:ln w="9525">
                <a:noFill/>
                <a:miter lim="800000"/>
              </a:ln>
            </p:spPr>
            <p:txBody>
              <a:bodyPr>
                <a:spAutoFit/>
              </a:bodyPr>
              <a:lstStyle/>
              <a:p>
                <a:pPr algn="ctr">
                  <a:spcBef>
                    <a:spcPct val="50000"/>
                  </a:spcBef>
                </a:pPr>
                <a:r>
                  <a:rPr lang="en-US" sz="2400">
                    <a:latin typeface="微软雅黑" panose="020B0503020204020204" pitchFamily="34" charset="-122"/>
                    <a:ea typeface="微软雅黑" panose="020B0503020204020204" pitchFamily="34" charset="-122"/>
                    <a:cs typeface="Arial" panose="020B0604020202020204"/>
                  </a:rPr>
                  <a:t>12</a:t>
                </a:r>
                <a:endParaRPr lang="en-US" sz="2400" baseline="-25000">
                  <a:latin typeface="微软雅黑" panose="020B0503020204020204" pitchFamily="34" charset="-122"/>
                  <a:ea typeface="微软雅黑" panose="020B0503020204020204" pitchFamily="34" charset="-122"/>
                  <a:cs typeface="Arial" panose="020B0604020202020204"/>
                </a:endParaRPr>
              </a:p>
            </p:txBody>
          </p:sp>
          <p:grpSp>
            <p:nvGrpSpPr>
              <p:cNvPr id="7" name="Group 19"/>
              <p:cNvGrpSpPr/>
              <p:nvPr/>
            </p:nvGrpSpPr>
            <p:grpSpPr bwMode="auto">
              <a:xfrm>
                <a:off x="2605" y="2161"/>
                <a:ext cx="1773" cy="1013"/>
                <a:chOff x="357" y="2450"/>
                <a:chExt cx="795" cy="646"/>
              </a:xfrm>
            </p:grpSpPr>
            <p:sp>
              <p:nvSpPr>
                <p:cNvPr id="34847" name="Line 20"/>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4848" name="Line 21"/>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
          <p:nvSpPr>
            <p:cNvPr id="34843" name="Rectangle 22"/>
            <p:cNvSpPr>
              <a:spLocks noChangeArrowheads="1"/>
            </p:cNvSpPr>
            <p:nvPr/>
          </p:nvSpPr>
          <p:spPr bwMode="auto">
            <a:xfrm>
              <a:off x="267" y="1443"/>
              <a:ext cx="1607" cy="808"/>
            </a:xfrm>
            <a:prstGeom prst="rect">
              <a:avLst/>
            </a:prstGeom>
            <a:solidFill>
              <a:srgbClr val="0066FF">
                <a:alpha val="50195"/>
              </a:srgbClr>
            </a:solid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400" kern="800" dirty="0">
                  <a:latin typeface="微软雅黑" panose="020B0503020204020204" pitchFamily="34" charset="-122"/>
                  <a:ea typeface="微软雅黑" panose="020B0503020204020204" pitchFamily="34" charset="-122"/>
                  <a:cs typeface="Arial" panose="020B0604020202020204"/>
                </a:rPr>
                <a:t>如果</a:t>
              </a:r>
              <a:r>
                <a:rPr lang="en-US" sz="2400" b="1" i="1" kern="800" dirty="0">
                  <a:latin typeface="微软雅黑" panose="020B0503020204020204" pitchFamily="34" charset="-122"/>
                  <a:ea typeface="微软雅黑" panose="020B0503020204020204" pitchFamily="34" charset="-122"/>
                  <a:cs typeface="Arial" panose="020B0604020202020204"/>
                </a:rPr>
                <a:t>P</a:t>
              </a:r>
              <a:r>
                <a:rPr lang="en-US" sz="2400" kern="800" dirty="0">
                  <a:latin typeface="微软雅黑" panose="020B0503020204020204" pitchFamily="34" charset="-122"/>
                  <a:ea typeface="微软雅黑" panose="020B0503020204020204" pitchFamily="34" charset="-122"/>
                  <a:cs typeface="Arial" panose="020B0604020202020204"/>
                </a:rPr>
                <a:t> </a:t>
              </a:r>
              <a:r>
                <a:rPr lang="en-US" sz="2400" kern="800">
                  <a:latin typeface="微软雅黑" panose="020B0503020204020204" pitchFamily="34" charset="-122"/>
                  <a:ea typeface="微软雅黑" panose="020B0503020204020204" pitchFamily="34" charset="-122"/>
                  <a:cs typeface="Arial" panose="020B0604020202020204"/>
                </a:rPr>
                <a:t>= </a:t>
              </a:r>
              <a:r>
                <a:rPr lang="en-US" sz="2400" kern="800" smtClean="0">
                  <a:latin typeface="微软雅黑" panose="020B0503020204020204" pitchFamily="34" charset="-122"/>
                  <a:ea typeface="微软雅黑" panose="020B0503020204020204" pitchFamily="34" charset="-122"/>
                  <a:cs typeface="Arial" panose="020B0604020202020204"/>
                </a:rPr>
                <a:t>200</a:t>
              </a:r>
              <a:r>
                <a:rPr lang="en-US" sz="2400" kern="800" dirty="0">
                  <a:latin typeface="微软雅黑" panose="020B0503020204020204" pitchFamily="34" charset="-122"/>
                  <a:ea typeface="微软雅黑" panose="020B0503020204020204" pitchFamily="34" charset="-122"/>
                  <a:cs typeface="Arial" panose="020B0604020202020204"/>
                </a:rPr>
                <a:t>, </a:t>
              </a:r>
              <a:br>
                <a:rPr lang="en-US" sz="2400" kern="800" dirty="0">
                  <a:latin typeface="微软雅黑" panose="020B0503020204020204" pitchFamily="34" charset="-122"/>
                  <a:ea typeface="微软雅黑" panose="020B0503020204020204" pitchFamily="34" charset="-122"/>
                  <a:cs typeface="Arial" panose="020B0604020202020204"/>
                </a:rPr>
              </a:br>
              <a:r>
                <a:rPr lang="en-US" sz="2400" b="1" i="1" kern="800" dirty="0">
                  <a:latin typeface="微软雅黑" panose="020B0503020204020204" pitchFamily="34" charset="-122"/>
                  <a:ea typeface="微软雅黑" panose="020B0503020204020204" pitchFamily="34" charset="-122"/>
                  <a:cs typeface="Arial" panose="020B0604020202020204"/>
                </a:rPr>
                <a:t>Q</a:t>
              </a:r>
              <a:r>
                <a:rPr lang="en-US" sz="2400" kern="800" dirty="0">
                  <a:latin typeface="微软雅黑" panose="020B0503020204020204" pitchFamily="34" charset="-122"/>
                  <a:ea typeface="微软雅黑" panose="020B0503020204020204" pitchFamily="34" charset="-122"/>
                  <a:cs typeface="Arial" panose="020B0604020202020204"/>
                </a:rPr>
                <a:t> = 12</a:t>
              </a:r>
              <a:r>
                <a:rPr lang="zh-CN" altLang="en-US" sz="2400" kern="800" dirty="0">
                  <a:latin typeface="微软雅黑" panose="020B0503020204020204" pitchFamily="34" charset="-122"/>
                  <a:ea typeface="微软雅黑" panose="020B0503020204020204" pitchFamily="34" charset="-122"/>
                  <a:cs typeface="Arial" panose="020B0604020202020204"/>
                </a:rPr>
                <a:t>，收益</a:t>
              </a:r>
              <a:r>
                <a:rPr lang="en-US" sz="2400" kern="800" dirty="0">
                  <a:latin typeface="微软雅黑" panose="020B0503020204020204" pitchFamily="34" charset="-122"/>
                  <a:ea typeface="微软雅黑" panose="020B0503020204020204" pitchFamily="34" charset="-122"/>
                  <a:cs typeface="Arial" panose="020B0604020202020204"/>
                </a:rPr>
                <a:t> </a:t>
              </a:r>
              <a:r>
                <a:rPr lang="en-US" sz="2400" kern="800">
                  <a:latin typeface="微软雅黑" panose="020B0503020204020204" pitchFamily="34" charset="-122"/>
                  <a:ea typeface="微软雅黑" panose="020B0503020204020204" pitchFamily="34" charset="-122"/>
                  <a:cs typeface="Arial" panose="020B0604020202020204"/>
                </a:rPr>
                <a:t>= </a:t>
              </a:r>
              <a:r>
                <a:rPr lang="en-US" sz="2400" kern="800" smtClean="0">
                  <a:latin typeface="微软雅黑" panose="020B0503020204020204" pitchFamily="34" charset="-122"/>
                  <a:ea typeface="微软雅黑" panose="020B0503020204020204" pitchFamily="34" charset="-122"/>
                  <a:cs typeface="Arial" panose="020B0604020202020204"/>
                </a:rPr>
                <a:t>2400</a:t>
              </a:r>
              <a:r>
                <a:rPr lang="en-US" sz="2400" kern="800" dirty="0">
                  <a:latin typeface="微软雅黑" panose="020B0503020204020204" pitchFamily="34" charset="-122"/>
                  <a:ea typeface="微软雅黑" panose="020B0503020204020204" pitchFamily="34" charset="-122"/>
                  <a:cs typeface="Arial" panose="020B0604020202020204"/>
                </a:rPr>
                <a:t>. </a:t>
              </a:r>
            </a:p>
          </p:txBody>
        </p:sp>
      </p:grpSp>
      <p:sp>
        <p:nvSpPr>
          <p:cNvPr id="103447" name="Rectangle 23"/>
          <p:cNvSpPr>
            <a:spLocks noChangeArrowheads="1"/>
          </p:cNvSpPr>
          <p:nvPr/>
        </p:nvSpPr>
        <p:spPr bwMode="auto">
          <a:xfrm>
            <a:off x="431801" y="4992688"/>
            <a:ext cx="3309374" cy="1165227"/>
          </a:xfrm>
          <a:prstGeom prst="rect">
            <a:avLst/>
          </a:prstGeom>
          <a:noFill/>
          <a:ln w="44450" cmpd="dbl">
            <a:solidFill>
              <a:srgbClr val="FF0000"/>
            </a:solid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当需求富有弹性时，价格上升会使收益减少</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34826"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8" name="Group 25"/>
          <p:cNvGrpSpPr/>
          <p:nvPr/>
        </p:nvGrpSpPr>
        <p:grpSpPr bwMode="auto">
          <a:xfrm>
            <a:off x="428625" y="2743201"/>
            <a:ext cx="5754688" cy="2906713"/>
            <a:chOff x="270" y="1728"/>
            <a:chExt cx="3625" cy="1831"/>
          </a:xfrm>
        </p:grpSpPr>
        <p:grpSp>
          <p:nvGrpSpPr>
            <p:cNvPr id="9" name="Group 26"/>
            <p:cNvGrpSpPr/>
            <p:nvPr/>
          </p:nvGrpSpPr>
          <p:grpSpPr bwMode="auto">
            <a:xfrm>
              <a:off x="2073" y="1728"/>
              <a:ext cx="1822" cy="1831"/>
              <a:chOff x="1884" y="1656"/>
              <a:chExt cx="1822" cy="1831"/>
            </a:xfrm>
          </p:grpSpPr>
          <p:sp>
            <p:nvSpPr>
              <p:cNvPr id="34836" name="Text Box 27"/>
              <p:cNvSpPr txBox="1">
                <a:spLocks noChangeArrowheads="1"/>
              </p:cNvSpPr>
              <p:nvPr/>
            </p:nvSpPr>
            <p:spPr bwMode="auto">
              <a:xfrm>
                <a:off x="1884" y="1656"/>
                <a:ext cx="727" cy="291"/>
              </a:xfrm>
              <a:prstGeom prst="rect">
                <a:avLst/>
              </a:prstGeom>
              <a:noFill/>
              <a:ln w="9525">
                <a:noFill/>
                <a:miter lim="800000"/>
              </a:ln>
            </p:spPr>
            <p:txBody>
              <a:bodyPr wrap="square">
                <a:spAutoFit/>
              </a:bodyPr>
              <a:lstStyle/>
              <a:p>
                <a:pPr algn="r">
                  <a:spcBef>
                    <a:spcPct val="50000"/>
                  </a:spcBef>
                </a:pPr>
                <a:r>
                  <a:rPr lang="en-US" sz="2400" smtClean="0">
                    <a:latin typeface="微软雅黑" panose="020B0503020204020204" pitchFamily="34" charset="-122"/>
                    <a:ea typeface="微软雅黑" panose="020B0503020204020204" pitchFamily="34" charset="-122"/>
                    <a:cs typeface="Arial" panose="020B0604020202020204"/>
                  </a:rPr>
                  <a:t>250</a:t>
                </a:r>
                <a:endParaRPr lang="en-US" sz="2400" baseline="-25000" dirty="0">
                  <a:latin typeface="微软雅黑" panose="020B0503020204020204" pitchFamily="34" charset="-122"/>
                  <a:ea typeface="微软雅黑" panose="020B0503020204020204" pitchFamily="34" charset="-122"/>
                  <a:cs typeface="Arial" panose="020B0604020202020204"/>
                </a:endParaRPr>
              </a:p>
            </p:txBody>
          </p:sp>
          <p:sp>
            <p:nvSpPr>
              <p:cNvPr id="34837" name="Text Box 28"/>
              <p:cNvSpPr txBox="1">
                <a:spLocks noChangeArrowheads="1"/>
              </p:cNvSpPr>
              <p:nvPr/>
            </p:nvSpPr>
            <p:spPr bwMode="auto">
              <a:xfrm>
                <a:off x="3336" y="3199"/>
                <a:ext cx="370" cy="288"/>
              </a:xfrm>
              <a:prstGeom prst="rect">
                <a:avLst/>
              </a:prstGeom>
              <a:noFill/>
              <a:ln w="9525">
                <a:noFill/>
                <a:miter lim="800000"/>
              </a:ln>
            </p:spPr>
            <p:txBody>
              <a:bodyPr>
                <a:spAutoFit/>
              </a:bodyPr>
              <a:lstStyle/>
              <a:p>
                <a:pPr algn="ctr">
                  <a:spcBef>
                    <a:spcPct val="50000"/>
                  </a:spcBef>
                </a:pPr>
                <a:r>
                  <a:rPr lang="en-US" sz="2400">
                    <a:latin typeface="微软雅黑" panose="020B0503020204020204" pitchFamily="34" charset="-122"/>
                    <a:ea typeface="微软雅黑" panose="020B0503020204020204" pitchFamily="34" charset="-122"/>
                    <a:cs typeface="Arial" panose="020B0604020202020204"/>
                  </a:rPr>
                  <a:t>8</a:t>
                </a:r>
                <a:endParaRPr lang="en-US" sz="2400" baseline="-25000">
                  <a:latin typeface="微软雅黑" panose="020B0503020204020204" pitchFamily="34" charset="-122"/>
                  <a:ea typeface="微软雅黑" panose="020B0503020204020204" pitchFamily="34" charset="-122"/>
                  <a:cs typeface="Arial" panose="020B0604020202020204"/>
                </a:endParaRPr>
              </a:p>
            </p:txBody>
          </p:sp>
          <p:grpSp>
            <p:nvGrpSpPr>
              <p:cNvPr id="10" name="Group 29"/>
              <p:cNvGrpSpPr/>
              <p:nvPr/>
            </p:nvGrpSpPr>
            <p:grpSpPr bwMode="auto">
              <a:xfrm>
                <a:off x="2595" y="1775"/>
                <a:ext cx="929" cy="1402"/>
                <a:chOff x="357" y="2450"/>
                <a:chExt cx="795" cy="646"/>
              </a:xfrm>
            </p:grpSpPr>
            <p:sp>
              <p:nvSpPr>
                <p:cNvPr id="34839" name="Line 30"/>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4840" name="Line 31"/>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
          <p:nvSpPr>
            <p:cNvPr id="34834" name="Rectangle 32"/>
            <p:cNvSpPr>
              <a:spLocks noChangeArrowheads="1"/>
            </p:cNvSpPr>
            <p:nvPr/>
          </p:nvSpPr>
          <p:spPr bwMode="auto">
            <a:xfrm>
              <a:off x="270" y="2239"/>
              <a:ext cx="1604" cy="844"/>
            </a:xfrm>
            <a:prstGeom prst="rect">
              <a:avLst/>
            </a:prstGeom>
            <a:solidFill>
              <a:srgbClr val="FFFF66">
                <a:alpha val="50195"/>
              </a:srgbClr>
            </a:solid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400" kern="800" dirty="0">
                  <a:latin typeface="微软雅黑" panose="020B0503020204020204" pitchFamily="34" charset="-122"/>
                  <a:ea typeface="微软雅黑" panose="020B0503020204020204" pitchFamily="34" charset="-122"/>
                  <a:cs typeface="Arial" panose="020B0604020202020204"/>
                </a:rPr>
                <a:t>如果</a:t>
              </a:r>
              <a:r>
                <a:rPr lang="en-US" altLang="zh-CN" sz="2400" b="1" i="1" kern="800" dirty="0">
                  <a:latin typeface="微软雅黑" panose="020B0503020204020204" pitchFamily="34" charset="-122"/>
                  <a:ea typeface="微软雅黑" panose="020B0503020204020204" pitchFamily="34" charset="-122"/>
                  <a:cs typeface="Arial" panose="020B0604020202020204"/>
                </a:rPr>
                <a:t>P</a:t>
              </a:r>
              <a:r>
                <a:rPr lang="en-US" altLang="zh-CN" sz="2400" kern="800" dirty="0">
                  <a:latin typeface="微软雅黑" panose="020B0503020204020204" pitchFamily="34" charset="-122"/>
                  <a:ea typeface="微软雅黑" panose="020B0503020204020204" pitchFamily="34" charset="-122"/>
                  <a:cs typeface="Arial" panose="020B0604020202020204"/>
                </a:rPr>
                <a:t> </a:t>
              </a:r>
              <a:r>
                <a:rPr lang="en-US" altLang="zh-CN" sz="2400" kern="800">
                  <a:latin typeface="微软雅黑" panose="020B0503020204020204" pitchFamily="34" charset="-122"/>
                  <a:ea typeface="微软雅黑" panose="020B0503020204020204" pitchFamily="34" charset="-122"/>
                  <a:cs typeface="Arial" panose="020B0604020202020204"/>
                </a:rPr>
                <a:t>= </a:t>
              </a:r>
              <a:r>
                <a:rPr lang="en-US" altLang="zh-CN" sz="2400" kern="800" smtClean="0">
                  <a:latin typeface="微软雅黑" panose="020B0503020204020204" pitchFamily="34" charset="-122"/>
                  <a:ea typeface="微软雅黑" panose="020B0503020204020204" pitchFamily="34" charset="-122"/>
                  <a:cs typeface="Arial" panose="020B0604020202020204"/>
                </a:rPr>
                <a:t>250</a:t>
              </a:r>
              <a:r>
                <a:rPr lang="en-US" altLang="zh-CN" sz="2400" kern="800" dirty="0">
                  <a:latin typeface="微软雅黑" panose="020B0503020204020204" pitchFamily="34" charset="-122"/>
                  <a:ea typeface="微软雅黑" panose="020B0503020204020204" pitchFamily="34" charset="-122"/>
                  <a:cs typeface="Arial" panose="020B0604020202020204"/>
                </a:rPr>
                <a:t>, </a:t>
              </a:r>
              <a:br>
                <a:rPr lang="en-US" altLang="zh-CN" sz="2400" kern="800" dirty="0">
                  <a:latin typeface="微软雅黑" panose="020B0503020204020204" pitchFamily="34" charset="-122"/>
                  <a:ea typeface="微软雅黑" panose="020B0503020204020204" pitchFamily="34" charset="-122"/>
                  <a:cs typeface="Arial" panose="020B0604020202020204"/>
                </a:rPr>
              </a:br>
              <a:r>
                <a:rPr lang="en-US" altLang="zh-CN" sz="2400" b="1" i="1" kern="800" dirty="0">
                  <a:latin typeface="微软雅黑" panose="020B0503020204020204" pitchFamily="34" charset="-122"/>
                  <a:ea typeface="微软雅黑" panose="020B0503020204020204" pitchFamily="34" charset="-122"/>
                  <a:cs typeface="Arial" panose="020B0604020202020204"/>
                </a:rPr>
                <a:t>Q</a:t>
              </a:r>
              <a:r>
                <a:rPr lang="en-US" altLang="zh-CN" sz="2400" kern="800" dirty="0">
                  <a:latin typeface="微软雅黑" panose="020B0503020204020204" pitchFamily="34" charset="-122"/>
                  <a:ea typeface="微软雅黑" panose="020B0503020204020204" pitchFamily="34" charset="-122"/>
                  <a:cs typeface="Arial" panose="020B0604020202020204"/>
                </a:rPr>
                <a:t> = 8</a:t>
              </a:r>
              <a:r>
                <a:rPr lang="zh-CN" altLang="en-US" sz="2400" kern="800" dirty="0">
                  <a:latin typeface="微软雅黑" panose="020B0503020204020204" pitchFamily="34" charset="-122"/>
                  <a:ea typeface="微软雅黑" panose="020B0503020204020204" pitchFamily="34" charset="-122"/>
                  <a:cs typeface="Arial" panose="020B0604020202020204"/>
                </a:rPr>
                <a:t>，收益</a:t>
              </a:r>
              <a:r>
                <a:rPr lang="en-US" altLang="zh-CN" sz="2400" kern="800" dirty="0">
                  <a:latin typeface="微软雅黑" panose="020B0503020204020204" pitchFamily="34" charset="-122"/>
                  <a:ea typeface="微软雅黑" panose="020B0503020204020204" pitchFamily="34" charset="-122"/>
                  <a:cs typeface="Arial" panose="020B0604020202020204"/>
                </a:rPr>
                <a:t> </a:t>
              </a:r>
              <a:r>
                <a:rPr lang="en-US" altLang="zh-CN" sz="2400" kern="800">
                  <a:latin typeface="微软雅黑" panose="020B0503020204020204" pitchFamily="34" charset="-122"/>
                  <a:ea typeface="微软雅黑" panose="020B0503020204020204" pitchFamily="34" charset="-122"/>
                  <a:cs typeface="Arial" panose="020B0604020202020204"/>
                </a:rPr>
                <a:t>= </a:t>
              </a:r>
              <a:r>
                <a:rPr lang="en-US" altLang="zh-CN" sz="2400" kern="800" smtClean="0">
                  <a:latin typeface="微软雅黑" panose="020B0503020204020204" pitchFamily="34" charset="-122"/>
                  <a:ea typeface="微软雅黑" panose="020B0503020204020204" pitchFamily="34" charset="-122"/>
                  <a:cs typeface="Arial" panose="020B0604020202020204"/>
                </a:rPr>
                <a:t>2000</a:t>
              </a:r>
              <a:r>
                <a:rPr lang="en-US" altLang="zh-CN" sz="2400" kern="800" dirty="0">
                  <a:latin typeface="微软雅黑" panose="020B0503020204020204" pitchFamily="34" charset="-122"/>
                  <a:ea typeface="微软雅黑" panose="020B0503020204020204" pitchFamily="34" charset="-122"/>
                  <a:cs typeface="Arial" panose="020B0604020202020204"/>
                </a:rPr>
                <a:t>. </a:t>
              </a:r>
            </a:p>
          </p:txBody>
        </p:sp>
        <p:sp>
          <p:nvSpPr>
            <p:cNvPr id="34835" name="Rectangle 33"/>
            <p:cNvSpPr>
              <a:spLocks noChangeArrowheads="1"/>
            </p:cNvSpPr>
            <p:nvPr/>
          </p:nvSpPr>
          <p:spPr bwMode="auto">
            <a:xfrm>
              <a:off x="2790" y="1851"/>
              <a:ext cx="918" cy="1407"/>
            </a:xfrm>
            <a:prstGeom prst="rect">
              <a:avLst/>
            </a:prstGeom>
            <a:solidFill>
              <a:srgbClr val="FFFF66">
                <a:alpha val="50195"/>
              </a:srgbClr>
            </a:solidFill>
            <a:ln w="9525">
              <a:no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103459" name="Rectangle 35"/>
          <p:cNvSpPr>
            <a:spLocks noChangeArrowheads="1"/>
          </p:cNvSpPr>
          <p:nvPr/>
        </p:nvSpPr>
        <p:spPr bwMode="auto">
          <a:xfrm>
            <a:off x="5915025" y="3567113"/>
            <a:ext cx="1314450" cy="1600200"/>
          </a:xfrm>
          <a:prstGeom prst="rect">
            <a:avLst/>
          </a:prstGeom>
          <a:pattFill prst="wdDnDiag">
            <a:fgClr>
              <a:srgbClr val="0000FF">
                <a:alpha val="50195"/>
              </a:srgbClr>
            </a:fgClr>
            <a:bgClr>
              <a:srgbClr val="33CCFF">
                <a:alpha val="50195"/>
              </a:srgbClr>
            </a:bgClr>
          </a:pattFill>
          <a:ln w="38100">
            <a:solidFill>
              <a:srgbClr val="0000CC"/>
            </a:solid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03460" name="Rectangle 36"/>
          <p:cNvSpPr>
            <a:spLocks noChangeArrowheads="1"/>
          </p:cNvSpPr>
          <p:nvPr/>
        </p:nvSpPr>
        <p:spPr bwMode="auto">
          <a:xfrm>
            <a:off x="4443413" y="2952750"/>
            <a:ext cx="1428750" cy="571500"/>
          </a:xfrm>
          <a:prstGeom prst="rect">
            <a:avLst/>
          </a:prstGeom>
          <a:pattFill prst="wdUpDiag">
            <a:fgClr>
              <a:srgbClr val="FF9900">
                <a:alpha val="50195"/>
              </a:srgbClr>
            </a:fgClr>
            <a:bgClr>
              <a:srgbClr val="FFFF99">
                <a:alpha val="50195"/>
              </a:srgbClr>
            </a:bgClr>
          </a:pattFill>
          <a:ln w="38100">
            <a:solidFill>
              <a:srgbClr val="FFFF00"/>
            </a:solid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03461" name="Text Box 37"/>
          <p:cNvSpPr txBox="1">
            <a:spLocks noChangeArrowheads="1"/>
          </p:cNvSpPr>
          <p:nvPr/>
        </p:nvSpPr>
        <p:spPr bwMode="auto">
          <a:xfrm>
            <a:off x="7715015" y="1899216"/>
            <a:ext cx="1120651" cy="1569660"/>
          </a:xfrm>
          <a:prstGeom prst="rect">
            <a:avLst/>
          </a:prstGeom>
          <a:noFill/>
          <a:ln w="19050">
            <a:solidFill>
              <a:srgbClr val="0000FF"/>
            </a:solidFill>
            <a:miter lim="800000"/>
          </a:ln>
        </p:spPr>
        <p:txBody>
          <a:bodyPr wrap="square">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需求量减少所损失的收益</a:t>
            </a:r>
            <a:endParaRPr lang="en-US" sz="2400" b="1" i="1" dirty="0">
              <a:latin typeface="微软雅黑" panose="020B0503020204020204" pitchFamily="34" charset="-122"/>
              <a:ea typeface="微软雅黑" panose="020B0503020204020204" pitchFamily="34" charset="-122"/>
              <a:cs typeface="Arial" panose="020B0604020202020204"/>
            </a:endParaRPr>
          </a:p>
        </p:txBody>
      </p:sp>
      <p:sp>
        <p:nvSpPr>
          <p:cNvPr id="103462" name="Text Box 38"/>
          <p:cNvSpPr txBox="1">
            <a:spLocks noChangeArrowheads="1"/>
          </p:cNvSpPr>
          <p:nvPr/>
        </p:nvSpPr>
        <p:spPr bwMode="auto">
          <a:xfrm>
            <a:off x="4954291" y="863428"/>
            <a:ext cx="1919288" cy="830997"/>
          </a:xfrm>
          <a:prstGeom prst="rect">
            <a:avLst/>
          </a:prstGeom>
          <a:noFill/>
          <a:ln w="19050">
            <a:solidFill>
              <a:srgbClr val="FFFF00"/>
            </a:solidFill>
            <a:miter lim="800000"/>
          </a:ln>
        </p:spPr>
        <p:txBody>
          <a:bodyPr>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价格上升所增加的收益</a:t>
            </a:r>
            <a:endParaRPr lang="en-US" sz="2400" b="1" i="1" dirty="0">
              <a:latin typeface="微软雅黑" panose="020B0503020204020204" pitchFamily="34" charset="-122"/>
              <a:ea typeface="微软雅黑" panose="020B0503020204020204" pitchFamily="34" charset="-122"/>
              <a:cs typeface="Arial" panose="020B0604020202020204"/>
            </a:endParaRPr>
          </a:p>
        </p:txBody>
      </p:sp>
      <p:sp>
        <p:nvSpPr>
          <p:cNvPr id="103464" name="Text Box 40"/>
          <p:cNvSpPr txBox="1">
            <a:spLocks noChangeArrowheads="1"/>
          </p:cNvSpPr>
          <p:nvPr/>
        </p:nvSpPr>
        <p:spPr bwMode="auto">
          <a:xfrm>
            <a:off x="4967441" y="1689398"/>
            <a:ext cx="2914833" cy="830997"/>
          </a:xfrm>
          <a:prstGeom prst="rect">
            <a:avLst/>
          </a:prstGeom>
          <a:noFill/>
          <a:ln w="9525">
            <a:noFill/>
            <a:miter lim="800000"/>
          </a:ln>
        </p:spPr>
        <p:txBody>
          <a:bodyPr wrap="square">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对你</a:t>
            </a:r>
            <a:r>
              <a:rPr lang="zh-CN" altLang="en-US" sz="2400">
                <a:latin typeface="微软雅黑" panose="020B0503020204020204" pitchFamily="34" charset="-122"/>
                <a:ea typeface="微软雅黑" panose="020B0503020204020204" pitchFamily="34" charset="-122"/>
                <a:cs typeface="Arial" panose="020B0604020202020204"/>
              </a:rPr>
              <a:t>的</a:t>
            </a:r>
            <a:r>
              <a:rPr lang="zh-CN" altLang="en-US" sz="2400" smtClean="0">
                <a:latin typeface="微软雅黑" panose="020B0503020204020204" pitchFamily="34" charset="-122"/>
                <a:ea typeface="微软雅黑" panose="020B0503020204020204" pitchFamily="34" charset="-122"/>
                <a:cs typeface="Arial" panose="020B0604020202020204"/>
              </a:rPr>
              <a:t>网站设计的</a:t>
            </a:r>
            <a:r>
              <a:rPr lang="zh-CN" altLang="en-US" sz="2400" dirty="0">
                <a:latin typeface="微软雅黑" panose="020B0503020204020204" pitchFamily="34" charset="-122"/>
                <a:ea typeface="微软雅黑" panose="020B0503020204020204" pitchFamily="34" charset="-122"/>
                <a:cs typeface="Arial" panose="020B0604020202020204"/>
              </a:rPr>
              <a:t>需求</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11" name="Rectangle 2">
            <a:extLst>
              <a:ext uri="{FF2B5EF4-FFF2-40B4-BE49-F238E27FC236}">
                <a16:creationId xmlns="" xmlns:a16="http://schemas.microsoft.com/office/drawing/2014/main" id="{0BBB24B9-98D4-501C-F04C-920E55A9058F}"/>
              </a:ext>
            </a:extLst>
          </p:cNvPr>
          <p:cNvSpPr txBox="1">
            <a:spLocks noChangeArrowheads="1"/>
          </p:cNvSpPr>
          <p:nvPr/>
        </p:nvSpPr>
        <p:spPr>
          <a:xfrm>
            <a:off x="381000" y="548148"/>
            <a:ext cx="681867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r>
              <a:rPr lang="zh-CN" altLang="en-US" sz="3200" dirty="0">
                <a:ea typeface="华光中雅_CNKI" panose="02000500000000000000"/>
              </a:rPr>
              <a:t>总收益与需求价格弹性</a:t>
            </a:r>
            <a:endParaRPr lang="en-US" sz="3200" dirty="0">
              <a:ea typeface="华光中雅_CNKI" panose="02000500000000000000"/>
            </a:endParaRPr>
          </a:p>
        </p:txBody>
      </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3464"/>
                                        </p:tgtEl>
                                      </p:cBhvr>
                                    </p:animEffect>
                                    <p:set>
                                      <p:cBhvr>
                                        <p:cTn id="17" dur="1" fill="hold">
                                          <p:stCondLst>
                                            <p:cond delay="499"/>
                                          </p:stCondLst>
                                        </p:cTn>
                                        <p:tgtEl>
                                          <p:spTgt spid="103464"/>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103461"/>
                                        </p:tgtEl>
                                        <p:attrNameLst>
                                          <p:attrName>style.visibility</p:attrName>
                                        </p:attrNameLst>
                                      </p:cBhvr>
                                      <p:to>
                                        <p:strVal val="visible"/>
                                      </p:to>
                                    </p:set>
                                    <p:animEffect transition="in" filter="fade">
                                      <p:cBhvr>
                                        <p:cTn id="20" dur="500"/>
                                        <p:tgtEl>
                                          <p:spTgt spid="10346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3459"/>
                                        </p:tgtEl>
                                        <p:attrNameLst>
                                          <p:attrName>style.visibility</p:attrName>
                                        </p:attrNameLst>
                                      </p:cBhvr>
                                      <p:to>
                                        <p:strVal val="visible"/>
                                      </p:to>
                                    </p:set>
                                    <p:animEffect transition="in" filter="fade">
                                      <p:cBhvr>
                                        <p:cTn id="23" dur="500"/>
                                        <p:tgtEl>
                                          <p:spTgt spid="10345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3462"/>
                                        </p:tgtEl>
                                        <p:attrNameLst>
                                          <p:attrName>style.visibility</p:attrName>
                                        </p:attrNameLst>
                                      </p:cBhvr>
                                      <p:to>
                                        <p:strVal val="visible"/>
                                      </p:to>
                                    </p:set>
                                    <p:animEffect transition="in" filter="fade">
                                      <p:cBhvr>
                                        <p:cTn id="28" dur="500"/>
                                        <p:tgtEl>
                                          <p:spTgt spid="10346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3460"/>
                                        </p:tgtEl>
                                        <p:attrNameLst>
                                          <p:attrName>style.visibility</p:attrName>
                                        </p:attrNameLst>
                                      </p:cBhvr>
                                      <p:to>
                                        <p:strVal val="visible"/>
                                      </p:to>
                                    </p:set>
                                    <p:animEffect transition="in" filter="fade">
                                      <p:cBhvr>
                                        <p:cTn id="31" dur="500"/>
                                        <p:tgtEl>
                                          <p:spTgt spid="10346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3447"/>
                                        </p:tgtEl>
                                        <p:attrNameLst>
                                          <p:attrName>style.visibility</p:attrName>
                                        </p:attrNameLst>
                                      </p:cBhvr>
                                      <p:to>
                                        <p:strVal val="visible"/>
                                      </p:to>
                                    </p:set>
                                    <p:animEffect transition="in" filter="fade">
                                      <p:cBhvr>
                                        <p:cTn id="36" dur="500"/>
                                        <p:tgtEl>
                                          <p:spTgt spid="103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47" grpId="0" animBg="1"/>
      <p:bldP spid="103459" grpId="0" animBg="1"/>
      <p:bldP spid="103460" grpId="0" animBg="1"/>
      <p:bldP spid="103461" grpId="0" animBg="1"/>
      <p:bldP spid="103462" grpId="0" animBg="1"/>
      <p:bldP spid="103464"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270387" y="597310"/>
            <a:ext cx="2517058" cy="730045"/>
          </a:xfrm>
        </p:spPr>
        <p:txBody>
          <a:bodyPr>
            <a:normAutofit/>
          </a:bodyPr>
          <a:lstStyle/>
          <a:p>
            <a:pPr algn="ctr" eaLnBrk="1" hangingPunct="1"/>
            <a:r>
              <a:rPr lang="zh-CN" altLang="en-US" sz="3200" smtClean="0">
                <a:solidFill>
                  <a:schemeClr val="tx2">
                    <a:lumMod val="50000"/>
                  </a:schemeClr>
                </a:solidFill>
                <a:latin typeface="微软雅黑" panose="020B0503020204020204" pitchFamily="34" charset="-122"/>
                <a:ea typeface="华光中雅_CNKI" panose="02000500000000000000"/>
              </a:rPr>
              <a:t>一个故事</a:t>
            </a:r>
            <a:r>
              <a:rPr lang="en-US" altLang="zh-CN" sz="3200" smtClean="0">
                <a:solidFill>
                  <a:schemeClr val="tx2">
                    <a:lumMod val="50000"/>
                  </a:schemeClr>
                </a:solidFill>
                <a:latin typeface="微软雅黑" panose="020B0503020204020204" pitchFamily="34" charset="-122"/>
                <a:ea typeface="华光中雅_CNKI" panose="02000500000000000000"/>
              </a:rPr>
              <a:t>……</a:t>
            </a:r>
            <a:endParaRPr lang="en-US" sz="3200" dirty="0">
              <a:solidFill>
                <a:schemeClr val="tx2">
                  <a:lumMod val="50000"/>
                </a:schemeClr>
              </a:solidFill>
              <a:latin typeface="微软雅黑" panose="020B0503020204020204" pitchFamily="34" charset="-122"/>
              <a:ea typeface="华光中雅_CNKI" panose="02000500000000000000"/>
            </a:endParaRPr>
          </a:p>
        </p:txBody>
      </p:sp>
      <p:sp>
        <p:nvSpPr>
          <p:cNvPr id="65538" name="Rectangle 2"/>
          <p:cNvSpPr>
            <a:spLocks noGrp="1" noChangeArrowheads="1"/>
          </p:cNvSpPr>
          <p:nvPr>
            <p:ph idx="1"/>
          </p:nvPr>
        </p:nvSpPr>
        <p:spPr>
          <a:xfrm>
            <a:off x="599768" y="1927122"/>
            <a:ext cx="7664245" cy="3902177"/>
          </a:xfrm>
          <a:solidFill>
            <a:srgbClr val="FFCCCC"/>
          </a:solidFill>
          <a:effectLst>
            <a:outerShdw blurRad="50800" dist="76200" dir="2700000" algn="tl" rotWithShape="0">
              <a:prstClr val="black">
                <a:alpha val="40000"/>
              </a:prstClr>
            </a:outerShdw>
          </a:effectLst>
        </p:spPr>
        <p:txBody>
          <a:bodyPr lIns="182880" tIns="137160" rIns="182880">
            <a:normAutofit fontScale="85000" lnSpcReduction="20000"/>
          </a:bodyPr>
          <a:lstStyle/>
          <a:p>
            <a:pPr marL="0" indent="0">
              <a:lnSpc>
                <a:spcPct val="125000"/>
              </a:lnSpc>
              <a:spcBef>
                <a:spcPts val="1400"/>
              </a:spcBef>
              <a:buNone/>
              <a:defRPr/>
            </a:pPr>
            <a:r>
              <a:rPr lang="zh-CN" altLang="en-US" smtClean="0">
                <a:latin typeface="微软雅黑" panose="020B0503020204020204" pitchFamily="34" charset="-122"/>
                <a:ea typeface="微软雅黑" panose="020B0503020204020204" pitchFamily="34" charset="-122"/>
              </a:rPr>
              <a:t>你</a:t>
            </a:r>
            <a:r>
              <a:rPr lang="zh-CN" altLang="en-US" dirty="0">
                <a:latin typeface="微软雅黑" panose="020B0503020204020204" pitchFamily="34" charset="-122"/>
                <a:ea typeface="微软雅黑" panose="020B0503020204020204" pitchFamily="34" charset="-122"/>
              </a:rPr>
              <a:t>的工作是为本地企业制作网站，制作一个网站</a:t>
            </a:r>
            <a:r>
              <a:rPr lang="zh-CN" altLang="en-US">
                <a:latin typeface="微软雅黑" panose="020B0503020204020204" pitchFamily="34" charset="-122"/>
                <a:ea typeface="微软雅黑" panose="020B0503020204020204" pitchFamily="34" charset="-122"/>
              </a:rPr>
              <a:t>收费</a:t>
            </a:r>
            <a:r>
              <a:rPr lang="en-US" altLang="zh-CN" smtClean="0">
                <a:latin typeface="微软雅黑" panose="020B0503020204020204" pitchFamily="34" charset="-122"/>
                <a:ea typeface="微软雅黑" panose="020B0503020204020204" pitchFamily="34" charset="-122"/>
              </a:rPr>
              <a:t>200</a:t>
            </a:r>
            <a:r>
              <a:rPr lang="zh-CN" altLang="en-US" smtClean="0">
                <a:latin typeface="微软雅黑" panose="020B0503020204020204" pitchFamily="34" charset="-122"/>
                <a:ea typeface="微软雅黑" panose="020B0503020204020204" pitchFamily="34" charset="-122"/>
              </a:rPr>
              <a:t>元</a:t>
            </a:r>
            <a:r>
              <a:rPr lang="zh-CN" altLang="en-US" dirty="0">
                <a:latin typeface="微软雅黑" panose="020B0503020204020204" pitchFamily="34" charset="-122"/>
                <a:ea typeface="微软雅黑" panose="020B0503020204020204" pitchFamily="34" charset="-122"/>
              </a:rPr>
              <a:t>。目前你每个月能卖出</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个网站。</a:t>
            </a:r>
            <a:endParaRPr lang="en-US" altLang="zh-CN" dirty="0">
              <a:latin typeface="微软雅黑" panose="020B0503020204020204" pitchFamily="34" charset="-122"/>
              <a:ea typeface="微软雅黑" panose="020B0503020204020204" pitchFamily="34" charset="-122"/>
            </a:endParaRPr>
          </a:p>
          <a:p>
            <a:pPr marL="0" indent="0">
              <a:lnSpc>
                <a:spcPct val="125000"/>
              </a:lnSpc>
              <a:spcBef>
                <a:spcPts val="1400"/>
              </a:spcBef>
              <a:buNone/>
              <a:defRPr/>
            </a:pPr>
            <a:r>
              <a:rPr lang="zh-CN" altLang="en-US" dirty="0">
                <a:latin typeface="微软雅黑" panose="020B0503020204020204" pitchFamily="34" charset="-122"/>
                <a:ea typeface="微软雅黑" panose="020B0503020204020204" pitchFamily="34" charset="-122"/>
              </a:rPr>
              <a:t>你的成本在不断上升（包括你的时间的机会成本），因此你考虑把价格升</a:t>
            </a:r>
            <a:r>
              <a:rPr lang="zh-CN" altLang="en-US">
                <a:latin typeface="微软雅黑" panose="020B0503020204020204" pitchFamily="34" charset="-122"/>
                <a:ea typeface="微软雅黑" panose="020B0503020204020204" pitchFamily="34" charset="-122"/>
              </a:rPr>
              <a:t>到</a:t>
            </a:r>
            <a:r>
              <a:rPr lang="en-US" altLang="zh-CN" smtClean="0">
                <a:latin typeface="微软雅黑" panose="020B0503020204020204" pitchFamily="34" charset="-122"/>
                <a:ea typeface="微软雅黑" panose="020B0503020204020204" pitchFamily="34" charset="-122"/>
              </a:rPr>
              <a:t>250</a:t>
            </a:r>
            <a:r>
              <a:rPr lang="zh-CN" altLang="en-US" smtClean="0">
                <a:latin typeface="微软雅黑" panose="020B0503020204020204" pitchFamily="34" charset="-122"/>
                <a:ea typeface="微软雅黑" panose="020B0503020204020204" pitchFamily="34" charset="-122"/>
              </a:rPr>
              <a:t>元</a:t>
            </a:r>
            <a:endParaRPr lang="en-US" altLang="zh-CN" dirty="0">
              <a:latin typeface="微软雅黑" panose="020B0503020204020204" pitchFamily="34" charset="-122"/>
              <a:ea typeface="微软雅黑" panose="020B0503020204020204" pitchFamily="34" charset="-122"/>
            </a:endParaRPr>
          </a:p>
          <a:p>
            <a:pPr marL="0" indent="0">
              <a:lnSpc>
                <a:spcPct val="125000"/>
              </a:lnSpc>
              <a:spcBef>
                <a:spcPts val="1400"/>
              </a:spcBef>
              <a:buNone/>
              <a:defRPr/>
            </a:pPr>
            <a:r>
              <a:rPr lang="zh-CN" altLang="en-US" dirty="0">
                <a:latin typeface="微软雅黑" panose="020B0503020204020204" pitchFamily="34" charset="-122"/>
                <a:ea typeface="微软雅黑" panose="020B0503020204020204" pitchFamily="34" charset="-122"/>
              </a:rPr>
              <a:t>需求定理</a:t>
            </a:r>
            <a:r>
              <a:rPr lang="zh-CN" altLang="en-US">
                <a:latin typeface="微软雅黑" panose="020B0503020204020204" pitchFamily="34" charset="-122"/>
                <a:ea typeface="微软雅黑" panose="020B0503020204020204" pitchFamily="34" charset="-122"/>
              </a:rPr>
              <a:t>告诉</a:t>
            </a:r>
            <a:r>
              <a:rPr lang="zh-CN" altLang="en-US" smtClean="0">
                <a:latin typeface="微软雅黑" panose="020B0503020204020204" pitchFamily="34" charset="-122"/>
                <a:ea typeface="微软雅黑" panose="020B0503020204020204" pitchFamily="34" charset="-122"/>
              </a:rPr>
              <a:t>我们：如果</a:t>
            </a:r>
            <a:r>
              <a:rPr lang="zh-CN" altLang="en-US" dirty="0">
                <a:latin typeface="微软雅黑" panose="020B0503020204020204" pitchFamily="34" charset="-122"/>
                <a:ea typeface="微软雅黑" panose="020B0503020204020204" pitchFamily="34" charset="-122"/>
              </a:rPr>
              <a:t>提高价格，你将不能卖出原来这么多的网站。你将少卖出多少网站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你的收益将会减少还是增加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减少或增加</a:t>
            </a:r>
            <a:r>
              <a:rPr lang="zh-CN" altLang="en-US">
                <a:latin typeface="微软雅黑" panose="020B0503020204020204" pitchFamily="34" charset="-122"/>
                <a:ea typeface="微软雅黑" panose="020B0503020204020204" pitchFamily="34" charset="-122"/>
              </a:rPr>
              <a:t>多少</a:t>
            </a:r>
            <a:r>
              <a:rPr lang="en-US" altLang="zh-CN" smtClean="0">
                <a:latin typeface="微软雅黑" panose="020B0503020204020204" pitchFamily="34" charset="-122"/>
                <a:ea typeface="微软雅黑" panose="020B0503020204020204" pitchFamily="34" charset="-122"/>
              </a:rPr>
              <a:t>?</a:t>
            </a:r>
          </a:p>
          <a:p>
            <a:pPr marL="0" indent="0">
              <a:lnSpc>
                <a:spcPct val="125000"/>
              </a:lnSpc>
              <a:spcBef>
                <a:spcPts val="1400"/>
              </a:spcBef>
              <a:buNone/>
              <a:defRPr/>
            </a:pP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未完待续</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marL="0" indent="0">
              <a:lnSpc>
                <a:spcPct val="125000"/>
              </a:lnSpc>
              <a:spcBef>
                <a:spcPts val="1400"/>
              </a:spcBef>
              <a:buNone/>
              <a:defRPr/>
            </a:pPr>
            <a:endParaRPr lang="en-US" dirty="0">
              <a:latin typeface="微软雅黑" panose="020B0503020204020204" pitchFamily="34" charset="-122"/>
              <a:ea typeface="微软雅黑" panose="020B0503020204020204" pitchFamily="34" charset="-122"/>
            </a:endParaRPr>
          </a:p>
        </p:txBody>
      </p:sp>
      <p:sp>
        <p:nvSpPr>
          <p:cNvPr id="8196"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7" name="TextBox 6"/>
          <p:cNvSpPr txBox="1"/>
          <p:nvPr/>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微软雅黑" panose="020B0503020204020204" pitchFamily="34" charset="-122"/>
                <a:ea typeface="微软雅黑" panose="020B0503020204020204" pitchFamily="34" charset="-122"/>
                <a:cs typeface="Times New Roman" panose="02020603050405020304" pitchFamily="18" charset="0"/>
              </a:rPr>
              <a:t>2</a:t>
            </a:fld>
            <a:endParaRPr lang="en-US" sz="1700" i="0" dirty="0">
              <a:solidFill>
                <a:srgbClr val="B2B2B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Rectangle 3"/>
          <p:cNvSpPr>
            <a:spLocks noGrp="1" noChangeArrowheads="1"/>
          </p:cNvSpPr>
          <p:nvPr>
            <p:ph type="body" idx="4294967295"/>
          </p:nvPr>
        </p:nvSpPr>
        <p:spPr>
          <a:xfrm>
            <a:off x="49162" y="3436085"/>
            <a:ext cx="8804787" cy="2738591"/>
          </a:xfrm>
        </p:spPr>
        <p:txBody>
          <a:bodyPr>
            <a:normAutofit/>
          </a:bodyPr>
          <a:lstStyle/>
          <a:p>
            <a:pPr>
              <a:tabLst>
                <a:tab pos="4121150" algn="ctr"/>
              </a:tabLst>
            </a:pPr>
            <a:r>
              <a:rPr lang="zh-CN" altLang="en-US" sz="2400" dirty="0">
                <a:latin typeface="微软雅黑" panose="020B0503020204020204" pitchFamily="34" charset="-122"/>
                <a:ea typeface="微软雅黑" panose="020B0503020204020204" pitchFamily="34" charset="-122"/>
              </a:rPr>
              <a:t>如果需求是缺乏弹性的，那需求价格弹性</a:t>
            </a:r>
            <a:r>
              <a:rPr lang="en-US" altLang="zh-CN" sz="2400" dirty="0">
                <a:latin typeface="微软雅黑" panose="020B0503020204020204" pitchFamily="34" charset="-122"/>
                <a:ea typeface="微软雅黑" panose="020B0503020204020204" pitchFamily="34" charset="-122"/>
              </a:rPr>
              <a:t>&lt;1</a:t>
            </a:r>
          </a:p>
          <a:p>
            <a:pPr marL="0" indent="0">
              <a:buNone/>
              <a:tabLst>
                <a:tab pos="4121150" algn="ctr"/>
              </a:tabLst>
            </a:pPr>
            <a:r>
              <a:rPr lang="en-US" altLang="zh-CN" sz="2400">
                <a:latin typeface="微软雅黑" panose="020B0503020204020204" pitchFamily="34" charset="-122"/>
                <a:ea typeface="微软雅黑" panose="020B0503020204020204" pitchFamily="34" charset="-122"/>
              </a:rPr>
              <a:t>    </a:t>
            </a:r>
            <a:r>
              <a:rPr lang="zh-CN" altLang="en-US" sz="2400" smtClean="0">
                <a:latin typeface="微软雅黑" panose="020B0503020204020204" pitchFamily="34" charset="-122"/>
                <a:ea typeface="微软雅黑" panose="020B0503020204020204" pitchFamily="34" charset="-122"/>
              </a:rPr>
              <a:t>需求量</a:t>
            </a:r>
            <a:r>
              <a:rPr lang="zh-CN" altLang="en-US" sz="2400" dirty="0">
                <a:latin typeface="微软雅黑" panose="020B0503020204020204" pitchFamily="34" charset="-122"/>
                <a:ea typeface="微软雅黑" panose="020B0503020204020204" pitchFamily="34" charset="-122"/>
              </a:rPr>
              <a:t>变动的百分比</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价格变动的百分比</a:t>
            </a:r>
            <a:endParaRPr lang="en-US" altLang="zh-CN" sz="2400" dirty="0">
              <a:latin typeface="微软雅黑" panose="020B0503020204020204" pitchFamily="34" charset="-122"/>
              <a:ea typeface="微软雅黑" panose="020B0503020204020204" pitchFamily="34" charset="-122"/>
            </a:endParaRPr>
          </a:p>
          <a:p>
            <a:pPr>
              <a:tabLst>
                <a:tab pos="4121150" algn="ctr"/>
              </a:tabLst>
            </a:pPr>
            <a:r>
              <a:rPr lang="zh-CN" altLang="en-US" sz="2400" dirty="0">
                <a:latin typeface="微软雅黑" panose="020B0503020204020204" pitchFamily="34" charset="-122"/>
                <a:ea typeface="微软雅黑" panose="020B0503020204020204" pitchFamily="34" charset="-122"/>
              </a:rPr>
              <a:t>需求量减少使收益减少的幅度小于价格上升使收益增加的幅度，总收益增加</a:t>
            </a:r>
            <a:endParaRPr lang="en-US" altLang="zh-CN" sz="2400" dirty="0">
              <a:latin typeface="微软雅黑" panose="020B0503020204020204" pitchFamily="34" charset="-122"/>
              <a:ea typeface="微软雅黑" panose="020B0503020204020204" pitchFamily="34" charset="-122"/>
            </a:endParaRPr>
          </a:p>
          <a:p>
            <a:pPr>
              <a:tabLst>
                <a:tab pos="4121150" algn="ctr"/>
              </a:tabLst>
            </a:pPr>
            <a:r>
              <a:rPr lang="zh-CN" altLang="en-US" sz="2400" dirty="0">
                <a:latin typeface="微软雅黑" panose="020B0503020204020204" pitchFamily="34" charset="-122"/>
                <a:ea typeface="微软雅黑" panose="020B0503020204020204" pitchFamily="34" charset="-122"/>
              </a:rPr>
              <a:t>在我们下面的例子中，当你提高</a:t>
            </a:r>
            <a:r>
              <a:rPr lang="zh-CN" altLang="en-US" sz="2400">
                <a:latin typeface="微软雅黑" panose="020B0503020204020204" pitchFamily="34" charset="-122"/>
                <a:ea typeface="微软雅黑" panose="020B0503020204020204" pitchFamily="34" charset="-122"/>
              </a:rPr>
              <a:t>价格</a:t>
            </a:r>
            <a:r>
              <a:rPr lang="zh-CN" altLang="en-US" sz="2400" smtClean="0">
                <a:latin typeface="微软雅黑" panose="020B0503020204020204" pitchFamily="34" charset="-122"/>
                <a:ea typeface="微软雅黑" panose="020B0503020204020204" pitchFamily="34" charset="-122"/>
              </a:rPr>
              <a:t>到</a:t>
            </a:r>
            <a:r>
              <a:rPr lang="en-US" altLang="zh-CN" sz="2400" smtClean="0">
                <a:latin typeface="微软雅黑" panose="020B0503020204020204" pitchFamily="34" charset="-122"/>
                <a:ea typeface="微软雅黑" panose="020B0503020204020204" pitchFamily="34" charset="-122"/>
              </a:rPr>
              <a:t>250</a:t>
            </a:r>
            <a:r>
              <a:rPr lang="zh-CN" altLang="en-US" sz="2400" dirty="0">
                <a:latin typeface="微软雅黑" panose="020B0503020204020204" pitchFamily="34" charset="-122"/>
                <a:ea typeface="微软雅黑" panose="020B0503020204020204" pitchFamily="34" charset="-122"/>
              </a:rPr>
              <a:t>时，假定需求量只减少到</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（而不是</a:t>
            </a:r>
            <a:r>
              <a:rPr lang="en-US" altLang="zh-CN" sz="2400" dirty="0">
                <a:latin typeface="微软雅黑" panose="020B0503020204020204" pitchFamily="34" charset="-122"/>
                <a:ea typeface="微软雅黑" panose="020B0503020204020204" pitchFamily="34" charset="-122"/>
              </a:rPr>
              <a:t>8)</a:t>
            </a:r>
            <a:endParaRPr lang="en-US" sz="2400" dirty="0">
              <a:latin typeface="微软雅黑" panose="020B0503020204020204" pitchFamily="34" charset="-122"/>
              <a:ea typeface="微软雅黑" panose="020B0503020204020204" pitchFamily="34" charset="-122"/>
            </a:endParaRPr>
          </a:p>
        </p:txBody>
      </p:sp>
      <p:sp>
        <p:nvSpPr>
          <p:cNvPr id="35846" name="Text Box 4"/>
          <p:cNvSpPr txBox="1">
            <a:spLocks noChangeArrowheads="1"/>
          </p:cNvSpPr>
          <p:nvPr/>
        </p:nvSpPr>
        <p:spPr bwMode="auto">
          <a:xfrm>
            <a:off x="3255400" y="2814925"/>
            <a:ext cx="3086100" cy="528606"/>
          </a:xfrm>
          <a:prstGeom prst="rect">
            <a:avLst/>
          </a:prstGeom>
          <a:solidFill>
            <a:srgbClr val="FFCC99"/>
          </a:solidFill>
          <a:ln w="9525">
            <a:noFill/>
            <a:miter lim="800000"/>
          </a:ln>
        </p:spPr>
        <p:txBody>
          <a:bodyPr>
            <a:spAutoFit/>
          </a:bodyPr>
          <a:lstStyle/>
          <a:p>
            <a:pPr algn="ctr">
              <a:lnSpc>
                <a:spcPct val="105000"/>
              </a:lnSpc>
              <a:spcBef>
                <a:spcPct val="45000"/>
              </a:spcBef>
              <a:buClr>
                <a:srgbClr val="00B85C"/>
              </a:buClr>
              <a:buSzPct val="120000"/>
              <a:buFont typeface="Wingdings" panose="05000000000000000000" pitchFamily="2" charset="2"/>
              <a:buNone/>
            </a:pPr>
            <a:r>
              <a:rPr lang="zh-CN" altLang="en-US" sz="2700" dirty="0">
                <a:latin typeface="Arial" panose="020B0604020202020204"/>
                <a:cs typeface="Arial" panose="020B0604020202020204"/>
              </a:rPr>
              <a:t>收益</a:t>
            </a:r>
            <a:r>
              <a:rPr lang="en-US" sz="2700" dirty="0">
                <a:latin typeface="Arial" panose="020B0604020202020204"/>
                <a:cs typeface="Arial" panose="020B0604020202020204"/>
              </a:rPr>
              <a:t> = </a:t>
            </a:r>
            <a:r>
              <a:rPr lang="en-US" sz="2700" b="1" i="1" dirty="0">
                <a:latin typeface="Arial" panose="020B0604020202020204"/>
                <a:cs typeface="Arial" panose="020B0604020202020204"/>
              </a:rPr>
              <a:t>P</a:t>
            </a:r>
            <a:r>
              <a:rPr lang="en-US" sz="2700" dirty="0">
                <a:latin typeface="Arial" panose="020B0604020202020204"/>
                <a:cs typeface="Arial" panose="020B0604020202020204"/>
              </a:rPr>
              <a:t> x </a:t>
            </a:r>
            <a:r>
              <a:rPr lang="en-US" sz="2700" b="1" i="1" dirty="0">
                <a:latin typeface="Arial" panose="020B0604020202020204"/>
                <a:cs typeface="Arial" panose="020B0604020202020204"/>
              </a:rPr>
              <a:t>Q</a:t>
            </a:r>
            <a:r>
              <a:rPr lang="en-US" sz="2700" dirty="0">
                <a:latin typeface="Arial" panose="020B0604020202020204"/>
                <a:cs typeface="Arial" panose="020B0604020202020204"/>
              </a:rPr>
              <a:t> </a:t>
            </a:r>
          </a:p>
        </p:txBody>
      </p:sp>
      <p:sp>
        <p:nvSpPr>
          <p:cNvPr id="3584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15" name="Group 29"/>
          <p:cNvGrpSpPr/>
          <p:nvPr/>
        </p:nvGrpSpPr>
        <p:grpSpPr bwMode="auto">
          <a:xfrm>
            <a:off x="1516875" y="1539028"/>
            <a:ext cx="6110249" cy="1054101"/>
            <a:chOff x="725" y="538"/>
            <a:chExt cx="3320" cy="664"/>
          </a:xfrm>
        </p:grpSpPr>
        <p:sp>
          <p:nvSpPr>
            <p:cNvPr id="16" name="Text Box 30"/>
            <p:cNvSpPr txBox="1">
              <a:spLocks noChangeArrowheads="1"/>
            </p:cNvSpPr>
            <p:nvPr/>
          </p:nvSpPr>
          <p:spPr bwMode="auto">
            <a:xfrm>
              <a:off x="725" y="701"/>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需求价格弹性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17"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18"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     需求量变动百分比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     </a:t>
              </a:r>
              <a:r>
                <a:rPr lang="zh-CN" altLang="en-US" sz="2500">
                  <a:latin typeface="微软雅黑" panose="020B0503020204020204" pitchFamily="34" charset="-122"/>
                  <a:ea typeface="微软雅黑" panose="020B0503020204020204" pitchFamily="34" charset="-122"/>
                  <a:cs typeface="Arial" panose="020B0604020202020204"/>
                </a:rPr>
                <a:t>价格</a:t>
              </a:r>
              <a:r>
                <a:rPr lang="zh-CN" altLang="en-US" sz="2500" smtClean="0">
                  <a:latin typeface="微软雅黑" panose="020B0503020204020204" pitchFamily="34" charset="-122"/>
                  <a:ea typeface="微软雅黑" panose="020B0503020204020204" pitchFamily="34" charset="-122"/>
                  <a:cs typeface="Arial" panose="020B0604020202020204"/>
                </a:rPr>
                <a:t>变动百分比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19" name="Line 34"/>
            <p:cNvSpPr>
              <a:spLocks noChangeShapeType="1"/>
            </p:cNvSpPr>
            <p:nvPr/>
          </p:nvSpPr>
          <p:spPr bwMode="auto">
            <a:xfrm>
              <a:off x="2380" y="870"/>
              <a:ext cx="1665"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2" name="Rectangle 2">
            <a:extLst>
              <a:ext uri="{FF2B5EF4-FFF2-40B4-BE49-F238E27FC236}">
                <a16:creationId xmlns="" xmlns:a16="http://schemas.microsoft.com/office/drawing/2014/main" id="{CB431A6B-FAFA-3165-7EAE-180C77DB5287}"/>
              </a:ext>
            </a:extLst>
          </p:cNvPr>
          <p:cNvSpPr txBox="1">
            <a:spLocks noChangeArrowheads="1"/>
          </p:cNvSpPr>
          <p:nvPr/>
        </p:nvSpPr>
        <p:spPr>
          <a:xfrm>
            <a:off x="381000" y="548148"/>
            <a:ext cx="681867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r>
              <a:rPr lang="zh-CN" altLang="en-US" sz="3200" dirty="0">
                <a:ea typeface="华光中雅_CNKI" panose="02000500000000000000"/>
              </a:rPr>
              <a:t>总收益与需求价格弹性</a:t>
            </a:r>
            <a:endParaRPr lang="en-US" sz="3200" dirty="0">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5">
                                            <p:txEl>
                                              <p:pRg st="0" end="0"/>
                                            </p:txEl>
                                          </p:spTgt>
                                        </p:tgtEl>
                                        <p:attrNameLst>
                                          <p:attrName>style.visibility</p:attrName>
                                        </p:attrNameLst>
                                      </p:cBhvr>
                                      <p:to>
                                        <p:strVal val="visible"/>
                                      </p:to>
                                    </p:set>
                                    <p:animEffect transition="in" filter="wipe(left)">
                                      <p:cBhvr>
                                        <p:cTn id="7" dur="500"/>
                                        <p:tgtEl>
                                          <p:spTgt spid="358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5">
                                            <p:txEl>
                                              <p:pRg st="1" end="1"/>
                                            </p:txEl>
                                          </p:spTgt>
                                        </p:tgtEl>
                                        <p:attrNameLst>
                                          <p:attrName>style.visibility</p:attrName>
                                        </p:attrNameLst>
                                      </p:cBhvr>
                                      <p:to>
                                        <p:strVal val="visible"/>
                                      </p:to>
                                    </p:set>
                                    <p:animEffect transition="in" filter="wipe(left)">
                                      <p:cBhvr>
                                        <p:cTn id="12" dur="500"/>
                                        <p:tgtEl>
                                          <p:spTgt spid="358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
                                            <p:txEl>
                                              <p:pRg st="2" end="2"/>
                                            </p:txEl>
                                          </p:spTgt>
                                        </p:tgtEl>
                                        <p:attrNameLst>
                                          <p:attrName>style.visibility</p:attrName>
                                        </p:attrNameLst>
                                      </p:cBhvr>
                                      <p:to>
                                        <p:strVal val="visible"/>
                                      </p:to>
                                    </p:set>
                                    <p:animEffect transition="in" filter="wipe(left)">
                                      <p:cBhvr>
                                        <p:cTn id="17" dur="500"/>
                                        <p:tgtEl>
                                          <p:spTgt spid="358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5">
                                            <p:txEl>
                                              <p:pRg st="3" end="3"/>
                                            </p:txEl>
                                          </p:spTgt>
                                        </p:tgtEl>
                                        <p:attrNameLst>
                                          <p:attrName>style.visibility</p:attrName>
                                        </p:attrNameLst>
                                      </p:cBhvr>
                                      <p:to>
                                        <p:strVal val="visible"/>
                                      </p:to>
                                    </p:set>
                                    <p:animEffect transition="in" filter="wipe(left)">
                                      <p:cBhvr>
                                        <p:cTn id="22" dur="500"/>
                                        <p:tgtEl>
                                          <p:spTgt spid="358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bldLvl="4"/>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
          <p:cNvGrpSpPr/>
          <p:nvPr/>
        </p:nvGrpSpPr>
        <p:grpSpPr bwMode="auto">
          <a:xfrm>
            <a:off x="4208463" y="1771650"/>
            <a:ext cx="4449762" cy="3868738"/>
            <a:chOff x="2444" y="900"/>
            <a:chExt cx="2803" cy="2437"/>
          </a:xfrm>
        </p:grpSpPr>
        <p:grpSp>
          <p:nvGrpSpPr>
            <p:cNvPr id="3" name="Group 5"/>
            <p:cNvGrpSpPr/>
            <p:nvPr/>
          </p:nvGrpSpPr>
          <p:grpSpPr bwMode="auto">
            <a:xfrm>
              <a:off x="2591" y="1175"/>
              <a:ext cx="2350" cy="2015"/>
              <a:chOff x="1098" y="1361"/>
              <a:chExt cx="2116" cy="2027"/>
            </a:xfrm>
          </p:grpSpPr>
          <p:sp>
            <p:nvSpPr>
              <p:cNvPr id="36902" name="Line 6"/>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6903" name="Line 7"/>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36900" name="Text Box 8"/>
            <p:cNvSpPr txBox="1">
              <a:spLocks noChangeArrowheads="1"/>
            </p:cNvSpPr>
            <p:nvPr/>
          </p:nvSpPr>
          <p:spPr bwMode="auto">
            <a:xfrm>
              <a:off x="2444" y="900"/>
              <a:ext cx="316" cy="289"/>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36901" name="Text Box 9"/>
            <p:cNvSpPr txBox="1">
              <a:spLocks noChangeArrowheads="1"/>
            </p:cNvSpPr>
            <p:nvPr/>
          </p:nvSpPr>
          <p:spPr bwMode="auto">
            <a:xfrm>
              <a:off x="4886" y="3046"/>
              <a:ext cx="361" cy="291"/>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grpSp>
        <p:nvGrpSpPr>
          <p:cNvPr id="4" name="Group 10"/>
          <p:cNvGrpSpPr/>
          <p:nvPr/>
        </p:nvGrpSpPr>
        <p:grpSpPr bwMode="auto">
          <a:xfrm>
            <a:off x="5635625" y="2219325"/>
            <a:ext cx="2813050" cy="2378122"/>
            <a:chOff x="3643" y="1410"/>
            <a:chExt cx="1659" cy="989"/>
          </a:xfrm>
        </p:grpSpPr>
        <p:sp>
          <p:nvSpPr>
            <p:cNvPr id="36897" name="Line 11"/>
            <p:cNvSpPr>
              <a:spLocks noChangeShapeType="1"/>
            </p:cNvSpPr>
            <p:nvPr/>
          </p:nvSpPr>
          <p:spPr bwMode="auto">
            <a:xfrm>
              <a:off x="3643" y="1410"/>
              <a:ext cx="1379" cy="919"/>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6898" name="Text Box 12"/>
            <p:cNvSpPr txBox="1">
              <a:spLocks noChangeArrowheads="1"/>
            </p:cNvSpPr>
            <p:nvPr/>
          </p:nvSpPr>
          <p:spPr bwMode="auto">
            <a:xfrm>
              <a:off x="4915" y="2207"/>
              <a:ext cx="387" cy="192"/>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D</a:t>
              </a:r>
            </a:p>
          </p:txBody>
        </p:sp>
      </p:grpSp>
      <p:grpSp>
        <p:nvGrpSpPr>
          <p:cNvPr id="8" name="Group 43"/>
          <p:cNvGrpSpPr/>
          <p:nvPr/>
        </p:nvGrpSpPr>
        <p:grpSpPr bwMode="auto">
          <a:xfrm>
            <a:off x="442913" y="2935288"/>
            <a:ext cx="6491287" cy="2943225"/>
            <a:chOff x="279" y="1849"/>
            <a:chExt cx="4089" cy="1854"/>
          </a:xfrm>
        </p:grpSpPr>
        <p:grpSp>
          <p:nvGrpSpPr>
            <p:cNvPr id="9" name="Group 24"/>
            <p:cNvGrpSpPr/>
            <p:nvPr/>
          </p:nvGrpSpPr>
          <p:grpSpPr bwMode="auto">
            <a:xfrm>
              <a:off x="2240" y="1849"/>
              <a:ext cx="2128" cy="1854"/>
              <a:chOff x="2222" y="1705"/>
              <a:chExt cx="2128" cy="1854"/>
            </a:xfrm>
          </p:grpSpPr>
          <p:sp>
            <p:nvSpPr>
              <p:cNvPr id="36884" name="Text Box 25"/>
              <p:cNvSpPr txBox="1">
                <a:spLocks noChangeArrowheads="1"/>
              </p:cNvSpPr>
              <p:nvPr/>
            </p:nvSpPr>
            <p:spPr bwMode="auto">
              <a:xfrm>
                <a:off x="2222" y="1705"/>
                <a:ext cx="556" cy="288"/>
              </a:xfrm>
              <a:prstGeom prst="rect">
                <a:avLst/>
              </a:prstGeom>
              <a:noFill/>
              <a:ln w="9525">
                <a:noFill/>
                <a:miter lim="800000"/>
              </a:ln>
            </p:spPr>
            <p:txBody>
              <a:bodyPr>
                <a:spAutoFit/>
              </a:bodyPr>
              <a:lstStyle/>
              <a:p>
                <a:pPr algn="r">
                  <a:spcBef>
                    <a:spcPct val="50000"/>
                  </a:spcBef>
                </a:pPr>
                <a:r>
                  <a:rPr lang="en-US" sz="2400" smtClean="0">
                    <a:latin typeface="Arial" panose="020B0604020202020204"/>
                    <a:cs typeface="Arial" panose="020B0604020202020204"/>
                  </a:rPr>
                  <a:t>250</a:t>
                </a:r>
                <a:endParaRPr lang="en-US" sz="2400" baseline="-25000">
                  <a:latin typeface="Arial" panose="020B0604020202020204"/>
                  <a:cs typeface="Arial" panose="020B0604020202020204"/>
                </a:endParaRPr>
              </a:p>
            </p:txBody>
          </p:sp>
          <p:sp>
            <p:nvSpPr>
              <p:cNvPr id="36885" name="Text Box 26"/>
              <p:cNvSpPr txBox="1">
                <a:spLocks noChangeArrowheads="1"/>
              </p:cNvSpPr>
              <p:nvPr/>
            </p:nvSpPr>
            <p:spPr bwMode="auto">
              <a:xfrm>
                <a:off x="3980" y="3271"/>
                <a:ext cx="370"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10</a:t>
                </a:r>
                <a:endParaRPr lang="en-US" sz="2400" baseline="-25000">
                  <a:latin typeface="Arial" panose="020B0604020202020204"/>
                  <a:cs typeface="Arial" panose="020B0604020202020204"/>
                </a:endParaRPr>
              </a:p>
            </p:txBody>
          </p:sp>
          <p:grpSp>
            <p:nvGrpSpPr>
              <p:cNvPr id="10" name="Group 27"/>
              <p:cNvGrpSpPr/>
              <p:nvPr/>
            </p:nvGrpSpPr>
            <p:grpSpPr bwMode="auto">
              <a:xfrm>
                <a:off x="2784" y="1847"/>
                <a:ext cx="1382" cy="1402"/>
                <a:chOff x="357" y="2450"/>
                <a:chExt cx="795" cy="646"/>
              </a:xfrm>
            </p:grpSpPr>
            <p:sp>
              <p:nvSpPr>
                <p:cNvPr id="36887" name="Line 28"/>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36888" name="Line 29"/>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sp>
          <p:nvSpPr>
            <p:cNvPr id="36882" name="Rectangle 30"/>
            <p:cNvSpPr>
              <a:spLocks noChangeArrowheads="1"/>
            </p:cNvSpPr>
            <p:nvPr/>
          </p:nvSpPr>
          <p:spPr bwMode="auto">
            <a:xfrm>
              <a:off x="2808" y="1995"/>
              <a:ext cx="1366" cy="1407"/>
            </a:xfrm>
            <a:prstGeom prst="rect">
              <a:avLst/>
            </a:prstGeom>
            <a:solidFill>
              <a:srgbClr val="FFFF66">
                <a:alpha val="50195"/>
              </a:srgbClr>
            </a:solidFill>
            <a:ln w="9525">
              <a:noFill/>
              <a:miter lim="800000"/>
            </a:ln>
          </p:spPr>
          <p:txBody>
            <a:bodyPr wrap="none" anchor="ctr"/>
            <a:lstStyle/>
            <a:p>
              <a:endParaRPr lang="en-US">
                <a:latin typeface="Arial" panose="020B0604020202020204"/>
                <a:cs typeface="Arial" panose="020B0604020202020204"/>
              </a:endParaRPr>
            </a:p>
          </p:txBody>
        </p:sp>
        <p:sp>
          <p:nvSpPr>
            <p:cNvPr id="36883" name="Rectangle 31"/>
            <p:cNvSpPr>
              <a:spLocks noChangeArrowheads="1"/>
            </p:cNvSpPr>
            <p:nvPr/>
          </p:nvSpPr>
          <p:spPr bwMode="auto">
            <a:xfrm>
              <a:off x="279" y="2313"/>
              <a:ext cx="1626" cy="747"/>
            </a:xfrm>
            <a:prstGeom prst="rect">
              <a:avLst/>
            </a:prstGeom>
            <a:solidFill>
              <a:srgbClr val="FFFF66">
                <a:alpha val="50195"/>
              </a:srgbClr>
            </a:solid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400" kern="800" dirty="0">
                  <a:latin typeface="微软雅黑" panose="020B0503020204020204" pitchFamily="34" charset="-122"/>
                  <a:ea typeface="微软雅黑" panose="020B0503020204020204" pitchFamily="34" charset="-122"/>
                  <a:cs typeface="Arial" panose="020B0604020202020204"/>
                </a:rPr>
                <a:t>如果</a:t>
              </a:r>
              <a:r>
                <a:rPr lang="en-US" altLang="zh-CN" sz="2400" b="1" i="1" kern="800" dirty="0">
                  <a:latin typeface="微软雅黑" panose="020B0503020204020204" pitchFamily="34" charset="-122"/>
                  <a:ea typeface="微软雅黑" panose="020B0503020204020204" pitchFamily="34" charset="-122"/>
                  <a:cs typeface="Arial" panose="020B0604020202020204"/>
                </a:rPr>
                <a:t>P</a:t>
              </a:r>
              <a:r>
                <a:rPr lang="en-US" altLang="zh-CN" sz="2400" kern="800" dirty="0">
                  <a:latin typeface="微软雅黑" panose="020B0503020204020204" pitchFamily="34" charset="-122"/>
                  <a:ea typeface="微软雅黑" panose="020B0503020204020204" pitchFamily="34" charset="-122"/>
                  <a:cs typeface="Arial" panose="020B0604020202020204"/>
                </a:rPr>
                <a:t> </a:t>
              </a:r>
              <a:r>
                <a:rPr lang="en-US" altLang="zh-CN" sz="2400" kern="800">
                  <a:latin typeface="微软雅黑" panose="020B0503020204020204" pitchFamily="34" charset="-122"/>
                  <a:ea typeface="微软雅黑" panose="020B0503020204020204" pitchFamily="34" charset="-122"/>
                  <a:cs typeface="Arial" panose="020B0604020202020204"/>
                </a:rPr>
                <a:t>= </a:t>
              </a:r>
              <a:r>
                <a:rPr lang="en-US" altLang="zh-CN" sz="2400" kern="800" smtClean="0">
                  <a:latin typeface="微软雅黑" panose="020B0503020204020204" pitchFamily="34" charset="-122"/>
                  <a:ea typeface="微软雅黑" panose="020B0503020204020204" pitchFamily="34" charset="-122"/>
                  <a:cs typeface="Arial" panose="020B0604020202020204"/>
                </a:rPr>
                <a:t>250</a:t>
              </a:r>
              <a:r>
                <a:rPr lang="en-US" altLang="zh-CN" sz="2400" kern="800" dirty="0">
                  <a:latin typeface="微软雅黑" panose="020B0503020204020204" pitchFamily="34" charset="-122"/>
                  <a:ea typeface="微软雅黑" panose="020B0503020204020204" pitchFamily="34" charset="-122"/>
                  <a:cs typeface="Arial" panose="020B0604020202020204"/>
                </a:rPr>
                <a:t>, </a:t>
              </a:r>
              <a:br>
                <a:rPr lang="en-US" altLang="zh-CN" sz="2400" kern="800" dirty="0">
                  <a:latin typeface="微软雅黑" panose="020B0503020204020204" pitchFamily="34" charset="-122"/>
                  <a:ea typeface="微软雅黑" panose="020B0503020204020204" pitchFamily="34" charset="-122"/>
                  <a:cs typeface="Arial" panose="020B0604020202020204"/>
                </a:rPr>
              </a:br>
              <a:r>
                <a:rPr lang="en-US" altLang="zh-CN" sz="2400" b="1" i="1" kern="800" dirty="0">
                  <a:latin typeface="微软雅黑" panose="020B0503020204020204" pitchFamily="34" charset="-122"/>
                  <a:ea typeface="微软雅黑" panose="020B0503020204020204" pitchFamily="34" charset="-122"/>
                  <a:cs typeface="Arial" panose="020B0604020202020204"/>
                </a:rPr>
                <a:t>Q</a:t>
              </a:r>
              <a:r>
                <a:rPr lang="en-US" altLang="zh-CN" sz="2400" kern="800" dirty="0">
                  <a:latin typeface="微软雅黑" panose="020B0503020204020204" pitchFamily="34" charset="-122"/>
                  <a:ea typeface="微软雅黑" panose="020B0503020204020204" pitchFamily="34" charset="-122"/>
                  <a:cs typeface="Arial" panose="020B0604020202020204"/>
                </a:rPr>
                <a:t> = 10</a:t>
              </a:r>
              <a:r>
                <a:rPr lang="zh-CN" altLang="en-US" sz="2400" kern="800" dirty="0">
                  <a:latin typeface="微软雅黑" panose="020B0503020204020204" pitchFamily="34" charset="-122"/>
                  <a:ea typeface="微软雅黑" panose="020B0503020204020204" pitchFamily="34" charset="-122"/>
                  <a:cs typeface="Arial" panose="020B0604020202020204"/>
                </a:rPr>
                <a:t>，收益</a:t>
              </a:r>
              <a:r>
                <a:rPr lang="en-US" altLang="zh-CN" sz="2400" kern="800" dirty="0">
                  <a:latin typeface="微软雅黑" panose="020B0503020204020204" pitchFamily="34" charset="-122"/>
                  <a:ea typeface="微软雅黑" panose="020B0503020204020204" pitchFamily="34" charset="-122"/>
                  <a:cs typeface="Arial" panose="020B0604020202020204"/>
                </a:rPr>
                <a:t> </a:t>
              </a:r>
              <a:r>
                <a:rPr lang="en-US" altLang="zh-CN" sz="2400" kern="800">
                  <a:latin typeface="微软雅黑" panose="020B0503020204020204" pitchFamily="34" charset="-122"/>
                  <a:ea typeface="微软雅黑" panose="020B0503020204020204" pitchFamily="34" charset="-122"/>
                  <a:cs typeface="Arial" panose="020B0604020202020204"/>
                </a:rPr>
                <a:t>= </a:t>
              </a:r>
              <a:r>
                <a:rPr lang="en-US" altLang="zh-CN" sz="2400" kern="800" smtClean="0">
                  <a:latin typeface="微软雅黑" panose="020B0503020204020204" pitchFamily="34" charset="-122"/>
                  <a:ea typeface="微软雅黑" panose="020B0503020204020204" pitchFamily="34" charset="-122"/>
                  <a:cs typeface="Arial" panose="020B0604020202020204"/>
                </a:rPr>
                <a:t>2500</a:t>
              </a:r>
              <a:r>
                <a:rPr lang="en-US" altLang="zh-CN" sz="2400" kern="800" dirty="0">
                  <a:latin typeface="微软雅黑" panose="020B0503020204020204" pitchFamily="34" charset="-122"/>
                  <a:ea typeface="微软雅黑" panose="020B0503020204020204" pitchFamily="34" charset="-122"/>
                  <a:cs typeface="Arial" panose="020B0604020202020204"/>
                </a:rPr>
                <a:t>. </a:t>
              </a:r>
            </a:p>
          </p:txBody>
        </p:sp>
      </p:grpSp>
      <p:sp>
        <p:nvSpPr>
          <p:cNvPr id="36875"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106534" name="Rectangle 38"/>
          <p:cNvSpPr>
            <a:spLocks noChangeArrowheads="1"/>
          </p:cNvSpPr>
          <p:nvPr/>
        </p:nvSpPr>
        <p:spPr bwMode="auto">
          <a:xfrm>
            <a:off x="6653213" y="3792538"/>
            <a:ext cx="603250" cy="1600200"/>
          </a:xfrm>
          <a:prstGeom prst="rect">
            <a:avLst/>
          </a:prstGeom>
          <a:pattFill prst="wdDnDiag">
            <a:fgClr>
              <a:srgbClr val="0000FF">
                <a:alpha val="50195"/>
              </a:srgbClr>
            </a:fgClr>
            <a:bgClr>
              <a:srgbClr val="33CCFF">
                <a:alpha val="50195"/>
              </a:srgbClr>
            </a:bgClr>
          </a:pattFill>
          <a:ln w="38100">
            <a:solidFill>
              <a:srgbClr val="0000CC"/>
            </a:solid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06535" name="Rectangle 39"/>
          <p:cNvSpPr>
            <a:spLocks noChangeArrowheads="1"/>
          </p:cNvSpPr>
          <p:nvPr/>
        </p:nvSpPr>
        <p:spPr bwMode="auto">
          <a:xfrm>
            <a:off x="4468813" y="3181350"/>
            <a:ext cx="2157412" cy="571500"/>
          </a:xfrm>
          <a:prstGeom prst="rect">
            <a:avLst/>
          </a:prstGeom>
          <a:pattFill prst="wdUpDiag">
            <a:fgClr>
              <a:srgbClr val="FF9900">
                <a:alpha val="50195"/>
              </a:srgbClr>
            </a:fgClr>
            <a:bgClr>
              <a:srgbClr val="FFFF99">
                <a:alpha val="50195"/>
              </a:srgbClr>
            </a:bgClr>
          </a:pattFill>
          <a:ln w="38100">
            <a:solidFill>
              <a:srgbClr val="FFFF00"/>
            </a:solid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06536" name="Text Box 40"/>
          <p:cNvSpPr txBox="1">
            <a:spLocks noChangeArrowheads="1"/>
          </p:cNvSpPr>
          <p:nvPr/>
        </p:nvSpPr>
        <p:spPr bwMode="auto">
          <a:xfrm>
            <a:off x="7528294" y="1937401"/>
            <a:ext cx="1184552" cy="1569660"/>
          </a:xfrm>
          <a:prstGeom prst="rect">
            <a:avLst/>
          </a:prstGeom>
          <a:noFill/>
          <a:ln w="19050">
            <a:solidFill>
              <a:srgbClr val="0000FF"/>
            </a:solidFill>
            <a:miter lim="800000"/>
          </a:ln>
        </p:spPr>
        <p:txBody>
          <a:bodyPr wrap="square">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需求量减少所损失的收益</a:t>
            </a:r>
            <a:endParaRPr lang="en-US" sz="2400" b="1" i="1" dirty="0">
              <a:latin typeface="微软雅黑" panose="020B0503020204020204" pitchFamily="34" charset="-122"/>
              <a:ea typeface="微软雅黑" panose="020B0503020204020204" pitchFamily="34" charset="-122"/>
              <a:cs typeface="Arial" panose="020B0604020202020204"/>
            </a:endParaRPr>
          </a:p>
        </p:txBody>
      </p:sp>
      <p:sp>
        <p:nvSpPr>
          <p:cNvPr id="106537" name="Text Box 41"/>
          <p:cNvSpPr txBox="1">
            <a:spLocks noChangeArrowheads="1"/>
          </p:cNvSpPr>
          <p:nvPr/>
        </p:nvSpPr>
        <p:spPr bwMode="auto">
          <a:xfrm>
            <a:off x="5166658" y="858529"/>
            <a:ext cx="1919288" cy="830997"/>
          </a:xfrm>
          <a:prstGeom prst="rect">
            <a:avLst/>
          </a:prstGeom>
          <a:solidFill>
            <a:schemeClr val="bg1"/>
          </a:solidFill>
          <a:ln w="19050">
            <a:solidFill>
              <a:srgbClr val="FFFF00"/>
            </a:solidFill>
            <a:miter lim="800000"/>
          </a:ln>
        </p:spPr>
        <p:txBody>
          <a:bodyPr>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价格上升所增加的收益</a:t>
            </a:r>
            <a:endParaRPr lang="en-US" sz="2400" b="1" i="1" dirty="0">
              <a:latin typeface="微软雅黑" panose="020B0503020204020204" pitchFamily="34" charset="-122"/>
              <a:ea typeface="微软雅黑" panose="020B0503020204020204" pitchFamily="34" charset="-122"/>
              <a:cs typeface="Arial" panose="020B0604020202020204"/>
            </a:endParaRPr>
          </a:p>
        </p:txBody>
      </p:sp>
      <p:sp>
        <p:nvSpPr>
          <p:cNvPr id="50" name="Rectangle 3"/>
          <p:cNvSpPr txBox="1">
            <a:spLocks noChangeArrowheads="1"/>
          </p:cNvSpPr>
          <p:nvPr/>
        </p:nvSpPr>
        <p:spPr>
          <a:xfrm>
            <a:off x="249703" y="1460143"/>
            <a:ext cx="3656668" cy="914400"/>
          </a:xfrm>
          <a:prstGeom prst="rect">
            <a:avLst/>
          </a:prstGeom>
        </p:spPr>
        <p:txBody>
          <a:bodyPr vert="horz" lIns="91440" tIns="45720" rIns="91440" bIns="45720" rtlCol="0">
            <a:normAutofit fontScale="85000" lnSpcReduction="10000"/>
          </a:bodyPr>
          <a:lstStyle>
            <a:lvl1pPr marL="342900" marR="0" indent="-342900" algn="l" defTabSz="914400" rtl="0" eaLnBrk="1" fontAlgn="auto" latinLnBrk="0" hangingPunct="1">
              <a:lnSpc>
                <a:spcPct val="100000"/>
              </a:lnSpc>
              <a:spcBef>
                <a:spcPct val="200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0000"/>
              </a:lnSpc>
              <a:spcBef>
                <a:spcPct val="200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0000"/>
              </a:lnSpc>
              <a:spcBef>
                <a:spcPct val="200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现在，需求是缺乏弹性的</a:t>
            </a:r>
            <a:r>
              <a:rPr lang="en-US" dirty="0">
                <a:latin typeface="微软雅黑" panose="020B0503020204020204" pitchFamily="34" charset="-122"/>
                <a:ea typeface="微软雅黑" panose="020B0503020204020204" pitchFamily="34" charset="-122"/>
              </a:rPr>
              <a:t/>
            </a:r>
            <a:br>
              <a:rPr lang="en-US" dirty="0">
                <a:latin typeface="微软雅黑" panose="020B0503020204020204" pitchFamily="34" charset="-122"/>
                <a:ea typeface="微软雅黑" panose="020B0503020204020204" pitchFamily="34" charset="-122"/>
              </a:rPr>
            </a:br>
            <a:r>
              <a:rPr 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弹性</a:t>
            </a:r>
            <a:r>
              <a:rPr lang="en-US" dirty="0">
                <a:latin typeface="微软雅黑" panose="020B0503020204020204" pitchFamily="34" charset="-122"/>
                <a:ea typeface="微软雅黑" panose="020B0503020204020204" pitchFamily="34" charset="-122"/>
              </a:rPr>
              <a:t> = 0.82)</a:t>
            </a:r>
          </a:p>
        </p:txBody>
      </p:sp>
      <p:sp>
        <p:nvSpPr>
          <p:cNvPr id="51" name="Rectangle 22"/>
          <p:cNvSpPr>
            <a:spLocks noChangeArrowheads="1"/>
          </p:cNvSpPr>
          <p:nvPr/>
        </p:nvSpPr>
        <p:spPr bwMode="auto">
          <a:xfrm>
            <a:off x="457200" y="2398560"/>
            <a:ext cx="2567266" cy="1258170"/>
          </a:xfrm>
          <a:prstGeom prst="rect">
            <a:avLst/>
          </a:prstGeom>
          <a:solidFill>
            <a:srgbClr val="0066FF">
              <a:alpha val="50195"/>
            </a:srgbClr>
          </a:solid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400" kern="800" dirty="0">
                <a:latin typeface="微软雅黑" panose="020B0503020204020204" pitchFamily="34" charset="-122"/>
                <a:ea typeface="微软雅黑" panose="020B0503020204020204" pitchFamily="34" charset="-122"/>
                <a:cs typeface="Arial" panose="020B0604020202020204"/>
              </a:rPr>
              <a:t>如果</a:t>
            </a:r>
            <a:r>
              <a:rPr lang="en-US" sz="2400" b="1" i="1" kern="800" dirty="0">
                <a:latin typeface="微软雅黑" panose="020B0503020204020204" pitchFamily="34" charset="-122"/>
                <a:ea typeface="微软雅黑" panose="020B0503020204020204" pitchFamily="34" charset="-122"/>
                <a:cs typeface="Arial" panose="020B0604020202020204"/>
              </a:rPr>
              <a:t>P</a:t>
            </a:r>
            <a:r>
              <a:rPr lang="en-US" sz="2400" kern="800" dirty="0">
                <a:latin typeface="微软雅黑" panose="020B0503020204020204" pitchFamily="34" charset="-122"/>
                <a:ea typeface="微软雅黑" panose="020B0503020204020204" pitchFamily="34" charset="-122"/>
                <a:cs typeface="Arial" panose="020B0604020202020204"/>
              </a:rPr>
              <a:t> </a:t>
            </a:r>
            <a:r>
              <a:rPr lang="en-US" sz="2400" kern="800">
                <a:latin typeface="微软雅黑" panose="020B0503020204020204" pitchFamily="34" charset="-122"/>
                <a:ea typeface="微软雅黑" panose="020B0503020204020204" pitchFamily="34" charset="-122"/>
                <a:cs typeface="Arial" panose="020B0604020202020204"/>
              </a:rPr>
              <a:t>= </a:t>
            </a:r>
            <a:r>
              <a:rPr lang="en-US" sz="2400" kern="800" smtClean="0">
                <a:latin typeface="微软雅黑" panose="020B0503020204020204" pitchFamily="34" charset="-122"/>
                <a:ea typeface="微软雅黑" panose="020B0503020204020204" pitchFamily="34" charset="-122"/>
                <a:cs typeface="Arial" panose="020B0604020202020204"/>
              </a:rPr>
              <a:t>200</a:t>
            </a:r>
            <a:r>
              <a:rPr lang="en-US" sz="2400" kern="800" dirty="0">
                <a:latin typeface="微软雅黑" panose="020B0503020204020204" pitchFamily="34" charset="-122"/>
                <a:ea typeface="微软雅黑" panose="020B0503020204020204" pitchFamily="34" charset="-122"/>
                <a:cs typeface="Arial" panose="020B0604020202020204"/>
              </a:rPr>
              <a:t>, </a:t>
            </a:r>
            <a:br>
              <a:rPr lang="en-US" sz="2400" kern="800" dirty="0">
                <a:latin typeface="微软雅黑" panose="020B0503020204020204" pitchFamily="34" charset="-122"/>
                <a:ea typeface="微软雅黑" panose="020B0503020204020204" pitchFamily="34" charset="-122"/>
                <a:cs typeface="Arial" panose="020B0604020202020204"/>
              </a:rPr>
            </a:br>
            <a:r>
              <a:rPr lang="en-US" sz="2400" b="1" i="1" kern="800" dirty="0">
                <a:latin typeface="微软雅黑" panose="020B0503020204020204" pitchFamily="34" charset="-122"/>
                <a:ea typeface="微软雅黑" panose="020B0503020204020204" pitchFamily="34" charset="-122"/>
                <a:cs typeface="Arial" panose="020B0604020202020204"/>
              </a:rPr>
              <a:t>Q</a:t>
            </a:r>
            <a:r>
              <a:rPr lang="en-US" sz="2400" kern="800" dirty="0">
                <a:latin typeface="微软雅黑" panose="020B0503020204020204" pitchFamily="34" charset="-122"/>
                <a:ea typeface="微软雅黑" panose="020B0503020204020204" pitchFamily="34" charset="-122"/>
                <a:cs typeface="Arial" panose="020B0604020202020204"/>
              </a:rPr>
              <a:t> = 12</a:t>
            </a:r>
            <a:r>
              <a:rPr lang="zh-CN" altLang="en-US" sz="2400" kern="800" dirty="0">
                <a:latin typeface="微软雅黑" panose="020B0503020204020204" pitchFamily="34" charset="-122"/>
                <a:ea typeface="微软雅黑" panose="020B0503020204020204" pitchFamily="34" charset="-122"/>
                <a:cs typeface="Arial" panose="020B0604020202020204"/>
              </a:rPr>
              <a:t>，收益</a:t>
            </a:r>
            <a:r>
              <a:rPr lang="en-US" sz="2400" kern="800" dirty="0">
                <a:latin typeface="微软雅黑" panose="020B0503020204020204" pitchFamily="34" charset="-122"/>
                <a:ea typeface="微软雅黑" panose="020B0503020204020204" pitchFamily="34" charset="-122"/>
                <a:cs typeface="Arial" panose="020B0604020202020204"/>
              </a:rPr>
              <a:t> </a:t>
            </a:r>
            <a:r>
              <a:rPr lang="en-US" sz="2400" kern="800">
                <a:latin typeface="微软雅黑" panose="020B0503020204020204" pitchFamily="34" charset="-122"/>
                <a:ea typeface="微软雅黑" panose="020B0503020204020204" pitchFamily="34" charset="-122"/>
                <a:cs typeface="Arial" panose="020B0604020202020204"/>
              </a:rPr>
              <a:t>= </a:t>
            </a:r>
            <a:r>
              <a:rPr lang="en-US" sz="2400" kern="800" smtClean="0">
                <a:latin typeface="微软雅黑" panose="020B0503020204020204" pitchFamily="34" charset="-122"/>
                <a:ea typeface="微软雅黑" panose="020B0503020204020204" pitchFamily="34" charset="-122"/>
                <a:cs typeface="Arial" panose="020B0604020202020204"/>
              </a:rPr>
              <a:t>2400</a:t>
            </a:r>
            <a:r>
              <a:rPr lang="en-US" sz="2400" kern="800" dirty="0">
                <a:latin typeface="微软雅黑" panose="020B0503020204020204" pitchFamily="34" charset="-122"/>
                <a:ea typeface="微软雅黑" panose="020B0503020204020204" pitchFamily="34" charset="-122"/>
                <a:cs typeface="Arial" panose="020B0604020202020204"/>
              </a:rPr>
              <a:t>. </a:t>
            </a:r>
          </a:p>
        </p:txBody>
      </p:sp>
      <p:sp>
        <p:nvSpPr>
          <p:cNvPr id="52" name="Rectangle 23"/>
          <p:cNvSpPr>
            <a:spLocks noChangeArrowheads="1"/>
          </p:cNvSpPr>
          <p:nvPr/>
        </p:nvSpPr>
        <p:spPr bwMode="auto">
          <a:xfrm>
            <a:off x="431801" y="4992688"/>
            <a:ext cx="3308464" cy="1088562"/>
          </a:xfrm>
          <a:prstGeom prst="rect">
            <a:avLst/>
          </a:prstGeom>
          <a:noFill/>
          <a:ln w="44450" cmpd="dbl">
            <a:solidFill>
              <a:srgbClr val="FF0000"/>
            </a:solid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当需求缺乏弹性时，价格上升会使收益增加</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53" name="Text Box 40"/>
          <p:cNvSpPr txBox="1">
            <a:spLocks noChangeArrowheads="1"/>
          </p:cNvSpPr>
          <p:nvPr/>
        </p:nvSpPr>
        <p:spPr bwMode="auto">
          <a:xfrm>
            <a:off x="4438650" y="1635442"/>
            <a:ext cx="3000654" cy="892552"/>
          </a:xfrm>
          <a:prstGeom prst="rect">
            <a:avLst/>
          </a:prstGeom>
          <a:noFill/>
          <a:ln w="9525">
            <a:noFill/>
            <a:miter lim="800000"/>
          </a:ln>
        </p:spPr>
        <p:txBody>
          <a:bodyPr wrap="square">
            <a:spAutoFit/>
          </a:bodyPr>
          <a:lstStyle/>
          <a:p>
            <a:pPr algn="ctr">
              <a:spcBef>
                <a:spcPct val="50000"/>
              </a:spcBef>
            </a:pPr>
            <a:r>
              <a:rPr lang="zh-CN" altLang="en-US" sz="2600" dirty="0">
                <a:latin typeface="微软雅黑" panose="020B0503020204020204" pitchFamily="34" charset="-122"/>
                <a:ea typeface="微软雅黑" panose="020B0503020204020204" pitchFamily="34" charset="-122"/>
                <a:cs typeface="Arial" panose="020B0604020202020204"/>
              </a:rPr>
              <a:t>对你</a:t>
            </a:r>
            <a:r>
              <a:rPr lang="zh-CN" altLang="en-US" sz="2600">
                <a:latin typeface="微软雅黑" panose="020B0503020204020204" pitchFamily="34" charset="-122"/>
                <a:ea typeface="微软雅黑" panose="020B0503020204020204" pitchFamily="34" charset="-122"/>
                <a:cs typeface="Arial" panose="020B0604020202020204"/>
              </a:rPr>
              <a:t>的</a:t>
            </a:r>
            <a:r>
              <a:rPr lang="zh-CN" altLang="en-US" sz="2600" smtClean="0">
                <a:latin typeface="微软雅黑" panose="020B0503020204020204" pitchFamily="34" charset="-122"/>
                <a:ea typeface="微软雅黑" panose="020B0503020204020204" pitchFamily="34" charset="-122"/>
                <a:cs typeface="Arial" panose="020B0604020202020204"/>
              </a:rPr>
              <a:t>网站设计的</a:t>
            </a:r>
            <a:r>
              <a:rPr lang="zh-CN" altLang="en-US" sz="2600" dirty="0">
                <a:latin typeface="微软雅黑" panose="020B0503020204020204" pitchFamily="34" charset="-122"/>
                <a:ea typeface="微软雅黑" panose="020B0503020204020204" pitchFamily="34" charset="-122"/>
                <a:cs typeface="Arial" panose="020B0604020202020204"/>
              </a:rPr>
              <a:t>需求</a:t>
            </a:r>
            <a:endParaRPr lang="en-US" sz="2600" dirty="0">
              <a:latin typeface="微软雅黑" panose="020B0503020204020204" pitchFamily="34" charset="-122"/>
              <a:ea typeface="微软雅黑" panose="020B0503020204020204" pitchFamily="34" charset="-122"/>
              <a:cs typeface="Arial" panose="020B0604020202020204"/>
            </a:endParaRPr>
          </a:p>
        </p:txBody>
      </p:sp>
      <p:sp>
        <p:nvSpPr>
          <p:cNvPr id="5" name="Rectangle 2">
            <a:extLst>
              <a:ext uri="{FF2B5EF4-FFF2-40B4-BE49-F238E27FC236}">
                <a16:creationId xmlns="" xmlns:a16="http://schemas.microsoft.com/office/drawing/2014/main" id="{0DC7054A-9B19-B52E-AB7C-7AAE2AE70381}"/>
              </a:ext>
            </a:extLst>
          </p:cNvPr>
          <p:cNvSpPr txBox="1">
            <a:spLocks noChangeArrowheads="1"/>
          </p:cNvSpPr>
          <p:nvPr/>
        </p:nvSpPr>
        <p:spPr>
          <a:xfrm>
            <a:off x="381000" y="548148"/>
            <a:ext cx="681867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r>
              <a:rPr lang="zh-CN" altLang="en-US" sz="3200" dirty="0">
                <a:ea typeface="华光中雅_CNKI" panose="02000500000000000000"/>
              </a:rPr>
              <a:t>总收益与需求价格弹性</a:t>
            </a:r>
            <a:endParaRPr lang="en-US" sz="3200" dirty="0">
              <a:ea typeface="华光中雅_CNKI" panose="02000500000000000000"/>
            </a:endParaRPr>
          </a:p>
        </p:txBody>
      </p:sp>
      <p:sp>
        <p:nvSpPr>
          <p:cNvPr id="30" name="Text Box 25"/>
          <p:cNvSpPr txBox="1">
            <a:spLocks noChangeArrowheads="1"/>
          </p:cNvSpPr>
          <p:nvPr/>
        </p:nvSpPr>
        <p:spPr bwMode="auto">
          <a:xfrm>
            <a:off x="3584833" y="3532531"/>
            <a:ext cx="882650" cy="457200"/>
          </a:xfrm>
          <a:prstGeom prst="rect">
            <a:avLst/>
          </a:prstGeom>
          <a:noFill/>
          <a:ln w="9525">
            <a:noFill/>
            <a:miter lim="800000"/>
          </a:ln>
        </p:spPr>
        <p:txBody>
          <a:bodyPr>
            <a:spAutoFit/>
          </a:bodyPr>
          <a:lstStyle/>
          <a:p>
            <a:pPr algn="r">
              <a:spcBef>
                <a:spcPct val="50000"/>
              </a:spcBef>
            </a:pPr>
            <a:r>
              <a:rPr lang="en-US" sz="2400" smtClean="0">
                <a:latin typeface="Arial" panose="020B0604020202020204"/>
                <a:cs typeface="Arial" panose="020B0604020202020204"/>
              </a:rPr>
              <a:t>200</a:t>
            </a:r>
            <a:endParaRPr lang="en-US" sz="2400" baseline="-25000">
              <a:latin typeface="Arial" panose="020B0604020202020204"/>
              <a:cs typeface="Arial" panose="020B0604020202020204"/>
            </a:endParaRPr>
          </a:p>
        </p:txBody>
      </p:sp>
      <p:sp>
        <p:nvSpPr>
          <p:cNvPr id="31" name="Text Box 26"/>
          <p:cNvSpPr txBox="1">
            <a:spLocks noChangeArrowheads="1"/>
          </p:cNvSpPr>
          <p:nvPr/>
        </p:nvSpPr>
        <p:spPr bwMode="auto">
          <a:xfrm>
            <a:off x="7042922" y="5425432"/>
            <a:ext cx="587375" cy="457200"/>
          </a:xfrm>
          <a:prstGeom prst="rect">
            <a:avLst/>
          </a:prstGeom>
          <a:noFill/>
          <a:ln w="9525">
            <a:noFill/>
            <a:miter lim="800000"/>
          </a:ln>
        </p:spPr>
        <p:txBody>
          <a:bodyPr>
            <a:spAutoFit/>
          </a:bodyPr>
          <a:lstStyle/>
          <a:p>
            <a:pPr algn="ctr">
              <a:spcBef>
                <a:spcPct val="50000"/>
              </a:spcBef>
            </a:pPr>
            <a:r>
              <a:rPr lang="en-US" sz="2400" smtClean="0">
                <a:latin typeface="Arial" panose="020B0604020202020204"/>
                <a:cs typeface="Arial" panose="020B0604020202020204"/>
              </a:rPr>
              <a:t>12</a:t>
            </a:r>
            <a:endParaRPr lang="en-US" sz="2400" baseline="-25000">
              <a:latin typeface="Arial" panose="020B0604020202020204"/>
              <a:cs typeface="Arial" panose="020B0604020202020204"/>
            </a:endParaRPr>
          </a:p>
        </p:txBody>
      </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536"/>
                                        </p:tgtEl>
                                        <p:attrNameLst>
                                          <p:attrName>style.visibility</p:attrName>
                                        </p:attrNameLst>
                                      </p:cBhvr>
                                      <p:to>
                                        <p:strVal val="visible"/>
                                      </p:to>
                                    </p:set>
                                    <p:animEffect transition="in" filter="fade">
                                      <p:cBhvr>
                                        <p:cTn id="10" dur="500"/>
                                        <p:tgtEl>
                                          <p:spTgt spid="1065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6534"/>
                                        </p:tgtEl>
                                        <p:attrNameLst>
                                          <p:attrName>style.visibility</p:attrName>
                                        </p:attrNameLst>
                                      </p:cBhvr>
                                      <p:to>
                                        <p:strVal val="visible"/>
                                      </p:to>
                                    </p:set>
                                    <p:animEffect transition="in" filter="fade">
                                      <p:cBhvr>
                                        <p:cTn id="13" dur="500"/>
                                        <p:tgtEl>
                                          <p:spTgt spid="1065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6537"/>
                                        </p:tgtEl>
                                        <p:attrNameLst>
                                          <p:attrName>style.visibility</p:attrName>
                                        </p:attrNameLst>
                                      </p:cBhvr>
                                      <p:to>
                                        <p:strVal val="visible"/>
                                      </p:to>
                                    </p:set>
                                    <p:animEffect transition="in" filter="fade">
                                      <p:cBhvr>
                                        <p:cTn id="18" dur="500"/>
                                        <p:tgtEl>
                                          <p:spTgt spid="1065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6535"/>
                                        </p:tgtEl>
                                        <p:attrNameLst>
                                          <p:attrName>style.visibility</p:attrName>
                                        </p:attrNameLst>
                                      </p:cBhvr>
                                      <p:to>
                                        <p:strVal val="visible"/>
                                      </p:to>
                                    </p:set>
                                    <p:animEffect transition="in" filter="fade">
                                      <p:cBhvr>
                                        <p:cTn id="21" dur="500"/>
                                        <p:tgtEl>
                                          <p:spTgt spid="10653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34" grpId="0" animBg="1"/>
      <p:bldP spid="106535" grpId="0" animBg="1"/>
      <p:bldP spid="106536" grpId="0" animBg="1"/>
      <p:bldP spid="106537" grpId="0" animBg="1"/>
      <p:bldP spid="52" grpId="0" animBg="1"/>
      <p:bldP spid="5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a:spLocks noGrp="1"/>
          </p:cNvSpPr>
          <p:nvPr>
            <p:ph idx="4294967295"/>
          </p:nvPr>
        </p:nvSpPr>
        <p:spPr>
          <a:xfrm>
            <a:off x="762000" y="1371600"/>
            <a:ext cx="7148052" cy="2109355"/>
          </a:xfrm>
        </p:spPr>
        <p:txBody>
          <a:bodyPr>
            <a:normAutofit/>
          </a:bodyPr>
          <a:lstStyle/>
          <a:p>
            <a:pPr marL="514350" lvl="0" indent="-514350">
              <a:spcBef>
                <a:spcPct val="60000"/>
              </a:spcBef>
              <a:buSzPct val="115000"/>
              <a:buAutoNum type="alphaUcPeriod"/>
            </a:pPr>
            <a:r>
              <a:rPr lang="zh-CN" altLang="en-US" sz="2400" dirty="0">
                <a:solidFill>
                  <a:prstClr val="black"/>
                </a:solidFill>
                <a:latin typeface="微软雅黑" panose="020B0503020204020204" pitchFamily="34" charset="-122"/>
                <a:ea typeface="微软雅黑" panose="020B0503020204020204" pitchFamily="34" charset="-122"/>
              </a:rPr>
              <a:t>药店将胰岛素的价格提高</a:t>
            </a:r>
            <a:r>
              <a:rPr lang="en-US" altLang="zh-CN" sz="2400" dirty="0">
                <a:solidFill>
                  <a:prstClr val="black"/>
                </a:solidFill>
                <a:latin typeface="微软雅黑" panose="020B0503020204020204" pitchFamily="34" charset="-122"/>
                <a:ea typeface="微软雅黑" panose="020B0503020204020204" pitchFamily="34" charset="-122"/>
              </a:rPr>
              <a:t>10%</a:t>
            </a:r>
            <a:r>
              <a:rPr lang="zh-CN" altLang="en-US" sz="2400" dirty="0">
                <a:solidFill>
                  <a:prstClr val="black"/>
                </a:solidFill>
                <a:latin typeface="微软雅黑" panose="020B0503020204020204" pitchFamily="34" charset="-122"/>
                <a:ea typeface="微软雅黑" panose="020B0503020204020204" pitchFamily="34" charset="-122"/>
              </a:rPr>
              <a:t>，对胰岛素的总支出会增加还是减少</a:t>
            </a:r>
            <a:r>
              <a:rPr lang="en-US" altLang="zh-CN" sz="2400" dirty="0">
                <a:solidFill>
                  <a:prstClr val="black"/>
                </a:solidFill>
                <a:latin typeface="微软雅黑" panose="020B0503020204020204" pitchFamily="34" charset="-122"/>
                <a:ea typeface="微软雅黑" panose="020B0503020204020204" pitchFamily="34" charset="-122"/>
              </a:rPr>
              <a:t>?</a:t>
            </a:r>
          </a:p>
          <a:p>
            <a:pPr marL="514350" lvl="0" indent="-514350">
              <a:spcBef>
                <a:spcPct val="60000"/>
              </a:spcBef>
              <a:buSzPct val="115000"/>
              <a:buAutoNum type="alphaUcPeriod"/>
            </a:pPr>
            <a:r>
              <a:rPr lang="zh-CN" altLang="en-US" sz="2400" dirty="0">
                <a:solidFill>
                  <a:prstClr val="black"/>
                </a:solidFill>
                <a:latin typeface="微软雅黑" panose="020B0503020204020204" pitchFamily="34" charset="-122"/>
                <a:ea typeface="微软雅黑" panose="020B0503020204020204" pitchFamily="34" charset="-122"/>
              </a:rPr>
              <a:t>作为价格战的结果，游轮价格下降了</a:t>
            </a:r>
            <a:r>
              <a:rPr lang="en-US" altLang="zh-CN" sz="2400" dirty="0">
                <a:solidFill>
                  <a:prstClr val="black"/>
                </a:solidFill>
                <a:latin typeface="微软雅黑" panose="020B0503020204020204" pitchFamily="34" charset="-122"/>
                <a:ea typeface="微软雅黑" panose="020B0503020204020204" pitchFamily="34" charset="-122"/>
              </a:rPr>
              <a:t>20%</a:t>
            </a:r>
            <a:r>
              <a:rPr lang="zh-CN" altLang="en-US" sz="2400" dirty="0">
                <a:solidFill>
                  <a:prstClr val="black"/>
                </a:solidFill>
                <a:latin typeface="微软雅黑" panose="020B0503020204020204" pitchFamily="34" charset="-122"/>
                <a:ea typeface="微软雅黑" panose="020B0503020204020204" pitchFamily="34" charset="-122"/>
              </a:rPr>
              <a:t>。游轮制造公司的收益会增加还是下降</a:t>
            </a:r>
            <a:r>
              <a:rPr lang="en-US" altLang="zh-CN" sz="2400" dirty="0">
                <a:solidFill>
                  <a:prstClr val="black"/>
                </a:solidFill>
                <a:latin typeface="微软雅黑" panose="020B0503020204020204" pitchFamily="34" charset="-122"/>
                <a:ea typeface="微软雅黑" panose="020B0503020204020204" pitchFamily="34" charset="-122"/>
              </a:rPr>
              <a:t>?</a:t>
            </a:r>
            <a:r>
              <a:rPr lang="en-US" sz="2400" dirty="0">
                <a:solidFill>
                  <a:prstClr val="black"/>
                </a:solidFill>
                <a:latin typeface="微软雅黑" panose="020B0503020204020204" pitchFamily="34" charset="-122"/>
                <a:ea typeface="微软雅黑" panose="020B0503020204020204" pitchFamily="34" charset="-122"/>
              </a:rPr>
              <a:t> </a:t>
            </a:r>
          </a:p>
        </p:txBody>
      </p:sp>
      <p:sp>
        <p:nvSpPr>
          <p:cNvPr id="3" name="Rectangle 4">
            <a:extLst>
              <a:ext uri="{FF2B5EF4-FFF2-40B4-BE49-F238E27FC236}">
                <a16:creationId xmlns="" xmlns:a16="http://schemas.microsoft.com/office/drawing/2014/main" id="{DBB6919B-CBA2-1FEE-7E48-8961076B7FB8}"/>
              </a:ext>
            </a:extLst>
          </p:cNvPr>
          <p:cNvSpPr txBox="1">
            <a:spLocks noChangeArrowheads="1"/>
          </p:cNvSpPr>
          <p:nvPr/>
        </p:nvSpPr>
        <p:spPr>
          <a:xfrm>
            <a:off x="467518" y="231058"/>
            <a:ext cx="8293023" cy="105696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600" spc="400" smtClean="0">
                <a:solidFill>
                  <a:schemeClr val="tx2">
                    <a:lumMod val="50000"/>
                  </a:schemeClr>
                </a:solidFill>
                <a:latin typeface="Tahoma" pitchFamily="34" charset="0"/>
                <a:ea typeface="华光中雅_CNKI" panose="02000500000000000000"/>
                <a:cs typeface="Arial" charset="0"/>
              </a:rPr>
              <a:t>习题：</a:t>
            </a:r>
            <a:r>
              <a:rPr lang="zh-CN" altLang="en-US" sz="3600" smtClean="0">
                <a:solidFill>
                  <a:schemeClr val="tx2">
                    <a:lumMod val="50000"/>
                  </a:schemeClr>
                </a:solidFill>
                <a:ea typeface="华光中雅_CNKI" panose="02000500000000000000"/>
                <a:cs typeface="Arial" panose="020B0604020202020204" pitchFamily="34" charset="0"/>
              </a:rPr>
              <a:t>弹性</a:t>
            </a:r>
            <a:r>
              <a:rPr lang="zh-CN" altLang="en-US" sz="3600" dirty="0">
                <a:solidFill>
                  <a:schemeClr val="tx2">
                    <a:lumMod val="50000"/>
                  </a:schemeClr>
                </a:solidFill>
                <a:ea typeface="华光中雅_CNKI" panose="02000500000000000000"/>
                <a:cs typeface="Arial" panose="020B0604020202020204" pitchFamily="34" charset="0"/>
              </a:rPr>
              <a:t>与支出</a:t>
            </a:r>
            <a:r>
              <a:rPr lang="en-US" altLang="zh-CN" sz="3600" dirty="0">
                <a:solidFill>
                  <a:schemeClr val="tx2">
                    <a:lumMod val="50000"/>
                  </a:schemeClr>
                </a:solidFill>
                <a:ea typeface="华光中雅_CNKI" panose="02000500000000000000"/>
                <a:cs typeface="Arial" panose="020B0604020202020204" pitchFamily="34" charset="0"/>
              </a:rPr>
              <a:t>/</a:t>
            </a:r>
            <a:r>
              <a:rPr lang="zh-CN" altLang="en-US" sz="3600" dirty="0">
                <a:solidFill>
                  <a:schemeClr val="tx2">
                    <a:lumMod val="50000"/>
                  </a:schemeClr>
                </a:solidFill>
                <a:ea typeface="华光中雅_CNKI" panose="02000500000000000000"/>
                <a:cs typeface="Arial" panose="020B0604020202020204" pitchFamily="34" charset="0"/>
              </a:rPr>
              <a:t>收益</a:t>
            </a:r>
            <a:endParaRPr lang="en-US" sz="3600" dirty="0">
              <a:solidFill>
                <a:schemeClr val="tx2">
                  <a:lumMod val="50000"/>
                </a:schemeClr>
              </a:solidFill>
              <a:ea typeface="华光中雅_CNKI" panose="02000500000000000000"/>
              <a:cs typeface="Arial" panose="020B0604020202020204" pitchFamily="34" charset="0"/>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a:spLocks noGrp="1"/>
          </p:cNvSpPr>
          <p:nvPr>
            <p:ph idx="4294967295"/>
          </p:nvPr>
        </p:nvSpPr>
        <p:spPr>
          <a:xfrm>
            <a:off x="762000" y="1371601"/>
            <a:ext cx="7733071" cy="2265218"/>
          </a:xfrm>
        </p:spPr>
        <p:txBody>
          <a:bodyPr>
            <a:normAutofit/>
          </a:bodyPr>
          <a:lstStyle/>
          <a:p>
            <a:pPr marL="514350" lvl="0" indent="-514350">
              <a:spcBef>
                <a:spcPct val="45000"/>
              </a:spcBef>
              <a:buClr>
                <a:srgbClr val="669900"/>
              </a:buClr>
              <a:buSzPct val="120000"/>
              <a:buAutoNum type="alphaUcPeriod"/>
            </a:pPr>
            <a:r>
              <a:rPr lang="zh-CN" altLang="en-US" sz="2400" dirty="0">
                <a:solidFill>
                  <a:prstClr val="black"/>
                </a:solidFill>
                <a:latin typeface="微软雅黑" panose="020B0503020204020204" pitchFamily="34" charset="-122"/>
                <a:ea typeface="微软雅黑" panose="020B0503020204020204" pitchFamily="34" charset="-122"/>
              </a:rPr>
              <a:t>药店将胰岛素的价格提高</a:t>
            </a:r>
            <a:r>
              <a:rPr lang="en-US" altLang="zh-CN" sz="2400" dirty="0">
                <a:solidFill>
                  <a:prstClr val="black"/>
                </a:solidFill>
                <a:latin typeface="微软雅黑" panose="020B0503020204020204" pitchFamily="34" charset="-122"/>
                <a:ea typeface="微软雅黑" panose="020B0503020204020204" pitchFamily="34" charset="-122"/>
              </a:rPr>
              <a:t>10%</a:t>
            </a:r>
            <a:r>
              <a:rPr lang="zh-CN" altLang="en-US" sz="2400" dirty="0">
                <a:solidFill>
                  <a:prstClr val="black"/>
                </a:solidFill>
                <a:latin typeface="微软雅黑" panose="020B0503020204020204" pitchFamily="34" charset="-122"/>
                <a:ea typeface="微软雅黑" panose="020B0503020204020204" pitchFamily="34" charset="-122"/>
              </a:rPr>
              <a:t>，对胰岛素的总支出会增加还是减少</a:t>
            </a:r>
            <a:r>
              <a:rPr lang="en-US" altLang="zh-CN" sz="2400" dirty="0">
                <a:solidFill>
                  <a:prstClr val="black"/>
                </a:solidFill>
                <a:latin typeface="微软雅黑" panose="020B0503020204020204" pitchFamily="34" charset="-122"/>
                <a:ea typeface="微软雅黑" panose="020B0503020204020204" pitchFamily="34" charset="-122"/>
              </a:rPr>
              <a:t>? </a:t>
            </a:r>
          </a:p>
          <a:p>
            <a:pPr marL="0" lvl="0" indent="0">
              <a:spcBef>
                <a:spcPct val="45000"/>
              </a:spcBef>
              <a:buClr>
                <a:srgbClr val="669900"/>
              </a:buClr>
              <a:buSzPct val="120000"/>
              <a:buNone/>
            </a:pPr>
            <a:r>
              <a:rPr lang="en-US" sz="2400" dirty="0">
                <a:solidFill>
                  <a:prstClr val="black"/>
                </a:solidFill>
                <a:latin typeface="微软雅黑" panose="020B0503020204020204" pitchFamily="34" charset="-122"/>
                <a:ea typeface="微软雅黑" panose="020B0503020204020204" pitchFamily="34" charset="-122"/>
              </a:rPr>
              <a:t>	</a:t>
            </a:r>
            <a:r>
              <a:rPr lang="zh-CN" altLang="en-US" sz="2400" dirty="0">
                <a:solidFill>
                  <a:prstClr val="black"/>
                </a:solidFill>
                <a:latin typeface="微软雅黑" panose="020B0503020204020204" pitchFamily="34" charset="-122"/>
                <a:ea typeface="微软雅黑" panose="020B0503020204020204" pitchFamily="34" charset="-122"/>
              </a:rPr>
              <a:t>支出</a:t>
            </a:r>
            <a:r>
              <a:rPr lang="en-US" sz="2400" dirty="0">
                <a:solidFill>
                  <a:prstClr val="black"/>
                </a:solidFill>
                <a:latin typeface="微软雅黑" panose="020B0503020204020204" pitchFamily="34" charset="-122"/>
                <a:ea typeface="微软雅黑" panose="020B0503020204020204" pitchFamily="34" charset="-122"/>
              </a:rPr>
              <a:t> = </a:t>
            </a:r>
            <a:r>
              <a:rPr lang="en-US" sz="2400" b="1" i="1" dirty="0">
                <a:solidFill>
                  <a:prstClr val="black"/>
                </a:solidFill>
                <a:latin typeface="微软雅黑" panose="020B0503020204020204" pitchFamily="34" charset="-122"/>
                <a:ea typeface="微软雅黑" panose="020B0503020204020204" pitchFamily="34" charset="-122"/>
              </a:rPr>
              <a:t>P</a:t>
            </a:r>
            <a:r>
              <a:rPr lang="en-US" sz="2400" dirty="0">
                <a:solidFill>
                  <a:prstClr val="black"/>
                </a:solidFill>
                <a:latin typeface="微软雅黑" panose="020B0503020204020204" pitchFamily="34" charset="-122"/>
                <a:ea typeface="微软雅黑" panose="020B0503020204020204" pitchFamily="34" charset="-122"/>
              </a:rPr>
              <a:t> x </a:t>
            </a:r>
            <a:r>
              <a:rPr lang="en-US" sz="2400" b="1" i="1" dirty="0">
                <a:solidFill>
                  <a:prstClr val="black"/>
                </a:solidFill>
                <a:latin typeface="微软雅黑" panose="020B0503020204020204" pitchFamily="34" charset="-122"/>
                <a:ea typeface="微软雅黑" panose="020B0503020204020204" pitchFamily="34" charset="-122"/>
              </a:rPr>
              <a:t>Q</a:t>
            </a:r>
            <a:r>
              <a:rPr lang="en-US" sz="2400" dirty="0">
                <a:solidFill>
                  <a:prstClr val="black"/>
                </a:solidFill>
                <a:latin typeface="微软雅黑" panose="020B0503020204020204" pitchFamily="34" charset="-122"/>
                <a:ea typeface="微软雅黑" panose="020B0503020204020204" pitchFamily="34" charset="-122"/>
              </a:rPr>
              <a:t> </a:t>
            </a:r>
          </a:p>
          <a:p>
            <a:pPr marL="511175" lvl="0" indent="-511175">
              <a:spcBef>
                <a:spcPct val="45000"/>
              </a:spcBef>
              <a:buClr>
                <a:srgbClr val="669900"/>
              </a:buClr>
              <a:buSzPct val="120000"/>
              <a:buNone/>
            </a:pPr>
            <a:r>
              <a:rPr lang="en-US" sz="2400">
                <a:solidFill>
                  <a:prstClr val="black"/>
                </a:solidFill>
                <a:latin typeface="微软雅黑" panose="020B0503020204020204" pitchFamily="34" charset="-122"/>
                <a:ea typeface="微软雅黑" panose="020B0503020204020204" pitchFamily="34" charset="-122"/>
              </a:rPr>
              <a:t>	</a:t>
            </a:r>
            <a:r>
              <a:rPr lang="zh-CN" altLang="en-US" sz="2400" smtClean="0">
                <a:solidFill>
                  <a:prstClr val="black"/>
                </a:solidFill>
                <a:latin typeface="微软雅黑" panose="020B0503020204020204" pitchFamily="34" charset="-122"/>
                <a:ea typeface="微软雅黑" panose="020B0503020204020204" pitchFamily="34" charset="-122"/>
              </a:rPr>
              <a:t>如前所述，胰岛素</a:t>
            </a:r>
            <a:r>
              <a:rPr lang="zh-CN" altLang="en-US" sz="2400" dirty="0">
                <a:solidFill>
                  <a:prstClr val="black"/>
                </a:solidFill>
                <a:latin typeface="微软雅黑" panose="020B0503020204020204" pitchFamily="34" charset="-122"/>
                <a:ea typeface="微软雅黑" panose="020B0503020204020204" pitchFamily="34" charset="-122"/>
              </a:rPr>
              <a:t>的需求缺乏弹性，需求量下降幅度不超过</a:t>
            </a:r>
            <a:r>
              <a:rPr lang="en-US" altLang="zh-CN" sz="2400" dirty="0">
                <a:solidFill>
                  <a:prstClr val="black"/>
                </a:solidFill>
                <a:latin typeface="微软雅黑" panose="020B0503020204020204" pitchFamily="34" charset="-122"/>
                <a:ea typeface="微软雅黑" panose="020B0503020204020204" pitchFamily="34" charset="-122"/>
              </a:rPr>
              <a:t>10%</a:t>
            </a:r>
            <a:r>
              <a:rPr lang="zh-CN" altLang="en-US" sz="2400" dirty="0">
                <a:solidFill>
                  <a:prstClr val="black"/>
                </a:solidFill>
                <a:latin typeface="微软雅黑" panose="020B0503020204020204" pitchFamily="34" charset="-122"/>
                <a:ea typeface="微软雅黑" panose="020B0503020204020204" pitchFamily="34" charset="-122"/>
              </a:rPr>
              <a:t>，因此</a:t>
            </a:r>
            <a:r>
              <a:rPr lang="zh-CN" altLang="en-US" sz="2400" dirty="0">
                <a:solidFill>
                  <a:srgbClr val="FF0000"/>
                </a:solidFill>
                <a:latin typeface="微软雅黑" panose="020B0503020204020204" pitchFamily="34" charset="-122"/>
                <a:ea typeface="微软雅黑" panose="020B0503020204020204" pitchFamily="34" charset="-122"/>
              </a:rPr>
              <a:t>支出增加</a:t>
            </a:r>
            <a:r>
              <a:rPr lang="zh-CN" altLang="en-US" sz="2400" dirty="0">
                <a:solidFill>
                  <a:prstClr val="black"/>
                </a:solidFill>
                <a:latin typeface="微软雅黑" panose="020B0503020204020204" pitchFamily="34" charset="-122"/>
                <a:ea typeface="微软雅黑" panose="020B0503020204020204" pitchFamily="34" charset="-122"/>
              </a:rPr>
              <a:t>。</a:t>
            </a:r>
          </a:p>
        </p:txBody>
      </p:sp>
      <p:sp>
        <p:nvSpPr>
          <p:cNvPr id="3" name="Rectangle 4">
            <a:extLst>
              <a:ext uri="{FF2B5EF4-FFF2-40B4-BE49-F238E27FC236}">
                <a16:creationId xmlns="" xmlns:a16="http://schemas.microsoft.com/office/drawing/2014/main" id="{7D71DB3D-60CA-FAE6-4B08-657CBBCA8F68}"/>
              </a:ext>
            </a:extLst>
          </p:cNvPr>
          <p:cNvSpPr txBox="1">
            <a:spLocks noChangeArrowheads="1"/>
          </p:cNvSpPr>
          <p:nvPr/>
        </p:nvSpPr>
        <p:spPr>
          <a:xfrm>
            <a:off x="467518" y="231058"/>
            <a:ext cx="8293023" cy="105696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600" spc="400" smtClean="0">
                <a:solidFill>
                  <a:schemeClr val="tx2">
                    <a:lumMod val="50000"/>
                  </a:schemeClr>
                </a:solidFill>
                <a:latin typeface="Tahoma" pitchFamily="34" charset="0"/>
                <a:ea typeface="华光中雅_CNKI" panose="02000500000000000000"/>
                <a:cs typeface="Arial" charset="0"/>
              </a:rPr>
              <a:t>习题：</a:t>
            </a:r>
            <a:r>
              <a:rPr lang="zh-CN" altLang="en-US" sz="3600" smtClean="0">
                <a:solidFill>
                  <a:schemeClr val="tx2">
                    <a:lumMod val="50000"/>
                  </a:schemeClr>
                </a:solidFill>
                <a:latin typeface="Tahoma" panose="020B0604030504040204" pitchFamily="34" charset="0"/>
                <a:ea typeface="华光中雅_CNKI" panose="02000500000000000000"/>
                <a:cs typeface="Arial" panose="020B0604020202020204" pitchFamily="34" charset="0"/>
              </a:rPr>
              <a:t>参考</a:t>
            </a:r>
            <a:r>
              <a:rPr lang="zh-CN" altLang="en-US" sz="360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答案</a:t>
            </a:r>
            <a:endParaRPr lang="en-US" sz="3600" dirty="0">
              <a:solidFill>
                <a:schemeClr val="tx2">
                  <a:lumMod val="50000"/>
                </a:schemeClr>
              </a:solidFill>
              <a:ea typeface="华光中雅_CNKI" panose="02000500000000000000"/>
              <a:cs typeface="Arial" panose="020B0604020202020204" pitchFamily="34" charset="0"/>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a:spLocks noGrp="1"/>
          </p:cNvSpPr>
          <p:nvPr>
            <p:ph idx="4294967295"/>
          </p:nvPr>
        </p:nvSpPr>
        <p:spPr>
          <a:xfrm>
            <a:off x="762000" y="1371600"/>
            <a:ext cx="7315200" cy="3325091"/>
          </a:xfrm>
        </p:spPr>
        <p:txBody>
          <a:bodyPr>
            <a:normAutofit/>
          </a:bodyPr>
          <a:lstStyle/>
          <a:p>
            <a:pPr marL="514350" lvl="0" indent="-514350">
              <a:spcBef>
                <a:spcPct val="45000"/>
              </a:spcBef>
              <a:buClr>
                <a:srgbClr val="669900"/>
              </a:buClr>
              <a:buSzPct val="120000"/>
              <a:buAutoNum type="alphaUcPeriod" startAt="2"/>
            </a:pPr>
            <a:r>
              <a:rPr lang="zh-CN" altLang="en-US" sz="2400" dirty="0">
                <a:solidFill>
                  <a:prstClr val="black"/>
                </a:solidFill>
                <a:latin typeface="微软雅黑" panose="020B0503020204020204" pitchFamily="34" charset="-122"/>
                <a:ea typeface="微软雅黑" panose="020B0503020204020204" pitchFamily="34" charset="-122"/>
              </a:rPr>
              <a:t>作为价格战的结果，游轮价格下降了</a:t>
            </a:r>
            <a:r>
              <a:rPr lang="en-US" altLang="zh-CN" sz="2400" dirty="0">
                <a:solidFill>
                  <a:prstClr val="black"/>
                </a:solidFill>
                <a:latin typeface="微软雅黑" panose="020B0503020204020204" pitchFamily="34" charset="-122"/>
                <a:ea typeface="微软雅黑" panose="020B0503020204020204" pitchFamily="34" charset="-122"/>
              </a:rPr>
              <a:t>20%</a:t>
            </a:r>
            <a:r>
              <a:rPr lang="zh-CN" altLang="en-US" sz="2400" dirty="0">
                <a:solidFill>
                  <a:prstClr val="black"/>
                </a:solidFill>
                <a:latin typeface="微软雅黑" panose="020B0503020204020204" pitchFamily="34" charset="-122"/>
                <a:ea typeface="微软雅黑" panose="020B0503020204020204" pitchFamily="34" charset="-122"/>
              </a:rPr>
              <a:t>。游轮制造公司的收益会增加还是下降</a:t>
            </a:r>
            <a:r>
              <a:rPr lang="en-US" altLang="zh-CN" sz="2400" dirty="0">
                <a:solidFill>
                  <a:prstClr val="black"/>
                </a:solidFill>
                <a:latin typeface="微软雅黑" panose="020B0503020204020204" pitchFamily="34" charset="-122"/>
                <a:ea typeface="微软雅黑" panose="020B0503020204020204" pitchFamily="34" charset="-122"/>
              </a:rPr>
              <a:t>?</a:t>
            </a:r>
          </a:p>
          <a:p>
            <a:pPr marL="0" lvl="0" indent="0">
              <a:spcBef>
                <a:spcPct val="45000"/>
              </a:spcBef>
              <a:buClr>
                <a:srgbClr val="669900"/>
              </a:buClr>
              <a:buSzPct val="120000"/>
              <a:buNone/>
            </a:pPr>
            <a:r>
              <a:rPr lang="en-US" sz="2400" dirty="0">
                <a:solidFill>
                  <a:prstClr val="black"/>
                </a:solidFill>
                <a:latin typeface="微软雅黑" panose="020B0503020204020204" pitchFamily="34" charset="-122"/>
                <a:ea typeface="微软雅黑" panose="020B0503020204020204" pitchFamily="34" charset="-122"/>
              </a:rPr>
              <a:t>     </a:t>
            </a:r>
            <a:r>
              <a:rPr lang="zh-CN" altLang="en-US" sz="2400" dirty="0">
                <a:solidFill>
                  <a:prstClr val="black"/>
                </a:solidFill>
                <a:latin typeface="微软雅黑" panose="020B0503020204020204" pitchFamily="34" charset="-122"/>
                <a:ea typeface="微软雅黑" panose="020B0503020204020204" pitchFamily="34" charset="-122"/>
              </a:rPr>
              <a:t>收益</a:t>
            </a:r>
            <a:r>
              <a:rPr lang="en-US" sz="2400" dirty="0">
                <a:solidFill>
                  <a:prstClr val="black"/>
                </a:solidFill>
                <a:latin typeface="微软雅黑" panose="020B0503020204020204" pitchFamily="34" charset="-122"/>
                <a:ea typeface="微软雅黑" panose="020B0503020204020204" pitchFamily="34" charset="-122"/>
              </a:rPr>
              <a:t> = </a:t>
            </a:r>
            <a:r>
              <a:rPr lang="en-US" sz="2400" b="1" i="1" dirty="0">
                <a:solidFill>
                  <a:prstClr val="black"/>
                </a:solidFill>
                <a:latin typeface="微软雅黑" panose="020B0503020204020204" pitchFamily="34" charset="-122"/>
                <a:ea typeface="微软雅黑" panose="020B0503020204020204" pitchFamily="34" charset="-122"/>
              </a:rPr>
              <a:t>P</a:t>
            </a:r>
            <a:r>
              <a:rPr lang="en-US" sz="2400" dirty="0">
                <a:solidFill>
                  <a:prstClr val="black"/>
                </a:solidFill>
                <a:latin typeface="微软雅黑" panose="020B0503020204020204" pitchFamily="34" charset="-122"/>
                <a:ea typeface="微软雅黑" panose="020B0503020204020204" pitchFamily="34" charset="-122"/>
              </a:rPr>
              <a:t> x </a:t>
            </a:r>
            <a:r>
              <a:rPr lang="en-US" sz="2400" b="1" i="1" dirty="0">
                <a:solidFill>
                  <a:prstClr val="black"/>
                </a:solidFill>
                <a:latin typeface="微软雅黑" panose="020B0503020204020204" pitchFamily="34" charset="-122"/>
                <a:ea typeface="微软雅黑" panose="020B0503020204020204" pitchFamily="34" charset="-122"/>
              </a:rPr>
              <a:t>Q</a:t>
            </a:r>
          </a:p>
          <a:p>
            <a:pPr marL="511175" lvl="0" indent="-511175">
              <a:spcBef>
                <a:spcPct val="40000"/>
              </a:spcBef>
              <a:buClr>
                <a:srgbClr val="669900"/>
              </a:buClr>
              <a:buSzPct val="120000"/>
              <a:buNone/>
            </a:pPr>
            <a:r>
              <a:rPr lang="en-US" sz="2400" b="1" i="1" dirty="0">
                <a:solidFill>
                  <a:prstClr val="black"/>
                </a:solidFill>
                <a:latin typeface="微软雅黑" panose="020B0503020204020204" pitchFamily="34" charset="-122"/>
                <a:ea typeface="微软雅黑" panose="020B0503020204020204" pitchFamily="34" charset="-122"/>
              </a:rPr>
              <a:t>	</a:t>
            </a:r>
            <a:r>
              <a:rPr lang="zh-CN" altLang="en-US" sz="2400" dirty="0">
                <a:solidFill>
                  <a:prstClr val="black"/>
                </a:solidFill>
                <a:latin typeface="微软雅黑" panose="020B0503020204020204" pitchFamily="34" charset="-122"/>
                <a:ea typeface="微软雅黑" panose="020B0503020204020204" pitchFamily="34" charset="-122"/>
              </a:rPr>
              <a:t>价格下降减少了收益，但销售量增多会增加收益。哪个影响更大</a:t>
            </a:r>
            <a:r>
              <a:rPr lang="en-US" altLang="zh-CN" sz="2400" dirty="0">
                <a:solidFill>
                  <a:prstClr val="black"/>
                </a:solidFill>
                <a:latin typeface="微软雅黑" panose="020B0503020204020204" pitchFamily="34" charset="-122"/>
                <a:ea typeface="微软雅黑" panose="020B0503020204020204" pitchFamily="34" charset="-122"/>
              </a:rPr>
              <a:t>?</a:t>
            </a:r>
          </a:p>
          <a:p>
            <a:pPr marL="511175" lvl="0" indent="-511175">
              <a:spcBef>
                <a:spcPct val="40000"/>
              </a:spcBef>
              <a:buClr>
                <a:srgbClr val="669900"/>
              </a:buClr>
              <a:buSzPct val="120000"/>
              <a:buNone/>
            </a:pPr>
            <a:r>
              <a:rPr lang="en-US" altLang="zh-CN" sz="2400">
                <a:solidFill>
                  <a:prstClr val="black"/>
                </a:solidFill>
                <a:latin typeface="微软雅黑" panose="020B0503020204020204" pitchFamily="34" charset="-122"/>
                <a:ea typeface="微软雅黑" panose="020B0503020204020204" pitchFamily="34" charset="-122"/>
              </a:rPr>
              <a:t>     </a:t>
            </a:r>
            <a:r>
              <a:rPr lang="zh-CN" altLang="en-US" sz="2400">
                <a:solidFill>
                  <a:prstClr val="black"/>
                </a:solidFill>
                <a:latin typeface="微软雅黑" panose="020B0503020204020204" pitchFamily="34" charset="-122"/>
                <a:ea typeface="微软雅黑" panose="020B0503020204020204" pitchFamily="34" charset="-122"/>
              </a:rPr>
              <a:t>如前所述，由于游轮需求</a:t>
            </a:r>
            <a:r>
              <a:rPr lang="zh-CN" altLang="en-US" sz="2400" dirty="0">
                <a:solidFill>
                  <a:prstClr val="black"/>
                </a:solidFill>
                <a:latin typeface="微软雅黑" panose="020B0503020204020204" pitchFamily="34" charset="-122"/>
                <a:ea typeface="微软雅黑" panose="020B0503020204020204" pitchFamily="34" charset="-122"/>
              </a:rPr>
              <a:t>富有弹性，销售量增加比例会超过</a:t>
            </a:r>
            <a:r>
              <a:rPr lang="en-US" altLang="zh-CN" sz="2400" dirty="0">
                <a:solidFill>
                  <a:prstClr val="black"/>
                </a:solidFill>
                <a:latin typeface="微软雅黑" panose="020B0503020204020204" pitchFamily="34" charset="-122"/>
                <a:ea typeface="微软雅黑" panose="020B0503020204020204" pitchFamily="34" charset="-122"/>
              </a:rPr>
              <a:t>20%</a:t>
            </a:r>
            <a:r>
              <a:rPr lang="zh-CN" altLang="en-US" sz="2400" dirty="0">
                <a:solidFill>
                  <a:prstClr val="black"/>
                </a:solidFill>
                <a:latin typeface="微软雅黑" panose="020B0503020204020204" pitchFamily="34" charset="-122"/>
                <a:ea typeface="微软雅黑" panose="020B0503020204020204" pitchFamily="34" charset="-122"/>
              </a:rPr>
              <a:t>，因此</a:t>
            </a:r>
            <a:r>
              <a:rPr lang="zh-CN" altLang="en-US" sz="2400" dirty="0">
                <a:solidFill>
                  <a:srgbClr val="FF0000"/>
                </a:solidFill>
                <a:latin typeface="微软雅黑" panose="020B0503020204020204" pitchFamily="34" charset="-122"/>
                <a:ea typeface="微软雅黑" panose="020B0503020204020204" pitchFamily="34" charset="-122"/>
              </a:rPr>
              <a:t>收益增加</a:t>
            </a:r>
            <a:endParaRPr lang="en-US" altLang="zh-CN" sz="2400" dirty="0">
              <a:solidFill>
                <a:srgbClr val="FF0000"/>
              </a:solidFill>
              <a:latin typeface="微软雅黑" panose="020B0503020204020204" pitchFamily="34" charset="-122"/>
              <a:ea typeface="微软雅黑" panose="020B0503020204020204" pitchFamily="34" charset="-122"/>
            </a:endParaRPr>
          </a:p>
          <a:p>
            <a:pPr marL="511175" lvl="0" indent="-511175">
              <a:spcBef>
                <a:spcPct val="40000"/>
              </a:spcBef>
              <a:buClr>
                <a:srgbClr val="339966"/>
              </a:buClr>
              <a:buNone/>
            </a:pPr>
            <a:endParaRPr lang="en-US" dirty="0">
              <a:solidFill>
                <a:prstClr val="black"/>
              </a:solidFill>
              <a:latin typeface="微软雅黑" panose="020B0503020204020204" pitchFamily="34" charset="-122"/>
              <a:ea typeface="微软雅黑" panose="020B0503020204020204" pitchFamily="34" charset="-122"/>
            </a:endParaRPr>
          </a:p>
        </p:txBody>
      </p:sp>
      <p:sp>
        <p:nvSpPr>
          <p:cNvPr id="3" name="Rectangle 4">
            <a:extLst>
              <a:ext uri="{FF2B5EF4-FFF2-40B4-BE49-F238E27FC236}">
                <a16:creationId xmlns="" xmlns:a16="http://schemas.microsoft.com/office/drawing/2014/main" id="{9955C021-C926-7160-5920-8E4CF8B3A8E6}"/>
              </a:ext>
            </a:extLst>
          </p:cNvPr>
          <p:cNvSpPr txBox="1">
            <a:spLocks noChangeArrowheads="1"/>
          </p:cNvSpPr>
          <p:nvPr/>
        </p:nvSpPr>
        <p:spPr>
          <a:xfrm>
            <a:off x="467518" y="231058"/>
            <a:ext cx="8293023" cy="105696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600" spc="400" smtClean="0">
                <a:solidFill>
                  <a:schemeClr val="tx2">
                    <a:lumMod val="50000"/>
                  </a:schemeClr>
                </a:solidFill>
                <a:latin typeface="Tahoma" pitchFamily="34" charset="0"/>
                <a:ea typeface="华光中雅_CNKI" panose="02000500000000000000"/>
                <a:cs typeface="Arial" charset="0"/>
              </a:rPr>
              <a:t>习题：</a:t>
            </a:r>
            <a:r>
              <a:rPr lang="zh-CN" altLang="en-US" sz="3600" smtClean="0">
                <a:solidFill>
                  <a:schemeClr val="tx2">
                    <a:lumMod val="50000"/>
                  </a:schemeClr>
                </a:solidFill>
                <a:latin typeface="Tahoma" panose="020B0604030504040204" pitchFamily="34" charset="0"/>
                <a:ea typeface="华光中雅_CNKI" panose="02000500000000000000"/>
                <a:cs typeface="Arial" panose="020B0604020202020204" pitchFamily="34" charset="0"/>
              </a:rPr>
              <a:t>参考</a:t>
            </a:r>
            <a:r>
              <a:rPr lang="zh-CN" altLang="en-US" sz="360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答案</a:t>
            </a:r>
            <a:endParaRPr lang="en-US" sz="3600" dirty="0">
              <a:solidFill>
                <a:schemeClr val="tx2">
                  <a:lumMod val="50000"/>
                </a:schemeClr>
              </a:solidFill>
              <a:ea typeface="华光中雅_CNKI" panose="02000500000000000000"/>
              <a:cs typeface="Arial" panose="020B0604020202020204" pitchFamily="34" charset="0"/>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2"/>
          <p:cNvSpPr>
            <a:spLocks noGrp="1" noChangeArrowheads="1"/>
          </p:cNvSpPr>
          <p:nvPr>
            <p:ph type="title" idx="4294967295"/>
          </p:nvPr>
        </p:nvSpPr>
        <p:spPr>
          <a:xfrm>
            <a:off x="351503" y="614261"/>
            <a:ext cx="8440994" cy="619688"/>
          </a:xfrm>
        </p:spPr>
        <p:txBody>
          <a:bodyPr>
            <a:normAutofit fontScale="90000"/>
          </a:bodyPr>
          <a:lstStyle/>
          <a:p>
            <a:pPr algn="l" eaLnBrk="1" hangingPunct="1">
              <a:lnSpc>
                <a:spcPct val="114000"/>
              </a:lnSpc>
            </a:pPr>
            <a:r>
              <a:rPr lang="zh-CN" altLang="en-US" sz="3200" b="1" dirty="0">
                <a:latin typeface="微软雅黑" panose="020B0503020204020204" pitchFamily="34" charset="-122"/>
                <a:ea typeface="华光中雅_CNKI" panose="02000500000000000000"/>
              </a:rPr>
              <a:t>应用：</a:t>
            </a:r>
            <a:r>
              <a:rPr lang="zh-CN" altLang="en-US" sz="3200" dirty="0">
                <a:latin typeface="微软雅黑" panose="020B0503020204020204" pitchFamily="34" charset="-122"/>
                <a:ea typeface="华光中雅_CNKI" panose="02000500000000000000"/>
              </a:rPr>
              <a:t>禁毒增加还是减少了与毒品相关的犯罪</a:t>
            </a:r>
            <a:endParaRPr lang="en-US" sz="3200" dirty="0">
              <a:latin typeface="微软雅黑" panose="020B0503020204020204" pitchFamily="34" charset="-122"/>
              <a:ea typeface="华光中雅_CNKI" panose="02000500000000000000"/>
            </a:endParaRPr>
          </a:p>
        </p:txBody>
      </p:sp>
      <p:sp>
        <p:nvSpPr>
          <p:cNvPr id="40965" name="Rectangle 3"/>
          <p:cNvSpPr>
            <a:spLocks noGrp="1" noChangeArrowheads="1"/>
          </p:cNvSpPr>
          <p:nvPr>
            <p:ph type="body" idx="4294967295"/>
          </p:nvPr>
        </p:nvSpPr>
        <p:spPr>
          <a:xfrm>
            <a:off x="378542" y="2008137"/>
            <a:ext cx="8229600" cy="3208100"/>
          </a:xfrm>
        </p:spPr>
        <p:txBody>
          <a:bodyPr>
            <a:normAutofit/>
          </a:bodyPr>
          <a:lstStyle/>
          <a:p>
            <a:pPr>
              <a:spcBef>
                <a:spcPct val="40000"/>
              </a:spcBef>
            </a:pPr>
            <a:r>
              <a:rPr lang="zh-CN" altLang="en-US" sz="2400" smtClean="0">
                <a:latin typeface="微软雅黑" panose="020B0503020204020204" pitchFamily="34" charset="-122"/>
                <a:ea typeface="微软雅黑" panose="020B0503020204020204" pitchFamily="34" charset="-122"/>
              </a:rPr>
              <a:t>毒品</a:t>
            </a:r>
            <a:r>
              <a:rPr lang="zh-CN" altLang="en-US" sz="2400" dirty="0">
                <a:latin typeface="微软雅黑" panose="020B0503020204020204" pitchFamily="34" charset="-122"/>
                <a:ea typeface="微软雅黑" panose="020B0503020204020204" pitchFamily="34" charset="-122"/>
              </a:rPr>
              <a:t>的一个不利影响</a:t>
            </a:r>
            <a:r>
              <a:rPr lang="zh-CN" altLang="en-US" sz="2400">
                <a:latin typeface="微软雅黑" panose="020B0503020204020204" pitchFamily="34" charset="-122"/>
                <a:ea typeface="微软雅黑" panose="020B0503020204020204" pitchFamily="34" charset="-122"/>
              </a:rPr>
              <a:t>是</a:t>
            </a:r>
            <a:r>
              <a:rPr lang="zh-CN" altLang="en-US" sz="2400" smtClean="0">
                <a:latin typeface="微软雅黑" panose="020B0503020204020204" pitchFamily="34" charset="-122"/>
                <a:ea typeface="微软雅黑" panose="020B0503020204020204" pitchFamily="34" charset="-122"/>
              </a:rPr>
              <a:t>犯罪：吸毒</a:t>
            </a:r>
            <a:r>
              <a:rPr lang="zh-CN" altLang="en-US" sz="2400" dirty="0">
                <a:latin typeface="微软雅黑" panose="020B0503020204020204" pitchFamily="34" charset="-122"/>
                <a:ea typeface="微软雅黑" panose="020B0503020204020204" pitchFamily="34" charset="-122"/>
              </a:rPr>
              <a:t>上瘾的人往往会有暴力犯罪，以得到吸毒所需要的钱</a:t>
            </a:r>
            <a:endParaRPr lang="en-US" altLang="zh-CN" sz="2400" dirty="0">
              <a:latin typeface="微软雅黑" panose="020B0503020204020204" pitchFamily="34" charset="-122"/>
              <a:ea typeface="微软雅黑" panose="020B0503020204020204" pitchFamily="34" charset="-122"/>
            </a:endParaRPr>
          </a:p>
          <a:p>
            <a:pPr>
              <a:spcBef>
                <a:spcPct val="40000"/>
              </a:spcBef>
            </a:pPr>
            <a:r>
              <a:rPr lang="zh-CN" altLang="en-US" sz="2400" dirty="0">
                <a:latin typeface="微软雅黑" panose="020B0503020204020204" pitchFamily="34" charset="-122"/>
                <a:ea typeface="微软雅黑" panose="020B0503020204020204" pitchFamily="34" charset="-122"/>
              </a:rPr>
              <a:t>我们比较两种旨在减少吸毒的政策，并观察它们对与毒品相关的犯罪的影响</a:t>
            </a:r>
            <a:endParaRPr lang="en-US" altLang="zh-CN" sz="2400" dirty="0">
              <a:latin typeface="微软雅黑" panose="020B0503020204020204" pitchFamily="34" charset="-122"/>
              <a:ea typeface="微软雅黑" panose="020B0503020204020204" pitchFamily="34" charset="-122"/>
            </a:endParaRPr>
          </a:p>
          <a:p>
            <a:pPr>
              <a:spcBef>
                <a:spcPct val="40000"/>
              </a:spcBef>
            </a:pPr>
            <a:r>
              <a:rPr lang="zh-CN" altLang="en-US" sz="2400" dirty="0">
                <a:latin typeface="微软雅黑" panose="020B0503020204020204" pitchFamily="34" charset="-122"/>
                <a:ea typeface="微软雅黑" panose="020B0503020204020204" pitchFamily="34" charset="-122"/>
              </a:rPr>
              <a:t>为简化起见，我们假定与毒品相关的</a:t>
            </a:r>
            <a:r>
              <a:rPr lang="zh-CN" altLang="en-US" sz="2400">
                <a:latin typeface="微软雅黑" panose="020B0503020204020204" pitchFamily="34" charset="-122"/>
                <a:ea typeface="微软雅黑" panose="020B0503020204020204" pitchFamily="34" charset="-122"/>
              </a:rPr>
              <a:t>犯罪</a:t>
            </a:r>
            <a:r>
              <a:rPr lang="zh-CN" altLang="en-US" sz="2400" smtClean="0">
                <a:latin typeface="微软雅黑" panose="020B0503020204020204" pitchFamily="34" charset="-122"/>
                <a:ea typeface="微软雅黑" panose="020B0503020204020204" pitchFamily="34" charset="-122"/>
              </a:rPr>
              <a:t>的货币价值</a:t>
            </a:r>
            <a:r>
              <a:rPr lang="zh-CN" altLang="en-US" sz="2400" dirty="0">
                <a:latin typeface="微软雅黑" panose="020B0503020204020204" pitchFamily="34" charset="-122"/>
                <a:ea typeface="微软雅黑" panose="020B0503020204020204" pitchFamily="34" charset="-122"/>
              </a:rPr>
              <a:t>等于购买毒品的</a:t>
            </a:r>
            <a:r>
              <a:rPr lang="zh-CN" altLang="en-US" sz="2400">
                <a:latin typeface="微软雅黑" panose="020B0503020204020204" pitchFamily="34" charset="-122"/>
                <a:ea typeface="微软雅黑" panose="020B0503020204020204" pitchFamily="34" charset="-122"/>
              </a:rPr>
              <a:t>总支</a:t>
            </a:r>
            <a:r>
              <a:rPr lang="zh-CN" altLang="en-US" sz="2400" smtClean="0">
                <a:latin typeface="微软雅黑" panose="020B0503020204020204" pitchFamily="34" charset="-122"/>
                <a:ea typeface="微软雅黑" panose="020B0503020204020204" pitchFamily="34" charset="-122"/>
              </a:rPr>
              <a:t>出（比如抢劫到的钱全部用来买毒品）</a:t>
            </a:r>
            <a:endParaRPr lang="en-US" altLang="zh-CN" sz="2400" dirty="0">
              <a:latin typeface="微软雅黑" panose="020B0503020204020204" pitchFamily="34" charset="-122"/>
              <a:ea typeface="微软雅黑" panose="020B0503020204020204" pitchFamily="34" charset="-122"/>
            </a:endParaRPr>
          </a:p>
          <a:p>
            <a:pPr>
              <a:spcBef>
                <a:spcPct val="40000"/>
              </a:spcBef>
            </a:pPr>
            <a:r>
              <a:rPr lang="zh-CN" altLang="en-US" sz="2400" dirty="0">
                <a:latin typeface="微软雅黑" panose="020B0503020204020204" pitchFamily="34" charset="-122"/>
                <a:ea typeface="微软雅黑" panose="020B0503020204020204" pitchFamily="34" charset="-122"/>
              </a:rPr>
              <a:t>由于吸毒</a:t>
            </a:r>
            <a:r>
              <a:rPr lang="zh-CN" altLang="en-US" sz="2400">
                <a:latin typeface="微软雅黑" panose="020B0503020204020204" pitchFamily="34" charset="-122"/>
                <a:ea typeface="微软雅黑" panose="020B0503020204020204" pitchFamily="34" charset="-122"/>
              </a:rPr>
              <a:t>成瘾</a:t>
            </a:r>
            <a:r>
              <a:rPr lang="zh-CN" altLang="en-US" sz="2400" smtClean="0">
                <a:latin typeface="微软雅黑" panose="020B0503020204020204" pitchFamily="34" charset="-122"/>
                <a:ea typeface="微软雅黑" panose="020B0503020204020204" pitchFamily="34" charset="-122"/>
              </a:rPr>
              <a:t>，毒品</a:t>
            </a:r>
            <a:r>
              <a:rPr lang="zh-CN" altLang="en-US" sz="2400" dirty="0">
                <a:latin typeface="微软雅黑" panose="020B0503020204020204" pitchFamily="34" charset="-122"/>
                <a:ea typeface="微软雅黑" panose="020B0503020204020204" pitchFamily="34" charset="-122"/>
              </a:rPr>
              <a:t>的需求是缺乏弹性的</a:t>
            </a:r>
            <a:endParaRPr lang="en-US" sz="2400" dirty="0">
              <a:latin typeface="微软雅黑" panose="020B0503020204020204" pitchFamily="34" charset="-122"/>
              <a:ea typeface="微软雅黑" panose="020B0503020204020204" pitchFamily="34" charset="-122"/>
            </a:endParaRPr>
          </a:p>
        </p:txBody>
      </p:sp>
      <p:sp>
        <p:nvSpPr>
          <p:cNvPr id="4096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Effect transition="in" filter="wipe(left)">
                                      <p:cBhvr>
                                        <p:cTn id="7" dur="500"/>
                                        <p:tgtEl>
                                          <p:spTgt spid="409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5">
                                            <p:txEl>
                                              <p:pRg st="1" end="1"/>
                                            </p:txEl>
                                          </p:spTgt>
                                        </p:tgtEl>
                                        <p:attrNameLst>
                                          <p:attrName>style.visibility</p:attrName>
                                        </p:attrNameLst>
                                      </p:cBhvr>
                                      <p:to>
                                        <p:strVal val="visible"/>
                                      </p:to>
                                    </p:set>
                                    <p:animEffect transition="in" filter="wipe(left)">
                                      <p:cBhvr>
                                        <p:cTn id="12" dur="500"/>
                                        <p:tgtEl>
                                          <p:spTgt spid="409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5">
                                            <p:txEl>
                                              <p:pRg st="2" end="2"/>
                                            </p:txEl>
                                          </p:spTgt>
                                        </p:tgtEl>
                                        <p:attrNameLst>
                                          <p:attrName>style.visibility</p:attrName>
                                        </p:attrNameLst>
                                      </p:cBhvr>
                                      <p:to>
                                        <p:strVal val="visible"/>
                                      </p:to>
                                    </p:set>
                                    <p:animEffect transition="in" filter="wipe(left)">
                                      <p:cBhvr>
                                        <p:cTn id="17" dur="500"/>
                                        <p:tgtEl>
                                          <p:spTgt spid="409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5">
                                            <p:txEl>
                                              <p:pRg st="3" end="3"/>
                                            </p:txEl>
                                          </p:spTgt>
                                        </p:tgtEl>
                                        <p:attrNameLst>
                                          <p:attrName>style.visibility</p:attrName>
                                        </p:attrNameLst>
                                      </p:cBhvr>
                                      <p:to>
                                        <p:strVal val="visible"/>
                                      </p:to>
                                    </p:set>
                                    <p:animEffect transition="in" filter="wipe(left)">
                                      <p:cBhvr>
                                        <p:cTn id="22" dur="500"/>
                                        <p:tgtEl>
                                          <p:spTgt spid="409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bldLvl="4"/>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p:nvPr/>
        </p:nvGrpSpPr>
        <p:grpSpPr bwMode="auto">
          <a:xfrm>
            <a:off x="5359400" y="1595438"/>
            <a:ext cx="1490663" cy="3128962"/>
            <a:chOff x="3446" y="1165"/>
            <a:chExt cx="939" cy="1971"/>
          </a:xfrm>
        </p:grpSpPr>
        <p:sp>
          <p:nvSpPr>
            <p:cNvPr id="42032" name="Line 17"/>
            <p:cNvSpPr>
              <a:spLocks noChangeShapeType="1"/>
            </p:cNvSpPr>
            <p:nvPr/>
          </p:nvSpPr>
          <p:spPr bwMode="auto">
            <a:xfrm>
              <a:off x="3624" y="1417"/>
              <a:ext cx="761" cy="1719"/>
            </a:xfrm>
            <a:prstGeom prst="line">
              <a:avLst/>
            </a:prstGeom>
            <a:noFill/>
            <a:ln w="38100">
              <a:solidFill>
                <a:schemeClr val="tx2"/>
              </a:solidFill>
              <a:round/>
            </a:ln>
          </p:spPr>
          <p:txBody>
            <a:bodyPr/>
            <a:lstStyle/>
            <a:p>
              <a:endParaRPr lang="en-US">
                <a:latin typeface="Arial" panose="020B0604020202020204"/>
                <a:cs typeface="Arial" panose="020B0604020202020204"/>
              </a:endParaRPr>
            </a:p>
          </p:txBody>
        </p:sp>
        <p:sp>
          <p:nvSpPr>
            <p:cNvPr id="42033" name="Text Box 18"/>
            <p:cNvSpPr txBox="1">
              <a:spLocks noChangeArrowheads="1"/>
            </p:cNvSpPr>
            <p:nvPr/>
          </p:nvSpPr>
          <p:spPr bwMode="auto">
            <a:xfrm>
              <a:off x="3446" y="1165"/>
              <a:ext cx="413"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r>
                <a:rPr lang="en-US" sz="2400" b="1" baseline="-25000">
                  <a:latin typeface="Arial" panose="020B0604020202020204"/>
                  <a:cs typeface="Arial" panose="020B0604020202020204"/>
                </a:rPr>
                <a:t>1</a:t>
              </a:r>
            </a:p>
          </p:txBody>
        </p:sp>
      </p:grpSp>
      <p:sp>
        <p:nvSpPr>
          <p:cNvPr id="41989" name="Rectangle 2"/>
          <p:cNvSpPr>
            <a:spLocks noGrp="1" noChangeArrowheads="1"/>
          </p:cNvSpPr>
          <p:nvPr>
            <p:ph type="title" idx="4294967295"/>
          </p:nvPr>
        </p:nvSpPr>
        <p:spPr>
          <a:xfrm>
            <a:off x="430532" y="590554"/>
            <a:ext cx="8229600" cy="649287"/>
          </a:xfrm>
        </p:spPr>
        <p:txBody>
          <a:bodyPr>
            <a:normAutofit/>
          </a:bodyPr>
          <a:lstStyle/>
          <a:p>
            <a:pPr eaLnBrk="1" hangingPunct="1"/>
            <a:r>
              <a:rPr lang="zh-CN" altLang="en-US" sz="3200" dirty="0">
                <a:ea typeface="华光中雅_CNKI" panose="02000500000000000000"/>
              </a:rPr>
              <a:t>政策</a:t>
            </a:r>
            <a:r>
              <a:rPr lang="en-US" sz="3200" dirty="0">
                <a:ea typeface="华光中雅_CNKI" panose="02000500000000000000"/>
              </a:rPr>
              <a:t> 1:  </a:t>
            </a:r>
            <a:r>
              <a:rPr lang="zh-CN" altLang="en-US" sz="3200" dirty="0">
                <a:ea typeface="华光中雅_CNKI" panose="02000500000000000000"/>
              </a:rPr>
              <a:t>禁毒</a:t>
            </a:r>
            <a:endParaRPr lang="en-US" sz="3200" dirty="0">
              <a:ea typeface="华光中雅_CNKI" panose="02000500000000000000"/>
            </a:endParaRPr>
          </a:p>
        </p:txBody>
      </p:sp>
      <p:sp>
        <p:nvSpPr>
          <p:cNvPr id="4199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3" name="Group 4"/>
          <p:cNvGrpSpPr/>
          <p:nvPr/>
        </p:nvGrpSpPr>
        <p:grpSpPr bwMode="auto">
          <a:xfrm>
            <a:off x="3355976" y="1257300"/>
            <a:ext cx="5268913" cy="4868864"/>
            <a:chOff x="2114" y="792"/>
            <a:chExt cx="3319" cy="3067"/>
          </a:xfrm>
        </p:grpSpPr>
        <p:grpSp>
          <p:nvGrpSpPr>
            <p:cNvPr id="4" name="Group 5"/>
            <p:cNvGrpSpPr/>
            <p:nvPr/>
          </p:nvGrpSpPr>
          <p:grpSpPr bwMode="auto">
            <a:xfrm>
              <a:off x="2613" y="792"/>
              <a:ext cx="2750" cy="2433"/>
              <a:chOff x="1098" y="1361"/>
              <a:chExt cx="2116" cy="2027"/>
            </a:xfrm>
          </p:grpSpPr>
          <p:sp>
            <p:nvSpPr>
              <p:cNvPr id="42030" name="Line 6"/>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2031" name="Line 7"/>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42028" name="Text Box 8"/>
            <p:cNvSpPr txBox="1">
              <a:spLocks noChangeArrowheads="1"/>
            </p:cNvSpPr>
            <p:nvPr/>
          </p:nvSpPr>
          <p:spPr bwMode="auto">
            <a:xfrm>
              <a:off x="2114" y="839"/>
              <a:ext cx="504" cy="523"/>
            </a:xfrm>
            <a:prstGeom prst="rect">
              <a:avLst/>
            </a:prstGeom>
            <a:noFill/>
            <a:ln w="9525">
              <a:noFill/>
              <a:miter lim="800000"/>
            </a:ln>
          </p:spPr>
          <p:txBody>
            <a:bodyPr wrap="square">
              <a:spAutoFit/>
            </a:bodyPr>
            <a:lstStyle/>
            <a:p>
              <a:pPr algn="ctr">
                <a:spcBef>
                  <a:spcPct val="50000"/>
                </a:spcBef>
              </a:pPr>
              <a:r>
                <a:rPr lang="zh-CN" altLang="en-US" sz="2400" smtClean="0">
                  <a:latin typeface="Arial" panose="020B0604020202020204"/>
                  <a:cs typeface="Arial" panose="020B0604020202020204"/>
                </a:rPr>
                <a:t>毒品价格</a:t>
              </a:r>
              <a:endParaRPr lang="en-US" sz="2400" dirty="0">
                <a:latin typeface="Arial" panose="020B0604020202020204"/>
                <a:cs typeface="Arial" panose="020B0604020202020204"/>
              </a:endParaRPr>
            </a:p>
          </p:txBody>
        </p:sp>
        <p:sp>
          <p:nvSpPr>
            <p:cNvPr id="42029" name="Text Box 9"/>
            <p:cNvSpPr txBox="1">
              <a:spLocks noChangeArrowheads="1"/>
            </p:cNvSpPr>
            <p:nvPr/>
          </p:nvSpPr>
          <p:spPr bwMode="auto">
            <a:xfrm>
              <a:off x="4844" y="3219"/>
              <a:ext cx="589" cy="640"/>
            </a:xfrm>
            <a:prstGeom prst="rect">
              <a:avLst/>
            </a:prstGeom>
            <a:noFill/>
            <a:ln w="9525">
              <a:noFill/>
              <a:miter lim="800000"/>
            </a:ln>
          </p:spPr>
          <p:txBody>
            <a:bodyPr wrap="square">
              <a:spAutoFit/>
            </a:bodyPr>
            <a:lstStyle/>
            <a:p>
              <a:pPr algn="ctr">
                <a:spcBef>
                  <a:spcPct val="50000"/>
                </a:spcBef>
              </a:pPr>
              <a:r>
                <a:rPr lang="zh-CN" altLang="en-US" sz="2400" smtClean="0">
                  <a:latin typeface="微软雅黑" panose="020B0503020204020204" pitchFamily="34" charset="-122"/>
                  <a:ea typeface="微软雅黑" panose="020B0503020204020204" pitchFamily="34" charset="-122"/>
                  <a:cs typeface="Arial" panose="020B0604020202020204"/>
                </a:rPr>
                <a:t>毒品</a:t>
              </a:r>
              <a:endParaRPr lang="en-US" altLang="zh-CN" sz="2400" smtClean="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400" smtClean="0">
                  <a:latin typeface="微软雅黑" panose="020B0503020204020204" pitchFamily="34" charset="-122"/>
                  <a:ea typeface="微软雅黑" panose="020B0503020204020204" pitchFamily="34" charset="-122"/>
                  <a:cs typeface="Arial" panose="020B0604020202020204"/>
                </a:rPr>
                <a:t>数量</a:t>
              </a:r>
              <a:endParaRPr lang="en-US" sz="2400" dirty="0">
                <a:latin typeface="微软雅黑" panose="020B0503020204020204" pitchFamily="34" charset="-122"/>
                <a:ea typeface="微软雅黑" panose="020B0503020204020204" pitchFamily="34" charset="-122"/>
                <a:cs typeface="Arial" panose="020B0604020202020204"/>
              </a:endParaRPr>
            </a:p>
          </p:txBody>
        </p:sp>
      </p:grpSp>
      <p:grpSp>
        <p:nvGrpSpPr>
          <p:cNvPr id="5" name="Group 10"/>
          <p:cNvGrpSpPr/>
          <p:nvPr/>
        </p:nvGrpSpPr>
        <p:grpSpPr bwMode="auto">
          <a:xfrm>
            <a:off x="5830888" y="1908175"/>
            <a:ext cx="2371725" cy="2224088"/>
            <a:chOff x="3459" y="1417"/>
            <a:chExt cx="1494" cy="1401"/>
          </a:xfrm>
        </p:grpSpPr>
        <p:sp>
          <p:nvSpPr>
            <p:cNvPr id="42025" name="Line 11"/>
            <p:cNvSpPr>
              <a:spLocks noChangeShapeType="1"/>
            </p:cNvSpPr>
            <p:nvPr/>
          </p:nvSpPr>
          <p:spPr bwMode="auto">
            <a:xfrm flipV="1">
              <a:off x="3459" y="1611"/>
              <a:ext cx="1198" cy="1207"/>
            </a:xfrm>
            <a:prstGeom prst="line">
              <a:avLst/>
            </a:prstGeom>
            <a:noFill/>
            <a:ln w="38100">
              <a:solidFill>
                <a:schemeClr val="tx2"/>
              </a:solidFill>
              <a:round/>
            </a:ln>
          </p:spPr>
          <p:txBody>
            <a:bodyPr/>
            <a:lstStyle/>
            <a:p>
              <a:endParaRPr lang="en-US">
                <a:latin typeface="Arial" panose="020B0604020202020204"/>
                <a:cs typeface="Arial" panose="020B0604020202020204"/>
              </a:endParaRPr>
            </a:p>
          </p:txBody>
        </p:sp>
        <p:sp>
          <p:nvSpPr>
            <p:cNvPr id="42026" name="Text Box 12"/>
            <p:cNvSpPr txBox="1">
              <a:spLocks noChangeArrowheads="1"/>
            </p:cNvSpPr>
            <p:nvPr/>
          </p:nvSpPr>
          <p:spPr bwMode="auto">
            <a:xfrm>
              <a:off x="4596" y="1417"/>
              <a:ext cx="35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r>
                <a:rPr lang="en-US" sz="2400" b="1" baseline="-25000">
                  <a:latin typeface="Arial" panose="020B0604020202020204"/>
                  <a:cs typeface="Arial" panose="020B0604020202020204"/>
                </a:rPr>
                <a:t>1</a:t>
              </a:r>
            </a:p>
          </p:txBody>
        </p:sp>
      </p:grpSp>
      <p:grpSp>
        <p:nvGrpSpPr>
          <p:cNvPr id="6" name="Group 13"/>
          <p:cNvGrpSpPr/>
          <p:nvPr/>
        </p:nvGrpSpPr>
        <p:grpSpPr bwMode="auto">
          <a:xfrm>
            <a:off x="4776788" y="1425575"/>
            <a:ext cx="2362200" cy="2297113"/>
            <a:chOff x="2979" y="938"/>
            <a:chExt cx="1488" cy="1447"/>
          </a:xfrm>
        </p:grpSpPr>
        <p:sp>
          <p:nvSpPr>
            <p:cNvPr id="42023" name="Line 14"/>
            <p:cNvSpPr>
              <a:spLocks noChangeShapeType="1"/>
            </p:cNvSpPr>
            <p:nvPr/>
          </p:nvSpPr>
          <p:spPr bwMode="auto">
            <a:xfrm flipV="1">
              <a:off x="2979" y="1178"/>
              <a:ext cx="1198" cy="1207"/>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42024" name="Text Box 15"/>
            <p:cNvSpPr txBox="1">
              <a:spLocks noChangeArrowheads="1"/>
            </p:cNvSpPr>
            <p:nvPr/>
          </p:nvSpPr>
          <p:spPr bwMode="auto">
            <a:xfrm>
              <a:off x="4054" y="938"/>
              <a:ext cx="413" cy="288"/>
            </a:xfrm>
            <a:prstGeom prst="rect">
              <a:avLst/>
            </a:prstGeom>
            <a:noFill/>
            <a:ln w="9525">
              <a:noFill/>
              <a:miter lim="800000"/>
            </a:ln>
          </p:spPr>
          <p:txBody>
            <a:bodyPr>
              <a:spAutoFit/>
            </a:bodyPr>
            <a:lstStyle/>
            <a:p>
              <a:pPr algn="ctr">
                <a:spcBef>
                  <a:spcPct val="50000"/>
                </a:spcBef>
              </a:pPr>
              <a:r>
                <a:rPr lang="en-US" sz="2400" b="1" i="1" dirty="0">
                  <a:latin typeface="Arial" panose="020B0604020202020204"/>
                  <a:cs typeface="Arial" panose="020B0604020202020204"/>
                </a:rPr>
                <a:t>S</a:t>
              </a:r>
              <a:r>
                <a:rPr lang="en-US" sz="2400" b="1" baseline="-25000" dirty="0">
                  <a:latin typeface="Arial" panose="020B0604020202020204"/>
                  <a:cs typeface="Arial" panose="020B0604020202020204"/>
                </a:rPr>
                <a:t>2</a:t>
              </a:r>
            </a:p>
          </p:txBody>
        </p:sp>
      </p:grpSp>
      <p:grpSp>
        <p:nvGrpSpPr>
          <p:cNvPr id="7" name="Group 19"/>
          <p:cNvGrpSpPr/>
          <p:nvPr/>
        </p:nvGrpSpPr>
        <p:grpSpPr bwMode="auto">
          <a:xfrm>
            <a:off x="3543300" y="3371850"/>
            <a:ext cx="3084513" cy="2201863"/>
            <a:chOff x="2232" y="2124"/>
            <a:chExt cx="1943" cy="1387"/>
          </a:xfrm>
        </p:grpSpPr>
        <p:sp>
          <p:nvSpPr>
            <p:cNvPr id="42017" name="Text Box 20"/>
            <p:cNvSpPr txBox="1">
              <a:spLocks noChangeArrowheads="1"/>
            </p:cNvSpPr>
            <p:nvPr/>
          </p:nvSpPr>
          <p:spPr bwMode="auto">
            <a:xfrm>
              <a:off x="2232" y="2124"/>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sp>
          <p:nvSpPr>
            <p:cNvPr id="42018" name="Text Box 21"/>
            <p:cNvSpPr txBox="1">
              <a:spLocks noChangeArrowheads="1"/>
            </p:cNvSpPr>
            <p:nvPr/>
          </p:nvSpPr>
          <p:spPr bwMode="auto">
            <a:xfrm>
              <a:off x="3830" y="3223"/>
              <a:ext cx="345"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grpSp>
          <p:nvGrpSpPr>
            <p:cNvPr id="8" name="Group 22"/>
            <p:cNvGrpSpPr/>
            <p:nvPr/>
          </p:nvGrpSpPr>
          <p:grpSpPr bwMode="auto">
            <a:xfrm>
              <a:off x="2617" y="2270"/>
              <a:ext cx="1387" cy="955"/>
              <a:chOff x="357" y="2450"/>
              <a:chExt cx="795" cy="646"/>
            </a:xfrm>
          </p:grpSpPr>
          <p:sp>
            <p:nvSpPr>
              <p:cNvPr id="42021" name="Line 23"/>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2022" name="Line 24"/>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42020" name="Oval 25"/>
            <p:cNvSpPr>
              <a:spLocks noChangeArrowheads="1"/>
            </p:cNvSpPr>
            <p:nvPr/>
          </p:nvSpPr>
          <p:spPr bwMode="auto">
            <a:xfrm>
              <a:off x="3963" y="2226"/>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9" name="Group 26"/>
          <p:cNvGrpSpPr/>
          <p:nvPr/>
        </p:nvGrpSpPr>
        <p:grpSpPr bwMode="auto">
          <a:xfrm>
            <a:off x="3567113" y="2360613"/>
            <a:ext cx="2627312" cy="3216275"/>
            <a:chOff x="2247" y="1487"/>
            <a:chExt cx="1655" cy="2026"/>
          </a:xfrm>
        </p:grpSpPr>
        <p:sp>
          <p:nvSpPr>
            <p:cNvPr id="42011" name="Text Box 27"/>
            <p:cNvSpPr txBox="1">
              <a:spLocks noChangeArrowheads="1"/>
            </p:cNvSpPr>
            <p:nvPr/>
          </p:nvSpPr>
          <p:spPr bwMode="auto">
            <a:xfrm>
              <a:off x="2247" y="1487"/>
              <a:ext cx="376"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p>
          </p:txBody>
        </p:sp>
        <p:sp>
          <p:nvSpPr>
            <p:cNvPr id="42012" name="Text Box 28"/>
            <p:cNvSpPr txBox="1">
              <a:spLocks noChangeArrowheads="1"/>
            </p:cNvSpPr>
            <p:nvPr/>
          </p:nvSpPr>
          <p:spPr bwMode="auto">
            <a:xfrm>
              <a:off x="3532" y="3225"/>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2</a:t>
              </a:r>
            </a:p>
          </p:txBody>
        </p:sp>
        <p:grpSp>
          <p:nvGrpSpPr>
            <p:cNvPr id="10" name="Group 29"/>
            <p:cNvGrpSpPr/>
            <p:nvPr/>
          </p:nvGrpSpPr>
          <p:grpSpPr bwMode="auto">
            <a:xfrm>
              <a:off x="2618" y="1632"/>
              <a:ext cx="1100" cy="1589"/>
              <a:chOff x="357" y="2450"/>
              <a:chExt cx="795" cy="646"/>
            </a:xfrm>
          </p:grpSpPr>
          <p:sp>
            <p:nvSpPr>
              <p:cNvPr id="42015" name="Line 30"/>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2016" name="Line 31"/>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42014" name="Oval 32"/>
            <p:cNvSpPr>
              <a:spLocks noChangeArrowheads="1"/>
            </p:cNvSpPr>
            <p:nvPr/>
          </p:nvSpPr>
          <p:spPr bwMode="auto">
            <a:xfrm>
              <a:off x="3678" y="1585"/>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113697" name="Line 33"/>
          <p:cNvSpPr>
            <a:spLocks noChangeShapeType="1"/>
          </p:cNvSpPr>
          <p:nvPr/>
        </p:nvSpPr>
        <p:spPr bwMode="auto">
          <a:xfrm flipH="1">
            <a:off x="6334125" y="2255838"/>
            <a:ext cx="1203325" cy="0"/>
          </a:xfrm>
          <a:prstGeom prst="line">
            <a:avLst/>
          </a:prstGeom>
          <a:noFill/>
          <a:ln w="38100">
            <a:solidFill>
              <a:srgbClr val="008080"/>
            </a:solidFill>
            <a:round/>
            <a:tailEnd type="triangle" w="lg" len="med"/>
          </a:ln>
        </p:spPr>
        <p:txBody>
          <a:bodyPr/>
          <a:lstStyle/>
          <a:p>
            <a:endParaRPr lang="en-US">
              <a:latin typeface="Arial" panose="020B0604020202020204"/>
              <a:cs typeface="Arial" panose="020B0604020202020204"/>
            </a:endParaRPr>
          </a:p>
        </p:txBody>
      </p:sp>
      <p:sp>
        <p:nvSpPr>
          <p:cNvPr id="113698" name="Line 34"/>
          <p:cNvSpPr>
            <a:spLocks noChangeShapeType="1"/>
          </p:cNvSpPr>
          <p:nvPr/>
        </p:nvSpPr>
        <p:spPr bwMode="auto">
          <a:xfrm flipH="1">
            <a:off x="5902325" y="5118100"/>
            <a:ext cx="447675" cy="0"/>
          </a:xfrm>
          <a:prstGeom prst="line">
            <a:avLst/>
          </a:prstGeom>
          <a:noFill/>
          <a:ln w="38100">
            <a:solidFill>
              <a:srgbClr val="008080"/>
            </a:solidFill>
            <a:round/>
            <a:tailEnd type="triangle" w="lg" len="med"/>
          </a:ln>
        </p:spPr>
        <p:txBody>
          <a:bodyPr/>
          <a:lstStyle/>
          <a:p>
            <a:endParaRPr lang="en-US">
              <a:latin typeface="Arial" panose="020B0604020202020204"/>
              <a:cs typeface="Arial" panose="020B0604020202020204"/>
            </a:endParaRPr>
          </a:p>
        </p:txBody>
      </p:sp>
      <p:sp>
        <p:nvSpPr>
          <p:cNvPr id="113699" name="Line 35"/>
          <p:cNvSpPr>
            <a:spLocks noChangeShapeType="1"/>
          </p:cNvSpPr>
          <p:nvPr/>
        </p:nvSpPr>
        <p:spPr bwMode="auto">
          <a:xfrm rot="5400000" flipH="1">
            <a:off x="3654425" y="3092451"/>
            <a:ext cx="1004887" cy="4762"/>
          </a:xfrm>
          <a:prstGeom prst="line">
            <a:avLst/>
          </a:prstGeom>
          <a:noFill/>
          <a:ln w="38100">
            <a:solidFill>
              <a:srgbClr val="008080"/>
            </a:solidFill>
            <a:round/>
            <a:tailEnd type="triangle" w="lg" len="med"/>
          </a:ln>
        </p:spPr>
        <p:txBody>
          <a:bodyPr/>
          <a:lstStyle/>
          <a:p>
            <a:endParaRPr lang="en-US">
              <a:latin typeface="Arial" panose="020B0604020202020204"/>
              <a:cs typeface="Arial" panose="020B0604020202020204"/>
            </a:endParaRPr>
          </a:p>
        </p:txBody>
      </p:sp>
      <p:sp>
        <p:nvSpPr>
          <p:cNvPr id="113700" name="Text Box 36"/>
          <p:cNvSpPr txBox="1">
            <a:spLocks noChangeArrowheads="1"/>
          </p:cNvSpPr>
          <p:nvPr/>
        </p:nvSpPr>
        <p:spPr bwMode="auto">
          <a:xfrm>
            <a:off x="430532" y="1595438"/>
            <a:ext cx="2852995" cy="2862322"/>
          </a:xfrm>
          <a:prstGeom prst="rect">
            <a:avLst/>
          </a:prstGeom>
          <a:noFill/>
          <a:ln w="9525">
            <a:noFill/>
            <a:miter lim="800000"/>
          </a:ln>
        </p:spPr>
        <p:txBody>
          <a:bodyPr wrap="square">
            <a:spAutoFit/>
          </a:bodyPr>
          <a:lstStyle/>
          <a:p>
            <a:pPr>
              <a:spcBef>
                <a:spcPct val="50000"/>
              </a:spcBef>
            </a:pPr>
            <a:r>
              <a:rPr lang="zh-CN" altLang="en-US" sz="2400" smtClean="0">
                <a:latin typeface="微软雅黑" panose="020B0503020204020204" pitchFamily="34" charset="-122"/>
                <a:ea typeface="微软雅黑" panose="020B0503020204020204" pitchFamily="34" charset="-122"/>
                <a:cs typeface="Arial" panose="020B0604020202020204"/>
              </a:rPr>
              <a:t>禁毒减少了</a:t>
            </a:r>
            <a:r>
              <a:rPr lang="zh-CN" altLang="en-US" sz="2400" dirty="0">
                <a:latin typeface="微软雅黑" panose="020B0503020204020204" pitchFamily="34" charset="-122"/>
                <a:ea typeface="微软雅黑" panose="020B0503020204020204" pitchFamily="34" charset="-122"/>
                <a:cs typeface="Arial" panose="020B0604020202020204"/>
              </a:rPr>
              <a:t>毒品供给</a:t>
            </a:r>
            <a:endParaRPr lang="en-US" altLang="zh-CN" sz="2400" dirty="0">
              <a:latin typeface="微软雅黑" panose="020B0503020204020204" pitchFamily="34" charset="-122"/>
              <a:ea typeface="微软雅黑" panose="020B0503020204020204" pitchFamily="34" charset="-122"/>
              <a:cs typeface="Arial" panose="020B0604020202020204"/>
            </a:endParaRPr>
          </a:p>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由于毒品的需求是缺乏</a:t>
            </a:r>
            <a:r>
              <a:rPr lang="zh-CN" altLang="en-US" sz="2400">
                <a:latin typeface="微软雅黑" panose="020B0503020204020204" pitchFamily="34" charset="-122"/>
                <a:ea typeface="微软雅黑" panose="020B0503020204020204" pitchFamily="34" charset="-122"/>
                <a:cs typeface="Arial" panose="020B0604020202020204"/>
              </a:rPr>
              <a:t>弹性</a:t>
            </a:r>
            <a:r>
              <a:rPr lang="zh-CN" altLang="en-US" sz="2400" smtClean="0">
                <a:latin typeface="微软雅黑" panose="020B0503020204020204" pitchFamily="34" charset="-122"/>
                <a:ea typeface="微软雅黑" panose="020B0503020204020204" pitchFamily="34" charset="-122"/>
                <a:cs typeface="Arial" panose="020B0604020202020204"/>
              </a:rPr>
              <a:t>的，毒品</a:t>
            </a:r>
            <a:r>
              <a:rPr lang="zh-CN" altLang="en-US" sz="2400" dirty="0">
                <a:latin typeface="微软雅黑" panose="020B0503020204020204" pitchFamily="34" charset="-122"/>
                <a:ea typeface="微软雅黑" panose="020B0503020204020204" pitchFamily="34" charset="-122"/>
                <a:cs typeface="Arial" panose="020B0604020202020204"/>
              </a:rPr>
              <a:t>价格提高的比例会大于毒品使用减少的比例</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113702" name="Text Box 38"/>
          <p:cNvSpPr txBox="1">
            <a:spLocks noChangeArrowheads="1"/>
          </p:cNvSpPr>
          <p:nvPr/>
        </p:nvSpPr>
        <p:spPr bwMode="auto">
          <a:xfrm>
            <a:off x="408926" y="4624106"/>
            <a:ext cx="3103201" cy="1200329"/>
          </a:xfrm>
          <a:prstGeom prst="rect">
            <a:avLst/>
          </a:prstGeom>
          <a:noFill/>
          <a:ln w="9525">
            <a:noFill/>
            <a:miter lim="800000"/>
          </a:ln>
        </p:spPr>
        <p:txBody>
          <a:bodyPr wrap="square">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结果</a:t>
            </a:r>
            <a:r>
              <a:rPr lang="en-US" altLang="zh-CN" sz="2400" dirty="0">
                <a:latin typeface="微软雅黑" panose="020B0503020204020204" pitchFamily="34" charset="-122"/>
                <a:ea typeface="微软雅黑" panose="020B0503020204020204" pitchFamily="34" charset="-122"/>
                <a:cs typeface="Arial" panose="020B0604020202020204"/>
              </a:rPr>
              <a:t>:</a:t>
            </a:r>
            <a:r>
              <a:rPr lang="zh-CN" altLang="en-US" sz="2400" dirty="0">
                <a:latin typeface="微软雅黑" panose="020B0503020204020204" pitchFamily="34" charset="-122"/>
                <a:ea typeface="微软雅黑" panose="020B0503020204020204" pitchFamily="34" charset="-122"/>
                <a:cs typeface="Arial" panose="020B0604020202020204"/>
              </a:rPr>
              <a:t>在毒品上的总支出和与毒品相关</a:t>
            </a:r>
            <a:r>
              <a:rPr lang="zh-CN" altLang="en-US" sz="2400">
                <a:latin typeface="微软雅黑" panose="020B0503020204020204" pitchFamily="34" charset="-122"/>
                <a:ea typeface="微软雅黑" panose="020B0503020204020204" pitchFamily="34" charset="-122"/>
                <a:cs typeface="Arial" panose="020B0604020202020204"/>
              </a:rPr>
              <a:t>的</a:t>
            </a:r>
            <a:r>
              <a:rPr lang="zh-CN" altLang="en-US" sz="2400" smtClean="0">
                <a:latin typeface="微软雅黑" panose="020B0503020204020204" pitchFamily="34" charset="-122"/>
                <a:ea typeface="微软雅黑" panose="020B0503020204020204" pitchFamily="34" charset="-122"/>
                <a:cs typeface="Arial" panose="020B0604020202020204"/>
              </a:rPr>
              <a:t>犯罪货币价值都会</a:t>
            </a:r>
            <a:r>
              <a:rPr lang="zh-CN" altLang="en-US" sz="2400" dirty="0">
                <a:latin typeface="微软雅黑" panose="020B0503020204020204" pitchFamily="34" charset="-122"/>
                <a:ea typeface="微软雅黑" panose="020B0503020204020204" pitchFamily="34" charset="-122"/>
                <a:cs typeface="Arial" panose="020B0604020202020204"/>
              </a:rPr>
              <a:t>增加</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113703" name="Rectangle 39"/>
          <p:cNvSpPr>
            <a:spLocks noChangeArrowheads="1"/>
          </p:cNvSpPr>
          <p:nvPr/>
        </p:nvSpPr>
        <p:spPr bwMode="auto">
          <a:xfrm>
            <a:off x="4157663" y="3606800"/>
            <a:ext cx="2190750" cy="1500188"/>
          </a:xfrm>
          <a:prstGeom prst="rect">
            <a:avLst/>
          </a:prstGeom>
          <a:solidFill>
            <a:srgbClr val="FF0000">
              <a:alpha val="36078"/>
            </a:srgbClr>
          </a:solidFill>
          <a:ln w="9525">
            <a:noFill/>
            <a:miter lim="800000"/>
          </a:ln>
        </p:spPr>
        <p:txBody>
          <a:bodyPr wrap="none" anchor="ctr"/>
          <a:lstStyle/>
          <a:p>
            <a:endParaRPr lang="en-US">
              <a:latin typeface="Arial" panose="020B0604020202020204"/>
              <a:cs typeface="Arial" panose="020B0604020202020204"/>
            </a:endParaRPr>
          </a:p>
        </p:txBody>
      </p:sp>
      <p:grpSp>
        <p:nvGrpSpPr>
          <p:cNvPr id="11" name="Group 47"/>
          <p:cNvGrpSpPr/>
          <p:nvPr/>
        </p:nvGrpSpPr>
        <p:grpSpPr bwMode="auto">
          <a:xfrm>
            <a:off x="4167188" y="798512"/>
            <a:ext cx="3486149" cy="4308475"/>
            <a:chOff x="2625" y="503"/>
            <a:chExt cx="2196" cy="2714"/>
          </a:xfrm>
        </p:grpSpPr>
        <p:sp>
          <p:nvSpPr>
            <p:cNvPr id="42007" name="Rectangle 40"/>
            <p:cNvSpPr>
              <a:spLocks noChangeArrowheads="1"/>
            </p:cNvSpPr>
            <p:nvPr/>
          </p:nvSpPr>
          <p:spPr bwMode="auto">
            <a:xfrm>
              <a:off x="2625" y="1641"/>
              <a:ext cx="1092" cy="1576"/>
            </a:xfrm>
            <a:prstGeom prst="rect">
              <a:avLst/>
            </a:prstGeom>
            <a:solidFill>
              <a:srgbClr val="FFFF00">
                <a:alpha val="36078"/>
              </a:srgbClr>
            </a:solidFill>
            <a:ln w="9525">
              <a:noFill/>
              <a:miter lim="800000"/>
            </a:ln>
          </p:spPr>
          <p:txBody>
            <a:bodyPr wrap="none" anchor="ctr"/>
            <a:lstStyle/>
            <a:p>
              <a:endParaRPr lang="en-US">
                <a:latin typeface="Arial" panose="020B0604020202020204"/>
                <a:cs typeface="Arial" panose="020B0604020202020204"/>
              </a:endParaRPr>
            </a:p>
          </p:txBody>
        </p:sp>
        <p:grpSp>
          <p:nvGrpSpPr>
            <p:cNvPr id="12" name="Group 46"/>
            <p:cNvGrpSpPr/>
            <p:nvPr/>
          </p:nvGrpSpPr>
          <p:grpSpPr bwMode="auto">
            <a:xfrm>
              <a:off x="3081" y="503"/>
              <a:ext cx="1740" cy="1218"/>
              <a:chOff x="3081" y="503"/>
              <a:chExt cx="1740" cy="1218"/>
            </a:xfrm>
          </p:grpSpPr>
          <p:sp>
            <p:nvSpPr>
              <p:cNvPr id="42009" name="Text Box 42"/>
              <p:cNvSpPr txBox="1">
                <a:spLocks noChangeArrowheads="1"/>
              </p:cNvSpPr>
              <p:nvPr/>
            </p:nvSpPr>
            <p:spPr bwMode="auto">
              <a:xfrm>
                <a:off x="3105" y="503"/>
                <a:ext cx="1716" cy="523"/>
              </a:xfrm>
              <a:prstGeom prst="rect">
                <a:avLst/>
              </a:prstGeom>
              <a:solidFill>
                <a:srgbClr val="FFFF00">
                  <a:alpha val="36078"/>
                </a:srgbClr>
              </a:solidFill>
              <a:ln w="9525">
                <a:noFill/>
                <a:miter lim="800000"/>
              </a:ln>
            </p:spPr>
            <p:txBody>
              <a:bodyPr>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与毒品相关的犯罪的新价值</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42010" name="Line 43"/>
              <p:cNvSpPr>
                <a:spLocks noChangeShapeType="1"/>
              </p:cNvSpPr>
              <p:nvPr/>
            </p:nvSpPr>
            <p:spPr bwMode="auto">
              <a:xfrm flipH="1">
                <a:off x="3081" y="1018"/>
                <a:ext cx="74" cy="703"/>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grpSp>
      <p:grpSp>
        <p:nvGrpSpPr>
          <p:cNvPr id="13" name="Group 45"/>
          <p:cNvGrpSpPr/>
          <p:nvPr/>
        </p:nvGrpSpPr>
        <p:grpSpPr bwMode="auto">
          <a:xfrm>
            <a:off x="6273800" y="3241678"/>
            <a:ext cx="2541588" cy="1200151"/>
            <a:chOff x="3952" y="2042"/>
            <a:chExt cx="1601" cy="756"/>
          </a:xfrm>
        </p:grpSpPr>
        <p:sp>
          <p:nvSpPr>
            <p:cNvPr id="42005" name="Text Box 41"/>
            <p:cNvSpPr txBox="1">
              <a:spLocks noChangeArrowheads="1"/>
            </p:cNvSpPr>
            <p:nvPr/>
          </p:nvSpPr>
          <p:spPr bwMode="auto">
            <a:xfrm>
              <a:off x="4467" y="2042"/>
              <a:ext cx="1086" cy="756"/>
            </a:xfrm>
            <a:prstGeom prst="rect">
              <a:avLst/>
            </a:prstGeom>
            <a:solidFill>
              <a:srgbClr val="FF0000">
                <a:alpha val="36078"/>
              </a:srgbClr>
            </a:solidFill>
            <a:ln w="9525">
              <a:noFill/>
              <a:miter lim="800000"/>
            </a:ln>
          </p:spPr>
          <p:txBody>
            <a:bodyPr>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与毒品相关的犯罪的最初价值</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42006" name="Line 44"/>
            <p:cNvSpPr>
              <a:spLocks noChangeShapeType="1"/>
            </p:cNvSpPr>
            <p:nvPr/>
          </p:nvSpPr>
          <p:spPr bwMode="auto">
            <a:xfrm flipV="1">
              <a:off x="3952" y="2498"/>
              <a:ext cx="509" cy="18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703"/>
                                        </p:tgtEl>
                                        <p:attrNameLst>
                                          <p:attrName>style.visibility</p:attrName>
                                        </p:attrNameLst>
                                      </p:cBhvr>
                                      <p:to>
                                        <p:strVal val="visible"/>
                                      </p:to>
                                    </p:set>
                                    <p:animEffect transition="in" filter="fade">
                                      <p:cBhvr>
                                        <p:cTn id="7" dur="500"/>
                                        <p:tgtEl>
                                          <p:spTgt spid="113703"/>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3700"/>
                                        </p:tgtEl>
                                        <p:attrNameLst>
                                          <p:attrName>style.visibility</p:attrName>
                                        </p:attrNameLst>
                                      </p:cBhvr>
                                      <p:to>
                                        <p:strVal val="visible"/>
                                      </p:to>
                                    </p:set>
                                    <p:animEffect transition="in" filter="wipe(left)">
                                      <p:cBhvr>
                                        <p:cTn id="15" dur="500"/>
                                        <p:tgtEl>
                                          <p:spTgt spid="11370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13697"/>
                                        </p:tgtEl>
                                        <p:attrNameLst>
                                          <p:attrName>style.visibility</p:attrName>
                                        </p:attrNameLst>
                                      </p:cBhvr>
                                      <p:to>
                                        <p:strVal val="visible"/>
                                      </p:to>
                                    </p:set>
                                    <p:animEffect transition="in" filter="wipe(right)">
                                      <p:cBhvr>
                                        <p:cTn id="20" dur="500"/>
                                        <p:tgtEl>
                                          <p:spTgt spid="113697"/>
                                        </p:tgtEl>
                                      </p:cBhvr>
                                    </p:animEffect>
                                  </p:childTnLst>
                                </p:cTn>
                              </p:par>
                            </p:childTnLst>
                          </p:cTn>
                        </p:par>
                        <p:par>
                          <p:cTn id="21" fill="hold">
                            <p:stCondLst>
                              <p:cond delay="500"/>
                            </p:stCondLst>
                            <p:childTnLst>
                              <p:par>
                                <p:cTn id="22" presetID="18" presetClass="entr" presetSubtype="3"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trips(upRigh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3699"/>
                                        </p:tgtEl>
                                        <p:attrNameLst>
                                          <p:attrName>style.visibility</p:attrName>
                                        </p:attrNameLst>
                                      </p:cBhvr>
                                      <p:to>
                                        <p:strVal val="visible"/>
                                      </p:to>
                                    </p:set>
                                    <p:animEffect transition="in" filter="wipe(down)">
                                      <p:cBhvr>
                                        <p:cTn id="29" dur="500"/>
                                        <p:tgtEl>
                                          <p:spTgt spid="113699"/>
                                        </p:tgtEl>
                                      </p:cBhvr>
                                    </p:animEffect>
                                  </p:childTnLst>
                                </p:cTn>
                              </p:par>
                            </p:childTnLst>
                          </p:cTn>
                        </p:par>
                        <p:par>
                          <p:cTn id="30" fill="hold">
                            <p:stCondLst>
                              <p:cond delay="500"/>
                            </p:stCondLst>
                            <p:childTnLst>
                              <p:par>
                                <p:cTn id="31" presetID="18" presetClass="entr" presetSubtype="6"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strips(downRight)">
                                      <p:cBhvr>
                                        <p:cTn id="33" dur="500"/>
                                        <p:tgtEl>
                                          <p:spTgt spid="9"/>
                                        </p:tgtEl>
                                      </p:cBhvr>
                                    </p:animEffect>
                                  </p:childTnLst>
                                </p:cTn>
                              </p:par>
                            </p:childTnLst>
                          </p:cTn>
                        </p:par>
                        <p:par>
                          <p:cTn id="34" fill="hold">
                            <p:stCondLst>
                              <p:cond delay="1000"/>
                            </p:stCondLst>
                            <p:childTnLst>
                              <p:par>
                                <p:cTn id="35" presetID="22" presetClass="entr" presetSubtype="2" fill="hold" grpId="0" nodeType="afterEffect">
                                  <p:stCondLst>
                                    <p:cond delay="0"/>
                                  </p:stCondLst>
                                  <p:childTnLst>
                                    <p:set>
                                      <p:cBhvr>
                                        <p:cTn id="36" dur="1" fill="hold">
                                          <p:stCondLst>
                                            <p:cond delay="0"/>
                                          </p:stCondLst>
                                        </p:cTn>
                                        <p:tgtEl>
                                          <p:spTgt spid="113698"/>
                                        </p:tgtEl>
                                        <p:attrNameLst>
                                          <p:attrName>style.visibility</p:attrName>
                                        </p:attrNameLst>
                                      </p:cBhvr>
                                      <p:to>
                                        <p:strVal val="visible"/>
                                      </p:to>
                                    </p:set>
                                    <p:animEffect transition="in" filter="wipe(right)">
                                      <p:cBhvr>
                                        <p:cTn id="37" dur="500"/>
                                        <p:tgtEl>
                                          <p:spTgt spid="11369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13702"/>
                                        </p:tgtEl>
                                        <p:attrNameLst>
                                          <p:attrName>style.visibility</p:attrName>
                                        </p:attrNameLst>
                                      </p:cBhvr>
                                      <p:to>
                                        <p:strVal val="visible"/>
                                      </p:to>
                                    </p:set>
                                    <p:animEffect transition="in" filter="wipe(left)">
                                      <p:cBhvr>
                                        <p:cTn id="45" dur="500"/>
                                        <p:tgtEl>
                                          <p:spTgt spid="113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97" grpId="0" animBg="1"/>
      <p:bldP spid="113698" grpId="0" animBg="1"/>
      <p:bldP spid="113699" grpId="0" animBg="1"/>
      <p:bldP spid="113700" grpId="0"/>
      <p:bldP spid="113702" grpId="0"/>
      <p:bldP spid="11370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idx="4294967295"/>
          </p:nvPr>
        </p:nvSpPr>
        <p:spPr>
          <a:xfrm>
            <a:off x="457200" y="608520"/>
            <a:ext cx="8229600" cy="649287"/>
          </a:xfrm>
        </p:spPr>
        <p:txBody>
          <a:bodyPr>
            <a:normAutofit/>
          </a:bodyPr>
          <a:lstStyle/>
          <a:p>
            <a:pPr eaLnBrk="1" hangingPunct="1"/>
            <a:r>
              <a:rPr lang="zh-CN" altLang="en-US" sz="3200" dirty="0">
                <a:ea typeface="华光中雅_CNKI" panose="02000500000000000000"/>
              </a:rPr>
              <a:t>政策</a:t>
            </a:r>
            <a:r>
              <a:rPr lang="en-US" sz="3200" dirty="0">
                <a:ea typeface="华光中雅_CNKI" panose="02000500000000000000"/>
              </a:rPr>
              <a:t> 2:  </a:t>
            </a:r>
            <a:r>
              <a:rPr lang="zh-CN" altLang="en-US" sz="3200" dirty="0">
                <a:ea typeface="华光中雅_CNKI" panose="02000500000000000000"/>
              </a:rPr>
              <a:t>教育</a:t>
            </a:r>
            <a:endParaRPr lang="en-US" sz="3200" dirty="0">
              <a:ea typeface="华光中雅_CNKI" panose="02000500000000000000"/>
            </a:endParaRPr>
          </a:p>
        </p:txBody>
      </p:sp>
      <p:sp>
        <p:nvSpPr>
          <p:cNvPr id="4301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2" name="Group 4"/>
          <p:cNvGrpSpPr/>
          <p:nvPr/>
        </p:nvGrpSpPr>
        <p:grpSpPr bwMode="auto">
          <a:xfrm>
            <a:off x="3163888" y="1257300"/>
            <a:ext cx="5461000" cy="4314826"/>
            <a:chOff x="1993" y="792"/>
            <a:chExt cx="3440" cy="2718"/>
          </a:xfrm>
        </p:grpSpPr>
        <p:grpSp>
          <p:nvGrpSpPr>
            <p:cNvPr id="3" name="Group 5"/>
            <p:cNvGrpSpPr/>
            <p:nvPr/>
          </p:nvGrpSpPr>
          <p:grpSpPr bwMode="auto">
            <a:xfrm>
              <a:off x="2613" y="792"/>
              <a:ext cx="2750" cy="2433"/>
              <a:chOff x="1098" y="1361"/>
              <a:chExt cx="2116" cy="2027"/>
            </a:xfrm>
          </p:grpSpPr>
          <p:sp>
            <p:nvSpPr>
              <p:cNvPr id="43055" name="Line 6"/>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3056" name="Line 7"/>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43053" name="Text Box 8"/>
            <p:cNvSpPr txBox="1">
              <a:spLocks noChangeArrowheads="1"/>
            </p:cNvSpPr>
            <p:nvPr/>
          </p:nvSpPr>
          <p:spPr bwMode="auto">
            <a:xfrm>
              <a:off x="1993" y="821"/>
              <a:ext cx="618" cy="523"/>
            </a:xfrm>
            <a:prstGeom prst="rect">
              <a:avLst/>
            </a:prstGeom>
            <a:noFill/>
            <a:ln w="9525">
              <a:noFill/>
              <a:miter lim="800000"/>
            </a:ln>
          </p:spPr>
          <p:txBody>
            <a:bodyPr wrap="square">
              <a:spAutoFit/>
            </a:bodyPr>
            <a:lstStyle/>
            <a:p>
              <a:pPr algn="r">
                <a:spcBef>
                  <a:spcPct val="50000"/>
                </a:spcBef>
              </a:pPr>
              <a:r>
                <a:rPr lang="zh-CN" altLang="en-US" sz="2400" dirty="0">
                  <a:latin typeface="Arial" panose="020B0604020202020204"/>
                  <a:cs typeface="Arial" panose="020B0604020202020204"/>
                </a:rPr>
                <a:t>毒品价格</a:t>
              </a:r>
              <a:endParaRPr lang="en-US" sz="2400" dirty="0">
                <a:latin typeface="Arial" panose="020B0604020202020204"/>
                <a:cs typeface="Arial" panose="020B0604020202020204"/>
              </a:endParaRPr>
            </a:p>
          </p:txBody>
        </p:sp>
        <p:sp>
          <p:nvSpPr>
            <p:cNvPr id="43054" name="Text Box 9"/>
            <p:cNvSpPr txBox="1">
              <a:spLocks noChangeArrowheads="1"/>
            </p:cNvSpPr>
            <p:nvPr/>
          </p:nvSpPr>
          <p:spPr bwMode="auto">
            <a:xfrm>
              <a:off x="4498" y="3219"/>
              <a:ext cx="935" cy="291"/>
            </a:xfrm>
            <a:prstGeom prst="rect">
              <a:avLst/>
            </a:prstGeom>
            <a:noFill/>
            <a:ln w="9525">
              <a:noFill/>
              <a:miter lim="800000"/>
            </a:ln>
          </p:spPr>
          <p:txBody>
            <a:bodyPr>
              <a:spAutoFit/>
            </a:bodyPr>
            <a:lstStyle/>
            <a:p>
              <a:pPr algn="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毒品数量</a:t>
              </a:r>
              <a:endParaRPr lang="en-US" sz="2400" dirty="0">
                <a:latin typeface="微软雅黑" panose="020B0503020204020204" pitchFamily="34" charset="-122"/>
                <a:ea typeface="微软雅黑" panose="020B0503020204020204" pitchFamily="34" charset="-122"/>
                <a:cs typeface="Arial" panose="020B0604020202020204"/>
              </a:endParaRPr>
            </a:p>
          </p:txBody>
        </p:sp>
      </p:grpSp>
      <p:grpSp>
        <p:nvGrpSpPr>
          <p:cNvPr id="4" name="Group 10"/>
          <p:cNvGrpSpPr/>
          <p:nvPr/>
        </p:nvGrpSpPr>
        <p:grpSpPr bwMode="auto">
          <a:xfrm>
            <a:off x="5470525" y="1849438"/>
            <a:ext cx="1490663" cy="3128962"/>
            <a:chOff x="3446" y="1165"/>
            <a:chExt cx="939" cy="1971"/>
          </a:xfrm>
        </p:grpSpPr>
        <p:sp>
          <p:nvSpPr>
            <p:cNvPr id="43050" name="Line 11"/>
            <p:cNvSpPr>
              <a:spLocks noChangeShapeType="1"/>
            </p:cNvSpPr>
            <p:nvPr/>
          </p:nvSpPr>
          <p:spPr bwMode="auto">
            <a:xfrm>
              <a:off x="3624" y="1417"/>
              <a:ext cx="761" cy="1719"/>
            </a:xfrm>
            <a:prstGeom prst="line">
              <a:avLst/>
            </a:prstGeom>
            <a:noFill/>
            <a:ln w="38100">
              <a:solidFill>
                <a:schemeClr val="tx2"/>
              </a:solidFill>
              <a:round/>
            </a:ln>
          </p:spPr>
          <p:txBody>
            <a:bodyPr/>
            <a:lstStyle/>
            <a:p>
              <a:endParaRPr lang="en-US">
                <a:latin typeface="Arial" panose="020B0604020202020204"/>
                <a:cs typeface="Arial" panose="020B0604020202020204"/>
              </a:endParaRPr>
            </a:p>
          </p:txBody>
        </p:sp>
        <p:sp>
          <p:nvSpPr>
            <p:cNvPr id="43051" name="Text Box 12"/>
            <p:cNvSpPr txBox="1">
              <a:spLocks noChangeArrowheads="1"/>
            </p:cNvSpPr>
            <p:nvPr/>
          </p:nvSpPr>
          <p:spPr bwMode="auto">
            <a:xfrm>
              <a:off x="3446" y="1165"/>
              <a:ext cx="413"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r>
                <a:rPr lang="en-US" sz="2400" b="1" baseline="-25000">
                  <a:latin typeface="Arial" panose="020B0604020202020204"/>
                  <a:cs typeface="Arial" panose="020B0604020202020204"/>
                </a:rPr>
                <a:t>1</a:t>
              </a:r>
            </a:p>
          </p:txBody>
        </p:sp>
      </p:grpSp>
      <p:grpSp>
        <p:nvGrpSpPr>
          <p:cNvPr id="5" name="Group 13"/>
          <p:cNvGrpSpPr/>
          <p:nvPr/>
        </p:nvGrpSpPr>
        <p:grpSpPr bwMode="auto">
          <a:xfrm>
            <a:off x="5491163" y="2249488"/>
            <a:ext cx="2371725" cy="2224087"/>
            <a:chOff x="3459" y="1417"/>
            <a:chExt cx="1494" cy="1401"/>
          </a:xfrm>
        </p:grpSpPr>
        <p:sp>
          <p:nvSpPr>
            <p:cNvPr id="43048" name="Line 14"/>
            <p:cNvSpPr>
              <a:spLocks noChangeShapeType="1"/>
            </p:cNvSpPr>
            <p:nvPr/>
          </p:nvSpPr>
          <p:spPr bwMode="auto">
            <a:xfrm flipV="1">
              <a:off x="3459" y="1611"/>
              <a:ext cx="1198" cy="1207"/>
            </a:xfrm>
            <a:prstGeom prst="line">
              <a:avLst/>
            </a:prstGeom>
            <a:noFill/>
            <a:ln w="38100">
              <a:solidFill>
                <a:schemeClr val="tx2"/>
              </a:solidFill>
              <a:round/>
            </a:ln>
          </p:spPr>
          <p:txBody>
            <a:bodyPr/>
            <a:lstStyle/>
            <a:p>
              <a:endParaRPr lang="en-US">
                <a:latin typeface="Arial" panose="020B0604020202020204"/>
                <a:cs typeface="Arial" panose="020B0604020202020204"/>
              </a:endParaRPr>
            </a:p>
          </p:txBody>
        </p:sp>
        <p:sp>
          <p:nvSpPr>
            <p:cNvPr id="43049" name="Text Box 15"/>
            <p:cNvSpPr txBox="1">
              <a:spLocks noChangeArrowheads="1"/>
            </p:cNvSpPr>
            <p:nvPr/>
          </p:nvSpPr>
          <p:spPr bwMode="auto">
            <a:xfrm>
              <a:off x="4596" y="1417"/>
              <a:ext cx="35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endParaRPr lang="en-US" sz="2400" b="1" baseline="-25000">
                <a:latin typeface="Arial" panose="020B0604020202020204"/>
                <a:cs typeface="Arial" panose="020B0604020202020204"/>
              </a:endParaRPr>
            </a:p>
          </p:txBody>
        </p:sp>
      </p:grpSp>
      <p:grpSp>
        <p:nvGrpSpPr>
          <p:cNvPr id="6" name="Group 16"/>
          <p:cNvGrpSpPr/>
          <p:nvPr/>
        </p:nvGrpSpPr>
        <p:grpSpPr bwMode="auto">
          <a:xfrm>
            <a:off x="3543300" y="3371850"/>
            <a:ext cx="3084513" cy="2201863"/>
            <a:chOff x="2232" y="2124"/>
            <a:chExt cx="1943" cy="1387"/>
          </a:xfrm>
        </p:grpSpPr>
        <p:sp>
          <p:nvSpPr>
            <p:cNvPr id="43042" name="Text Box 17"/>
            <p:cNvSpPr txBox="1">
              <a:spLocks noChangeArrowheads="1"/>
            </p:cNvSpPr>
            <p:nvPr/>
          </p:nvSpPr>
          <p:spPr bwMode="auto">
            <a:xfrm>
              <a:off x="2232" y="2124"/>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sp>
          <p:nvSpPr>
            <p:cNvPr id="43043" name="Text Box 18"/>
            <p:cNvSpPr txBox="1">
              <a:spLocks noChangeArrowheads="1"/>
            </p:cNvSpPr>
            <p:nvPr/>
          </p:nvSpPr>
          <p:spPr bwMode="auto">
            <a:xfrm>
              <a:off x="3830" y="3223"/>
              <a:ext cx="345"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grpSp>
          <p:nvGrpSpPr>
            <p:cNvPr id="7" name="Group 19"/>
            <p:cNvGrpSpPr/>
            <p:nvPr/>
          </p:nvGrpSpPr>
          <p:grpSpPr bwMode="auto">
            <a:xfrm>
              <a:off x="2617" y="2270"/>
              <a:ext cx="1387" cy="955"/>
              <a:chOff x="357" y="2450"/>
              <a:chExt cx="795" cy="646"/>
            </a:xfrm>
          </p:grpSpPr>
          <p:sp>
            <p:nvSpPr>
              <p:cNvPr id="43046" name="Line 20"/>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3047" name="Line 21"/>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43045" name="Oval 22"/>
            <p:cNvSpPr>
              <a:spLocks noChangeArrowheads="1"/>
            </p:cNvSpPr>
            <p:nvPr/>
          </p:nvSpPr>
          <p:spPr bwMode="auto">
            <a:xfrm>
              <a:off x="3963" y="2226"/>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8" name="Group 23"/>
          <p:cNvGrpSpPr/>
          <p:nvPr/>
        </p:nvGrpSpPr>
        <p:grpSpPr bwMode="auto">
          <a:xfrm>
            <a:off x="4613275" y="1846263"/>
            <a:ext cx="1474788" cy="3125787"/>
            <a:chOff x="2906" y="1163"/>
            <a:chExt cx="929" cy="1969"/>
          </a:xfrm>
        </p:grpSpPr>
        <p:sp>
          <p:nvSpPr>
            <p:cNvPr id="43040" name="Line 24"/>
            <p:cNvSpPr>
              <a:spLocks noChangeShapeType="1"/>
            </p:cNvSpPr>
            <p:nvPr/>
          </p:nvSpPr>
          <p:spPr bwMode="auto">
            <a:xfrm>
              <a:off x="3074" y="1413"/>
              <a:ext cx="761" cy="1719"/>
            </a:xfrm>
            <a:prstGeom prst="line">
              <a:avLst/>
            </a:prstGeom>
            <a:noFill/>
            <a:ln w="38100">
              <a:solidFill>
                <a:srgbClr val="CC0000"/>
              </a:solidFill>
              <a:round/>
            </a:ln>
          </p:spPr>
          <p:txBody>
            <a:bodyPr/>
            <a:lstStyle/>
            <a:p>
              <a:endParaRPr lang="en-US">
                <a:latin typeface="Arial" panose="020B0604020202020204"/>
                <a:cs typeface="Arial" panose="020B0604020202020204"/>
              </a:endParaRPr>
            </a:p>
          </p:txBody>
        </p:sp>
        <p:sp>
          <p:nvSpPr>
            <p:cNvPr id="43041" name="Text Box 25"/>
            <p:cNvSpPr txBox="1">
              <a:spLocks noChangeArrowheads="1"/>
            </p:cNvSpPr>
            <p:nvPr/>
          </p:nvSpPr>
          <p:spPr bwMode="auto">
            <a:xfrm>
              <a:off x="2906" y="1163"/>
              <a:ext cx="413"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r>
                <a:rPr lang="en-US" sz="2400" b="1" baseline="-25000">
                  <a:latin typeface="Arial" panose="020B0604020202020204"/>
                  <a:cs typeface="Arial" panose="020B0604020202020204"/>
                </a:rPr>
                <a:t>2</a:t>
              </a:r>
            </a:p>
          </p:txBody>
        </p:sp>
      </p:grpSp>
      <p:grpSp>
        <p:nvGrpSpPr>
          <p:cNvPr id="9" name="Group 26"/>
          <p:cNvGrpSpPr/>
          <p:nvPr/>
        </p:nvGrpSpPr>
        <p:grpSpPr bwMode="auto">
          <a:xfrm>
            <a:off x="3548063" y="3965575"/>
            <a:ext cx="2492375" cy="1603375"/>
            <a:chOff x="2235" y="2498"/>
            <a:chExt cx="1570" cy="1010"/>
          </a:xfrm>
        </p:grpSpPr>
        <p:sp>
          <p:nvSpPr>
            <p:cNvPr id="43034" name="Text Box 27"/>
            <p:cNvSpPr txBox="1">
              <a:spLocks noChangeArrowheads="1"/>
            </p:cNvSpPr>
            <p:nvPr/>
          </p:nvSpPr>
          <p:spPr bwMode="auto">
            <a:xfrm>
              <a:off x="2235" y="2498"/>
              <a:ext cx="376"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p>
          </p:txBody>
        </p:sp>
        <p:sp>
          <p:nvSpPr>
            <p:cNvPr id="43035" name="Text Box 28"/>
            <p:cNvSpPr txBox="1">
              <a:spLocks noChangeArrowheads="1"/>
            </p:cNvSpPr>
            <p:nvPr/>
          </p:nvSpPr>
          <p:spPr bwMode="auto">
            <a:xfrm>
              <a:off x="3435" y="3220"/>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2</a:t>
              </a:r>
            </a:p>
          </p:txBody>
        </p:sp>
        <p:grpSp>
          <p:nvGrpSpPr>
            <p:cNvPr id="10" name="Group 29"/>
            <p:cNvGrpSpPr/>
            <p:nvPr/>
          </p:nvGrpSpPr>
          <p:grpSpPr bwMode="auto">
            <a:xfrm>
              <a:off x="2616" y="2645"/>
              <a:ext cx="1006" cy="583"/>
              <a:chOff x="357" y="2450"/>
              <a:chExt cx="795" cy="646"/>
            </a:xfrm>
          </p:grpSpPr>
          <p:sp>
            <p:nvSpPr>
              <p:cNvPr id="43038" name="Line 30"/>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3039" name="Line 31"/>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43037" name="Oval 32"/>
            <p:cNvSpPr>
              <a:spLocks noChangeArrowheads="1"/>
            </p:cNvSpPr>
            <p:nvPr/>
          </p:nvSpPr>
          <p:spPr bwMode="auto">
            <a:xfrm>
              <a:off x="3579" y="2598"/>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114721" name="Line 33"/>
          <p:cNvSpPr>
            <a:spLocks noChangeShapeType="1"/>
          </p:cNvSpPr>
          <p:nvPr/>
        </p:nvSpPr>
        <p:spPr bwMode="auto">
          <a:xfrm flipH="1">
            <a:off x="5068888" y="2570163"/>
            <a:ext cx="755650" cy="0"/>
          </a:xfrm>
          <a:prstGeom prst="line">
            <a:avLst/>
          </a:prstGeom>
          <a:noFill/>
          <a:ln w="38100">
            <a:solidFill>
              <a:srgbClr val="008080"/>
            </a:solidFill>
            <a:round/>
            <a:tailEnd type="triangle" w="lg" len="med"/>
          </a:ln>
        </p:spPr>
        <p:txBody>
          <a:bodyPr/>
          <a:lstStyle/>
          <a:p>
            <a:endParaRPr lang="en-US">
              <a:latin typeface="Arial" panose="020B0604020202020204"/>
              <a:cs typeface="Arial" panose="020B0604020202020204"/>
            </a:endParaRPr>
          </a:p>
        </p:txBody>
      </p:sp>
      <p:sp>
        <p:nvSpPr>
          <p:cNvPr id="114722" name="Line 34"/>
          <p:cNvSpPr>
            <a:spLocks noChangeShapeType="1"/>
          </p:cNvSpPr>
          <p:nvPr/>
        </p:nvSpPr>
        <p:spPr bwMode="auto">
          <a:xfrm flipH="1">
            <a:off x="5754688" y="5118100"/>
            <a:ext cx="595312" cy="0"/>
          </a:xfrm>
          <a:prstGeom prst="line">
            <a:avLst/>
          </a:prstGeom>
          <a:noFill/>
          <a:ln w="38100">
            <a:solidFill>
              <a:srgbClr val="008080"/>
            </a:solidFill>
            <a:round/>
            <a:tailEnd type="triangle" w="lg" len="med"/>
          </a:ln>
        </p:spPr>
        <p:txBody>
          <a:bodyPr/>
          <a:lstStyle/>
          <a:p>
            <a:endParaRPr lang="en-US">
              <a:latin typeface="Arial" panose="020B0604020202020204"/>
              <a:cs typeface="Arial" panose="020B0604020202020204"/>
            </a:endParaRPr>
          </a:p>
        </p:txBody>
      </p:sp>
      <p:sp>
        <p:nvSpPr>
          <p:cNvPr id="114723" name="Line 35"/>
          <p:cNvSpPr>
            <a:spLocks noChangeShapeType="1"/>
          </p:cNvSpPr>
          <p:nvPr/>
        </p:nvSpPr>
        <p:spPr bwMode="auto">
          <a:xfrm rot="16200000" flipH="1">
            <a:off x="3861594" y="3909219"/>
            <a:ext cx="595312" cy="0"/>
          </a:xfrm>
          <a:prstGeom prst="line">
            <a:avLst/>
          </a:prstGeom>
          <a:noFill/>
          <a:ln w="38100">
            <a:solidFill>
              <a:srgbClr val="008080"/>
            </a:solidFill>
            <a:round/>
            <a:tailEnd type="triangle" w="lg" len="med"/>
          </a:ln>
        </p:spPr>
        <p:txBody>
          <a:bodyPr/>
          <a:lstStyle/>
          <a:p>
            <a:endParaRPr lang="en-US">
              <a:latin typeface="Arial" panose="020B0604020202020204"/>
              <a:cs typeface="Arial" panose="020B0604020202020204"/>
            </a:endParaRPr>
          </a:p>
        </p:txBody>
      </p:sp>
      <p:sp>
        <p:nvSpPr>
          <p:cNvPr id="43026" name="Rectangle 39"/>
          <p:cNvSpPr>
            <a:spLocks noChangeArrowheads="1"/>
          </p:cNvSpPr>
          <p:nvPr/>
        </p:nvSpPr>
        <p:spPr bwMode="auto">
          <a:xfrm>
            <a:off x="4157663" y="3606800"/>
            <a:ext cx="2190750" cy="1500188"/>
          </a:xfrm>
          <a:prstGeom prst="rect">
            <a:avLst/>
          </a:prstGeom>
          <a:solidFill>
            <a:srgbClr val="FF0000">
              <a:alpha val="36078"/>
            </a:srgbClr>
          </a:solidFill>
          <a:ln w="9525">
            <a:noFill/>
            <a:miter lim="800000"/>
          </a:ln>
        </p:spPr>
        <p:txBody>
          <a:bodyPr wrap="none" anchor="ctr"/>
          <a:lstStyle/>
          <a:p>
            <a:endParaRPr lang="en-US">
              <a:latin typeface="Arial" panose="020B0604020202020204"/>
              <a:cs typeface="Arial" panose="020B0604020202020204"/>
            </a:endParaRPr>
          </a:p>
        </p:txBody>
      </p:sp>
      <p:grpSp>
        <p:nvGrpSpPr>
          <p:cNvPr id="11" name="Group 40"/>
          <p:cNvGrpSpPr/>
          <p:nvPr/>
        </p:nvGrpSpPr>
        <p:grpSpPr bwMode="auto">
          <a:xfrm>
            <a:off x="6273800" y="3241675"/>
            <a:ext cx="2541588" cy="1200150"/>
            <a:chOff x="3952" y="2042"/>
            <a:chExt cx="1601" cy="756"/>
          </a:xfrm>
        </p:grpSpPr>
        <p:sp>
          <p:nvSpPr>
            <p:cNvPr id="43032" name="Text Box 41"/>
            <p:cNvSpPr txBox="1">
              <a:spLocks noChangeArrowheads="1"/>
            </p:cNvSpPr>
            <p:nvPr/>
          </p:nvSpPr>
          <p:spPr bwMode="auto">
            <a:xfrm>
              <a:off x="4467" y="2042"/>
              <a:ext cx="1086" cy="756"/>
            </a:xfrm>
            <a:prstGeom prst="rect">
              <a:avLst/>
            </a:prstGeom>
            <a:solidFill>
              <a:srgbClr val="FF0000">
                <a:alpha val="36078"/>
              </a:srgbClr>
            </a:solidFill>
            <a:ln w="9525">
              <a:noFill/>
              <a:miter lim="800000"/>
            </a:ln>
          </p:spPr>
          <p:txBody>
            <a:bodyPr>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与毒品相关的犯罪的最初价值</a:t>
              </a:r>
              <a:endParaRPr lang="en-US" altLang="zh-CN" sz="2400" dirty="0">
                <a:latin typeface="微软雅黑" panose="020B0503020204020204" pitchFamily="34" charset="-122"/>
                <a:ea typeface="微软雅黑" panose="020B0503020204020204" pitchFamily="34" charset="-122"/>
                <a:cs typeface="Arial" panose="020B0604020202020204"/>
              </a:endParaRPr>
            </a:p>
          </p:txBody>
        </p:sp>
        <p:sp>
          <p:nvSpPr>
            <p:cNvPr id="43033" name="Line 42"/>
            <p:cNvSpPr>
              <a:spLocks noChangeShapeType="1"/>
            </p:cNvSpPr>
            <p:nvPr/>
          </p:nvSpPr>
          <p:spPr bwMode="auto">
            <a:xfrm flipV="1">
              <a:off x="3952" y="2498"/>
              <a:ext cx="509" cy="18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114732" name="Rectangle 44"/>
          <p:cNvSpPr>
            <a:spLocks noChangeArrowheads="1"/>
          </p:cNvSpPr>
          <p:nvPr/>
        </p:nvSpPr>
        <p:spPr bwMode="auto">
          <a:xfrm>
            <a:off x="4167188" y="4208463"/>
            <a:ext cx="1573212" cy="898525"/>
          </a:xfrm>
          <a:prstGeom prst="rect">
            <a:avLst/>
          </a:prstGeom>
          <a:solidFill>
            <a:srgbClr val="FFFF99"/>
          </a:solidFill>
          <a:ln w="9525">
            <a:noFill/>
            <a:miter lim="800000"/>
          </a:ln>
        </p:spPr>
        <p:txBody>
          <a:bodyPr wrap="none" anchor="ctr"/>
          <a:lstStyle/>
          <a:p>
            <a:endParaRPr lang="en-US">
              <a:latin typeface="Arial" panose="020B0604020202020204"/>
              <a:cs typeface="Arial" panose="020B0604020202020204"/>
            </a:endParaRPr>
          </a:p>
        </p:txBody>
      </p:sp>
      <p:grpSp>
        <p:nvGrpSpPr>
          <p:cNvPr id="12" name="Group 48"/>
          <p:cNvGrpSpPr/>
          <p:nvPr/>
        </p:nvGrpSpPr>
        <p:grpSpPr bwMode="auto">
          <a:xfrm>
            <a:off x="4953001" y="830262"/>
            <a:ext cx="2814638" cy="3463925"/>
            <a:chOff x="3120" y="523"/>
            <a:chExt cx="1773" cy="2182"/>
          </a:xfrm>
        </p:grpSpPr>
        <p:sp>
          <p:nvSpPr>
            <p:cNvPr id="43030" name="Text Box 46"/>
            <p:cNvSpPr txBox="1">
              <a:spLocks noChangeArrowheads="1"/>
            </p:cNvSpPr>
            <p:nvPr/>
          </p:nvSpPr>
          <p:spPr bwMode="auto">
            <a:xfrm>
              <a:off x="3177" y="523"/>
              <a:ext cx="1716" cy="523"/>
            </a:xfrm>
            <a:prstGeom prst="rect">
              <a:avLst/>
            </a:prstGeom>
            <a:solidFill>
              <a:srgbClr val="FFFF00">
                <a:alpha val="36078"/>
              </a:srgbClr>
            </a:solidFill>
            <a:ln w="9525">
              <a:noFill/>
              <a:miter lim="800000"/>
            </a:ln>
          </p:spPr>
          <p:txBody>
            <a:bodyPr>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与毒品相关的犯罪的新价值</a:t>
              </a:r>
              <a:endParaRPr lang="en-US" altLang="zh-CN" sz="2400" dirty="0">
                <a:latin typeface="微软雅黑" panose="020B0503020204020204" pitchFamily="34" charset="-122"/>
                <a:ea typeface="微软雅黑" panose="020B0503020204020204" pitchFamily="34" charset="-122"/>
                <a:cs typeface="Arial" panose="020B0604020202020204"/>
              </a:endParaRPr>
            </a:p>
          </p:txBody>
        </p:sp>
        <p:sp>
          <p:nvSpPr>
            <p:cNvPr id="43031" name="Line 47"/>
            <p:cNvSpPr>
              <a:spLocks noChangeShapeType="1"/>
            </p:cNvSpPr>
            <p:nvPr/>
          </p:nvSpPr>
          <p:spPr bwMode="auto">
            <a:xfrm flipH="1">
              <a:off x="3120" y="1004"/>
              <a:ext cx="376" cy="170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47" name="Text Box 36"/>
          <p:cNvSpPr txBox="1">
            <a:spLocks noChangeArrowheads="1"/>
          </p:cNvSpPr>
          <p:nvPr/>
        </p:nvSpPr>
        <p:spPr bwMode="auto">
          <a:xfrm>
            <a:off x="414657" y="2123019"/>
            <a:ext cx="2449829" cy="1754326"/>
          </a:xfrm>
          <a:prstGeom prst="rect">
            <a:avLst/>
          </a:prstGeom>
          <a:noFill/>
          <a:ln w="9525">
            <a:noFill/>
            <a:miter lim="800000"/>
          </a:ln>
        </p:spPr>
        <p:txBody>
          <a:bodyPr wrap="square">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教育减少对毒品的需求</a:t>
            </a:r>
            <a:endParaRPr lang="en-US" altLang="zh-CN" sz="2400" dirty="0">
              <a:latin typeface="微软雅黑" panose="020B0503020204020204" pitchFamily="34" charset="-122"/>
              <a:ea typeface="微软雅黑" panose="020B0503020204020204" pitchFamily="34" charset="-122"/>
              <a:cs typeface="Arial" panose="020B0604020202020204"/>
            </a:endParaRPr>
          </a:p>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价格与需求量都下降</a:t>
            </a:r>
            <a:endParaRPr lang="en-US" altLang="zh-CN" sz="2400" dirty="0">
              <a:latin typeface="微软雅黑" panose="020B0503020204020204" pitchFamily="34" charset="-122"/>
              <a:ea typeface="微软雅黑" panose="020B0503020204020204" pitchFamily="34" charset="-122"/>
              <a:cs typeface="Arial" panose="020B0604020202020204"/>
            </a:endParaRPr>
          </a:p>
        </p:txBody>
      </p:sp>
      <p:sp>
        <p:nvSpPr>
          <p:cNvPr id="48" name="Text Box 38"/>
          <p:cNvSpPr txBox="1">
            <a:spLocks noChangeArrowheads="1"/>
          </p:cNvSpPr>
          <p:nvPr/>
        </p:nvSpPr>
        <p:spPr bwMode="auto">
          <a:xfrm>
            <a:off x="342688" y="3976082"/>
            <a:ext cx="2849849" cy="1569660"/>
          </a:xfrm>
          <a:prstGeom prst="rect">
            <a:avLst/>
          </a:prstGeom>
          <a:noFill/>
          <a:ln w="9525">
            <a:noFill/>
            <a:miter lim="800000"/>
          </a:ln>
        </p:spPr>
        <p:txBody>
          <a:bodyPr wrap="square">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结果</a:t>
            </a:r>
            <a:r>
              <a:rPr lang="en-US" altLang="zh-CN" sz="2400" dirty="0">
                <a:latin typeface="微软雅黑" panose="020B0503020204020204" pitchFamily="34" charset="-122"/>
                <a:ea typeface="微软雅黑" panose="020B0503020204020204" pitchFamily="34" charset="-122"/>
                <a:cs typeface="Arial" panose="020B0604020202020204"/>
              </a:rPr>
              <a:t>:</a:t>
            </a:r>
            <a:r>
              <a:rPr lang="zh-CN" altLang="en-US" sz="2400" dirty="0">
                <a:latin typeface="微软雅黑" panose="020B0503020204020204" pitchFamily="34" charset="-122"/>
                <a:ea typeface="微软雅黑" panose="020B0503020204020204" pitchFamily="34" charset="-122"/>
                <a:cs typeface="Arial" panose="020B0604020202020204"/>
              </a:rPr>
              <a:t>在毒品上的总支出和与毒品相关</a:t>
            </a:r>
            <a:r>
              <a:rPr lang="zh-CN" altLang="en-US" sz="2400">
                <a:latin typeface="微软雅黑" panose="020B0503020204020204" pitchFamily="34" charset="-122"/>
                <a:ea typeface="微软雅黑" panose="020B0503020204020204" pitchFamily="34" charset="-122"/>
                <a:cs typeface="Arial" panose="020B0604020202020204"/>
              </a:rPr>
              <a:t>的</a:t>
            </a:r>
            <a:r>
              <a:rPr lang="zh-CN" altLang="en-US" sz="2400" smtClean="0">
                <a:latin typeface="微软雅黑" panose="020B0503020204020204" pitchFamily="34" charset="-122"/>
                <a:ea typeface="微软雅黑" panose="020B0503020204020204" pitchFamily="34" charset="-122"/>
                <a:cs typeface="Arial" panose="020B0604020202020204"/>
              </a:rPr>
              <a:t>犯罪货币价值都</a:t>
            </a:r>
            <a:r>
              <a:rPr lang="zh-CN" altLang="en-US" sz="2400" dirty="0">
                <a:latin typeface="微软雅黑" panose="020B0503020204020204" pitchFamily="34" charset="-122"/>
                <a:ea typeface="微软雅黑" panose="020B0503020204020204" pitchFamily="34" charset="-122"/>
                <a:cs typeface="Arial" panose="020B0604020202020204"/>
              </a:rPr>
              <a:t>减少了</a:t>
            </a:r>
            <a:endParaRPr lang="en-US" sz="2400" dirty="0">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14721"/>
                                        </p:tgtEl>
                                        <p:attrNameLst>
                                          <p:attrName>style.visibility</p:attrName>
                                        </p:attrNameLst>
                                      </p:cBhvr>
                                      <p:to>
                                        <p:strVal val="visible"/>
                                      </p:to>
                                    </p:set>
                                    <p:animEffect transition="in" filter="wipe(right)">
                                      <p:cBhvr>
                                        <p:cTn id="7" dur="500"/>
                                        <p:tgtEl>
                                          <p:spTgt spid="114721"/>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14723"/>
                                        </p:tgtEl>
                                        <p:attrNameLst>
                                          <p:attrName>style.visibility</p:attrName>
                                        </p:attrNameLst>
                                      </p:cBhvr>
                                      <p:to>
                                        <p:strVal val="visible"/>
                                      </p:to>
                                    </p:set>
                                    <p:animEffect transition="in" filter="wipe(up)">
                                      <p:cBhvr>
                                        <p:cTn id="16" dur="500"/>
                                        <p:tgtEl>
                                          <p:spTgt spid="114723"/>
                                        </p:tgtEl>
                                      </p:cBhvr>
                                    </p:animEffect>
                                  </p:child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trips(downRight)">
                                      <p:cBhvr>
                                        <p:cTn id="20" dur="500"/>
                                        <p:tgtEl>
                                          <p:spTgt spid="9"/>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114722"/>
                                        </p:tgtEl>
                                        <p:attrNameLst>
                                          <p:attrName>style.visibility</p:attrName>
                                        </p:attrNameLst>
                                      </p:cBhvr>
                                      <p:to>
                                        <p:strVal val="visible"/>
                                      </p:to>
                                    </p:set>
                                    <p:animEffect transition="in" filter="wipe(right)">
                                      <p:cBhvr>
                                        <p:cTn id="24" dur="500"/>
                                        <p:tgtEl>
                                          <p:spTgt spid="1147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4732"/>
                                        </p:tgtEl>
                                        <p:attrNameLst>
                                          <p:attrName>style.visibility</p:attrName>
                                        </p:attrNameLst>
                                      </p:cBhvr>
                                      <p:to>
                                        <p:strVal val="visible"/>
                                      </p:to>
                                    </p:set>
                                    <p:animEffect transition="in" filter="fade">
                                      <p:cBhvr>
                                        <p:cTn id="32" dur="500"/>
                                        <p:tgtEl>
                                          <p:spTgt spid="1147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left)">
                                      <p:cBhvr>
                                        <p:cTn id="4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21" grpId="0" animBg="1"/>
      <p:bldP spid="114722" grpId="0" animBg="1"/>
      <p:bldP spid="114723" grpId="0" animBg="1"/>
      <p:bldP spid="114732" grpId="0" animBg="1"/>
      <p:bldP spid="47" grpId="0"/>
      <p:bldP spid="48"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2"/>
          <p:cNvSpPr>
            <a:spLocks noGrp="1" noChangeArrowheads="1"/>
          </p:cNvSpPr>
          <p:nvPr>
            <p:ph type="title" idx="4294967295"/>
          </p:nvPr>
        </p:nvSpPr>
        <p:spPr>
          <a:xfrm>
            <a:off x="408039" y="695325"/>
            <a:ext cx="7757652" cy="538623"/>
          </a:xfrm>
        </p:spPr>
        <p:txBody>
          <a:bodyPr>
            <a:normAutofit fontScale="90000"/>
          </a:bodyPr>
          <a:lstStyle/>
          <a:p>
            <a:pPr eaLnBrk="1" hangingPunct="1"/>
            <a:r>
              <a:rPr lang="zh-CN" altLang="en-US" sz="3200" dirty="0">
                <a:latin typeface="微软雅黑" panose="020B0503020204020204" pitchFamily="34" charset="-122"/>
                <a:ea typeface="华光中雅_CNKI" panose="02000500000000000000"/>
              </a:rPr>
              <a:t>供给价格弹性</a:t>
            </a:r>
            <a:endParaRPr lang="en-US" sz="3200" dirty="0">
              <a:latin typeface="微软雅黑" panose="020B0503020204020204" pitchFamily="34" charset="-122"/>
              <a:ea typeface="华光中雅_CNKI" panose="02000500000000000000"/>
            </a:endParaRPr>
          </a:p>
        </p:txBody>
      </p:sp>
      <p:sp>
        <p:nvSpPr>
          <p:cNvPr id="125964" name="Rectangle 12"/>
          <p:cNvSpPr>
            <a:spLocks noChangeArrowheads="1"/>
          </p:cNvSpPr>
          <p:nvPr/>
        </p:nvSpPr>
        <p:spPr bwMode="auto">
          <a:xfrm>
            <a:off x="457200" y="2775492"/>
            <a:ext cx="8229600" cy="2056281"/>
          </a:xfrm>
          <a:prstGeom prst="rect">
            <a:avLst/>
          </a:prstGeom>
          <a:noFill/>
          <a:ln w="9525">
            <a:noFill/>
            <a:miter lim="800000"/>
          </a:ln>
        </p:spPr>
        <p:txBody>
          <a:bodyPr/>
          <a:lstStyle/>
          <a:p>
            <a:pPr marL="342900" indent="-342900">
              <a:lnSpc>
                <a:spcPct val="105000"/>
              </a:lnSpc>
              <a:spcBef>
                <a:spcPct val="45000"/>
              </a:spcBef>
              <a:buClr>
                <a:srgbClr val="A3C167"/>
              </a:buClr>
              <a:buSzPct val="100000"/>
              <a:buFont typeface="Wingdings" panose="05000000000000000000" pitchFamily="2" charset="2"/>
              <a:buChar char="§"/>
            </a:pP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rPr>
              <a:t>供给价格弹性</a:t>
            </a:r>
            <a:r>
              <a:rPr lang="zh-CN" altLang="en-US" sz="2400" dirty="0">
                <a:latin typeface="微软雅黑" panose="020B0503020204020204" pitchFamily="34" charset="-122"/>
                <a:ea typeface="微软雅黑" panose="020B0503020204020204" pitchFamily="34" charset="-122"/>
                <a:cs typeface="Arial" panose="020B0604020202020204"/>
              </a:rPr>
              <a:t>衡量一种物品供给量对其价格变动反应程度的指标</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342900" indent="-342900">
              <a:lnSpc>
                <a:spcPct val="105000"/>
              </a:lnSpc>
              <a:spcBef>
                <a:spcPct val="45000"/>
              </a:spcBef>
              <a:buClr>
                <a:srgbClr val="A3C167"/>
              </a:buClr>
              <a:buSzPct val="100000"/>
              <a:buFont typeface="Wingdings" panose="05000000000000000000" pitchFamily="2" charset="2"/>
              <a:buChar char="§"/>
            </a:pPr>
            <a:r>
              <a:rPr lang="zh-CN" altLang="en-US" sz="2400" dirty="0">
                <a:latin typeface="微软雅黑" panose="020B0503020204020204" pitchFamily="34" charset="-122"/>
                <a:ea typeface="微软雅黑" panose="020B0503020204020204" pitchFamily="34" charset="-122"/>
                <a:cs typeface="Arial" panose="020B0604020202020204"/>
              </a:rPr>
              <a:t>简单的说，它测量了</a:t>
            </a:r>
            <a:r>
              <a:rPr lang="zh-CN" altLang="en-US" sz="2400">
                <a:latin typeface="微软雅黑" panose="020B0503020204020204" pitchFamily="34" charset="-122"/>
                <a:ea typeface="微软雅黑" panose="020B0503020204020204" pitchFamily="34" charset="-122"/>
                <a:cs typeface="Arial" panose="020B0604020202020204"/>
              </a:rPr>
              <a:t>卖</a:t>
            </a:r>
            <a:r>
              <a:rPr lang="zh-CN" altLang="en-US" sz="2400" smtClean="0">
                <a:latin typeface="微软雅黑" panose="020B0503020204020204" pitchFamily="34" charset="-122"/>
                <a:ea typeface="微软雅黑" panose="020B0503020204020204" pitchFamily="34" charset="-122"/>
                <a:cs typeface="Arial" panose="020B0604020202020204"/>
              </a:rPr>
              <a:t>者的价格</a:t>
            </a:r>
            <a:r>
              <a:rPr lang="zh-CN" altLang="en-US" sz="2400" dirty="0">
                <a:latin typeface="微软雅黑" panose="020B0503020204020204" pitchFamily="34" charset="-122"/>
                <a:ea typeface="微软雅黑" panose="020B0503020204020204" pitchFamily="34" charset="-122"/>
                <a:cs typeface="Arial" panose="020B0604020202020204"/>
              </a:rPr>
              <a:t>敏感度</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342900" indent="-342900">
              <a:lnSpc>
                <a:spcPct val="105000"/>
              </a:lnSpc>
              <a:spcBef>
                <a:spcPct val="45000"/>
              </a:spcBef>
              <a:buClr>
                <a:srgbClr val="A3C167"/>
              </a:buClr>
              <a:buSzPct val="100000"/>
              <a:buFont typeface="Wingdings" panose="05000000000000000000" pitchFamily="2" charset="2"/>
              <a:buChar char="§"/>
            </a:pPr>
            <a:r>
              <a:rPr lang="zh-CN" altLang="en-US" sz="2400">
                <a:latin typeface="微软雅黑" panose="020B0503020204020204" pitchFamily="34" charset="-122"/>
                <a:ea typeface="微软雅黑" panose="020B0503020204020204" pitchFamily="34" charset="-122"/>
                <a:cs typeface="Arial" panose="020B0604020202020204"/>
              </a:rPr>
              <a:t>在此</a:t>
            </a:r>
            <a:r>
              <a:rPr lang="zh-CN" altLang="en-US" sz="2400" smtClean="0">
                <a:latin typeface="微软雅黑" panose="020B0503020204020204" pitchFamily="34" charset="-122"/>
                <a:ea typeface="微软雅黑" panose="020B0503020204020204" pitchFamily="34" charset="-122"/>
                <a:cs typeface="Arial" panose="020B0604020202020204"/>
              </a:rPr>
              <a:t>继续</a:t>
            </a:r>
            <a:r>
              <a:rPr lang="zh-CN" altLang="en-US" sz="2400" dirty="0">
                <a:latin typeface="微软雅黑" panose="020B0503020204020204" pitchFamily="34" charset="-122"/>
                <a:ea typeface="微软雅黑" panose="020B0503020204020204" pitchFamily="34" charset="-122"/>
                <a:cs typeface="Arial" panose="020B0604020202020204"/>
              </a:rPr>
              <a:t>使用中点法计算变动的百分比</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4404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14" name="Group 29"/>
          <p:cNvGrpSpPr/>
          <p:nvPr/>
        </p:nvGrpSpPr>
        <p:grpSpPr bwMode="auto">
          <a:xfrm>
            <a:off x="1059675" y="1663137"/>
            <a:ext cx="6110249" cy="1054101"/>
            <a:chOff x="725" y="538"/>
            <a:chExt cx="3320" cy="664"/>
          </a:xfrm>
        </p:grpSpPr>
        <p:sp>
          <p:nvSpPr>
            <p:cNvPr id="15" name="Text Box 30"/>
            <p:cNvSpPr txBox="1">
              <a:spLocks noChangeArrowheads="1"/>
            </p:cNvSpPr>
            <p:nvPr/>
          </p:nvSpPr>
          <p:spPr bwMode="auto">
            <a:xfrm>
              <a:off x="725" y="701"/>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供给价格弹性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16"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17"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     供给量变动百分比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     价格变动的百分比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18" name="Line 34"/>
            <p:cNvSpPr>
              <a:spLocks noChangeShapeType="1"/>
            </p:cNvSpPr>
            <p:nvPr/>
          </p:nvSpPr>
          <p:spPr bwMode="auto">
            <a:xfrm>
              <a:off x="2380" y="870"/>
              <a:ext cx="1665"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64">
                                            <p:txEl>
                                              <p:pRg st="0" end="0"/>
                                            </p:txEl>
                                          </p:spTgt>
                                        </p:tgtEl>
                                        <p:attrNameLst>
                                          <p:attrName>style.visibility</p:attrName>
                                        </p:attrNameLst>
                                      </p:cBhvr>
                                      <p:to>
                                        <p:strVal val="visible"/>
                                      </p:to>
                                    </p:set>
                                    <p:animEffect transition="in" filter="wipe(left)">
                                      <p:cBhvr>
                                        <p:cTn id="7" dur="500"/>
                                        <p:tgtEl>
                                          <p:spTgt spid="1259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64">
                                            <p:txEl>
                                              <p:pRg st="1" end="1"/>
                                            </p:txEl>
                                          </p:spTgt>
                                        </p:tgtEl>
                                        <p:attrNameLst>
                                          <p:attrName>style.visibility</p:attrName>
                                        </p:attrNameLst>
                                      </p:cBhvr>
                                      <p:to>
                                        <p:strVal val="visible"/>
                                      </p:to>
                                    </p:set>
                                    <p:animEffect transition="in" filter="wipe(left)">
                                      <p:cBhvr>
                                        <p:cTn id="12" dur="500"/>
                                        <p:tgtEl>
                                          <p:spTgt spid="1259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64">
                                            <p:txEl>
                                              <p:pRg st="2" end="2"/>
                                            </p:txEl>
                                          </p:spTgt>
                                        </p:tgtEl>
                                        <p:attrNameLst>
                                          <p:attrName>style.visibility</p:attrName>
                                        </p:attrNameLst>
                                      </p:cBhvr>
                                      <p:to>
                                        <p:strVal val="visible"/>
                                      </p:to>
                                    </p:set>
                                    <p:animEffect transition="in" filter="wipe(left)">
                                      <p:cBhvr>
                                        <p:cTn id="17" dur="500"/>
                                        <p:tgtEl>
                                          <p:spTgt spid="1259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4"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60"/>
          <p:cNvGrpSpPr/>
          <p:nvPr/>
        </p:nvGrpSpPr>
        <p:grpSpPr bwMode="auto">
          <a:xfrm>
            <a:off x="7202488" y="3375025"/>
            <a:ext cx="547687" cy="2081213"/>
            <a:chOff x="4537" y="2126"/>
            <a:chExt cx="345" cy="1311"/>
          </a:xfrm>
        </p:grpSpPr>
        <p:sp>
          <p:nvSpPr>
            <p:cNvPr id="45103" name="Line 20"/>
            <p:cNvSpPr>
              <a:spLocks noChangeShapeType="1"/>
            </p:cNvSpPr>
            <p:nvPr/>
          </p:nvSpPr>
          <p:spPr bwMode="auto">
            <a:xfrm>
              <a:off x="4709" y="2126"/>
              <a:ext cx="0" cy="102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5104" name="Text Box 27"/>
            <p:cNvSpPr txBox="1">
              <a:spLocks noChangeArrowheads="1"/>
            </p:cNvSpPr>
            <p:nvPr/>
          </p:nvSpPr>
          <p:spPr bwMode="auto">
            <a:xfrm>
              <a:off x="4537" y="3149"/>
              <a:ext cx="345"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2</a:t>
              </a:r>
            </a:p>
          </p:txBody>
        </p:sp>
      </p:grpSp>
      <p:sp>
        <p:nvSpPr>
          <p:cNvPr id="126979" name="Rectangle 3"/>
          <p:cNvSpPr>
            <a:spLocks noGrp="1" noChangeArrowheads="1"/>
          </p:cNvSpPr>
          <p:nvPr>
            <p:ph type="body" idx="4294967295"/>
          </p:nvPr>
        </p:nvSpPr>
        <p:spPr>
          <a:xfrm>
            <a:off x="545924" y="3329245"/>
            <a:ext cx="2647950" cy="549275"/>
          </a:xfrm>
        </p:spPr>
        <p:txBody>
          <a:bodyPr>
            <a:normAutofit/>
          </a:bodyPr>
          <a:lstStyle/>
          <a:p>
            <a:pPr marL="0" indent="0" eaLnBrk="1" hangingPunct="1">
              <a:buFont typeface="Wingdings" panose="05000000000000000000" pitchFamily="2" charset="2"/>
              <a:buNone/>
            </a:pPr>
            <a:r>
              <a:rPr lang="zh-CN" altLang="en-US" sz="2700" dirty="0">
                <a:latin typeface="微软雅黑" panose="020B0503020204020204" pitchFamily="34" charset="-122"/>
                <a:ea typeface="微软雅黑" panose="020B0503020204020204" pitchFamily="34" charset="-122"/>
              </a:rPr>
              <a:t>供给价格弹性为：</a:t>
            </a:r>
            <a:endParaRPr lang="en-US" sz="2700" dirty="0">
              <a:latin typeface="微软雅黑" panose="020B0503020204020204" pitchFamily="34" charset="-122"/>
              <a:ea typeface="微软雅黑" panose="020B0503020204020204" pitchFamily="34" charset="-122"/>
            </a:endParaRPr>
          </a:p>
        </p:txBody>
      </p:sp>
      <p:sp>
        <p:nvSpPr>
          <p:cNvPr id="4506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3" name="Group 5"/>
          <p:cNvGrpSpPr/>
          <p:nvPr/>
        </p:nvGrpSpPr>
        <p:grpSpPr bwMode="auto">
          <a:xfrm>
            <a:off x="5343525" y="2346325"/>
            <a:ext cx="3406775" cy="2876550"/>
            <a:chOff x="3226" y="1041"/>
            <a:chExt cx="2146" cy="1812"/>
          </a:xfrm>
        </p:grpSpPr>
        <p:grpSp>
          <p:nvGrpSpPr>
            <p:cNvPr id="4" name="Group 6"/>
            <p:cNvGrpSpPr/>
            <p:nvPr/>
          </p:nvGrpSpPr>
          <p:grpSpPr bwMode="auto">
            <a:xfrm>
              <a:off x="3421" y="1302"/>
              <a:ext cx="1661" cy="1413"/>
              <a:chOff x="1098" y="1361"/>
              <a:chExt cx="2116" cy="2027"/>
            </a:xfrm>
          </p:grpSpPr>
          <p:sp>
            <p:nvSpPr>
              <p:cNvPr id="45101" name="Line 7"/>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5102" name="Line 8"/>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45099" name="Text Box 9"/>
            <p:cNvSpPr txBox="1">
              <a:spLocks noChangeArrowheads="1"/>
            </p:cNvSpPr>
            <p:nvPr/>
          </p:nvSpPr>
          <p:spPr bwMode="auto">
            <a:xfrm>
              <a:off x="3226" y="1041"/>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45100" name="Text Box 10"/>
            <p:cNvSpPr txBox="1">
              <a:spLocks noChangeArrowheads="1"/>
            </p:cNvSpPr>
            <p:nvPr/>
          </p:nvSpPr>
          <p:spPr bwMode="auto">
            <a:xfrm>
              <a:off x="4985" y="2565"/>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grpSp>
        <p:nvGrpSpPr>
          <p:cNvPr id="5" name="Group 54"/>
          <p:cNvGrpSpPr/>
          <p:nvPr/>
        </p:nvGrpSpPr>
        <p:grpSpPr bwMode="auto">
          <a:xfrm>
            <a:off x="6370638" y="2566988"/>
            <a:ext cx="2190750" cy="2189162"/>
            <a:chOff x="4013" y="1617"/>
            <a:chExt cx="1380" cy="1379"/>
          </a:xfrm>
        </p:grpSpPr>
        <p:sp>
          <p:nvSpPr>
            <p:cNvPr id="45096" name="Line 12"/>
            <p:cNvSpPr>
              <a:spLocks noChangeShapeType="1"/>
            </p:cNvSpPr>
            <p:nvPr/>
          </p:nvSpPr>
          <p:spPr bwMode="auto">
            <a:xfrm rot="6600000">
              <a:off x="3783" y="1847"/>
              <a:ext cx="1379" cy="919"/>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45097" name="Text Box 13"/>
            <p:cNvSpPr txBox="1">
              <a:spLocks noChangeArrowheads="1"/>
            </p:cNvSpPr>
            <p:nvPr/>
          </p:nvSpPr>
          <p:spPr bwMode="auto">
            <a:xfrm>
              <a:off x="5073" y="1632"/>
              <a:ext cx="32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p>
          </p:txBody>
        </p:sp>
      </p:grpSp>
      <p:grpSp>
        <p:nvGrpSpPr>
          <p:cNvPr id="6" name="Group 59"/>
          <p:cNvGrpSpPr/>
          <p:nvPr/>
        </p:nvGrpSpPr>
        <p:grpSpPr bwMode="auto">
          <a:xfrm>
            <a:off x="5062538" y="3167063"/>
            <a:ext cx="2479675" cy="457200"/>
            <a:chOff x="3189" y="1995"/>
            <a:chExt cx="1562" cy="288"/>
          </a:xfrm>
        </p:grpSpPr>
        <p:sp>
          <p:nvSpPr>
            <p:cNvPr id="45093" name="Text Box 16"/>
            <p:cNvSpPr txBox="1">
              <a:spLocks noChangeArrowheads="1"/>
            </p:cNvSpPr>
            <p:nvPr/>
          </p:nvSpPr>
          <p:spPr bwMode="auto">
            <a:xfrm>
              <a:off x="3189" y="1995"/>
              <a:ext cx="376"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p>
          </p:txBody>
        </p:sp>
        <p:sp>
          <p:nvSpPr>
            <p:cNvPr id="45094" name="Line 19"/>
            <p:cNvSpPr>
              <a:spLocks noChangeShapeType="1"/>
            </p:cNvSpPr>
            <p:nvPr/>
          </p:nvSpPr>
          <p:spPr bwMode="auto">
            <a:xfrm>
              <a:off x="3570" y="2124"/>
              <a:ext cx="1139"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5095" name="Oval 23"/>
            <p:cNvSpPr>
              <a:spLocks noChangeArrowheads="1"/>
            </p:cNvSpPr>
            <p:nvPr/>
          </p:nvSpPr>
          <p:spPr bwMode="auto">
            <a:xfrm>
              <a:off x="4663" y="2081"/>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7" name="Group 58"/>
          <p:cNvGrpSpPr/>
          <p:nvPr/>
        </p:nvGrpSpPr>
        <p:grpSpPr bwMode="auto">
          <a:xfrm>
            <a:off x="5045075" y="3686175"/>
            <a:ext cx="1958975" cy="1766888"/>
            <a:chOff x="3178" y="2322"/>
            <a:chExt cx="1234" cy="1113"/>
          </a:xfrm>
        </p:grpSpPr>
        <p:sp>
          <p:nvSpPr>
            <p:cNvPr id="45087" name="Text Box 17"/>
            <p:cNvSpPr txBox="1">
              <a:spLocks noChangeArrowheads="1"/>
            </p:cNvSpPr>
            <p:nvPr/>
          </p:nvSpPr>
          <p:spPr bwMode="auto">
            <a:xfrm>
              <a:off x="4042" y="3147"/>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sp>
          <p:nvSpPr>
            <p:cNvPr id="45088" name="Text Box 26"/>
            <p:cNvSpPr txBox="1">
              <a:spLocks noChangeArrowheads="1"/>
            </p:cNvSpPr>
            <p:nvPr/>
          </p:nvSpPr>
          <p:spPr bwMode="auto">
            <a:xfrm>
              <a:off x="3178" y="2322"/>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grpSp>
          <p:nvGrpSpPr>
            <p:cNvPr id="8" name="Group 28"/>
            <p:cNvGrpSpPr/>
            <p:nvPr/>
          </p:nvGrpSpPr>
          <p:grpSpPr bwMode="auto">
            <a:xfrm>
              <a:off x="3563" y="2469"/>
              <a:ext cx="680" cy="680"/>
              <a:chOff x="357" y="2450"/>
              <a:chExt cx="795" cy="646"/>
            </a:xfrm>
          </p:grpSpPr>
          <p:sp>
            <p:nvSpPr>
              <p:cNvPr id="45091" name="Line 29"/>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5092" name="Line 30"/>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45090" name="Oval 33"/>
            <p:cNvSpPr>
              <a:spLocks noChangeArrowheads="1"/>
            </p:cNvSpPr>
            <p:nvPr/>
          </p:nvSpPr>
          <p:spPr bwMode="auto">
            <a:xfrm>
              <a:off x="4198" y="242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127010" name="Line 34"/>
          <p:cNvSpPr>
            <a:spLocks noChangeShapeType="1"/>
          </p:cNvSpPr>
          <p:nvPr/>
        </p:nvSpPr>
        <p:spPr bwMode="auto">
          <a:xfrm flipH="1" flipV="1">
            <a:off x="5810250" y="3387725"/>
            <a:ext cx="0" cy="508000"/>
          </a:xfrm>
          <a:prstGeom prst="line">
            <a:avLst/>
          </a:prstGeom>
          <a:noFill/>
          <a:ln w="508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127011" name="Line 35"/>
          <p:cNvSpPr>
            <a:spLocks noChangeShapeType="1"/>
          </p:cNvSpPr>
          <p:nvPr/>
        </p:nvSpPr>
        <p:spPr bwMode="auto">
          <a:xfrm rot="5400000" flipV="1">
            <a:off x="7104063" y="4475162"/>
            <a:ext cx="0" cy="733425"/>
          </a:xfrm>
          <a:prstGeom prst="line">
            <a:avLst/>
          </a:prstGeom>
          <a:noFill/>
          <a:ln w="508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127012" name="Text Box 36"/>
          <p:cNvSpPr txBox="1">
            <a:spLocks noChangeArrowheads="1"/>
          </p:cNvSpPr>
          <p:nvPr/>
        </p:nvSpPr>
        <p:spPr bwMode="auto">
          <a:xfrm>
            <a:off x="3878263" y="2997200"/>
            <a:ext cx="1203325" cy="830997"/>
          </a:xfrm>
          <a:prstGeom prst="rect">
            <a:avLst/>
          </a:prstGeom>
          <a:solidFill>
            <a:srgbClr val="FF9900">
              <a:alpha val="50195"/>
            </a:srgbClr>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价格上升</a:t>
            </a:r>
            <a:r>
              <a:rPr lang="en-US" sz="2400" dirty="0">
                <a:latin typeface="微软雅黑" panose="020B0503020204020204" pitchFamily="34" charset="-122"/>
                <a:ea typeface="微软雅黑" panose="020B0503020204020204" pitchFamily="34" charset="-122"/>
                <a:cs typeface="Arial" panose="020B0604020202020204"/>
              </a:rPr>
              <a:t> 8%</a:t>
            </a:r>
          </a:p>
        </p:txBody>
      </p:sp>
      <p:sp>
        <p:nvSpPr>
          <p:cNvPr id="127013" name="Text Box 37"/>
          <p:cNvSpPr txBox="1">
            <a:spLocks noChangeArrowheads="1"/>
          </p:cNvSpPr>
          <p:nvPr/>
        </p:nvSpPr>
        <p:spPr bwMode="auto">
          <a:xfrm>
            <a:off x="5213350" y="5456238"/>
            <a:ext cx="1790700" cy="830997"/>
          </a:xfrm>
          <a:prstGeom prst="rect">
            <a:avLst/>
          </a:prstGeom>
          <a:solidFill>
            <a:srgbClr val="FF9900">
              <a:alpha val="50195"/>
            </a:srgbClr>
          </a:solidFill>
          <a:ln w="9525">
            <a:noFill/>
            <a:miter lim="800000"/>
          </a:ln>
        </p:spPr>
        <p:txBody>
          <a:bodyPr wrap="square">
            <a:spAutoFit/>
          </a:bodyPr>
          <a:lstStyle/>
          <a:p>
            <a:pPr algn="ctr">
              <a:spcBef>
                <a:spcPct val="50000"/>
              </a:spcBef>
            </a:pPr>
            <a:r>
              <a:rPr lang="zh-CN" altLang="en-US" sz="2400">
                <a:latin typeface="微软雅黑" panose="020B0503020204020204" pitchFamily="34" charset="-122"/>
                <a:ea typeface="微软雅黑" panose="020B0503020204020204" pitchFamily="34" charset="-122"/>
                <a:cs typeface="Arial" panose="020B0604020202020204"/>
              </a:rPr>
              <a:t>供给量</a:t>
            </a:r>
            <a:r>
              <a:rPr lang="zh-CN" altLang="en-US" sz="2400" smtClean="0">
                <a:latin typeface="微软雅黑" panose="020B0503020204020204" pitchFamily="34" charset="-122"/>
                <a:ea typeface="微软雅黑" panose="020B0503020204020204" pitchFamily="34" charset="-122"/>
                <a:cs typeface="Arial" panose="020B0604020202020204"/>
              </a:rPr>
              <a:t>增加</a:t>
            </a:r>
            <a:r>
              <a:rPr lang="en-US" sz="2400" dirty="0">
                <a:latin typeface="微软雅黑" panose="020B0503020204020204" pitchFamily="34" charset="-122"/>
                <a:ea typeface="微软雅黑" panose="020B0503020204020204" pitchFamily="34" charset="-122"/>
                <a:cs typeface="Arial" panose="020B0604020202020204"/>
              </a:rPr>
              <a:t>16%</a:t>
            </a:r>
          </a:p>
        </p:txBody>
      </p:sp>
      <p:grpSp>
        <p:nvGrpSpPr>
          <p:cNvPr id="9" name="Group 62"/>
          <p:cNvGrpSpPr/>
          <p:nvPr/>
        </p:nvGrpSpPr>
        <p:grpSpPr bwMode="auto">
          <a:xfrm>
            <a:off x="1047574" y="3994151"/>
            <a:ext cx="2146300" cy="984250"/>
            <a:chOff x="781" y="3156"/>
            <a:chExt cx="1352" cy="620"/>
          </a:xfrm>
        </p:grpSpPr>
        <p:grpSp>
          <p:nvGrpSpPr>
            <p:cNvPr id="10" name="Group 38"/>
            <p:cNvGrpSpPr/>
            <p:nvPr/>
          </p:nvGrpSpPr>
          <p:grpSpPr bwMode="auto">
            <a:xfrm>
              <a:off x="781" y="3156"/>
              <a:ext cx="642" cy="620"/>
              <a:chOff x="3422" y="3211"/>
              <a:chExt cx="642" cy="620"/>
            </a:xfrm>
          </p:grpSpPr>
          <p:sp>
            <p:nvSpPr>
              <p:cNvPr id="45084" name="Text Box 39"/>
              <p:cNvSpPr txBox="1">
                <a:spLocks noChangeArrowheads="1"/>
              </p:cNvSpPr>
              <p:nvPr/>
            </p:nvSpPr>
            <p:spPr bwMode="auto">
              <a:xfrm>
                <a:off x="3422" y="3211"/>
                <a:ext cx="642" cy="317"/>
              </a:xfrm>
              <a:prstGeom prst="rect">
                <a:avLst/>
              </a:prstGeom>
              <a:noFill/>
              <a:ln w="9525">
                <a:noFill/>
                <a:miter lim="800000"/>
              </a:ln>
            </p:spPr>
            <p:txBody>
              <a:bodyPr>
                <a:spAutoFit/>
              </a:bodyPr>
              <a:lstStyle/>
              <a:p>
                <a:pPr algn="ctr">
                  <a:spcBef>
                    <a:spcPct val="50000"/>
                  </a:spcBef>
                </a:pPr>
                <a:r>
                  <a:rPr lang="en-US" sz="2700" dirty="0">
                    <a:latin typeface="微软雅黑" panose="020B0503020204020204" pitchFamily="34" charset="-122"/>
                    <a:ea typeface="微软雅黑" panose="020B0503020204020204" pitchFamily="34" charset="-122"/>
                    <a:cs typeface="Arial" panose="020B0604020202020204"/>
                  </a:rPr>
                  <a:t>16%</a:t>
                </a:r>
                <a:endParaRPr lang="en-US" sz="27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45085" name="Text Box 40"/>
              <p:cNvSpPr txBox="1">
                <a:spLocks noChangeArrowheads="1"/>
              </p:cNvSpPr>
              <p:nvPr/>
            </p:nvSpPr>
            <p:spPr bwMode="auto">
              <a:xfrm>
                <a:off x="3430" y="3514"/>
                <a:ext cx="622" cy="317"/>
              </a:xfrm>
              <a:prstGeom prst="rect">
                <a:avLst/>
              </a:prstGeom>
              <a:noFill/>
              <a:ln w="9525">
                <a:noFill/>
                <a:miter lim="800000"/>
              </a:ln>
            </p:spPr>
            <p:txBody>
              <a:bodyPr>
                <a:spAutoFit/>
              </a:bodyPr>
              <a:lstStyle/>
              <a:p>
                <a:pPr algn="ctr">
                  <a:spcBef>
                    <a:spcPct val="50000"/>
                  </a:spcBef>
                </a:pPr>
                <a:r>
                  <a:rPr lang="en-US" sz="2700" dirty="0">
                    <a:latin typeface="微软雅黑" panose="020B0503020204020204" pitchFamily="34" charset="-122"/>
                    <a:ea typeface="微软雅黑" panose="020B0503020204020204" pitchFamily="34" charset="-122"/>
                    <a:cs typeface="Arial" panose="020B0604020202020204"/>
                  </a:rPr>
                  <a:t>8%</a:t>
                </a:r>
                <a:endParaRPr lang="en-US" sz="27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45086" name="Line 41"/>
              <p:cNvSpPr>
                <a:spLocks noChangeShapeType="1"/>
              </p:cNvSpPr>
              <p:nvPr/>
            </p:nvSpPr>
            <p:spPr bwMode="auto">
              <a:xfrm flipV="1">
                <a:off x="3484" y="3522"/>
                <a:ext cx="501"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45083" name="Text Box 42"/>
            <p:cNvSpPr txBox="1">
              <a:spLocks noChangeArrowheads="1"/>
            </p:cNvSpPr>
            <p:nvPr/>
          </p:nvSpPr>
          <p:spPr bwMode="auto">
            <a:xfrm>
              <a:off x="1347" y="3308"/>
              <a:ext cx="786"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  2.0</a:t>
              </a:r>
            </a:p>
          </p:txBody>
        </p:sp>
      </p:grpSp>
      <p:sp>
        <p:nvSpPr>
          <p:cNvPr id="45074" name="Text Box 51"/>
          <p:cNvSpPr txBox="1">
            <a:spLocks noChangeArrowheads="1"/>
          </p:cNvSpPr>
          <p:nvPr/>
        </p:nvSpPr>
        <p:spPr bwMode="auto">
          <a:xfrm>
            <a:off x="-461345" y="2578715"/>
            <a:ext cx="2005013" cy="519113"/>
          </a:xfrm>
          <a:prstGeom prst="rect">
            <a:avLst/>
          </a:prstGeom>
          <a:noFill/>
          <a:ln w="9525">
            <a:noFill/>
            <a:miter lim="800000"/>
          </a:ln>
        </p:spPr>
        <p:txBody>
          <a:bodyPr>
            <a:spAutoFit/>
          </a:bodyPr>
          <a:lstStyle/>
          <a:p>
            <a:pPr algn="ctr">
              <a:spcBef>
                <a:spcPct val="50000"/>
              </a:spcBef>
            </a:pPr>
            <a:r>
              <a:rPr lang="zh-CN" altLang="en-US" sz="2800" u="sng" dirty="0">
                <a:latin typeface="微软雅黑" panose="020B0503020204020204" pitchFamily="34" charset="-122"/>
                <a:ea typeface="微软雅黑" panose="020B0503020204020204" pitchFamily="34" charset="-122"/>
                <a:cs typeface="Arial" panose="020B0604020202020204"/>
              </a:rPr>
              <a:t>例</a:t>
            </a:r>
            <a:r>
              <a:rPr lang="en-US" sz="2800" u="sng" dirty="0">
                <a:latin typeface="微软雅黑" panose="020B0503020204020204" pitchFamily="34" charset="-122"/>
                <a:ea typeface="微软雅黑" panose="020B0503020204020204" pitchFamily="34" charset="-122"/>
                <a:cs typeface="Arial" panose="020B0604020202020204"/>
              </a:rPr>
              <a:t>:</a:t>
            </a:r>
          </a:p>
        </p:txBody>
      </p:sp>
      <p:grpSp>
        <p:nvGrpSpPr>
          <p:cNvPr id="48" name="Group 29"/>
          <p:cNvGrpSpPr/>
          <p:nvPr/>
        </p:nvGrpSpPr>
        <p:grpSpPr bwMode="auto">
          <a:xfrm>
            <a:off x="943819" y="1470817"/>
            <a:ext cx="6110249" cy="1054101"/>
            <a:chOff x="725" y="538"/>
            <a:chExt cx="3320" cy="664"/>
          </a:xfrm>
        </p:grpSpPr>
        <p:sp>
          <p:nvSpPr>
            <p:cNvPr id="49" name="Text Box 30"/>
            <p:cNvSpPr txBox="1">
              <a:spLocks noChangeArrowheads="1"/>
            </p:cNvSpPr>
            <p:nvPr/>
          </p:nvSpPr>
          <p:spPr bwMode="auto">
            <a:xfrm>
              <a:off x="725" y="701"/>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供给价格弹性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50"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1"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     供给量变动百分比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     价格变动的百分比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52" name="Line 34"/>
            <p:cNvSpPr>
              <a:spLocks noChangeShapeType="1"/>
            </p:cNvSpPr>
            <p:nvPr/>
          </p:nvSpPr>
          <p:spPr bwMode="auto">
            <a:xfrm>
              <a:off x="2380" y="870"/>
              <a:ext cx="1665"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11" name="Rectangle 2">
            <a:extLst>
              <a:ext uri="{FF2B5EF4-FFF2-40B4-BE49-F238E27FC236}">
                <a16:creationId xmlns="" xmlns:a16="http://schemas.microsoft.com/office/drawing/2014/main" id="{8DF31571-8EE7-B3EA-A01E-81D67ED8F9A5}"/>
              </a:ext>
            </a:extLst>
          </p:cNvPr>
          <p:cNvSpPr txBox="1">
            <a:spLocks noChangeArrowheads="1"/>
          </p:cNvSpPr>
          <p:nvPr/>
        </p:nvSpPr>
        <p:spPr>
          <a:xfrm>
            <a:off x="408039" y="695325"/>
            <a:ext cx="7757652" cy="538623"/>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r>
              <a:rPr lang="zh-CN" altLang="en-US" sz="3200">
                <a:latin typeface="微软雅黑" panose="020B0503020204020204" pitchFamily="34" charset="-122"/>
                <a:ea typeface="华光中雅_CNKI" panose="02000500000000000000"/>
              </a:rPr>
              <a:t>供给价格弹性</a:t>
            </a:r>
            <a:endParaRPr lang="en-US" sz="3200" dirty="0">
              <a:latin typeface="微软雅黑" panose="020B0503020204020204" pitchFamily="34" charset="-122"/>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012"/>
                                        </p:tgtEl>
                                        <p:attrNameLst>
                                          <p:attrName>style.visibility</p:attrName>
                                        </p:attrNameLst>
                                      </p:cBhvr>
                                      <p:to>
                                        <p:strVal val="visible"/>
                                      </p:to>
                                    </p:set>
                                    <p:animEffect transition="in" filter="fade">
                                      <p:cBhvr>
                                        <p:cTn id="7" dur="500"/>
                                        <p:tgtEl>
                                          <p:spTgt spid="1270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7010"/>
                                        </p:tgtEl>
                                        <p:attrNameLst>
                                          <p:attrName>style.visibility</p:attrName>
                                        </p:attrNameLst>
                                      </p:cBhvr>
                                      <p:to>
                                        <p:strVal val="visible"/>
                                      </p:to>
                                    </p:set>
                                    <p:animEffect transition="in" filter="wipe(down)">
                                      <p:cBhvr>
                                        <p:cTn id="11" dur="500"/>
                                        <p:tgtEl>
                                          <p:spTgt spid="1270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7013"/>
                                        </p:tgtEl>
                                        <p:attrNameLst>
                                          <p:attrName>style.visibility</p:attrName>
                                        </p:attrNameLst>
                                      </p:cBhvr>
                                      <p:to>
                                        <p:strVal val="visible"/>
                                      </p:to>
                                    </p:set>
                                    <p:animEffect transition="in" filter="fade">
                                      <p:cBhvr>
                                        <p:cTn id="20" dur="500"/>
                                        <p:tgtEl>
                                          <p:spTgt spid="12701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27011"/>
                                        </p:tgtEl>
                                        <p:attrNameLst>
                                          <p:attrName>style.visibility</p:attrName>
                                        </p:attrNameLst>
                                      </p:cBhvr>
                                      <p:to>
                                        <p:strVal val="visible"/>
                                      </p:to>
                                    </p:set>
                                    <p:animEffect transition="in" filter="wipe(left)">
                                      <p:cBhvr>
                                        <p:cTn id="24" dur="500"/>
                                        <p:tgtEl>
                                          <p:spTgt spid="127011"/>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6979">
                                            <p:txEl>
                                              <p:pRg st="0" end="0"/>
                                            </p:txEl>
                                          </p:spTgt>
                                        </p:tgtEl>
                                        <p:attrNameLst>
                                          <p:attrName>style.visibility</p:attrName>
                                        </p:attrNameLst>
                                      </p:cBhvr>
                                      <p:to>
                                        <p:strVal val="visible"/>
                                      </p:to>
                                    </p:set>
                                    <p:animEffect transition="in" filter="wipe(left)">
                                      <p:cBhvr>
                                        <p:cTn id="33" dur="500"/>
                                        <p:tgtEl>
                                          <p:spTgt spid="126979">
                                            <p:txEl>
                                              <p:pRg st="0" end="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bldLvl="5"/>
      <p:bldP spid="127010" grpId="0" animBg="1"/>
      <p:bldP spid="127011" grpId="0" animBg="1"/>
      <p:bldP spid="127012" grpId="0" animBg="1"/>
      <p:bldP spid="12701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09600" y="572729"/>
            <a:ext cx="1081548" cy="720213"/>
          </a:xfrm>
        </p:spPr>
        <p:txBody>
          <a:bodyPr>
            <a:normAutofit/>
          </a:bodyPr>
          <a:lstStyle/>
          <a:p>
            <a:pPr eaLnBrk="1" hangingPunct="1"/>
            <a:r>
              <a:rPr lang="zh-CN" altLang="en-US" sz="3200" dirty="0">
                <a:ea typeface="华光中雅_CNKI" panose="02000500000000000000"/>
              </a:rPr>
              <a:t>弹性</a:t>
            </a:r>
            <a:endParaRPr lang="en-US" sz="3200" dirty="0">
              <a:ea typeface="华光中雅_CNKI" panose="02000500000000000000"/>
            </a:endParaRPr>
          </a:p>
        </p:txBody>
      </p:sp>
      <p:sp>
        <p:nvSpPr>
          <p:cNvPr id="9221" name="Rectangle 3"/>
          <p:cNvSpPr>
            <a:spLocks noGrp="1" noChangeArrowheads="1"/>
          </p:cNvSpPr>
          <p:nvPr>
            <p:ph idx="1"/>
          </p:nvPr>
        </p:nvSpPr>
        <p:spPr>
          <a:xfrm>
            <a:off x="457200" y="1700982"/>
            <a:ext cx="8229600" cy="3795810"/>
          </a:xfrm>
        </p:spPr>
        <p:txBody>
          <a:bodyPr>
            <a:normAutofit/>
          </a:bodyPr>
          <a:lstStyle/>
          <a:p>
            <a:r>
              <a:rPr lang="zh-CN" altLang="en-US" smtClean="0">
                <a:latin typeface="微软雅黑" panose="020B0503020204020204" pitchFamily="34" charset="-122"/>
                <a:ea typeface="微软雅黑" panose="020B0503020204020204" pitchFamily="34" charset="-122"/>
              </a:rPr>
              <a:t>基本理论</a:t>
            </a:r>
            <a:r>
              <a:rPr lang="en-US" smtClean="0">
                <a:latin typeface="微软雅黑" panose="020B0503020204020204" pitchFamily="34" charset="-122"/>
                <a:ea typeface="微软雅黑" panose="020B0503020204020204" pitchFamily="34" charset="-122"/>
              </a:rPr>
              <a:t>:  </a:t>
            </a:r>
            <a:r>
              <a:rPr lang="en-US" dirty="0">
                <a:latin typeface="微软雅黑" panose="020B0503020204020204" pitchFamily="34" charset="-122"/>
                <a:ea typeface="微软雅黑" panose="020B0503020204020204" pitchFamily="34" charset="-122"/>
              </a:rPr>
              <a:t/>
            </a:r>
            <a:br>
              <a:rPr 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弹性衡量一种变量对另一</a:t>
            </a:r>
            <a:r>
              <a:rPr lang="zh-CN" altLang="en-US">
                <a:latin typeface="微软雅黑" panose="020B0503020204020204" pitchFamily="34" charset="-122"/>
                <a:ea typeface="微软雅黑" panose="020B0503020204020204" pitchFamily="34" charset="-122"/>
              </a:rPr>
              <a:t>种</a:t>
            </a:r>
            <a:r>
              <a:rPr lang="zh-CN" altLang="en-US" smtClean="0">
                <a:latin typeface="微软雅黑" panose="020B0503020204020204" pitchFamily="34" charset="-122"/>
                <a:ea typeface="微软雅黑" panose="020B0503020204020204" pitchFamily="34" charset="-122"/>
              </a:rPr>
              <a:t>变量变化的反应</a:t>
            </a:r>
            <a:r>
              <a:rPr lang="zh-CN" altLang="en-US" dirty="0">
                <a:latin typeface="微软雅黑" panose="020B0503020204020204" pitchFamily="34" charset="-122"/>
                <a:ea typeface="微软雅黑" panose="020B0503020204020204" pitchFamily="34" charset="-122"/>
              </a:rPr>
              <a:t>程度的指标</a:t>
            </a:r>
            <a:endParaRPr lang="en-US" altLang="zh-CN" dirty="0">
              <a:latin typeface="微软雅黑" panose="020B0503020204020204" pitchFamily="34" charset="-122"/>
              <a:ea typeface="微软雅黑" panose="020B0503020204020204" pitchFamily="34" charset="-122"/>
            </a:endParaRPr>
          </a:p>
          <a:p>
            <a:pPr lvl="1"/>
            <a:r>
              <a:rPr lang="zh-CN" altLang="en-US" sz="2800" smtClean="0">
                <a:latin typeface="微软雅黑" panose="020B0503020204020204" pitchFamily="34" charset="-122"/>
                <a:ea typeface="微软雅黑" panose="020B0503020204020204" pitchFamily="34" charset="-122"/>
              </a:rPr>
              <a:t>有一</a:t>
            </a:r>
            <a:r>
              <a:rPr lang="zh-CN" altLang="en-US" sz="2800" dirty="0">
                <a:latin typeface="微软雅黑" panose="020B0503020204020204" pitchFamily="34" charset="-122"/>
                <a:ea typeface="微软雅黑" panose="020B0503020204020204" pitchFamily="34" charset="-122"/>
              </a:rPr>
              <a:t>种弹性衡量如果你提高价格，</a:t>
            </a:r>
            <a:r>
              <a:rPr lang="zh-CN" altLang="en-US" sz="2800">
                <a:latin typeface="微软雅黑" panose="020B0503020204020204" pitchFamily="34" charset="-122"/>
                <a:ea typeface="微软雅黑" panose="020B0503020204020204" pitchFamily="34" charset="-122"/>
              </a:rPr>
              <a:t>对</a:t>
            </a:r>
            <a:r>
              <a:rPr lang="zh-CN" altLang="en-US" sz="2800" smtClean="0">
                <a:latin typeface="微软雅黑" panose="020B0503020204020204" pitchFamily="34" charset="-122"/>
                <a:ea typeface="微软雅黑" panose="020B0503020204020204" pitchFamily="34" charset="-122"/>
              </a:rPr>
              <a:t>你提供的网站设计的</a:t>
            </a:r>
            <a:r>
              <a:rPr lang="zh-CN" altLang="en-US" sz="2800" smtClean="0">
                <a:latin typeface="微软雅黑" panose="020B0503020204020204" pitchFamily="34" charset="-122"/>
                <a:ea typeface="微软雅黑" panose="020B0503020204020204" pitchFamily="34" charset="-122"/>
              </a:rPr>
              <a:t>需求会</a:t>
            </a:r>
            <a:r>
              <a:rPr lang="zh-CN" altLang="en-US" sz="2800" dirty="0">
                <a:latin typeface="微软雅黑" panose="020B0503020204020204" pitchFamily="34" charset="-122"/>
                <a:ea typeface="微软雅黑" panose="020B0503020204020204" pitchFamily="34" charset="-122"/>
              </a:rPr>
              <a:t>下降多少</a:t>
            </a:r>
            <a:r>
              <a:rPr lang="en-US" altLang="zh-CN" sz="2800" dirty="0">
                <a:latin typeface="微软雅黑" panose="020B0503020204020204" pitchFamily="34" charset="-122"/>
                <a:ea typeface="微软雅黑" panose="020B0503020204020204" pitchFamily="34" charset="-122"/>
              </a:rPr>
              <a:t>?</a:t>
            </a:r>
            <a:endParaRPr lang="en-US" sz="2800" dirty="0">
              <a:latin typeface="微软雅黑" panose="020B0503020204020204" pitchFamily="34" charset="-122"/>
              <a:ea typeface="微软雅黑" panose="020B0503020204020204" pitchFamily="34" charset="-122"/>
            </a:endParaRPr>
          </a:p>
          <a:p>
            <a:pPr>
              <a:spcBef>
                <a:spcPts val="1800"/>
              </a:spcBef>
            </a:pPr>
            <a:r>
              <a:rPr lang="zh-CN" altLang="en-US">
                <a:latin typeface="微软雅黑" panose="020B0503020204020204" pitchFamily="34" charset="-122"/>
                <a:ea typeface="微软雅黑" panose="020B0503020204020204" pitchFamily="34" charset="-122"/>
              </a:rPr>
              <a:t>定义</a:t>
            </a:r>
            <a:r>
              <a:rPr lang="zh-CN" altLang="en-US" smtClean="0">
                <a:latin typeface="微软雅黑" panose="020B0503020204020204" pitchFamily="34" charset="-122"/>
                <a:ea typeface="微软雅黑" panose="020B0503020204020204" pitchFamily="34" charset="-122"/>
              </a:rPr>
              <a:t>：</a:t>
            </a:r>
            <a:r>
              <a:rPr lang="zh-CN" altLang="en-US" smtClean="0">
                <a:solidFill>
                  <a:srgbClr val="FF0000"/>
                </a:solidFill>
                <a:latin typeface="微软雅黑" panose="020B0503020204020204" pitchFamily="34" charset="-122"/>
                <a:ea typeface="微软雅黑" panose="020B0503020204020204" pitchFamily="34" charset="-122"/>
              </a:rPr>
              <a:t>弹性</a:t>
            </a:r>
            <a:r>
              <a:rPr lang="zh-CN" altLang="en-US" smtClean="0">
                <a:latin typeface="微软雅黑" panose="020B0503020204020204" pitchFamily="34" charset="-122"/>
                <a:ea typeface="微软雅黑" panose="020B0503020204020204" pitchFamily="34" charset="-122"/>
              </a:rPr>
              <a:t>从数字上衡量</a:t>
            </a:r>
            <a:r>
              <a:rPr lang="zh-CN" altLang="en-US" dirty="0">
                <a:latin typeface="微软雅黑" panose="020B0503020204020204" pitchFamily="34" charset="-122"/>
                <a:ea typeface="微软雅黑" panose="020B0503020204020204" pitchFamily="34" charset="-122"/>
              </a:rPr>
              <a:t>需求量或供给量对其某种决定因素的</a:t>
            </a:r>
            <a:r>
              <a:rPr lang="zh-CN" altLang="en-US">
                <a:latin typeface="微软雅黑" panose="020B0503020204020204" pitchFamily="34" charset="-122"/>
                <a:ea typeface="微软雅黑" panose="020B0503020204020204" pitchFamily="34" charset="-122"/>
              </a:rPr>
              <a:t>反应</a:t>
            </a:r>
            <a:r>
              <a:rPr lang="zh-CN" altLang="en-US" smtClean="0">
                <a:latin typeface="微软雅黑" panose="020B0503020204020204" pitchFamily="34" charset="-122"/>
                <a:ea typeface="微软雅黑" panose="020B0503020204020204" pitchFamily="34" charset="-122"/>
              </a:rPr>
              <a:t>程度</a:t>
            </a:r>
            <a:r>
              <a:rPr lang="zh-CN" altLang="en-US" dirty="0">
                <a:latin typeface="微软雅黑" panose="020B0503020204020204" pitchFamily="34" charset="-122"/>
                <a:ea typeface="微软雅黑" panose="020B0503020204020204" pitchFamily="34" charset="-122"/>
              </a:rPr>
              <a:t>的指标</a:t>
            </a:r>
            <a:endParaRPr lang="en-US" altLang="zh-CN" dirty="0">
              <a:latin typeface="微软雅黑" panose="020B0503020204020204" pitchFamily="34" charset="-122"/>
              <a:ea typeface="微软雅黑" panose="020B0503020204020204" pitchFamily="34" charset="-122"/>
            </a:endParaRPr>
          </a:p>
        </p:txBody>
      </p:sp>
      <p:sp>
        <p:nvSpPr>
          <p:cNvPr id="9222"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wipe(left)">
                                      <p:cBhvr>
                                        <p:cTn id="7" dur="500"/>
                                        <p:tgtEl>
                                          <p:spTgt spid="92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1">
                                            <p:txEl>
                                              <p:pRg st="1" end="1"/>
                                            </p:txEl>
                                          </p:spTgt>
                                        </p:tgtEl>
                                        <p:attrNameLst>
                                          <p:attrName>style.visibility</p:attrName>
                                        </p:attrNameLst>
                                      </p:cBhvr>
                                      <p:to>
                                        <p:strVal val="visible"/>
                                      </p:to>
                                    </p:set>
                                    <p:animEffect transition="in" filter="wipe(left)">
                                      <p:cBhvr>
                                        <p:cTn id="12" dur="500"/>
                                        <p:tgtEl>
                                          <p:spTgt spid="92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1">
                                            <p:txEl>
                                              <p:pRg st="2" end="2"/>
                                            </p:txEl>
                                          </p:spTgt>
                                        </p:tgtEl>
                                        <p:attrNameLst>
                                          <p:attrName>style.visibility</p:attrName>
                                        </p:attrNameLst>
                                      </p:cBhvr>
                                      <p:to>
                                        <p:strVal val="visible"/>
                                      </p:to>
                                    </p:set>
                                    <p:animEffect transition="in" filter="wipe(left)">
                                      <p:cBhvr>
                                        <p:cTn id="17" dur="500"/>
                                        <p:tgtEl>
                                          <p:spTgt spid="92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bldLvl="4"/>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4" name="Rectangle 2"/>
          <p:cNvSpPr>
            <a:spLocks noGrp="1" noChangeArrowheads="1"/>
          </p:cNvSpPr>
          <p:nvPr>
            <p:ph type="title" idx="4294967295"/>
          </p:nvPr>
        </p:nvSpPr>
        <p:spPr>
          <a:xfrm>
            <a:off x="437536" y="646163"/>
            <a:ext cx="3716594" cy="612365"/>
          </a:xfrm>
        </p:spPr>
        <p:txBody>
          <a:bodyPr>
            <a:normAutofit/>
          </a:bodyPr>
          <a:lstStyle/>
          <a:p>
            <a:pPr eaLnBrk="1" hangingPunct="1"/>
            <a:r>
              <a:rPr lang="zh-CN" altLang="en-US" sz="3200" dirty="0">
                <a:latin typeface="微软雅黑" panose="020B0503020204020204" pitchFamily="34" charset="-122"/>
                <a:ea typeface="华光中雅_CNKI" panose="02000500000000000000"/>
              </a:rPr>
              <a:t>各种供给曲线</a:t>
            </a:r>
            <a:endParaRPr lang="en-US" sz="3200" dirty="0">
              <a:latin typeface="微软雅黑" panose="020B0503020204020204" pitchFamily="34" charset="-122"/>
              <a:ea typeface="华光中雅_CNKI" panose="02000500000000000000"/>
            </a:endParaRPr>
          </a:p>
        </p:txBody>
      </p:sp>
      <p:sp>
        <p:nvSpPr>
          <p:cNvPr id="46085" name="Rectangle 3"/>
          <p:cNvSpPr>
            <a:spLocks noGrp="1" noChangeArrowheads="1"/>
          </p:cNvSpPr>
          <p:nvPr>
            <p:ph type="body" idx="4294967295"/>
          </p:nvPr>
        </p:nvSpPr>
        <p:spPr>
          <a:xfrm>
            <a:off x="368710" y="1965529"/>
            <a:ext cx="7919884" cy="2990935"/>
          </a:xfrm>
        </p:spPr>
        <p:txBody>
          <a:bodyPr>
            <a:noAutofit/>
          </a:bodyPr>
          <a:lstStyle/>
          <a:p>
            <a:pPr>
              <a:spcBef>
                <a:spcPts val="1500"/>
              </a:spcBef>
            </a:pPr>
            <a:r>
              <a:rPr lang="zh-CN" altLang="en-US" sz="2400" dirty="0">
                <a:latin typeface="微软雅黑" panose="020B0503020204020204" pitchFamily="34" charset="-122"/>
                <a:ea typeface="微软雅黑" panose="020B0503020204020204" pitchFamily="34" charset="-122"/>
              </a:rPr>
              <a:t>供给价格弹性与供给曲线的斜率密切相关</a:t>
            </a:r>
            <a:endParaRPr lang="en-US" altLang="zh-CN" sz="2400" dirty="0">
              <a:latin typeface="微软雅黑" panose="020B0503020204020204" pitchFamily="34" charset="-122"/>
              <a:ea typeface="微软雅黑" panose="020B0503020204020204" pitchFamily="34" charset="-122"/>
            </a:endParaRPr>
          </a:p>
          <a:p>
            <a:pPr>
              <a:spcBef>
                <a:spcPts val="1500"/>
              </a:spcBef>
            </a:pPr>
            <a:r>
              <a:rPr lang="zh-CN" altLang="en-US" sz="2400">
                <a:latin typeface="微软雅黑" panose="020B0503020204020204" pitchFamily="34" charset="-122"/>
                <a:ea typeface="微软雅黑" panose="020B0503020204020204" pitchFamily="34" charset="-122"/>
              </a:rPr>
              <a:t>简单</a:t>
            </a:r>
            <a:r>
              <a:rPr lang="zh-CN" altLang="en-US" sz="2400" smtClean="0">
                <a:latin typeface="微软雅黑" panose="020B0503020204020204" pitchFamily="34" charset="-122"/>
                <a:ea typeface="微软雅黑" panose="020B0503020204020204" pitchFamily="34" charset="-122"/>
              </a:rPr>
              <a:t>规则</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0" indent="0">
              <a:spcBef>
                <a:spcPts val="1500"/>
              </a:spcBef>
              <a:buNone/>
            </a:pPr>
            <a:r>
              <a:rPr lang="zh-CN" altLang="en-US" sz="2400" smtClean="0">
                <a:latin typeface="微软雅黑" panose="020B0503020204020204" pitchFamily="34" charset="-122"/>
                <a:ea typeface="微软雅黑" panose="020B0503020204020204" pitchFamily="34" charset="-122"/>
              </a:rPr>
              <a:t>    供给</a:t>
            </a:r>
            <a:r>
              <a:rPr lang="zh-CN" altLang="en-US" sz="2400" dirty="0">
                <a:latin typeface="微软雅黑" panose="020B0503020204020204" pitchFamily="34" charset="-122"/>
                <a:ea typeface="微软雅黑" panose="020B0503020204020204" pitchFamily="34" charset="-122"/>
              </a:rPr>
              <a:t>曲线越平坦，供给的价格弹性就越大</a:t>
            </a:r>
            <a:endParaRPr lang="en-US" altLang="zh-CN" sz="2400" dirty="0">
              <a:latin typeface="微软雅黑" panose="020B0503020204020204" pitchFamily="34" charset="-122"/>
              <a:ea typeface="微软雅黑" panose="020B0503020204020204" pitchFamily="34" charset="-122"/>
            </a:endParaRPr>
          </a:p>
          <a:p>
            <a:pPr marL="0" indent="0">
              <a:spcBef>
                <a:spcPts val="1500"/>
              </a:spcBef>
              <a:buNone/>
            </a:pPr>
            <a:r>
              <a:rPr lang="zh-CN" altLang="en-US" sz="2400" smtClean="0">
                <a:latin typeface="微软雅黑" panose="020B0503020204020204" pitchFamily="34" charset="-122"/>
                <a:ea typeface="微软雅黑" panose="020B0503020204020204" pitchFamily="34" charset="-122"/>
              </a:rPr>
              <a:t>    供给</a:t>
            </a:r>
            <a:r>
              <a:rPr lang="zh-CN" altLang="en-US" sz="2400" dirty="0">
                <a:latin typeface="微软雅黑" panose="020B0503020204020204" pitchFamily="34" charset="-122"/>
                <a:ea typeface="微软雅黑" panose="020B0503020204020204" pitchFamily="34" charset="-122"/>
              </a:rPr>
              <a:t>曲线越陡峭，供给的价格弹性就越小</a:t>
            </a:r>
            <a:endParaRPr lang="en-US" altLang="zh-CN" sz="2400" dirty="0">
              <a:latin typeface="微软雅黑" panose="020B0503020204020204" pitchFamily="34" charset="-122"/>
              <a:ea typeface="微软雅黑" panose="020B0503020204020204" pitchFamily="34" charset="-122"/>
            </a:endParaRPr>
          </a:p>
          <a:p>
            <a:pPr>
              <a:spcBef>
                <a:spcPts val="1500"/>
              </a:spcBef>
            </a:pPr>
            <a:r>
              <a:rPr lang="zh-CN" altLang="en-US" sz="2400" dirty="0">
                <a:latin typeface="微软雅黑" panose="020B0503020204020204" pitchFamily="34" charset="-122"/>
                <a:ea typeface="微软雅黑" panose="020B0503020204020204" pitchFamily="34" charset="-122"/>
              </a:rPr>
              <a:t>五种不同</a:t>
            </a:r>
            <a:r>
              <a:rPr lang="zh-CN" altLang="en-US" sz="2400">
                <a:latin typeface="微软雅黑" panose="020B0503020204020204" pitchFamily="34" charset="-122"/>
                <a:ea typeface="微软雅黑" panose="020B0503020204020204" pitchFamily="34" charset="-122"/>
              </a:rPr>
              <a:t>的</a:t>
            </a:r>
            <a:r>
              <a:rPr lang="zh-CN" altLang="en-US" sz="2400" smtClean="0">
                <a:latin typeface="微软雅黑" panose="020B0503020204020204" pitchFamily="34" charset="-122"/>
                <a:ea typeface="微软雅黑" panose="020B0503020204020204" pitchFamily="34" charset="-122"/>
              </a:rPr>
              <a:t>分类</a:t>
            </a:r>
            <a:endParaRPr lang="en-US" sz="2400" dirty="0">
              <a:latin typeface="微软雅黑" panose="020B0503020204020204" pitchFamily="34" charset="-122"/>
              <a:ea typeface="微软雅黑" panose="020B0503020204020204" pitchFamily="34" charset="-122"/>
            </a:endParaRPr>
          </a:p>
        </p:txBody>
      </p:sp>
      <p:sp>
        <p:nvSpPr>
          <p:cNvPr id="4608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wipe(left)">
                                      <p:cBhvr>
                                        <p:cTn id="7" dur="500"/>
                                        <p:tgtEl>
                                          <p:spTgt spid="460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5">
                                            <p:txEl>
                                              <p:pRg st="1" end="1"/>
                                            </p:txEl>
                                          </p:spTgt>
                                        </p:tgtEl>
                                        <p:attrNameLst>
                                          <p:attrName>style.visibility</p:attrName>
                                        </p:attrNameLst>
                                      </p:cBhvr>
                                      <p:to>
                                        <p:strVal val="visible"/>
                                      </p:to>
                                    </p:set>
                                    <p:animEffect transition="in" filter="wipe(left)">
                                      <p:cBhvr>
                                        <p:cTn id="12" dur="500"/>
                                        <p:tgtEl>
                                          <p:spTgt spid="460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5">
                                            <p:txEl>
                                              <p:pRg st="2" end="2"/>
                                            </p:txEl>
                                          </p:spTgt>
                                        </p:tgtEl>
                                        <p:attrNameLst>
                                          <p:attrName>style.visibility</p:attrName>
                                        </p:attrNameLst>
                                      </p:cBhvr>
                                      <p:to>
                                        <p:strVal val="visible"/>
                                      </p:to>
                                    </p:set>
                                    <p:animEffect transition="in" filter="wipe(left)">
                                      <p:cBhvr>
                                        <p:cTn id="17" dur="500"/>
                                        <p:tgtEl>
                                          <p:spTgt spid="460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5">
                                            <p:txEl>
                                              <p:pRg st="3" end="3"/>
                                            </p:txEl>
                                          </p:spTgt>
                                        </p:tgtEl>
                                        <p:attrNameLst>
                                          <p:attrName>style.visibility</p:attrName>
                                        </p:attrNameLst>
                                      </p:cBhvr>
                                      <p:to>
                                        <p:strVal val="visible"/>
                                      </p:to>
                                    </p:set>
                                    <p:animEffect transition="in" filter="wipe(left)">
                                      <p:cBhvr>
                                        <p:cTn id="22" dur="500"/>
                                        <p:tgtEl>
                                          <p:spTgt spid="460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5">
                                            <p:txEl>
                                              <p:pRg st="4" end="4"/>
                                            </p:txEl>
                                          </p:spTgt>
                                        </p:tgtEl>
                                        <p:attrNameLst>
                                          <p:attrName>style.visibility</p:attrName>
                                        </p:attrNameLst>
                                      </p:cBhvr>
                                      <p:to>
                                        <p:strVal val="visible"/>
                                      </p:to>
                                    </p:set>
                                    <p:animEffect transition="in" filter="wipe(left)">
                                      <p:cBhvr>
                                        <p:cTn id="27" dur="500"/>
                                        <p:tgtEl>
                                          <p:spTgt spid="460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bldLvl="4"/>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913438" y="2301875"/>
            <a:ext cx="614362" cy="2671763"/>
            <a:chOff x="3725" y="1450"/>
            <a:chExt cx="387" cy="1683"/>
          </a:xfrm>
        </p:grpSpPr>
        <p:sp>
          <p:nvSpPr>
            <p:cNvPr id="47145" name="Text Box 3"/>
            <p:cNvSpPr txBox="1">
              <a:spLocks noChangeArrowheads="1"/>
            </p:cNvSpPr>
            <p:nvPr/>
          </p:nvSpPr>
          <p:spPr bwMode="auto">
            <a:xfrm>
              <a:off x="3725" y="1450"/>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p>
          </p:txBody>
        </p:sp>
        <p:sp>
          <p:nvSpPr>
            <p:cNvPr id="47146" name="Line 4"/>
            <p:cNvSpPr>
              <a:spLocks noChangeShapeType="1"/>
            </p:cNvSpPr>
            <p:nvPr/>
          </p:nvSpPr>
          <p:spPr bwMode="auto">
            <a:xfrm flipH="1">
              <a:off x="3918" y="1698"/>
              <a:ext cx="0" cy="1435"/>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grpSp>
      <p:sp>
        <p:nvSpPr>
          <p:cNvPr id="47109" name="Rectangle 5"/>
          <p:cNvSpPr>
            <a:spLocks noGrp="1" noChangeArrowheads="1"/>
          </p:cNvSpPr>
          <p:nvPr>
            <p:ph type="title" idx="4294967295"/>
          </p:nvPr>
        </p:nvSpPr>
        <p:spPr>
          <a:xfrm>
            <a:off x="167482" y="627786"/>
            <a:ext cx="8494712" cy="619125"/>
          </a:xfrm>
        </p:spPr>
        <p:txBody>
          <a:bodyPr>
            <a:normAutofit/>
          </a:bodyPr>
          <a:lstStyle/>
          <a:p>
            <a:pPr algn="l" eaLnBrk="1" hangingPunct="1"/>
            <a:r>
              <a:rPr lang="en-US" sz="3200" dirty="0">
                <a:solidFill>
                  <a:srgbClr val="CC0000"/>
                </a:solidFill>
                <a:latin typeface="微软雅黑" panose="020B0503020204020204" pitchFamily="34" charset="-122"/>
                <a:ea typeface="华光中雅_CNKI" panose="02000500000000000000"/>
              </a:rPr>
              <a:t>“</a:t>
            </a:r>
            <a:r>
              <a:rPr lang="zh-CN" altLang="en-US" sz="3200" dirty="0">
                <a:solidFill>
                  <a:srgbClr val="CC0000"/>
                </a:solidFill>
                <a:latin typeface="微软雅黑" panose="020B0503020204020204" pitchFamily="34" charset="-122"/>
                <a:ea typeface="华光中雅_CNKI" panose="02000500000000000000"/>
              </a:rPr>
              <a:t>完全无弹性的供给</a:t>
            </a:r>
            <a:r>
              <a:rPr lang="en-US" sz="3200">
                <a:solidFill>
                  <a:srgbClr val="CC0000"/>
                </a:solidFill>
                <a:latin typeface="微软雅黑" panose="020B0503020204020204" pitchFamily="34" charset="-122"/>
                <a:ea typeface="华光中雅_CNKI" panose="02000500000000000000"/>
              </a:rPr>
              <a:t>” </a:t>
            </a:r>
            <a:r>
              <a:rPr lang="en-US" sz="3200" b="0" smtClean="0">
                <a:solidFill>
                  <a:srgbClr val="CC0000"/>
                </a:solidFill>
                <a:latin typeface="微软雅黑" panose="020B0503020204020204" pitchFamily="34" charset="-122"/>
                <a:ea typeface="华光中雅_CNKI" panose="02000500000000000000"/>
              </a:rPr>
              <a:t>(</a:t>
            </a:r>
            <a:r>
              <a:rPr lang="zh-CN" altLang="en-US" sz="3200" b="0" smtClean="0">
                <a:solidFill>
                  <a:srgbClr val="CC0000"/>
                </a:solidFill>
                <a:latin typeface="微软雅黑" panose="020B0503020204020204" pitchFamily="34" charset="-122"/>
                <a:ea typeface="华光中雅_CNKI" panose="02000500000000000000"/>
              </a:rPr>
              <a:t>极端</a:t>
            </a:r>
            <a:r>
              <a:rPr lang="en-US" sz="3200" b="0" dirty="0">
                <a:solidFill>
                  <a:srgbClr val="CC0000"/>
                </a:solidFill>
                <a:latin typeface="微软雅黑" panose="020B0503020204020204" pitchFamily="34" charset="-122"/>
                <a:ea typeface="华光中雅_CNKI" panose="02000500000000000000"/>
              </a:rPr>
              <a:t>)</a:t>
            </a:r>
          </a:p>
        </p:txBody>
      </p:sp>
      <p:grpSp>
        <p:nvGrpSpPr>
          <p:cNvPr id="3" name="Group 6"/>
          <p:cNvGrpSpPr/>
          <p:nvPr/>
        </p:nvGrpSpPr>
        <p:grpSpPr bwMode="auto">
          <a:xfrm>
            <a:off x="4826000" y="2114550"/>
            <a:ext cx="3870325" cy="3060700"/>
            <a:chOff x="3226" y="1041"/>
            <a:chExt cx="2146" cy="1792"/>
          </a:xfrm>
        </p:grpSpPr>
        <p:grpSp>
          <p:nvGrpSpPr>
            <p:cNvPr id="4" name="Group 7"/>
            <p:cNvGrpSpPr/>
            <p:nvPr/>
          </p:nvGrpSpPr>
          <p:grpSpPr bwMode="auto">
            <a:xfrm>
              <a:off x="3421" y="1302"/>
              <a:ext cx="1661" cy="1413"/>
              <a:chOff x="1098" y="1361"/>
              <a:chExt cx="2116" cy="2027"/>
            </a:xfrm>
          </p:grpSpPr>
          <p:sp>
            <p:nvSpPr>
              <p:cNvPr id="47143" name="Line 8"/>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7144" name="Line 9"/>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47141" name="Text Box 10"/>
            <p:cNvSpPr txBox="1">
              <a:spLocks noChangeArrowheads="1"/>
            </p:cNvSpPr>
            <p:nvPr/>
          </p:nvSpPr>
          <p:spPr bwMode="auto">
            <a:xfrm>
              <a:off x="3226" y="1041"/>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47142" name="Text Box 11"/>
            <p:cNvSpPr txBox="1">
              <a:spLocks noChangeArrowheads="1"/>
            </p:cNvSpPr>
            <p:nvPr/>
          </p:nvSpPr>
          <p:spPr bwMode="auto">
            <a:xfrm>
              <a:off x="4985" y="2565"/>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sp>
        <p:nvSpPr>
          <p:cNvPr id="47111" name="Text Box 12"/>
          <p:cNvSpPr txBox="1">
            <a:spLocks noChangeArrowheads="1"/>
          </p:cNvSpPr>
          <p:nvPr/>
        </p:nvSpPr>
        <p:spPr bwMode="auto">
          <a:xfrm>
            <a:off x="5922963" y="4948238"/>
            <a:ext cx="587375" cy="457200"/>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sp>
        <p:nvSpPr>
          <p:cNvPr id="47112" name="Text Box 13"/>
          <p:cNvSpPr txBox="1">
            <a:spLocks noChangeArrowheads="1"/>
          </p:cNvSpPr>
          <p:nvPr/>
        </p:nvSpPr>
        <p:spPr bwMode="auto">
          <a:xfrm>
            <a:off x="4567238" y="3686175"/>
            <a:ext cx="596900" cy="457200"/>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sp>
        <p:nvSpPr>
          <p:cNvPr id="47113" name="Line 14"/>
          <p:cNvSpPr>
            <a:spLocks noChangeShapeType="1"/>
          </p:cNvSpPr>
          <p:nvPr/>
        </p:nvSpPr>
        <p:spPr bwMode="auto">
          <a:xfrm>
            <a:off x="5183188" y="3916363"/>
            <a:ext cx="105092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7114" name="Oval 15"/>
          <p:cNvSpPr>
            <a:spLocks noChangeArrowheads="1"/>
          </p:cNvSpPr>
          <p:nvPr/>
        </p:nvSpPr>
        <p:spPr bwMode="auto">
          <a:xfrm>
            <a:off x="6148388" y="3846513"/>
            <a:ext cx="139700" cy="138112"/>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nvGrpSpPr>
          <p:cNvPr id="5" name="Group 16"/>
          <p:cNvGrpSpPr/>
          <p:nvPr/>
        </p:nvGrpSpPr>
        <p:grpSpPr bwMode="auto">
          <a:xfrm>
            <a:off x="4560888" y="3040063"/>
            <a:ext cx="1731962" cy="457200"/>
            <a:chOff x="2873" y="1915"/>
            <a:chExt cx="1091" cy="288"/>
          </a:xfrm>
        </p:grpSpPr>
        <p:sp>
          <p:nvSpPr>
            <p:cNvPr id="47137" name="Text Box 17"/>
            <p:cNvSpPr txBox="1">
              <a:spLocks noChangeArrowheads="1"/>
            </p:cNvSpPr>
            <p:nvPr/>
          </p:nvSpPr>
          <p:spPr bwMode="auto">
            <a:xfrm>
              <a:off x="2873" y="1915"/>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p>
          </p:txBody>
        </p:sp>
        <p:sp>
          <p:nvSpPr>
            <p:cNvPr id="47138" name="Line 18"/>
            <p:cNvSpPr>
              <a:spLocks noChangeShapeType="1"/>
            </p:cNvSpPr>
            <p:nvPr/>
          </p:nvSpPr>
          <p:spPr bwMode="auto">
            <a:xfrm flipV="1">
              <a:off x="3264" y="2043"/>
              <a:ext cx="656"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7139" name="Oval 19"/>
            <p:cNvSpPr>
              <a:spLocks noChangeArrowheads="1"/>
            </p:cNvSpPr>
            <p:nvPr/>
          </p:nvSpPr>
          <p:spPr bwMode="auto">
            <a:xfrm>
              <a:off x="3876" y="199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412692" name="Line 20"/>
          <p:cNvSpPr>
            <a:spLocks noChangeShapeType="1"/>
          </p:cNvSpPr>
          <p:nvPr/>
        </p:nvSpPr>
        <p:spPr bwMode="auto">
          <a:xfrm flipH="1" flipV="1">
            <a:off x="5313363" y="3252788"/>
            <a:ext cx="0" cy="657225"/>
          </a:xfrm>
          <a:prstGeom prst="line">
            <a:avLst/>
          </a:prstGeom>
          <a:noFill/>
          <a:ln w="508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412693" name="Text Box 21"/>
          <p:cNvSpPr txBox="1">
            <a:spLocks noChangeArrowheads="1"/>
          </p:cNvSpPr>
          <p:nvPr/>
        </p:nvSpPr>
        <p:spPr bwMode="auto">
          <a:xfrm>
            <a:off x="5849938" y="5548313"/>
            <a:ext cx="1835150" cy="830997"/>
          </a:xfrm>
          <a:prstGeom prst="rect">
            <a:avLst/>
          </a:prstGeom>
          <a:solidFill>
            <a:srgbClr val="CCFFCC"/>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供给量变动</a:t>
            </a:r>
            <a:r>
              <a:rPr lang="en-US" sz="2400" dirty="0">
                <a:latin typeface="微软雅黑" panose="020B0503020204020204" pitchFamily="34" charset="-122"/>
                <a:ea typeface="微软雅黑" panose="020B0503020204020204" pitchFamily="34" charset="-122"/>
                <a:cs typeface="Arial" panose="020B0604020202020204"/>
              </a:rPr>
              <a:t> 0%</a:t>
            </a:r>
          </a:p>
        </p:txBody>
      </p:sp>
      <p:sp>
        <p:nvSpPr>
          <p:cNvPr id="4711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412695" name="Text Box 23"/>
          <p:cNvSpPr txBox="1">
            <a:spLocks noChangeArrowheads="1"/>
          </p:cNvSpPr>
          <p:nvPr/>
        </p:nvSpPr>
        <p:spPr bwMode="auto">
          <a:xfrm>
            <a:off x="6084888" y="1289844"/>
            <a:ext cx="1171575" cy="473075"/>
          </a:xfrm>
          <a:prstGeom prst="rect">
            <a:avLst/>
          </a:prstGeom>
          <a:noFill/>
          <a:ln w="9525">
            <a:noFill/>
            <a:miter lim="800000"/>
          </a:ln>
        </p:spPr>
        <p:txBody>
          <a:bodyPr>
            <a:spAutoFit/>
          </a:bodyPr>
          <a:lstStyle/>
          <a:p>
            <a:pPr algn="ctr">
              <a:spcBef>
                <a:spcPct val="50000"/>
              </a:spcBef>
            </a:pPr>
            <a:r>
              <a:rPr lang="en-US" sz="2500" dirty="0">
                <a:solidFill>
                  <a:srgbClr val="009900"/>
                </a:solidFill>
                <a:latin typeface="Arial" panose="020B0604020202020204"/>
                <a:cs typeface="Arial" panose="020B0604020202020204"/>
              </a:rPr>
              <a:t>0%</a:t>
            </a:r>
            <a:endParaRPr lang="en-US" sz="2500" b="1" i="1" baseline="30000" dirty="0">
              <a:solidFill>
                <a:srgbClr val="009900"/>
              </a:solidFill>
              <a:latin typeface="Arial" panose="020B0604020202020204"/>
              <a:cs typeface="Arial" panose="020B0604020202020204"/>
            </a:endParaRPr>
          </a:p>
        </p:txBody>
      </p:sp>
      <p:sp>
        <p:nvSpPr>
          <p:cNvPr id="412696" name="Text Box 24"/>
          <p:cNvSpPr txBox="1">
            <a:spLocks noChangeArrowheads="1"/>
          </p:cNvSpPr>
          <p:nvPr/>
        </p:nvSpPr>
        <p:spPr bwMode="auto">
          <a:xfrm>
            <a:off x="6045201" y="1821728"/>
            <a:ext cx="1171575" cy="473075"/>
          </a:xfrm>
          <a:prstGeom prst="rect">
            <a:avLst/>
          </a:prstGeom>
          <a:noFill/>
          <a:ln w="9525">
            <a:noFill/>
            <a:miter lim="800000"/>
          </a:ln>
        </p:spPr>
        <p:txBody>
          <a:bodyPr>
            <a:spAutoFit/>
          </a:bodyPr>
          <a:lstStyle/>
          <a:p>
            <a:pPr algn="ctr">
              <a:spcBef>
                <a:spcPct val="50000"/>
              </a:spcBef>
            </a:pPr>
            <a:r>
              <a:rPr lang="en-US" sz="2500" dirty="0">
                <a:solidFill>
                  <a:srgbClr val="FF6600"/>
                </a:solidFill>
                <a:latin typeface="Arial" panose="020B0604020202020204"/>
                <a:cs typeface="Arial" panose="020B0604020202020204"/>
              </a:rPr>
              <a:t>10%</a:t>
            </a:r>
            <a:endParaRPr lang="en-US" sz="2500" b="1" i="1" baseline="30000" dirty="0">
              <a:solidFill>
                <a:srgbClr val="FF6600"/>
              </a:solidFill>
              <a:latin typeface="Arial" panose="020B0604020202020204"/>
              <a:cs typeface="Arial" panose="020B0604020202020204"/>
            </a:endParaRPr>
          </a:p>
        </p:txBody>
      </p:sp>
      <p:sp>
        <p:nvSpPr>
          <p:cNvPr id="412697" name="Text Box 25"/>
          <p:cNvSpPr txBox="1">
            <a:spLocks noChangeArrowheads="1"/>
          </p:cNvSpPr>
          <p:nvPr/>
        </p:nvSpPr>
        <p:spPr bwMode="auto">
          <a:xfrm>
            <a:off x="7239002" y="1539080"/>
            <a:ext cx="682625" cy="488950"/>
          </a:xfrm>
          <a:prstGeom prst="rect">
            <a:avLst/>
          </a:prstGeom>
          <a:noFill/>
          <a:ln w="9525">
            <a:noFill/>
            <a:miter lim="800000"/>
          </a:ln>
        </p:spPr>
        <p:txBody>
          <a:bodyPr>
            <a:spAutoFit/>
          </a:bodyPr>
          <a:lstStyle/>
          <a:p>
            <a:pPr algn="ctr">
              <a:spcBef>
                <a:spcPct val="50000"/>
              </a:spcBef>
            </a:pPr>
            <a:r>
              <a:rPr lang="en-US" sz="2600" dirty="0">
                <a:solidFill>
                  <a:srgbClr val="0000FF"/>
                </a:solidFill>
                <a:latin typeface="Arial" panose="020B0604020202020204"/>
                <a:cs typeface="Arial" panose="020B0604020202020204"/>
              </a:rPr>
              <a:t>= 0</a:t>
            </a:r>
          </a:p>
        </p:txBody>
      </p:sp>
      <p:sp>
        <p:nvSpPr>
          <p:cNvPr id="412706" name="Text Box 34"/>
          <p:cNvSpPr txBox="1">
            <a:spLocks noChangeArrowheads="1"/>
          </p:cNvSpPr>
          <p:nvPr/>
        </p:nvSpPr>
        <p:spPr bwMode="auto">
          <a:xfrm>
            <a:off x="3517900" y="4633913"/>
            <a:ext cx="1265238" cy="830997"/>
          </a:xfrm>
          <a:prstGeom prst="rect">
            <a:avLst/>
          </a:prstGeom>
          <a:solidFill>
            <a:srgbClr val="FF9900">
              <a:alpha val="50195"/>
            </a:srgbClr>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价格上升</a:t>
            </a:r>
            <a:r>
              <a:rPr lang="en-US" sz="2400" dirty="0">
                <a:latin typeface="微软雅黑" panose="020B0503020204020204" pitchFamily="34" charset="-122"/>
                <a:ea typeface="微软雅黑" panose="020B0503020204020204" pitchFamily="34" charset="-122"/>
                <a:cs typeface="Arial" panose="020B0604020202020204"/>
              </a:rPr>
              <a:t>10%</a:t>
            </a:r>
          </a:p>
        </p:txBody>
      </p:sp>
      <p:sp>
        <p:nvSpPr>
          <p:cNvPr id="47124" name="Rectangle 35"/>
          <p:cNvSpPr>
            <a:spLocks noChangeArrowheads="1"/>
          </p:cNvSpPr>
          <p:nvPr/>
        </p:nvSpPr>
        <p:spPr bwMode="auto">
          <a:xfrm>
            <a:off x="366713" y="3221038"/>
            <a:ext cx="3390900" cy="9683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卖者的价格敏感度：</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47125" name="Rectangle 36"/>
          <p:cNvSpPr>
            <a:spLocks noChangeArrowheads="1"/>
          </p:cNvSpPr>
          <p:nvPr/>
        </p:nvSpPr>
        <p:spPr bwMode="auto">
          <a:xfrm>
            <a:off x="365124" y="2144713"/>
            <a:ext cx="2493963" cy="528637"/>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供给曲线</a:t>
            </a:r>
            <a:r>
              <a:rPr lang="en-US" sz="2600" dirty="0">
                <a:latin typeface="微软雅黑" panose="020B0503020204020204" pitchFamily="34" charset="-122"/>
                <a:ea typeface="微软雅黑" panose="020B0503020204020204" pitchFamily="34" charset="-122"/>
                <a:cs typeface="Arial" panose="020B0604020202020204"/>
              </a:rPr>
              <a:t>:</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47126" name="Rectangle 37"/>
          <p:cNvSpPr>
            <a:spLocks noChangeArrowheads="1"/>
          </p:cNvSpPr>
          <p:nvPr/>
        </p:nvSpPr>
        <p:spPr bwMode="auto">
          <a:xfrm>
            <a:off x="338138" y="4859338"/>
            <a:ext cx="1617662"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弹性</a:t>
            </a:r>
            <a:r>
              <a:rPr lang="en-US" sz="2600" dirty="0">
                <a:latin typeface="微软雅黑" panose="020B0503020204020204" pitchFamily="34" charset="-122"/>
                <a:ea typeface="微软雅黑" panose="020B0503020204020204" pitchFamily="34" charset="-122"/>
                <a:cs typeface="Arial" panose="020B0604020202020204"/>
              </a:rPr>
              <a:t>:</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47127" name="Rectangle 38"/>
          <p:cNvSpPr>
            <a:spLocks noChangeArrowheads="1"/>
          </p:cNvSpPr>
          <p:nvPr/>
        </p:nvSpPr>
        <p:spPr bwMode="auto">
          <a:xfrm>
            <a:off x="565150" y="2581275"/>
            <a:ext cx="2895600" cy="528638"/>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垂直</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47128" name="Rectangle 39"/>
          <p:cNvSpPr>
            <a:spLocks noChangeArrowheads="1"/>
          </p:cNvSpPr>
          <p:nvPr/>
        </p:nvSpPr>
        <p:spPr bwMode="auto">
          <a:xfrm>
            <a:off x="553244" y="3935132"/>
            <a:ext cx="2624137" cy="495300"/>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不敏感</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412712" name="Rectangle 40"/>
          <p:cNvSpPr>
            <a:spLocks noChangeArrowheads="1"/>
          </p:cNvSpPr>
          <p:nvPr/>
        </p:nvSpPr>
        <p:spPr bwMode="auto">
          <a:xfrm>
            <a:off x="579438" y="5316538"/>
            <a:ext cx="1831975"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en-US" sz="2600">
                <a:solidFill>
                  <a:srgbClr val="0000FF"/>
                </a:solidFill>
                <a:latin typeface="微软雅黑" panose="020B0503020204020204" pitchFamily="34" charset="-122"/>
                <a:ea typeface="微软雅黑" panose="020B0503020204020204" pitchFamily="34" charset="-122"/>
                <a:cs typeface="Arial" panose="020B0604020202020204"/>
              </a:rPr>
              <a:t>0</a:t>
            </a:r>
          </a:p>
        </p:txBody>
      </p:sp>
      <p:grpSp>
        <p:nvGrpSpPr>
          <p:cNvPr id="41" name="Group 29"/>
          <p:cNvGrpSpPr/>
          <p:nvPr/>
        </p:nvGrpSpPr>
        <p:grpSpPr bwMode="auto">
          <a:xfrm>
            <a:off x="649288" y="1272380"/>
            <a:ext cx="6413500" cy="1054101"/>
            <a:chOff x="747" y="538"/>
            <a:chExt cx="4040" cy="664"/>
          </a:xfrm>
        </p:grpSpPr>
        <p:sp>
          <p:nvSpPr>
            <p:cNvPr id="42" name="Text Box 30"/>
            <p:cNvSpPr txBox="1">
              <a:spLocks noChangeArrowheads="1"/>
            </p:cNvSpPr>
            <p:nvPr/>
          </p:nvSpPr>
          <p:spPr bwMode="auto">
            <a:xfrm>
              <a:off x="747" y="603"/>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供给价格弹性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43"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44"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供给量变动百分比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价格变动百分比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45" name="Line 34"/>
            <p:cNvSpPr>
              <a:spLocks noChangeShapeType="1"/>
            </p:cNvSpPr>
            <p:nvPr/>
          </p:nvSpPr>
          <p:spPr bwMode="auto">
            <a:xfrm>
              <a:off x="2417" y="859"/>
              <a:ext cx="1404"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46" name="Text Box 35"/>
            <p:cNvSpPr txBox="1">
              <a:spLocks noChangeArrowheads="1"/>
            </p:cNvSpPr>
            <p:nvPr/>
          </p:nvSpPr>
          <p:spPr bwMode="auto">
            <a:xfrm>
              <a:off x="3839" y="702"/>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47" name="Line 36"/>
            <p:cNvSpPr>
              <a:spLocks noChangeShapeType="1"/>
            </p:cNvSpPr>
            <p:nvPr/>
          </p:nvSpPr>
          <p:spPr bwMode="auto">
            <a:xfrm>
              <a:off x="4171" y="860"/>
              <a:ext cx="6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2706"/>
                                        </p:tgtEl>
                                        <p:attrNameLst>
                                          <p:attrName>style.visibility</p:attrName>
                                        </p:attrNameLst>
                                      </p:cBhvr>
                                      <p:to>
                                        <p:strVal val="visible"/>
                                      </p:to>
                                    </p:set>
                                    <p:animEffect transition="in" filter="fade">
                                      <p:cBhvr>
                                        <p:cTn id="7" dur="500"/>
                                        <p:tgtEl>
                                          <p:spTgt spid="4127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2696"/>
                                        </p:tgtEl>
                                        <p:attrNameLst>
                                          <p:attrName>style.visibility</p:attrName>
                                        </p:attrNameLst>
                                      </p:cBhvr>
                                      <p:to>
                                        <p:strVal val="visible"/>
                                      </p:to>
                                    </p:set>
                                    <p:animEffect transition="in" filter="fade">
                                      <p:cBhvr>
                                        <p:cTn id="10" dur="500"/>
                                        <p:tgtEl>
                                          <p:spTgt spid="41269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12692"/>
                                        </p:tgtEl>
                                        <p:attrNameLst>
                                          <p:attrName>style.visibility</p:attrName>
                                        </p:attrNameLst>
                                      </p:cBhvr>
                                      <p:to>
                                        <p:strVal val="visible"/>
                                      </p:to>
                                    </p:set>
                                    <p:animEffect transition="in" filter="wipe(down)">
                                      <p:cBhvr>
                                        <p:cTn id="14" dur="500"/>
                                        <p:tgtEl>
                                          <p:spTgt spid="41269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2693"/>
                                        </p:tgtEl>
                                        <p:attrNameLst>
                                          <p:attrName>style.visibility</p:attrName>
                                        </p:attrNameLst>
                                      </p:cBhvr>
                                      <p:to>
                                        <p:strVal val="visible"/>
                                      </p:to>
                                    </p:set>
                                    <p:animEffect transition="in" filter="fade">
                                      <p:cBhvr>
                                        <p:cTn id="23" dur="500"/>
                                        <p:tgtEl>
                                          <p:spTgt spid="41269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2695"/>
                                        </p:tgtEl>
                                        <p:attrNameLst>
                                          <p:attrName>style.visibility</p:attrName>
                                        </p:attrNameLst>
                                      </p:cBhvr>
                                      <p:to>
                                        <p:strVal val="visible"/>
                                      </p:to>
                                    </p:set>
                                    <p:animEffect transition="in" filter="fade">
                                      <p:cBhvr>
                                        <p:cTn id="26" dur="500"/>
                                        <p:tgtEl>
                                          <p:spTgt spid="41269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12697"/>
                                        </p:tgtEl>
                                        <p:attrNameLst>
                                          <p:attrName>style.visibility</p:attrName>
                                        </p:attrNameLst>
                                      </p:cBhvr>
                                      <p:to>
                                        <p:strVal val="visible"/>
                                      </p:to>
                                    </p:set>
                                    <p:animEffect transition="in" filter="fade">
                                      <p:cBhvr>
                                        <p:cTn id="31" dur="500"/>
                                        <p:tgtEl>
                                          <p:spTgt spid="41269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2712"/>
                                        </p:tgtEl>
                                        <p:attrNameLst>
                                          <p:attrName>style.visibility</p:attrName>
                                        </p:attrNameLst>
                                      </p:cBhvr>
                                      <p:to>
                                        <p:strVal val="visible"/>
                                      </p:to>
                                    </p:set>
                                    <p:animEffect transition="in" filter="fade">
                                      <p:cBhvr>
                                        <p:cTn id="34" dur="500"/>
                                        <p:tgtEl>
                                          <p:spTgt spid="41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92" grpId="0" animBg="1"/>
      <p:bldP spid="412693" grpId="0" animBg="1"/>
      <p:bldP spid="412695" grpId="0"/>
      <p:bldP spid="412696" grpId="0"/>
      <p:bldP spid="412697" grpId="0"/>
      <p:bldP spid="412706" grpId="0" animBg="1"/>
      <p:bldP spid="412712"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051425" y="1095375"/>
            <a:ext cx="2151063" cy="3219450"/>
            <a:chOff x="3182" y="687"/>
            <a:chExt cx="1364" cy="2028"/>
          </a:xfrm>
        </p:grpSpPr>
        <p:sp>
          <p:nvSpPr>
            <p:cNvPr id="48174" name="Arc 3"/>
            <p:cNvSpPr/>
            <p:nvPr/>
          </p:nvSpPr>
          <p:spPr bwMode="auto">
            <a:xfrm rot="5400000">
              <a:off x="2739" y="1130"/>
              <a:ext cx="2028" cy="1142"/>
            </a:xfrm>
            <a:custGeom>
              <a:avLst/>
              <a:gdLst>
                <a:gd name="T0" fmla="*/ 0 w 20429"/>
                <a:gd name="T1" fmla="*/ 0 h 18670"/>
                <a:gd name="T2" fmla="*/ 0 w 20429"/>
                <a:gd name="T3" fmla="*/ 0 h 18670"/>
                <a:gd name="T4" fmla="*/ 0 w 20429"/>
                <a:gd name="T5" fmla="*/ 0 h 18670"/>
                <a:gd name="T6" fmla="*/ 0 60000 65536"/>
                <a:gd name="T7" fmla="*/ 0 60000 65536"/>
                <a:gd name="T8" fmla="*/ 0 60000 65536"/>
                <a:gd name="T9" fmla="*/ 0 w 20429"/>
                <a:gd name="T10" fmla="*/ 0 h 18670"/>
                <a:gd name="T11" fmla="*/ 20429 w 20429"/>
                <a:gd name="T12" fmla="*/ 18670 h 18670"/>
              </a:gdLst>
              <a:ahLst/>
              <a:cxnLst>
                <a:cxn ang="T6">
                  <a:pos x="T0" y="T1"/>
                </a:cxn>
                <a:cxn ang="T7">
                  <a:pos x="T2" y="T3"/>
                </a:cxn>
                <a:cxn ang="T8">
                  <a:pos x="T4" y="T5"/>
                </a:cxn>
              </a:cxnLst>
              <a:rect l="T9" t="T10" r="T11" b="T12"/>
              <a:pathLst>
                <a:path w="20429" h="18670" fill="none" extrusionOk="0">
                  <a:moveTo>
                    <a:pt x="10862" y="0"/>
                  </a:moveTo>
                  <a:cubicBezTo>
                    <a:pt x="15347" y="2609"/>
                    <a:pt x="18743" y="6746"/>
                    <a:pt x="20428" y="11653"/>
                  </a:cubicBezTo>
                </a:path>
                <a:path w="20429" h="18670" stroke="0" extrusionOk="0">
                  <a:moveTo>
                    <a:pt x="10862" y="0"/>
                  </a:moveTo>
                  <a:cubicBezTo>
                    <a:pt x="15347" y="2609"/>
                    <a:pt x="18743" y="6746"/>
                    <a:pt x="20428" y="11653"/>
                  </a:cubicBezTo>
                  <a:lnTo>
                    <a:pt x="0" y="18670"/>
                  </a:lnTo>
                  <a:close/>
                </a:path>
              </a:pathLst>
            </a:custGeom>
            <a:noFill/>
            <a:ln w="38100">
              <a:solidFill>
                <a:srgbClr val="003399"/>
              </a:solidFill>
              <a:round/>
            </a:ln>
          </p:spPr>
          <p:txBody>
            <a:bodyPr wrap="none" anchor="ctr"/>
            <a:lstStyle/>
            <a:p>
              <a:endParaRPr lang="en-US">
                <a:latin typeface="Arial" panose="020B0604020202020204"/>
                <a:cs typeface="Arial" panose="020B0604020202020204"/>
              </a:endParaRPr>
            </a:p>
          </p:txBody>
        </p:sp>
        <p:sp>
          <p:nvSpPr>
            <p:cNvPr id="48175" name="Text Box 4"/>
            <p:cNvSpPr txBox="1">
              <a:spLocks noChangeArrowheads="1"/>
            </p:cNvSpPr>
            <p:nvPr/>
          </p:nvSpPr>
          <p:spPr bwMode="auto">
            <a:xfrm>
              <a:off x="4159" y="1518"/>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p>
          </p:txBody>
        </p:sp>
      </p:grpSp>
      <p:grpSp>
        <p:nvGrpSpPr>
          <p:cNvPr id="3" name="Group 6"/>
          <p:cNvGrpSpPr/>
          <p:nvPr/>
        </p:nvGrpSpPr>
        <p:grpSpPr bwMode="auto">
          <a:xfrm>
            <a:off x="4771895" y="2242649"/>
            <a:ext cx="3924430" cy="2932602"/>
            <a:chOff x="3196" y="1116"/>
            <a:chExt cx="2176" cy="1717"/>
          </a:xfrm>
        </p:grpSpPr>
        <p:grpSp>
          <p:nvGrpSpPr>
            <p:cNvPr id="4" name="Group 7"/>
            <p:cNvGrpSpPr/>
            <p:nvPr/>
          </p:nvGrpSpPr>
          <p:grpSpPr bwMode="auto">
            <a:xfrm>
              <a:off x="3421" y="1302"/>
              <a:ext cx="1661" cy="1413"/>
              <a:chOff x="1098" y="1361"/>
              <a:chExt cx="2116" cy="2027"/>
            </a:xfrm>
          </p:grpSpPr>
          <p:sp>
            <p:nvSpPr>
              <p:cNvPr id="48172" name="Line 8"/>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8173" name="Line 9"/>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48170" name="Text Box 10"/>
            <p:cNvSpPr txBox="1">
              <a:spLocks noChangeArrowheads="1"/>
            </p:cNvSpPr>
            <p:nvPr/>
          </p:nvSpPr>
          <p:spPr bwMode="auto">
            <a:xfrm>
              <a:off x="3196" y="1116"/>
              <a:ext cx="387" cy="268"/>
            </a:xfrm>
            <a:prstGeom prst="rect">
              <a:avLst/>
            </a:prstGeom>
            <a:noFill/>
            <a:ln w="9525">
              <a:noFill/>
              <a:miter lim="800000"/>
            </a:ln>
          </p:spPr>
          <p:txBody>
            <a:bodyPr>
              <a:spAutoFit/>
            </a:bodyPr>
            <a:lstStyle/>
            <a:p>
              <a:pPr algn="ctr">
                <a:spcBef>
                  <a:spcPct val="50000"/>
                </a:spcBef>
              </a:pPr>
              <a:r>
                <a:rPr lang="en-US" sz="2400" b="1" i="1" dirty="0">
                  <a:latin typeface="Arial" panose="020B0604020202020204"/>
                  <a:cs typeface="Arial" panose="020B0604020202020204"/>
                </a:rPr>
                <a:t>P</a:t>
              </a:r>
            </a:p>
          </p:txBody>
        </p:sp>
        <p:sp>
          <p:nvSpPr>
            <p:cNvPr id="48171" name="Text Box 11"/>
            <p:cNvSpPr txBox="1">
              <a:spLocks noChangeArrowheads="1"/>
            </p:cNvSpPr>
            <p:nvPr/>
          </p:nvSpPr>
          <p:spPr bwMode="auto">
            <a:xfrm>
              <a:off x="4985" y="2565"/>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sp>
        <p:nvSpPr>
          <p:cNvPr id="48135" name="Text Box 12"/>
          <p:cNvSpPr txBox="1">
            <a:spLocks noChangeArrowheads="1"/>
          </p:cNvSpPr>
          <p:nvPr/>
        </p:nvSpPr>
        <p:spPr bwMode="auto">
          <a:xfrm>
            <a:off x="5922963" y="4948238"/>
            <a:ext cx="587375" cy="457200"/>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sp>
        <p:nvSpPr>
          <p:cNvPr id="48136" name="Text Box 13"/>
          <p:cNvSpPr txBox="1">
            <a:spLocks noChangeArrowheads="1"/>
          </p:cNvSpPr>
          <p:nvPr/>
        </p:nvSpPr>
        <p:spPr bwMode="auto">
          <a:xfrm>
            <a:off x="4567238" y="3686175"/>
            <a:ext cx="596900" cy="457200"/>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sp>
        <p:nvSpPr>
          <p:cNvPr id="48137" name="Line 14"/>
          <p:cNvSpPr>
            <a:spLocks noChangeShapeType="1"/>
          </p:cNvSpPr>
          <p:nvPr/>
        </p:nvSpPr>
        <p:spPr bwMode="auto">
          <a:xfrm>
            <a:off x="6223000" y="3922713"/>
            <a:ext cx="0" cy="104457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8138" name="Line 15"/>
          <p:cNvSpPr>
            <a:spLocks noChangeShapeType="1"/>
          </p:cNvSpPr>
          <p:nvPr/>
        </p:nvSpPr>
        <p:spPr bwMode="auto">
          <a:xfrm>
            <a:off x="5183188" y="3916363"/>
            <a:ext cx="105092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8139" name="Oval 16"/>
          <p:cNvSpPr>
            <a:spLocks noChangeArrowheads="1"/>
          </p:cNvSpPr>
          <p:nvPr/>
        </p:nvSpPr>
        <p:spPr bwMode="auto">
          <a:xfrm>
            <a:off x="6148388" y="3846513"/>
            <a:ext cx="139700" cy="138112"/>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nvGrpSpPr>
          <p:cNvPr id="5" name="Group 17"/>
          <p:cNvGrpSpPr/>
          <p:nvPr/>
        </p:nvGrpSpPr>
        <p:grpSpPr bwMode="auto">
          <a:xfrm>
            <a:off x="6457950" y="3243263"/>
            <a:ext cx="547688" cy="2165350"/>
            <a:chOff x="4068" y="2043"/>
            <a:chExt cx="345" cy="1364"/>
          </a:xfrm>
        </p:grpSpPr>
        <p:sp>
          <p:nvSpPr>
            <p:cNvPr id="48167" name="Text Box 18"/>
            <p:cNvSpPr txBox="1">
              <a:spLocks noChangeArrowheads="1"/>
            </p:cNvSpPr>
            <p:nvPr/>
          </p:nvSpPr>
          <p:spPr bwMode="auto">
            <a:xfrm>
              <a:off x="4068" y="3119"/>
              <a:ext cx="345"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2</a:t>
              </a:r>
            </a:p>
          </p:txBody>
        </p:sp>
        <p:sp>
          <p:nvSpPr>
            <p:cNvPr id="48168" name="Line 19"/>
            <p:cNvSpPr>
              <a:spLocks noChangeShapeType="1"/>
            </p:cNvSpPr>
            <p:nvPr/>
          </p:nvSpPr>
          <p:spPr bwMode="auto">
            <a:xfrm>
              <a:off x="4202" y="2043"/>
              <a:ext cx="2" cy="1084"/>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nvGrpSpPr>
          <p:cNvPr id="6" name="Group 20"/>
          <p:cNvGrpSpPr/>
          <p:nvPr/>
        </p:nvGrpSpPr>
        <p:grpSpPr bwMode="auto">
          <a:xfrm>
            <a:off x="4560888" y="3040063"/>
            <a:ext cx="2174875" cy="457200"/>
            <a:chOff x="2873" y="1915"/>
            <a:chExt cx="1370" cy="288"/>
          </a:xfrm>
        </p:grpSpPr>
        <p:sp>
          <p:nvSpPr>
            <p:cNvPr id="48164" name="Text Box 21"/>
            <p:cNvSpPr txBox="1">
              <a:spLocks noChangeArrowheads="1"/>
            </p:cNvSpPr>
            <p:nvPr/>
          </p:nvSpPr>
          <p:spPr bwMode="auto">
            <a:xfrm>
              <a:off x="2873" y="1915"/>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p>
          </p:txBody>
        </p:sp>
        <p:sp>
          <p:nvSpPr>
            <p:cNvPr id="48165" name="Line 22"/>
            <p:cNvSpPr>
              <a:spLocks noChangeShapeType="1"/>
            </p:cNvSpPr>
            <p:nvPr/>
          </p:nvSpPr>
          <p:spPr bwMode="auto">
            <a:xfrm>
              <a:off x="3264" y="2043"/>
              <a:ext cx="93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8166" name="Oval 23"/>
            <p:cNvSpPr>
              <a:spLocks noChangeArrowheads="1"/>
            </p:cNvSpPr>
            <p:nvPr/>
          </p:nvSpPr>
          <p:spPr bwMode="auto">
            <a:xfrm>
              <a:off x="4155" y="199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414744" name="Line 24"/>
          <p:cNvSpPr>
            <a:spLocks noChangeShapeType="1"/>
          </p:cNvSpPr>
          <p:nvPr/>
        </p:nvSpPr>
        <p:spPr bwMode="auto">
          <a:xfrm flipH="1" flipV="1">
            <a:off x="5313363" y="3252788"/>
            <a:ext cx="0" cy="657225"/>
          </a:xfrm>
          <a:prstGeom prst="line">
            <a:avLst/>
          </a:prstGeom>
          <a:noFill/>
          <a:ln w="508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414745" name="Line 25"/>
          <p:cNvSpPr>
            <a:spLocks noChangeShapeType="1"/>
          </p:cNvSpPr>
          <p:nvPr/>
        </p:nvSpPr>
        <p:spPr bwMode="auto">
          <a:xfrm rot="-5400000">
            <a:off x="6453982" y="4618831"/>
            <a:ext cx="0" cy="423863"/>
          </a:xfrm>
          <a:prstGeom prst="line">
            <a:avLst/>
          </a:prstGeom>
          <a:noFill/>
          <a:ln w="50800">
            <a:solidFill>
              <a:srgbClr val="009900"/>
            </a:solidFill>
            <a:round/>
            <a:tailEnd type="triangle" w="lg" len="med"/>
          </a:ln>
        </p:spPr>
        <p:txBody>
          <a:bodyPr/>
          <a:lstStyle/>
          <a:p>
            <a:endParaRPr lang="en-US">
              <a:latin typeface="Arial" panose="020B0604020202020204"/>
              <a:cs typeface="Arial" panose="020B0604020202020204"/>
            </a:endParaRPr>
          </a:p>
        </p:txBody>
      </p:sp>
      <p:sp>
        <p:nvSpPr>
          <p:cNvPr id="4814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414748" name="Text Box 28"/>
          <p:cNvSpPr txBox="1">
            <a:spLocks noChangeArrowheads="1"/>
          </p:cNvSpPr>
          <p:nvPr/>
        </p:nvSpPr>
        <p:spPr bwMode="auto">
          <a:xfrm>
            <a:off x="5930900" y="1322761"/>
            <a:ext cx="1171575" cy="473075"/>
          </a:xfrm>
          <a:prstGeom prst="rect">
            <a:avLst/>
          </a:prstGeom>
          <a:noFill/>
          <a:ln w="9525">
            <a:noFill/>
            <a:miter lim="800000"/>
          </a:ln>
        </p:spPr>
        <p:txBody>
          <a:bodyPr>
            <a:spAutoFit/>
          </a:bodyPr>
          <a:lstStyle/>
          <a:p>
            <a:pPr algn="ctr">
              <a:spcBef>
                <a:spcPct val="50000"/>
              </a:spcBef>
            </a:pPr>
            <a:r>
              <a:rPr lang="en-US" sz="2500" dirty="0">
                <a:solidFill>
                  <a:srgbClr val="009900"/>
                </a:solidFill>
                <a:latin typeface="Arial" panose="020B0604020202020204"/>
                <a:cs typeface="Arial" panose="020B0604020202020204"/>
              </a:rPr>
              <a:t>&lt; 10%</a:t>
            </a:r>
            <a:endParaRPr lang="en-US" sz="2500" b="1" i="1" baseline="30000" dirty="0">
              <a:solidFill>
                <a:srgbClr val="009900"/>
              </a:solidFill>
              <a:latin typeface="Arial" panose="020B0604020202020204"/>
              <a:cs typeface="Arial" panose="020B0604020202020204"/>
            </a:endParaRPr>
          </a:p>
        </p:txBody>
      </p:sp>
      <p:sp>
        <p:nvSpPr>
          <p:cNvPr id="414749" name="Text Box 29"/>
          <p:cNvSpPr txBox="1">
            <a:spLocks noChangeArrowheads="1"/>
          </p:cNvSpPr>
          <p:nvPr/>
        </p:nvSpPr>
        <p:spPr bwMode="auto">
          <a:xfrm>
            <a:off x="5951907" y="1858784"/>
            <a:ext cx="1171575" cy="473075"/>
          </a:xfrm>
          <a:prstGeom prst="rect">
            <a:avLst/>
          </a:prstGeom>
          <a:noFill/>
          <a:ln w="9525">
            <a:noFill/>
            <a:miter lim="800000"/>
          </a:ln>
        </p:spPr>
        <p:txBody>
          <a:bodyPr>
            <a:spAutoFit/>
          </a:bodyPr>
          <a:lstStyle/>
          <a:p>
            <a:pPr algn="ctr">
              <a:spcBef>
                <a:spcPct val="50000"/>
              </a:spcBef>
            </a:pPr>
            <a:r>
              <a:rPr lang="en-US" sz="2500">
                <a:solidFill>
                  <a:srgbClr val="FF6600"/>
                </a:solidFill>
                <a:latin typeface="Arial" panose="020B0604020202020204"/>
                <a:cs typeface="Arial" panose="020B0604020202020204"/>
              </a:rPr>
              <a:t>10%</a:t>
            </a:r>
            <a:endParaRPr lang="en-US" sz="2500" b="1" i="1" baseline="30000">
              <a:solidFill>
                <a:srgbClr val="FF6600"/>
              </a:solidFill>
              <a:latin typeface="Arial" panose="020B0604020202020204"/>
              <a:cs typeface="Arial" panose="020B0604020202020204"/>
            </a:endParaRPr>
          </a:p>
        </p:txBody>
      </p:sp>
      <p:sp>
        <p:nvSpPr>
          <p:cNvPr id="414750" name="Text Box 30"/>
          <p:cNvSpPr txBox="1">
            <a:spLocks noChangeArrowheads="1"/>
          </p:cNvSpPr>
          <p:nvPr/>
        </p:nvSpPr>
        <p:spPr bwMode="auto">
          <a:xfrm>
            <a:off x="7226668" y="1559298"/>
            <a:ext cx="682625" cy="488950"/>
          </a:xfrm>
          <a:prstGeom prst="rect">
            <a:avLst/>
          </a:prstGeom>
          <a:noFill/>
          <a:ln w="9525">
            <a:noFill/>
            <a:miter lim="800000"/>
          </a:ln>
        </p:spPr>
        <p:txBody>
          <a:bodyPr>
            <a:spAutoFit/>
          </a:bodyPr>
          <a:lstStyle/>
          <a:p>
            <a:pPr algn="ctr">
              <a:spcBef>
                <a:spcPct val="50000"/>
              </a:spcBef>
            </a:pPr>
            <a:r>
              <a:rPr lang="en-US" sz="2600">
                <a:solidFill>
                  <a:srgbClr val="0000FF"/>
                </a:solidFill>
                <a:latin typeface="Arial" panose="020B0604020202020204"/>
                <a:cs typeface="Arial" panose="020B0604020202020204"/>
              </a:rPr>
              <a:t>&lt; 1</a:t>
            </a:r>
          </a:p>
        </p:txBody>
      </p:sp>
      <p:sp>
        <p:nvSpPr>
          <p:cNvPr id="414765" name="Rectangle 45"/>
          <p:cNvSpPr>
            <a:spLocks noChangeArrowheads="1"/>
          </p:cNvSpPr>
          <p:nvPr/>
        </p:nvSpPr>
        <p:spPr bwMode="auto">
          <a:xfrm>
            <a:off x="579438" y="5316538"/>
            <a:ext cx="1831975"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en-US" sz="2600">
                <a:solidFill>
                  <a:srgbClr val="0000FF"/>
                </a:solidFill>
                <a:latin typeface="Arial" panose="020B0604020202020204"/>
                <a:cs typeface="Arial" panose="020B0604020202020204"/>
              </a:rPr>
              <a:t>&lt; 1</a:t>
            </a:r>
          </a:p>
        </p:txBody>
      </p:sp>
      <p:sp>
        <p:nvSpPr>
          <p:cNvPr id="46" name="Rectangle 5"/>
          <p:cNvSpPr txBox="1">
            <a:spLocks noChangeArrowheads="1"/>
          </p:cNvSpPr>
          <p:nvPr/>
        </p:nvSpPr>
        <p:spPr>
          <a:xfrm>
            <a:off x="152350" y="613164"/>
            <a:ext cx="8494712" cy="6191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en-US" sz="3200" dirty="0">
                <a:solidFill>
                  <a:srgbClr val="CC0000"/>
                </a:solidFill>
                <a:latin typeface="微软雅黑" panose="020B0503020204020204" pitchFamily="34" charset="-122"/>
                <a:ea typeface="微软雅黑" panose="020B0503020204020204" pitchFamily="34" charset="-122"/>
              </a:rPr>
              <a:t>“</a:t>
            </a:r>
            <a:r>
              <a:rPr lang="zh-CN" altLang="en-US" sz="3200" dirty="0">
                <a:solidFill>
                  <a:srgbClr val="CC0000"/>
                </a:solidFill>
                <a:latin typeface="微软雅黑" panose="020B0503020204020204" pitchFamily="34" charset="-122"/>
                <a:ea typeface="华光中雅_CNKI" panose="02000500000000000000"/>
              </a:rPr>
              <a:t>缺乏弹性的供给</a:t>
            </a:r>
            <a:r>
              <a:rPr lang="en-US" sz="3200" dirty="0">
                <a:solidFill>
                  <a:srgbClr val="CC0000"/>
                </a:solidFill>
                <a:latin typeface="微软雅黑" panose="020B0503020204020204" pitchFamily="34" charset="-122"/>
                <a:ea typeface="华光中雅_CNKI" panose="02000500000000000000"/>
              </a:rPr>
              <a:t>” </a:t>
            </a:r>
            <a:endParaRPr lang="en-US" sz="3000" dirty="0">
              <a:solidFill>
                <a:srgbClr val="CC0000"/>
              </a:solidFill>
              <a:latin typeface="微软雅黑" panose="020B0503020204020204" pitchFamily="34" charset="-122"/>
              <a:ea typeface="华光中雅_CNKI" panose="02000500000000000000"/>
            </a:endParaRPr>
          </a:p>
        </p:txBody>
      </p:sp>
      <p:grpSp>
        <p:nvGrpSpPr>
          <p:cNvPr id="47" name="Group 29"/>
          <p:cNvGrpSpPr/>
          <p:nvPr/>
        </p:nvGrpSpPr>
        <p:grpSpPr bwMode="auto">
          <a:xfrm>
            <a:off x="592138" y="1330324"/>
            <a:ext cx="6413500" cy="1054101"/>
            <a:chOff x="747" y="538"/>
            <a:chExt cx="4040" cy="664"/>
          </a:xfrm>
        </p:grpSpPr>
        <p:sp>
          <p:nvSpPr>
            <p:cNvPr id="48" name="Text Box 30"/>
            <p:cNvSpPr txBox="1">
              <a:spLocks noChangeArrowheads="1"/>
            </p:cNvSpPr>
            <p:nvPr/>
          </p:nvSpPr>
          <p:spPr bwMode="auto">
            <a:xfrm>
              <a:off x="747" y="603"/>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供给价格弹性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49"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0"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供给量变动百分比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价格变动百分比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51" name="Line 34"/>
            <p:cNvSpPr>
              <a:spLocks noChangeShapeType="1"/>
            </p:cNvSpPr>
            <p:nvPr/>
          </p:nvSpPr>
          <p:spPr bwMode="auto">
            <a:xfrm>
              <a:off x="2417" y="859"/>
              <a:ext cx="1404"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2" name="Text Box 35"/>
            <p:cNvSpPr txBox="1">
              <a:spLocks noChangeArrowheads="1"/>
            </p:cNvSpPr>
            <p:nvPr/>
          </p:nvSpPr>
          <p:spPr bwMode="auto">
            <a:xfrm>
              <a:off x="3839" y="702"/>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3" name="Line 36"/>
            <p:cNvSpPr>
              <a:spLocks noChangeShapeType="1"/>
            </p:cNvSpPr>
            <p:nvPr/>
          </p:nvSpPr>
          <p:spPr bwMode="auto">
            <a:xfrm>
              <a:off x="4171" y="860"/>
              <a:ext cx="6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4" name="Rectangle 35"/>
          <p:cNvSpPr>
            <a:spLocks noChangeArrowheads="1"/>
          </p:cNvSpPr>
          <p:nvPr/>
        </p:nvSpPr>
        <p:spPr bwMode="auto">
          <a:xfrm>
            <a:off x="366713" y="3221038"/>
            <a:ext cx="3390900" cy="9683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卖者的价格敏感度：</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5" name="Rectangle 36"/>
          <p:cNvSpPr>
            <a:spLocks noChangeArrowheads="1"/>
          </p:cNvSpPr>
          <p:nvPr/>
        </p:nvSpPr>
        <p:spPr bwMode="auto">
          <a:xfrm>
            <a:off x="365124" y="2144713"/>
            <a:ext cx="2493963" cy="528637"/>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供给曲线</a:t>
            </a:r>
            <a:r>
              <a:rPr lang="en-US" sz="2600" dirty="0">
                <a:latin typeface="微软雅黑" panose="020B0503020204020204" pitchFamily="34" charset="-122"/>
                <a:ea typeface="微软雅黑" panose="020B0503020204020204" pitchFamily="34" charset="-122"/>
                <a:cs typeface="Arial" panose="020B0604020202020204"/>
              </a:rPr>
              <a:t>:</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6" name="Rectangle 37"/>
          <p:cNvSpPr>
            <a:spLocks noChangeArrowheads="1"/>
          </p:cNvSpPr>
          <p:nvPr/>
        </p:nvSpPr>
        <p:spPr bwMode="auto">
          <a:xfrm>
            <a:off x="338138" y="4859338"/>
            <a:ext cx="1617662"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弹性</a:t>
            </a:r>
            <a:r>
              <a:rPr lang="en-US" sz="2600" dirty="0">
                <a:latin typeface="微软雅黑" panose="020B0503020204020204" pitchFamily="34" charset="-122"/>
                <a:ea typeface="微软雅黑" panose="020B0503020204020204" pitchFamily="34" charset="-122"/>
                <a:cs typeface="Arial" panose="020B0604020202020204"/>
              </a:rPr>
              <a:t>:</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7" name="Rectangle 38"/>
          <p:cNvSpPr>
            <a:spLocks noChangeArrowheads="1"/>
          </p:cNvSpPr>
          <p:nvPr/>
        </p:nvSpPr>
        <p:spPr bwMode="auto">
          <a:xfrm>
            <a:off x="565150" y="2581275"/>
            <a:ext cx="2895600" cy="528638"/>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相对陡峭</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8" name="Rectangle 39"/>
          <p:cNvSpPr>
            <a:spLocks noChangeArrowheads="1"/>
          </p:cNvSpPr>
          <p:nvPr/>
        </p:nvSpPr>
        <p:spPr bwMode="auto">
          <a:xfrm>
            <a:off x="553244" y="3935132"/>
            <a:ext cx="2624137" cy="495300"/>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相对小</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9" name="Text Box 21"/>
          <p:cNvSpPr txBox="1">
            <a:spLocks noChangeArrowheads="1"/>
          </p:cNvSpPr>
          <p:nvPr/>
        </p:nvSpPr>
        <p:spPr bwMode="auto">
          <a:xfrm>
            <a:off x="5849938" y="5548313"/>
            <a:ext cx="2051050" cy="830997"/>
          </a:xfrm>
          <a:prstGeom prst="rect">
            <a:avLst/>
          </a:prstGeom>
          <a:solidFill>
            <a:srgbClr val="CCFFCC"/>
          </a:solidFill>
          <a:ln w="9525">
            <a:noFill/>
            <a:miter lim="800000"/>
          </a:ln>
        </p:spPr>
        <p:txBody>
          <a:bodyPr wrap="square">
            <a:spAutoFit/>
          </a:bodyPr>
          <a:lstStyle/>
          <a:p>
            <a:pPr algn="ctr">
              <a:spcBef>
                <a:spcPct val="50000"/>
              </a:spcBef>
            </a:pPr>
            <a:r>
              <a:rPr lang="zh-CN" altLang="en-US" sz="2400">
                <a:latin typeface="微软雅黑" panose="020B0503020204020204" pitchFamily="34" charset="-122"/>
                <a:ea typeface="微软雅黑" panose="020B0503020204020204" pitchFamily="34" charset="-122"/>
                <a:cs typeface="Arial" panose="020B0604020202020204"/>
              </a:rPr>
              <a:t>供给量</a:t>
            </a:r>
            <a:r>
              <a:rPr lang="zh-CN" altLang="en-US" sz="2400" smtClean="0">
                <a:latin typeface="微软雅黑" panose="020B0503020204020204" pitchFamily="34" charset="-122"/>
                <a:ea typeface="微软雅黑" panose="020B0503020204020204" pitchFamily="34" charset="-122"/>
                <a:cs typeface="Arial" panose="020B0604020202020204"/>
              </a:rPr>
              <a:t>增加小于</a:t>
            </a:r>
            <a:r>
              <a:rPr lang="en-US" altLang="zh-CN" sz="2400" dirty="0">
                <a:latin typeface="微软雅黑" panose="020B0503020204020204" pitchFamily="34" charset="-122"/>
                <a:ea typeface="微软雅黑" panose="020B0503020204020204" pitchFamily="34" charset="-122"/>
                <a:cs typeface="Arial" panose="020B0604020202020204"/>
              </a:rPr>
              <a:t>1</a:t>
            </a:r>
            <a:r>
              <a:rPr lang="en-US" sz="2400" dirty="0">
                <a:latin typeface="微软雅黑" panose="020B0503020204020204" pitchFamily="34" charset="-122"/>
                <a:ea typeface="微软雅黑" panose="020B0503020204020204" pitchFamily="34" charset="-122"/>
                <a:cs typeface="Arial" panose="020B0604020202020204"/>
              </a:rPr>
              <a:t>0%</a:t>
            </a:r>
          </a:p>
        </p:txBody>
      </p:sp>
      <p:sp>
        <p:nvSpPr>
          <p:cNvPr id="60" name="Text Box 34"/>
          <p:cNvSpPr txBox="1">
            <a:spLocks noChangeArrowheads="1"/>
          </p:cNvSpPr>
          <p:nvPr/>
        </p:nvSpPr>
        <p:spPr bwMode="auto">
          <a:xfrm>
            <a:off x="3517900" y="4633913"/>
            <a:ext cx="1265238" cy="830997"/>
          </a:xfrm>
          <a:prstGeom prst="rect">
            <a:avLst/>
          </a:prstGeom>
          <a:solidFill>
            <a:srgbClr val="FF9900">
              <a:alpha val="50195"/>
            </a:srgbClr>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价格上升</a:t>
            </a:r>
            <a:r>
              <a:rPr lang="en-US" sz="2400" dirty="0">
                <a:latin typeface="微软雅黑" panose="020B0503020204020204" pitchFamily="34" charset="-122"/>
                <a:ea typeface="微软雅黑" panose="020B0503020204020204" pitchFamily="34" charset="-122"/>
                <a:cs typeface="Arial" panose="020B0604020202020204"/>
              </a:rPr>
              <a:t>10%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4749"/>
                                        </p:tgtEl>
                                        <p:attrNameLst>
                                          <p:attrName>style.visibility</p:attrName>
                                        </p:attrNameLst>
                                      </p:cBhvr>
                                      <p:to>
                                        <p:strVal val="visible"/>
                                      </p:to>
                                    </p:set>
                                    <p:animEffect transition="in" filter="fade">
                                      <p:cBhvr>
                                        <p:cTn id="7" dur="500"/>
                                        <p:tgtEl>
                                          <p:spTgt spid="41474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4744"/>
                                        </p:tgtEl>
                                        <p:attrNameLst>
                                          <p:attrName>style.visibility</p:attrName>
                                        </p:attrNameLst>
                                      </p:cBhvr>
                                      <p:to>
                                        <p:strVal val="visible"/>
                                      </p:to>
                                    </p:set>
                                    <p:animEffect transition="in" filter="wipe(down)">
                                      <p:cBhvr>
                                        <p:cTn id="11" dur="500"/>
                                        <p:tgtEl>
                                          <p:spTgt spid="41474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4748"/>
                                        </p:tgtEl>
                                        <p:attrNameLst>
                                          <p:attrName>style.visibility</p:attrName>
                                        </p:attrNameLst>
                                      </p:cBhvr>
                                      <p:to>
                                        <p:strVal val="visible"/>
                                      </p:to>
                                    </p:set>
                                    <p:animEffect transition="in" filter="fade">
                                      <p:cBhvr>
                                        <p:cTn id="18" dur="500"/>
                                        <p:tgtEl>
                                          <p:spTgt spid="41474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14745"/>
                                        </p:tgtEl>
                                        <p:attrNameLst>
                                          <p:attrName>style.visibility</p:attrName>
                                        </p:attrNameLst>
                                      </p:cBhvr>
                                      <p:to>
                                        <p:strVal val="visible"/>
                                      </p:to>
                                    </p:set>
                                    <p:animEffect transition="in" filter="wipe(left)">
                                      <p:cBhvr>
                                        <p:cTn id="22" dur="500"/>
                                        <p:tgtEl>
                                          <p:spTgt spid="414745"/>
                                        </p:tgtEl>
                                      </p:cBhvr>
                                    </p:animEffect>
                                  </p:childTnLst>
                                </p:cTn>
                              </p:par>
                              <p:par>
                                <p:cTn id="23" presetID="22" presetClass="entr" presetSubtype="1"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14750"/>
                                        </p:tgtEl>
                                        <p:attrNameLst>
                                          <p:attrName>style.visibility</p:attrName>
                                        </p:attrNameLst>
                                      </p:cBhvr>
                                      <p:to>
                                        <p:strVal val="visible"/>
                                      </p:to>
                                    </p:set>
                                    <p:animEffect transition="in" filter="fade">
                                      <p:cBhvr>
                                        <p:cTn id="30" dur="500"/>
                                        <p:tgtEl>
                                          <p:spTgt spid="4147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4765"/>
                                        </p:tgtEl>
                                        <p:attrNameLst>
                                          <p:attrName>style.visibility</p:attrName>
                                        </p:attrNameLst>
                                      </p:cBhvr>
                                      <p:to>
                                        <p:strVal val="visible"/>
                                      </p:to>
                                    </p:set>
                                    <p:animEffect transition="in" filter="fade">
                                      <p:cBhvr>
                                        <p:cTn id="33" dur="500"/>
                                        <p:tgtEl>
                                          <p:spTgt spid="41476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44" grpId="0" animBg="1"/>
      <p:bldP spid="414745" grpId="0" animBg="1"/>
      <p:bldP spid="414748" grpId="0"/>
      <p:bldP spid="414749" grpId="0"/>
      <p:bldP spid="414750" grpId="0"/>
      <p:bldP spid="414765" grpId="0"/>
      <p:bldP spid="59" grpId="0" animBg="1"/>
      <p:bldP spid="60"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189538" y="2490788"/>
            <a:ext cx="2505075" cy="2473325"/>
            <a:chOff x="3269" y="1569"/>
            <a:chExt cx="1578" cy="1558"/>
          </a:xfrm>
        </p:grpSpPr>
        <p:sp>
          <p:nvSpPr>
            <p:cNvPr id="49198" name="Line 3"/>
            <p:cNvSpPr>
              <a:spLocks noChangeShapeType="1"/>
            </p:cNvSpPr>
            <p:nvPr/>
          </p:nvSpPr>
          <p:spPr bwMode="auto">
            <a:xfrm flipV="1">
              <a:off x="3269" y="1802"/>
              <a:ext cx="1305" cy="1325"/>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49199" name="Text Box 4"/>
            <p:cNvSpPr txBox="1">
              <a:spLocks noChangeArrowheads="1"/>
            </p:cNvSpPr>
            <p:nvPr/>
          </p:nvSpPr>
          <p:spPr bwMode="auto">
            <a:xfrm>
              <a:off x="4447" y="1569"/>
              <a:ext cx="40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p>
          </p:txBody>
        </p:sp>
      </p:grpSp>
      <p:grpSp>
        <p:nvGrpSpPr>
          <p:cNvPr id="3" name="Group 6"/>
          <p:cNvGrpSpPr/>
          <p:nvPr/>
        </p:nvGrpSpPr>
        <p:grpSpPr bwMode="auto">
          <a:xfrm>
            <a:off x="4826000" y="2114550"/>
            <a:ext cx="3870325" cy="3060700"/>
            <a:chOff x="3226" y="1041"/>
            <a:chExt cx="2146" cy="1792"/>
          </a:xfrm>
        </p:grpSpPr>
        <p:grpSp>
          <p:nvGrpSpPr>
            <p:cNvPr id="4" name="Group 7"/>
            <p:cNvGrpSpPr/>
            <p:nvPr/>
          </p:nvGrpSpPr>
          <p:grpSpPr bwMode="auto">
            <a:xfrm>
              <a:off x="3421" y="1302"/>
              <a:ext cx="1661" cy="1413"/>
              <a:chOff x="1098" y="1361"/>
              <a:chExt cx="2116" cy="2027"/>
            </a:xfrm>
          </p:grpSpPr>
          <p:sp>
            <p:nvSpPr>
              <p:cNvPr id="49196" name="Line 8"/>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9197" name="Line 9"/>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49194" name="Text Box 10"/>
            <p:cNvSpPr txBox="1">
              <a:spLocks noChangeArrowheads="1"/>
            </p:cNvSpPr>
            <p:nvPr/>
          </p:nvSpPr>
          <p:spPr bwMode="auto">
            <a:xfrm>
              <a:off x="3226" y="1041"/>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49195" name="Text Box 11"/>
            <p:cNvSpPr txBox="1">
              <a:spLocks noChangeArrowheads="1"/>
            </p:cNvSpPr>
            <p:nvPr/>
          </p:nvSpPr>
          <p:spPr bwMode="auto">
            <a:xfrm>
              <a:off x="4985" y="2565"/>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sp>
        <p:nvSpPr>
          <p:cNvPr id="49159" name="Text Box 12"/>
          <p:cNvSpPr txBox="1">
            <a:spLocks noChangeArrowheads="1"/>
          </p:cNvSpPr>
          <p:nvPr/>
        </p:nvSpPr>
        <p:spPr bwMode="auto">
          <a:xfrm>
            <a:off x="5922963" y="4948238"/>
            <a:ext cx="587375" cy="457200"/>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sp>
        <p:nvSpPr>
          <p:cNvPr id="49160" name="Text Box 13"/>
          <p:cNvSpPr txBox="1">
            <a:spLocks noChangeArrowheads="1"/>
          </p:cNvSpPr>
          <p:nvPr/>
        </p:nvSpPr>
        <p:spPr bwMode="auto">
          <a:xfrm>
            <a:off x="4567238" y="3686175"/>
            <a:ext cx="596900" cy="457200"/>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sp>
        <p:nvSpPr>
          <p:cNvPr id="49161" name="Line 14"/>
          <p:cNvSpPr>
            <a:spLocks noChangeShapeType="1"/>
          </p:cNvSpPr>
          <p:nvPr/>
        </p:nvSpPr>
        <p:spPr bwMode="auto">
          <a:xfrm>
            <a:off x="6223000" y="3922713"/>
            <a:ext cx="0" cy="104457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9162" name="Line 15"/>
          <p:cNvSpPr>
            <a:spLocks noChangeShapeType="1"/>
          </p:cNvSpPr>
          <p:nvPr/>
        </p:nvSpPr>
        <p:spPr bwMode="auto">
          <a:xfrm>
            <a:off x="5183188" y="3916363"/>
            <a:ext cx="105092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9163" name="Oval 16"/>
          <p:cNvSpPr>
            <a:spLocks noChangeArrowheads="1"/>
          </p:cNvSpPr>
          <p:nvPr/>
        </p:nvSpPr>
        <p:spPr bwMode="auto">
          <a:xfrm>
            <a:off x="6148388" y="3846513"/>
            <a:ext cx="139700" cy="138112"/>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nvGrpSpPr>
          <p:cNvPr id="5" name="Group 17"/>
          <p:cNvGrpSpPr/>
          <p:nvPr/>
        </p:nvGrpSpPr>
        <p:grpSpPr bwMode="auto">
          <a:xfrm>
            <a:off x="6618288" y="3243263"/>
            <a:ext cx="547687" cy="2165350"/>
            <a:chOff x="4586" y="2043"/>
            <a:chExt cx="345" cy="1364"/>
          </a:xfrm>
        </p:grpSpPr>
        <p:sp>
          <p:nvSpPr>
            <p:cNvPr id="49191" name="Text Box 18"/>
            <p:cNvSpPr txBox="1">
              <a:spLocks noChangeArrowheads="1"/>
            </p:cNvSpPr>
            <p:nvPr/>
          </p:nvSpPr>
          <p:spPr bwMode="auto">
            <a:xfrm>
              <a:off x="4586" y="3119"/>
              <a:ext cx="345"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2</a:t>
              </a:r>
            </a:p>
          </p:txBody>
        </p:sp>
        <p:sp>
          <p:nvSpPr>
            <p:cNvPr id="49192" name="Line 19"/>
            <p:cNvSpPr>
              <a:spLocks noChangeShapeType="1"/>
            </p:cNvSpPr>
            <p:nvPr/>
          </p:nvSpPr>
          <p:spPr bwMode="auto">
            <a:xfrm>
              <a:off x="4755" y="2043"/>
              <a:ext cx="2" cy="1084"/>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nvGrpSpPr>
          <p:cNvPr id="6" name="Group 20"/>
          <p:cNvGrpSpPr/>
          <p:nvPr/>
        </p:nvGrpSpPr>
        <p:grpSpPr bwMode="auto">
          <a:xfrm>
            <a:off x="4560888" y="3040063"/>
            <a:ext cx="2395537" cy="457200"/>
            <a:chOff x="2873" y="1915"/>
            <a:chExt cx="1509" cy="288"/>
          </a:xfrm>
        </p:grpSpPr>
        <p:sp>
          <p:nvSpPr>
            <p:cNvPr id="49188" name="Text Box 21"/>
            <p:cNvSpPr txBox="1">
              <a:spLocks noChangeArrowheads="1"/>
            </p:cNvSpPr>
            <p:nvPr/>
          </p:nvSpPr>
          <p:spPr bwMode="auto">
            <a:xfrm>
              <a:off x="2873" y="1915"/>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p>
          </p:txBody>
        </p:sp>
        <p:sp>
          <p:nvSpPr>
            <p:cNvPr id="49189" name="Line 22"/>
            <p:cNvSpPr>
              <a:spLocks noChangeShapeType="1"/>
            </p:cNvSpPr>
            <p:nvPr/>
          </p:nvSpPr>
          <p:spPr bwMode="auto">
            <a:xfrm>
              <a:off x="3264" y="2043"/>
              <a:ext cx="1069"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49190" name="Oval 23"/>
            <p:cNvSpPr>
              <a:spLocks noChangeArrowheads="1"/>
            </p:cNvSpPr>
            <p:nvPr/>
          </p:nvSpPr>
          <p:spPr bwMode="auto">
            <a:xfrm>
              <a:off x="4294" y="2000"/>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416792" name="Line 24"/>
          <p:cNvSpPr>
            <a:spLocks noChangeShapeType="1"/>
          </p:cNvSpPr>
          <p:nvPr/>
        </p:nvSpPr>
        <p:spPr bwMode="auto">
          <a:xfrm flipH="1" flipV="1">
            <a:off x="5313363" y="3252788"/>
            <a:ext cx="0" cy="657225"/>
          </a:xfrm>
          <a:prstGeom prst="line">
            <a:avLst/>
          </a:prstGeom>
          <a:noFill/>
          <a:ln w="508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416793" name="Line 25"/>
          <p:cNvSpPr>
            <a:spLocks noChangeShapeType="1"/>
          </p:cNvSpPr>
          <p:nvPr/>
        </p:nvSpPr>
        <p:spPr bwMode="auto">
          <a:xfrm rot="-5400000">
            <a:off x="6558757" y="4509294"/>
            <a:ext cx="0" cy="642937"/>
          </a:xfrm>
          <a:prstGeom prst="line">
            <a:avLst/>
          </a:prstGeom>
          <a:noFill/>
          <a:ln w="50800">
            <a:solidFill>
              <a:srgbClr val="009900"/>
            </a:solidFill>
            <a:round/>
            <a:tailEnd type="triangle" w="lg" len="med"/>
          </a:ln>
        </p:spPr>
        <p:txBody>
          <a:bodyPr/>
          <a:lstStyle/>
          <a:p>
            <a:endParaRPr lang="en-US">
              <a:latin typeface="Arial" panose="020B0604020202020204"/>
              <a:cs typeface="Arial" panose="020B0604020202020204"/>
            </a:endParaRPr>
          </a:p>
        </p:txBody>
      </p:sp>
      <p:sp>
        <p:nvSpPr>
          <p:cNvPr id="4916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416796" name="Text Box 28"/>
          <p:cNvSpPr txBox="1">
            <a:spLocks noChangeArrowheads="1"/>
          </p:cNvSpPr>
          <p:nvPr/>
        </p:nvSpPr>
        <p:spPr bwMode="auto">
          <a:xfrm>
            <a:off x="5850579" y="1362798"/>
            <a:ext cx="1171575" cy="473075"/>
          </a:xfrm>
          <a:prstGeom prst="rect">
            <a:avLst/>
          </a:prstGeom>
          <a:noFill/>
          <a:ln w="9525">
            <a:noFill/>
            <a:miter lim="800000"/>
          </a:ln>
        </p:spPr>
        <p:txBody>
          <a:bodyPr>
            <a:spAutoFit/>
          </a:bodyPr>
          <a:lstStyle/>
          <a:p>
            <a:pPr algn="ctr">
              <a:spcBef>
                <a:spcPct val="50000"/>
              </a:spcBef>
            </a:pPr>
            <a:r>
              <a:rPr lang="en-US" sz="2500" dirty="0">
                <a:solidFill>
                  <a:srgbClr val="009900"/>
                </a:solidFill>
                <a:latin typeface="Arial" panose="020B0604020202020204"/>
                <a:cs typeface="Arial" panose="020B0604020202020204"/>
              </a:rPr>
              <a:t>10%</a:t>
            </a:r>
            <a:endParaRPr lang="en-US" sz="2500" b="1" i="1" baseline="30000" dirty="0">
              <a:solidFill>
                <a:srgbClr val="009900"/>
              </a:solidFill>
              <a:latin typeface="Arial" panose="020B0604020202020204"/>
              <a:cs typeface="Arial" panose="020B0604020202020204"/>
            </a:endParaRPr>
          </a:p>
        </p:txBody>
      </p:sp>
      <p:sp>
        <p:nvSpPr>
          <p:cNvPr id="416797" name="Text Box 29"/>
          <p:cNvSpPr txBox="1">
            <a:spLocks noChangeArrowheads="1"/>
          </p:cNvSpPr>
          <p:nvPr/>
        </p:nvSpPr>
        <p:spPr bwMode="auto">
          <a:xfrm>
            <a:off x="5894107" y="1842294"/>
            <a:ext cx="1171575" cy="473075"/>
          </a:xfrm>
          <a:prstGeom prst="rect">
            <a:avLst/>
          </a:prstGeom>
          <a:noFill/>
          <a:ln w="9525">
            <a:noFill/>
            <a:miter lim="800000"/>
          </a:ln>
        </p:spPr>
        <p:txBody>
          <a:bodyPr>
            <a:spAutoFit/>
          </a:bodyPr>
          <a:lstStyle/>
          <a:p>
            <a:pPr algn="ctr">
              <a:spcBef>
                <a:spcPct val="50000"/>
              </a:spcBef>
            </a:pPr>
            <a:r>
              <a:rPr lang="en-US" sz="2500" dirty="0">
                <a:solidFill>
                  <a:srgbClr val="FF6600"/>
                </a:solidFill>
                <a:latin typeface="Arial" panose="020B0604020202020204"/>
                <a:cs typeface="Arial" panose="020B0604020202020204"/>
              </a:rPr>
              <a:t>10%</a:t>
            </a:r>
            <a:endParaRPr lang="en-US" sz="2500" b="1" i="1" baseline="30000" dirty="0">
              <a:solidFill>
                <a:srgbClr val="FF6600"/>
              </a:solidFill>
              <a:latin typeface="Arial" panose="020B0604020202020204"/>
              <a:cs typeface="Arial" panose="020B0604020202020204"/>
            </a:endParaRPr>
          </a:p>
        </p:txBody>
      </p:sp>
      <p:sp>
        <p:nvSpPr>
          <p:cNvPr id="416798" name="Text Box 30"/>
          <p:cNvSpPr txBox="1">
            <a:spLocks noChangeArrowheads="1"/>
          </p:cNvSpPr>
          <p:nvPr/>
        </p:nvSpPr>
        <p:spPr bwMode="auto">
          <a:xfrm>
            <a:off x="7029145" y="1548607"/>
            <a:ext cx="682625" cy="488950"/>
          </a:xfrm>
          <a:prstGeom prst="rect">
            <a:avLst/>
          </a:prstGeom>
          <a:noFill/>
          <a:ln w="9525">
            <a:noFill/>
            <a:miter lim="800000"/>
          </a:ln>
        </p:spPr>
        <p:txBody>
          <a:bodyPr>
            <a:spAutoFit/>
          </a:bodyPr>
          <a:lstStyle/>
          <a:p>
            <a:pPr algn="ctr">
              <a:spcBef>
                <a:spcPct val="50000"/>
              </a:spcBef>
            </a:pPr>
            <a:r>
              <a:rPr lang="en-US" sz="2600">
                <a:solidFill>
                  <a:srgbClr val="0000FF"/>
                </a:solidFill>
                <a:latin typeface="Arial" panose="020B0604020202020204"/>
                <a:cs typeface="Arial" panose="020B0604020202020204"/>
              </a:rPr>
              <a:t>= 1</a:t>
            </a:r>
          </a:p>
        </p:txBody>
      </p:sp>
      <p:sp>
        <p:nvSpPr>
          <p:cNvPr id="416813" name="Rectangle 45"/>
          <p:cNvSpPr>
            <a:spLocks noChangeArrowheads="1"/>
          </p:cNvSpPr>
          <p:nvPr/>
        </p:nvSpPr>
        <p:spPr bwMode="auto">
          <a:xfrm>
            <a:off x="579438" y="5316538"/>
            <a:ext cx="1831975"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en-US" sz="2600">
                <a:solidFill>
                  <a:srgbClr val="0000FF"/>
                </a:solidFill>
                <a:latin typeface="Arial" panose="020B0604020202020204"/>
                <a:cs typeface="Arial" panose="020B0604020202020204"/>
              </a:rPr>
              <a:t>= 1</a:t>
            </a:r>
          </a:p>
        </p:txBody>
      </p:sp>
      <p:sp>
        <p:nvSpPr>
          <p:cNvPr id="46" name="Rectangle 5"/>
          <p:cNvSpPr txBox="1">
            <a:spLocks noChangeArrowheads="1"/>
          </p:cNvSpPr>
          <p:nvPr/>
        </p:nvSpPr>
        <p:spPr>
          <a:xfrm>
            <a:off x="201613" y="677863"/>
            <a:ext cx="8494712" cy="6191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en-US" sz="3200" dirty="0">
                <a:solidFill>
                  <a:srgbClr val="CC0000"/>
                </a:solidFill>
                <a:latin typeface="微软雅黑" panose="020B0503020204020204" pitchFamily="34" charset="-122"/>
                <a:ea typeface="华光中雅_CNKI" panose="02000500000000000000"/>
              </a:rPr>
              <a:t>“</a:t>
            </a:r>
            <a:r>
              <a:rPr lang="zh-CN" altLang="en-US" sz="3200" dirty="0">
                <a:solidFill>
                  <a:srgbClr val="CC0000"/>
                </a:solidFill>
                <a:latin typeface="微软雅黑" panose="020B0503020204020204" pitchFamily="34" charset="-122"/>
                <a:ea typeface="华光中雅_CNKI" panose="02000500000000000000"/>
              </a:rPr>
              <a:t>单位弹性供给</a:t>
            </a:r>
            <a:r>
              <a:rPr lang="en-US" sz="3200" dirty="0">
                <a:solidFill>
                  <a:srgbClr val="CC0000"/>
                </a:solidFill>
                <a:latin typeface="微软雅黑" panose="020B0503020204020204" pitchFamily="34" charset="-122"/>
                <a:ea typeface="华光中雅_CNKI" panose="02000500000000000000"/>
              </a:rPr>
              <a:t>” </a:t>
            </a:r>
            <a:endParaRPr lang="en-US" sz="3000" dirty="0">
              <a:solidFill>
                <a:srgbClr val="CC0000"/>
              </a:solidFill>
              <a:latin typeface="微软雅黑" panose="020B0503020204020204" pitchFamily="34" charset="-122"/>
              <a:ea typeface="华光中雅_CNKI" panose="02000500000000000000"/>
            </a:endParaRPr>
          </a:p>
        </p:txBody>
      </p:sp>
      <p:grpSp>
        <p:nvGrpSpPr>
          <p:cNvPr id="47" name="Group 29"/>
          <p:cNvGrpSpPr/>
          <p:nvPr/>
        </p:nvGrpSpPr>
        <p:grpSpPr bwMode="auto">
          <a:xfrm>
            <a:off x="407988" y="1288257"/>
            <a:ext cx="6413500" cy="1054101"/>
            <a:chOff x="747" y="538"/>
            <a:chExt cx="4040" cy="664"/>
          </a:xfrm>
        </p:grpSpPr>
        <p:sp>
          <p:nvSpPr>
            <p:cNvPr id="48" name="Text Box 30"/>
            <p:cNvSpPr txBox="1">
              <a:spLocks noChangeArrowheads="1"/>
            </p:cNvSpPr>
            <p:nvPr/>
          </p:nvSpPr>
          <p:spPr bwMode="auto">
            <a:xfrm>
              <a:off x="747" y="603"/>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供给价格弹性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49"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0"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供给量变动百分比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价格变动百分比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51" name="Line 34"/>
            <p:cNvSpPr>
              <a:spLocks noChangeShapeType="1"/>
            </p:cNvSpPr>
            <p:nvPr/>
          </p:nvSpPr>
          <p:spPr bwMode="auto">
            <a:xfrm>
              <a:off x="2417" y="859"/>
              <a:ext cx="1404"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2" name="Text Box 35"/>
            <p:cNvSpPr txBox="1">
              <a:spLocks noChangeArrowheads="1"/>
            </p:cNvSpPr>
            <p:nvPr/>
          </p:nvSpPr>
          <p:spPr bwMode="auto">
            <a:xfrm>
              <a:off x="3839" y="702"/>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3" name="Line 36"/>
            <p:cNvSpPr>
              <a:spLocks noChangeShapeType="1"/>
            </p:cNvSpPr>
            <p:nvPr/>
          </p:nvSpPr>
          <p:spPr bwMode="auto">
            <a:xfrm>
              <a:off x="4171" y="860"/>
              <a:ext cx="6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4" name="Rectangle 35"/>
          <p:cNvSpPr>
            <a:spLocks noChangeArrowheads="1"/>
          </p:cNvSpPr>
          <p:nvPr/>
        </p:nvSpPr>
        <p:spPr bwMode="auto">
          <a:xfrm>
            <a:off x="366713" y="3221038"/>
            <a:ext cx="3390900" cy="9683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卖者的价格敏感度：</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5" name="Rectangle 36"/>
          <p:cNvSpPr>
            <a:spLocks noChangeArrowheads="1"/>
          </p:cNvSpPr>
          <p:nvPr/>
        </p:nvSpPr>
        <p:spPr bwMode="auto">
          <a:xfrm>
            <a:off x="365124" y="2144713"/>
            <a:ext cx="2493963" cy="528637"/>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供给曲线</a:t>
            </a:r>
            <a:r>
              <a:rPr lang="en-US" sz="2600" dirty="0">
                <a:latin typeface="微软雅黑" panose="020B0503020204020204" pitchFamily="34" charset="-122"/>
                <a:ea typeface="微软雅黑" panose="020B0503020204020204" pitchFamily="34" charset="-122"/>
                <a:cs typeface="Arial" panose="020B0604020202020204"/>
              </a:rPr>
              <a:t>:</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6" name="Rectangle 37"/>
          <p:cNvSpPr>
            <a:spLocks noChangeArrowheads="1"/>
          </p:cNvSpPr>
          <p:nvPr/>
        </p:nvSpPr>
        <p:spPr bwMode="auto">
          <a:xfrm>
            <a:off x="338138" y="4859338"/>
            <a:ext cx="1617662"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弹性</a:t>
            </a:r>
            <a:r>
              <a:rPr lang="en-US" sz="2600" dirty="0">
                <a:latin typeface="微软雅黑" panose="020B0503020204020204" pitchFamily="34" charset="-122"/>
                <a:ea typeface="微软雅黑" panose="020B0503020204020204" pitchFamily="34" charset="-122"/>
                <a:cs typeface="Arial" panose="020B0604020202020204"/>
              </a:rPr>
              <a:t>:</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7" name="Rectangle 38"/>
          <p:cNvSpPr>
            <a:spLocks noChangeArrowheads="1"/>
          </p:cNvSpPr>
          <p:nvPr/>
        </p:nvSpPr>
        <p:spPr bwMode="auto">
          <a:xfrm>
            <a:off x="565150" y="2581275"/>
            <a:ext cx="2895600" cy="528638"/>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中等斜率</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8" name="Rectangle 39"/>
          <p:cNvSpPr>
            <a:spLocks noChangeArrowheads="1"/>
          </p:cNvSpPr>
          <p:nvPr/>
        </p:nvSpPr>
        <p:spPr bwMode="auto">
          <a:xfrm>
            <a:off x="553244" y="3935132"/>
            <a:ext cx="2624137" cy="495300"/>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中等</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9" name="Text Box 21"/>
          <p:cNvSpPr txBox="1">
            <a:spLocks noChangeArrowheads="1"/>
          </p:cNvSpPr>
          <p:nvPr/>
        </p:nvSpPr>
        <p:spPr bwMode="auto">
          <a:xfrm>
            <a:off x="5849938" y="5548313"/>
            <a:ext cx="2051050" cy="830997"/>
          </a:xfrm>
          <a:prstGeom prst="rect">
            <a:avLst/>
          </a:prstGeom>
          <a:solidFill>
            <a:srgbClr val="CCFFCC"/>
          </a:solidFill>
          <a:ln w="9525">
            <a:noFill/>
            <a:miter lim="800000"/>
          </a:ln>
        </p:spPr>
        <p:txBody>
          <a:bodyPr wrap="square">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供给量增加</a:t>
            </a:r>
            <a:r>
              <a:rPr lang="en-US" altLang="zh-CN" sz="2400" dirty="0">
                <a:latin typeface="微软雅黑" panose="020B0503020204020204" pitchFamily="34" charset="-122"/>
                <a:ea typeface="微软雅黑" panose="020B0503020204020204" pitchFamily="34" charset="-122"/>
                <a:cs typeface="Arial" panose="020B0604020202020204"/>
              </a:rPr>
              <a:t>1</a:t>
            </a:r>
            <a:r>
              <a:rPr lang="en-US" sz="2400" dirty="0">
                <a:latin typeface="微软雅黑" panose="020B0503020204020204" pitchFamily="34" charset="-122"/>
                <a:ea typeface="微软雅黑" panose="020B0503020204020204" pitchFamily="34" charset="-122"/>
                <a:cs typeface="Arial" panose="020B0604020202020204"/>
              </a:rPr>
              <a:t>0%</a:t>
            </a:r>
          </a:p>
        </p:txBody>
      </p:sp>
      <p:sp>
        <p:nvSpPr>
          <p:cNvPr id="60" name="Text Box 34"/>
          <p:cNvSpPr txBox="1">
            <a:spLocks noChangeArrowheads="1"/>
          </p:cNvSpPr>
          <p:nvPr/>
        </p:nvSpPr>
        <p:spPr bwMode="auto">
          <a:xfrm>
            <a:off x="3517900" y="4633913"/>
            <a:ext cx="1265238" cy="830997"/>
          </a:xfrm>
          <a:prstGeom prst="rect">
            <a:avLst/>
          </a:prstGeom>
          <a:solidFill>
            <a:srgbClr val="FF9900">
              <a:alpha val="50195"/>
            </a:srgbClr>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价格上升</a:t>
            </a:r>
            <a:r>
              <a:rPr lang="en-US" sz="2400" dirty="0">
                <a:latin typeface="微软雅黑" panose="020B0503020204020204" pitchFamily="34" charset="-122"/>
                <a:ea typeface="微软雅黑" panose="020B0503020204020204" pitchFamily="34" charset="-122"/>
                <a:cs typeface="Arial" panose="020B0604020202020204"/>
              </a:rPr>
              <a:t>10%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6797"/>
                                        </p:tgtEl>
                                        <p:attrNameLst>
                                          <p:attrName>style.visibility</p:attrName>
                                        </p:attrNameLst>
                                      </p:cBhvr>
                                      <p:to>
                                        <p:strVal val="visible"/>
                                      </p:to>
                                    </p:set>
                                    <p:animEffect transition="in" filter="fade">
                                      <p:cBhvr>
                                        <p:cTn id="7" dur="500"/>
                                        <p:tgtEl>
                                          <p:spTgt spid="41679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6792"/>
                                        </p:tgtEl>
                                        <p:attrNameLst>
                                          <p:attrName>style.visibility</p:attrName>
                                        </p:attrNameLst>
                                      </p:cBhvr>
                                      <p:to>
                                        <p:strVal val="visible"/>
                                      </p:to>
                                    </p:set>
                                    <p:animEffect transition="in" filter="wipe(down)">
                                      <p:cBhvr>
                                        <p:cTn id="11" dur="500"/>
                                        <p:tgtEl>
                                          <p:spTgt spid="41679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6796"/>
                                        </p:tgtEl>
                                        <p:attrNameLst>
                                          <p:attrName>style.visibility</p:attrName>
                                        </p:attrNameLst>
                                      </p:cBhvr>
                                      <p:to>
                                        <p:strVal val="visible"/>
                                      </p:to>
                                    </p:set>
                                    <p:animEffect transition="in" filter="fade">
                                      <p:cBhvr>
                                        <p:cTn id="18" dur="500"/>
                                        <p:tgtEl>
                                          <p:spTgt spid="41679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16793"/>
                                        </p:tgtEl>
                                        <p:attrNameLst>
                                          <p:attrName>style.visibility</p:attrName>
                                        </p:attrNameLst>
                                      </p:cBhvr>
                                      <p:to>
                                        <p:strVal val="visible"/>
                                      </p:to>
                                    </p:set>
                                    <p:animEffect transition="in" filter="wipe(left)">
                                      <p:cBhvr>
                                        <p:cTn id="22" dur="500"/>
                                        <p:tgtEl>
                                          <p:spTgt spid="416793"/>
                                        </p:tgtEl>
                                      </p:cBhvr>
                                    </p:animEffect>
                                  </p:childTnLst>
                                </p:cTn>
                              </p:par>
                              <p:par>
                                <p:cTn id="23" presetID="22" presetClass="entr" presetSubtype="1"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16798"/>
                                        </p:tgtEl>
                                        <p:attrNameLst>
                                          <p:attrName>style.visibility</p:attrName>
                                        </p:attrNameLst>
                                      </p:cBhvr>
                                      <p:to>
                                        <p:strVal val="visible"/>
                                      </p:to>
                                    </p:set>
                                    <p:animEffect transition="in" filter="fade">
                                      <p:cBhvr>
                                        <p:cTn id="30" dur="500"/>
                                        <p:tgtEl>
                                          <p:spTgt spid="41679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6813"/>
                                        </p:tgtEl>
                                        <p:attrNameLst>
                                          <p:attrName>style.visibility</p:attrName>
                                        </p:attrNameLst>
                                      </p:cBhvr>
                                      <p:to>
                                        <p:strVal val="visible"/>
                                      </p:to>
                                    </p:set>
                                    <p:animEffect transition="in" filter="fade">
                                      <p:cBhvr>
                                        <p:cTn id="33" dur="500"/>
                                        <p:tgtEl>
                                          <p:spTgt spid="4168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92" grpId="0" animBg="1"/>
      <p:bldP spid="416793" grpId="0" animBg="1"/>
      <p:bldP spid="416796" grpId="0"/>
      <p:bldP spid="416797" grpId="0"/>
      <p:bldP spid="416798" grpId="0"/>
      <p:bldP spid="416813" grpId="0"/>
      <p:bldP spid="59" grpId="0" animBg="1"/>
      <p:bldP spid="60"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310188" y="1854200"/>
            <a:ext cx="2933700" cy="2162175"/>
            <a:chOff x="3361" y="945"/>
            <a:chExt cx="1788" cy="1362"/>
          </a:xfrm>
        </p:grpSpPr>
        <p:sp>
          <p:nvSpPr>
            <p:cNvPr id="50222" name="Arc 3"/>
            <p:cNvSpPr/>
            <p:nvPr/>
          </p:nvSpPr>
          <p:spPr bwMode="auto">
            <a:xfrm flipH="1" flipV="1">
              <a:off x="3361" y="945"/>
              <a:ext cx="1532" cy="1362"/>
            </a:xfrm>
            <a:custGeom>
              <a:avLst/>
              <a:gdLst>
                <a:gd name="T0" fmla="*/ 0 w 18663"/>
                <a:gd name="T1" fmla="*/ 0 h 21465"/>
                <a:gd name="T2" fmla="*/ 0 w 18663"/>
                <a:gd name="T3" fmla="*/ 0 h 21465"/>
                <a:gd name="T4" fmla="*/ 0 w 18663"/>
                <a:gd name="T5" fmla="*/ 0 h 21465"/>
                <a:gd name="T6" fmla="*/ 0 60000 65536"/>
                <a:gd name="T7" fmla="*/ 0 60000 65536"/>
                <a:gd name="T8" fmla="*/ 0 60000 65536"/>
                <a:gd name="T9" fmla="*/ 0 w 18663"/>
                <a:gd name="T10" fmla="*/ 0 h 21465"/>
                <a:gd name="T11" fmla="*/ 18663 w 18663"/>
                <a:gd name="T12" fmla="*/ 21465 h 21465"/>
              </a:gdLst>
              <a:ahLst/>
              <a:cxnLst>
                <a:cxn ang="T6">
                  <a:pos x="T0" y="T1"/>
                </a:cxn>
                <a:cxn ang="T7">
                  <a:pos x="T2" y="T3"/>
                </a:cxn>
                <a:cxn ang="T8">
                  <a:pos x="T4" y="T5"/>
                </a:cxn>
              </a:cxnLst>
              <a:rect l="T9" t="T10" r="T11" b="T12"/>
              <a:pathLst>
                <a:path w="18663" h="21465" fill="none" extrusionOk="0">
                  <a:moveTo>
                    <a:pt x="0" y="10590"/>
                  </a:moveTo>
                  <a:cubicBezTo>
                    <a:pt x="3437" y="4690"/>
                    <a:pt x="9462" y="763"/>
                    <a:pt x="16248" y="0"/>
                  </a:cubicBezTo>
                </a:path>
                <a:path w="18663" h="21465" stroke="0" extrusionOk="0">
                  <a:moveTo>
                    <a:pt x="0" y="10590"/>
                  </a:moveTo>
                  <a:cubicBezTo>
                    <a:pt x="3437" y="4690"/>
                    <a:pt x="9462" y="763"/>
                    <a:pt x="16248" y="0"/>
                  </a:cubicBezTo>
                  <a:lnTo>
                    <a:pt x="18663" y="21465"/>
                  </a:lnTo>
                  <a:close/>
                </a:path>
              </a:pathLst>
            </a:custGeom>
            <a:noFill/>
            <a:ln w="38100">
              <a:solidFill>
                <a:srgbClr val="003399"/>
              </a:solidFill>
              <a:round/>
            </a:ln>
          </p:spPr>
          <p:txBody>
            <a:bodyPr wrap="none" anchor="ctr"/>
            <a:lstStyle/>
            <a:p>
              <a:endParaRPr lang="en-US">
                <a:latin typeface="Arial" panose="020B0604020202020204"/>
                <a:cs typeface="Arial" panose="020B0604020202020204"/>
              </a:endParaRPr>
            </a:p>
          </p:txBody>
        </p:sp>
        <p:sp>
          <p:nvSpPr>
            <p:cNvPr id="50223" name="Text Box 4"/>
            <p:cNvSpPr txBox="1">
              <a:spLocks noChangeArrowheads="1"/>
            </p:cNvSpPr>
            <p:nvPr/>
          </p:nvSpPr>
          <p:spPr bwMode="auto">
            <a:xfrm>
              <a:off x="4762" y="1368"/>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p>
          </p:txBody>
        </p:sp>
      </p:grpSp>
      <p:grpSp>
        <p:nvGrpSpPr>
          <p:cNvPr id="3" name="Group 6"/>
          <p:cNvGrpSpPr/>
          <p:nvPr/>
        </p:nvGrpSpPr>
        <p:grpSpPr bwMode="auto">
          <a:xfrm>
            <a:off x="4826000" y="2114550"/>
            <a:ext cx="3870325" cy="3060700"/>
            <a:chOff x="3226" y="1041"/>
            <a:chExt cx="2146" cy="1792"/>
          </a:xfrm>
        </p:grpSpPr>
        <p:grpSp>
          <p:nvGrpSpPr>
            <p:cNvPr id="4" name="Group 7"/>
            <p:cNvGrpSpPr/>
            <p:nvPr/>
          </p:nvGrpSpPr>
          <p:grpSpPr bwMode="auto">
            <a:xfrm>
              <a:off x="3421" y="1302"/>
              <a:ext cx="1661" cy="1413"/>
              <a:chOff x="1098" y="1361"/>
              <a:chExt cx="2116" cy="2027"/>
            </a:xfrm>
          </p:grpSpPr>
          <p:sp>
            <p:nvSpPr>
              <p:cNvPr id="50220" name="Line 8"/>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0221" name="Line 9"/>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50218" name="Text Box 10"/>
            <p:cNvSpPr txBox="1">
              <a:spLocks noChangeArrowheads="1"/>
            </p:cNvSpPr>
            <p:nvPr/>
          </p:nvSpPr>
          <p:spPr bwMode="auto">
            <a:xfrm>
              <a:off x="3226" y="1041"/>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50219" name="Text Box 11"/>
            <p:cNvSpPr txBox="1">
              <a:spLocks noChangeArrowheads="1"/>
            </p:cNvSpPr>
            <p:nvPr/>
          </p:nvSpPr>
          <p:spPr bwMode="auto">
            <a:xfrm>
              <a:off x="4985" y="2565"/>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sp>
        <p:nvSpPr>
          <p:cNvPr id="50183" name="Text Box 12"/>
          <p:cNvSpPr txBox="1">
            <a:spLocks noChangeArrowheads="1"/>
          </p:cNvSpPr>
          <p:nvPr/>
        </p:nvSpPr>
        <p:spPr bwMode="auto">
          <a:xfrm>
            <a:off x="5922963" y="4948238"/>
            <a:ext cx="587375" cy="457200"/>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sp>
        <p:nvSpPr>
          <p:cNvPr id="50184" name="Text Box 13"/>
          <p:cNvSpPr txBox="1">
            <a:spLocks noChangeArrowheads="1"/>
          </p:cNvSpPr>
          <p:nvPr/>
        </p:nvSpPr>
        <p:spPr bwMode="auto">
          <a:xfrm>
            <a:off x="4567238" y="3686175"/>
            <a:ext cx="596900" cy="457200"/>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sp>
        <p:nvSpPr>
          <p:cNvPr id="50185" name="Line 14"/>
          <p:cNvSpPr>
            <a:spLocks noChangeShapeType="1"/>
          </p:cNvSpPr>
          <p:nvPr/>
        </p:nvSpPr>
        <p:spPr bwMode="auto">
          <a:xfrm>
            <a:off x="6223000" y="3922713"/>
            <a:ext cx="0" cy="104457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50186" name="Line 15"/>
          <p:cNvSpPr>
            <a:spLocks noChangeShapeType="1"/>
          </p:cNvSpPr>
          <p:nvPr/>
        </p:nvSpPr>
        <p:spPr bwMode="auto">
          <a:xfrm>
            <a:off x="5183188" y="3916363"/>
            <a:ext cx="105092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50187" name="Oval 16"/>
          <p:cNvSpPr>
            <a:spLocks noChangeArrowheads="1"/>
          </p:cNvSpPr>
          <p:nvPr/>
        </p:nvSpPr>
        <p:spPr bwMode="auto">
          <a:xfrm>
            <a:off x="6148388" y="3846513"/>
            <a:ext cx="139700" cy="138112"/>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nvGrpSpPr>
          <p:cNvPr id="5" name="Group 17"/>
          <p:cNvGrpSpPr/>
          <p:nvPr/>
        </p:nvGrpSpPr>
        <p:grpSpPr bwMode="auto">
          <a:xfrm>
            <a:off x="7280275" y="3243263"/>
            <a:ext cx="547688" cy="2165350"/>
            <a:chOff x="4586" y="2043"/>
            <a:chExt cx="345" cy="1364"/>
          </a:xfrm>
        </p:grpSpPr>
        <p:sp>
          <p:nvSpPr>
            <p:cNvPr id="50215" name="Text Box 18"/>
            <p:cNvSpPr txBox="1">
              <a:spLocks noChangeArrowheads="1"/>
            </p:cNvSpPr>
            <p:nvPr/>
          </p:nvSpPr>
          <p:spPr bwMode="auto">
            <a:xfrm>
              <a:off x="4586" y="3119"/>
              <a:ext cx="345"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2</a:t>
              </a:r>
            </a:p>
          </p:txBody>
        </p:sp>
        <p:sp>
          <p:nvSpPr>
            <p:cNvPr id="50216" name="Line 19"/>
            <p:cNvSpPr>
              <a:spLocks noChangeShapeType="1"/>
            </p:cNvSpPr>
            <p:nvPr/>
          </p:nvSpPr>
          <p:spPr bwMode="auto">
            <a:xfrm>
              <a:off x="4755" y="2043"/>
              <a:ext cx="2" cy="1084"/>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nvGrpSpPr>
          <p:cNvPr id="6" name="Group 20"/>
          <p:cNvGrpSpPr/>
          <p:nvPr/>
        </p:nvGrpSpPr>
        <p:grpSpPr bwMode="auto">
          <a:xfrm>
            <a:off x="4560888" y="3040063"/>
            <a:ext cx="3060700" cy="457200"/>
            <a:chOff x="2873" y="2335"/>
            <a:chExt cx="1928" cy="288"/>
          </a:xfrm>
        </p:grpSpPr>
        <p:sp>
          <p:nvSpPr>
            <p:cNvPr id="50212" name="Text Box 21"/>
            <p:cNvSpPr txBox="1">
              <a:spLocks noChangeArrowheads="1"/>
            </p:cNvSpPr>
            <p:nvPr/>
          </p:nvSpPr>
          <p:spPr bwMode="auto">
            <a:xfrm>
              <a:off x="2873" y="2335"/>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p>
          </p:txBody>
        </p:sp>
        <p:sp>
          <p:nvSpPr>
            <p:cNvPr id="50213" name="Line 22"/>
            <p:cNvSpPr>
              <a:spLocks noChangeShapeType="1"/>
            </p:cNvSpPr>
            <p:nvPr/>
          </p:nvSpPr>
          <p:spPr bwMode="auto">
            <a:xfrm>
              <a:off x="3264" y="2463"/>
              <a:ext cx="1490"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50214" name="Oval 23"/>
            <p:cNvSpPr>
              <a:spLocks noChangeArrowheads="1"/>
            </p:cNvSpPr>
            <p:nvPr/>
          </p:nvSpPr>
          <p:spPr bwMode="auto">
            <a:xfrm>
              <a:off x="4713" y="241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418840" name="Line 24"/>
          <p:cNvSpPr>
            <a:spLocks noChangeShapeType="1"/>
          </p:cNvSpPr>
          <p:nvPr/>
        </p:nvSpPr>
        <p:spPr bwMode="auto">
          <a:xfrm flipH="1" flipV="1">
            <a:off x="5313363" y="3252788"/>
            <a:ext cx="0" cy="657225"/>
          </a:xfrm>
          <a:prstGeom prst="line">
            <a:avLst/>
          </a:prstGeom>
          <a:noFill/>
          <a:ln w="508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418841" name="Line 25"/>
          <p:cNvSpPr>
            <a:spLocks noChangeShapeType="1"/>
          </p:cNvSpPr>
          <p:nvPr/>
        </p:nvSpPr>
        <p:spPr bwMode="auto">
          <a:xfrm rot="-5400000">
            <a:off x="6892132" y="4180681"/>
            <a:ext cx="0" cy="1300163"/>
          </a:xfrm>
          <a:prstGeom prst="line">
            <a:avLst/>
          </a:prstGeom>
          <a:noFill/>
          <a:ln w="50800">
            <a:solidFill>
              <a:srgbClr val="009900"/>
            </a:solidFill>
            <a:round/>
            <a:tailEnd type="triangle" w="lg" len="med"/>
          </a:ln>
        </p:spPr>
        <p:txBody>
          <a:bodyPr/>
          <a:lstStyle/>
          <a:p>
            <a:endParaRPr lang="en-US">
              <a:latin typeface="Arial" panose="020B0604020202020204"/>
              <a:cs typeface="Arial" panose="020B0604020202020204"/>
            </a:endParaRPr>
          </a:p>
        </p:txBody>
      </p:sp>
      <p:sp>
        <p:nvSpPr>
          <p:cNvPr id="5019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418844" name="Text Box 28"/>
          <p:cNvSpPr txBox="1">
            <a:spLocks noChangeArrowheads="1"/>
          </p:cNvSpPr>
          <p:nvPr/>
        </p:nvSpPr>
        <p:spPr bwMode="auto">
          <a:xfrm>
            <a:off x="5782136" y="1366837"/>
            <a:ext cx="1171575" cy="473075"/>
          </a:xfrm>
          <a:prstGeom prst="rect">
            <a:avLst/>
          </a:prstGeom>
          <a:noFill/>
          <a:ln w="9525">
            <a:noFill/>
            <a:miter lim="800000"/>
          </a:ln>
        </p:spPr>
        <p:txBody>
          <a:bodyPr>
            <a:spAutoFit/>
          </a:bodyPr>
          <a:lstStyle/>
          <a:p>
            <a:pPr algn="ctr">
              <a:spcBef>
                <a:spcPct val="50000"/>
              </a:spcBef>
            </a:pPr>
            <a:r>
              <a:rPr lang="en-US" sz="2500" dirty="0">
                <a:solidFill>
                  <a:srgbClr val="009900"/>
                </a:solidFill>
                <a:latin typeface="Arial" panose="020B0604020202020204"/>
                <a:cs typeface="Arial" panose="020B0604020202020204"/>
              </a:rPr>
              <a:t>&gt; 10%</a:t>
            </a:r>
            <a:endParaRPr lang="en-US" sz="2500" b="1" i="1" baseline="30000" dirty="0">
              <a:solidFill>
                <a:srgbClr val="009900"/>
              </a:solidFill>
              <a:latin typeface="Arial" panose="020B0604020202020204"/>
              <a:cs typeface="Arial" panose="020B0604020202020204"/>
            </a:endParaRPr>
          </a:p>
        </p:txBody>
      </p:sp>
      <p:sp>
        <p:nvSpPr>
          <p:cNvPr id="418845" name="Text Box 29"/>
          <p:cNvSpPr txBox="1">
            <a:spLocks noChangeArrowheads="1"/>
          </p:cNvSpPr>
          <p:nvPr/>
        </p:nvSpPr>
        <p:spPr bwMode="auto">
          <a:xfrm>
            <a:off x="5839996" y="1891144"/>
            <a:ext cx="1171575" cy="473075"/>
          </a:xfrm>
          <a:prstGeom prst="rect">
            <a:avLst/>
          </a:prstGeom>
          <a:noFill/>
          <a:ln w="9525">
            <a:noFill/>
            <a:miter lim="800000"/>
          </a:ln>
        </p:spPr>
        <p:txBody>
          <a:bodyPr>
            <a:spAutoFit/>
          </a:bodyPr>
          <a:lstStyle/>
          <a:p>
            <a:pPr algn="ctr">
              <a:spcBef>
                <a:spcPct val="50000"/>
              </a:spcBef>
            </a:pPr>
            <a:r>
              <a:rPr lang="en-US" sz="2500" dirty="0">
                <a:solidFill>
                  <a:srgbClr val="FF6600"/>
                </a:solidFill>
                <a:latin typeface="Arial" panose="020B0604020202020204"/>
                <a:cs typeface="Arial" panose="020B0604020202020204"/>
              </a:rPr>
              <a:t>10%</a:t>
            </a:r>
            <a:endParaRPr lang="en-US" sz="2500" b="1" i="1" baseline="30000" dirty="0">
              <a:solidFill>
                <a:srgbClr val="FF6600"/>
              </a:solidFill>
              <a:latin typeface="Arial" panose="020B0604020202020204"/>
              <a:cs typeface="Arial" panose="020B0604020202020204"/>
            </a:endParaRPr>
          </a:p>
        </p:txBody>
      </p:sp>
      <p:sp>
        <p:nvSpPr>
          <p:cNvPr id="418846" name="Text Box 30"/>
          <p:cNvSpPr txBox="1">
            <a:spLocks noChangeArrowheads="1"/>
          </p:cNvSpPr>
          <p:nvPr/>
        </p:nvSpPr>
        <p:spPr bwMode="auto">
          <a:xfrm>
            <a:off x="6954838" y="1585989"/>
            <a:ext cx="682625" cy="488950"/>
          </a:xfrm>
          <a:prstGeom prst="rect">
            <a:avLst/>
          </a:prstGeom>
          <a:noFill/>
          <a:ln w="9525">
            <a:noFill/>
            <a:miter lim="800000"/>
          </a:ln>
        </p:spPr>
        <p:txBody>
          <a:bodyPr>
            <a:spAutoFit/>
          </a:bodyPr>
          <a:lstStyle/>
          <a:p>
            <a:pPr algn="ctr">
              <a:spcBef>
                <a:spcPct val="50000"/>
              </a:spcBef>
            </a:pPr>
            <a:r>
              <a:rPr lang="en-US" sz="2600" dirty="0">
                <a:solidFill>
                  <a:srgbClr val="0000FF"/>
                </a:solidFill>
                <a:latin typeface="Arial" panose="020B0604020202020204"/>
                <a:cs typeface="Arial" panose="020B0604020202020204"/>
              </a:rPr>
              <a:t>&gt; 1</a:t>
            </a:r>
          </a:p>
        </p:txBody>
      </p:sp>
      <p:sp>
        <p:nvSpPr>
          <p:cNvPr id="418861" name="Rectangle 45"/>
          <p:cNvSpPr>
            <a:spLocks noChangeArrowheads="1"/>
          </p:cNvSpPr>
          <p:nvPr/>
        </p:nvSpPr>
        <p:spPr bwMode="auto">
          <a:xfrm>
            <a:off x="579438" y="5316538"/>
            <a:ext cx="1831975"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en-US" sz="2600">
                <a:solidFill>
                  <a:srgbClr val="0000FF"/>
                </a:solidFill>
                <a:latin typeface="Arial" panose="020B0604020202020204"/>
                <a:cs typeface="Arial" panose="020B0604020202020204"/>
              </a:rPr>
              <a:t>&gt; 1</a:t>
            </a:r>
          </a:p>
        </p:txBody>
      </p:sp>
      <p:sp>
        <p:nvSpPr>
          <p:cNvPr id="46" name="Rectangle 5"/>
          <p:cNvSpPr txBox="1">
            <a:spLocks noChangeArrowheads="1"/>
          </p:cNvSpPr>
          <p:nvPr/>
        </p:nvSpPr>
        <p:spPr>
          <a:xfrm>
            <a:off x="0" y="673100"/>
            <a:ext cx="8494712" cy="6191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en-US" sz="3200" dirty="0">
                <a:solidFill>
                  <a:srgbClr val="CC0000"/>
                </a:solidFill>
                <a:latin typeface="微软雅黑" panose="020B0503020204020204" pitchFamily="34" charset="-122"/>
                <a:ea typeface="微软雅黑" panose="020B0503020204020204" pitchFamily="34" charset="-122"/>
              </a:rPr>
              <a:t>“</a:t>
            </a:r>
            <a:r>
              <a:rPr lang="zh-CN" altLang="en-US" sz="3200" dirty="0">
                <a:solidFill>
                  <a:srgbClr val="CC0000"/>
                </a:solidFill>
                <a:latin typeface="微软雅黑" panose="020B0503020204020204" pitchFamily="34" charset="-122"/>
                <a:ea typeface="华光中雅_CNKI" panose="02000500000000000000"/>
              </a:rPr>
              <a:t>富有弹性的供给</a:t>
            </a:r>
            <a:r>
              <a:rPr lang="en-US" sz="3200" dirty="0">
                <a:solidFill>
                  <a:srgbClr val="CC0000"/>
                </a:solidFill>
                <a:latin typeface="微软雅黑" panose="020B0503020204020204" pitchFamily="34" charset="-122"/>
                <a:ea typeface="华光中雅_CNKI" panose="02000500000000000000"/>
              </a:rPr>
              <a:t>” </a:t>
            </a:r>
            <a:endParaRPr lang="en-US" sz="3000" dirty="0">
              <a:solidFill>
                <a:srgbClr val="CC0000"/>
              </a:solidFill>
              <a:latin typeface="微软雅黑" panose="020B0503020204020204" pitchFamily="34" charset="-122"/>
              <a:ea typeface="华光中雅_CNKI" panose="02000500000000000000"/>
            </a:endParaRPr>
          </a:p>
        </p:txBody>
      </p:sp>
      <p:grpSp>
        <p:nvGrpSpPr>
          <p:cNvPr id="47" name="Group 29"/>
          <p:cNvGrpSpPr/>
          <p:nvPr/>
        </p:nvGrpSpPr>
        <p:grpSpPr bwMode="auto">
          <a:xfrm>
            <a:off x="365124" y="1325562"/>
            <a:ext cx="6413500" cy="1054101"/>
            <a:chOff x="747" y="538"/>
            <a:chExt cx="4040" cy="664"/>
          </a:xfrm>
        </p:grpSpPr>
        <p:sp>
          <p:nvSpPr>
            <p:cNvPr id="48" name="Text Box 30"/>
            <p:cNvSpPr txBox="1">
              <a:spLocks noChangeArrowheads="1"/>
            </p:cNvSpPr>
            <p:nvPr/>
          </p:nvSpPr>
          <p:spPr bwMode="auto">
            <a:xfrm>
              <a:off x="747" y="603"/>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供给价格弹性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49"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0"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供给量变动百分比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价格变动百分比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51" name="Line 34"/>
            <p:cNvSpPr>
              <a:spLocks noChangeShapeType="1"/>
            </p:cNvSpPr>
            <p:nvPr/>
          </p:nvSpPr>
          <p:spPr bwMode="auto">
            <a:xfrm>
              <a:off x="2417" y="859"/>
              <a:ext cx="1404"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2" name="Text Box 35"/>
            <p:cNvSpPr txBox="1">
              <a:spLocks noChangeArrowheads="1"/>
            </p:cNvSpPr>
            <p:nvPr/>
          </p:nvSpPr>
          <p:spPr bwMode="auto">
            <a:xfrm>
              <a:off x="3839" y="702"/>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3" name="Line 36"/>
            <p:cNvSpPr>
              <a:spLocks noChangeShapeType="1"/>
            </p:cNvSpPr>
            <p:nvPr/>
          </p:nvSpPr>
          <p:spPr bwMode="auto">
            <a:xfrm>
              <a:off x="4171" y="860"/>
              <a:ext cx="6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4" name="Text Box 21"/>
          <p:cNvSpPr txBox="1">
            <a:spLocks noChangeArrowheads="1"/>
          </p:cNvSpPr>
          <p:nvPr/>
        </p:nvSpPr>
        <p:spPr bwMode="auto">
          <a:xfrm>
            <a:off x="5849938" y="5548313"/>
            <a:ext cx="2051050" cy="830997"/>
          </a:xfrm>
          <a:prstGeom prst="rect">
            <a:avLst/>
          </a:prstGeom>
          <a:solidFill>
            <a:srgbClr val="CCFFCC"/>
          </a:solidFill>
          <a:ln w="9525">
            <a:noFill/>
            <a:miter lim="800000"/>
          </a:ln>
        </p:spPr>
        <p:txBody>
          <a:bodyPr wrap="square">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供给量增加大于</a:t>
            </a:r>
            <a:r>
              <a:rPr lang="en-US" altLang="zh-CN" sz="2400" dirty="0">
                <a:latin typeface="微软雅黑" panose="020B0503020204020204" pitchFamily="34" charset="-122"/>
                <a:ea typeface="微软雅黑" panose="020B0503020204020204" pitchFamily="34" charset="-122"/>
                <a:cs typeface="Arial" panose="020B0604020202020204"/>
              </a:rPr>
              <a:t>1</a:t>
            </a:r>
            <a:r>
              <a:rPr lang="en-US" sz="2400" dirty="0">
                <a:latin typeface="微软雅黑" panose="020B0503020204020204" pitchFamily="34" charset="-122"/>
                <a:ea typeface="微软雅黑" panose="020B0503020204020204" pitchFamily="34" charset="-122"/>
                <a:cs typeface="Arial" panose="020B0604020202020204"/>
              </a:rPr>
              <a:t>0%</a:t>
            </a:r>
          </a:p>
        </p:txBody>
      </p:sp>
      <p:sp>
        <p:nvSpPr>
          <p:cNvPr id="55" name="Text Box 34"/>
          <p:cNvSpPr txBox="1">
            <a:spLocks noChangeArrowheads="1"/>
          </p:cNvSpPr>
          <p:nvPr/>
        </p:nvSpPr>
        <p:spPr bwMode="auto">
          <a:xfrm>
            <a:off x="3517900" y="4633913"/>
            <a:ext cx="1265238" cy="830997"/>
          </a:xfrm>
          <a:prstGeom prst="rect">
            <a:avLst/>
          </a:prstGeom>
          <a:solidFill>
            <a:srgbClr val="FF9900">
              <a:alpha val="50195"/>
            </a:srgbClr>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价格上升</a:t>
            </a:r>
            <a:r>
              <a:rPr lang="en-US" sz="2400" dirty="0">
                <a:latin typeface="微软雅黑" panose="020B0503020204020204" pitchFamily="34" charset="-122"/>
                <a:ea typeface="微软雅黑" panose="020B0503020204020204" pitchFamily="34" charset="-122"/>
                <a:cs typeface="Arial" panose="020B0604020202020204"/>
              </a:rPr>
              <a:t>10%</a:t>
            </a:r>
          </a:p>
        </p:txBody>
      </p:sp>
      <p:sp>
        <p:nvSpPr>
          <p:cNvPr id="56" name="Rectangle 35"/>
          <p:cNvSpPr>
            <a:spLocks noChangeArrowheads="1"/>
          </p:cNvSpPr>
          <p:nvPr/>
        </p:nvSpPr>
        <p:spPr bwMode="auto">
          <a:xfrm>
            <a:off x="366713" y="3221038"/>
            <a:ext cx="3390900" cy="9683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卖者的价格敏感度：</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7" name="Rectangle 36"/>
          <p:cNvSpPr>
            <a:spLocks noChangeArrowheads="1"/>
          </p:cNvSpPr>
          <p:nvPr/>
        </p:nvSpPr>
        <p:spPr bwMode="auto">
          <a:xfrm>
            <a:off x="365124" y="2144713"/>
            <a:ext cx="2493963" cy="528637"/>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供给曲线</a:t>
            </a:r>
            <a:r>
              <a:rPr lang="en-US" sz="2600" dirty="0">
                <a:latin typeface="微软雅黑" panose="020B0503020204020204" pitchFamily="34" charset="-122"/>
                <a:ea typeface="微软雅黑" panose="020B0503020204020204" pitchFamily="34" charset="-122"/>
                <a:cs typeface="Arial" panose="020B0604020202020204"/>
              </a:rPr>
              <a:t>:</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8" name="Rectangle 38"/>
          <p:cNvSpPr>
            <a:spLocks noChangeArrowheads="1"/>
          </p:cNvSpPr>
          <p:nvPr/>
        </p:nvSpPr>
        <p:spPr bwMode="auto">
          <a:xfrm>
            <a:off x="565150" y="2581275"/>
            <a:ext cx="2895600" cy="528638"/>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相对平坦</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9" name="Rectangle 39"/>
          <p:cNvSpPr>
            <a:spLocks noChangeArrowheads="1"/>
          </p:cNvSpPr>
          <p:nvPr/>
        </p:nvSpPr>
        <p:spPr bwMode="auto">
          <a:xfrm>
            <a:off x="553244" y="3935132"/>
            <a:ext cx="2624137" cy="495300"/>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相对敏感</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64" name="Rectangle 37"/>
          <p:cNvSpPr>
            <a:spLocks noChangeArrowheads="1"/>
          </p:cNvSpPr>
          <p:nvPr/>
        </p:nvSpPr>
        <p:spPr bwMode="auto">
          <a:xfrm>
            <a:off x="338138" y="4859338"/>
            <a:ext cx="1617662"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弹性</a:t>
            </a:r>
            <a:r>
              <a:rPr lang="en-US" sz="2600" dirty="0">
                <a:latin typeface="微软雅黑" panose="020B0503020204020204" pitchFamily="34" charset="-122"/>
                <a:ea typeface="微软雅黑" panose="020B0503020204020204" pitchFamily="34" charset="-122"/>
                <a:cs typeface="Arial" panose="020B0604020202020204"/>
              </a:rPr>
              <a:t>:</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8845"/>
                                        </p:tgtEl>
                                        <p:attrNameLst>
                                          <p:attrName>style.visibility</p:attrName>
                                        </p:attrNameLst>
                                      </p:cBhvr>
                                      <p:to>
                                        <p:strVal val="visible"/>
                                      </p:to>
                                    </p:set>
                                    <p:animEffect transition="in" filter="fade">
                                      <p:cBhvr>
                                        <p:cTn id="7" dur="500"/>
                                        <p:tgtEl>
                                          <p:spTgt spid="41884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8840"/>
                                        </p:tgtEl>
                                        <p:attrNameLst>
                                          <p:attrName>style.visibility</p:attrName>
                                        </p:attrNameLst>
                                      </p:cBhvr>
                                      <p:to>
                                        <p:strVal val="visible"/>
                                      </p:to>
                                    </p:set>
                                    <p:animEffect transition="in" filter="wipe(down)">
                                      <p:cBhvr>
                                        <p:cTn id="11" dur="500"/>
                                        <p:tgtEl>
                                          <p:spTgt spid="41884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8844"/>
                                        </p:tgtEl>
                                        <p:attrNameLst>
                                          <p:attrName>style.visibility</p:attrName>
                                        </p:attrNameLst>
                                      </p:cBhvr>
                                      <p:to>
                                        <p:strVal val="visible"/>
                                      </p:to>
                                    </p:set>
                                    <p:animEffect transition="in" filter="fade">
                                      <p:cBhvr>
                                        <p:cTn id="18" dur="500"/>
                                        <p:tgtEl>
                                          <p:spTgt spid="418844"/>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18841"/>
                                        </p:tgtEl>
                                        <p:attrNameLst>
                                          <p:attrName>style.visibility</p:attrName>
                                        </p:attrNameLst>
                                      </p:cBhvr>
                                      <p:to>
                                        <p:strVal val="visible"/>
                                      </p:to>
                                    </p:set>
                                    <p:animEffect transition="in" filter="wipe(left)">
                                      <p:cBhvr>
                                        <p:cTn id="22" dur="500"/>
                                        <p:tgtEl>
                                          <p:spTgt spid="418841"/>
                                        </p:tgtEl>
                                      </p:cBhvr>
                                    </p:animEffect>
                                  </p:childTnLst>
                                </p:cTn>
                              </p:par>
                              <p:par>
                                <p:cTn id="23" presetID="22" presetClass="entr" presetSubtype="1"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18846"/>
                                        </p:tgtEl>
                                        <p:attrNameLst>
                                          <p:attrName>style.visibility</p:attrName>
                                        </p:attrNameLst>
                                      </p:cBhvr>
                                      <p:to>
                                        <p:strVal val="visible"/>
                                      </p:to>
                                    </p:set>
                                    <p:animEffect transition="in" filter="fade">
                                      <p:cBhvr>
                                        <p:cTn id="30" dur="500"/>
                                        <p:tgtEl>
                                          <p:spTgt spid="41884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8861"/>
                                        </p:tgtEl>
                                        <p:attrNameLst>
                                          <p:attrName>style.visibility</p:attrName>
                                        </p:attrNameLst>
                                      </p:cBhvr>
                                      <p:to>
                                        <p:strVal val="visible"/>
                                      </p:to>
                                    </p:set>
                                    <p:animEffect transition="in" filter="fade">
                                      <p:cBhvr>
                                        <p:cTn id="33" dur="500"/>
                                        <p:tgtEl>
                                          <p:spTgt spid="41886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40" grpId="0" animBg="1"/>
      <p:bldP spid="418841" grpId="0" animBg="1"/>
      <p:bldP spid="418844" grpId="0"/>
      <p:bldP spid="418845" grpId="0"/>
      <p:bldP spid="418846" grpId="0"/>
      <p:bldP spid="418861" grpId="0"/>
      <p:bldP spid="54" grpId="0" animBg="1"/>
      <p:bldP spid="55"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178425" y="3016250"/>
            <a:ext cx="3270250" cy="457200"/>
            <a:chOff x="3262" y="1900"/>
            <a:chExt cx="2060" cy="288"/>
          </a:xfrm>
        </p:grpSpPr>
        <p:sp>
          <p:nvSpPr>
            <p:cNvPr id="51243" name="Line 3"/>
            <p:cNvSpPr>
              <a:spLocks noChangeShapeType="1"/>
            </p:cNvSpPr>
            <p:nvPr/>
          </p:nvSpPr>
          <p:spPr bwMode="auto">
            <a:xfrm>
              <a:off x="3262" y="2045"/>
              <a:ext cx="1765" cy="0"/>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51244" name="Text Box 4"/>
            <p:cNvSpPr txBox="1">
              <a:spLocks noChangeArrowheads="1"/>
            </p:cNvSpPr>
            <p:nvPr/>
          </p:nvSpPr>
          <p:spPr bwMode="auto">
            <a:xfrm>
              <a:off x="4948" y="1900"/>
              <a:ext cx="374"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p>
          </p:txBody>
        </p:sp>
      </p:grpSp>
      <p:grpSp>
        <p:nvGrpSpPr>
          <p:cNvPr id="3" name="Group 6"/>
          <p:cNvGrpSpPr/>
          <p:nvPr/>
        </p:nvGrpSpPr>
        <p:grpSpPr bwMode="auto">
          <a:xfrm>
            <a:off x="4826000" y="2114550"/>
            <a:ext cx="3870325" cy="3060700"/>
            <a:chOff x="3226" y="1041"/>
            <a:chExt cx="2146" cy="1792"/>
          </a:xfrm>
        </p:grpSpPr>
        <p:grpSp>
          <p:nvGrpSpPr>
            <p:cNvPr id="4" name="Group 7"/>
            <p:cNvGrpSpPr/>
            <p:nvPr/>
          </p:nvGrpSpPr>
          <p:grpSpPr bwMode="auto">
            <a:xfrm>
              <a:off x="3421" y="1302"/>
              <a:ext cx="1661" cy="1413"/>
              <a:chOff x="1098" y="1361"/>
              <a:chExt cx="2116" cy="2027"/>
            </a:xfrm>
          </p:grpSpPr>
          <p:sp>
            <p:nvSpPr>
              <p:cNvPr id="51241" name="Line 8"/>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51242" name="Line 9"/>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51239" name="Text Box 10"/>
            <p:cNvSpPr txBox="1">
              <a:spLocks noChangeArrowheads="1"/>
            </p:cNvSpPr>
            <p:nvPr/>
          </p:nvSpPr>
          <p:spPr bwMode="auto">
            <a:xfrm>
              <a:off x="3226" y="1041"/>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51240" name="Text Box 11"/>
            <p:cNvSpPr txBox="1">
              <a:spLocks noChangeArrowheads="1"/>
            </p:cNvSpPr>
            <p:nvPr/>
          </p:nvSpPr>
          <p:spPr bwMode="auto">
            <a:xfrm>
              <a:off x="4985" y="2565"/>
              <a:ext cx="387" cy="26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sp>
        <p:nvSpPr>
          <p:cNvPr id="51207" name="Text Box 12"/>
          <p:cNvSpPr txBox="1">
            <a:spLocks noChangeArrowheads="1"/>
          </p:cNvSpPr>
          <p:nvPr/>
        </p:nvSpPr>
        <p:spPr bwMode="auto">
          <a:xfrm>
            <a:off x="4513263" y="3019425"/>
            <a:ext cx="650875" cy="457200"/>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grpSp>
        <p:nvGrpSpPr>
          <p:cNvPr id="5" name="Group 13"/>
          <p:cNvGrpSpPr/>
          <p:nvPr/>
        </p:nvGrpSpPr>
        <p:grpSpPr bwMode="auto">
          <a:xfrm>
            <a:off x="5922963" y="3179763"/>
            <a:ext cx="587375" cy="2225675"/>
            <a:chOff x="3731" y="2003"/>
            <a:chExt cx="370" cy="1402"/>
          </a:xfrm>
        </p:grpSpPr>
        <p:sp>
          <p:nvSpPr>
            <p:cNvPr id="51235" name="Text Box 14"/>
            <p:cNvSpPr txBox="1">
              <a:spLocks noChangeArrowheads="1"/>
            </p:cNvSpPr>
            <p:nvPr/>
          </p:nvSpPr>
          <p:spPr bwMode="auto">
            <a:xfrm>
              <a:off x="3731" y="3117"/>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sp>
          <p:nvSpPr>
            <p:cNvPr id="51236" name="Line 15"/>
            <p:cNvSpPr>
              <a:spLocks noChangeShapeType="1"/>
            </p:cNvSpPr>
            <p:nvPr/>
          </p:nvSpPr>
          <p:spPr bwMode="auto">
            <a:xfrm>
              <a:off x="3920" y="2049"/>
              <a:ext cx="0" cy="1077"/>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51237" name="Oval 16"/>
            <p:cNvSpPr>
              <a:spLocks noChangeArrowheads="1"/>
            </p:cNvSpPr>
            <p:nvPr/>
          </p:nvSpPr>
          <p:spPr bwMode="auto">
            <a:xfrm>
              <a:off x="3873" y="2003"/>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420881" name="Line 17"/>
          <p:cNvSpPr>
            <a:spLocks noChangeShapeType="1"/>
          </p:cNvSpPr>
          <p:nvPr/>
        </p:nvSpPr>
        <p:spPr bwMode="auto">
          <a:xfrm rot="5400000" flipV="1">
            <a:off x="6787357" y="4285456"/>
            <a:ext cx="0" cy="1090613"/>
          </a:xfrm>
          <a:prstGeom prst="line">
            <a:avLst/>
          </a:prstGeom>
          <a:noFill/>
          <a:ln w="50800">
            <a:solidFill>
              <a:srgbClr val="009900"/>
            </a:solidFill>
            <a:round/>
            <a:tailEnd type="triangle" w="lg" len="med"/>
          </a:ln>
        </p:spPr>
        <p:txBody>
          <a:bodyPr/>
          <a:lstStyle/>
          <a:p>
            <a:endParaRPr lang="en-US">
              <a:latin typeface="Arial" panose="020B0604020202020204"/>
              <a:cs typeface="Arial" panose="020B0604020202020204"/>
            </a:endParaRPr>
          </a:p>
        </p:txBody>
      </p:sp>
      <p:sp>
        <p:nvSpPr>
          <p:cNvPr id="5121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420885" name="Text Box 21"/>
          <p:cNvSpPr txBox="1">
            <a:spLocks noChangeArrowheads="1"/>
          </p:cNvSpPr>
          <p:nvPr/>
        </p:nvSpPr>
        <p:spPr bwMode="auto">
          <a:xfrm>
            <a:off x="6071394" y="1240630"/>
            <a:ext cx="1171575" cy="473075"/>
          </a:xfrm>
          <a:prstGeom prst="rect">
            <a:avLst/>
          </a:prstGeom>
          <a:noFill/>
          <a:ln w="9525">
            <a:noFill/>
            <a:miter lim="800000"/>
          </a:ln>
        </p:spPr>
        <p:txBody>
          <a:bodyPr>
            <a:spAutoFit/>
          </a:bodyPr>
          <a:lstStyle/>
          <a:p>
            <a:pPr algn="ctr">
              <a:spcBef>
                <a:spcPct val="50000"/>
              </a:spcBef>
            </a:pPr>
            <a:r>
              <a:rPr lang="en-US" sz="2500">
                <a:solidFill>
                  <a:srgbClr val="009900"/>
                </a:solidFill>
                <a:latin typeface="Arial" panose="020B0604020202020204"/>
                <a:cs typeface="Arial" panose="020B0604020202020204"/>
              </a:rPr>
              <a:t>any %</a:t>
            </a:r>
            <a:endParaRPr lang="en-US" sz="2500" b="1" i="1" baseline="30000">
              <a:solidFill>
                <a:srgbClr val="009900"/>
              </a:solidFill>
              <a:latin typeface="Arial" panose="020B0604020202020204"/>
              <a:cs typeface="Arial" panose="020B0604020202020204"/>
            </a:endParaRPr>
          </a:p>
        </p:txBody>
      </p:sp>
      <p:sp>
        <p:nvSpPr>
          <p:cNvPr id="420886" name="Text Box 22"/>
          <p:cNvSpPr txBox="1">
            <a:spLocks noChangeArrowheads="1"/>
          </p:cNvSpPr>
          <p:nvPr/>
        </p:nvSpPr>
        <p:spPr bwMode="auto">
          <a:xfrm>
            <a:off x="6089708" y="1805934"/>
            <a:ext cx="1171575" cy="473075"/>
          </a:xfrm>
          <a:prstGeom prst="rect">
            <a:avLst/>
          </a:prstGeom>
          <a:noFill/>
          <a:ln w="9525">
            <a:noFill/>
            <a:miter lim="800000"/>
          </a:ln>
        </p:spPr>
        <p:txBody>
          <a:bodyPr>
            <a:spAutoFit/>
          </a:bodyPr>
          <a:lstStyle/>
          <a:p>
            <a:pPr algn="ctr">
              <a:spcBef>
                <a:spcPct val="50000"/>
              </a:spcBef>
            </a:pPr>
            <a:r>
              <a:rPr lang="en-US" sz="2500" dirty="0">
                <a:solidFill>
                  <a:srgbClr val="FF6600"/>
                </a:solidFill>
                <a:latin typeface="Arial" panose="020B0604020202020204"/>
                <a:cs typeface="Arial" panose="020B0604020202020204"/>
              </a:rPr>
              <a:t>0%</a:t>
            </a:r>
            <a:endParaRPr lang="en-US" sz="2500" b="1" i="1" baseline="30000" dirty="0">
              <a:solidFill>
                <a:srgbClr val="FF6600"/>
              </a:solidFill>
              <a:latin typeface="Arial" panose="020B0604020202020204"/>
              <a:cs typeface="Arial" panose="020B0604020202020204"/>
            </a:endParaRPr>
          </a:p>
        </p:txBody>
      </p:sp>
      <p:sp>
        <p:nvSpPr>
          <p:cNvPr id="420887" name="Text Box 23"/>
          <p:cNvSpPr txBox="1">
            <a:spLocks noChangeArrowheads="1"/>
          </p:cNvSpPr>
          <p:nvPr/>
        </p:nvSpPr>
        <p:spPr bwMode="auto">
          <a:xfrm>
            <a:off x="7215188" y="1455737"/>
            <a:ext cx="1481137" cy="488950"/>
          </a:xfrm>
          <a:prstGeom prst="rect">
            <a:avLst/>
          </a:prstGeom>
          <a:noFill/>
          <a:ln w="9525">
            <a:noFill/>
            <a:miter lim="800000"/>
          </a:ln>
        </p:spPr>
        <p:txBody>
          <a:bodyPr>
            <a:spAutoFit/>
          </a:bodyPr>
          <a:lstStyle/>
          <a:p>
            <a:pPr algn="ctr">
              <a:spcBef>
                <a:spcPct val="50000"/>
              </a:spcBef>
            </a:pPr>
            <a:r>
              <a:rPr lang="en-US" sz="2600" dirty="0">
                <a:solidFill>
                  <a:srgbClr val="0000FF"/>
                </a:solidFill>
                <a:latin typeface="Arial" panose="020B0604020202020204"/>
                <a:cs typeface="Arial" panose="020B0604020202020204"/>
              </a:rPr>
              <a:t>= </a:t>
            </a:r>
            <a:r>
              <a:rPr lang="zh-CN" altLang="en-US" sz="2600" dirty="0">
                <a:solidFill>
                  <a:srgbClr val="0000FF"/>
                </a:solidFill>
                <a:latin typeface="Arial" panose="020B0604020202020204"/>
                <a:cs typeface="Arial" panose="020B0604020202020204"/>
              </a:rPr>
              <a:t>无穷大</a:t>
            </a:r>
            <a:endParaRPr lang="en-US" sz="2600" dirty="0">
              <a:solidFill>
                <a:srgbClr val="0000FF"/>
              </a:solidFill>
              <a:latin typeface="Arial" panose="020B0604020202020204"/>
              <a:cs typeface="Arial" panose="020B0604020202020204"/>
            </a:endParaRPr>
          </a:p>
        </p:txBody>
      </p:sp>
      <p:grpSp>
        <p:nvGrpSpPr>
          <p:cNvPr id="7" name="Group 32"/>
          <p:cNvGrpSpPr/>
          <p:nvPr/>
        </p:nvGrpSpPr>
        <p:grpSpPr bwMode="auto">
          <a:xfrm>
            <a:off x="7031038" y="3176588"/>
            <a:ext cx="587375" cy="2225675"/>
            <a:chOff x="3731" y="2003"/>
            <a:chExt cx="370" cy="1402"/>
          </a:xfrm>
        </p:grpSpPr>
        <p:sp>
          <p:nvSpPr>
            <p:cNvPr id="51225" name="Text Box 33"/>
            <p:cNvSpPr txBox="1">
              <a:spLocks noChangeArrowheads="1"/>
            </p:cNvSpPr>
            <p:nvPr/>
          </p:nvSpPr>
          <p:spPr bwMode="auto">
            <a:xfrm>
              <a:off x="3731" y="3117"/>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2</a:t>
              </a:r>
            </a:p>
          </p:txBody>
        </p:sp>
        <p:sp>
          <p:nvSpPr>
            <p:cNvPr id="51226" name="Line 34"/>
            <p:cNvSpPr>
              <a:spLocks noChangeShapeType="1"/>
            </p:cNvSpPr>
            <p:nvPr/>
          </p:nvSpPr>
          <p:spPr bwMode="auto">
            <a:xfrm>
              <a:off x="3920" y="2049"/>
              <a:ext cx="0" cy="1077"/>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51227" name="Oval 35"/>
            <p:cNvSpPr>
              <a:spLocks noChangeArrowheads="1"/>
            </p:cNvSpPr>
            <p:nvPr/>
          </p:nvSpPr>
          <p:spPr bwMode="auto">
            <a:xfrm>
              <a:off x="3873" y="2003"/>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420900" name="Text Box 36"/>
          <p:cNvSpPr txBox="1">
            <a:spLocks noChangeArrowheads="1"/>
          </p:cNvSpPr>
          <p:nvPr/>
        </p:nvSpPr>
        <p:spPr bwMode="auto">
          <a:xfrm>
            <a:off x="3948113" y="3022600"/>
            <a:ext cx="809625" cy="457200"/>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r>
              <a:rPr lang="en-US" sz="2400">
                <a:latin typeface="Arial" panose="020B0604020202020204"/>
                <a:cs typeface="Arial" panose="020B0604020202020204"/>
              </a:rPr>
              <a:t> =</a:t>
            </a:r>
            <a:endParaRPr lang="en-US" sz="2400" b="1" baseline="-25000">
              <a:latin typeface="Arial" panose="020B0604020202020204"/>
              <a:cs typeface="Arial" panose="020B0604020202020204"/>
            </a:endParaRPr>
          </a:p>
        </p:txBody>
      </p:sp>
      <p:sp>
        <p:nvSpPr>
          <p:cNvPr id="420906" name="Rectangle 42"/>
          <p:cNvSpPr>
            <a:spLocks noChangeArrowheads="1"/>
          </p:cNvSpPr>
          <p:nvPr/>
        </p:nvSpPr>
        <p:spPr bwMode="auto">
          <a:xfrm>
            <a:off x="579438" y="5316538"/>
            <a:ext cx="1831975"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Arial" panose="020B0604020202020204"/>
                <a:cs typeface="Arial" panose="020B0604020202020204"/>
              </a:rPr>
              <a:t>无穷大</a:t>
            </a:r>
            <a:endParaRPr lang="en-US" sz="2600" dirty="0">
              <a:solidFill>
                <a:srgbClr val="0000FF"/>
              </a:solidFill>
              <a:latin typeface="Arial" panose="020B0604020202020204"/>
              <a:cs typeface="Arial" panose="020B0604020202020204"/>
            </a:endParaRPr>
          </a:p>
        </p:txBody>
      </p:sp>
      <p:sp>
        <p:nvSpPr>
          <p:cNvPr id="43" name="Rectangle 5"/>
          <p:cNvSpPr txBox="1">
            <a:spLocks noChangeArrowheads="1"/>
          </p:cNvSpPr>
          <p:nvPr/>
        </p:nvSpPr>
        <p:spPr>
          <a:xfrm>
            <a:off x="153988" y="637453"/>
            <a:ext cx="8494712" cy="6191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en-US" sz="3200" dirty="0">
                <a:solidFill>
                  <a:srgbClr val="CC0000"/>
                </a:solidFill>
                <a:latin typeface="微软雅黑" panose="020B0503020204020204" pitchFamily="34" charset="-122"/>
                <a:ea typeface="华光中雅_CNKI" panose="02000500000000000000"/>
              </a:rPr>
              <a:t>“</a:t>
            </a:r>
            <a:r>
              <a:rPr lang="zh-CN" altLang="en-US" sz="3200" dirty="0">
                <a:solidFill>
                  <a:srgbClr val="CC0000"/>
                </a:solidFill>
                <a:latin typeface="微软雅黑" panose="020B0503020204020204" pitchFamily="34" charset="-122"/>
                <a:ea typeface="华光中雅_CNKI" panose="02000500000000000000"/>
              </a:rPr>
              <a:t>完全富有弹性的供给</a:t>
            </a:r>
            <a:r>
              <a:rPr lang="en-US" sz="3200" dirty="0">
                <a:solidFill>
                  <a:srgbClr val="CC0000"/>
                </a:solidFill>
                <a:latin typeface="微软雅黑" panose="020B0503020204020204" pitchFamily="34" charset="-122"/>
                <a:ea typeface="华光中雅_CNKI" panose="02000500000000000000"/>
              </a:rPr>
              <a:t>”</a:t>
            </a:r>
            <a:r>
              <a:rPr lang="zh-CN" altLang="en-US" sz="3200" dirty="0">
                <a:solidFill>
                  <a:srgbClr val="CC0000"/>
                </a:solidFill>
                <a:latin typeface="微软雅黑" panose="020B0503020204020204" pitchFamily="34" charset="-122"/>
                <a:ea typeface="华光中雅_CNKI" panose="02000500000000000000"/>
              </a:rPr>
              <a:t>（另一个极端）</a:t>
            </a:r>
            <a:r>
              <a:rPr lang="en-US" sz="3200" dirty="0">
                <a:solidFill>
                  <a:srgbClr val="CC0000"/>
                </a:solidFill>
                <a:latin typeface="微软雅黑" panose="020B0503020204020204" pitchFamily="34" charset="-122"/>
                <a:ea typeface="华光中雅_CNKI" panose="02000500000000000000"/>
              </a:rPr>
              <a:t> </a:t>
            </a:r>
          </a:p>
        </p:txBody>
      </p:sp>
      <p:grpSp>
        <p:nvGrpSpPr>
          <p:cNvPr id="44" name="Group 29"/>
          <p:cNvGrpSpPr/>
          <p:nvPr/>
        </p:nvGrpSpPr>
        <p:grpSpPr bwMode="auto">
          <a:xfrm>
            <a:off x="616744" y="1239044"/>
            <a:ext cx="6432550" cy="1054101"/>
            <a:chOff x="735" y="538"/>
            <a:chExt cx="4052" cy="664"/>
          </a:xfrm>
        </p:grpSpPr>
        <p:sp>
          <p:nvSpPr>
            <p:cNvPr id="45" name="Text Box 30"/>
            <p:cNvSpPr txBox="1">
              <a:spLocks noChangeArrowheads="1"/>
            </p:cNvSpPr>
            <p:nvPr/>
          </p:nvSpPr>
          <p:spPr bwMode="auto">
            <a:xfrm>
              <a:off x="735" y="716"/>
              <a:ext cx="1436" cy="288"/>
            </a:xfrm>
            <a:prstGeom prst="rect">
              <a:avLst/>
            </a:prstGeom>
            <a:noFill/>
            <a:ln w="9525">
              <a:noFill/>
              <a:miter lim="800000"/>
            </a:ln>
          </p:spPr>
          <p:txBody>
            <a:bodyPr>
              <a:spAutoFit/>
            </a:bodyPr>
            <a:lstStyle/>
            <a:p>
              <a:pPr algn="ctr">
                <a:lnSpc>
                  <a:spcPct val="95000"/>
                </a:lnSpc>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供给价格弹性</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46" name="Text Box 31"/>
            <p:cNvSpPr txBox="1">
              <a:spLocks noChangeArrowheads="1"/>
            </p:cNvSpPr>
            <p:nvPr/>
          </p:nvSpPr>
          <p:spPr bwMode="auto">
            <a:xfrm>
              <a:off x="2091" y="704"/>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47" name="Text Box 32"/>
            <p:cNvSpPr txBox="1">
              <a:spLocks noChangeArrowheads="1"/>
            </p:cNvSpPr>
            <p:nvPr/>
          </p:nvSpPr>
          <p:spPr bwMode="auto">
            <a:xfrm>
              <a:off x="2030" y="538"/>
              <a:ext cx="2015" cy="664"/>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供给量变动百分比</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价格变动百分比</a:t>
              </a:r>
              <a:endParaRPr lang="en-US" sz="25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48" name="Line 34"/>
            <p:cNvSpPr>
              <a:spLocks noChangeShapeType="1"/>
            </p:cNvSpPr>
            <p:nvPr/>
          </p:nvSpPr>
          <p:spPr bwMode="auto">
            <a:xfrm>
              <a:off x="2417" y="859"/>
              <a:ext cx="1404"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49" name="Text Box 35"/>
            <p:cNvSpPr txBox="1">
              <a:spLocks noChangeArrowheads="1"/>
            </p:cNvSpPr>
            <p:nvPr/>
          </p:nvSpPr>
          <p:spPr bwMode="auto">
            <a:xfrm>
              <a:off x="3839" y="702"/>
              <a:ext cx="289"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0" name="Line 36"/>
            <p:cNvSpPr>
              <a:spLocks noChangeShapeType="1"/>
            </p:cNvSpPr>
            <p:nvPr/>
          </p:nvSpPr>
          <p:spPr bwMode="auto">
            <a:xfrm>
              <a:off x="4171" y="860"/>
              <a:ext cx="6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1" name="Text Box 21"/>
          <p:cNvSpPr txBox="1">
            <a:spLocks noChangeArrowheads="1"/>
          </p:cNvSpPr>
          <p:nvPr/>
        </p:nvSpPr>
        <p:spPr bwMode="auto">
          <a:xfrm>
            <a:off x="5849937" y="5548313"/>
            <a:ext cx="3022213" cy="461665"/>
          </a:xfrm>
          <a:prstGeom prst="rect">
            <a:avLst/>
          </a:prstGeom>
          <a:solidFill>
            <a:srgbClr val="CCFFCC"/>
          </a:solidFill>
          <a:ln w="9525">
            <a:noFill/>
            <a:miter lim="800000"/>
          </a:ln>
        </p:spPr>
        <p:txBody>
          <a:bodyPr wrap="square">
            <a:spAutoFit/>
          </a:bodyPr>
          <a:lstStyle/>
          <a:p>
            <a:pPr algn="ctr">
              <a:spcBef>
                <a:spcPct val="50000"/>
              </a:spcBef>
            </a:pPr>
            <a:r>
              <a:rPr lang="zh-CN" altLang="en-US" sz="2400">
                <a:latin typeface="微软雅黑" panose="020B0503020204020204" pitchFamily="34" charset="-122"/>
                <a:ea typeface="微软雅黑" panose="020B0503020204020204" pitchFamily="34" charset="-122"/>
                <a:cs typeface="Arial" panose="020B0604020202020204"/>
              </a:rPr>
              <a:t>供给量</a:t>
            </a:r>
            <a:r>
              <a:rPr lang="zh-CN" altLang="en-US" sz="2400" smtClean="0">
                <a:latin typeface="微软雅黑" panose="020B0503020204020204" pitchFamily="34" charset="-122"/>
                <a:ea typeface="微软雅黑" panose="020B0503020204020204" pitchFamily="34" charset="-122"/>
                <a:cs typeface="Arial" panose="020B0604020202020204"/>
              </a:rPr>
              <a:t>变动无穷大</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52" name="Text Box 34"/>
          <p:cNvSpPr txBox="1">
            <a:spLocks noChangeArrowheads="1"/>
          </p:cNvSpPr>
          <p:nvPr/>
        </p:nvSpPr>
        <p:spPr bwMode="auto">
          <a:xfrm>
            <a:off x="3311610" y="3546518"/>
            <a:ext cx="1812325" cy="830997"/>
          </a:xfrm>
          <a:prstGeom prst="rect">
            <a:avLst/>
          </a:prstGeom>
          <a:solidFill>
            <a:srgbClr val="FF9900">
              <a:alpha val="50195"/>
            </a:srgbClr>
          </a:solidFill>
          <a:ln w="9525">
            <a:noFill/>
            <a:miter lim="800000"/>
          </a:ln>
        </p:spPr>
        <p:txBody>
          <a:bodyPr wrap="square">
            <a:spAutoFit/>
          </a:bodyPr>
          <a:lstStyle/>
          <a:p>
            <a:pPr algn="just">
              <a:spcBef>
                <a:spcPct val="50000"/>
              </a:spcBef>
            </a:pPr>
            <a:r>
              <a:rPr lang="zh-CN" altLang="en-US" sz="2400" smtClean="0">
                <a:latin typeface="微软雅黑" panose="020B0503020204020204" pitchFamily="34" charset="-122"/>
                <a:ea typeface="微软雅黑" panose="020B0503020204020204" pitchFamily="34" charset="-122"/>
                <a:cs typeface="Arial" panose="020B0604020202020204"/>
              </a:rPr>
              <a:t>价格任意微小的变动</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53" name="Rectangle 35"/>
          <p:cNvSpPr>
            <a:spLocks noChangeArrowheads="1"/>
          </p:cNvSpPr>
          <p:nvPr/>
        </p:nvSpPr>
        <p:spPr bwMode="auto">
          <a:xfrm>
            <a:off x="366713" y="3221038"/>
            <a:ext cx="3390900" cy="9683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卖者的价格敏感度：</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4" name="Rectangle 36"/>
          <p:cNvSpPr>
            <a:spLocks noChangeArrowheads="1"/>
          </p:cNvSpPr>
          <p:nvPr/>
        </p:nvSpPr>
        <p:spPr bwMode="auto">
          <a:xfrm>
            <a:off x="365124" y="2144713"/>
            <a:ext cx="2493963" cy="528637"/>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供给曲线</a:t>
            </a:r>
            <a:r>
              <a:rPr lang="en-US" sz="2600" dirty="0">
                <a:latin typeface="微软雅黑" panose="020B0503020204020204" pitchFamily="34" charset="-122"/>
                <a:ea typeface="微软雅黑" panose="020B0503020204020204" pitchFamily="34" charset="-122"/>
                <a:cs typeface="Arial" panose="020B0604020202020204"/>
              </a:rPr>
              <a:t>:</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5" name="Rectangle 38"/>
          <p:cNvSpPr>
            <a:spLocks noChangeArrowheads="1"/>
          </p:cNvSpPr>
          <p:nvPr/>
        </p:nvSpPr>
        <p:spPr bwMode="auto">
          <a:xfrm>
            <a:off x="565150" y="2581275"/>
            <a:ext cx="2895600" cy="528638"/>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水平</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6" name="Rectangle 39"/>
          <p:cNvSpPr>
            <a:spLocks noChangeArrowheads="1"/>
          </p:cNvSpPr>
          <p:nvPr/>
        </p:nvSpPr>
        <p:spPr bwMode="auto">
          <a:xfrm>
            <a:off x="553244" y="3935132"/>
            <a:ext cx="2624137" cy="495300"/>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latin typeface="微软雅黑" panose="020B0503020204020204" pitchFamily="34" charset="-122"/>
                <a:ea typeface="微软雅黑" panose="020B0503020204020204" pitchFamily="34" charset="-122"/>
                <a:cs typeface="Arial" panose="020B0604020202020204"/>
              </a:rPr>
              <a:t>很敏感</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57" name="Rectangle 37"/>
          <p:cNvSpPr>
            <a:spLocks noChangeArrowheads="1"/>
          </p:cNvSpPr>
          <p:nvPr/>
        </p:nvSpPr>
        <p:spPr bwMode="auto">
          <a:xfrm>
            <a:off x="338138" y="4859338"/>
            <a:ext cx="1617662" cy="53657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弹性</a:t>
            </a:r>
            <a:r>
              <a:rPr lang="en-US" sz="2600" dirty="0">
                <a:latin typeface="微软雅黑" panose="020B0503020204020204" pitchFamily="34" charset="-122"/>
                <a:ea typeface="微软雅黑" panose="020B0503020204020204" pitchFamily="34" charset="-122"/>
                <a:cs typeface="Arial" panose="020B0604020202020204"/>
              </a:rPr>
              <a:t>:</a:t>
            </a:r>
            <a:endParaRPr lang="en-US" sz="26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0886"/>
                                        </p:tgtEl>
                                        <p:attrNameLst>
                                          <p:attrName>style.visibility</p:attrName>
                                        </p:attrNameLst>
                                      </p:cBhvr>
                                      <p:to>
                                        <p:strVal val="visible"/>
                                      </p:to>
                                    </p:set>
                                    <p:animEffect transition="in" filter="fade">
                                      <p:cBhvr>
                                        <p:cTn id="7" dur="500"/>
                                        <p:tgtEl>
                                          <p:spTgt spid="42088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0900"/>
                                        </p:tgtEl>
                                        <p:attrNameLst>
                                          <p:attrName>style.visibility</p:attrName>
                                        </p:attrNameLst>
                                      </p:cBhvr>
                                      <p:to>
                                        <p:strVal val="visible"/>
                                      </p:to>
                                    </p:set>
                                    <p:animEffect transition="in" filter="fade">
                                      <p:cBhvr>
                                        <p:cTn id="11" dur="500"/>
                                        <p:tgtEl>
                                          <p:spTgt spid="42090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20885"/>
                                        </p:tgtEl>
                                        <p:attrNameLst>
                                          <p:attrName>style.visibility</p:attrName>
                                        </p:attrNameLst>
                                      </p:cBhvr>
                                      <p:to>
                                        <p:strVal val="visible"/>
                                      </p:to>
                                    </p:set>
                                    <p:animEffect transition="in" filter="fade">
                                      <p:cBhvr>
                                        <p:cTn id="14" dur="500"/>
                                        <p:tgtEl>
                                          <p:spTgt spid="42088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20881"/>
                                        </p:tgtEl>
                                        <p:attrNameLst>
                                          <p:attrName>style.visibility</p:attrName>
                                        </p:attrNameLst>
                                      </p:cBhvr>
                                      <p:to>
                                        <p:strVal val="visible"/>
                                      </p:to>
                                    </p:set>
                                    <p:animEffect transition="in" filter="wipe(left)">
                                      <p:cBhvr>
                                        <p:cTn id="18" dur="500"/>
                                        <p:tgtEl>
                                          <p:spTgt spid="420881"/>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0887"/>
                                        </p:tgtEl>
                                        <p:attrNameLst>
                                          <p:attrName>style.visibility</p:attrName>
                                        </p:attrNameLst>
                                      </p:cBhvr>
                                      <p:to>
                                        <p:strVal val="visible"/>
                                      </p:to>
                                    </p:set>
                                    <p:animEffect transition="in" filter="fade">
                                      <p:cBhvr>
                                        <p:cTn id="27" dur="500"/>
                                        <p:tgtEl>
                                          <p:spTgt spid="42088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0906"/>
                                        </p:tgtEl>
                                        <p:attrNameLst>
                                          <p:attrName>style.visibility</p:attrName>
                                        </p:attrNameLst>
                                      </p:cBhvr>
                                      <p:to>
                                        <p:strVal val="visible"/>
                                      </p:to>
                                    </p:set>
                                    <p:animEffect transition="in" filter="fade">
                                      <p:cBhvr>
                                        <p:cTn id="30" dur="500"/>
                                        <p:tgtEl>
                                          <p:spTgt spid="42090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81" grpId="0" animBg="1"/>
      <p:bldP spid="420885" grpId="0"/>
      <p:bldP spid="420886" grpId="0"/>
      <p:bldP spid="420887" grpId="0"/>
      <p:bldP spid="420900" grpId="0"/>
      <p:bldP spid="420906" grpId="0"/>
      <p:bldP spid="51" grpId="0" animBg="1"/>
      <p:bldP spid="52"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2"/>
          <p:cNvSpPr>
            <a:spLocks noGrp="1" noChangeArrowheads="1"/>
          </p:cNvSpPr>
          <p:nvPr>
            <p:ph type="title" idx="4294967295"/>
          </p:nvPr>
        </p:nvSpPr>
        <p:spPr>
          <a:xfrm>
            <a:off x="403123" y="742156"/>
            <a:ext cx="6602361" cy="560387"/>
          </a:xfrm>
        </p:spPr>
        <p:txBody>
          <a:bodyPr>
            <a:normAutofit fontScale="90000"/>
          </a:bodyPr>
          <a:lstStyle/>
          <a:p>
            <a:pPr eaLnBrk="1" hangingPunct="1"/>
            <a:r>
              <a:rPr lang="zh-CN" altLang="en-US" sz="3200" dirty="0">
                <a:latin typeface="微软雅黑" panose="020B0503020204020204" pitchFamily="34" charset="-122"/>
                <a:ea typeface="华光中雅_CNKI" panose="02000500000000000000"/>
              </a:rPr>
              <a:t>供给价格弹性的决定因素</a:t>
            </a:r>
            <a:endParaRPr lang="en-US" sz="3200" dirty="0">
              <a:latin typeface="微软雅黑" panose="020B0503020204020204" pitchFamily="34" charset="-122"/>
              <a:ea typeface="华光中雅_CNKI" panose="02000500000000000000"/>
            </a:endParaRPr>
          </a:p>
        </p:txBody>
      </p:sp>
      <p:sp>
        <p:nvSpPr>
          <p:cNvPr id="52229" name="Rectangle 3"/>
          <p:cNvSpPr>
            <a:spLocks noGrp="1" noChangeArrowheads="1"/>
          </p:cNvSpPr>
          <p:nvPr>
            <p:ph type="body" idx="4294967295"/>
          </p:nvPr>
        </p:nvSpPr>
        <p:spPr>
          <a:xfrm>
            <a:off x="368709" y="1459886"/>
            <a:ext cx="8494736" cy="2944966"/>
          </a:xfrm>
        </p:spPr>
        <p:txBody>
          <a:bodyPr>
            <a:normAutofit/>
          </a:bodyPr>
          <a:lstStyle/>
          <a:p>
            <a:pPr marL="0" indent="0" eaLnBrk="1" hangingPunct="1">
              <a:buNone/>
            </a:pPr>
            <a:endParaRPr lang="en-US"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卖者越容易改变他们的生产数量，供给价格弹性越大</a:t>
            </a:r>
            <a:endParaRPr lang="en-US" altLang="zh-CN" sz="2400" dirty="0">
              <a:latin typeface="微软雅黑" panose="020B0503020204020204" pitchFamily="34" charset="-122"/>
              <a:ea typeface="微软雅黑" panose="020B0503020204020204" pitchFamily="34" charset="-122"/>
            </a:endParaRPr>
          </a:p>
          <a:p>
            <a:pPr lvl="1">
              <a:lnSpc>
                <a:spcPct val="105000"/>
              </a:lnSpc>
            </a:pPr>
            <a:r>
              <a:rPr lang="zh-CN" altLang="en-US" sz="2400" smtClean="0">
                <a:latin typeface="微软雅黑" panose="020B0503020204020204" pitchFamily="34" charset="-122"/>
                <a:ea typeface="微软雅黑" panose="020B0503020204020204" pitchFamily="34" charset="-122"/>
              </a:rPr>
              <a:t>例如：海滨</a:t>
            </a:r>
            <a:r>
              <a:rPr lang="zh-CN" altLang="en-US" sz="2400" dirty="0">
                <a:latin typeface="微软雅黑" panose="020B0503020204020204" pitchFamily="34" charset="-122"/>
                <a:ea typeface="微软雅黑" panose="020B0503020204020204" pitchFamily="34" charset="-122"/>
              </a:rPr>
              <a:t>别墅的供给较</a:t>
            </a:r>
            <a:r>
              <a:rPr lang="zh-CN" altLang="en-US" sz="2400">
                <a:latin typeface="微软雅黑" panose="020B0503020204020204" pitchFamily="34" charset="-122"/>
                <a:ea typeface="微软雅黑" panose="020B0503020204020204" pitchFamily="34" charset="-122"/>
              </a:rPr>
              <a:t>难</a:t>
            </a:r>
            <a:r>
              <a:rPr lang="zh-CN" altLang="en-US" sz="2400" smtClean="0">
                <a:latin typeface="微软雅黑" panose="020B0503020204020204" pitchFamily="34" charset="-122"/>
                <a:ea typeface="微软雅黑" panose="020B0503020204020204" pitchFamily="34" charset="-122"/>
              </a:rPr>
              <a:t>改变（因为海边的位置不能增加），</a:t>
            </a:r>
            <a:r>
              <a:rPr lang="zh-CN" altLang="en-US" sz="2400" dirty="0">
                <a:latin typeface="微软雅黑" panose="020B0503020204020204" pitchFamily="34" charset="-122"/>
                <a:ea typeface="微软雅黑" panose="020B0503020204020204" pitchFamily="34" charset="-122"/>
              </a:rPr>
              <a:t>因此其供给弹性要低于新汽车的供给弹性</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对许多物品而言，长期供给价格弹性都要大于短期供给价格弹性。这是因为企业在长期能建更多的工厂，或者新的企业能够进入市场</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9">
                                            <p:txEl>
                                              <p:pRg st="1" end="1"/>
                                            </p:txEl>
                                          </p:spTgt>
                                        </p:tgtEl>
                                        <p:attrNameLst>
                                          <p:attrName>style.visibility</p:attrName>
                                        </p:attrNameLst>
                                      </p:cBhvr>
                                      <p:to>
                                        <p:strVal val="visible"/>
                                      </p:to>
                                    </p:set>
                                    <p:animEffect transition="in" filter="wipe(left)">
                                      <p:cBhvr>
                                        <p:cTn id="7" dur="500"/>
                                        <p:tgtEl>
                                          <p:spTgt spid="522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9">
                                            <p:txEl>
                                              <p:pRg st="2" end="2"/>
                                            </p:txEl>
                                          </p:spTgt>
                                        </p:tgtEl>
                                        <p:attrNameLst>
                                          <p:attrName>style.visibility</p:attrName>
                                        </p:attrNameLst>
                                      </p:cBhvr>
                                      <p:to>
                                        <p:strVal val="visible"/>
                                      </p:to>
                                    </p:set>
                                    <p:animEffect transition="in" filter="wipe(left)">
                                      <p:cBhvr>
                                        <p:cTn id="12" dur="500"/>
                                        <p:tgtEl>
                                          <p:spTgt spid="522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bldLvl="4"/>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a:spLocks noGrp="1"/>
          </p:cNvSpPr>
          <p:nvPr>
            <p:ph idx="4294967295"/>
          </p:nvPr>
        </p:nvSpPr>
        <p:spPr>
          <a:xfrm>
            <a:off x="641555" y="1863213"/>
            <a:ext cx="7860890" cy="2937387"/>
          </a:xfrm>
        </p:spPr>
        <p:txBody>
          <a:bodyPr>
            <a:normAutofit/>
          </a:bodyPr>
          <a:lstStyle/>
          <a:p>
            <a:pPr lvl="0">
              <a:buClr>
                <a:srgbClr val="800000"/>
              </a:buClr>
            </a:pPr>
            <a:r>
              <a:rPr lang="zh-CN" altLang="en-US" sz="2400" smtClean="0">
                <a:solidFill>
                  <a:prstClr val="black"/>
                </a:solidFill>
                <a:latin typeface="微软雅黑" panose="020B0503020204020204" pitchFamily="34" charset="-122"/>
                <a:ea typeface="微软雅黑" panose="020B0503020204020204" pitchFamily="34" charset="-122"/>
              </a:rPr>
              <a:t>前面说了，海滨</a:t>
            </a:r>
            <a:r>
              <a:rPr lang="zh-CN" altLang="en-US" sz="2400" dirty="0">
                <a:solidFill>
                  <a:prstClr val="black"/>
                </a:solidFill>
                <a:latin typeface="微软雅黑" panose="020B0503020204020204" pitchFamily="34" charset="-122"/>
                <a:ea typeface="微软雅黑" panose="020B0503020204020204" pitchFamily="34" charset="-122"/>
              </a:rPr>
              <a:t>别墅的供给缺乏弹性的，而新汽车的供给是富有弹性的</a:t>
            </a:r>
            <a:endParaRPr lang="en-US" altLang="zh-CN" sz="2400" dirty="0">
              <a:solidFill>
                <a:prstClr val="black"/>
              </a:solidFill>
              <a:latin typeface="微软雅黑" panose="020B0503020204020204" pitchFamily="34" charset="-122"/>
              <a:ea typeface="微软雅黑" panose="020B0503020204020204" pitchFamily="34" charset="-122"/>
            </a:endParaRPr>
          </a:p>
          <a:p>
            <a:pPr lvl="0">
              <a:buClr>
                <a:srgbClr val="800000"/>
              </a:buClr>
            </a:pPr>
            <a:r>
              <a:rPr lang="zh-CN" altLang="en-US" sz="2400" dirty="0">
                <a:solidFill>
                  <a:prstClr val="black"/>
                </a:solidFill>
                <a:latin typeface="微软雅黑" panose="020B0503020204020204" pitchFamily="34" charset="-122"/>
                <a:ea typeface="微软雅黑" panose="020B0503020204020204" pitchFamily="34" charset="-122"/>
              </a:rPr>
              <a:t>假设人口数量的</a:t>
            </a:r>
            <a:r>
              <a:rPr lang="zh-CN" altLang="en-US" sz="2400">
                <a:solidFill>
                  <a:prstClr val="black"/>
                </a:solidFill>
                <a:latin typeface="微软雅黑" panose="020B0503020204020204" pitchFamily="34" charset="-122"/>
                <a:ea typeface="微软雅黑" panose="020B0503020204020204" pitchFamily="34" charset="-122"/>
              </a:rPr>
              <a:t>增长</a:t>
            </a:r>
            <a:r>
              <a:rPr lang="zh-CN" altLang="en-US" sz="2400" smtClean="0">
                <a:solidFill>
                  <a:prstClr val="black"/>
                </a:solidFill>
                <a:latin typeface="微软雅黑" panose="020B0503020204020204" pitchFamily="34" charset="-122"/>
                <a:ea typeface="微软雅黑" panose="020B0503020204020204" pitchFamily="34" charset="-122"/>
              </a:rPr>
              <a:t>使得对</a:t>
            </a:r>
            <a:r>
              <a:rPr lang="zh-CN" altLang="en-US" sz="2400" dirty="0">
                <a:solidFill>
                  <a:prstClr val="black"/>
                </a:solidFill>
                <a:latin typeface="微软雅黑" panose="020B0503020204020204" pitchFamily="34" charset="-122"/>
                <a:ea typeface="微软雅黑" panose="020B0503020204020204" pitchFamily="34" charset="-122"/>
              </a:rPr>
              <a:t>两种物品的需求都翻了一番（就是在在每种价格水平上，需求量加倍</a:t>
            </a:r>
            <a:r>
              <a:rPr lang="en-US" altLang="zh-CN" sz="2400" dirty="0">
                <a:solidFill>
                  <a:prstClr val="black"/>
                </a:solidFill>
                <a:latin typeface="微软雅黑" panose="020B0503020204020204" pitchFamily="34" charset="-122"/>
                <a:ea typeface="微软雅黑" panose="020B0503020204020204" pitchFamily="34" charset="-122"/>
              </a:rPr>
              <a:t>)</a:t>
            </a:r>
          </a:p>
          <a:p>
            <a:pPr lvl="0">
              <a:buClr>
                <a:srgbClr val="800000"/>
              </a:buClr>
            </a:pPr>
            <a:r>
              <a:rPr lang="zh-CN" altLang="en-US" sz="2400" dirty="0">
                <a:solidFill>
                  <a:prstClr val="black"/>
                </a:solidFill>
                <a:latin typeface="微软雅黑" panose="020B0503020204020204" pitchFamily="34" charset="-122"/>
                <a:ea typeface="微软雅黑" panose="020B0503020204020204" pitchFamily="34" charset="-122"/>
              </a:rPr>
              <a:t>哪种物品的价格变动更大</a:t>
            </a:r>
            <a:r>
              <a:rPr lang="en-US" altLang="zh-CN" sz="2400" dirty="0">
                <a:solidFill>
                  <a:prstClr val="black"/>
                </a:solidFill>
                <a:latin typeface="微软雅黑" panose="020B0503020204020204" pitchFamily="34" charset="-122"/>
                <a:ea typeface="微软雅黑" panose="020B0503020204020204" pitchFamily="34" charset="-122"/>
              </a:rPr>
              <a:t>?</a:t>
            </a:r>
          </a:p>
          <a:p>
            <a:pPr lvl="0">
              <a:buClr>
                <a:srgbClr val="800000"/>
              </a:buClr>
            </a:pPr>
            <a:r>
              <a:rPr lang="zh-CN" altLang="en-US" sz="2400" dirty="0">
                <a:solidFill>
                  <a:prstClr val="black"/>
                </a:solidFill>
                <a:latin typeface="微软雅黑" panose="020B0503020204020204" pitchFamily="34" charset="-122"/>
                <a:ea typeface="微软雅黑" panose="020B0503020204020204" pitchFamily="34" charset="-122"/>
              </a:rPr>
              <a:t>哪种物品的产量变动更大</a:t>
            </a:r>
            <a:r>
              <a:rPr lang="en-US" altLang="zh-CN" sz="2400" dirty="0">
                <a:solidFill>
                  <a:prstClr val="black"/>
                </a:solidFill>
                <a:latin typeface="微软雅黑" panose="020B0503020204020204" pitchFamily="34" charset="-122"/>
                <a:ea typeface="微软雅黑" panose="020B0503020204020204" pitchFamily="34" charset="-122"/>
              </a:rPr>
              <a:t>?</a:t>
            </a:r>
            <a:endParaRPr lang="en-US" sz="2400" dirty="0">
              <a:solidFill>
                <a:prstClr val="black"/>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i="1" dirty="0">
                <a:solidFill>
                  <a:srgbClr val="777777"/>
                </a:solidFill>
                <a:latin typeface="Times New Roman" panose="02020603050405020304" pitchFamily="18" charset="0"/>
                <a:cs typeface="Times New Roman" panose="02020603050405020304" pitchFamily="18" charset="0"/>
              </a:rPr>
              <a:t>© 2015 </a:t>
            </a:r>
            <a:r>
              <a:rPr lang="en-US" sz="800" i="1" dirty="0" err="1">
                <a:solidFill>
                  <a:srgbClr val="777777"/>
                </a:solidFill>
                <a:latin typeface="Times New Roman" panose="02020603050405020304" pitchFamily="18" charset="0"/>
                <a:cs typeface="Times New Roman" panose="02020603050405020304" pitchFamily="18" charset="0"/>
              </a:rPr>
              <a:t>Cengage</a:t>
            </a:r>
            <a:r>
              <a:rPr lang="en-US" sz="80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Rectangle 4">
            <a:extLst>
              <a:ext uri="{FF2B5EF4-FFF2-40B4-BE49-F238E27FC236}">
                <a16:creationId xmlns="" xmlns:a16="http://schemas.microsoft.com/office/drawing/2014/main" id="{A2BB40A2-E664-15C4-2927-8AEAA04ADED7}"/>
              </a:ext>
            </a:extLst>
          </p:cNvPr>
          <p:cNvSpPr txBox="1">
            <a:spLocks noChangeArrowheads="1"/>
          </p:cNvSpPr>
          <p:nvPr/>
        </p:nvSpPr>
        <p:spPr>
          <a:xfrm>
            <a:off x="436345" y="539376"/>
            <a:ext cx="8208963" cy="645188"/>
          </a:xfrm>
          <a:prstGeom prst="rect">
            <a:avLst/>
          </a:prstGeom>
        </p:spPr>
        <p:txBody>
          <a:bodyP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a:solidFill>
                  <a:schemeClr val="tx2">
                    <a:lumMod val="50000"/>
                  </a:schemeClr>
                </a:solidFill>
                <a:latin typeface="Tahoma" pitchFamily="34" charset="0"/>
                <a:ea typeface="华光中雅_CNKI" panose="02000500000000000000"/>
                <a:cs typeface="Arial" charset="0"/>
              </a:rPr>
              <a:t>习题：弹</a:t>
            </a:r>
            <a:r>
              <a:rPr lang="zh-CN" altLang="en-US" sz="3200" smtClean="0">
                <a:solidFill>
                  <a:schemeClr val="tx2">
                    <a:lumMod val="50000"/>
                  </a:schemeClr>
                </a:solidFill>
                <a:latin typeface="Tahoma" pitchFamily="34" charset="0"/>
                <a:ea typeface="华光中雅_CNKI" panose="02000500000000000000"/>
                <a:cs typeface="Arial" charset="0"/>
              </a:rPr>
              <a:t>性</a:t>
            </a:r>
            <a:r>
              <a:rPr lang="zh-CN" altLang="en-US" sz="3200" dirty="0">
                <a:solidFill>
                  <a:schemeClr val="tx2">
                    <a:lumMod val="50000"/>
                  </a:schemeClr>
                </a:solidFill>
                <a:latin typeface="Tahoma" pitchFamily="34" charset="0"/>
                <a:ea typeface="华光中雅_CNKI" panose="02000500000000000000"/>
                <a:cs typeface="Arial" charset="0"/>
              </a:rPr>
              <a:t>与均衡的改变</a:t>
            </a:r>
            <a:endParaRPr lang="en-US" sz="3200" dirty="0">
              <a:solidFill>
                <a:schemeClr val="tx2">
                  <a:lumMod val="50000"/>
                </a:schemeClr>
              </a:solidFill>
              <a:ea typeface="华光中雅_CNKI" panose="02000500000000000000"/>
              <a:cs typeface="Arial" charset="0"/>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4637881" y="2139352"/>
            <a:ext cx="4347975" cy="1060450"/>
          </a:xfrm>
          <a:prstGeom prst="rect">
            <a:avLst/>
          </a:prstGeom>
          <a:noFill/>
          <a:ln w="9525">
            <a:noFill/>
            <a:miter lim="800000"/>
          </a:ln>
        </p:spPr>
        <p:txBody>
          <a:bodyPr/>
          <a:lstStyle/>
          <a:p>
            <a:pPr algn="ctr">
              <a:lnSpc>
                <a:spcPct val="105000"/>
              </a:lnSpc>
              <a:spcBef>
                <a:spcPct val="45000"/>
              </a:spcBef>
              <a:buClr>
                <a:srgbClr val="003399"/>
              </a:buClr>
              <a:buSzPct val="120000"/>
              <a:buFont typeface="Wingdings" panose="05000000000000000000" pitchFamily="2" charset="2"/>
              <a:buNone/>
            </a:pPr>
            <a:r>
              <a:rPr lang="zh-CN" altLang="en-US" sz="2800" dirty="0">
                <a:latin typeface="Arial" panose="020B0604020202020204"/>
                <a:cs typeface="Arial" panose="020B0604020202020204"/>
              </a:rPr>
              <a:t>海滨别墅（供给缺乏弹性）</a:t>
            </a:r>
            <a:endParaRPr lang="en-US" sz="2800" dirty="0">
              <a:latin typeface="Arial" panose="020B0604020202020204"/>
              <a:cs typeface="Arial" panose="020B0604020202020204"/>
            </a:endParaRPr>
          </a:p>
        </p:txBody>
      </p:sp>
      <p:grpSp>
        <p:nvGrpSpPr>
          <p:cNvPr id="7" name="Group 10"/>
          <p:cNvGrpSpPr/>
          <p:nvPr/>
        </p:nvGrpSpPr>
        <p:grpSpPr bwMode="auto">
          <a:xfrm>
            <a:off x="3754438" y="2347913"/>
            <a:ext cx="4800600" cy="3841750"/>
            <a:chOff x="2305" y="942"/>
            <a:chExt cx="2712" cy="2736"/>
          </a:xfrm>
        </p:grpSpPr>
        <p:grpSp>
          <p:nvGrpSpPr>
            <p:cNvPr id="8" name="Group 11"/>
            <p:cNvGrpSpPr/>
            <p:nvPr/>
          </p:nvGrpSpPr>
          <p:grpSpPr bwMode="auto">
            <a:xfrm>
              <a:off x="2424" y="1167"/>
              <a:ext cx="2382" cy="2331"/>
              <a:chOff x="2424" y="1167"/>
              <a:chExt cx="2400" cy="2079"/>
            </a:xfrm>
          </p:grpSpPr>
          <p:sp>
            <p:nvSpPr>
              <p:cNvPr id="11" name="Line 12"/>
              <p:cNvSpPr>
                <a:spLocks noChangeShapeType="1"/>
              </p:cNvSpPr>
              <p:nvPr/>
            </p:nvSpPr>
            <p:spPr bwMode="auto">
              <a:xfrm>
                <a:off x="2424" y="1167"/>
                <a:ext cx="0" cy="2079"/>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12" name="Line 13"/>
              <p:cNvSpPr>
                <a:spLocks noChangeShapeType="1"/>
              </p:cNvSpPr>
              <p:nvPr/>
            </p:nvSpPr>
            <p:spPr bwMode="auto">
              <a:xfrm>
                <a:off x="2424" y="3246"/>
                <a:ext cx="240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9" name="Text Box 14"/>
            <p:cNvSpPr txBox="1">
              <a:spLocks noChangeArrowheads="1"/>
            </p:cNvSpPr>
            <p:nvPr/>
          </p:nvSpPr>
          <p:spPr bwMode="auto">
            <a:xfrm>
              <a:off x="2305" y="942"/>
              <a:ext cx="233" cy="315"/>
            </a:xfrm>
            <a:prstGeom prst="rect">
              <a:avLst/>
            </a:prstGeom>
            <a:noFill/>
            <a:ln w="9525">
              <a:noFill/>
              <a:miter lim="800000"/>
            </a:ln>
          </p:spPr>
          <p:txBody>
            <a:bodyPr>
              <a:spAutoFit/>
            </a:bodyPr>
            <a:lstStyle/>
            <a:p>
              <a:pPr algn="ctr">
                <a:spcBef>
                  <a:spcPct val="50000"/>
                </a:spcBef>
              </a:pPr>
              <a:r>
                <a:rPr lang="en-US" sz="2300" b="1" i="1">
                  <a:latin typeface="Arial" panose="020B0604020202020204"/>
                  <a:cs typeface="Arial" panose="020B0604020202020204"/>
                </a:rPr>
                <a:t>P</a:t>
              </a:r>
            </a:p>
          </p:txBody>
        </p:sp>
        <p:sp>
          <p:nvSpPr>
            <p:cNvPr id="10" name="Text Box 15"/>
            <p:cNvSpPr txBox="1">
              <a:spLocks noChangeArrowheads="1"/>
            </p:cNvSpPr>
            <p:nvPr/>
          </p:nvSpPr>
          <p:spPr bwMode="auto">
            <a:xfrm>
              <a:off x="4784" y="3363"/>
              <a:ext cx="233" cy="315"/>
            </a:xfrm>
            <a:prstGeom prst="rect">
              <a:avLst/>
            </a:prstGeom>
            <a:noFill/>
            <a:ln w="9525">
              <a:noFill/>
              <a:miter lim="800000"/>
            </a:ln>
          </p:spPr>
          <p:txBody>
            <a:bodyPr>
              <a:spAutoFit/>
            </a:bodyPr>
            <a:lstStyle/>
            <a:p>
              <a:pPr algn="ctr">
                <a:spcBef>
                  <a:spcPct val="50000"/>
                </a:spcBef>
              </a:pPr>
              <a:r>
                <a:rPr lang="en-US" sz="2300" b="1" i="1">
                  <a:latin typeface="Arial" panose="020B0604020202020204"/>
                  <a:cs typeface="Arial" panose="020B0604020202020204"/>
                </a:rPr>
                <a:t>Q</a:t>
              </a:r>
            </a:p>
          </p:txBody>
        </p:sp>
      </p:grpSp>
      <p:grpSp>
        <p:nvGrpSpPr>
          <p:cNvPr id="13" name="Group 16"/>
          <p:cNvGrpSpPr/>
          <p:nvPr/>
        </p:nvGrpSpPr>
        <p:grpSpPr bwMode="auto">
          <a:xfrm>
            <a:off x="3990975" y="2998788"/>
            <a:ext cx="1906588" cy="2914650"/>
            <a:chOff x="2598" y="1682"/>
            <a:chExt cx="1201" cy="1836"/>
          </a:xfrm>
        </p:grpSpPr>
        <p:sp>
          <p:nvSpPr>
            <p:cNvPr id="14" name="Text Box 17"/>
            <p:cNvSpPr txBox="1">
              <a:spLocks noChangeArrowheads="1"/>
            </p:cNvSpPr>
            <p:nvPr/>
          </p:nvSpPr>
          <p:spPr bwMode="auto">
            <a:xfrm>
              <a:off x="2598" y="1682"/>
              <a:ext cx="382" cy="279"/>
            </a:xfrm>
            <a:prstGeom prst="rect">
              <a:avLst/>
            </a:prstGeom>
            <a:noFill/>
            <a:ln w="9525">
              <a:noFill/>
              <a:miter lim="800000"/>
            </a:ln>
          </p:spPr>
          <p:txBody>
            <a:bodyPr>
              <a:spAutoFit/>
            </a:bodyPr>
            <a:lstStyle/>
            <a:p>
              <a:pPr algn="ctr">
                <a:spcBef>
                  <a:spcPct val="50000"/>
                </a:spcBef>
              </a:pPr>
              <a:r>
                <a:rPr lang="en-US" sz="2300" b="1" i="1">
                  <a:latin typeface="Arial" panose="020B0604020202020204"/>
                  <a:cs typeface="Arial" panose="020B0604020202020204"/>
                </a:rPr>
                <a:t>D</a:t>
              </a:r>
              <a:r>
                <a:rPr lang="en-US" sz="2300" b="1" baseline="-25000">
                  <a:latin typeface="Arial" panose="020B0604020202020204"/>
                  <a:cs typeface="Arial" panose="020B0604020202020204"/>
                </a:rPr>
                <a:t>1</a:t>
              </a:r>
            </a:p>
          </p:txBody>
        </p:sp>
        <p:sp>
          <p:nvSpPr>
            <p:cNvPr id="15" name="Line 18"/>
            <p:cNvSpPr>
              <a:spLocks noChangeShapeType="1"/>
            </p:cNvSpPr>
            <p:nvPr/>
          </p:nvSpPr>
          <p:spPr bwMode="auto">
            <a:xfrm>
              <a:off x="2798" y="1965"/>
              <a:ext cx="1001" cy="1553"/>
            </a:xfrm>
            <a:prstGeom prst="line">
              <a:avLst/>
            </a:prstGeom>
            <a:noFill/>
            <a:ln w="28575">
              <a:solidFill>
                <a:schemeClr val="tx1"/>
              </a:solidFill>
              <a:round/>
            </a:ln>
          </p:spPr>
          <p:txBody>
            <a:bodyPr/>
            <a:lstStyle/>
            <a:p>
              <a:endParaRPr lang="en-US">
                <a:latin typeface="Arial" panose="020B0604020202020204"/>
                <a:cs typeface="Arial" panose="020B0604020202020204"/>
              </a:endParaRPr>
            </a:p>
          </p:txBody>
        </p:sp>
      </p:grpSp>
      <p:grpSp>
        <p:nvGrpSpPr>
          <p:cNvPr id="16" name="Group 22"/>
          <p:cNvGrpSpPr/>
          <p:nvPr/>
        </p:nvGrpSpPr>
        <p:grpSpPr bwMode="auto">
          <a:xfrm>
            <a:off x="3856038" y="2863850"/>
            <a:ext cx="2503487" cy="2717800"/>
            <a:chOff x="2429" y="1597"/>
            <a:chExt cx="1577" cy="1712"/>
          </a:xfrm>
        </p:grpSpPr>
        <p:sp>
          <p:nvSpPr>
            <p:cNvPr id="17" name="Arc 23"/>
            <p:cNvSpPr/>
            <p:nvPr/>
          </p:nvSpPr>
          <p:spPr bwMode="auto">
            <a:xfrm flipV="1">
              <a:off x="2429" y="1597"/>
              <a:ext cx="1369" cy="1712"/>
            </a:xfrm>
            <a:custGeom>
              <a:avLst/>
              <a:gdLst>
                <a:gd name="T0" fmla="*/ 0 w 21334"/>
                <a:gd name="T1" fmla="*/ 0 h 18670"/>
                <a:gd name="T2" fmla="*/ 0 w 21334"/>
                <a:gd name="T3" fmla="*/ 0 h 18670"/>
                <a:gd name="T4" fmla="*/ 0 w 21334"/>
                <a:gd name="T5" fmla="*/ 0 h 18670"/>
                <a:gd name="T6" fmla="*/ 0 60000 65536"/>
                <a:gd name="T7" fmla="*/ 0 60000 65536"/>
                <a:gd name="T8" fmla="*/ 0 60000 65536"/>
                <a:gd name="T9" fmla="*/ 0 w 21334"/>
                <a:gd name="T10" fmla="*/ 0 h 18670"/>
                <a:gd name="T11" fmla="*/ 21334 w 21334"/>
                <a:gd name="T12" fmla="*/ 18670 h 18670"/>
              </a:gdLst>
              <a:ahLst/>
              <a:cxnLst>
                <a:cxn ang="T6">
                  <a:pos x="T0" y="T1"/>
                </a:cxn>
                <a:cxn ang="T7">
                  <a:pos x="T2" y="T3"/>
                </a:cxn>
                <a:cxn ang="T8">
                  <a:pos x="T4" y="T5"/>
                </a:cxn>
              </a:cxnLst>
              <a:rect l="T9" t="T10" r="T11" b="T12"/>
              <a:pathLst>
                <a:path w="21334" h="18670" fill="none" extrusionOk="0">
                  <a:moveTo>
                    <a:pt x="10862" y="0"/>
                  </a:moveTo>
                  <a:cubicBezTo>
                    <a:pt x="16474" y="3265"/>
                    <a:pt x="20319" y="8880"/>
                    <a:pt x="21334" y="15292"/>
                  </a:cubicBezTo>
                </a:path>
                <a:path w="21334" h="18670" stroke="0" extrusionOk="0">
                  <a:moveTo>
                    <a:pt x="10862" y="0"/>
                  </a:moveTo>
                  <a:cubicBezTo>
                    <a:pt x="16474" y="3265"/>
                    <a:pt x="20319" y="8880"/>
                    <a:pt x="21334" y="15292"/>
                  </a:cubicBezTo>
                  <a:lnTo>
                    <a:pt x="0" y="18670"/>
                  </a:lnTo>
                  <a:close/>
                </a:path>
              </a:pathLst>
            </a:custGeom>
            <a:noFill/>
            <a:ln w="38100">
              <a:solidFill>
                <a:srgbClr val="003399"/>
              </a:solidFill>
              <a:round/>
            </a:ln>
          </p:spPr>
          <p:txBody>
            <a:bodyPr rot="10800000" wrap="none" anchor="ctr"/>
            <a:lstStyle/>
            <a:p>
              <a:endParaRPr lang="en-US">
                <a:latin typeface="Arial" panose="020B0604020202020204"/>
                <a:cs typeface="Arial" panose="020B0604020202020204"/>
              </a:endParaRPr>
            </a:p>
          </p:txBody>
        </p:sp>
        <p:sp>
          <p:nvSpPr>
            <p:cNvPr id="18" name="Text Box 24"/>
            <p:cNvSpPr txBox="1">
              <a:spLocks noChangeArrowheads="1"/>
            </p:cNvSpPr>
            <p:nvPr/>
          </p:nvSpPr>
          <p:spPr bwMode="auto">
            <a:xfrm>
              <a:off x="3619" y="1640"/>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p>
          </p:txBody>
        </p:sp>
      </p:grpSp>
      <p:grpSp>
        <p:nvGrpSpPr>
          <p:cNvPr id="19" name="Group 25"/>
          <p:cNvGrpSpPr/>
          <p:nvPr/>
        </p:nvGrpSpPr>
        <p:grpSpPr bwMode="auto">
          <a:xfrm>
            <a:off x="3346450" y="4857750"/>
            <a:ext cx="2339975" cy="1538288"/>
            <a:chOff x="2108" y="2853"/>
            <a:chExt cx="1474" cy="969"/>
          </a:xfrm>
        </p:grpSpPr>
        <p:sp>
          <p:nvSpPr>
            <p:cNvPr id="20" name="Text Box 26"/>
            <p:cNvSpPr txBox="1">
              <a:spLocks noChangeArrowheads="1"/>
            </p:cNvSpPr>
            <p:nvPr/>
          </p:nvSpPr>
          <p:spPr bwMode="auto">
            <a:xfrm>
              <a:off x="3212" y="3534"/>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aseline="-25000">
                  <a:latin typeface="Arial" panose="020B0604020202020204"/>
                  <a:cs typeface="Arial" panose="020B0604020202020204"/>
                </a:rPr>
                <a:t>1</a:t>
              </a:r>
            </a:p>
          </p:txBody>
        </p:sp>
        <p:sp>
          <p:nvSpPr>
            <p:cNvPr id="21" name="Text Box 27"/>
            <p:cNvSpPr txBox="1">
              <a:spLocks noChangeArrowheads="1"/>
            </p:cNvSpPr>
            <p:nvPr/>
          </p:nvSpPr>
          <p:spPr bwMode="auto">
            <a:xfrm>
              <a:off x="2108" y="2853"/>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aseline="-25000">
                  <a:latin typeface="Arial" panose="020B0604020202020204"/>
                  <a:cs typeface="Arial" panose="020B0604020202020204"/>
                </a:rPr>
                <a:t>1</a:t>
              </a:r>
            </a:p>
          </p:txBody>
        </p:sp>
        <p:grpSp>
          <p:nvGrpSpPr>
            <p:cNvPr id="22" name="Group 28"/>
            <p:cNvGrpSpPr/>
            <p:nvPr/>
          </p:nvGrpSpPr>
          <p:grpSpPr bwMode="auto">
            <a:xfrm>
              <a:off x="2501" y="3000"/>
              <a:ext cx="896" cy="536"/>
              <a:chOff x="357" y="2450"/>
              <a:chExt cx="795" cy="646"/>
            </a:xfrm>
          </p:grpSpPr>
          <p:sp>
            <p:nvSpPr>
              <p:cNvPr id="23" name="Line 29"/>
              <p:cNvSpPr>
                <a:spLocks noChangeShapeType="1"/>
              </p:cNvSpPr>
              <p:nvPr/>
            </p:nvSpPr>
            <p:spPr bwMode="auto">
              <a:xfrm>
                <a:off x="357" y="2450"/>
                <a:ext cx="795" cy="0"/>
              </a:xfrm>
              <a:prstGeom prst="line">
                <a:avLst/>
              </a:prstGeom>
              <a:noFill/>
              <a:ln w="9525">
                <a:solidFill>
                  <a:srgbClr val="4D4D4D"/>
                </a:solidFill>
                <a:prstDash val="lgDash"/>
                <a:round/>
              </a:ln>
            </p:spPr>
            <p:txBody>
              <a:bodyPr/>
              <a:lstStyle/>
              <a:p>
                <a:endParaRPr lang="en-US">
                  <a:latin typeface="Arial" panose="020B0604020202020204"/>
                  <a:cs typeface="Arial" panose="020B0604020202020204"/>
                </a:endParaRPr>
              </a:p>
            </p:txBody>
          </p:sp>
          <p:sp>
            <p:nvSpPr>
              <p:cNvPr id="24" name="Line 30"/>
              <p:cNvSpPr>
                <a:spLocks noChangeShapeType="1"/>
              </p:cNvSpPr>
              <p:nvPr/>
            </p:nvSpPr>
            <p:spPr bwMode="auto">
              <a:xfrm>
                <a:off x="1152" y="2451"/>
                <a:ext cx="0" cy="645"/>
              </a:xfrm>
              <a:prstGeom prst="line">
                <a:avLst/>
              </a:prstGeom>
              <a:noFill/>
              <a:ln w="9525">
                <a:solidFill>
                  <a:srgbClr val="4D4D4D"/>
                </a:solidFill>
                <a:prstDash val="lgDash"/>
                <a:round/>
              </a:ln>
            </p:spPr>
            <p:txBody>
              <a:bodyPr/>
              <a:lstStyle/>
              <a:p>
                <a:endParaRPr lang="en-US">
                  <a:latin typeface="Arial" panose="020B0604020202020204"/>
                  <a:cs typeface="Arial" panose="020B0604020202020204"/>
                </a:endParaRPr>
              </a:p>
            </p:txBody>
          </p:sp>
        </p:grpSp>
      </p:grpSp>
      <p:grpSp>
        <p:nvGrpSpPr>
          <p:cNvPr id="25" name="Group 31"/>
          <p:cNvGrpSpPr/>
          <p:nvPr/>
        </p:nvGrpSpPr>
        <p:grpSpPr bwMode="auto">
          <a:xfrm>
            <a:off x="5327650" y="4873625"/>
            <a:ext cx="506413" cy="457200"/>
            <a:chOff x="3356" y="2863"/>
            <a:chExt cx="319" cy="288"/>
          </a:xfrm>
        </p:grpSpPr>
        <p:sp>
          <p:nvSpPr>
            <p:cNvPr id="26" name="Text Box 32"/>
            <p:cNvSpPr txBox="1">
              <a:spLocks noChangeArrowheads="1"/>
            </p:cNvSpPr>
            <p:nvPr/>
          </p:nvSpPr>
          <p:spPr bwMode="auto">
            <a:xfrm>
              <a:off x="3428" y="2863"/>
              <a:ext cx="247"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A</a:t>
              </a:r>
            </a:p>
          </p:txBody>
        </p:sp>
        <p:sp>
          <p:nvSpPr>
            <p:cNvPr id="27" name="Oval 33"/>
            <p:cNvSpPr>
              <a:spLocks noChangeArrowheads="1"/>
            </p:cNvSpPr>
            <p:nvPr/>
          </p:nvSpPr>
          <p:spPr bwMode="auto">
            <a:xfrm>
              <a:off x="3356" y="2964"/>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28" name="Text Box 43"/>
          <p:cNvSpPr txBox="1">
            <a:spLocks noChangeArrowheads="1"/>
          </p:cNvSpPr>
          <p:nvPr/>
        </p:nvSpPr>
        <p:spPr bwMode="auto">
          <a:xfrm>
            <a:off x="820738" y="1781176"/>
            <a:ext cx="2390775" cy="2156980"/>
          </a:xfrm>
          <a:prstGeom prst="rect">
            <a:avLst/>
          </a:prstGeom>
          <a:solidFill>
            <a:schemeClr val="bg1"/>
          </a:solidFill>
          <a:ln w="9525">
            <a:solidFill>
              <a:schemeClr val="tx1"/>
            </a:solidFill>
            <a:miter lim="800000"/>
          </a:ln>
        </p:spPr>
        <p:txBody>
          <a:bodyPr/>
          <a:lstStyle/>
          <a:p>
            <a:pPr>
              <a:lnSpc>
                <a:spcPct val="105000"/>
              </a:lnSpc>
              <a:spcBef>
                <a:spcPct val="50000"/>
              </a:spcBef>
            </a:pPr>
            <a:r>
              <a:rPr lang="zh-CN" altLang="en-US" sz="2600" dirty="0">
                <a:latin typeface="微软雅黑" panose="020B0503020204020204" pitchFamily="34" charset="-122"/>
                <a:ea typeface="微软雅黑" panose="020B0503020204020204" pitchFamily="34" charset="-122"/>
                <a:cs typeface="Arial" panose="020B0604020202020204"/>
              </a:rPr>
              <a:t>供给缺乏弹性时，需求增加使价格上升的比例要大于产量增加的比例</a:t>
            </a:r>
            <a:endParaRPr lang="en-US" sz="2600" dirty="0">
              <a:latin typeface="微软雅黑" panose="020B0503020204020204" pitchFamily="34" charset="-122"/>
              <a:ea typeface="微软雅黑" panose="020B0503020204020204" pitchFamily="34" charset="-122"/>
              <a:cs typeface="Arial" panose="020B0604020202020204"/>
            </a:endParaRPr>
          </a:p>
        </p:txBody>
      </p:sp>
      <p:grpSp>
        <p:nvGrpSpPr>
          <p:cNvPr id="29" name="Group 19"/>
          <p:cNvGrpSpPr/>
          <p:nvPr/>
        </p:nvGrpSpPr>
        <p:grpSpPr bwMode="auto">
          <a:xfrm>
            <a:off x="4543425" y="2998788"/>
            <a:ext cx="3343275" cy="2914650"/>
            <a:chOff x="2946" y="1682"/>
            <a:chExt cx="2106" cy="1836"/>
          </a:xfrm>
        </p:grpSpPr>
        <p:sp>
          <p:nvSpPr>
            <p:cNvPr id="30" name="Line 20"/>
            <p:cNvSpPr>
              <a:spLocks noChangeShapeType="1"/>
            </p:cNvSpPr>
            <p:nvPr/>
          </p:nvSpPr>
          <p:spPr bwMode="auto">
            <a:xfrm>
              <a:off x="3133" y="1988"/>
              <a:ext cx="1919" cy="1530"/>
            </a:xfrm>
            <a:prstGeom prst="line">
              <a:avLst/>
            </a:prstGeom>
            <a:noFill/>
            <a:ln w="28575">
              <a:solidFill>
                <a:srgbClr val="CC0000"/>
              </a:solidFill>
              <a:round/>
            </a:ln>
          </p:spPr>
          <p:txBody>
            <a:bodyPr/>
            <a:lstStyle/>
            <a:p>
              <a:endParaRPr lang="en-US">
                <a:latin typeface="Arial" panose="020B0604020202020204"/>
                <a:cs typeface="Arial" panose="020B0604020202020204"/>
              </a:endParaRPr>
            </a:p>
          </p:txBody>
        </p:sp>
        <p:sp>
          <p:nvSpPr>
            <p:cNvPr id="31" name="Text Box 21"/>
            <p:cNvSpPr txBox="1">
              <a:spLocks noChangeArrowheads="1"/>
            </p:cNvSpPr>
            <p:nvPr/>
          </p:nvSpPr>
          <p:spPr bwMode="auto">
            <a:xfrm>
              <a:off x="2946" y="1682"/>
              <a:ext cx="382" cy="279"/>
            </a:xfrm>
            <a:prstGeom prst="rect">
              <a:avLst/>
            </a:prstGeom>
            <a:noFill/>
            <a:ln w="9525">
              <a:noFill/>
              <a:miter lim="800000"/>
            </a:ln>
          </p:spPr>
          <p:txBody>
            <a:bodyPr>
              <a:spAutoFit/>
            </a:bodyPr>
            <a:lstStyle/>
            <a:p>
              <a:pPr algn="ctr">
                <a:spcBef>
                  <a:spcPct val="50000"/>
                </a:spcBef>
              </a:pPr>
              <a:r>
                <a:rPr lang="en-US" sz="2300" b="1" i="1">
                  <a:solidFill>
                    <a:srgbClr val="A50021"/>
                  </a:solidFill>
                  <a:latin typeface="Arial" panose="020B0604020202020204"/>
                  <a:cs typeface="Arial" panose="020B0604020202020204"/>
                </a:rPr>
                <a:t>D</a:t>
              </a:r>
              <a:r>
                <a:rPr lang="en-US" sz="2300" b="1" baseline="-25000">
                  <a:solidFill>
                    <a:srgbClr val="A50021"/>
                  </a:solidFill>
                  <a:latin typeface="Arial" panose="020B0604020202020204"/>
                  <a:cs typeface="Arial" panose="020B0604020202020204"/>
                </a:rPr>
                <a:t>2</a:t>
              </a:r>
            </a:p>
          </p:txBody>
        </p:sp>
      </p:grpSp>
      <p:grpSp>
        <p:nvGrpSpPr>
          <p:cNvPr id="32" name="Group 34"/>
          <p:cNvGrpSpPr/>
          <p:nvPr/>
        </p:nvGrpSpPr>
        <p:grpSpPr bwMode="auto">
          <a:xfrm>
            <a:off x="3348038" y="3959225"/>
            <a:ext cx="2924175" cy="2438400"/>
            <a:chOff x="2109" y="2287"/>
            <a:chExt cx="1842" cy="1536"/>
          </a:xfrm>
        </p:grpSpPr>
        <p:grpSp>
          <p:nvGrpSpPr>
            <p:cNvPr id="33" name="Group 35"/>
            <p:cNvGrpSpPr/>
            <p:nvPr/>
          </p:nvGrpSpPr>
          <p:grpSpPr bwMode="auto">
            <a:xfrm>
              <a:off x="2497" y="2475"/>
              <a:ext cx="1177" cy="1062"/>
              <a:chOff x="357" y="2450"/>
              <a:chExt cx="795" cy="646"/>
            </a:xfrm>
          </p:grpSpPr>
          <p:sp>
            <p:nvSpPr>
              <p:cNvPr id="39" name="Line 36"/>
              <p:cNvSpPr>
                <a:spLocks noChangeShapeType="1"/>
              </p:cNvSpPr>
              <p:nvPr/>
            </p:nvSpPr>
            <p:spPr bwMode="auto">
              <a:xfrm>
                <a:off x="357" y="2450"/>
                <a:ext cx="795" cy="0"/>
              </a:xfrm>
              <a:prstGeom prst="line">
                <a:avLst/>
              </a:prstGeom>
              <a:noFill/>
              <a:ln w="9525">
                <a:solidFill>
                  <a:srgbClr val="4D4D4D"/>
                </a:solidFill>
                <a:prstDash val="lgDash"/>
                <a:round/>
              </a:ln>
            </p:spPr>
            <p:txBody>
              <a:bodyPr/>
              <a:lstStyle/>
              <a:p>
                <a:endParaRPr lang="en-US">
                  <a:latin typeface="Arial" panose="020B0604020202020204"/>
                  <a:cs typeface="Arial" panose="020B0604020202020204"/>
                </a:endParaRPr>
              </a:p>
            </p:txBody>
          </p:sp>
          <p:sp>
            <p:nvSpPr>
              <p:cNvPr id="40" name="Line 37"/>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nvGrpSpPr>
            <p:cNvPr id="34" name="Group 38"/>
            <p:cNvGrpSpPr/>
            <p:nvPr/>
          </p:nvGrpSpPr>
          <p:grpSpPr bwMode="auto">
            <a:xfrm>
              <a:off x="3628" y="2287"/>
              <a:ext cx="323" cy="288"/>
              <a:chOff x="3628" y="2287"/>
              <a:chExt cx="323" cy="288"/>
            </a:xfrm>
          </p:grpSpPr>
          <p:sp>
            <p:nvSpPr>
              <p:cNvPr id="37" name="Text Box 39"/>
              <p:cNvSpPr txBox="1">
                <a:spLocks noChangeArrowheads="1"/>
              </p:cNvSpPr>
              <p:nvPr/>
            </p:nvSpPr>
            <p:spPr bwMode="auto">
              <a:xfrm>
                <a:off x="3704" y="2287"/>
                <a:ext cx="247"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B</a:t>
                </a:r>
              </a:p>
            </p:txBody>
          </p:sp>
          <p:sp>
            <p:nvSpPr>
              <p:cNvPr id="38" name="Oval 40"/>
              <p:cNvSpPr>
                <a:spLocks noChangeArrowheads="1"/>
              </p:cNvSpPr>
              <p:nvPr/>
            </p:nvSpPr>
            <p:spPr bwMode="auto">
              <a:xfrm>
                <a:off x="3628" y="2432"/>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35" name="Text Box 41"/>
            <p:cNvSpPr txBox="1">
              <a:spLocks noChangeArrowheads="1"/>
            </p:cNvSpPr>
            <p:nvPr/>
          </p:nvSpPr>
          <p:spPr bwMode="auto">
            <a:xfrm>
              <a:off x="3509" y="3535"/>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aseline="-25000">
                  <a:latin typeface="Arial" panose="020B0604020202020204"/>
                  <a:cs typeface="Arial" panose="020B0604020202020204"/>
                </a:rPr>
                <a:t>2</a:t>
              </a:r>
            </a:p>
          </p:txBody>
        </p:sp>
        <p:sp>
          <p:nvSpPr>
            <p:cNvPr id="36" name="Text Box 42"/>
            <p:cNvSpPr txBox="1">
              <a:spLocks noChangeArrowheads="1"/>
            </p:cNvSpPr>
            <p:nvPr/>
          </p:nvSpPr>
          <p:spPr bwMode="auto">
            <a:xfrm>
              <a:off x="2109" y="2328"/>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aseline="-25000">
                  <a:latin typeface="Arial" panose="020B0604020202020204"/>
                  <a:cs typeface="Arial" panose="020B0604020202020204"/>
                </a:rPr>
                <a:t>2</a:t>
              </a:r>
            </a:p>
          </p:txBody>
        </p:sp>
      </p:grpSp>
      <p:sp>
        <p:nvSpPr>
          <p:cNvPr id="3" name="Rectangle 4">
            <a:extLst>
              <a:ext uri="{FF2B5EF4-FFF2-40B4-BE49-F238E27FC236}">
                <a16:creationId xmlns="" xmlns:a16="http://schemas.microsoft.com/office/drawing/2014/main" id="{C7FFB35E-F147-78D9-943E-5BEFCB67BA5B}"/>
              </a:ext>
            </a:extLst>
          </p:cNvPr>
          <p:cNvSpPr txBox="1">
            <a:spLocks noChangeArrowheads="1"/>
          </p:cNvSpPr>
          <p:nvPr/>
        </p:nvSpPr>
        <p:spPr>
          <a:xfrm>
            <a:off x="467518" y="383512"/>
            <a:ext cx="8208963" cy="954088"/>
          </a:xfrm>
          <a:prstGeom prst="rect">
            <a:avLst/>
          </a:prstGeom>
        </p:spPr>
        <p:txBody>
          <a:bodyP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smtClean="0">
                <a:solidFill>
                  <a:schemeClr val="tx2">
                    <a:lumMod val="50000"/>
                  </a:schemeClr>
                </a:solidFill>
                <a:latin typeface="Tahoma" pitchFamily="34" charset="0"/>
                <a:ea typeface="华光中雅_CNKI" panose="02000500000000000000"/>
                <a:cs typeface="Arial" charset="0"/>
              </a:rPr>
              <a:t>习题：参考</a:t>
            </a:r>
            <a:r>
              <a:rPr lang="zh-CN" altLang="en-US" sz="3200" dirty="0">
                <a:solidFill>
                  <a:schemeClr val="tx2">
                    <a:lumMod val="50000"/>
                  </a:schemeClr>
                </a:solidFill>
                <a:latin typeface="Tahoma" pitchFamily="34" charset="0"/>
                <a:ea typeface="华光中雅_CNKI" panose="02000500000000000000"/>
                <a:cs typeface="Arial" charset="0"/>
              </a:rPr>
              <a:t>答案</a:t>
            </a:r>
            <a:endParaRPr lang="en-US" sz="3200" dirty="0">
              <a:solidFill>
                <a:schemeClr val="tx2">
                  <a:lumMod val="50000"/>
                </a:schemeClr>
              </a:solidFill>
              <a:ea typeface="华光中雅_CNKI" panose="02000500000000000000"/>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strips(downRigh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strips(downRight)">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1"/>
          <p:cNvGrpSpPr/>
          <p:nvPr/>
        </p:nvGrpSpPr>
        <p:grpSpPr bwMode="auto">
          <a:xfrm>
            <a:off x="3754438" y="2347913"/>
            <a:ext cx="4800600" cy="3841750"/>
            <a:chOff x="2305" y="942"/>
            <a:chExt cx="2712" cy="2736"/>
          </a:xfrm>
        </p:grpSpPr>
        <p:grpSp>
          <p:nvGrpSpPr>
            <p:cNvPr id="8" name="Group 12"/>
            <p:cNvGrpSpPr/>
            <p:nvPr/>
          </p:nvGrpSpPr>
          <p:grpSpPr bwMode="auto">
            <a:xfrm>
              <a:off x="2424" y="1167"/>
              <a:ext cx="2382" cy="2331"/>
              <a:chOff x="2424" y="1167"/>
              <a:chExt cx="2400" cy="2079"/>
            </a:xfrm>
          </p:grpSpPr>
          <p:sp>
            <p:nvSpPr>
              <p:cNvPr id="11" name="Line 13"/>
              <p:cNvSpPr>
                <a:spLocks noChangeShapeType="1"/>
              </p:cNvSpPr>
              <p:nvPr/>
            </p:nvSpPr>
            <p:spPr bwMode="auto">
              <a:xfrm>
                <a:off x="2424" y="1167"/>
                <a:ext cx="0" cy="2079"/>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12" name="Line 14"/>
              <p:cNvSpPr>
                <a:spLocks noChangeShapeType="1"/>
              </p:cNvSpPr>
              <p:nvPr/>
            </p:nvSpPr>
            <p:spPr bwMode="auto">
              <a:xfrm>
                <a:off x="2424" y="3246"/>
                <a:ext cx="240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9" name="Text Box 15"/>
            <p:cNvSpPr txBox="1">
              <a:spLocks noChangeArrowheads="1"/>
            </p:cNvSpPr>
            <p:nvPr/>
          </p:nvSpPr>
          <p:spPr bwMode="auto">
            <a:xfrm>
              <a:off x="2305" y="942"/>
              <a:ext cx="233" cy="315"/>
            </a:xfrm>
            <a:prstGeom prst="rect">
              <a:avLst/>
            </a:prstGeom>
            <a:noFill/>
            <a:ln w="9525">
              <a:noFill/>
              <a:miter lim="800000"/>
            </a:ln>
          </p:spPr>
          <p:txBody>
            <a:bodyPr>
              <a:spAutoFit/>
            </a:bodyPr>
            <a:lstStyle/>
            <a:p>
              <a:pPr algn="ctr">
                <a:spcBef>
                  <a:spcPct val="50000"/>
                </a:spcBef>
              </a:pPr>
              <a:r>
                <a:rPr lang="en-US" sz="2300" b="1" i="1">
                  <a:latin typeface="Arial" panose="020B0604020202020204"/>
                  <a:cs typeface="Arial" panose="020B0604020202020204"/>
                </a:rPr>
                <a:t>P</a:t>
              </a:r>
            </a:p>
          </p:txBody>
        </p:sp>
        <p:sp>
          <p:nvSpPr>
            <p:cNvPr id="10" name="Text Box 16"/>
            <p:cNvSpPr txBox="1">
              <a:spLocks noChangeArrowheads="1"/>
            </p:cNvSpPr>
            <p:nvPr/>
          </p:nvSpPr>
          <p:spPr bwMode="auto">
            <a:xfrm>
              <a:off x="4784" y="3363"/>
              <a:ext cx="233" cy="315"/>
            </a:xfrm>
            <a:prstGeom prst="rect">
              <a:avLst/>
            </a:prstGeom>
            <a:noFill/>
            <a:ln w="9525">
              <a:noFill/>
              <a:miter lim="800000"/>
            </a:ln>
          </p:spPr>
          <p:txBody>
            <a:bodyPr>
              <a:spAutoFit/>
            </a:bodyPr>
            <a:lstStyle/>
            <a:p>
              <a:pPr algn="ctr">
                <a:spcBef>
                  <a:spcPct val="50000"/>
                </a:spcBef>
              </a:pPr>
              <a:r>
                <a:rPr lang="en-US" sz="2300" b="1" i="1">
                  <a:latin typeface="Arial" panose="020B0604020202020204"/>
                  <a:cs typeface="Arial" panose="020B0604020202020204"/>
                </a:rPr>
                <a:t>Q</a:t>
              </a:r>
            </a:p>
          </p:txBody>
        </p:sp>
      </p:grpSp>
      <p:grpSp>
        <p:nvGrpSpPr>
          <p:cNvPr id="13" name="Group 17"/>
          <p:cNvGrpSpPr/>
          <p:nvPr/>
        </p:nvGrpSpPr>
        <p:grpSpPr bwMode="auto">
          <a:xfrm>
            <a:off x="3990975" y="2998788"/>
            <a:ext cx="1906588" cy="2914650"/>
            <a:chOff x="2598" y="1682"/>
            <a:chExt cx="1201" cy="1836"/>
          </a:xfrm>
        </p:grpSpPr>
        <p:sp>
          <p:nvSpPr>
            <p:cNvPr id="14" name="Text Box 18"/>
            <p:cNvSpPr txBox="1">
              <a:spLocks noChangeArrowheads="1"/>
            </p:cNvSpPr>
            <p:nvPr/>
          </p:nvSpPr>
          <p:spPr bwMode="auto">
            <a:xfrm>
              <a:off x="2598" y="1682"/>
              <a:ext cx="382" cy="279"/>
            </a:xfrm>
            <a:prstGeom prst="rect">
              <a:avLst/>
            </a:prstGeom>
            <a:noFill/>
            <a:ln w="9525">
              <a:noFill/>
              <a:miter lim="800000"/>
            </a:ln>
          </p:spPr>
          <p:txBody>
            <a:bodyPr>
              <a:spAutoFit/>
            </a:bodyPr>
            <a:lstStyle/>
            <a:p>
              <a:pPr algn="ctr">
                <a:spcBef>
                  <a:spcPct val="50000"/>
                </a:spcBef>
              </a:pPr>
              <a:r>
                <a:rPr lang="en-US" sz="2300" b="1" i="1">
                  <a:latin typeface="Arial" panose="020B0604020202020204"/>
                  <a:cs typeface="Arial" panose="020B0604020202020204"/>
                </a:rPr>
                <a:t>D</a:t>
              </a:r>
              <a:r>
                <a:rPr lang="en-US" sz="2300" b="1" baseline="-25000">
                  <a:latin typeface="Arial" panose="020B0604020202020204"/>
                  <a:cs typeface="Arial" panose="020B0604020202020204"/>
                </a:rPr>
                <a:t>1</a:t>
              </a:r>
            </a:p>
          </p:txBody>
        </p:sp>
        <p:sp>
          <p:nvSpPr>
            <p:cNvPr id="15" name="Line 19"/>
            <p:cNvSpPr>
              <a:spLocks noChangeShapeType="1"/>
            </p:cNvSpPr>
            <p:nvPr/>
          </p:nvSpPr>
          <p:spPr bwMode="auto">
            <a:xfrm>
              <a:off x="2798" y="1965"/>
              <a:ext cx="1001" cy="1553"/>
            </a:xfrm>
            <a:prstGeom prst="line">
              <a:avLst/>
            </a:prstGeom>
            <a:noFill/>
            <a:ln w="28575">
              <a:solidFill>
                <a:schemeClr val="tx1"/>
              </a:solidFill>
              <a:round/>
            </a:ln>
          </p:spPr>
          <p:txBody>
            <a:bodyPr/>
            <a:lstStyle/>
            <a:p>
              <a:endParaRPr lang="en-US">
                <a:latin typeface="Arial" panose="020B0604020202020204"/>
                <a:cs typeface="Arial" panose="020B0604020202020204"/>
              </a:endParaRPr>
            </a:p>
          </p:txBody>
        </p:sp>
      </p:grpSp>
      <p:grpSp>
        <p:nvGrpSpPr>
          <p:cNvPr id="16" name="Group 23"/>
          <p:cNvGrpSpPr/>
          <p:nvPr/>
        </p:nvGrpSpPr>
        <p:grpSpPr bwMode="auto">
          <a:xfrm>
            <a:off x="3895725" y="3113088"/>
            <a:ext cx="3763963" cy="2151062"/>
            <a:chOff x="2454" y="1764"/>
            <a:chExt cx="2371" cy="1355"/>
          </a:xfrm>
        </p:grpSpPr>
        <p:sp>
          <p:nvSpPr>
            <p:cNvPr id="17" name="Text Box 24"/>
            <p:cNvSpPr txBox="1">
              <a:spLocks noChangeArrowheads="1"/>
            </p:cNvSpPr>
            <p:nvPr/>
          </p:nvSpPr>
          <p:spPr bwMode="auto">
            <a:xfrm>
              <a:off x="4438" y="2084"/>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p>
          </p:txBody>
        </p:sp>
        <p:sp>
          <p:nvSpPr>
            <p:cNvPr id="18" name="Arc 25"/>
            <p:cNvSpPr/>
            <p:nvPr/>
          </p:nvSpPr>
          <p:spPr bwMode="auto">
            <a:xfrm flipV="1">
              <a:off x="2454" y="1764"/>
              <a:ext cx="2110" cy="1355"/>
            </a:xfrm>
            <a:custGeom>
              <a:avLst/>
              <a:gdLst>
                <a:gd name="T0" fmla="*/ 0 w 19777"/>
                <a:gd name="T1" fmla="*/ 0 h 21238"/>
                <a:gd name="T2" fmla="*/ 0 w 19777"/>
                <a:gd name="T3" fmla="*/ 0 h 21238"/>
                <a:gd name="T4" fmla="*/ 0 w 19777"/>
                <a:gd name="T5" fmla="*/ 0 h 21238"/>
                <a:gd name="T6" fmla="*/ 0 60000 65536"/>
                <a:gd name="T7" fmla="*/ 0 60000 65536"/>
                <a:gd name="T8" fmla="*/ 0 60000 65536"/>
                <a:gd name="T9" fmla="*/ 0 w 19777"/>
                <a:gd name="T10" fmla="*/ 0 h 21238"/>
                <a:gd name="T11" fmla="*/ 19777 w 19777"/>
                <a:gd name="T12" fmla="*/ 21238 h 21238"/>
              </a:gdLst>
              <a:ahLst/>
              <a:cxnLst>
                <a:cxn ang="T6">
                  <a:pos x="T0" y="T1"/>
                </a:cxn>
                <a:cxn ang="T7">
                  <a:pos x="T2" y="T3"/>
                </a:cxn>
                <a:cxn ang="T8">
                  <a:pos x="T4" y="T5"/>
                </a:cxn>
              </a:cxnLst>
              <a:rect l="T9" t="T10" r="T11" b="T12"/>
              <a:pathLst>
                <a:path w="19777" h="21238" fill="none" extrusionOk="0">
                  <a:moveTo>
                    <a:pt x="3937" y="0"/>
                  </a:moveTo>
                  <a:cubicBezTo>
                    <a:pt x="10970" y="1303"/>
                    <a:pt x="16901" y="6004"/>
                    <a:pt x="19777" y="12552"/>
                  </a:cubicBezTo>
                </a:path>
                <a:path w="19777" h="21238" stroke="0" extrusionOk="0">
                  <a:moveTo>
                    <a:pt x="3937" y="0"/>
                  </a:moveTo>
                  <a:cubicBezTo>
                    <a:pt x="10970" y="1303"/>
                    <a:pt x="16901" y="6004"/>
                    <a:pt x="19777" y="12552"/>
                  </a:cubicBezTo>
                  <a:lnTo>
                    <a:pt x="0" y="21238"/>
                  </a:lnTo>
                  <a:close/>
                </a:path>
              </a:pathLst>
            </a:custGeom>
            <a:noFill/>
            <a:ln w="38100">
              <a:solidFill>
                <a:srgbClr val="003399"/>
              </a:solidFill>
              <a:round/>
            </a:ln>
          </p:spPr>
          <p:txBody>
            <a:bodyPr rot="10800000" wrap="none" anchor="ctr"/>
            <a:lstStyle/>
            <a:p>
              <a:endParaRPr lang="en-US">
                <a:latin typeface="Arial" panose="020B0604020202020204"/>
                <a:cs typeface="Arial" panose="020B0604020202020204"/>
              </a:endParaRPr>
            </a:p>
          </p:txBody>
        </p:sp>
      </p:grpSp>
      <p:grpSp>
        <p:nvGrpSpPr>
          <p:cNvPr id="19" name="Group 26"/>
          <p:cNvGrpSpPr/>
          <p:nvPr/>
        </p:nvGrpSpPr>
        <p:grpSpPr bwMode="auto">
          <a:xfrm>
            <a:off x="3346450" y="4625975"/>
            <a:ext cx="2339975" cy="1770063"/>
            <a:chOff x="2108" y="2707"/>
            <a:chExt cx="1474" cy="1115"/>
          </a:xfrm>
        </p:grpSpPr>
        <p:grpSp>
          <p:nvGrpSpPr>
            <p:cNvPr id="20" name="Group 27"/>
            <p:cNvGrpSpPr/>
            <p:nvPr/>
          </p:nvGrpSpPr>
          <p:grpSpPr bwMode="auto">
            <a:xfrm>
              <a:off x="2108" y="2853"/>
              <a:ext cx="1474" cy="969"/>
              <a:chOff x="2108" y="2853"/>
              <a:chExt cx="1474" cy="969"/>
            </a:xfrm>
          </p:grpSpPr>
          <p:sp>
            <p:nvSpPr>
              <p:cNvPr id="24" name="Text Box 28"/>
              <p:cNvSpPr txBox="1">
                <a:spLocks noChangeArrowheads="1"/>
              </p:cNvSpPr>
              <p:nvPr/>
            </p:nvSpPr>
            <p:spPr bwMode="auto">
              <a:xfrm>
                <a:off x="3212" y="3534"/>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aseline="-25000">
                    <a:latin typeface="Arial" panose="020B0604020202020204"/>
                    <a:cs typeface="Arial" panose="020B0604020202020204"/>
                  </a:rPr>
                  <a:t>1</a:t>
                </a:r>
              </a:p>
            </p:txBody>
          </p:sp>
          <p:sp>
            <p:nvSpPr>
              <p:cNvPr id="25" name="Text Box 29"/>
              <p:cNvSpPr txBox="1">
                <a:spLocks noChangeArrowheads="1"/>
              </p:cNvSpPr>
              <p:nvPr/>
            </p:nvSpPr>
            <p:spPr bwMode="auto">
              <a:xfrm>
                <a:off x="2108" y="2853"/>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aseline="-25000">
                    <a:latin typeface="Arial" panose="020B0604020202020204"/>
                    <a:cs typeface="Arial" panose="020B0604020202020204"/>
                  </a:rPr>
                  <a:t>1</a:t>
                </a:r>
              </a:p>
            </p:txBody>
          </p:sp>
          <p:grpSp>
            <p:nvGrpSpPr>
              <p:cNvPr id="26" name="Group 30"/>
              <p:cNvGrpSpPr/>
              <p:nvPr/>
            </p:nvGrpSpPr>
            <p:grpSpPr bwMode="auto">
              <a:xfrm>
                <a:off x="2501" y="3000"/>
                <a:ext cx="896" cy="536"/>
                <a:chOff x="357" y="2450"/>
                <a:chExt cx="795" cy="646"/>
              </a:xfrm>
            </p:grpSpPr>
            <p:sp>
              <p:nvSpPr>
                <p:cNvPr id="27" name="Line 31"/>
                <p:cNvSpPr>
                  <a:spLocks noChangeShapeType="1"/>
                </p:cNvSpPr>
                <p:nvPr/>
              </p:nvSpPr>
              <p:spPr bwMode="auto">
                <a:xfrm>
                  <a:off x="357" y="2450"/>
                  <a:ext cx="795" cy="0"/>
                </a:xfrm>
                <a:prstGeom prst="line">
                  <a:avLst/>
                </a:prstGeom>
                <a:noFill/>
                <a:ln w="9525">
                  <a:solidFill>
                    <a:srgbClr val="4D4D4D"/>
                  </a:solidFill>
                  <a:prstDash val="lgDash"/>
                  <a:round/>
                </a:ln>
              </p:spPr>
              <p:txBody>
                <a:bodyPr/>
                <a:lstStyle/>
                <a:p>
                  <a:endParaRPr lang="en-US">
                    <a:latin typeface="Arial" panose="020B0604020202020204"/>
                    <a:cs typeface="Arial" panose="020B0604020202020204"/>
                  </a:endParaRPr>
                </a:p>
              </p:txBody>
            </p:sp>
            <p:sp>
              <p:nvSpPr>
                <p:cNvPr id="28" name="Line 32"/>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grpSp>
          <p:nvGrpSpPr>
            <p:cNvPr id="21" name="Group 33"/>
            <p:cNvGrpSpPr/>
            <p:nvPr/>
          </p:nvGrpSpPr>
          <p:grpSpPr bwMode="auto">
            <a:xfrm>
              <a:off x="3333" y="2707"/>
              <a:ext cx="247" cy="344"/>
              <a:chOff x="3333" y="2707"/>
              <a:chExt cx="247" cy="344"/>
            </a:xfrm>
          </p:grpSpPr>
          <p:sp>
            <p:nvSpPr>
              <p:cNvPr id="22" name="Text Box 34"/>
              <p:cNvSpPr txBox="1">
                <a:spLocks noChangeArrowheads="1"/>
              </p:cNvSpPr>
              <p:nvPr/>
            </p:nvSpPr>
            <p:spPr bwMode="auto">
              <a:xfrm>
                <a:off x="3333" y="2707"/>
                <a:ext cx="247"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A</a:t>
                </a:r>
              </a:p>
            </p:txBody>
          </p:sp>
          <p:sp>
            <p:nvSpPr>
              <p:cNvPr id="23" name="Oval 35"/>
              <p:cNvSpPr>
                <a:spLocks noChangeArrowheads="1"/>
              </p:cNvSpPr>
              <p:nvPr/>
            </p:nvSpPr>
            <p:spPr bwMode="auto">
              <a:xfrm>
                <a:off x="3356" y="2964"/>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grpSp>
        <p:nvGrpSpPr>
          <p:cNvPr id="30" name="Group 20"/>
          <p:cNvGrpSpPr/>
          <p:nvPr/>
        </p:nvGrpSpPr>
        <p:grpSpPr bwMode="auto">
          <a:xfrm>
            <a:off x="4543425" y="2998788"/>
            <a:ext cx="3343275" cy="2914650"/>
            <a:chOff x="2946" y="1682"/>
            <a:chExt cx="2106" cy="1836"/>
          </a:xfrm>
        </p:grpSpPr>
        <p:sp>
          <p:nvSpPr>
            <p:cNvPr id="31" name="Line 21"/>
            <p:cNvSpPr>
              <a:spLocks noChangeShapeType="1"/>
            </p:cNvSpPr>
            <p:nvPr/>
          </p:nvSpPr>
          <p:spPr bwMode="auto">
            <a:xfrm>
              <a:off x="3133" y="1988"/>
              <a:ext cx="1919" cy="1530"/>
            </a:xfrm>
            <a:prstGeom prst="line">
              <a:avLst/>
            </a:prstGeom>
            <a:noFill/>
            <a:ln w="28575">
              <a:solidFill>
                <a:srgbClr val="CC0000"/>
              </a:solidFill>
              <a:round/>
            </a:ln>
          </p:spPr>
          <p:txBody>
            <a:bodyPr/>
            <a:lstStyle/>
            <a:p>
              <a:endParaRPr lang="en-US">
                <a:latin typeface="Arial" panose="020B0604020202020204"/>
                <a:cs typeface="Arial" panose="020B0604020202020204"/>
              </a:endParaRPr>
            </a:p>
          </p:txBody>
        </p:sp>
        <p:sp>
          <p:nvSpPr>
            <p:cNvPr id="32" name="Text Box 22"/>
            <p:cNvSpPr txBox="1">
              <a:spLocks noChangeArrowheads="1"/>
            </p:cNvSpPr>
            <p:nvPr/>
          </p:nvSpPr>
          <p:spPr bwMode="auto">
            <a:xfrm>
              <a:off x="2946" y="1682"/>
              <a:ext cx="382" cy="279"/>
            </a:xfrm>
            <a:prstGeom prst="rect">
              <a:avLst/>
            </a:prstGeom>
            <a:noFill/>
            <a:ln w="9525">
              <a:noFill/>
              <a:miter lim="800000"/>
            </a:ln>
          </p:spPr>
          <p:txBody>
            <a:bodyPr>
              <a:spAutoFit/>
            </a:bodyPr>
            <a:lstStyle/>
            <a:p>
              <a:pPr algn="ctr">
                <a:spcBef>
                  <a:spcPct val="50000"/>
                </a:spcBef>
              </a:pPr>
              <a:r>
                <a:rPr lang="en-US" sz="2300" b="1" i="1">
                  <a:solidFill>
                    <a:srgbClr val="A50021"/>
                  </a:solidFill>
                  <a:latin typeface="Arial" panose="020B0604020202020204"/>
                  <a:cs typeface="Arial" panose="020B0604020202020204"/>
                </a:rPr>
                <a:t>D</a:t>
              </a:r>
              <a:r>
                <a:rPr lang="en-US" sz="2300" b="1" baseline="-25000">
                  <a:solidFill>
                    <a:srgbClr val="A50021"/>
                  </a:solidFill>
                  <a:latin typeface="Arial" panose="020B0604020202020204"/>
                  <a:cs typeface="Arial" panose="020B0604020202020204"/>
                </a:rPr>
                <a:t>2</a:t>
              </a:r>
            </a:p>
          </p:txBody>
        </p:sp>
      </p:grpSp>
      <p:grpSp>
        <p:nvGrpSpPr>
          <p:cNvPr id="33" name="Group 36"/>
          <p:cNvGrpSpPr/>
          <p:nvPr/>
        </p:nvGrpSpPr>
        <p:grpSpPr bwMode="auto">
          <a:xfrm>
            <a:off x="3333750" y="4230688"/>
            <a:ext cx="3333750" cy="2160587"/>
            <a:chOff x="2100" y="2458"/>
            <a:chExt cx="2100" cy="1361"/>
          </a:xfrm>
        </p:grpSpPr>
        <p:grpSp>
          <p:nvGrpSpPr>
            <p:cNvPr id="34" name="Group 37"/>
            <p:cNvGrpSpPr/>
            <p:nvPr/>
          </p:nvGrpSpPr>
          <p:grpSpPr bwMode="auto">
            <a:xfrm>
              <a:off x="2492" y="2761"/>
              <a:ext cx="1528" cy="771"/>
              <a:chOff x="357" y="2450"/>
              <a:chExt cx="795" cy="646"/>
            </a:xfrm>
          </p:grpSpPr>
          <p:sp>
            <p:nvSpPr>
              <p:cNvPr id="39" name="Line 38"/>
              <p:cNvSpPr>
                <a:spLocks noChangeShapeType="1"/>
              </p:cNvSpPr>
              <p:nvPr/>
            </p:nvSpPr>
            <p:spPr bwMode="auto">
              <a:xfrm>
                <a:off x="357" y="2450"/>
                <a:ext cx="795" cy="0"/>
              </a:xfrm>
              <a:prstGeom prst="line">
                <a:avLst/>
              </a:prstGeom>
              <a:noFill/>
              <a:ln w="9525">
                <a:solidFill>
                  <a:srgbClr val="4D4D4D"/>
                </a:solidFill>
                <a:prstDash val="lgDash"/>
                <a:round/>
              </a:ln>
            </p:spPr>
            <p:txBody>
              <a:bodyPr/>
              <a:lstStyle/>
              <a:p>
                <a:endParaRPr lang="en-US">
                  <a:latin typeface="Arial" panose="020B0604020202020204"/>
                  <a:cs typeface="Arial" panose="020B0604020202020204"/>
                </a:endParaRPr>
              </a:p>
            </p:txBody>
          </p:sp>
          <p:sp>
            <p:nvSpPr>
              <p:cNvPr id="40" name="Line 39"/>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sp>
          <p:nvSpPr>
            <p:cNvPr id="35" name="Text Box 40"/>
            <p:cNvSpPr txBox="1">
              <a:spLocks noChangeArrowheads="1"/>
            </p:cNvSpPr>
            <p:nvPr/>
          </p:nvSpPr>
          <p:spPr bwMode="auto">
            <a:xfrm>
              <a:off x="3830" y="3531"/>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aseline="-25000">
                  <a:latin typeface="Arial" panose="020B0604020202020204"/>
                  <a:cs typeface="Arial" panose="020B0604020202020204"/>
                </a:rPr>
                <a:t>2</a:t>
              </a:r>
            </a:p>
          </p:txBody>
        </p:sp>
        <p:sp>
          <p:nvSpPr>
            <p:cNvPr id="36" name="Text Box 41"/>
            <p:cNvSpPr txBox="1">
              <a:spLocks noChangeArrowheads="1"/>
            </p:cNvSpPr>
            <p:nvPr/>
          </p:nvSpPr>
          <p:spPr bwMode="auto">
            <a:xfrm>
              <a:off x="2100" y="2604"/>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aseline="-25000">
                  <a:latin typeface="Arial" panose="020B0604020202020204"/>
                  <a:cs typeface="Arial" panose="020B0604020202020204"/>
                </a:rPr>
                <a:t>2</a:t>
              </a:r>
            </a:p>
          </p:txBody>
        </p:sp>
        <p:sp>
          <p:nvSpPr>
            <p:cNvPr id="37" name="Text Box 42"/>
            <p:cNvSpPr txBox="1">
              <a:spLocks noChangeArrowheads="1"/>
            </p:cNvSpPr>
            <p:nvPr/>
          </p:nvSpPr>
          <p:spPr bwMode="auto">
            <a:xfrm>
              <a:off x="3915" y="2458"/>
              <a:ext cx="247"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B</a:t>
              </a:r>
            </a:p>
          </p:txBody>
        </p:sp>
        <p:sp>
          <p:nvSpPr>
            <p:cNvPr id="38" name="Oval 43"/>
            <p:cNvSpPr>
              <a:spLocks noChangeArrowheads="1"/>
            </p:cNvSpPr>
            <p:nvPr/>
          </p:nvSpPr>
          <p:spPr bwMode="auto">
            <a:xfrm>
              <a:off x="3979" y="2718"/>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42" name="Rectangle 9"/>
          <p:cNvSpPr>
            <a:spLocks noChangeArrowheads="1"/>
          </p:cNvSpPr>
          <p:nvPr/>
        </p:nvSpPr>
        <p:spPr bwMode="auto">
          <a:xfrm>
            <a:off x="4637881" y="2139352"/>
            <a:ext cx="4347975" cy="1060450"/>
          </a:xfrm>
          <a:prstGeom prst="rect">
            <a:avLst/>
          </a:prstGeom>
          <a:noFill/>
          <a:ln w="9525">
            <a:noFill/>
            <a:miter lim="800000"/>
          </a:ln>
        </p:spPr>
        <p:txBody>
          <a:bodyPr/>
          <a:lstStyle/>
          <a:p>
            <a:pPr algn="ctr">
              <a:lnSpc>
                <a:spcPct val="105000"/>
              </a:lnSpc>
              <a:spcBef>
                <a:spcPct val="45000"/>
              </a:spcBef>
              <a:buClr>
                <a:srgbClr val="003399"/>
              </a:buClr>
              <a:buSzPct val="120000"/>
              <a:buFont typeface="Wingdings" panose="05000000000000000000" pitchFamily="2" charset="2"/>
              <a:buNone/>
            </a:pPr>
            <a:r>
              <a:rPr lang="zh-CN" altLang="en-US" sz="2800" dirty="0">
                <a:latin typeface="Arial" panose="020B0604020202020204"/>
                <a:cs typeface="Arial" panose="020B0604020202020204"/>
              </a:rPr>
              <a:t>新汽车（供给富有弹性）</a:t>
            </a:r>
            <a:endParaRPr lang="en-US" sz="2800" dirty="0">
              <a:latin typeface="Arial" panose="020B0604020202020204"/>
              <a:cs typeface="Arial" panose="020B0604020202020204"/>
            </a:endParaRPr>
          </a:p>
        </p:txBody>
      </p:sp>
      <p:sp>
        <p:nvSpPr>
          <p:cNvPr id="43" name="Text Box 43"/>
          <p:cNvSpPr txBox="1">
            <a:spLocks noChangeArrowheads="1"/>
          </p:cNvSpPr>
          <p:nvPr/>
        </p:nvSpPr>
        <p:spPr bwMode="auto">
          <a:xfrm>
            <a:off x="820738" y="1781175"/>
            <a:ext cx="2390775" cy="2198543"/>
          </a:xfrm>
          <a:prstGeom prst="rect">
            <a:avLst/>
          </a:prstGeom>
          <a:solidFill>
            <a:schemeClr val="bg1"/>
          </a:solidFill>
          <a:ln w="9525">
            <a:solidFill>
              <a:schemeClr val="tx1"/>
            </a:solidFill>
            <a:miter lim="800000"/>
          </a:ln>
        </p:spPr>
        <p:txBody>
          <a:bodyPr/>
          <a:lstStyle/>
          <a:p>
            <a:pPr>
              <a:lnSpc>
                <a:spcPct val="105000"/>
              </a:lnSpc>
              <a:spcBef>
                <a:spcPct val="50000"/>
              </a:spcBef>
            </a:pPr>
            <a:r>
              <a:rPr lang="zh-CN" altLang="en-US" sz="2600" dirty="0">
                <a:latin typeface="微软雅黑" panose="020B0503020204020204" pitchFamily="34" charset="-122"/>
                <a:ea typeface="微软雅黑" panose="020B0503020204020204" pitchFamily="34" charset="-122"/>
                <a:cs typeface="Arial" panose="020B0604020202020204"/>
              </a:rPr>
              <a:t>供给富有弹性时，需求增加使产量增加的比例要大于价格上升的比例</a:t>
            </a:r>
            <a:endParaRPr lang="en-US" sz="2600" dirty="0">
              <a:latin typeface="微软雅黑" panose="020B0503020204020204" pitchFamily="34" charset="-122"/>
              <a:ea typeface="微软雅黑" panose="020B0503020204020204" pitchFamily="34" charset="-122"/>
              <a:cs typeface="Arial" panose="020B0604020202020204"/>
            </a:endParaRPr>
          </a:p>
        </p:txBody>
      </p:sp>
      <p:sp>
        <p:nvSpPr>
          <p:cNvPr id="3" name="Rectangle 4">
            <a:extLst>
              <a:ext uri="{FF2B5EF4-FFF2-40B4-BE49-F238E27FC236}">
                <a16:creationId xmlns="" xmlns:a16="http://schemas.microsoft.com/office/drawing/2014/main" id="{37E39687-F21F-72EE-B705-0D7557CD22AA}"/>
              </a:ext>
            </a:extLst>
          </p:cNvPr>
          <p:cNvSpPr txBox="1">
            <a:spLocks noChangeArrowheads="1"/>
          </p:cNvSpPr>
          <p:nvPr/>
        </p:nvSpPr>
        <p:spPr>
          <a:xfrm>
            <a:off x="467518" y="383512"/>
            <a:ext cx="8208963" cy="954088"/>
          </a:xfrm>
          <a:prstGeom prst="rect">
            <a:avLst/>
          </a:prstGeom>
        </p:spPr>
        <p:txBody>
          <a:bodyP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smtClean="0">
                <a:solidFill>
                  <a:schemeClr val="tx2">
                    <a:lumMod val="50000"/>
                  </a:schemeClr>
                </a:solidFill>
                <a:latin typeface="Tahoma" pitchFamily="34" charset="0"/>
                <a:ea typeface="华光中雅_CNKI" panose="02000500000000000000"/>
                <a:cs typeface="Arial" charset="0"/>
              </a:rPr>
              <a:t>习题：参考</a:t>
            </a:r>
            <a:r>
              <a:rPr lang="zh-CN" altLang="en-US" sz="3200" dirty="0">
                <a:solidFill>
                  <a:schemeClr val="tx2">
                    <a:lumMod val="50000"/>
                  </a:schemeClr>
                </a:solidFill>
                <a:latin typeface="Tahoma" pitchFamily="34" charset="0"/>
                <a:ea typeface="华光中雅_CNKI" panose="02000500000000000000"/>
                <a:cs typeface="Arial" charset="0"/>
              </a:rPr>
              <a:t>答案</a:t>
            </a:r>
            <a:endParaRPr lang="en-US" sz="3200" dirty="0">
              <a:solidFill>
                <a:schemeClr val="tx2">
                  <a:lumMod val="50000"/>
                </a:schemeClr>
              </a:solidFill>
              <a:ea typeface="华光中雅_CNKI" panose="02000500000000000000"/>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downRigh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downRigh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457200" y="612058"/>
            <a:ext cx="2694039" cy="680884"/>
          </a:xfrm>
        </p:spPr>
        <p:txBody>
          <a:bodyPr>
            <a:normAutofit/>
          </a:bodyPr>
          <a:lstStyle/>
          <a:p>
            <a:pPr eaLnBrk="1" hangingPunct="1"/>
            <a:r>
              <a:rPr lang="zh-CN" altLang="en-US" sz="3200" dirty="0">
                <a:solidFill>
                  <a:schemeClr val="tx2">
                    <a:lumMod val="50000"/>
                  </a:schemeClr>
                </a:solidFill>
                <a:latin typeface="微软雅黑" panose="020B0503020204020204" pitchFamily="34" charset="-122"/>
                <a:ea typeface="华光中雅_CNKI" panose="02000500000000000000"/>
              </a:rPr>
              <a:t>需求价格弹性</a:t>
            </a:r>
            <a:endParaRPr lang="en-US" sz="3200" dirty="0">
              <a:solidFill>
                <a:schemeClr val="tx2">
                  <a:lumMod val="50000"/>
                </a:schemeClr>
              </a:solidFill>
              <a:latin typeface="微软雅黑" panose="020B0503020204020204" pitchFamily="34" charset="-122"/>
              <a:ea typeface="华光中雅_CNKI" panose="02000500000000000000"/>
            </a:endParaRPr>
          </a:p>
        </p:txBody>
      </p:sp>
      <p:sp>
        <p:nvSpPr>
          <p:cNvPr id="10245" name="Rectangle 3"/>
          <p:cNvSpPr>
            <a:spLocks noGrp="1" noChangeArrowheads="1"/>
          </p:cNvSpPr>
          <p:nvPr>
            <p:ph idx="1"/>
          </p:nvPr>
        </p:nvSpPr>
        <p:spPr>
          <a:xfrm>
            <a:off x="342900" y="1375063"/>
            <a:ext cx="8229600" cy="3519055"/>
          </a:xfrm>
        </p:spPr>
        <p:txBody>
          <a:bodyPr>
            <a:normAutofit/>
          </a:bodyPr>
          <a:lstStyle/>
          <a:p>
            <a:r>
              <a:rPr lang="zh-CN" altLang="en-US" b="1" dirty="0">
                <a:solidFill>
                  <a:srgbClr val="CC0000"/>
                </a:solidFill>
                <a:latin typeface="微软雅黑" panose="020B0503020204020204" pitchFamily="34" charset="-122"/>
                <a:ea typeface="微软雅黑" panose="020B0503020204020204" pitchFamily="34" charset="-122"/>
              </a:rPr>
              <a:t>需求</a:t>
            </a:r>
            <a:r>
              <a:rPr lang="zh-CN" altLang="en-US" b="1">
                <a:solidFill>
                  <a:srgbClr val="CC0000"/>
                </a:solidFill>
                <a:latin typeface="微软雅黑" panose="020B0503020204020204" pitchFamily="34" charset="-122"/>
                <a:ea typeface="微软雅黑" panose="020B0503020204020204" pitchFamily="34" charset="-122"/>
              </a:rPr>
              <a:t>价格</a:t>
            </a:r>
            <a:r>
              <a:rPr lang="zh-CN" altLang="en-US" b="1" smtClean="0">
                <a:solidFill>
                  <a:srgbClr val="CC0000"/>
                </a:solidFill>
                <a:latin typeface="微软雅黑" panose="020B0503020204020204" pitchFamily="34" charset="-122"/>
                <a:ea typeface="微软雅黑" panose="020B0503020204020204" pitchFamily="34" charset="-122"/>
              </a:rPr>
              <a:t>弹性</a:t>
            </a:r>
            <a:r>
              <a:rPr lang="zh-CN" altLang="en-US">
                <a:latin typeface="微软雅黑" panose="020B0503020204020204" pitchFamily="34" charset="-122"/>
                <a:ea typeface="微软雅黑" panose="020B0503020204020204" pitchFamily="34" charset="-122"/>
              </a:rPr>
              <a:t>：衡量的是一</a:t>
            </a:r>
            <a:r>
              <a:rPr lang="zh-CN" altLang="en-US" dirty="0">
                <a:latin typeface="微软雅黑" panose="020B0503020204020204" pitchFamily="34" charset="-122"/>
                <a:ea typeface="微软雅黑" panose="020B0503020204020204" pitchFamily="34" charset="-122"/>
              </a:rPr>
              <a:t>种物品需求量对其价格变动反应程度</a:t>
            </a:r>
            <a:r>
              <a:rPr lang="zh-CN" altLang="en-US">
                <a:latin typeface="微软雅黑" panose="020B0503020204020204" pitchFamily="34" charset="-122"/>
                <a:ea typeface="微软雅黑" panose="020B0503020204020204" pitchFamily="34" charset="-122"/>
              </a:rPr>
              <a:t>的指标</a:t>
            </a:r>
            <a:endParaRPr lang="en-US" altLang="zh-CN" dirty="0">
              <a:latin typeface="微软雅黑" panose="020B0503020204020204" pitchFamily="34" charset="-122"/>
              <a:ea typeface="微软雅黑" panose="020B0503020204020204" pitchFamily="34" charset="-122"/>
            </a:endParaRPr>
          </a:p>
        </p:txBody>
      </p:sp>
      <p:grpSp>
        <p:nvGrpSpPr>
          <p:cNvPr id="2" name="Group 4"/>
          <p:cNvGrpSpPr/>
          <p:nvPr/>
        </p:nvGrpSpPr>
        <p:grpSpPr bwMode="auto">
          <a:xfrm>
            <a:off x="670335" y="2369216"/>
            <a:ext cx="7646988" cy="1212850"/>
            <a:chOff x="486" y="1450"/>
            <a:chExt cx="4817" cy="764"/>
          </a:xfrm>
        </p:grpSpPr>
        <p:sp>
          <p:nvSpPr>
            <p:cNvPr id="10249" name="Rectangle 5"/>
            <p:cNvSpPr>
              <a:spLocks noChangeArrowheads="1"/>
            </p:cNvSpPr>
            <p:nvPr/>
          </p:nvSpPr>
          <p:spPr bwMode="auto">
            <a:xfrm>
              <a:off x="486" y="1450"/>
              <a:ext cx="4817" cy="764"/>
            </a:xfrm>
            <a:prstGeom prst="rect">
              <a:avLst/>
            </a:prstGeom>
            <a:solidFill>
              <a:srgbClr val="FFFFCC"/>
            </a:solidFill>
            <a:ln w="9525">
              <a:no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nvGrpSpPr>
            <p:cNvPr id="3" name="Group 6"/>
            <p:cNvGrpSpPr/>
            <p:nvPr/>
          </p:nvGrpSpPr>
          <p:grpSpPr bwMode="auto">
            <a:xfrm>
              <a:off x="682" y="1473"/>
              <a:ext cx="4539" cy="696"/>
              <a:chOff x="652" y="1743"/>
              <a:chExt cx="4539" cy="696"/>
            </a:xfrm>
          </p:grpSpPr>
          <p:sp>
            <p:nvSpPr>
              <p:cNvPr id="10251" name="Text Box 7"/>
              <p:cNvSpPr txBox="1">
                <a:spLocks noChangeArrowheads="1"/>
              </p:cNvSpPr>
              <p:nvPr/>
            </p:nvSpPr>
            <p:spPr bwMode="auto">
              <a:xfrm>
                <a:off x="652" y="1942"/>
                <a:ext cx="1589" cy="320"/>
              </a:xfrm>
              <a:prstGeom prst="rect">
                <a:avLst/>
              </a:prstGeom>
              <a:solidFill>
                <a:srgbClr val="FFFFCC"/>
              </a:solidFill>
              <a:ln w="9525">
                <a:noFill/>
                <a:miter lim="800000"/>
              </a:ln>
            </p:spPr>
            <p:txBody>
              <a:bodyPr>
                <a:spAutoFit/>
              </a:bodyPr>
              <a:lstStyle/>
              <a:p>
                <a:pPr algn="ctr">
                  <a:spcBef>
                    <a:spcPct val="50000"/>
                  </a:spcBef>
                </a:pPr>
                <a:r>
                  <a:rPr lang="zh-CN" altLang="en-US" sz="2700" dirty="0">
                    <a:latin typeface="微软雅黑" panose="020B0503020204020204" pitchFamily="34" charset="-122"/>
                    <a:ea typeface="微软雅黑" panose="020B0503020204020204" pitchFamily="34" charset="-122"/>
                    <a:cs typeface="Arial" panose="020B0604020202020204"/>
                  </a:rPr>
                  <a:t>需求价格弹性</a:t>
                </a:r>
                <a:endParaRPr lang="en-US" sz="2700" dirty="0">
                  <a:latin typeface="微软雅黑" panose="020B0503020204020204" pitchFamily="34" charset="-122"/>
                  <a:ea typeface="微软雅黑" panose="020B0503020204020204" pitchFamily="34" charset="-122"/>
                  <a:cs typeface="Arial" panose="020B0604020202020204"/>
                </a:endParaRPr>
              </a:p>
            </p:txBody>
          </p:sp>
          <p:sp>
            <p:nvSpPr>
              <p:cNvPr id="10252" name="Text Box 8"/>
              <p:cNvSpPr txBox="1">
                <a:spLocks noChangeArrowheads="1"/>
              </p:cNvSpPr>
              <p:nvPr/>
            </p:nvSpPr>
            <p:spPr bwMode="auto">
              <a:xfrm>
                <a:off x="2146" y="1949"/>
                <a:ext cx="289" cy="308"/>
              </a:xfrm>
              <a:prstGeom prst="rect">
                <a:avLst/>
              </a:prstGeom>
              <a:solidFill>
                <a:srgbClr val="FFFFCC"/>
              </a:solid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10253" name="Text Box 9"/>
              <p:cNvSpPr txBox="1">
                <a:spLocks noChangeArrowheads="1"/>
              </p:cNvSpPr>
              <p:nvPr/>
            </p:nvSpPr>
            <p:spPr bwMode="auto">
              <a:xfrm>
                <a:off x="2539" y="1743"/>
                <a:ext cx="2648" cy="317"/>
              </a:xfrm>
              <a:prstGeom prst="rect">
                <a:avLst/>
              </a:prstGeom>
              <a:solidFill>
                <a:srgbClr val="FFFFCC"/>
              </a:solidFill>
              <a:ln w="9525">
                <a:noFill/>
                <a:miter lim="800000"/>
              </a:ln>
            </p:spPr>
            <p:txBody>
              <a:bodyPr>
                <a:spAutoFit/>
              </a:bodyPr>
              <a:lstStyle/>
              <a:p>
                <a:pPr algn="ctr">
                  <a:spcBef>
                    <a:spcPct val="50000"/>
                  </a:spcBef>
                </a:pPr>
                <a:r>
                  <a:rPr lang="zh-CN" altLang="en-US" sz="2700" dirty="0">
                    <a:latin typeface="微软雅黑" panose="020B0503020204020204" pitchFamily="34" charset="-122"/>
                    <a:ea typeface="微软雅黑" panose="020B0503020204020204" pitchFamily="34" charset="-122"/>
                    <a:cs typeface="Arial" panose="020B0604020202020204"/>
                  </a:rPr>
                  <a:t>需求量变动百分比</a:t>
                </a:r>
                <a:endParaRPr lang="en-US" sz="27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10254" name="Text Box 10"/>
              <p:cNvSpPr txBox="1">
                <a:spLocks noChangeArrowheads="1"/>
              </p:cNvSpPr>
              <p:nvPr/>
            </p:nvSpPr>
            <p:spPr bwMode="auto">
              <a:xfrm>
                <a:off x="2543" y="2119"/>
                <a:ext cx="2648" cy="320"/>
              </a:xfrm>
              <a:prstGeom prst="rect">
                <a:avLst/>
              </a:prstGeom>
              <a:solidFill>
                <a:srgbClr val="FFFFCC"/>
              </a:solidFill>
              <a:ln w="9525">
                <a:noFill/>
                <a:miter lim="800000"/>
              </a:ln>
            </p:spPr>
            <p:txBody>
              <a:bodyPr>
                <a:spAutoFit/>
              </a:bodyPr>
              <a:lstStyle/>
              <a:p>
                <a:pPr algn="ctr">
                  <a:spcBef>
                    <a:spcPct val="50000"/>
                  </a:spcBef>
                </a:pPr>
                <a:r>
                  <a:rPr lang="zh-CN" altLang="en-US" sz="2700" dirty="0">
                    <a:latin typeface="微软雅黑" panose="020B0503020204020204" pitchFamily="34" charset="-122"/>
                    <a:ea typeface="微软雅黑" panose="020B0503020204020204" pitchFamily="34" charset="-122"/>
                    <a:cs typeface="Arial" panose="020B0604020202020204"/>
                  </a:rPr>
                  <a:t>价格变动百分比</a:t>
                </a:r>
                <a:endParaRPr lang="en-US" sz="27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10255" name="Line 11"/>
              <p:cNvSpPr>
                <a:spLocks noChangeShapeType="1"/>
              </p:cNvSpPr>
              <p:nvPr/>
            </p:nvSpPr>
            <p:spPr bwMode="auto">
              <a:xfrm>
                <a:off x="2599" y="2101"/>
                <a:ext cx="254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
        <p:nvSpPr>
          <p:cNvPr id="69644" name="Rectangle 12"/>
          <p:cNvSpPr>
            <a:spLocks noChangeArrowheads="1"/>
          </p:cNvSpPr>
          <p:nvPr/>
        </p:nvSpPr>
        <p:spPr bwMode="auto">
          <a:xfrm>
            <a:off x="813978" y="3956414"/>
            <a:ext cx="8229600" cy="667542"/>
          </a:xfrm>
          <a:prstGeom prst="rect">
            <a:avLst/>
          </a:prstGeom>
          <a:noFill/>
          <a:ln w="9525">
            <a:noFill/>
            <a:miter lim="800000"/>
          </a:ln>
        </p:spPr>
        <p:txBody>
          <a:bodyPr/>
          <a:lstStyle/>
          <a:p>
            <a:r>
              <a:rPr lang="zh-CN" altLang="en-US" sz="2800" dirty="0">
                <a:solidFill>
                  <a:srgbClr val="002060"/>
                </a:solidFill>
                <a:latin typeface="微软雅黑" panose="020B0503020204020204" pitchFamily="34" charset="-122"/>
                <a:ea typeface="微软雅黑" panose="020B0503020204020204" pitchFamily="34" charset="-122"/>
                <a:cs typeface="Arial" pitchFamily="34" charset="0"/>
              </a:rPr>
              <a:t>简单的说，</a:t>
            </a:r>
            <a:r>
              <a:rPr lang="zh-CN" altLang="en-US" sz="2800">
                <a:solidFill>
                  <a:srgbClr val="002060"/>
                </a:solidFill>
                <a:latin typeface="微软雅黑" panose="020B0503020204020204" pitchFamily="34" charset="-122"/>
                <a:ea typeface="微软雅黑" panose="020B0503020204020204" pitchFamily="34" charset="-122"/>
                <a:cs typeface="Arial" pitchFamily="34" charset="0"/>
              </a:rPr>
              <a:t>它衡量</a:t>
            </a:r>
            <a:r>
              <a:rPr lang="zh-CN" altLang="en-US" sz="2800" smtClean="0">
                <a:solidFill>
                  <a:srgbClr val="002060"/>
                </a:solidFill>
                <a:latin typeface="微软雅黑" panose="020B0503020204020204" pitchFamily="34" charset="-122"/>
                <a:ea typeface="微软雅黑" panose="020B0503020204020204" pitchFamily="34" charset="-122"/>
                <a:cs typeface="Arial" pitchFamily="34" charset="0"/>
              </a:rPr>
              <a:t>买者需求</a:t>
            </a:r>
            <a:r>
              <a:rPr lang="zh-CN" altLang="en-US" sz="2800" dirty="0">
                <a:solidFill>
                  <a:srgbClr val="002060"/>
                </a:solidFill>
                <a:latin typeface="微软雅黑" panose="020B0503020204020204" pitchFamily="34" charset="-122"/>
                <a:ea typeface="微软雅黑" panose="020B0503020204020204" pitchFamily="34" charset="-122"/>
                <a:cs typeface="Arial" pitchFamily="34" charset="0"/>
              </a:rPr>
              <a:t>的价格</a:t>
            </a:r>
            <a:r>
              <a:rPr lang="zh-CN" altLang="en-US" sz="2800">
                <a:solidFill>
                  <a:srgbClr val="002060"/>
                </a:solidFill>
                <a:latin typeface="微软雅黑" panose="020B0503020204020204" pitchFamily="34" charset="-122"/>
                <a:ea typeface="微软雅黑" panose="020B0503020204020204" pitchFamily="34" charset="-122"/>
                <a:cs typeface="Arial" pitchFamily="34" charset="0"/>
              </a:rPr>
              <a:t>敏感程度</a:t>
            </a:r>
            <a:endParaRPr lang="en-US" altLang="zh-CN" sz="2800" dirty="0">
              <a:solidFill>
                <a:srgbClr val="002060"/>
              </a:solidFill>
              <a:latin typeface="微软雅黑" panose="020B0503020204020204" pitchFamily="34" charset="-122"/>
              <a:ea typeface="微软雅黑" panose="020B0503020204020204" pitchFamily="34" charset="-122"/>
              <a:cs typeface="Arial" pitchFamily="34" charset="0"/>
            </a:endParaRPr>
          </a:p>
        </p:txBody>
      </p:sp>
      <p:sp>
        <p:nvSpPr>
          <p:cNvPr id="1024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wipe(left)">
                                      <p:cBhvr>
                                        <p:cTn id="7" dur="500"/>
                                        <p:tgtEl>
                                          <p:spTgt spid="10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44"/>
                                        </p:tgtEl>
                                        <p:attrNameLst>
                                          <p:attrName>style.visibility</p:attrName>
                                        </p:attrNameLst>
                                      </p:cBhvr>
                                      <p:to>
                                        <p:strVal val="visible"/>
                                      </p:to>
                                    </p:set>
                                    <p:animEffect transition="in" filter="wipe(left)">
                                      <p:cBhvr>
                                        <p:cTn id="17" dur="500"/>
                                        <p:tgtEl>
                                          <p:spTgt spid="6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bldLvl="4"/>
      <p:bldP spid="69644"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1041400" y="1674813"/>
            <a:ext cx="4319588" cy="3397250"/>
            <a:chOff x="457" y="1044"/>
            <a:chExt cx="2721" cy="2140"/>
          </a:xfrm>
        </p:grpSpPr>
        <p:sp>
          <p:nvSpPr>
            <p:cNvPr id="56368" name="Arc 3"/>
            <p:cNvSpPr/>
            <p:nvPr/>
          </p:nvSpPr>
          <p:spPr bwMode="auto">
            <a:xfrm flipH="1" flipV="1">
              <a:off x="457" y="1096"/>
              <a:ext cx="2517" cy="2088"/>
            </a:xfrm>
            <a:custGeom>
              <a:avLst/>
              <a:gdLst>
                <a:gd name="T0" fmla="*/ 0 w 21471"/>
                <a:gd name="T1" fmla="*/ 0 h 21465"/>
                <a:gd name="T2" fmla="*/ 0 w 21471"/>
                <a:gd name="T3" fmla="*/ 0 h 21465"/>
                <a:gd name="T4" fmla="*/ 0 w 21471"/>
                <a:gd name="T5" fmla="*/ 0 h 21465"/>
                <a:gd name="T6" fmla="*/ 0 60000 65536"/>
                <a:gd name="T7" fmla="*/ 0 60000 65536"/>
                <a:gd name="T8" fmla="*/ 0 60000 65536"/>
                <a:gd name="T9" fmla="*/ 0 w 21471"/>
                <a:gd name="T10" fmla="*/ 0 h 21465"/>
                <a:gd name="T11" fmla="*/ 21471 w 21471"/>
                <a:gd name="T12" fmla="*/ 21465 h 21465"/>
              </a:gdLst>
              <a:ahLst/>
              <a:cxnLst>
                <a:cxn ang="T6">
                  <a:pos x="T0" y="T1"/>
                </a:cxn>
                <a:cxn ang="T7">
                  <a:pos x="T2" y="T3"/>
                </a:cxn>
                <a:cxn ang="T8">
                  <a:pos x="T4" y="T5"/>
                </a:cxn>
              </a:cxnLst>
              <a:rect l="T9" t="T10" r="T11" b="T12"/>
              <a:pathLst>
                <a:path w="21471" h="21465" fill="none" extrusionOk="0">
                  <a:moveTo>
                    <a:pt x="-1" y="19107"/>
                  </a:moveTo>
                  <a:cubicBezTo>
                    <a:pt x="1102" y="9066"/>
                    <a:pt x="9017" y="1129"/>
                    <a:pt x="19056" y="0"/>
                  </a:cubicBezTo>
                </a:path>
                <a:path w="21471" h="21465" stroke="0" extrusionOk="0">
                  <a:moveTo>
                    <a:pt x="-1" y="19107"/>
                  </a:moveTo>
                  <a:cubicBezTo>
                    <a:pt x="1102" y="9066"/>
                    <a:pt x="9017" y="1129"/>
                    <a:pt x="19056" y="0"/>
                  </a:cubicBezTo>
                  <a:lnTo>
                    <a:pt x="21471" y="21465"/>
                  </a:lnTo>
                  <a:close/>
                </a:path>
              </a:pathLst>
            </a:custGeom>
            <a:noFill/>
            <a:ln w="38100">
              <a:solidFill>
                <a:srgbClr val="003399"/>
              </a:solidFill>
              <a:round/>
            </a:ln>
          </p:spPr>
          <p:txBody>
            <a:bodyPr rot="10800000"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6369" name="Text Box 4"/>
            <p:cNvSpPr txBox="1">
              <a:spLocks noChangeArrowheads="1"/>
            </p:cNvSpPr>
            <p:nvPr/>
          </p:nvSpPr>
          <p:spPr bwMode="auto">
            <a:xfrm>
              <a:off x="2791" y="1044"/>
              <a:ext cx="38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S</a:t>
              </a:r>
            </a:p>
          </p:txBody>
        </p:sp>
      </p:grpSp>
      <p:sp>
        <p:nvSpPr>
          <p:cNvPr id="56325" name="Rectangle 5"/>
          <p:cNvSpPr>
            <a:spLocks noGrp="1" noChangeArrowheads="1"/>
          </p:cNvSpPr>
          <p:nvPr>
            <p:ph type="title" idx="4294967295"/>
          </p:nvPr>
        </p:nvSpPr>
        <p:spPr>
          <a:xfrm>
            <a:off x="469900" y="738188"/>
            <a:ext cx="4656138" cy="496887"/>
          </a:xfrm>
        </p:spPr>
        <p:txBody>
          <a:bodyPr>
            <a:normAutofit fontScale="90000"/>
          </a:bodyPr>
          <a:lstStyle/>
          <a:p>
            <a:pPr eaLnBrk="1" hangingPunct="1"/>
            <a:r>
              <a:rPr lang="zh-CN" altLang="en-US" sz="3200" dirty="0">
                <a:latin typeface="微软雅黑" panose="020B0503020204020204" pitchFamily="34" charset="-122"/>
                <a:ea typeface="微软雅黑" panose="020B0503020204020204" pitchFamily="34" charset="-122"/>
              </a:rPr>
              <a:t>供给</a:t>
            </a:r>
            <a:r>
              <a:rPr lang="zh-CN" altLang="en-US" sz="3200">
                <a:latin typeface="微软雅黑" panose="020B0503020204020204" pitchFamily="34" charset="-122"/>
                <a:ea typeface="微软雅黑" panose="020B0503020204020204" pitchFamily="34" charset="-122"/>
              </a:rPr>
              <a:t>价格</a:t>
            </a:r>
            <a:r>
              <a:rPr lang="zh-CN" altLang="en-US" sz="3200" smtClean="0">
                <a:latin typeface="微软雅黑" panose="020B0503020204020204" pitchFamily="34" charset="-122"/>
                <a:ea typeface="华光中雅_CNKI" panose="02000500000000000000"/>
              </a:rPr>
              <a:t>弹性</a:t>
            </a:r>
            <a:r>
              <a:rPr lang="zh-CN" altLang="en-US" sz="3200" smtClean="0">
                <a:latin typeface="微软雅黑" panose="020B0503020204020204" pitchFamily="34" charset="-122"/>
                <a:ea typeface="微软雅黑" panose="020B0503020204020204" pitchFamily="34" charset="-122"/>
              </a:rPr>
              <a:t>如何</a:t>
            </a:r>
            <a:r>
              <a:rPr lang="zh-CN" altLang="en-US" sz="3200" dirty="0">
                <a:latin typeface="微软雅黑" panose="020B0503020204020204" pitchFamily="34" charset="-122"/>
                <a:ea typeface="微软雅黑" panose="020B0503020204020204" pitchFamily="34" charset="-122"/>
              </a:rPr>
              <a:t>变动</a:t>
            </a:r>
            <a:endParaRPr lang="en-US" sz="3200" dirty="0">
              <a:latin typeface="微软雅黑" panose="020B0503020204020204" pitchFamily="34" charset="-122"/>
              <a:ea typeface="微软雅黑" panose="020B0503020204020204" pitchFamily="34" charset="-122"/>
            </a:endParaRPr>
          </a:p>
        </p:txBody>
      </p:sp>
      <p:sp>
        <p:nvSpPr>
          <p:cNvPr id="195597" name="Rectangle 13"/>
          <p:cNvSpPr>
            <a:spLocks noGrp="1" noChangeArrowheads="1"/>
          </p:cNvSpPr>
          <p:nvPr>
            <p:ph type="body" idx="4294967295"/>
          </p:nvPr>
        </p:nvSpPr>
        <p:spPr>
          <a:xfrm>
            <a:off x="6732588" y="1739900"/>
            <a:ext cx="2042702" cy="2212668"/>
          </a:xfrm>
          <a:solidFill>
            <a:srgbClr val="FFFFCC"/>
          </a:solidFill>
          <a:effectLst>
            <a:outerShdw blurRad="50800" dist="38100" dir="2700000" algn="tl" rotWithShape="0">
              <a:prstClr val="black">
                <a:alpha val="40000"/>
              </a:prstClr>
            </a:outerShdw>
          </a:effectLst>
        </p:spPr>
        <p:txBody>
          <a:bodyPr lIns="182880" tIns="91440" rIns="182880" bIns="91440">
            <a:normAutofit fontScale="92500"/>
          </a:bodyPr>
          <a:lstStyle/>
          <a:p>
            <a:pPr marL="0" indent="0" eaLnBrk="1" hangingPunct="1">
              <a:spcBef>
                <a:spcPct val="40000"/>
              </a:spcBef>
              <a:buFont typeface="Wingdings" panose="05000000000000000000" pitchFamily="2" charset="2"/>
              <a:buNone/>
              <a:defRPr/>
            </a:pPr>
            <a:r>
              <a:rPr lang="zh-CN" altLang="en-US" sz="2700" smtClean="0">
                <a:latin typeface="微软雅黑" panose="020B0503020204020204" pitchFamily="34" charset="-122"/>
                <a:ea typeface="微软雅黑" panose="020B0503020204020204" pitchFamily="34" charset="-122"/>
              </a:rPr>
              <a:t>由于产能限制</a:t>
            </a:r>
            <a:r>
              <a:rPr lang="zh-CN" altLang="en-US" sz="2700" dirty="0">
                <a:latin typeface="微软雅黑" panose="020B0503020204020204" pitchFamily="34" charset="-122"/>
                <a:ea typeface="微软雅黑" panose="020B0503020204020204" pitchFamily="34" charset="-122"/>
              </a:rPr>
              <a:t>，当供给量越大时，供给价格弹性越小</a:t>
            </a:r>
            <a:endParaRPr lang="en-US" sz="2700" dirty="0">
              <a:latin typeface="微软雅黑" panose="020B0503020204020204" pitchFamily="34" charset="-122"/>
              <a:ea typeface="微软雅黑" panose="020B0503020204020204" pitchFamily="34" charset="-122"/>
            </a:endParaRPr>
          </a:p>
        </p:txBody>
      </p:sp>
      <p:grpSp>
        <p:nvGrpSpPr>
          <p:cNvPr id="3" name="Group 6"/>
          <p:cNvGrpSpPr/>
          <p:nvPr/>
        </p:nvGrpSpPr>
        <p:grpSpPr bwMode="auto">
          <a:xfrm>
            <a:off x="1001713" y="1463675"/>
            <a:ext cx="4740275" cy="4079875"/>
            <a:chOff x="432" y="911"/>
            <a:chExt cx="2986" cy="2570"/>
          </a:xfrm>
        </p:grpSpPr>
        <p:grpSp>
          <p:nvGrpSpPr>
            <p:cNvPr id="4" name="Group 7"/>
            <p:cNvGrpSpPr/>
            <p:nvPr/>
          </p:nvGrpSpPr>
          <p:grpSpPr bwMode="auto">
            <a:xfrm>
              <a:off x="607" y="1177"/>
              <a:ext cx="2502" cy="2164"/>
              <a:chOff x="1098" y="1361"/>
              <a:chExt cx="2116" cy="2027"/>
            </a:xfrm>
          </p:grpSpPr>
          <p:sp>
            <p:nvSpPr>
              <p:cNvPr id="56366" name="Line 8"/>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6367" name="Line 9"/>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6364" name="Text Box 10"/>
            <p:cNvSpPr txBox="1">
              <a:spLocks noChangeArrowheads="1"/>
            </p:cNvSpPr>
            <p:nvPr/>
          </p:nvSpPr>
          <p:spPr bwMode="auto">
            <a:xfrm>
              <a:off x="432" y="911"/>
              <a:ext cx="39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p>
          </p:txBody>
        </p:sp>
        <p:sp>
          <p:nvSpPr>
            <p:cNvPr id="56365" name="Text Box 11"/>
            <p:cNvSpPr txBox="1">
              <a:spLocks noChangeArrowheads="1"/>
            </p:cNvSpPr>
            <p:nvPr/>
          </p:nvSpPr>
          <p:spPr bwMode="auto">
            <a:xfrm>
              <a:off x="3051" y="3193"/>
              <a:ext cx="36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Q</a:t>
              </a:r>
            </a:p>
          </p:txBody>
        </p:sp>
      </p:grpSp>
      <p:sp>
        <p:nvSpPr>
          <p:cNvPr id="56327" name="FlagCount" hidden="1">
            <a:hlinkClick r:id="rId3" action="ppaction://hlinkfile"/>
          </p:cNvPr>
          <p:cNvSpPr>
            <a:spLocks noChangeArrowheads="1"/>
          </p:cNvSpPr>
          <p:nvPr/>
        </p:nvSpPr>
        <p:spPr bwMode="auto">
          <a:xfrm>
            <a:off x="8382000" y="3048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5" name="Group 14"/>
          <p:cNvGrpSpPr/>
          <p:nvPr/>
        </p:nvGrpSpPr>
        <p:grpSpPr bwMode="auto">
          <a:xfrm>
            <a:off x="588963" y="2312988"/>
            <a:ext cx="4840287" cy="3717925"/>
            <a:chOff x="172" y="1446"/>
            <a:chExt cx="3049" cy="2342"/>
          </a:xfrm>
        </p:grpSpPr>
        <p:grpSp>
          <p:nvGrpSpPr>
            <p:cNvPr id="6" name="Group 15"/>
            <p:cNvGrpSpPr/>
            <p:nvPr/>
          </p:nvGrpSpPr>
          <p:grpSpPr bwMode="auto">
            <a:xfrm>
              <a:off x="611" y="1590"/>
              <a:ext cx="2306" cy="1747"/>
              <a:chOff x="357" y="2450"/>
              <a:chExt cx="795" cy="646"/>
            </a:xfrm>
          </p:grpSpPr>
          <p:sp>
            <p:nvSpPr>
              <p:cNvPr id="56361" name="Line 16"/>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6362" name="Line 17"/>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6357" name="Oval 18"/>
            <p:cNvSpPr>
              <a:spLocks noChangeArrowheads="1"/>
            </p:cNvSpPr>
            <p:nvPr/>
          </p:nvSpPr>
          <p:spPr bwMode="auto">
            <a:xfrm>
              <a:off x="2878" y="1554"/>
              <a:ext cx="70" cy="71"/>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6358" name="Text Box 19"/>
            <p:cNvSpPr txBox="1">
              <a:spLocks noChangeArrowheads="1"/>
            </p:cNvSpPr>
            <p:nvPr/>
          </p:nvSpPr>
          <p:spPr bwMode="auto">
            <a:xfrm>
              <a:off x="172" y="1446"/>
              <a:ext cx="441" cy="279"/>
            </a:xfrm>
            <a:prstGeom prst="rect">
              <a:avLst/>
            </a:prstGeom>
            <a:noFill/>
            <a:ln w="9525">
              <a:noFill/>
              <a:miter lim="800000"/>
            </a:ln>
          </p:spPr>
          <p:txBody>
            <a:bodyPr>
              <a:spAutoFit/>
            </a:bodyPr>
            <a:lstStyle/>
            <a:p>
              <a:pPr algn="r">
                <a:spcBef>
                  <a:spcPct val="50000"/>
                </a:spcBef>
              </a:pPr>
              <a:r>
                <a:rPr lang="en-US" sz="2300" smtClean="0">
                  <a:latin typeface="微软雅黑" panose="020B0503020204020204" pitchFamily="34" charset="-122"/>
                  <a:ea typeface="微软雅黑" panose="020B0503020204020204" pitchFamily="34" charset="-122"/>
                  <a:cs typeface="Arial" panose="020B0604020202020204"/>
                </a:rPr>
                <a:t>15</a:t>
              </a:r>
              <a:endParaRPr lang="en-US" sz="2300">
                <a:latin typeface="微软雅黑" panose="020B0503020204020204" pitchFamily="34" charset="-122"/>
                <a:ea typeface="微软雅黑" panose="020B0503020204020204" pitchFamily="34" charset="-122"/>
                <a:cs typeface="Arial" panose="020B0604020202020204"/>
              </a:endParaRPr>
            </a:p>
          </p:txBody>
        </p:sp>
        <p:sp>
          <p:nvSpPr>
            <p:cNvPr id="56359" name="Text Box 20"/>
            <p:cNvSpPr txBox="1">
              <a:spLocks noChangeArrowheads="1"/>
            </p:cNvSpPr>
            <p:nvPr/>
          </p:nvSpPr>
          <p:spPr bwMode="auto">
            <a:xfrm>
              <a:off x="2754" y="3507"/>
              <a:ext cx="467" cy="281"/>
            </a:xfrm>
            <a:prstGeom prst="rect">
              <a:avLst/>
            </a:prstGeom>
            <a:noFill/>
            <a:ln w="9525">
              <a:noFill/>
              <a:miter lim="800000"/>
            </a:ln>
          </p:spPr>
          <p:txBody>
            <a:bodyPr wrap="square">
              <a:spAutoFit/>
            </a:bodyPr>
            <a:lstStyle/>
            <a:p>
              <a:pPr algn="ctr">
                <a:spcBef>
                  <a:spcPct val="50000"/>
                </a:spcBef>
              </a:pPr>
              <a:r>
                <a:rPr lang="en-US" sz="2300">
                  <a:latin typeface="微软雅黑" panose="020B0503020204020204" pitchFamily="34" charset="-122"/>
                  <a:ea typeface="微软雅黑" panose="020B0503020204020204" pitchFamily="34" charset="-122"/>
                  <a:cs typeface="Arial" panose="020B0604020202020204"/>
                </a:rPr>
                <a:t>525</a:t>
              </a:r>
            </a:p>
          </p:txBody>
        </p:sp>
        <p:sp>
          <p:nvSpPr>
            <p:cNvPr id="56360" name="Line 21"/>
            <p:cNvSpPr>
              <a:spLocks noChangeShapeType="1"/>
            </p:cNvSpPr>
            <p:nvPr/>
          </p:nvSpPr>
          <p:spPr bwMode="auto">
            <a:xfrm flipH="1" flipV="1">
              <a:off x="2918" y="3364"/>
              <a:ext cx="37" cy="199"/>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7" name="Group 22"/>
          <p:cNvGrpSpPr/>
          <p:nvPr/>
        </p:nvGrpSpPr>
        <p:grpSpPr bwMode="auto">
          <a:xfrm>
            <a:off x="750888" y="3079750"/>
            <a:ext cx="3902075" cy="2944813"/>
            <a:chOff x="274" y="1929"/>
            <a:chExt cx="2458" cy="1855"/>
          </a:xfrm>
        </p:grpSpPr>
        <p:grpSp>
          <p:nvGrpSpPr>
            <p:cNvPr id="8" name="Group 23"/>
            <p:cNvGrpSpPr/>
            <p:nvPr/>
          </p:nvGrpSpPr>
          <p:grpSpPr bwMode="auto">
            <a:xfrm>
              <a:off x="612" y="2070"/>
              <a:ext cx="2087" cy="1273"/>
              <a:chOff x="357" y="2450"/>
              <a:chExt cx="795" cy="646"/>
            </a:xfrm>
          </p:grpSpPr>
          <p:sp>
            <p:nvSpPr>
              <p:cNvPr id="56354" name="Line 24"/>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6355" name="Line 25"/>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6350" name="Text Box 26"/>
            <p:cNvSpPr txBox="1">
              <a:spLocks noChangeArrowheads="1"/>
            </p:cNvSpPr>
            <p:nvPr/>
          </p:nvSpPr>
          <p:spPr bwMode="auto">
            <a:xfrm>
              <a:off x="274" y="1929"/>
              <a:ext cx="339" cy="279"/>
            </a:xfrm>
            <a:prstGeom prst="rect">
              <a:avLst/>
            </a:prstGeom>
            <a:noFill/>
            <a:ln w="9525">
              <a:noFill/>
              <a:miter lim="800000"/>
            </a:ln>
          </p:spPr>
          <p:txBody>
            <a:bodyPr>
              <a:spAutoFit/>
            </a:bodyPr>
            <a:lstStyle/>
            <a:p>
              <a:pPr algn="r">
                <a:spcBef>
                  <a:spcPct val="50000"/>
                </a:spcBef>
              </a:pPr>
              <a:r>
                <a:rPr lang="en-US" sz="2300">
                  <a:latin typeface="微软雅黑" panose="020B0503020204020204" pitchFamily="34" charset="-122"/>
                  <a:ea typeface="微软雅黑" panose="020B0503020204020204" pitchFamily="34" charset="-122"/>
                  <a:cs typeface="Arial" panose="020B0604020202020204"/>
                </a:rPr>
                <a:t>12</a:t>
              </a:r>
            </a:p>
          </p:txBody>
        </p:sp>
        <p:sp>
          <p:nvSpPr>
            <p:cNvPr id="56351" name="Text Box 27"/>
            <p:cNvSpPr txBox="1">
              <a:spLocks noChangeArrowheads="1"/>
            </p:cNvSpPr>
            <p:nvPr/>
          </p:nvSpPr>
          <p:spPr bwMode="auto">
            <a:xfrm>
              <a:off x="2245" y="3503"/>
              <a:ext cx="469" cy="281"/>
            </a:xfrm>
            <a:prstGeom prst="rect">
              <a:avLst/>
            </a:prstGeom>
            <a:noFill/>
            <a:ln w="9525">
              <a:noFill/>
              <a:miter lim="800000"/>
            </a:ln>
          </p:spPr>
          <p:txBody>
            <a:bodyPr wrap="square">
              <a:spAutoFit/>
            </a:bodyPr>
            <a:lstStyle/>
            <a:p>
              <a:pPr algn="ctr">
                <a:spcBef>
                  <a:spcPct val="50000"/>
                </a:spcBef>
              </a:pPr>
              <a:r>
                <a:rPr lang="en-US" sz="2300">
                  <a:latin typeface="微软雅黑" panose="020B0503020204020204" pitchFamily="34" charset="-122"/>
                  <a:ea typeface="微软雅黑" panose="020B0503020204020204" pitchFamily="34" charset="-122"/>
                  <a:cs typeface="Arial" panose="020B0604020202020204"/>
                </a:rPr>
                <a:t>500</a:t>
              </a:r>
            </a:p>
          </p:txBody>
        </p:sp>
        <p:sp>
          <p:nvSpPr>
            <p:cNvPr id="56352" name="Line 28"/>
            <p:cNvSpPr>
              <a:spLocks noChangeShapeType="1"/>
            </p:cNvSpPr>
            <p:nvPr/>
          </p:nvSpPr>
          <p:spPr bwMode="auto">
            <a:xfrm flipV="1">
              <a:off x="2513" y="3365"/>
              <a:ext cx="182" cy="193"/>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6353" name="Oval 29"/>
            <p:cNvSpPr>
              <a:spLocks noChangeArrowheads="1"/>
            </p:cNvSpPr>
            <p:nvPr/>
          </p:nvSpPr>
          <p:spPr bwMode="auto">
            <a:xfrm>
              <a:off x="2662" y="2042"/>
              <a:ext cx="70" cy="71"/>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9" name="Group 30"/>
          <p:cNvGrpSpPr/>
          <p:nvPr/>
        </p:nvGrpSpPr>
        <p:grpSpPr bwMode="auto">
          <a:xfrm>
            <a:off x="469900" y="4884738"/>
            <a:ext cx="2001838" cy="889000"/>
            <a:chOff x="216" y="3045"/>
            <a:chExt cx="1261" cy="560"/>
          </a:xfrm>
        </p:grpSpPr>
        <p:grpSp>
          <p:nvGrpSpPr>
            <p:cNvPr id="10" name="Group 31"/>
            <p:cNvGrpSpPr/>
            <p:nvPr/>
          </p:nvGrpSpPr>
          <p:grpSpPr bwMode="auto">
            <a:xfrm>
              <a:off x="731" y="3097"/>
              <a:ext cx="533" cy="222"/>
              <a:chOff x="357" y="2450"/>
              <a:chExt cx="795" cy="646"/>
            </a:xfrm>
          </p:grpSpPr>
          <p:sp>
            <p:nvSpPr>
              <p:cNvPr id="56347" name="Line 32"/>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6348" name="Line 33"/>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6343" name="Text Box 34"/>
            <p:cNvSpPr txBox="1">
              <a:spLocks noChangeArrowheads="1"/>
            </p:cNvSpPr>
            <p:nvPr/>
          </p:nvSpPr>
          <p:spPr bwMode="auto">
            <a:xfrm>
              <a:off x="216" y="3045"/>
              <a:ext cx="385" cy="279"/>
            </a:xfrm>
            <a:prstGeom prst="rect">
              <a:avLst/>
            </a:prstGeom>
            <a:noFill/>
            <a:ln w="9525">
              <a:noFill/>
              <a:miter lim="800000"/>
            </a:ln>
          </p:spPr>
          <p:txBody>
            <a:bodyPr>
              <a:spAutoFit/>
            </a:bodyPr>
            <a:lstStyle/>
            <a:p>
              <a:pPr algn="ctr">
                <a:spcBef>
                  <a:spcPct val="50000"/>
                </a:spcBef>
              </a:pPr>
              <a:r>
                <a:rPr lang="en-US" sz="2300" smtClean="0">
                  <a:latin typeface="微软雅黑" panose="020B0503020204020204" pitchFamily="34" charset="-122"/>
                  <a:ea typeface="微软雅黑" panose="020B0503020204020204" pitchFamily="34" charset="-122"/>
                  <a:cs typeface="Arial" panose="020B0604020202020204"/>
                </a:rPr>
                <a:t>3</a:t>
              </a:r>
              <a:endParaRPr lang="en-US" sz="2300">
                <a:latin typeface="微软雅黑" panose="020B0503020204020204" pitchFamily="34" charset="-122"/>
                <a:ea typeface="微软雅黑" panose="020B0503020204020204" pitchFamily="34" charset="-122"/>
                <a:cs typeface="Arial" panose="020B0604020202020204"/>
              </a:endParaRPr>
            </a:p>
          </p:txBody>
        </p:sp>
        <p:sp>
          <p:nvSpPr>
            <p:cNvPr id="56344" name="Text Box 35"/>
            <p:cNvSpPr txBox="1">
              <a:spLocks noChangeArrowheads="1"/>
            </p:cNvSpPr>
            <p:nvPr/>
          </p:nvSpPr>
          <p:spPr bwMode="auto">
            <a:xfrm>
              <a:off x="963" y="3324"/>
              <a:ext cx="514" cy="281"/>
            </a:xfrm>
            <a:prstGeom prst="rect">
              <a:avLst/>
            </a:prstGeom>
            <a:noFill/>
            <a:ln w="9525">
              <a:noFill/>
              <a:miter lim="800000"/>
            </a:ln>
          </p:spPr>
          <p:txBody>
            <a:bodyPr wrap="square">
              <a:spAutoFit/>
            </a:bodyPr>
            <a:lstStyle/>
            <a:p>
              <a:pPr algn="ctr">
                <a:spcBef>
                  <a:spcPct val="50000"/>
                </a:spcBef>
              </a:pPr>
              <a:r>
                <a:rPr lang="en-US" sz="2300">
                  <a:latin typeface="微软雅黑" panose="020B0503020204020204" pitchFamily="34" charset="-122"/>
                  <a:ea typeface="微软雅黑" panose="020B0503020204020204" pitchFamily="34" charset="-122"/>
                  <a:cs typeface="Arial" panose="020B0604020202020204"/>
                </a:rPr>
                <a:t>100</a:t>
              </a:r>
            </a:p>
          </p:txBody>
        </p:sp>
        <p:sp>
          <p:nvSpPr>
            <p:cNvPr id="56345" name="Line 36"/>
            <p:cNvSpPr>
              <a:spLocks noChangeShapeType="1"/>
            </p:cNvSpPr>
            <p:nvPr/>
          </p:nvSpPr>
          <p:spPr bwMode="auto">
            <a:xfrm flipV="1">
              <a:off x="520" y="3100"/>
              <a:ext cx="188" cy="79"/>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6346" name="Oval 37"/>
            <p:cNvSpPr>
              <a:spLocks noChangeArrowheads="1"/>
            </p:cNvSpPr>
            <p:nvPr/>
          </p:nvSpPr>
          <p:spPr bwMode="auto">
            <a:xfrm>
              <a:off x="1225" y="3061"/>
              <a:ext cx="70" cy="71"/>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11" name="Group 38"/>
          <p:cNvGrpSpPr/>
          <p:nvPr/>
        </p:nvGrpSpPr>
        <p:grpSpPr bwMode="auto">
          <a:xfrm>
            <a:off x="665163" y="4387850"/>
            <a:ext cx="2638424" cy="1382713"/>
            <a:chOff x="220" y="2753"/>
            <a:chExt cx="1662" cy="871"/>
          </a:xfrm>
        </p:grpSpPr>
        <p:grpSp>
          <p:nvGrpSpPr>
            <p:cNvPr id="12" name="Group 39"/>
            <p:cNvGrpSpPr/>
            <p:nvPr/>
          </p:nvGrpSpPr>
          <p:grpSpPr bwMode="auto">
            <a:xfrm>
              <a:off x="613" y="2974"/>
              <a:ext cx="977" cy="365"/>
              <a:chOff x="357" y="2450"/>
              <a:chExt cx="795" cy="646"/>
            </a:xfrm>
          </p:grpSpPr>
          <p:sp>
            <p:nvSpPr>
              <p:cNvPr id="56340" name="Line 40"/>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6341" name="Line 41"/>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56336" name="Text Box 42"/>
            <p:cNvSpPr txBox="1">
              <a:spLocks noChangeArrowheads="1"/>
            </p:cNvSpPr>
            <p:nvPr/>
          </p:nvSpPr>
          <p:spPr bwMode="auto">
            <a:xfrm>
              <a:off x="220" y="2753"/>
              <a:ext cx="255" cy="279"/>
            </a:xfrm>
            <a:prstGeom prst="rect">
              <a:avLst/>
            </a:prstGeom>
            <a:noFill/>
            <a:ln w="9525">
              <a:noFill/>
              <a:miter lim="800000"/>
            </a:ln>
          </p:spPr>
          <p:txBody>
            <a:bodyPr>
              <a:spAutoFit/>
            </a:bodyPr>
            <a:lstStyle/>
            <a:p>
              <a:pPr algn="ctr">
                <a:spcBef>
                  <a:spcPct val="50000"/>
                </a:spcBef>
              </a:pPr>
              <a:r>
                <a:rPr lang="en-US" sz="2300">
                  <a:latin typeface="微软雅黑" panose="020B0503020204020204" pitchFamily="34" charset="-122"/>
                  <a:ea typeface="微软雅黑" panose="020B0503020204020204" pitchFamily="34" charset="-122"/>
                  <a:cs typeface="Arial" panose="020B0604020202020204"/>
                </a:rPr>
                <a:t>4</a:t>
              </a:r>
            </a:p>
          </p:txBody>
        </p:sp>
        <p:sp>
          <p:nvSpPr>
            <p:cNvPr id="56337" name="Text Box 43"/>
            <p:cNvSpPr txBox="1">
              <a:spLocks noChangeArrowheads="1"/>
            </p:cNvSpPr>
            <p:nvPr/>
          </p:nvSpPr>
          <p:spPr bwMode="auto">
            <a:xfrm>
              <a:off x="1384" y="3343"/>
              <a:ext cx="498" cy="281"/>
            </a:xfrm>
            <a:prstGeom prst="rect">
              <a:avLst/>
            </a:prstGeom>
            <a:noFill/>
            <a:ln w="9525">
              <a:noFill/>
              <a:miter lim="800000"/>
            </a:ln>
          </p:spPr>
          <p:txBody>
            <a:bodyPr wrap="square">
              <a:spAutoFit/>
            </a:bodyPr>
            <a:lstStyle/>
            <a:p>
              <a:pPr algn="ctr">
                <a:spcBef>
                  <a:spcPct val="50000"/>
                </a:spcBef>
              </a:pPr>
              <a:r>
                <a:rPr lang="en-US" sz="2300">
                  <a:latin typeface="微软雅黑" panose="020B0503020204020204" pitchFamily="34" charset="-122"/>
                  <a:ea typeface="微软雅黑" panose="020B0503020204020204" pitchFamily="34" charset="-122"/>
                  <a:cs typeface="Arial" panose="020B0604020202020204"/>
                </a:rPr>
                <a:t>200</a:t>
              </a:r>
            </a:p>
          </p:txBody>
        </p:sp>
        <p:sp>
          <p:nvSpPr>
            <p:cNvPr id="56338" name="Line 44"/>
            <p:cNvSpPr>
              <a:spLocks noChangeShapeType="1"/>
            </p:cNvSpPr>
            <p:nvPr/>
          </p:nvSpPr>
          <p:spPr bwMode="auto">
            <a:xfrm>
              <a:off x="413" y="2909"/>
              <a:ext cx="179" cy="65"/>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6339" name="Oval 45"/>
            <p:cNvSpPr>
              <a:spLocks noChangeArrowheads="1"/>
            </p:cNvSpPr>
            <p:nvPr/>
          </p:nvSpPr>
          <p:spPr bwMode="auto">
            <a:xfrm>
              <a:off x="1552" y="2938"/>
              <a:ext cx="70" cy="71"/>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195630" name="Text Box 46"/>
          <p:cNvSpPr txBox="1">
            <a:spLocks noChangeArrowheads="1"/>
          </p:cNvSpPr>
          <p:nvPr/>
        </p:nvSpPr>
        <p:spPr bwMode="auto">
          <a:xfrm>
            <a:off x="1463675" y="3906193"/>
            <a:ext cx="1435100" cy="461665"/>
          </a:xfrm>
          <a:prstGeom prst="rect">
            <a:avLst/>
          </a:prstGeom>
          <a:solidFill>
            <a:srgbClr val="CCFFCC"/>
          </a:solidFill>
          <a:ln w="9525">
            <a:noFill/>
            <a:miter lim="800000"/>
          </a:ln>
        </p:spPr>
        <p:txBody>
          <a:bodyPr anchor="ctr" anchorCtr="1">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弹性</a:t>
            </a:r>
            <a:r>
              <a:rPr lang="en-US" sz="2400" dirty="0">
                <a:latin typeface="微软雅黑" panose="020B0503020204020204" pitchFamily="34" charset="-122"/>
                <a:ea typeface="微软雅黑" panose="020B0503020204020204" pitchFamily="34" charset="-122"/>
                <a:cs typeface="Arial" panose="020B0604020202020204"/>
              </a:rPr>
              <a:t>&gt; 1</a:t>
            </a:r>
          </a:p>
        </p:txBody>
      </p:sp>
      <p:sp>
        <p:nvSpPr>
          <p:cNvPr id="195631" name="Text Box 47"/>
          <p:cNvSpPr txBox="1">
            <a:spLocks noChangeArrowheads="1"/>
          </p:cNvSpPr>
          <p:nvPr/>
        </p:nvSpPr>
        <p:spPr bwMode="auto">
          <a:xfrm>
            <a:off x="3213100" y="2186930"/>
            <a:ext cx="1435100" cy="461665"/>
          </a:xfrm>
          <a:prstGeom prst="rect">
            <a:avLst/>
          </a:prstGeom>
          <a:solidFill>
            <a:srgbClr val="CCFFCC"/>
          </a:solidFill>
          <a:ln w="9525">
            <a:noFill/>
            <a:miter lim="800000"/>
          </a:ln>
        </p:spPr>
        <p:txBody>
          <a:bodyPr anchor="ctr" anchorCtr="1">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弹性</a:t>
            </a:r>
            <a:r>
              <a:rPr lang="en-US" sz="2400" dirty="0">
                <a:latin typeface="微软雅黑" panose="020B0503020204020204" pitchFamily="34" charset="-122"/>
                <a:ea typeface="微软雅黑" panose="020B0503020204020204" pitchFamily="34" charset="-122"/>
                <a:cs typeface="Arial" panose="020B0604020202020204"/>
              </a:rPr>
              <a:t>&lt;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5597"/>
                                        </p:tgtEl>
                                        <p:attrNameLst>
                                          <p:attrName>style.visibility</p:attrName>
                                        </p:attrNameLst>
                                      </p:cBhvr>
                                      <p:to>
                                        <p:strVal val="visible"/>
                                      </p:to>
                                    </p:set>
                                    <p:animEffect transition="in" filter="fade">
                                      <p:cBhvr>
                                        <p:cTn id="7" dur="500"/>
                                        <p:tgtEl>
                                          <p:spTgt spid="19559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5630"/>
                                        </p:tgtEl>
                                        <p:attrNameLst>
                                          <p:attrName>style.visibility</p:attrName>
                                        </p:attrNameLst>
                                      </p:cBhvr>
                                      <p:to>
                                        <p:strVal val="visible"/>
                                      </p:to>
                                    </p:set>
                                    <p:animEffect transition="in" filter="fade">
                                      <p:cBhvr>
                                        <p:cTn id="22" dur="500"/>
                                        <p:tgtEl>
                                          <p:spTgt spid="19563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downRigh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5631"/>
                                        </p:tgtEl>
                                        <p:attrNameLst>
                                          <p:attrName>style.visibility</p:attrName>
                                        </p:attrNameLst>
                                      </p:cBhvr>
                                      <p:to>
                                        <p:strVal val="visible"/>
                                      </p:to>
                                    </p:set>
                                    <p:animEffect transition="in" filter="fade">
                                      <p:cBhvr>
                                        <p:cTn id="37" dur="500"/>
                                        <p:tgtEl>
                                          <p:spTgt spid="195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7" grpId="0" animBg="1"/>
      <p:bldP spid="195630" grpId="0" animBg="1"/>
      <p:bldP spid="19563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9" name="Rectangle 3"/>
          <p:cNvSpPr>
            <a:spLocks noGrp="1" noChangeArrowheads="1"/>
          </p:cNvSpPr>
          <p:nvPr>
            <p:ph type="body" idx="4294967295"/>
          </p:nvPr>
        </p:nvSpPr>
        <p:spPr>
          <a:xfrm>
            <a:off x="398463" y="1480421"/>
            <a:ext cx="8072284" cy="620713"/>
          </a:xfrm>
        </p:spPr>
        <p:txBody>
          <a:bodyPr>
            <a:normAutofit fontScale="92500"/>
          </a:bodyPr>
          <a:lstStyle/>
          <a:p>
            <a:pPr eaLnBrk="1" hangingPunct="1"/>
            <a:r>
              <a:rPr lang="zh-CN" altLang="en-US" sz="2400" b="1" dirty="0">
                <a:solidFill>
                  <a:srgbClr val="CC0000"/>
                </a:solidFill>
                <a:latin typeface="微软雅黑" panose="020B0503020204020204" pitchFamily="34" charset="-122"/>
                <a:ea typeface="微软雅黑" panose="020B0503020204020204" pitchFamily="34" charset="-122"/>
              </a:rPr>
              <a:t>需求收入弹性：</a:t>
            </a:r>
            <a:r>
              <a:rPr lang="zh-CN" altLang="en-US" sz="2400" dirty="0">
                <a:latin typeface="微软雅黑" panose="020B0503020204020204" pitchFamily="34" charset="-122"/>
                <a:ea typeface="微软雅黑" panose="020B0503020204020204" pitchFamily="34" charset="-122"/>
              </a:rPr>
              <a:t>衡量消费者收入变动</a:t>
            </a:r>
            <a:r>
              <a:rPr lang="zh-CN" altLang="en-US" sz="2400">
                <a:latin typeface="微软雅黑" panose="020B0503020204020204" pitchFamily="34" charset="-122"/>
                <a:ea typeface="微软雅黑" panose="020B0503020204020204" pitchFamily="34" charset="-122"/>
              </a:rPr>
              <a:t>时</a:t>
            </a:r>
            <a:r>
              <a:rPr lang="zh-CN" altLang="en-US" sz="2400" smtClean="0">
                <a:latin typeface="微软雅黑" panose="020B0503020204020204" pitchFamily="34" charset="-122"/>
                <a:ea typeface="微软雅黑" panose="020B0503020204020204" pitchFamily="34" charset="-122"/>
              </a:rPr>
              <a:t>需求量变动的敏感度</a:t>
            </a:r>
            <a:endParaRPr lang="en-US" sz="2400" dirty="0">
              <a:latin typeface="微软雅黑" panose="020B0503020204020204" pitchFamily="34" charset="-122"/>
              <a:ea typeface="微软雅黑" panose="020B0503020204020204" pitchFamily="34" charset="-122"/>
            </a:endParaRPr>
          </a:p>
        </p:txBody>
      </p:sp>
      <p:grpSp>
        <p:nvGrpSpPr>
          <p:cNvPr id="2" name="Group 14"/>
          <p:cNvGrpSpPr/>
          <p:nvPr/>
        </p:nvGrpSpPr>
        <p:grpSpPr bwMode="auto">
          <a:xfrm>
            <a:off x="730712" y="2286716"/>
            <a:ext cx="7439895" cy="1016922"/>
            <a:chOff x="370" y="1605"/>
            <a:chExt cx="4832" cy="764"/>
          </a:xfrm>
        </p:grpSpPr>
        <p:sp>
          <p:nvSpPr>
            <p:cNvPr id="57352" name="Rectangle 6"/>
            <p:cNvSpPr>
              <a:spLocks noChangeArrowheads="1"/>
            </p:cNvSpPr>
            <p:nvPr/>
          </p:nvSpPr>
          <p:spPr bwMode="auto">
            <a:xfrm>
              <a:off x="372" y="1605"/>
              <a:ext cx="4830" cy="764"/>
            </a:xfrm>
            <a:prstGeom prst="rect">
              <a:avLst/>
            </a:prstGeom>
            <a:solidFill>
              <a:srgbClr val="FFFFCC"/>
            </a:solidFill>
            <a:ln w="9525">
              <a:no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7353" name="Text Box 8"/>
            <p:cNvSpPr txBox="1">
              <a:spLocks noChangeArrowheads="1"/>
            </p:cNvSpPr>
            <p:nvPr/>
          </p:nvSpPr>
          <p:spPr bwMode="auto">
            <a:xfrm>
              <a:off x="370" y="1844"/>
              <a:ext cx="1768" cy="347"/>
            </a:xfrm>
            <a:prstGeom prst="rect">
              <a:avLst/>
            </a:prstGeom>
            <a:solidFill>
              <a:srgbClr val="FFFFCC"/>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需求收入弹性</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57354" name="Text Box 9"/>
            <p:cNvSpPr txBox="1">
              <a:spLocks noChangeArrowheads="1"/>
            </p:cNvSpPr>
            <p:nvPr/>
          </p:nvSpPr>
          <p:spPr bwMode="auto">
            <a:xfrm>
              <a:off x="2135" y="1834"/>
              <a:ext cx="321" cy="308"/>
            </a:xfrm>
            <a:prstGeom prst="rect">
              <a:avLst/>
            </a:prstGeom>
            <a:solidFill>
              <a:srgbClr val="FFFFCC"/>
            </a:solid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grpSp>
          <p:nvGrpSpPr>
            <p:cNvPr id="3" name="Group 13"/>
            <p:cNvGrpSpPr/>
            <p:nvPr/>
          </p:nvGrpSpPr>
          <p:grpSpPr bwMode="auto">
            <a:xfrm>
              <a:off x="2495" y="1628"/>
              <a:ext cx="2643" cy="723"/>
              <a:chOff x="2495" y="1628"/>
              <a:chExt cx="2951" cy="723"/>
            </a:xfrm>
          </p:grpSpPr>
          <p:sp>
            <p:nvSpPr>
              <p:cNvPr id="57356" name="Text Box 10"/>
              <p:cNvSpPr txBox="1">
                <a:spLocks noChangeArrowheads="1"/>
              </p:cNvSpPr>
              <p:nvPr/>
            </p:nvSpPr>
            <p:spPr bwMode="auto">
              <a:xfrm>
                <a:off x="2495" y="1628"/>
                <a:ext cx="2947" cy="347"/>
              </a:xfrm>
              <a:prstGeom prst="rect">
                <a:avLst/>
              </a:prstGeom>
              <a:solidFill>
                <a:srgbClr val="FFFFCC"/>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需求量变动百分比</a:t>
                </a:r>
                <a:endParaRPr lang="en-US" sz="24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57357" name="Text Box 11"/>
              <p:cNvSpPr txBox="1">
                <a:spLocks noChangeArrowheads="1"/>
              </p:cNvSpPr>
              <p:nvPr/>
            </p:nvSpPr>
            <p:spPr bwMode="auto">
              <a:xfrm>
                <a:off x="2499" y="2004"/>
                <a:ext cx="2947" cy="347"/>
              </a:xfrm>
              <a:prstGeom prst="rect">
                <a:avLst/>
              </a:prstGeom>
              <a:solidFill>
                <a:srgbClr val="FFFFCC"/>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收入变动百分比</a:t>
                </a:r>
                <a:endParaRPr lang="en-US" sz="24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57358" name="Line 12"/>
              <p:cNvSpPr>
                <a:spLocks noChangeShapeType="1"/>
              </p:cNvSpPr>
              <p:nvPr/>
            </p:nvSpPr>
            <p:spPr bwMode="auto">
              <a:xfrm>
                <a:off x="2562" y="1986"/>
                <a:ext cx="2833"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
        <p:nvSpPr>
          <p:cNvPr id="136207" name="Rectangle 15"/>
          <p:cNvSpPr>
            <a:spLocks noChangeArrowheads="1"/>
          </p:cNvSpPr>
          <p:nvPr/>
        </p:nvSpPr>
        <p:spPr bwMode="auto">
          <a:xfrm>
            <a:off x="398463" y="3687763"/>
            <a:ext cx="8313737" cy="1964892"/>
          </a:xfrm>
          <a:prstGeom prst="rect">
            <a:avLst/>
          </a:prstGeom>
          <a:noFill/>
          <a:ln w="9525">
            <a:noFill/>
            <a:miter lim="800000"/>
          </a:ln>
        </p:spPr>
        <p:txBody>
          <a:bodyPr/>
          <a:lstStyle/>
          <a:p>
            <a:pPr marL="342900" indent="-342900">
              <a:lnSpc>
                <a:spcPct val="105000"/>
              </a:lnSpc>
              <a:spcBef>
                <a:spcPct val="50000"/>
              </a:spcBef>
              <a:buClr>
                <a:srgbClr val="A3C167"/>
              </a:buClr>
              <a:buSzPct val="100000"/>
              <a:buFont typeface="Wingdings" panose="05000000000000000000" pitchFamily="2" charset="2"/>
              <a:buChar char="§"/>
            </a:pPr>
            <a:r>
              <a:rPr lang="zh-CN" altLang="en-US" sz="2400" smtClean="0">
                <a:latin typeface="微软雅黑" panose="020B0503020204020204" pitchFamily="34" charset="-122"/>
                <a:ea typeface="微软雅黑" panose="020B0503020204020204" pitchFamily="34" charset="-122"/>
                <a:cs typeface="Arial" panose="020B0604020202020204"/>
              </a:rPr>
              <a:t>第四章提及：对</a:t>
            </a:r>
            <a:r>
              <a:rPr lang="zh-CN" altLang="en-US" sz="2400" dirty="0">
                <a:latin typeface="微软雅黑" panose="020B0503020204020204" pitchFamily="34" charset="-122"/>
                <a:ea typeface="微软雅黑" panose="020B0503020204020204" pitchFamily="34" charset="-122"/>
                <a:cs typeface="Arial" panose="020B0604020202020204"/>
              </a:rPr>
              <a:t>正常物品而已，收入增加时，需求量增加也会增加</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342900" indent="-342900">
              <a:lnSpc>
                <a:spcPct val="105000"/>
              </a:lnSpc>
              <a:spcBef>
                <a:spcPct val="50000"/>
              </a:spcBef>
              <a:buClr>
                <a:srgbClr val="A3C167"/>
              </a:buClr>
              <a:buSzPct val="100000"/>
              <a:buFont typeface="Wingdings" panose="05000000000000000000" pitchFamily="2" charset="2"/>
              <a:buChar char="§"/>
            </a:pPr>
            <a:r>
              <a:rPr lang="zh-CN" altLang="en-US" sz="2400" dirty="0">
                <a:latin typeface="微软雅黑" panose="020B0503020204020204" pitchFamily="34" charset="-122"/>
                <a:ea typeface="微软雅黑" panose="020B0503020204020204" pitchFamily="34" charset="-122"/>
                <a:cs typeface="Arial" panose="020B0604020202020204"/>
              </a:rPr>
              <a:t>因此，正常物品的需求收入弹性</a:t>
            </a:r>
            <a:r>
              <a:rPr lang="en-US" altLang="zh-CN" sz="2400">
                <a:latin typeface="微软雅黑" panose="020B0503020204020204" pitchFamily="34" charset="-122"/>
                <a:ea typeface="微软雅黑" panose="020B0503020204020204" pitchFamily="34" charset="-122"/>
                <a:cs typeface="Arial" panose="020B0604020202020204"/>
              </a:rPr>
              <a:t>&gt;</a:t>
            </a:r>
            <a:r>
              <a:rPr lang="en-US" altLang="zh-CN" sz="2400" smtClean="0">
                <a:latin typeface="微软雅黑" panose="020B0503020204020204" pitchFamily="34" charset="-122"/>
                <a:ea typeface="微软雅黑" panose="020B0503020204020204" pitchFamily="34" charset="-122"/>
                <a:cs typeface="Arial" panose="020B0604020202020204"/>
              </a:rPr>
              <a:t>0</a:t>
            </a:r>
            <a:r>
              <a:rPr lang="zh-CN" altLang="en-US" sz="2400" smtClean="0">
                <a:latin typeface="微软雅黑" panose="020B0503020204020204" pitchFamily="34" charset="-122"/>
                <a:ea typeface="微软雅黑" panose="020B0503020204020204" pitchFamily="34" charset="-122"/>
                <a:cs typeface="Arial" panose="020B0604020202020204"/>
              </a:rPr>
              <a:t>，低档</a:t>
            </a:r>
            <a:r>
              <a:rPr lang="zh-CN" altLang="en-US" sz="2400" dirty="0">
                <a:latin typeface="微软雅黑" panose="020B0503020204020204" pitchFamily="34" charset="-122"/>
                <a:ea typeface="微软雅黑" panose="020B0503020204020204" pitchFamily="34" charset="-122"/>
                <a:cs typeface="Arial" panose="020B0604020202020204"/>
              </a:rPr>
              <a:t>物品的需求收入弹性</a:t>
            </a:r>
            <a:r>
              <a:rPr lang="en-US" altLang="zh-CN" sz="2400" dirty="0">
                <a:latin typeface="微软雅黑" panose="020B0503020204020204" pitchFamily="34" charset="-122"/>
                <a:ea typeface="微软雅黑" panose="020B0503020204020204" pitchFamily="34" charset="-122"/>
                <a:cs typeface="Arial" panose="020B0604020202020204"/>
              </a:rPr>
              <a:t>&lt;0</a:t>
            </a:r>
          </a:p>
        </p:txBody>
      </p:sp>
      <p:sp>
        <p:nvSpPr>
          <p:cNvPr id="13" name="Rectangle 5"/>
          <p:cNvSpPr txBox="1">
            <a:spLocks noChangeArrowheads="1"/>
          </p:cNvSpPr>
          <p:nvPr/>
        </p:nvSpPr>
        <p:spPr>
          <a:xfrm>
            <a:off x="587478" y="629055"/>
            <a:ext cx="2145890" cy="6953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zh-CN" altLang="en-US" sz="3200" dirty="0">
                <a:solidFill>
                  <a:schemeClr val="tx2">
                    <a:lumMod val="50000"/>
                  </a:schemeClr>
                </a:solidFill>
                <a:latin typeface="微软雅黑" panose="020B0503020204020204" pitchFamily="34" charset="-122"/>
                <a:ea typeface="华光中雅_CNKI" panose="02000500000000000000"/>
              </a:rPr>
              <a:t>其他弹性</a:t>
            </a:r>
            <a:endParaRPr lang="en-US" sz="3200" dirty="0">
              <a:solidFill>
                <a:schemeClr val="tx2">
                  <a:lumMod val="50000"/>
                </a:schemeClr>
              </a:solidFill>
              <a:latin typeface="微软雅黑" panose="020B0503020204020204" pitchFamily="34" charset="-122"/>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animEffect transition="in" filter="wipe(left)">
                                      <p:cBhvr>
                                        <p:cTn id="7" dur="500"/>
                                        <p:tgtEl>
                                          <p:spTgt spid="57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207">
                                            <p:txEl>
                                              <p:pRg st="0" end="0"/>
                                            </p:txEl>
                                          </p:spTgt>
                                        </p:tgtEl>
                                        <p:attrNameLst>
                                          <p:attrName>style.visibility</p:attrName>
                                        </p:attrNameLst>
                                      </p:cBhvr>
                                      <p:to>
                                        <p:strVal val="visible"/>
                                      </p:to>
                                    </p:set>
                                    <p:animEffect transition="in" filter="wipe(left)">
                                      <p:cBhvr>
                                        <p:cTn id="17" dur="500"/>
                                        <p:tgtEl>
                                          <p:spTgt spid="1362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6207">
                                            <p:txEl>
                                              <p:pRg st="1" end="1"/>
                                            </p:txEl>
                                          </p:spTgt>
                                        </p:tgtEl>
                                        <p:attrNameLst>
                                          <p:attrName>style.visibility</p:attrName>
                                        </p:attrNameLst>
                                      </p:cBhvr>
                                      <p:to>
                                        <p:strVal val="visible"/>
                                      </p:to>
                                    </p:set>
                                    <p:animEffect transition="in" filter="wipe(left)">
                                      <p:cBhvr>
                                        <p:cTn id="22" dur="500"/>
                                        <p:tgtEl>
                                          <p:spTgt spid="1362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bldLvl="4"/>
      <p:bldP spid="136207"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2" name="Rectangle 2"/>
          <p:cNvSpPr>
            <a:spLocks noGrp="1" noChangeArrowheads="1"/>
          </p:cNvSpPr>
          <p:nvPr>
            <p:ph type="title" idx="4294967295"/>
          </p:nvPr>
        </p:nvSpPr>
        <p:spPr>
          <a:xfrm>
            <a:off x="481781" y="683342"/>
            <a:ext cx="8121445" cy="614516"/>
          </a:xfrm>
        </p:spPr>
        <p:txBody>
          <a:bodyPr>
            <a:normAutofit/>
          </a:bodyPr>
          <a:lstStyle/>
          <a:p>
            <a:pPr eaLnBrk="1" hangingPunct="1"/>
            <a:r>
              <a:rPr lang="zh-CN" altLang="en-US" sz="3200" dirty="0">
                <a:latin typeface="微软雅黑" panose="020B0503020204020204" pitchFamily="34" charset="-122"/>
                <a:ea typeface="华光中雅_CNKI" panose="02000500000000000000"/>
              </a:rPr>
              <a:t>其他弹性</a:t>
            </a:r>
            <a:endParaRPr lang="en-US" sz="3200" dirty="0">
              <a:latin typeface="微软雅黑" panose="020B0503020204020204" pitchFamily="34" charset="-122"/>
              <a:ea typeface="华光中雅_CNKI" panose="02000500000000000000"/>
            </a:endParaRPr>
          </a:p>
        </p:txBody>
      </p:sp>
      <p:sp>
        <p:nvSpPr>
          <p:cNvPr id="58373" name="Rectangle 3"/>
          <p:cNvSpPr>
            <a:spLocks noGrp="1" noChangeArrowheads="1"/>
          </p:cNvSpPr>
          <p:nvPr>
            <p:ph type="body" idx="4294967295"/>
          </p:nvPr>
        </p:nvSpPr>
        <p:spPr>
          <a:xfrm>
            <a:off x="415132" y="1718611"/>
            <a:ext cx="8229600" cy="995177"/>
          </a:xfrm>
        </p:spPr>
        <p:txBody>
          <a:bodyPr>
            <a:normAutofit/>
          </a:bodyPr>
          <a:lstStyle/>
          <a:p>
            <a:pPr eaLnBrk="1" hangingPunct="1"/>
            <a:r>
              <a:rPr lang="zh-CN" altLang="en-US" sz="2400" b="1" dirty="0">
                <a:solidFill>
                  <a:srgbClr val="CC0000"/>
                </a:solidFill>
                <a:latin typeface="微软雅黑" panose="020B0503020204020204" pitchFamily="34" charset="-122"/>
                <a:ea typeface="微软雅黑" panose="020B0503020204020204" pitchFamily="34" charset="-122"/>
              </a:rPr>
              <a:t>需求的交叉价格弹性</a:t>
            </a:r>
            <a:r>
              <a:rPr lang="en-US" sz="2400" dirty="0">
                <a:latin typeface="微软雅黑" panose="020B0503020204020204" pitchFamily="34" charset="-122"/>
                <a:ea typeface="微软雅黑" panose="020B0503020204020204" pitchFamily="34" charset="-122"/>
              </a:rPr>
              <a:t>:  </a:t>
            </a:r>
            <a:br>
              <a:rPr 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衡量一种物品需求量对另一种物品价格变动的反应程度</a:t>
            </a:r>
            <a:endParaRPr lang="en-US" sz="2400" dirty="0">
              <a:latin typeface="微软雅黑" panose="020B0503020204020204" pitchFamily="34" charset="-122"/>
              <a:ea typeface="微软雅黑" panose="020B0503020204020204" pitchFamily="34" charset="-122"/>
            </a:endParaRPr>
          </a:p>
        </p:txBody>
      </p:sp>
      <p:grpSp>
        <p:nvGrpSpPr>
          <p:cNvPr id="2" name="Group 15"/>
          <p:cNvGrpSpPr/>
          <p:nvPr/>
        </p:nvGrpSpPr>
        <p:grpSpPr bwMode="auto">
          <a:xfrm>
            <a:off x="740287" y="2901566"/>
            <a:ext cx="7862939" cy="1054868"/>
            <a:chOff x="110" y="3299"/>
            <a:chExt cx="5138" cy="764"/>
          </a:xfrm>
        </p:grpSpPr>
        <p:sp>
          <p:nvSpPr>
            <p:cNvPr id="58376" name="Rectangle 5"/>
            <p:cNvSpPr>
              <a:spLocks noChangeArrowheads="1"/>
            </p:cNvSpPr>
            <p:nvPr/>
          </p:nvSpPr>
          <p:spPr bwMode="auto">
            <a:xfrm>
              <a:off x="110" y="3299"/>
              <a:ext cx="5138" cy="764"/>
            </a:xfrm>
            <a:prstGeom prst="rect">
              <a:avLst/>
            </a:prstGeom>
            <a:solidFill>
              <a:srgbClr val="FFFFCC"/>
            </a:solidFill>
            <a:ln w="9525">
              <a:no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58377" name="Text Box 6"/>
            <p:cNvSpPr txBox="1">
              <a:spLocks noChangeArrowheads="1"/>
            </p:cNvSpPr>
            <p:nvPr/>
          </p:nvSpPr>
          <p:spPr bwMode="auto">
            <a:xfrm>
              <a:off x="157" y="3404"/>
              <a:ext cx="1574" cy="523"/>
            </a:xfrm>
            <a:prstGeom prst="rect">
              <a:avLst/>
            </a:prstGeom>
            <a:solidFill>
              <a:srgbClr val="FFFFCC"/>
            </a:solidFill>
            <a:ln w="9525">
              <a:noFill/>
              <a:miter lim="800000"/>
            </a:ln>
          </p:spPr>
          <p:txBody>
            <a:bodyPr wrap="square">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需求的交叉价格弹性</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58378" name="Text Box 7"/>
            <p:cNvSpPr txBox="1">
              <a:spLocks noChangeArrowheads="1"/>
            </p:cNvSpPr>
            <p:nvPr/>
          </p:nvSpPr>
          <p:spPr bwMode="auto">
            <a:xfrm>
              <a:off x="1987" y="3528"/>
              <a:ext cx="321" cy="308"/>
            </a:xfrm>
            <a:prstGeom prst="rect">
              <a:avLst/>
            </a:prstGeom>
            <a:solidFill>
              <a:srgbClr val="FFFFCC"/>
            </a:solid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grpSp>
          <p:nvGrpSpPr>
            <p:cNvPr id="3" name="Group 14"/>
            <p:cNvGrpSpPr/>
            <p:nvPr/>
          </p:nvGrpSpPr>
          <p:grpSpPr bwMode="auto">
            <a:xfrm>
              <a:off x="2325" y="3329"/>
              <a:ext cx="2826" cy="667"/>
              <a:chOff x="2346" y="3329"/>
              <a:chExt cx="2826" cy="667"/>
            </a:xfrm>
          </p:grpSpPr>
          <p:sp>
            <p:nvSpPr>
              <p:cNvPr id="58380" name="Text Box 9"/>
              <p:cNvSpPr txBox="1">
                <a:spLocks noChangeArrowheads="1"/>
              </p:cNvSpPr>
              <p:nvPr/>
            </p:nvSpPr>
            <p:spPr bwMode="auto">
              <a:xfrm>
                <a:off x="2382" y="3329"/>
                <a:ext cx="2760" cy="291"/>
              </a:xfrm>
              <a:prstGeom prst="rect">
                <a:avLst/>
              </a:prstGeom>
              <a:solidFill>
                <a:srgbClr val="FFFFCC"/>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物品</a:t>
                </a:r>
                <a:r>
                  <a:rPr lang="en-US" altLang="zh-CN" sz="2400" dirty="0">
                    <a:latin typeface="微软雅黑" panose="020B0503020204020204" pitchFamily="34" charset="-122"/>
                    <a:ea typeface="微软雅黑" panose="020B0503020204020204" pitchFamily="34" charset="-122"/>
                    <a:cs typeface="Arial" panose="020B0604020202020204"/>
                  </a:rPr>
                  <a:t>1</a:t>
                </a:r>
                <a:r>
                  <a:rPr lang="zh-CN" altLang="en-US" sz="2400" dirty="0">
                    <a:latin typeface="微软雅黑" panose="020B0503020204020204" pitchFamily="34" charset="-122"/>
                    <a:ea typeface="微软雅黑" panose="020B0503020204020204" pitchFamily="34" charset="-122"/>
                    <a:cs typeface="Arial" panose="020B0604020202020204"/>
                  </a:rPr>
                  <a:t>的需求量变动百分比</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58381" name="Text Box 10"/>
              <p:cNvSpPr txBox="1">
                <a:spLocks noChangeArrowheads="1"/>
              </p:cNvSpPr>
              <p:nvPr/>
            </p:nvSpPr>
            <p:spPr bwMode="auto">
              <a:xfrm>
                <a:off x="2346" y="3705"/>
                <a:ext cx="2826" cy="291"/>
              </a:xfrm>
              <a:prstGeom prst="rect">
                <a:avLst/>
              </a:prstGeom>
              <a:solidFill>
                <a:srgbClr val="FFFFCC"/>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物品</a:t>
                </a:r>
                <a:r>
                  <a:rPr lang="en-US" altLang="zh-CN" sz="2400" dirty="0">
                    <a:latin typeface="微软雅黑" panose="020B0503020204020204" pitchFamily="34" charset="-122"/>
                    <a:ea typeface="微软雅黑" panose="020B0503020204020204" pitchFamily="34" charset="-122"/>
                    <a:cs typeface="Arial" panose="020B0604020202020204"/>
                  </a:rPr>
                  <a:t>2</a:t>
                </a:r>
                <a:r>
                  <a:rPr lang="zh-CN" altLang="en-US" sz="2400" dirty="0">
                    <a:latin typeface="微软雅黑" panose="020B0503020204020204" pitchFamily="34" charset="-122"/>
                    <a:ea typeface="微软雅黑" panose="020B0503020204020204" pitchFamily="34" charset="-122"/>
                    <a:cs typeface="Arial" panose="020B0604020202020204"/>
                  </a:rPr>
                  <a:t>的价格变动百分比</a:t>
                </a:r>
                <a:endParaRPr lang="en-US" sz="24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58382" name="Line 11"/>
              <p:cNvSpPr>
                <a:spLocks noChangeShapeType="1"/>
              </p:cNvSpPr>
              <p:nvPr/>
            </p:nvSpPr>
            <p:spPr bwMode="auto">
              <a:xfrm>
                <a:off x="2428" y="3687"/>
                <a:ext cx="2670"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
        <p:nvSpPr>
          <p:cNvPr id="267276" name="Rectangle 12"/>
          <p:cNvSpPr>
            <a:spLocks noChangeArrowheads="1"/>
          </p:cNvSpPr>
          <p:nvPr/>
        </p:nvSpPr>
        <p:spPr bwMode="auto">
          <a:xfrm>
            <a:off x="469900" y="4058573"/>
            <a:ext cx="7489006" cy="2040891"/>
          </a:xfrm>
          <a:prstGeom prst="rect">
            <a:avLst/>
          </a:prstGeom>
          <a:noFill/>
          <a:ln w="9525">
            <a:noFill/>
            <a:miter lim="800000"/>
          </a:ln>
        </p:spPr>
        <p:txBody>
          <a:bodyPr/>
          <a:lstStyle/>
          <a:p>
            <a:pPr marL="342900" indent="-342900">
              <a:lnSpc>
                <a:spcPct val="105000"/>
              </a:lnSpc>
              <a:spcBef>
                <a:spcPct val="35000"/>
              </a:spcBef>
              <a:buClr>
                <a:srgbClr val="A3C167"/>
              </a:buClr>
              <a:buSzPct val="100000"/>
              <a:buFont typeface="Wingdings" panose="05000000000000000000" pitchFamily="2" charset="2"/>
              <a:buChar char="§"/>
            </a:pPr>
            <a:r>
              <a:rPr lang="zh-CN" altLang="en-US" sz="2400" dirty="0">
                <a:latin typeface="微软雅黑" panose="020B0503020204020204" pitchFamily="34" charset="-122"/>
                <a:ea typeface="微软雅黑" panose="020B0503020204020204" pitchFamily="34" charset="-122"/>
                <a:cs typeface="Arial" panose="020B0604020202020204"/>
              </a:rPr>
              <a:t>替代品的交叉价格弹性</a:t>
            </a:r>
            <a:r>
              <a:rPr lang="en-US" altLang="zh-CN" sz="2400" dirty="0">
                <a:latin typeface="微软雅黑" panose="020B0503020204020204" pitchFamily="34" charset="-122"/>
                <a:ea typeface="微软雅黑" panose="020B0503020204020204" pitchFamily="34" charset="-122"/>
                <a:cs typeface="Arial" panose="020B0604020202020204"/>
              </a:rPr>
              <a:t>&gt;0</a:t>
            </a:r>
          </a:p>
          <a:p>
            <a:pPr>
              <a:lnSpc>
                <a:spcPct val="105000"/>
              </a:lnSpc>
              <a:spcBef>
                <a:spcPct val="35000"/>
              </a:spcBef>
              <a:buClr>
                <a:srgbClr val="A3C167"/>
              </a:buClr>
              <a:buSzPct val="100000"/>
            </a:pPr>
            <a:r>
              <a:rPr lang="en-US" altLang="zh-CN" sz="2400" dirty="0">
                <a:latin typeface="微软雅黑" panose="020B0503020204020204" pitchFamily="34" charset="-122"/>
                <a:ea typeface="微软雅黑" panose="020B0503020204020204" pitchFamily="34" charset="-122"/>
                <a:cs typeface="Arial" panose="020B0604020202020204"/>
              </a:rPr>
              <a:t>  (</a:t>
            </a:r>
            <a:r>
              <a:rPr lang="zh-CN" altLang="en-US" sz="2400" dirty="0">
                <a:latin typeface="微软雅黑" panose="020B0503020204020204" pitchFamily="34" charset="-122"/>
                <a:ea typeface="微软雅黑" panose="020B0503020204020204" pitchFamily="34" charset="-122"/>
                <a:cs typeface="Arial" panose="020B0604020202020204"/>
              </a:rPr>
              <a:t>例如，牛肉价格</a:t>
            </a:r>
            <a:r>
              <a:rPr lang="zh-CN" altLang="en-US" sz="2400">
                <a:latin typeface="微软雅黑" panose="020B0503020204020204" pitchFamily="34" charset="-122"/>
                <a:ea typeface="微软雅黑" panose="020B0503020204020204" pitchFamily="34" charset="-122"/>
                <a:cs typeface="Arial" panose="020B0604020202020204"/>
              </a:rPr>
              <a:t>上升</a:t>
            </a:r>
            <a:r>
              <a:rPr lang="zh-CN" altLang="en-US" sz="2400" smtClean="0">
                <a:latin typeface="微软雅黑" panose="020B0503020204020204" pitchFamily="34" charset="-122"/>
                <a:ea typeface="微软雅黑" panose="020B0503020204020204" pitchFamily="34" charset="-122"/>
                <a:cs typeface="Arial" panose="020B0604020202020204"/>
              </a:rPr>
              <a:t>使得对</a:t>
            </a:r>
            <a:r>
              <a:rPr lang="zh-CN" altLang="en-US" sz="2400" dirty="0">
                <a:latin typeface="微软雅黑" panose="020B0503020204020204" pitchFamily="34" charset="-122"/>
                <a:ea typeface="微软雅黑" panose="020B0503020204020204" pitchFamily="34" charset="-122"/>
                <a:cs typeface="Arial" panose="020B0604020202020204"/>
              </a:rPr>
              <a:t>鸡肉的需求增加）</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342900" indent="-342900">
              <a:lnSpc>
                <a:spcPct val="105000"/>
              </a:lnSpc>
              <a:spcBef>
                <a:spcPct val="35000"/>
              </a:spcBef>
              <a:buClr>
                <a:srgbClr val="A3C167"/>
              </a:buClr>
              <a:buSzPct val="100000"/>
              <a:buFont typeface="Wingdings" panose="05000000000000000000" pitchFamily="2" charset="2"/>
              <a:buChar char="§"/>
            </a:pPr>
            <a:r>
              <a:rPr lang="zh-CN" altLang="en-US" sz="2400" dirty="0">
                <a:latin typeface="微软雅黑" panose="020B0503020204020204" pitchFamily="34" charset="-122"/>
                <a:ea typeface="微软雅黑" panose="020B0503020204020204" pitchFamily="34" charset="-122"/>
                <a:cs typeface="Arial" panose="020B0604020202020204"/>
              </a:rPr>
              <a:t>互补品的交叉价格弹性</a:t>
            </a:r>
            <a:r>
              <a:rPr lang="en-US" altLang="zh-CN" sz="2400" dirty="0">
                <a:latin typeface="微软雅黑" panose="020B0503020204020204" pitchFamily="34" charset="-122"/>
                <a:ea typeface="微软雅黑" panose="020B0503020204020204" pitchFamily="34" charset="-122"/>
                <a:cs typeface="Arial" panose="020B0604020202020204"/>
              </a:rPr>
              <a:t>&lt;0</a:t>
            </a:r>
          </a:p>
          <a:p>
            <a:pPr>
              <a:lnSpc>
                <a:spcPct val="105000"/>
              </a:lnSpc>
              <a:spcBef>
                <a:spcPct val="35000"/>
              </a:spcBef>
              <a:buClr>
                <a:srgbClr val="A3C167"/>
              </a:buClr>
              <a:buSzPct val="100000"/>
            </a:pPr>
            <a:r>
              <a:rPr lang="en-US" altLang="zh-CN" sz="2400" dirty="0">
                <a:latin typeface="微软雅黑" panose="020B0503020204020204" pitchFamily="34" charset="-122"/>
                <a:ea typeface="微软雅黑" panose="020B0503020204020204" pitchFamily="34" charset="-122"/>
                <a:cs typeface="Arial" panose="020B0604020202020204"/>
              </a:rPr>
              <a:t>  (</a:t>
            </a:r>
            <a:r>
              <a:rPr lang="zh-CN" altLang="en-US" sz="2400" dirty="0">
                <a:latin typeface="微软雅黑" panose="020B0503020204020204" pitchFamily="34" charset="-122"/>
                <a:ea typeface="微软雅黑" panose="020B0503020204020204" pitchFamily="34" charset="-122"/>
                <a:cs typeface="Arial" panose="020B0604020202020204"/>
              </a:rPr>
              <a:t>例如，计算机价格</a:t>
            </a:r>
            <a:r>
              <a:rPr lang="zh-CN" altLang="en-US" sz="2400">
                <a:latin typeface="微软雅黑" panose="020B0503020204020204" pitchFamily="34" charset="-122"/>
                <a:ea typeface="微软雅黑" panose="020B0503020204020204" pitchFamily="34" charset="-122"/>
                <a:cs typeface="Arial" panose="020B0604020202020204"/>
              </a:rPr>
              <a:t>上升</a:t>
            </a:r>
            <a:r>
              <a:rPr lang="zh-CN" altLang="en-US" sz="2400" smtClean="0">
                <a:latin typeface="微软雅黑" panose="020B0503020204020204" pitchFamily="34" charset="-122"/>
                <a:ea typeface="微软雅黑" panose="020B0503020204020204" pitchFamily="34" charset="-122"/>
                <a:cs typeface="Arial" panose="020B0604020202020204"/>
              </a:rPr>
              <a:t>使得对</a:t>
            </a:r>
            <a:r>
              <a:rPr lang="zh-CN" altLang="en-US" sz="2400" dirty="0">
                <a:latin typeface="微软雅黑" panose="020B0503020204020204" pitchFamily="34" charset="-122"/>
                <a:ea typeface="微软雅黑" panose="020B0503020204020204" pitchFamily="34" charset="-122"/>
                <a:cs typeface="Arial" panose="020B0604020202020204"/>
              </a:rPr>
              <a:t>软件的需求减少</a:t>
            </a:r>
            <a:r>
              <a:rPr lang="en-US" altLang="zh-CN" sz="2400" dirty="0">
                <a:latin typeface="微软雅黑" panose="020B0503020204020204" pitchFamily="34" charset="-122"/>
                <a:ea typeface="微软雅黑" panose="020B0503020204020204" pitchFamily="34" charset="-122"/>
                <a:cs typeface="Arial" panose="020B0604020202020204"/>
              </a:rPr>
              <a:t>)</a:t>
            </a:r>
            <a:endParaRPr lang="en-US" sz="2400" dirty="0">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Effect transition="in" filter="wipe(left)">
                                      <p:cBhvr>
                                        <p:cTn id="7" dur="500"/>
                                        <p:tgtEl>
                                          <p:spTgt spid="583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7276">
                                            <p:txEl>
                                              <p:pRg st="0" end="0"/>
                                            </p:txEl>
                                          </p:spTgt>
                                        </p:tgtEl>
                                        <p:attrNameLst>
                                          <p:attrName>style.visibility</p:attrName>
                                        </p:attrNameLst>
                                      </p:cBhvr>
                                      <p:to>
                                        <p:strVal val="visible"/>
                                      </p:to>
                                    </p:set>
                                    <p:animEffect transition="in" filter="wipe(left)">
                                      <p:cBhvr>
                                        <p:cTn id="17" dur="500"/>
                                        <p:tgtEl>
                                          <p:spTgt spid="26727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276">
                                            <p:txEl>
                                              <p:pRg st="1" end="1"/>
                                            </p:txEl>
                                          </p:spTgt>
                                        </p:tgtEl>
                                        <p:attrNameLst>
                                          <p:attrName>style.visibility</p:attrName>
                                        </p:attrNameLst>
                                      </p:cBhvr>
                                      <p:to>
                                        <p:strVal val="visible"/>
                                      </p:to>
                                    </p:set>
                                    <p:animEffect transition="in" filter="wipe(left)">
                                      <p:cBhvr>
                                        <p:cTn id="22" dur="500"/>
                                        <p:tgtEl>
                                          <p:spTgt spid="26727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7276">
                                            <p:txEl>
                                              <p:pRg st="2" end="2"/>
                                            </p:txEl>
                                          </p:spTgt>
                                        </p:tgtEl>
                                        <p:attrNameLst>
                                          <p:attrName>style.visibility</p:attrName>
                                        </p:attrNameLst>
                                      </p:cBhvr>
                                      <p:to>
                                        <p:strVal val="visible"/>
                                      </p:to>
                                    </p:set>
                                    <p:animEffect transition="in" filter="wipe(left)">
                                      <p:cBhvr>
                                        <p:cTn id="27" dur="500"/>
                                        <p:tgtEl>
                                          <p:spTgt spid="26727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7276">
                                            <p:txEl>
                                              <p:pRg st="3" end="3"/>
                                            </p:txEl>
                                          </p:spTgt>
                                        </p:tgtEl>
                                        <p:attrNameLst>
                                          <p:attrName>style.visibility</p:attrName>
                                        </p:attrNameLst>
                                      </p:cBhvr>
                                      <p:to>
                                        <p:strVal val="visible"/>
                                      </p:to>
                                    </p:set>
                                    <p:animEffect transition="in" filter="wipe(left)">
                                      <p:cBhvr>
                                        <p:cTn id="32" dur="500"/>
                                        <p:tgtEl>
                                          <p:spTgt spid="2672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bldLvl="4"/>
      <p:bldP spid="26727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a:spLocks noGrp="1"/>
          </p:cNvSpPr>
          <p:nvPr>
            <p:ph idx="4294967295"/>
          </p:nvPr>
        </p:nvSpPr>
        <p:spPr>
          <a:xfrm>
            <a:off x="304800" y="1894247"/>
            <a:ext cx="8649730" cy="3254402"/>
          </a:xfrm>
        </p:spPr>
        <p:txBody>
          <a:bodyPr>
            <a:normAutofit/>
          </a:bodyPr>
          <a:lstStyle/>
          <a:p>
            <a:pPr>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弹性衡量需求量或供给量对其一个影响因素变动的反应程度</a:t>
            </a:r>
          </a:p>
          <a:p>
            <a:pPr>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需求价格弹性衡量需求量对价格变动的反应程度。如果弹性小于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，需求</a:t>
            </a:r>
            <a:r>
              <a:rPr lang="zh-CN" altLang="en-US" sz="2400">
                <a:latin typeface="微软雅黑" panose="020B0503020204020204" pitchFamily="34" charset="-122"/>
                <a:ea typeface="微软雅黑" panose="020B0503020204020204" pitchFamily="34" charset="-122"/>
              </a:rPr>
              <a:t>缺乏</a:t>
            </a:r>
            <a:r>
              <a:rPr lang="zh-CN" altLang="en-US" sz="2400" smtClean="0">
                <a:latin typeface="微软雅黑" panose="020B0503020204020204" pitchFamily="34" charset="-122"/>
                <a:ea typeface="微软雅黑" panose="020B0503020204020204" pitchFamily="34" charset="-122"/>
              </a:rPr>
              <a:t>弹性；如果</a:t>
            </a:r>
            <a:r>
              <a:rPr lang="zh-CN" altLang="en-US" sz="2400" dirty="0">
                <a:latin typeface="微软雅黑" panose="020B0503020204020204" pitchFamily="34" charset="-122"/>
                <a:ea typeface="微软雅黑" panose="020B0503020204020204" pitchFamily="34" charset="-122"/>
              </a:rPr>
              <a:t>大于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，需求富有弹性</a:t>
            </a:r>
          </a:p>
          <a:p>
            <a:pPr>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对于缺乏弹性的需求曲线，其总收益随着价格的上升而</a:t>
            </a:r>
            <a:r>
              <a:rPr lang="zh-CN" altLang="en-US" sz="2400">
                <a:latin typeface="微软雅黑" panose="020B0503020204020204" pitchFamily="34" charset="-122"/>
                <a:ea typeface="微软雅黑" panose="020B0503020204020204" pitchFamily="34" charset="-122"/>
              </a:rPr>
              <a:t>增加</a:t>
            </a:r>
            <a:r>
              <a:rPr lang="zh-CN" altLang="en-US" sz="2400" smtClean="0">
                <a:latin typeface="微软雅黑" panose="020B0503020204020204" pitchFamily="34" charset="-122"/>
                <a:ea typeface="微软雅黑" panose="020B0503020204020204" pitchFamily="34" charset="-122"/>
              </a:rPr>
              <a:t>。对于</a:t>
            </a:r>
            <a:r>
              <a:rPr lang="zh-CN" altLang="en-US" sz="2400" dirty="0">
                <a:latin typeface="微软雅黑" panose="020B0503020204020204" pitchFamily="34" charset="-122"/>
                <a:ea typeface="微软雅黑" panose="020B0503020204020204" pitchFamily="34" charset="-122"/>
              </a:rPr>
              <a:t>富有弹性的需求曲线，其总收益随着价格的上升</a:t>
            </a:r>
            <a:r>
              <a:rPr lang="zh-CN" altLang="en-US" sz="2400">
                <a:latin typeface="微软雅黑" panose="020B0503020204020204" pitchFamily="34" charset="-122"/>
                <a:ea typeface="微软雅黑" panose="020B0503020204020204" pitchFamily="34" charset="-122"/>
              </a:rPr>
              <a:t>而</a:t>
            </a:r>
            <a:r>
              <a:rPr lang="zh-CN" altLang="en-US" sz="2400" smtClean="0">
                <a:latin typeface="微软雅黑" panose="020B0503020204020204" pitchFamily="34" charset="-122"/>
                <a:ea typeface="微软雅黑" panose="020B0503020204020204" pitchFamily="34" charset="-122"/>
              </a:rPr>
              <a:t>减少</a:t>
            </a:r>
            <a:endParaRPr lang="en-US" altLang="zh-CN" sz="2400" smtClean="0">
              <a:latin typeface="微软雅黑" panose="020B0503020204020204" pitchFamily="34" charset="-122"/>
              <a:ea typeface="微软雅黑" panose="020B0503020204020204" pitchFamily="34" charset="-122"/>
            </a:endParaRPr>
          </a:p>
          <a:p>
            <a:pPr>
              <a:buClr>
                <a:schemeClr val="accent1">
                  <a:lumMod val="75000"/>
                </a:schemeClr>
              </a:buClr>
              <a:buSzPct val="120000"/>
            </a:pPr>
            <a:r>
              <a:rPr lang="zh-CN" altLang="en-US" sz="2400">
                <a:latin typeface="微软雅黑" panose="020B0503020204020204" pitchFamily="34" charset="-122"/>
                <a:ea typeface="微软雅黑" panose="020B0503020204020204" pitchFamily="34" charset="-122"/>
              </a:rPr>
              <a:t>如果某种物品没有相近的替代品、是必需品而不是奢侈品、物品定义宽泛、在短期内，那么这种物品就更倾向于缺乏</a:t>
            </a:r>
            <a:r>
              <a:rPr lang="zh-CN" altLang="en-US" sz="2400" smtClean="0">
                <a:latin typeface="微软雅黑" panose="020B0503020204020204" pitchFamily="34" charset="-122"/>
                <a:ea typeface="微软雅黑" panose="020B0503020204020204" pitchFamily="34" charset="-122"/>
              </a:rPr>
              <a:t>弹性</a:t>
            </a:r>
            <a:endParaRPr lang="zh-CN" altLang="en-US" sz="2400" dirty="0">
              <a:latin typeface="微软雅黑" panose="020B0503020204020204" pitchFamily="34" charset="-122"/>
              <a:ea typeface="微软雅黑" panose="020B0503020204020204" pitchFamily="34" charset="-122"/>
            </a:endParaRPr>
          </a:p>
        </p:txBody>
      </p:sp>
      <p:sp>
        <p:nvSpPr>
          <p:cNvPr id="3" name="Rectangle 4">
            <a:extLst>
              <a:ext uri="{FF2B5EF4-FFF2-40B4-BE49-F238E27FC236}">
                <a16:creationId xmlns="" xmlns:a16="http://schemas.microsoft.com/office/drawing/2014/main" id="{F722D7BC-39C4-9B8A-1CFD-0FF9F6D34594}"/>
              </a:ext>
            </a:extLst>
          </p:cNvPr>
          <p:cNvSpPr txBox="1">
            <a:spLocks noChangeArrowheads="1"/>
          </p:cNvSpPr>
          <p:nvPr/>
        </p:nvSpPr>
        <p:spPr>
          <a:xfrm>
            <a:off x="528376" y="475290"/>
            <a:ext cx="8458200" cy="725488"/>
          </a:xfrm>
          <a:prstGeom prst="rect">
            <a:avLst/>
          </a:prstGeom>
          <a:noFill/>
        </p:spPr>
        <p:txBody>
          <a:bodyPr bIns="0" anchor="b">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lnSpc>
                <a:spcPct val="105000"/>
              </a:lnSpc>
              <a:defRPr/>
            </a:pPr>
            <a:r>
              <a:rPr lang="zh-CN" altLang="en-US" sz="3200" kern="0" spc="200" smtClean="0">
                <a:solidFill>
                  <a:schemeClr val="tx2">
                    <a:lumMod val="50000"/>
                  </a:schemeClr>
                </a:solidFill>
                <a:ea typeface="华光中雅_CNKI" panose="02000500000000000000"/>
              </a:rPr>
              <a:t>总结</a:t>
            </a:r>
            <a:endParaRPr lang="en-US" sz="3200" kern="0" spc="200" dirty="0">
              <a:solidFill>
                <a:schemeClr val="tx2">
                  <a:lumMod val="50000"/>
                </a:schemeClr>
              </a:solidFill>
              <a:ea typeface="华光中雅_CNKI" panose="02000500000000000000"/>
            </a:endParaRPr>
          </a:p>
        </p:txBody>
      </p:sp>
    </p:spTree>
    <p:extLst>
      <p:ext uri="{BB962C8B-B14F-4D97-AF65-F5344CB8AC3E}">
        <p14:creationId xmlns:p14="http://schemas.microsoft.com/office/powerpoint/2010/main" val="222055862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a:spLocks noGrp="1"/>
          </p:cNvSpPr>
          <p:nvPr>
            <p:ph idx="4294967295"/>
          </p:nvPr>
        </p:nvSpPr>
        <p:spPr>
          <a:xfrm>
            <a:off x="634181" y="1817073"/>
            <a:ext cx="7836309" cy="3693908"/>
          </a:xfrm>
        </p:spPr>
        <p:txBody>
          <a:bodyPr>
            <a:normAutofit/>
          </a:bodyPr>
          <a:lstStyle/>
          <a:p>
            <a:pPr>
              <a:buClr>
                <a:schemeClr val="accent1">
                  <a:lumMod val="75000"/>
                </a:schemeClr>
              </a:buClr>
              <a:buSzPct val="120000"/>
              <a:buFont typeface="Arial" panose="020B0604020202020204" pitchFamily="34" charset="0"/>
              <a:buChar char="•"/>
            </a:pPr>
            <a:r>
              <a:rPr lang="zh-CN" altLang="en-US" sz="2400" smtClean="0">
                <a:latin typeface="微软雅黑" panose="020B0503020204020204" pitchFamily="34" charset="-122"/>
                <a:ea typeface="微软雅黑" panose="020B0503020204020204" pitchFamily="34" charset="-122"/>
              </a:rPr>
              <a:t>供给</a:t>
            </a:r>
            <a:r>
              <a:rPr lang="zh-CN" altLang="en-US" sz="2400" dirty="0">
                <a:latin typeface="微软雅黑" panose="020B0503020204020204" pitchFamily="34" charset="-122"/>
                <a:ea typeface="微软雅黑" panose="020B0503020204020204" pitchFamily="34" charset="-122"/>
              </a:rPr>
              <a:t>价格弹性衡量的是供给量对价格变动的反应程度。如果弹性小于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，供给缺乏弹性。如果弹性大于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，供给富有弹性</a:t>
            </a:r>
          </a:p>
          <a:p>
            <a:pPr>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供给价格弹性在长期中比在短期中更</a:t>
            </a:r>
            <a:r>
              <a:rPr lang="zh-CN" altLang="en-US" sz="2400">
                <a:latin typeface="微软雅黑" panose="020B0503020204020204" pitchFamily="34" charset="-122"/>
                <a:ea typeface="微软雅黑" panose="020B0503020204020204" pitchFamily="34" charset="-122"/>
              </a:rPr>
              <a:t>富有</a:t>
            </a:r>
            <a:r>
              <a:rPr lang="zh-CN" altLang="en-US" sz="2400" smtClean="0">
                <a:latin typeface="微软雅黑" panose="020B0503020204020204" pitchFamily="34" charset="-122"/>
                <a:ea typeface="微软雅黑" panose="020B0503020204020204" pitchFamily="34" charset="-122"/>
              </a:rPr>
              <a:t>弹性</a:t>
            </a:r>
            <a:endParaRPr lang="en-US" altLang="zh-CN" sz="2400" smtClean="0">
              <a:latin typeface="微软雅黑" panose="020B0503020204020204" pitchFamily="34" charset="-122"/>
              <a:ea typeface="微软雅黑" panose="020B0503020204020204" pitchFamily="34" charset="-122"/>
            </a:endParaRPr>
          </a:p>
          <a:p>
            <a:pPr>
              <a:buClr>
                <a:schemeClr val="accent1">
                  <a:lumMod val="75000"/>
                </a:schemeClr>
              </a:buClr>
              <a:buSzPct val="120000"/>
            </a:pPr>
            <a:r>
              <a:rPr lang="zh-CN" altLang="en-US" sz="2400">
                <a:latin typeface="微软雅黑" panose="020B0503020204020204" pitchFamily="34" charset="-122"/>
                <a:ea typeface="微软雅黑" panose="020B0503020204020204" pitchFamily="34" charset="-122"/>
              </a:rPr>
              <a:t>需求收入弹性衡量的是需求量对消费者收入变动的反应程度</a:t>
            </a:r>
            <a:endParaRPr lang="en-US" altLang="zh-CN" sz="2400">
              <a:latin typeface="微软雅黑" panose="020B0503020204020204" pitchFamily="34" charset="-122"/>
              <a:ea typeface="微软雅黑" panose="020B0503020204020204" pitchFamily="34" charset="-122"/>
            </a:endParaRPr>
          </a:p>
          <a:p>
            <a:pPr>
              <a:buClr>
                <a:schemeClr val="accent1">
                  <a:lumMod val="75000"/>
                </a:schemeClr>
              </a:buClr>
              <a:buSzPct val="120000"/>
            </a:pPr>
            <a:r>
              <a:rPr lang="zh-CN" altLang="en-US" sz="2400">
                <a:latin typeface="微软雅黑" panose="020B0503020204020204" pitchFamily="34" charset="-122"/>
                <a:ea typeface="微软雅黑" panose="020B0503020204020204" pitchFamily="34" charset="-122"/>
              </a:rPr>
              <a:t>需求的交叉价格弹性衡量一种物品需求量对另一种物品价格变动的反应程度</a:t>
            </a:r>
            <a:endParaRPr lang="en-US" altLang="zh-CN" sz="2400">
              <a:latin typeface="微软雅黑" panose="020B0503020204020204" pitchFamily="34" charset="-122"/>
              <a:ea typeface="微软雅黑" panose="020B0503020204020204" pitchFamily="34" charset="-122"/>
            </a:endParaRPr>
          </a:p>
          <a:p>
            <a:pPr>
              <a:buClr>
                <a:schemeClr val="accent1">
                  <a:lumMod val="75000"/>
                </a:schemeClr>
              </a:buClr>
              <a:buSzPct val="1200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
        <p:nvSpPr>
          <p:cNvPr id="3" name="Rectangle 4">
            <a:extLst>
              <a:ext uri="{FF2B5EF4-FFF2-40B4-BE49-F238E27FC236}">
                <a16:creationId xmlns="" xmlns:a16="http://schemas.microsoft.com/office/drawing/2014/main" id="{F722D7BC-39C4-9B8A-1CFD-0FF9F6D34594}"/>
              </a:ext>
            </a:extLst>
          </p:cNvPr>
          <p:cNvSpPr txBox="1">
            <a:spLocks noChangeArrowheads="1"/>
          </p:cNvSpPr>
          <p:nvPr/>
        </p:nvSpPr>
        <p:spPr>
          <a:xfrm>
            <a:off x="528376" y="475290"/>
            <a:ext cx="8458200" cy="725488"/>
          </a:xfrm>
          <a:prstGeom prst="rect">
            <a:avLst/>
          </a:prstGeom>
          <a:noFill/>
        </p:spPr>
        <p:txBody>
          <a:bodyPr bIns="0" anchor="b">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lnSpc>
                <a:spcPct val="105000"/>
              </a:lnSpc>
              <a:defRPr/>
            </a:pPr>
            <a:r>
              <a:rPr lang="zh-CN" altLang="en-US" sz="3200" kern="0" spc="200" smtClean="0">
                <a:solidFill>
                  <a:schemeClr val="tx2">
                    <a:lumMod val="50000"/>
                  </a:schemeClr>
                </a:solidFill>
                <a:ea typeface="华光中雅_CNKI" panose="02000500000000000000"/>
              </a:rPr>
              <a:t>总结</a:t>
            </a:r>
            <a:endParaRPr lang="en-US" sz="3200" kern="0" spc="200" dirty="0">
              <a:solidFill>
                <a:schemeClr val="tx2">
                  <a:lumMod val="50000"/>
                </a:schemeClr>
              </a:solidFill>
              <a:ea typeface="华光中雅_CNKI" panose="02000500000000000000"/>
            </a:endParaRPr>
          </a:p>
        </p:txBody>
      </p:sp>
    </p:spTree>
    <p:extLst>
      <p:ext uri="{BB962C8B-B14F-4D97-AF65-F5344CB8AC3E}">
        <p14:creationId xmlns:p14="http://schemas.microsoft.com/office/powerpoint/2010/main" val="68381155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3" cstate="print"/>
          <a:stretch>
            <a:fillRect/>
          </a:stretch>
        </p:blipFill>
        <p:spPr>
          <a:xfrm>
            <a:off x="871" y="-31802"/>
            <a:ext cx="9143129" cy="6858000"/>
          </a:xfrm>
          <a:prstGeom prst="rect">
            <a:avLst/>
          </a:prstGeom>
        </p:spPr>
      </p:pic>
      <p:pic>
        <p:nvPicPr>
          <p:cNvPr id="5" name="图片 4" descr="logo-VI系统0630-PPT-09.png"/>
          <p:cNvPicPr>
            <a:picLocks noChangeAspect="1"/>
          </p:cNvPicPr>
          <p:nvPr/>
        </p:nvPicPr>
        <p:blipFill>
          <a:blip r:embed="rId4"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华光中雅_CNKI" panose="02000500000000000000" pitchFamily="2" charset="-122"/>
                <a:ea typeface="华光中雅_CNKI" panose="02000500000000000000" pitchFamily="2" charset="-122"/>
                <a:cs typeface="+mn-cs"/>
              </a:rPr>
              <a:t>哈尔滨工业大学（</a:t>
            </a:r>
            <a:r>
              <a:rPr kumimoji="0" lang="zh-CN" altLang="en-US" sz="2400" b="0" i="0" u="none" strike="noStrike" kern="1200" cap="none" spc="0" normalizeH="0" baseline="0" noProof="0">
                <a:ln>
                  <a:noFill/>
                </a:ln>
                <a:solidFill>
                  <a:prstClr val="white"/>
                </a:solidFill>
                <a:effectLst/>
                <a:uLnTx/>
                <a:uFillTx/>
                <a:latin typeface="华光中雅_CNKI" panose="02000500000000000000" pitchFamily="2" charset="-122"/>
                <a:ea typeface="华光中雅_CNKI" panose="02000500000000000000" pitchFamily="2" charset="-122"/>
                <a:cs typeface="+mn-cs"/>
              </a:rPr>
              <a:t>深圳）</a:t>
            </a:r>
            <a:endParaRPr kumimoji="0" lang="en-US" altLang="zh-CN" sz="2400" b="0" i="0" u="none" strike="noStrike" kern="1200" cap="none" spc="0" normalizeH="0" baseline="0" noProof="0">
              <a:ln>
                <a:noFill/>
              </a:ln>
              <a:solidFill>
                <a:prstClr val="white"/>
              </a:solidFill>
              <a:effectLst/>
              <a:uLnTx/>
              <a:uFillTx/>
              <a:latin typeface="华光中雅_CNKI" panose="02000500000000000000" pitchFamily="2" charset="-122"/>
              <a:ea typeface="华光中雅_CNKI" panose="02000500000000000000"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white"/>
                </a:solidFill>
                <a:effectLst/>
                <a:uLnTx/>
                <a:uFillTx/>
                <a:latin typeface="华光中雅_CNKI" panose="02000500000000000000" pitchFamily="2" charset="-122"/>
                <a:ea typeface="华光中雅_CNKI" panose="02000500000000000000" pitchFamily="2" charset="-122"/>
                <a:cs typeface="+mn-cs"/>
              </a:rPr>
              <a:t>经济管理</a:t>
            </a:r>
            <a:r>
              <a:rPr kumimoji="0" lang="zh-CN" altLang="en-US" sz="2400" b="0" i="0" u="none" strike="noStrike" kern="1200" cap="none" spc="0" normalizeH="0" baseline="0" noProof="0" dirty="0">
                <a:ln>
                  <a:noFill/>
                </a:ln>
                <a:solidFill>
                  <a:prstClr val="white"/>
                </a:solidFill>
                <a:effectLst/>
                <a:uLnTx/>
                <a:uFillTx/>
                <a:latin typeface="华光中雅_CNKI" panose="02000500000000000000" pitchFamily="2" charset="-122"/>
                <a:ea typeface="华光中雅_CNKI" panose="02000500000000000000" pitchFamily="2" charset="-122"/>
                <a:cs typeface="+mn-cs"/>
              </a:rPr>
              <a:t>学院</a:t>
            </a: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华光中雅_CNKI" panose="02000500000000000000" pitchFamily="2" charset="-122"/>
                <a:ea typeface="华光中雅_CNKI" panose="02000500000000000000" pitchFamily="2" charset="-122"/>
                <a:cs typeface="+mn-cs"/>
              </a:rPr>
              <a:t>THE HITSZ SCHOOL OF ECONOMICS AND MANAGEMENT</a:t>
            </a:r>
            <a:endParaRPr kumimoji="0" lang="zh-CN" altLang="en-US" sz="1200" b="0" i="0" u="none" strike="noStrike" kern="1200" cap="none" spc="0" normalizeH="0" baseline="0" noProof="0" dirty="0">
              <a:ln>
                <a:noFill/>
              </a:ln>
              <a:solidFill>
                <a:srgbClr val="9D7B55"/>
              </a:solidFill>
              <a:effectLst/>
              <a:uLnTx/>
              <a:uFillTx/>
              <a:latin typeface="华光中雅_CNKI" panose="02000500000000000000" pitchFamily="2" charset="-122"/>
              <a:ea typeface="华光中雅_CNKI" panose="02000500000000000000" pitchFamily="2" charset="-122"/>
              <a:cs typeface="+mn-cs"/>
            </a:endParaRPr>
          </a:p>
        </p:txBody>
      </p:sp>
      <p:sp>
        <p:nvSpPr>
          <p:cNvPr id="2" name="文本框 1">
            <a:extLst>
              <a:ext uri="{FF2B5EF4-FFF2-40B4-BE49-F238E27FC236}">
                <a16:creationId xmlns="" xmlns:a16="http://schemas.microsoft.com/office/drawing/2014/main" id="{4BD039C5-E591-4702-AED9-53741EC3D7EA}"/>
              </a:ext>
            </a:extLst>
          </p:cNvPr>
          <p:cNvSpPr txBox="1"/>
          <p:nvPr/>
        </p:nvSpPr>
        <p:spPr>
          <a:xfrm>
            <a:off x="2029861" y="1506771"/>
            <a:ext cx="449353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smtClean="0">
                <a:ln>
                  <a:noFill/>
                </a:ln>
                <a:solidFill>
                  <a:prstClr val="white"/>
                </a:solidFill>
                <a:effectLst/>
                <a:uLnTx/>
                <a:uFillTx/>
                <a:latin typeface="华光中雅_CNKI" panose="02000500000000000000" pitchFamily="2" charset="-122"/>
                <a:ea typeface="华光中雅_CNKI" panose="02000500000000000000" pitchFamily="2" charset="-122"/>
                <a:cs typeface="+mn-cs"/>
              </a:rPr>
              <a:t>《</a:t>
            </a:r>
            <a:r>
              <a:rPr kumimoji="0" lang="zh-CN" altLang="en-US" sz="4800" b="0" i="0" u="none" strike="noStrike" kern="1200" cap="none" spc="0" normalizeH="0" baseline="0" noProof="0" smtClean="0">
                <a:ln>
                  <a:noFill/>
                </a:ln>
                <a:solidFill>
                  <a:prstClr val="white"/>
                </a:solidFill>
                <a:effectLst/>
                <a:uLnTx/>
                <a:uFillTx/>
                <a:latin typeface="华光中雅_CNKI" panose="02000500000000000000" pitchFamily="2" charset="-122"/>
                <a:ea typeface="华光中雅_CNKI" panose="02000500000000000000" pitchFamily="2" charset="-122"/>
                <a:cs typeface="+mn-cs"/>
              </a:rPr>
              <a:t>经济学原理</a:t>
            </a:r>
            <a:r>
              <a:rPr kumimoji="0" lang="en-US" altLang="zh-CN" sz="4800" b="0" i="0" u="none" strike="noStrike" kern="1200" cap="none" spc="0" normalizeH="0" baseline="0" noProof="0" smtClean="0">
                <a:ln>
                  <a:noFill/>
                </a:ln>
                <a:solidFill>
                  <a:prstClr val="white"/>
                </a:solidFill>
                <a:effectLst/>
                <a:uLnTx/>
                <a:uFillTx/>
                <a:latin typeface="华光中雅_CNKI" panose="02000500000000000000" pitchFamily="2" charset="-122"/>
                <a:ea typeface="华光中雅_CNKI" panose="02000500000000000000" pitchFamily="2" charset="-122"/>
                <a:cs typeface="+mn-cs"/>
              </a:rPr>
              <a:t>》</a:t>
            </a:r>
            <a:endParaRPr kumimoji="0" lang="zh-CN" altLang="en-US" sz="4800" b="0" i="0" u="none" strike="noStrike" kern="1200" cap="none" spc="0" normalizeH="0" baseline="0" noProof="0" dirty="0">
              <a:ln>
                <a:noFill/>
              </a:ln>
              <a:solidFill>
                <a:prstClr val="white"/>
              </a:solidFill>
              <a:effectLst/>
              <a:uLnTx/>
              <a:uFillTx/>
              <a:latin typeface="华光中雅_CNKI" panose="02000500000000000000" pitchFamily="2" charset="-122"/>
              <a:ea typeface="华光中雅_CNKI" panose="02000500000000000000" pitchFamily="2" charset="-122"/>
              <a:cs typeface="+mn-cs"/>
            </a:endParaRPr>
          </a:p>
        </p:txBody>
      </p:sp>
      <p:sp>
        <p:nvSpPr>
          <p:cNvPr id="4" name="文本框 3">
            <a:extLst>
              <a:ext uri="{FF2B5EF4-FFF2-40B4-BE49-F238E27FC236}">
                <a16:creationId xmlns="" xmlns:a16="http://schemas.microsoft.com/office/drawing/2014/main" id="{53C9CD8B-9D8F-4E4F-AA7B-F97C16B10CCD}"/>
              </a:ext>
            </a:extLst>
          </p:cNvPr>
          <p:cNvSpPr txBox="1"/>
          <p:nvPr/>
        </p:nvSpPr>
        <p:spPr>
          <a:xfrm>
            <a:off x="929429" y="3264142"/>
            <a:ext cx="7396931" cy="707886"/>
          </a:xfrm>
          <a:prstGeom prst="rect">
            <a:avLst/>
          </a:prstGeom>
          <a:noFill/>
        </p:spPr>
        <p:txBody>
          <a:bodyPr wrap="square" rtlCol="0">
            <a:spAutoFit/>
          </a:bodyPr>
          <a:lstStyle/>
          <a:p>
            <a:pPr lvl="0">
              <a:defRPr/>
            </a:pPr>
            <a:r>
              <a:rPr kumimoji="0" lang="zh-CN" altLang="en-US" sz="4000" b="1" i="0" u="none" strike="noStrike" kern="1200" cap="none" spc="0" normalizeH="0" baseline="0" noProof="0">
                <a:ln>
                  <a:noFill/>
                </a:ln>
                <a:solidFill>
                  <a:prstClr val="white"/>
                </a:solidFill>
                <a:effectLst/>
                <a:uLnTx/>
                <a:uFillTx/>
                <a:latin typeface="华光中雅_CNKI" panose="02000500000000000000" pitchFamily="2" charset="-122"/>
                <a:ea typeface="华光中雅_CNKI" panose="02000500000000000000" pitchFamily="2" charset="-122"/>
                <a:cs typeface="+mn-cs"/>
              </a:rPr>
              <a:t>下一章</a:t>
            </a:r>
            <a:r>
              <a:rPr lang="zh-CN" altLang="en-US" sz="4000" b="1">
                <a:solidFill>
                  <a:prstClr val="white"/>
                </a:solidFill>
                <a:latin typeface="华光中雅_CNKI" panose="02000500000000000000" pitchFamily="2" charset="-122"/>
                <a:ea typeface="华光中雅_CNKI" panose="02000500000000000000" pitchFamily="2" charset="-122"/>
              </a:rPr>
              <a:t>：供给、需求与政府</a:t>
            </a:r>
            <a:r>
              <a:rPr lang="zh-CN" altLang="en-US" sz="4000" b="1" smtClean="0">
                <a:solidFill>
                  <a:prstClr val="white"/>
                </a:solidFill>
                <a:latin typeface="华光中雅_CNKI" panose="02000500000000000000" pitchFamily="2" charset="-122"/>
                <a:ea typeface="华光中雅_CNKI" panose="02000500000000000000" pitchFamily="2" charset="-122"/>
              </a:rPr>
              <a:t>政策</a:t>
            </a:r>
            <a:endParaRPr kumimoji="0" lang="zh-CN" altLang="en-US" sz="4000" b="1" i="0" u="none" strike="noStrike" kern="1200" cap="none" spc="0" normalizeH="0" baseline="0" noProof="0" dirty="0">
              <a:ln>
                <a:noFill/>
              </a:ln>
              <a:solidFill>
                <a:prstClr val="white"/>
              </a:solidFill>
              <a:effectLst/>
              <a:uLnTx/>
              <a:uFillTx/>
              <a:latin typeface="华光中雅_CNKI" panose="02000500000000000000" pitchFamily="2" charset="-122"/>
              <a:ea typeface="华光中雅_CNKI" panose="02000500000000000000" pitchFamily="2" charset="-122"/>
              <a:cs typeface="+mn-cs"/>
            </a:endParaRPr>
          </a:p>
        </p:txBody>
      </p:sp>
    </p:spTree>
    <p:extLst>
      <p:ext uri="{BB962C8B-B14F-4D97-AF65-F5344CB8AC3E}">
        <p14:creationId xmlns:p14="http://schemas.microsoft.com/office/powerpoint/2010/main" val="208433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2" name="Group 5"/>
          <p:cNvGrpSpPr/>
          <p:nvPr/>
        </p:nvGrpSpPr>
        <p:grpSpPr bwMode="auto">
          <a:xfrm>
            <a:off x="5343525" y="2346325"/>
            <a:ext cx="3406775" cy="2876550"/>
            <a:chOff x="3226" y="1041"/>
            <a:chExt cx="2146" cy="1812"/>
          </a:xfrm>
        </p:grpSpPr>
        <p:grpSp>
          <p:nvGrpSpPr>
            <p:cNvPr id="3" name="Group 6"/>
            <p:cNvGrpSpPr/>
            <p:nvPr/>
          </p:nvGrpSpPr>
          <p:grpSpPr bwMode="auto">
            <a:xfrm>
              <a:off x="3421" y="1302"/>
              <a:ext cx="1661" cy="1413"/>
              <a:chOff x="1098" y="1361"/>
              <a:chExt cx="2116" cy="2027"/>
            </a:xfrm>
          </p:grpSpPr>
          <p:sp>
            <p:nvSpPr>
              <p:cNvPr id="11312" name="Line 7"/>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1313" name="Line 8"/>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11310" name="Text Box 9"/>
            <p:cNvSpPr txBox="1">
              <a:spLocks noChangeArrowheads="1"/>
            </p:cNvSpPr>
            <p:nvPr/>
          </p:nvSpPr>
          <p:spPr bwMode="auto">
            <a:xfrm>
              <a:off x="3226" y="1041"/>
              <a:ext cx="38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p>
          </p:txBody>
        </p:sp>
        <p:sp>
          <p:nvSpPr>
            <p:cNvPr id="11311" name="Text Box 10"/>
            <p:cNvSpPr txBox="1">
              <a:spLocks noChangeArrowheads="1"/>
            </p:cNvSpPr>
            <p:nvPr/>
          </p:nvSpPr>
          <p:spPr bwMode="auto">
            <a:xfrm>
              <a:off x="4985" y="2565"/>
              <a:ext cx="38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Q</a:t>
              </a:r>
            </a:p>
          </p:txBody>
        </p:sp>
      </p:grpSp>
      <p:grpSp>
        <p:nvGrpSpPr>
          <p:cNvPr id="4" name="Group 11"/>
          <p:cNvGrpSpPr/>
          <p:nvPr/>
        </p:nvGrpSpPr>
        <p:grpSpPr bwMode="auto">
          <a:xfrm>
            <a:off x="6005513" y="2932113"/>
            <a:ext cx="2633662" cy="1722437"/>
            <a:chOff x="3643" y="1410"/>
            <a:chExt cx="1659" cy="1085"/>
          </a:xfrm>
        </p:grpSpPr>
        <p:sp>
          <p:nvSpPr>
            <p:cNvPr id="11307" name="Line 12"/>
            <p:cNvSpPr>
              <a:spLocks noChangeShapeType="1"/>
            </p:cNvSpPr>
            <p:nvPr/>
          </p:nvSpPr>
          <p:spPr bwMode="auto">
            <a:xfrm>
              <a:off x="3643" y="1410"/>
              <a:ext cx="1379" cy="919"/>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1308" name="Text Box 13"/>
            <p:cNvSpPr txBox="1">
              <a:spLocks noChangeArrowheads="1"/>
            </p:cNvSpPr>
            <p:nvPr/>
          </p:nvSpPr>
          <p:spPr bwMode="auto">
            <a:xfrm>
              <a:off x="4915" y="2207"/>
              <a:ext cx="38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D</a:t>
              </a:r>
            </a:p>
          </p:txBody>
        </p:sp>
      </p:grpSp>
      <p:grpSp>
        <p:nvGrpSpPr>
          <p:cNvPr id="5" name="Group 55"/>
          <p:cNvGrpSpPr/>
          <p:nvPr/>
        </p:nvGrpSpPr>
        <p:grpSpPr bwMode="auto">
          <a:xfrm>
            <a:off x="6416675" y="3409950"/>
            <a:ext cx="587375" cy="2043113"/>
            <a:chOff x="4042" y="2148"/>
            <a:chExt cx="370" cy="1287"/>
          </a:xfrm>
        </p:grpSpPr>
        <p:sp>
          <p:nvSpPr>
            <p:cNvPr id="11305" name="Text Box 17"/>
            <p:cNvSpPr txBox="1">
              <a:spLocks noChangeArrowheads="1"/>
            </p:cNvSpPr>
            <p:nvPr/>
          </p:nvSpPr>
          <p:spPr bwMode="auto">
            <a:xfrm>
              <a:off x="4042" y="3147"/>
              <a:ext cx="37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Q</a:t>
              </a:r>
              <a:r>
                <a:rPr lang="en-US" sz="2400" b="1" baseline="-25000">
                  <a:latin typeface="微软雅黑" panose="020B0503020204020204" pitchFamily="34" charset="-122"/>
                  <a:ea typeface="微软雅黑" panose="020B0503020204020204" pitchFamily="34" charset="-122"/>
                  <a:cs typeface="Arial" panose="020B0604020202020204"/>
                </a:rPr>
                <a:t>2</a:t>
              </a:r>
            </a:p>
          </p:txBody>
        </p:sp>
        <p:sp>
          <p:nvSpPr>
            <p:cNvPr id="11306" name="Line 20"/>
            <p:cNvSpPr>
              <a:spLocks noChangeShapeType="1"/>
            </p:cNvSpPr>
            <p:nvPr/>
          </p:nvSpPr>
          <p:spPr bwMode="auto">
            <a:xfrm>
              <a:off x="4230" y="2148"/>
              <a:ext cx="0" cy="1004"/>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6" name="Group 54"/>
          <p:cNvGrpSpPr/>
          <p:nvPr/>
        </p:nvGrpSpPr>
        <p:grpSpPr bwMode="auto">
          <a:xfrm>
            <a:off x="5062538" y="3167063"/>
            <a:ext cx="1720850" cy="457200"/>
            <a:chOff x="3189" y="1995"/>
            <a:chExt cx="1084" cy="288"/>
          </a:xfrm>
        </p:grpSpPr>
        <p:sp>
          <p:nvSpPr>
            <p:cNvPr id="11302" name="Text Box 16"/>
            <p:cNvSpPr txBox="1">
              <a:spLocks noChangeArrowheads="1"/>
            </p:cNvSpPr>
            <p:nvPr/>
          </p:nvSpPr>
          <p:spPr bwMode="auto">
            <a:xfrm>
              <a:off x="3189" y="1995"/>
              <a:ext cx="376" cy="288"/>
            </a:xfrm>
            <a:prstGeom prst="rect">
              <a:avLst/>
            </a:prstGeom>
            <a:noFill/>
            <a:ln w="9525">
              <a:noFill/>
              <a:miter lim="800000"/>
            </a:ln>
          </p:spPr>
          <p:txBody>
            <a:bodyPr>
              <a:spAutoFit/>
            </a:bodyPr>
            <a:lstStyle/>
            <a:p>
              <a:pPr algn="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r>
                <a:rPr lang="en-US" sz="2400" b="1" baseline="-25000">
                  <a:latin typeface="微软雅黑" panose="020B0503020204020204" pitchFamily="34" charset="-122"/>
                  <a:ea typeface="微软雅黑" panose="020B0503020204020204" pitchFamily="34" charset="-122"/>
                  <a:cs typeface="Arial" panose="020B0604020202020204"/>
                </a:rPr>
                <a:t>2</a:t>
              </a:r>
            </a:p>
          </p:txBody>
        </p:sp>
        <p:sp>
          <p:nvSpPr>
            <p:cNvPr id="11303" name="Line 19"/>
            <p:cNvSpPr>
              <a:spLocks noChangeShapeType="1"/>
            </p:cNvSpPr>
            <p:nvPr/>
          </p:nvSpPr>
          <p:spPr bwMode="auto">
            <a:xfrm>
              <a:off x="3562" y="2146"/>
              <a:ext cx="668" cy="0"/>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1304" name="Oval 23"/>
            <p:cNvSpPr>
              <a:spLocks noChangeArrowheads="1"/>
            </p:cNvSpPr>
            <p:nvPr/>
          </p:nvSpPr>
          <p:spPr bwMode="auto">
            <a:xfrm>
              <a:off x="4185" y="2100"/>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7" name="Group 53"/>
          <p:cNvGrpSpPr/>
          <p:nvPr/>
        </p:nvGrpSpPr>
        <p:grpSpPr bwMode="auto">
          <a:xfrm>
            <a:off x="5045075" y="3686174"/>
            <a:ext cx="2768600" cy="1774825"/>
            <a:chOff x="3178" y="2322"/>
            <a:chExt cx="1744" cy="1118"/>
          </a:xfrm>
        </p:grpSpPr>
        <p:grpSp>
          <p:nvGrpSpPr>
            <p:cNvPr id="8" name="Group 25"/>
            <p:cNvGrpSpPr/>
            <p:nvPr/>
          </p:nvGrpSpPr>
          <p:grpSpPr bwMode="auto">
            <a:xfrm>
              <a:off x="3178" y="2322"/>
              <a:ext cx="1744" cy="1118"/>
              <a:chOff x="3038" y="1885"/>
              <a:chExt cx="1744" cy="1118"/>
            </a:xfrm>
          </p:grpSpPr>
          <p:sp>
            <p:nvSpPr>
              <p:cNvPr id="11297" name="Text Box 26"/>
              <p:cNvSpPr txBox="1">
                <a:spLocks noChangeArrowheads="1"/>
              </p:cNvSpPr>
              <p:nvPr/>
            </p:nvSpPr>
            <p:spPr bwMode="auto">
              <a:xfrm>
                <a:off x="3038" y="1885"/>
                <a:ext cx="387" cy="288"/>
              </a:xfrm>
              <a:prstGeom prst="rect">
                <a:avLst/>
              </a:prstGeom>
              <a:noFill/>
              <a:ln w="9525">
                <a:noFill/>
                <a:miter lim="800000"/>
              </a:ln>
            </p:spPr>
            <p:txBody>
              <a:bodyPr>
                <a:spAutoFit/>
              </a:bodyPr>
              <a:lstStyle/>
              <a:p>
                <a:pPr algn="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r>
                  <a:rPr lang="en-US" sz="2400" b="1" baseline="-25000">
                    <a:latin typeface="微软雅黑" panose="020B0503020204020204" pitchFamily="34" charset="-122"/>
                    <a:ea typeface="微软雅黑" panose="020B0503020204020204" pitchFamily="34" charset="-122"/>
                    <a:cs typeface="Arial" panose="020B0604020202020204"/>
                  </a:rPr>
                  <a:t>1</a:t>
                </a:r>
              </a:p>
            </p:txBody>
          </p:sp>
          <p:sp>
            <p:nvSpPr>
              <p:cNvPr id="11298" name="Text Box 27"/>
              <p:cNvSpPr txBox="1">
                <a:spLocks noChangeArrowheads="1"/>
              </p:cNvSpPr>
              <p:nvPr/>
            </p:nvSpPr>
            <p:spPr bwMode="auto">
              <a:xfrm>
                <a:off x="4397" y="2712"/>
                <a:ext cx="385" cy="291"/>
              </a:xfrm>
              <a:prstGeom prst="rect">
                <a:avLst/>
              </a:prstGeom>
              <a:noFill/>
              <a:ln w="9525">
                <a:noFill/>
                <a:miter lim="800000"/>
              </a:ln>
            </p:spPr>
            <p:txBody>
              <a:bodyPr wrap="square">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Q</a:t>
                </a:r>
                <a:r>
                  <a:rPr lang="en-US" sz="2400" b="1" baseline="-25000">
                    <a:latin typeface="微软雅黑" panose="020B0503020204020204" pitchFamily="34" charset="-122"/>
                    <a:ea typeface="微软雅黑" panose="020B0503020204020204" pitchFamily="34" charset="-122"/>
                    <a:cs typeface="Arial" panose="020B0604020202020204"/>
                  </a:rPr>
                  <a:t>1</a:t>
                </a:r>
              </a:p>
            </p:txBody>
          </p:sp>
          <p:grpSp>
            <p:nvGrpSpPr>
              <p:cNvPr id="9" name="Group 28"/>
              <p:cNvGrpSpPr/>
              <p:nvPr/>
            </p:nvGrpSpPr>
            <p:grpSpPr bwMode="auto">
              <a:xfrm>
                <a:off x="3423" y="2032"/>
                <a:ext cx="1152" cy="680"/>
                <a:chOff x="357" y="2450"/>
                <a:chExt cx="795" cy="646"/>
              </a:xfrm>
            </p:grpSpPr>
            <p:sp>
              <p:nvSpPr>
                <p:cNvPr id="11300" name="Line 29"/>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1301" name="Line 30"/>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
          <p:nvSpPr>
            <p:cNvPr id="11296" name="Oval 33"/>
            <p:cNvSpPr>
              <a:spLocks noChangeArrowheads="1"/>
            </p:cNvSpPr>
            <p:nvPr/>
          </p:nvSpPr>
          <p:spPr bwMode="auto">
            <a:xfrm>
              <a:off x="4668" y="2421"/>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70690" name="Line 34"/>
          <p:cNvSpPr>
            <a:spLocks noChangeShapeType="1"/>
          </p:cNvSpPr>
          <p:nvPr/>
        </p:nvSpPr>
        <p:spPr bwMode="auto">
          <a:xfrm flipH="1" flipV="1">
            <a:off x="5810250" y="3409950"/>
            <a:ext cx="0" cy="508000"/>
          </a:xfrm>
          <a:prstGeom prst="line">
            <a:avLst/>
          </a:prstGeom>
          <a:noFill/>
          <a:ln w="50800">
            <a:solidFill>
              <a:srgbClr val="FF6600"/>
            </a:solidFill>
            <a:round/>
            <a:tailEnd type="triangle" w="lg" len="me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70691" name="Line 35"/>
          <p:cNvSpPr>
            <a:spLocks noChangeShapeType="1"/>
          </p:cNvSpPr>
          <p:nvPr/>
        </p:nvSpPr>
        <p:spPr bwMode="auto">
          <a:xfrm rot="16200000" flipV="1">
            <a:off x="7097713" y="4460875"/>
            <a:ext cx="0" cy="762000"/>
          </a:xfrm>
          <a:prstGeom prst="line">
            <a:avLst/>
          </a:prstGeom>
          <a:noFill/>
          <a:ln w="50800">
            <a:solidFill>
              <a:srgbClr val="FF6600"/>
            </a:solidFill>
            <a:round/>
            <a:tailEnd type="triangle" w="lg" len="me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70692" name="Text Box 36"/>
          <p:cNvSpPr txBox="1">
            <a:spLocks noChangeArrowheads="1"/>
          </p:cNvSpPr>
          <p:nvPr/>
        </p:nvSpPr>
        <p:spPr bwMode="auto">
          <a:xfrm>
            <a:off x="3878263" y="3236191"/>
            <a:ext cx="1203325" cy="830997"/>
          </a:xfrm>
          <a:prstGeom prst="rect">
            <a:avLst/>
          </a:prstGeom>
          <a:solidFill>
            <a:srgbClr val="FF9900">
              <a:alpha val="50195"/>
            </a:srgbClr>
          </a:solidFill>
          <a:ln w="9525">
            <a:noFill/>
            <a:miter lim="800000"/>
          </a:ln>
        </p:spPr>
        <p:txBody>
          <a:bodyPr>
            <a:spAutoFit/>
          </a:bodyPr>
          <a:lstStyle/>
          <a:p>
            <a:pPr algn="ctr">
              <a:spcBef>
                <a:spcPct val="50000"/>
              </a:spcBef>
            </a:pPr>
            <a:r>
              <a:rPr lang="en-US" sz="2400" b="1" i="1" dirty="0">
                <a:latin typeface="微软雅黑" panose="020B0503020204020204" pitchFamily="34" charset="-122"/>
                <a:ea typeface="微软雅黑" panose="020B0503020204020204" pitchFamily="34" charset="-122"/>
                <a:cs typeface="Arial" panose="020B0604020202020204"/>
              </a:rPr>
              <a:t>P</a:t>
            </a:r>
            <a:r>
              <a:rPr lang="en-US" sz="2400" dirty="0">
                <a:latin typeface="微软雅黑" panose="020B0503020204020204" pitchFamily="34" charset="-122"/>
                <a:ea typeface="微软雅黑" panose="020B0503020204020204" pitchFamily="34" charset="-122"/>
                <a:cs typeface="Arial" panose="020B0604020202020204"/>
              </a:rPr>
              <a:t>  </a:t>
            </a:r>
            <a:r>
              <a:rPr lang="zh-CN" altLang="en-US" sz="2400" dirty="0">
                <a:latin typeface="微软雅黑" panose="020B0503020204020204" pitchFamily="34" charset="-122"/>
                <a:ea typeface="微软雅黑" panose="020B0503020204020204" pitchFamily="34" charset="-122"/>
                <a:cs typeface="Arial" panose="020B0604020202020204"/>
              </a:rPr>
              <a:t>上升</a:t>
            </a:r>
            <a:r>
              <a:rPr lang="en-US" sz="2400" dirty="0">
                <a:latin typeface="微软雅黑" panose="020B0503020204020204" pitchFamily="34" charset="-122"/>
                <a:ea typeface="微软雅黑" panose="020B0503020204020204" pitchFamily="34" charset="-122"/>
                <a:cs typeface="Arial" panose="020B0604020202020204"/>
              </a:rPr>
              <a:t>10%</a:t>
            </a:r>
          </a:p>
        </p:txBody>
      </p:sp>
      <p:sp>
        <p:nvSpPr>
          <p:cNvPr id="70693" name="Text Box 37"/>
          <p:cNvSpPr txBox="1">
            <a:spLocks noChangeArrowheads="1"/>
          </p:cNvSpPr>
          <p:nvPr/>
        </p:nvSpPr>
        <p:spPr bwMode="auto">
          <a:xfrm>
            <a:off x="6501822" y="5549757"/>
            <a:ext cx="1281113" cy="830997"/>
          </a:xfrm>
          <a:prstGeom prst="rect">
            <a:avLst/>
          </a:prstGeom>
          <a:solidFill>
            <a:srgbClr val="FF9900">
              <a:alpha val="50195"/>
            </a:srgbClr>
          </a:solidFill>
          <a:ln w="9525">
            <a:noFill/>
            <a:miter lim="800000"/>
          </a:ln>
        </p:spPr>
        <p:txBody>
          <a:bodyPr>
            <a:spAutoFit/>
          </a:bodyPr>
          <a:lstStyle/>
          <a:p>
            <a:pPr algn="ctr">
              <a:spcBef>
                <a:spcPct val="50000"/>
              </a:spcBef>
            </a:pPr>
            <a:r>
              <a:rPr lang="en-US" sz="2400" b="1" i="1" dirty="0">
                <a:latin typeface="微软雅黑" panose="020B0503020204020204" pitchFamily="34" charset="-122"/>
                <a:ea typeface="微软雅黑" panose="020B0503020204020204" pitchFamily="34" charset="-122"/>
                <a:cs typeface="Arial" panose="020B0604020202020204"/>
              </a:rPr>
              <a:t>Q</a:t>
            </a:r>
            <a:r>
              <a:rPr lang="en-US" sz="2400" dirty="0">
                <a:latin typeface="微软雅黑" panose="020B0503020204020204" pitchFamily="34" charset="-122"/>
                <a:ea typeface="微软雅黑" panose="020B0503020204020204" pitchFamily="34" charset="-122"/>
                <a:cs typeface="Arial" panose="020B0604020202020204"/>
              </a:rPr>
              <a:t>  </a:t>
            </a:r>
            <a:r>
              <a:rPr lang="zh-CN" altLang="en-US" sz="2400" dirty="0">
                <a:latin typeface="微软雅黑" panose="020B0503020204020204" pitchFamily="34" charset="-122"/>
                <a:ea typeface="微软雅黑" panose="020B0503020204020204" pitchFamily="34" charset="-122"/>
                <a:cs typeface="Arial" panose="020B0604020202020204"/>
              </a:rPr>
              <a:t>下降</a:t>
            </a:r>
            <a:r>
              <a:rPr lang="en-US" sz="2400" dirty="0">
                <a:latin typeface="微软雅黑" panose="020B0503020204020204" pitchFamily="34" charset="-122"/>
                <a:ea typeface="微软雅黑" panose="020B0503020204020204" pitchFamily="34" charset="-122"/>
                <a:cs typeface="Arial" panose="020B0604020202020204"/>
              </a:rPr>
              <a:t>15%</a:t>
            </a:r>
          </a:p>
        </p:txBody>
      </p:sp>
      <p:grpSp>
        <p:nvGrpSpPr>
          <p:cNvPr id="10" name="Group 56"/>
          <p:cNvGrpSpPr/>
          <p:nvPr/>
        </p:nvGrpSpPr>
        <p:grpSpPr bwMode="auto">
          <a:xfrm>
            <a:off x="1195388" y="4660900"/>
            <a:ext cx="2179637" cy="984250"/>
            <a:chOff x="781" y="3261"/>
            <a:chExt cx="1373" cy="620"/>
          </a:xfrm>
        </p:grpSpPr>
        <p:grpSp>
          <p:nvGrpSpPr>
            <p:cNvPr id="11" name="Group 38"/>
            <p:cNvGrpSpPr/>
            <p:nvPr/>
          </p:nvGrpSpPr>
          <p:grpSpPr bwMode="auto">
            <a:xfrm>
              <a:off x="781" y="3261"/>
              <a:ext cx="642" cy="620"/>
              <a:chOff x="3422" y="3211"/>
              <a:chExt cx="642" cy="620"/>
            </a:xfrm>
          </p:grpSpPr>
          <p:sp>
            <p:nvSpPr>
              <p:cNvPr id="11292" name="Text Box 39"/>
              <p:cNvSpPr txBox="1">
                <a:spLocks noChangeArrowheads="1"/>
              </p:cNvSpPr>
              <p:nvPr/>
            </p:nvSpPr>
            <p:spPr bwMode="auto">
              <a:xfrm>
                <a:off x="3422" y="3211"/>
                <a:ext cx="642" cy="317"/>
              </a:xfrm>
              <a:prstGeom prst="rect">
                <a:avLst/>
              </a:prstGeom>
              <a:noFill/>
              <a:ln w="9525">
                <a:noFill/>
                <a:miter lim="800000"/>
              </a:ln>
            </p:spPr>
            <p:txBody>
              <a:bodyPr>
                <a:spAutoFit/>
              </a:bodyPr>
              <a:lstStyle/>
              <a:p>
                <a:pPr algn="ctr">
                  <a:spcBef>
                    <a:spcPct val="50000"/>
                  </a:spcBef>
                </a:pPr>
                <a:r>
                  <a:rPr lang="en-US" sz="2700">
                    <a:latin typeface="微软雅黑" panose="020B0503020204020204" pitchFamily="34" charset="-122"/>
                    <a:ea typeface="微软雅黑" panose="020B0503020204020204" pitchFamily="34" charset="-122"/>
                    <a:cs typeface="Arial" panose="020B0604020202020204"/>
                  </a:rPr>
                  <a:t>15%</a:t>
                </a:r>
                <a:endParaRPr lang="en-US" sz="2700" b="1" i="1" baseline="30000">
                  <a:latin typeface="微软雅黑" panose="020B0503020204020204" pitchFamily="34" charset="-122"/>
                  <a:ea typeface="微软雅黑" panose="020B0503020204020204" pitchFamily="34" charset="-122"/>
                  <a:cs typeface="Arial" panose="020B0604020202020204"/>
                </a:endParaRPr>
              </a:p>
            </p:txBody>
          </p:sp>
          <p:sp>
            <p:nvSpPr>
              <p:cNvPr id="11293" name="Text Box 40"/>
              <p:cNvSpPr txBox="1">
                <a:spLocks noChangeArrowheads="1"/>
              </p:cNvSpPr>
              <p:nvPr/>
            </p:nvSpPr>
            <p:spPr bwMode="auto">
              <a:xfrm>
                <a:off x="3430" y="3514"/>
                <a:ext cx="622" cy="317"/>
              </a:xfrm>
              <a:prstGeom prst="rect">
                <a:avLst/>
              </a:prstGeom>
              <a:noFill/>
              <a:ln w="9525">
                <a:noFill/>
                <a:miter lim="800000"/>
              </a:ln>
            </p:spPr>
            <p:txBody>
              <a:bodyPr>
                <a:spAutoFit/>
              </a:bodyPr>
              <a:lstStyle/>
              <a:p>
                <a:pPr algn="ctr">
                  <a:spcBef>
                    <a:spcPct val="50000"/>
                  </a:spcBef>
                </a:pPr>
                <a:r>
                  <a:rPr lang="en-US" sz="2700">
                    <a:latin typeface="微软雅黑" panose="020B0503020204020204" pitchFamily="34" charset="-122"/>
                    <a:ea typeface="微软雅黑" panose="020B0503020204020204" pitchFamily="34" charset="-122"/>
                    <a:cs typeface="Arial" panose="020B0604020202020204"/>
                  </a:rPr>
                  <a:t>10%</a:t>
                </a:r>
                <a:endParaRPr lang="en-US" sz="2700" b="1" i="1" baseline="30000">
                  <a:latin typeface="微软雅黑" panose="020B0503020204020204" pitchFamily="34" charset="-122"/>
                  <a:ea typeface="微软雅黑" panose="020B0503020204020204" pitchFamily="34" charset="-122"/>
                  <a:cs typeface="Arial" panose="020B0604020202020204"/>
                </a:endParaRPr>
              </a:p>
            </p:txBody>
          </p:sp>
          <p:sp>
            <p:nvSpPr>
              <p:cNvPr id="11294" name="Line 41"/>
              <p:cNvSpPr>
                <a:spLocks noChangeShapeType="1"/>
              </p:cNvSpPr>
              <p:nvPr/>
            </p:nvSpPr>
            <p:spPr bwMode="auto">
              <a:xfrm flipV="1">
                <a:off x="3484" y="3522"/>
                <a:ext cx="501"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11291" name="Text Box 42"/>
            <p:cNvSpPr txBox="1">
              <a:spLocks noChangeArrowheads="1"/>
            </p:cNvSpPr>
            <p:nvPr/>
          </p:nvSpPr>
          <p:spPr bwMode="auto">
            <a:xfrm>
              <a:off x="1368" y="3413"/>
              <a:ext cx="786" cy="308"/>
            </a:xfrm>
            <a:prstGeom prst="rect">
              <a:avLst/>
            </a:prstGeom>
            <a:no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  1.5</a:t>
              </a:r>
            </a:p>
          </p:txBody>
        </p:sp>
      </p:grpSp>
      <p:sp>
        <p:nvSpPr>
          <p:cNvPr id="11282" name="Text Box 51"/>
          <p:cNvSpPr txBox="1">
            <a:spLocks noChangeArrowheads="1"/>
          </p:cNvSpPr>
          <p:nvPr/>
        </p:nvSpPr>
        <p:spPr bwMode="auto">
          <a:xfrm>
            <a:off x="3338225" y="2425845"/>
            <a:ext cx="2005012" cy="519112"/>
          </a:xfrm>
          <a:prstGeom prst="rect">
            <a:avLst/>
          </a:prstGeom>
          <a:noFill/>
          <a:ln w="9525">
            <a:noFill/>
            <a:miter lim="800000"/>
          </a:ln>
        </p:spPr>
        <p:txBody>
          <a:bodyPr>
            <a:spAutoFit/>
          </a:bodyPr>
          <a:lstStyle/>
          <a:p>
            <a:pPr algn="ctr">
              <a:spcBef>
                <a:spcPct val="50000"/>
              </a:spcBef>
            </a:pPr>
            <a:r>
              <a:rPr lang="zh-CN" altLang="en-US" sz="2800" smtClean="0">
                <a:latin typeface="微软雅黑" panose="020B0503020204020204" pitchFamily="34" charset="-122"/>
                <a:ea typeface="微软雅黑" panose="020B0503020204020204" pitchFamily="34" charset="-122"/>
                <a:cs typeface="Arial" panose="020B0604020202020204"/>
              </a:rPr>
              <a:t>例如</a:t>
            </a:r>
            <a:endParaRPr lang="en-US" sz="2800" dirty="0">
              <a:latin typeface="微软雅黑" panose="020B0503020204020204" pitchFamily="34" charset="-122"/>
              <a:ea typeface="微软雅黑" panose="020B0503020204020204" pitchFamily="34" charset="-122"/>
              <a:cs typeface="Arial" panose="020B0604020202020204"/>
            </a:endParaRPr>
          </a:p>
        </p:txBody>
      </p:sp>
      <p:sp>
        <p:nvSpPr>
          <p:cNvPr id="49" name="Rectangle 2"/>
          <p:cNvSpPr txBox="1">
            <a:spLocks noChangeArrowheads="1"/>
          </p:cNvSpPr>
          <p:nvPr/>
        </p:nvSpPr>
        <p:spPr>
          <a:xfrm>
            <a:off x="513531" y="663441"/>
            <a:ext cx="3151239" cy="60244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zh-CN" altLang="en-US" sz="3200" dirty="0">
                <a:solidFill>
                  <a:schemeClr val="tx2">
                    <a:lumMod val="50000"/>
                  </a:schemeClr>
                </a:solidFill>
                <a:latin typeface="微软雅黑" panose="020B0503020204020204" pitchFamily="34" charset="-122"/>
                <a:ea typeface="华光中雅_CNKI" panose="02000500000000000000"/>
              </a:rPr>
              <a:t>需求价格弹性</a:t>
            </a:r>
            <a:endParaRPr lang="en-US" sz="3200" dirty="0">
              <a:solidFill>
                <a:schemeClr val="tx2">
                  <a:lumMod val="50000"/>
                </a:schemeClr>
              </a:solidFill>
              <a:latin typeface="微软雅黑" panose="020B0503020204020204" pitchFamily="34" charset="-122"/>
              <a:ea typeface="华光中雅_CNKI" panose="02000500000000000000"/>
            </a:endParaRPr>
          </a:p>
        </p:txBody>
      </p:sp>
      <p:grpSp>
        <p:nvGrpSpPr>
          <p:cNvPr id="50" name="Group 4"/>
          <p:cNvGrpSpPr/>
          <p:nvPr/>
        </p:nvGrpSpPr>
        <p:grpSpPr bwMode="auto">
          <a:xfrm>
            <a:off x="1621466" y="1346301"/>
            <a:ext cx="5549487" cy="1012048"/>
            <a:chOff x="486" y="1450"/>
            <a:chExt cx="4817" cy="764"/>
          </a:xfrm>
        </p:grpSpPr>
        <p:sp>
          <p:nvSpPr>
            <p:cNvPr id="51" name="Rectangle 5"/>
            <p:cNvSpPr>
              <a:spLocks noChangeArrowheads="1"/>
            </p:cNvSpPr>
            <p:nvPr/>
          </p:nvSpPr>
          <p:spPr bwMode="auto">
            <a:xfrm>
              <a:off x="486" y="1450"/>
              <a:ext cx="4817" cy="764"/>
            </a:xfrm>
            <a:prstGeom prst="rect">
              <a:avLst/>
            </a:prstGeom>
            <a:solidFill>
              <a:srgbClr val="FFFFCC"/>
            </a:solidFill>
            <a:ln w="9525">
              <a:no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nvGrpSpPr>
            <p:cNvPr id="52" name="Group 6"/>
            <p:cNvGrpSpPr/>
            <p:nvPr/>
          </p:nvGrpSpPr>
          <p:grpSpPr bwMode="auto">
            <a:xfrm>
              <a:off x="538" y="1473"/>
              <a:ext cx="4683" cy="696"/>
              <a:chOff x="508" y="1743"/>
              <a:chExt cx="4683" cy="696"/>
            </a:xfrm>
          </p:grpSpPr>
          <p:sp>
            <p:nvSpPr>
              <p:cNvPr id="53" name="Text Box 7"/>
              <p:cNvSpPr txBox="1">
                <a:spLocks noChangeArrowheads="1"/>
              </p:cNvSpPr>
              <p:nvPr/>
            </p:nvSpPr>
            <p:spPr bwMode="auto">
              <a:xfrm>
                <a:off x="508" y="1811"/>
                <a:ext cx="1589" cy="320"/>
              </a:xfrm>
              <a:prstGeom prst="rect">
                <a:avLst/>
              </a:prstGeom>
              <a:solidFill>
                <a:srgbClr val="FFFFCC"/>
              </a:solidFill>
              <a:ln w="9525">
                <a:noFill/>
                <a:miter lim="800000"/>
              </a:ln>
            </p:spPr>
            <p:txBody>
              <a:bodyPr>
                <a:spAutoFit/>
              </a:bodyPr>
              <a:lstStyle/>
              <a:p>
                <a:pPr algn="ctr">
                  <a:spcBef>
                    <a:spcPct val="50000"/>
                  </a:spcBef>
                </a:pPr>
                <a:r>
                  <a:rPr lang="zh-CN" altLang="en-US" sz="2700" dirty="0">
                    <a:latin typeface="微软雅黑" panose="020B0503020204020204" pitchFamily="34" charset="-122"/>
                    <a:ea typeface="微软雅黑" panose="020B0503020204020204" pitchFamily="34" charset="-122"/>
                    <a:cs typeface="Arial" panose="020B0604020202020204"/>
                  </a:rPr>
                  <a:t>需求价格弹性</a:t>
                </a:r>
                <a:endParaRPr lang="en-US" sz="2700" dirty="0">
                  <a:latin typeface="微软雅黑" panose="020B0503020204020204" pitchFamily="34" charset="-122"/>
                  <a:ea typeface="微软雅黑" panose="020B0503020204020204" pitchFamily="34" charset="-122"/>
                  <a:cs typeface="Arial" panose="020B0604020202020204"/>
                </a:endParaRPr>
              </a:p>
            </p:txBody>
          </p:sp>
          <p:sp>
            <p:nvSpPr>
              <p:cNvPr id="54" name="Text Box 8"/>
              <p:cNvSpPr txBox="1">
                <a:spLocks noChangeArrowheads="1"/>
              </p:cNvSpPr>
              <p:nvPr/>
            </p:nvSpPr>
            <p:spPr bwMode="auto">
              <a:xfrm>
                <a:off x="2146" y="1949"/>
                <a:ext cx="289" cy="308"/>
              </a:xfrm>
              <a:prstGeom prst="rect">
                <a:avLst/>
              </a:prstGeom>
              <a:solidFill>
                <a:srgbClr val="FFFFCC"/>
              </a:solid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55" name="Text Box 9"/>
              <p:cNvSpPr txBox="1">
                <a:spLocks noChangeArrowheads="1"/>
              </p:cNvSpPr>
              <p:nvPr/>
            </p:nvSpPr>
            <p:spPr bwMode="auto">
              <a:xfrm>
                <a:off x="2539" y="1743"/>
                <a:ext cx="2648" cy="317"/>
              </a:xfrm>
              <a:prstGeom prst="rect">
                <a:avLst/>
              </a:prstGeom>
              <a:solidFill>
                <a:srgbClr val="FFFFCC"/>
              </a:solidFill>
              <a:ln w="9525">
                <a:noFill/>
                <a:miter lim="800000"/>
              </a:ln>
            </p:spPr>
            <p:txBody>
              <a:bodyPr>
                <a:spAutoFit/>
              </a:bodyPr>
              <a:lstStyle/>
              <a:p>
                <a:pPr algn="ctr">
                  <a:spcBef>
                    <a:spcPct val="50000"/>
                  </a:spcBef>
                </a:pPr>
                <a:r>
                  <a:rPr lang="zh-CN" altLang="en-US" sz="2700" dirty="0">
                    <a:latin typeface="微软雅黑" panose="020B0503020204020204" pitchFamily="34" charset="-122"/>
                    <a:ea typeface="微软雅黑" panose="020B0503020204020204" pitchFamily="34" charset="-122"/>
                    <a:cs typeface="Arial" panose="020B0604020202020204"/>
                  </a:rPr>
                  <a:t>需求量变动百分比</a:t>
                </a:r>
                <a:endParaRPr lang="en-US" sz="27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56" name="Text Box 10"/>
              <p:cNvSpPr txBox="1">
                <a:spLocks noChangeArrowheads="1"/>
              </p:cNvSpPr>
              <p:nvPr/>
            </p:nvSpPr>
            <p:spPr bwMode="auto">
              <a:xfrm>
                <a:off x="2543" y="2119"/>
                <a:ext cx="2648" cy="320"/>
              </a:xfrm>
              <a:prstGeom prst="rect">
                <a:avLst/>
              </a:prstGeom>
              <a:solidFill>
                <a:srgbClr val="FFFFCC"/>
              </a:solidFill>
              <a:ln w="9525">
                <a:noFill/>
                <a:miter lim="800000"/>
              </a:ln>
            </p:spPr>
            <p:txBody>
              <a:bodyPr>
                <a:spAutoFit/>
              </a:bodyPr>
              <a:lstStyle/>
              <a:p>
                <a:pPr algn="ctr">
                  <a:spcBef>
                    <a:spcPct val="50000"/>
                  </a:spcBef>
                </a:pPr>
                <a:r>
                  <a:rPr lang="zh-CN" altLang="en-US" sz="2700" dirty="0">
                    <a:latin typeface="微软雅黑" panose="020B0503020204020204" pitchFamily="34" charset="-122"/>
                    <a:ea typeface="微软雅黑" panose="020B0503020204020204" pitchFamily="34" charset="-122"/>
                    <a:cs typeface="Arial" panose="020B0604020202020204"/>
                  </a:rPr>
                  <a:t>价格变动百分比</a:t>
                </a:r>
                <a:endParaRPr lang="en-US" sz="27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57" name="Line 11"/>
              <p:cNvSpPr>
                <a:spLocks noChangeShapeType="1"/>
              </p:cNvSpPr>
              <p:nvPr/>
            </p:nvSpPr>
            <p:spPr bwMode="auto">
              <a:xfrm>
                <a:off x="2599" y="2101"/>
                <a:ext cx="254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92"/>
                                        </p:tgtEl>
                                        <p:attrNameLst>
                                          <p:attrName>style.visibility</p:attrName>
                                        </p:attrNameLst>
                                      </p:cBhvr>
                                      <p:to>
                                        <p:strVal val="visible"/>
                                      </p:to>
                                    </p:set>
                                    <p:animEffect transition="in" filter="fade">
                                      <p:cBhvr>
                                        <p:cTn id="7" dur="500"/>
                                        <p:tgtEl>
                                          <p:spTgt spid="7069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0690"/>
                                        </p:tgtEl>
                                        <p:attrNameLst>
                                          <p:attrName>style.visibility</p:attrName>
                                        </p:attrNameLst>
                                      </p:cBhvr>
                                      <p:to>
                                        <p:strVal val="visible"/>
                                      </p:to>
                                    </p:set>
                                    <p:animEffect transition="in" filter="wipe(down)">
                                      <p:cBhvr>
                                        <p:cTn id="11" dur="500"/>
                                        <p:tgtEl>
                                          <p:spTgt spid="7069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0693"/>
                                        </p:tgtEl>
                                        <p:attrNameLst>
                                          <p:attrName>style.visibility</p:attrName>
                                        </p:attrNameLst>
                                      </p:cBhvr>
                                      <p:to>
                                        <p:strVal val="visible"/>
                                      </p:to>
                                    </p:set>
                                    <p:animEffect transition="in" filter="fade">
                                      <p:cBhvr>
                                        <p:cTn id="20" dur="500"/>
                                        <p:tgtEl>
                                          <p:spTgt spid="70693"/>
                                        </p:tgtEl>
                                      </p:cBhvr>
                                    </p:animEffect>
                                  </p:childTnLst>
                                </p:cTn>
                              </p:par>
                            </p:childTnLst>
                          </p:cTn>
                        </p:par>
                        <p:par>
                          <p:cTn id="21" fill="hold">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70691"/>
                                        </p:tgtEl>
                                        <p:attrNameLst>
                                          <p:attrName>style.visibility</p:attrName>
                                        </p:attrNameLst>
                                      </p:cBhvr>
                                      <p:to>
                                        <p:strVal val="visible"/>
                                      </p:to>
                                    </p:set>
                                    <p:animEffect transition="in" filter="wipe(right)">
                                      <p:cBhvr>
                                        <p:cTn id="24" dur="500"/>
                                        <p:tgtEl>
                                          <p:spTgt spid="70691"/>
                                        </p:tgtEl>
                                      </p:cBhvr>
                                    </p:animEffect>
                                  </p:childTnLst>
                                </p:cTn>
                              </p:par>
                              <p:par>
                                <p:cTn id="25" presetID="22" presetClass="entr" presetSubtype="1"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90" grpId="0" animBg="1"/>
      <p:bldP spid="70691" grpId="0" animBg="1"/>
      <p:bldP spid="70692" grpId="0" animBg="1"/>
      <p:bldP spid="7069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5" name="Rectangle 3"/>
          <p:cNvSpPr>
            <a:spLocks noGrp="1" noChangeArrowheads="1"/>
          </p:cNvSpPr>
          <p:nvPr>
            <p:ph type="body" idx="4294967295"/>
          </p:nvPr>
        </p:nvSpPr>
        <p:spPr>
          <a:xfrm>
            <a:off x="1043166" y="2759676"/>
            <a:ext cx="3525719" cy="2238351"/>
          </a:xfrm>
          <a:solidFill>
            <a:srgbClr val="CCFFCC"/>
          </a:solidFill>
          <a:effectLst>
            <a:outerShdw blurRad="50800" dist="38100" dir="2700000" algn="tl" rotWithShape="0">
              <a:prstClr val="black">
                <a:alpha val="40000"/>
              </a:prstClr>
            </a:outerShdw>
          </a:effectLst>
        </p:spPr>
        <p:txBody>
          <a:bodyPr>
            <a:normAutofit fontScale="92500" lnSpcReduction="10000"/>
          </a:bodyPr>
          <a:lstStyle/>
          <a:p>
            <a:pPr marL="0" indent="0">
              <a:spcBef>
                <a:spcPct val="30000"/>
              </a:spcBef>
              <a:buNone/>
              <a:defRPr/>
            </a:pPr>
            <a:r>
              <a:rPr lang="zh-CN" altLang="en-US" sz="2400" smtClean="0">
                <a:latin typeface="微软雅黑" panose="020B0503020204020204" pitchFamily="34" charset="-122"/>
                <a:ea typeface="微软雅黑" panose="020B0503020204020204" pitchFamily="34" charset="-122"/>
              </a:rPr>
              <a:t>需求</a:t>
            </a:r>
            <a:r>
              <a:rPr lang="zh-CN" altLang="en-US" sz="2400" dirty="0">
                <a:latin typeface="微软雅黑" panose="020B0503020204020204" pitchFamily="34" charset="-122"/>
                <a:ea typeface="微软雅黑" panose="020B0503020204020204" pitchFamily="34" charset="-122"/>
              </a:rPr>
              <a:t>与价格沿着需求曲线往相反方向变化，这使需求价格弹性为</a:t>
            </a:r>
            <a:r>
              <a:rPr lang="zh-CN" altLang="en-US" sz="2400">
                <a:latin typeface="微软雅黑" panose="020B0503020204020204" pitchFamily="34" charset="-122"/>
                <a:ea typeface="微软雅黑" panose="020B0503020204020204" pitchFamily="34" charset="-122"/>
              </a:rPr>
              <a:t>负</a:t>
            </a:r>
            <a:r>
              <a:rPr lang="zh-CN" altLang="en-US" sz="2400" smtClean="0">
                <a:latin typeface="微软雅黑" panose="020B0503020204020204" pitchFamily="34" charset="-122"/>
                <a:ea typeface="微软雅黑" panose="020B0503020204020204" pitchFamily="34" charset="-122"/>
              </a:rPr>
              <a:t>。</a:t>
            </a:r>
            <a:endParaRPr lang="en-US" altLang="zh-CN" sz="2400" smtClean="0">
              <a:latin typeface="微软雅黑" panose="020B0503020204020204" pitchFamily="34" charset="-122"/>
              <a:ea typeface="微软雅黑" panose="020B0503020204020204" pitchFamily="34" charset="-122"/>
            </a:endParaRPr>
          </a:p>
          <a:p>
            <a:pPr marL="0" indent="0">
              <a:spcBef>
                <a:spcPct val="30000"/>
              </a:spcBef>
              <a:buNone/>
              <a:defRPr/>
            </a:pPr>
            <a:endParaRPr lang="en-US" altLang="zh-CN" sz="2400">
              <a:latin typeface="微软雅黑" panose="020B0503020204020204" pitchFamily="34" charset="-122"/>
              <a:ea typeface="微软雅黑" panose="020B0503020204020204" pitchFamily="34" charset="-122"/>
            </a:endParaRPr>
          </a:p>
          <a:p>
            <a:pPr marL="0" indent="0">
              <a:spcBef>
                <a:spcPct val="30000"/>
              </a:spcBef>
              <a:buNone/>
              <a:defRPr/>
            </a:pPr>
            <a:r>
              <a:rPr lang="zh-CN" altLang="en-US" sz="2400" smtClean="0">
                <a:latin typeface="微软雅黑" panose="020B0503020204020204" pitchFamily="34" charset="-122"/>
                <a:ea typeface="微软雅黑" panose="020B0503020204020204" pitchFamily="34" charset="-122"/>
              </a:rPr>
              <a:t>实践中，我们</a:t>
            </a:r>
            <a:r>
              <a:rPr lang="zh-CN" altLang="en-US" sz="2400" dirty="0">
                <a:latin typeface="微软雅黑" panose="020B0503020204020204" pitchFamily="34" charset="-122"/>
                <a:ea typeface="微软雅黑" panose="020B0503020204020204" pitchFamily="34" charset="-122"/>
              </a:rPr>
              <a:t>去掉负号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把所有价格弹性表示为正数。</a:t>
            </a:r>
            <a:endParaRPr lang="en-US" sz="2400" dirty="0">
              <a:latin typeface="微软雅黑" panose="020B0503020204020204" pitchFamily="34" charset="-122"/>
              <a:ea typeface="微软雅黑" panose="020B0503020204020204" pitchFamily="34" charset="-122"/>
            </a:endParaRPr>
          </a:p>
        </p:txBody>
      </p:sp>
      <p:sp>
        <p:nvSpPr>
          <p:cNvPr id="1229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2" name="Group 5"/>
          <p:cNvGrpSpPr/>
          <p:nvPr/>
        </p:nvGrpSpPr>
        <p:grpSpPr bwMode="auto">
          <a:xfrm>
            <a:off x="5343525" y="2346325"/>
            <a:ext cx="3406775" cy="2876550"/>
            <a:chOff x="3226" y="1041"/>
            <a:chExt cx="2146" cy="1812"/>
          </a:xfrm>
        </p:grpSpPr>
        <p:grpSp>
          <p:nvGrpSpPr>
            <p:cNvPr id="3" name="Group 6"/>
            <p:cNvGrpSpPr/>
            <p:nvPr/>
          </p:nvGrpSpPr>
          <p:grpSpPr bwMode="auto">
            <a:xfrm>
              <a:off x="3421" y="1302"/>
              <a:ext cx="1661" cy="1413"/>
              <a:chOff x="1098" y="1361"/>
              <a:chExt cx="2116" cy="2027"/>
            </a:xfrm>
          </p:grpSpPr>
          <p:sp>
            <p:nvSpPr>
              <p:cNvPr id="12327" name="Line 7"/>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2328" name="Line 8"/>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12325" name="Text Box 9"/>
            <p:cNvSpPr txBox="1">
              <a:spLocks noChangeArrowheads="1"/>
            </p:cNvSpPr>
            <p:nvPr/>
          </p:nvSpPr>
          <p:spPr bwMode="auto">
            <a:xfrm>
              <a:off x="3226" y="1041"/>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12326" name="Text Box 10"/>
            <p:cNvSpPr txBox="1">
              <a:spLocks noChangeArrowheads="1"/>
            </p:cNvSpPr>
            <p:nvPr/>
          </p:nvSpPr>
          <p:spPr bwMode="auto">
            <a:xfrm>
              <a:off x="4985" y="2565"/>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grpSp>
        <p:nvGrpSpPr>
          <p:cNvPr id="4" name="Group 11"/>
          <p:cNvGrpSpPr/>
          <p:nvPr/>
        </p:nvGrpSpPr>
        <p:grpSpPr bwMode="auto">
          <a:xfrm>
            <a:off x="6005513" y="2932113"/>
            <a:ext cx="2633662" cy="1722437"/>
            <a:chOff x="3643" y="1410"/>
            <a:chExt cx="1659" cy="1085"/>
          </a:xfrm>
        </p:grpSpPr>
        <p:sp>
          <p:nvSpPr>
            <p:cNvPr id="12322" name="Line 12"/>
            <p:cNvSpPr>
              <a:spLocks noChangeShapeType="1"/>
            </p:cNvSpPr>
            <p:nvPr/>
          </p:nvSpPr>
          <p:spPr bwMode="auto">
            <a:xfrm>
              <a:off x="3643" y="1410"/>
              <a:ext cx="1379" cy="919"/>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12323" name="Text Box 13"/>
            <p:cNvSpPr txBox="1">
              <a:spLocks noChangeArrowheads="1"/>
            </p:cNvSpPr>
            <p:nvPr/>
          </p:nvSpPr>
          <p:spPr bwMode="auto">
            <a:xfrm>
              <a:off x="4915" y="2207"/>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p>
          </p:txBody>
        </p:sp>
      </p:grpSp>
      <p:grpSp>
        <p:nvGrpSpPr>
          <p:cNvPr id="5" name="Group 14"/>
          <p:cNvGrpSpPr/>
          <p:nvPr/>
        </p:nvGrpSpPr>
        <p:grpSpPr bwMode="auto">
          <a:xfrm>
            <a:off x="6416675" y="3409950"/>
            <a:ext cx="587375" cy="2043113"/>
            <a:chOff x="4042" y="2148"/>
            <a:chExt cx="370" cy="1287"/>
          </a:xfrm>
        </p:grpSpPr>
        <p:sp>
          <p:nvSpPr>
            <p:cNvPr id="12320" name="Text Box 15"/>
            <p:cNvSpPr txBox="1">
              <a:spLocks noChangeArrowheads="1"/>
            </p:cNvSpPr>
            <p:nvPr/>
          </p:nvSpPr>
          <p:spPr bwMode="auto">
            <a:xfrm>
              <a:off x="4042" y="3147"/>
              <a:ext cx="37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2</a:t>
              </a:r>
            </a:p>
          </p:txBody>
        </p:sp>
        <p:sp>
          <p:nvSpPr>
            <p:cNvPr id="12321" name="Line 16"/>
            <p:cNvSpPr>
              <a:spLocks noChangeShapeType="1"/>
            </p:cNvSpPr>
            <p:nvPr/>
          </p:nvSpPr>
          <p:spPr bwMode="auto">
            <a:xfrm>
              <a:off x="4230" y="2148"/>
              <a:ext cx="0" cy="1004"/>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nvGrpSpPr>
          <p:cNvPr id="6" name="Group 17"/>
          <p:cNvGrpSpPr/>
          <p:nvPr/>
        </p:nvGrpSpPr>
        <p:grpSpPr bwMode="auto">
          <a:xfrm>
            <a:off x="5062538" y="3167063"/>
            <a:ext cx="1720850" cy="457200"/>
            <a:chOff x="3189" y="1995"/>
            <a:chExt cx="1084" cy="288"/>
          </a:xfrm>
        </p:grpSpPr>
        <p:sp>
          <p:nvSpPr>
            <p:cNvPr id="12317" name="Text Box 18"/>
            <p:cNvSpPr txBox="1">
              <a:spLocks noChangeArrowheads="1"/>
            </p:cNvSpPr>
            <p:nvPr/>
          </p:nvSpPr>
          <p:spPr bwMode="auto">
            <a:xfrm>
              <a:off x="3189" y="1995"/>
              <a:ext cx="376"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2</a:t>
              </a:r>
            </a:p>
          </p:txBody>
        </p:sp>
        <p:sp>
          <p:nvSpPr>
            <p:cNvPr id="12318" name="Line 19"/>
            <p:cNvSpPr>
              <a:spLocks noChangeShapeType="1"/>
            </p:cNvSpPr>
            <p:nvPr/>
          </p:nvSpPr>
          <p:spPr bwMode="auto">
            <a:xfrm>
              <a:off x="3562" y="2146"/>
              <a:ext cx="668"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12319" name="Oval 20"/>
            <p:cNvSpPr>
              <a:spLocks noChangeArrowheads="1"/>
            </p:cNvSpPr>
            <p:nvPr/>
          </p:nvSpPr>
          <p:spPr bwMode="auto">
            <a:xfrm>
              <a:off x="4185" y="2100"/>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7" name="Group 21"/>
          <p:cNvGrpSpPr/>
          <p:nvPr/>
        </p:nvGrpSpPr>
        <p:grpSpPr bwMode="auto">
          <a:xfrm>
            <a:off x="5045075" y="3686175"/>
            <a:ext cx="2705100" cy="1770063"/>
            <a:chOff x="3178" y="2322"/>
            <a:chExt cx="1704" cy="1115"/>
          </a:xfrm>
        </p:grpSpPr>
        <p:grpSp>
          <p:nvGrpSpPr>
            <p:cNvPr id="8" name="Group 22"/>
            <p:cNvGrpSpPr/>
            <p:nvPr/>
          </p:nvGrpSpPr>
          <p:grpSpPr bwMode="auto">
            <a:xfrm>
              <a:off x="3178" y="2322"/>
              <a:ext cx="1704" cy="1115"/>
              <a:chOff x="3038" y="1885"/>
              <a:chExt cx="1704" cy="1115"/>
            </a:xfrm>
          </p:grpSpPr>
          <p:sp>
            <p:nvSpPr>
              <p:cNvPr id="12312" name="Text Box 23"/>
              <p:cNvSpPr txBox="1">
                <a:spLocks noChangeArrowheads="1"/>
              </p:cNvSpPr>
              <p:nvPr/>
            </p:nvSpPr>
            <p:spPr bwMode="auto">
              <a:xfrm>
                <a:off x="3038" y="1885"/>
                <a:ext cx="387"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baseline="-25000">
                    <a:latin typeface="Arial" panose="020B0604020202020204"/>
                    <a:cs typeface="Arial" panose="020B0604020202020204"/>
                  </a:rPr>
                  <a:t>1</a:t>
                </a:r>
              </a:p>
            </p:txBody>
          </p:sp>
          <p:sp>
            <p:nvSpPr>
              <p:cNvPr id="12313" name="Text Box 24"/>
              <p:cNvSpPr txBox="1">
                <a:spLocks noChangeArrowheads="1"/>
              </p:cNvSpPr>
              <p:nvPr/>
            </p:nvSpPr>
            <p:spPr bwMode="auto">
              <a:xfrm>
                <a:off x="4397" y="2712"/>
                <a:ext cx="345"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r>
                  <a:rPr lang="en-US" sz="2400" b="1" baseline="-25000">
                    <a:latin typeface="Arial" panose="020B0604020202020204"/>
                    <a:cs typeface="Arial" panose="020B0604020202020204"/>
                  </a:rPr>
                  <a:t>1</a:t>
                </a:r>
              </a:p>
            </p:txBody>
          </p:sp>
          <p:grpSp>
            <p:nvGrpSpPr>
              <p:cNvPr id="9" name="Group 25"/>
              <p:cNvGrpSpPr/>
              <p:nvPr/>
            </p:nvGrpSpPr>
            <p:grpSpPr bwMode="auto">
              <a:xfrm>
                <a:off x="3423" y="2032"/>
                <a:ext cx="1152" cy="680"/>
                <a:chOff x="357" y="2450"/>
                <a:chExt cx="795" cy="646"/>
              </a:xfrm>
            </p:grpSpPr>
            <p:sp>
              <p:nvSpPr>
                <p:cNvPr id="12315" name="Line 26"/>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12316" name="Line 27"/>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sp>
          <p:nvSpPr>
            <p:cNvPr id="12311" name="Oval 28"/>
            <p:cNvSpPr>
              <a:spLocks noChangeArrowheads="1"/>
            </p:cNvSpPr>
            <p:nvPr/>
          </p:nvSpPr>
          <p:spPr bwMode="auto">
            <a:xfrm>
              <a:off x="4668" y="2421"/>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12300" name="Line 29"/>
          <p:cNvSpPr>
            <a:spLocks noChangeShapeType="1"/>
          </p:cNvSpPr>
          <p:nvPr/>
        </p:nvSpPr>
        <p:spPr bwMode="auto">
          <a:xfrm flipH="1" flipV="1">
            <a:off x="5810250" y="3409950"/>
            <a:ext cx="0" cy="508000"/>
          </a:xfrm>
          <a:prstGeom prst="line">
            <a:avLst/>
          </a:prstGeom>
          <a:noFill/>
          <a:ln w="508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12301" name="Line 30"/>
          <p:cNvSpPr>
            <a:spLocks noChangeShapeType="1"/>
          </p:cNvSpPr>
          <p:nvPr/>
        </p:nvSpPr>
        <p:spPr bwMode="auto">
          <a:xfrm rot="16200000" flipV="1">
            <a:off x="7097713" y="4460875"/>
            <a:ext cx="0" cy="762000"/>
          </a:xfrm>
          <a:prstGeom prst="line">
            <a:avLst/>
          </a:prstGeom>
          <a:noFill/>
          <a:ln w="508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39" name="Rectangle 2"/>
          <p:cNvSpPr txBox="1">
            <a:spLocks noChangeArrowheads="1"/>
          </p:cNvSpPr>
          <p:nvPr/>
        </p:nvSpPr>
        <p:spPr>
          <a:xfrm>
            <a:off x="462117" y="565151"/>
            <a:ext cx="3564194" cy="80407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zh-CN" altLang="en-US" sz="3200" dirty="0">
                <a:solidFill>
                  <a:schemeClr val="tx2">
                    <a:lumMod val="50000"/>
                  </a:schemeClr>
                </a:solidFill>
                <a:latin typeface="微软雅黑" panose="020B0503020204020204" pitchFamily="34" charset="-122"/>
                <a:ea typeface="华光中雅_CNKI" panose="02000500000000000000"/>
              </a:rPr>
              <a:t>需求价格弹性</a:t>
            </a:r>
            <a:endParaRPr lang="en-US" sz="3200" dirty="0">
              <a:solidFill>
                <a:schemeClr val="tx2">
                  <a:lumMod val="50000"/>
                </a:schemeClr>
              </a:solidFill>
              <a:latin typeface="微软雅黑" panose="020B0503020204020204" pitchFamily="34" charset="-122"/>
              <a:ea typeface="华光中雅_CNKI" panose="02000500000000000000"/>
            </a:endParaRPr>
          </a:p>
        </p:txBody>
      </p:sp>
      <p:grpSp>
        <p:nvGrpSpPr>
          <p:cNvPr id="40" name="Group 4"/>
          <p:cNvGrpSpPr/>
          <p:nvPr/>
        </p:nvGrpSpPr>
        <p:grpSpPr bwMode="auto">
          <a:xfrm>
            <a:off x="642938" y="1400176"/>
            <a:ext cx="6696843" cy="931862"/>
            <a:chOff x="486" y="1450"/>
            <a:chExt cx="4817" cy="764"/>
          </a:xfrm>
        </p:grpSpPr>
        <p:sp>
          <p:nvSpPr>
            <p:cNvPr id="41" name="Rectangle 5"/>
            <p:cNvSpPr>
              <a:spLocks noChangeArrowheads="1"/>
            </p:cNvSpPr>
            <p:nvPr/>
          </p:nvSpPr>
          <p:spPr bwMode="auto">
            <a:xfrm>
              <a:off x="486" y="1450"/>
              <a:ext cx="4817" cy="764"/>
            </a:xfrm>
            <a:prstGeom prst="rect">
              <a:avLst/>
            </a:prstGeom>
            <a:solidFill>
              <a:srgbClr val="FFFFCC"/>
            </a:solidFill>
            <a:ln w="9525">
              <a:noFill/>
              <a:miter lim="800000"/>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nvGrpSpPr>
            <p:cNvPr id="42" name="Group 6"/>
            <p:cNvGrpSpPr/>
            <p:nvPr/>
          </p:nvGrpSpPr>
          <p:grpSpPr bwMode="auto">
            <a:xfrm>
              <a:off x="508" y="1473"/>
              <a:ext cx="4713" cy="696"/>
              <a:chOff x="478" y="1743"/>
              <a:chExt cx="4713" cy="696"/>
            </a:xfrm>
          </p:grpSpPr>
          <p:sp>
            <p:nvSpPr>
              <p:cNvPr id="43" name="Text Box 7"/>
              <p:cNvSpPr txBox="1">
                <a:spLocks noChangeArrowheads="1"/>
              </p:cNvSpPr>
              <p:nvPr/>
            </p:nvSpPr>
            <p:spPr bwMode="auto">
              <a:xfrm>
                <a:off x="478" y="1922"/>
                <a:ext cx="1690" cy="416"/>
              </a:xfrm>
              <a:prstGeom prst="rect">
                <a:avLst/>
              </a:prstGeom>
              <a:solidFill>
                <a:srgbClr val="FFFFCC"/>
              </a:solidFill>
              <a:ln w="9525">
                <a:noFill/>
                <a:miter lim="800000"/>
              </a:ln>
            </p:spPr>
            <p:txBody>
              <a:bodyPr wrap="square">
                <a:spAutoFit/>
              </a:bodyPr>
              <a:lstStyle/>
              <a:p>
                <a:pPr algn="ctr">
                  <a:spcBef>
                    <a:spcPct val="50000"/>
                  </a:spcBef>
                </a:pPr>
                <a:r>
                  <a:rPr lang="zh-CN" altLang="en-US" sz="2700" dirty="0">
                    <a:latin typeface="微软雅黑" panose="020B0503020204020204" pitchFamily="34" charset="-122"/>
                    <a:ea typeface="微软雅黑" panose="020B0503020204020204" pitchFamily="34" charset="-122"/>
                    <a:cs typeface="Arial" panose="020B0604020202020204"/>
                  </a:rPr>
                  <a:t>需求价格弹性</a:t>
                </a:r>
                <a:endParaRPr lang="en-US" sz="2700" dirty="0">
                  <a:latin typeface="微软雅黑" panose="020B0503020204020204" pitchFamily="34" charset="-122"/>
                  <a:ea typeface="微软雅黑" panose="020B0503020204020204" pitchFamily="34" charset="-122"/>
                  <a:cs typeface="Arial" panose="020B0604020202020204"/>
                </a:endParaRPr>
              </a:p>
            </p:txBody>
          </p:sp>
          <p:sp>
            <p:nvSpPr>
              <p:cNvPr id="44" name="Text Box 8"/>
              <p:cNvSpPr txBox="1">
                <a:spLocks noChangeArrowheads="1"/>
              </p:cNvSpPr>
              <p:nvPr/>
            </p:nvSpPr>
            <p:spPr bwMode="auto">
              <a:xfrm>
                <a:off x="2146" y="1949"/>
                <a:ext cx="289" cy="308"/>
              </a:xfrm>
              <a:prstGeom prst="rect">
                <a:avLst/>
              </a:prstGeom>
              <a:solidFill>
                <a:srgbClr val="FFFFCC"/>
              </a:solidFill>
              <a:ln w="9525">
                <a:noFill/>
                <a:miter lim="800000"/>
              </a:ln>
            </p:spPr>
            <p:txBody>
              <a:bodyPr>
                <a:spAutoFit/>
              </a:bodyPr>
              <a:lstStyle/>
              <a:p>
                <a:pPr algn="ctr">
                  <a:spcBef>
                    <a:spcPct val="50000"/>
                  </a:spcBef>
                </a:pPr>
                <a:r>
                  <a:rPr lang="en-US" sz="2600">
                    <a:latin typeface="微软雅黑" panose="020B0503020204020204" pitchFamily="34" charset="-122"/>
                    <a:ea typeface="微软雅黑" panose="020B0503020204020204" pitchFamily="34" charset="-122"/>
                    <a:cs typeface="Arial" panose="020B0604020202020204"/>
                  </a:rPr>
                  <a:t>=</a:t>
                </a:r>
              </a:p>
            </p:txBody>
          </p:sp>
          <p:sp>
            <p:nvSpPr>
              <p:cNvPr id="45" name="Text Box 9"/>
              <p:cNvSpPr txBox="1">
                <a:spLocks noChangeArrowheads="1"/>
              </p:cNvSpPr>
              <p:nvPr/>
            </p:nvSpPr>
            <p:spPr bwMode="auto">
              <a:xfrm>
                <a:off x="2539" y="1743"/>
                <a:ext cx="2648" cy="317"/>
              </a:xfrm>
              <a:prstGeom prst="rect">
                <a:avLst/>
              </a:prstGeom>
              <a:solidFill>
                <a:srgbClr val="FFFFCC"/>
              </a:solidFill>
              <a:ln w="9525">
                <a:noFill/>
                <a:miter lim="800000"/>
              </a:ln>
            </p:spPr>
            <p:txBody>
              <a:bodyPr>
                <a:spAutoFit/>
              </a:bodyPr>
              <a:lstStyle/>
              <a:p>
                <a:pPr algn="ctr">
                  <a:spcBef>
                    <a:spcPct val="50000"/>
                  </a:spcBef>
                </a:pPr>
                <a:r>
                  <a:rPr lang="zh-CN" altLang="en-US" sz="2700" dirty="0">
                    <a:latin typeface="微软雅黑" panose="020B0503020204020204" pitchFamily="34" charset="-122"/>
                    <a:ea typeface="微软雅黑" panose="020B0503020204020204" pitchFamily="34" charset="-122"/>
                    <a:cs typeface="Arial" panose="020B0604020202020204"/>
                  </a:rPr>
                  <a:t>需求量变动百分比</a:t>
                </a:r>
                <a:endParaRPr lang="en-US" sz="27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46" name="Text Box 10"/>
              <p:cNvSpPr txBox="1">
                <a:spLocks noChangeArrowheads="1"/>
              </p:cNvSpPr>
              <p:nvPr/>
            </p:nvSpPr>
            <p:spPr bwMode="auto">
              <a:xfrm>
                <a:off x="2543" y="2119"/>
                <a:ext cx="2648" cy="320"/>
              </a:xfrm>
              <a:prstGeom prst="rect">
                <a:avLst/>
              </a:prstGeom>
              <a:solidFill>
                <a:srgbClr val="FFFFCC"/>
              </a:solidFill>
              <a:ln w="9525">
                <a:noFill/>
                <a:miter lim="800000"/>
              </a:ln>
            </p:spPr>
            <p:txBody>
              <a:bodyPr>
                <a:spAutoFit/>
              </a:bodyPr>
              <a:lstStyle/>
              <a:p>
                <a:pPr algn="ctr">
                  <a:spcBef>
                    <a:spcPct val="50000"/>
                  </a:spcBef>
                </a:pPr>
                <a:r>
                  <a:rPr lang="zh-CN" altLang="en-US" sz="2700" dirty="0">
                    <a:latin typeface="微软雅黑" panose="020B0503020204020204" pitchFamily="34" charset="-122"/>
                    <a:ea typeface="微软雅黑" panose="020B0503020204020204" pitchFamily="34" charset="-122"/>
                    <a:cs typeface="Arial" panose="020B0604020202020204"/>
                  </a:rPr>
                  <a:t>价格变动百分比</a:t>
                </a:r>
                <a:endParaRPr lang="en-US" sz="2700" b="1" i="1" baseline="30000" dirty="0">
                  <a:latin typeface="微软雅黑" panose="020B0503020204020204" pitchFamily="34" charset="-122"/>
                  <a:ea typeface="微软雅黑" panose="020B0503020204020204" pitchFamily="34" charset="-122"/>
                  <a:cs typeface="Arial" panose="020B0604020202020204"/>
                </a:endParaRPr>
              </a:p>
            </p:txBody>
          </p:sp>
          <p:sp>
            <p:nvSpPr>
              <p:cNvPr id="47" name="Line 11"/>
              <p:cNvSpPr>
                <a:spLocks noChangeShapeType="1"/>
              </p:cNvSpPr>
              <p:nvPr/>
            </p:nvSpPr>
            <p:spPr bwMode="auto">
              <a:xfrm>
                <a:off x="2599" y="2101"/>
                <a:ext cx="254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9315">
                                            <p:bg/>
                                          </p:spTgt>
                                        </p:tgtEl>
                                        <p:attrNameLst>
                                          <p:attrName>style.visibility</p:attrName>
                                        </p:attrNameLst>
                                      </p:cBhvr>
                                      <p:to>
                                        <p:strVal val="visible"/>
                                      </p:to>
                                    </p:set>
                                    <p:animEffect transition="in" filter="fade">
                                      <p:cBhvr>
                                        <p:cTn id="7" dur="500"/>
                                        <p:tgtEl>
                                          <p:spTgt spid="26931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9315">
                                            <p:txEl>
                                              <p:pRg st="0" end="0"/>
                                            </p:txEl>
                                          </p:spTgt>
                                        </p:tgtEl>
                                        <p:attrNameLst>
                                          <p:attrName>style.visibility</p:attrName>
                                        </p:attrNameLst>
                                      </p:cBhvr>
                                      <p:to>
                                        <p:strVal val="visible"/>
                                      </p:to>
                                    </p:set>
                                    <p:animEffect transition="in" filter="fade">
                                      <p:cBhvr>
                                        <p:cTn id="10" dur="500"/>
                                        <p:tgtEl>
                                          <p:spTgt spid="26931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9315">
                                            <p:txEl>
                                              <p:pRg st="2" end="2"/>
                                            </p:txEl>
                                          </p:spTgt>
                                        </p:tgtEl>
                                        <p:attrNameLst>
                                          <p:attrName>style.visibility</p:attrName>
                                        </p:attrNameLst>
                                      </p:cBhvr>
                                      <p:to>
                                        <p:strVal val="visible"/>
                                      </p:to>
                                    </p:set>
                                    <p:animEffect transition="in" filter="fade">
                                      <p:cBhvr>
                                        <p:cTn id="13" dur="500"/>
                                        <p:tgtEl>
                                          <p:spTgt spid="2693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bldLvl="5"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p:cNvSpPr>
            <a:spLocks noGrp="1" noChangeArrowheads="1"/>
          </p:cNvSpPr>
          <p:nvPr>
            <p:ph type="title" idx="4294967295"/>
          </p:nvPr>
        </p:nvSpPr>
        <p:spPr>
          <a:xfrm>
            <a:off x="408039" y="644528"/>
            <a:ext cx="8686800" cy="649287"/>
          </a:xfrm>
        </p:spPr>
        <p:txBody>
          <a:bodyPr>
            <a:normAutofit/>
          </a:bodyPr>
          <a:lstStyle/>
          <a:p>
            <a:r>
              <a:rPr lang="zh-CN" altLang="en-US" sz="3200" smtClean="0">
                <a:latin typeface="微软雅黑" panose="020B0503020204020204" pitchFamily="34" charset="-122"/>
                <a:ea typeface="华光中雅_CNKI" panose="02000500000000000000"/>
              </a:rPr>
              <a:t>计算百分比</a:t>
            </a:r>
            <a:r>
              <a:rPr lang="zh-CN" altLang="en-US" sz="3200">
                <a:latin typeface="微软雅黑" panose="020B0503020204020204" pitchFamily="34" charset="-122"/>
                <a:ea typeface="华光中雅_CNKI" panose="02000500000000000000"/>
              </a:rPr>
              <a:t>变动</a:t>
            </a:r>
            <a:endParaRPr lang="en-US" sz="3200" dirty="0">
              <a:latin typeface="微软雅黑" panose="020B0503020204020204" pitchFamily="34" charset="-122"/>
              <a:ea typeface="华光中雅_CNKI" panose="02000500000000000000"/>
            </a:endParaRPr>
          </a:p>
        </p:txBody>
      </p:sp>
      <p:sp>
        <p:nvSpPr>
          <p:cNvPr id="1331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2" name="Group 4"/>
          <p:cNvGrpSpPr/>
          <p:nvPr/>
        </p:nvGrpSpPr>
        <p:grpSpPr bwMode="auto">
          <a:xfrm>
            <a:off x="693738" y="2728913"/>
            <a:ext cx="3406775" cy="2876550"/>
            <a:chOff x="3226" y="1041"/>
            <a:chExt cx="2146" cy="1812"/>
          </a:xfrm>
        </p:grpSpPr>
        <p:grpSp>
          <p:nvGrpSpPr>
            <p:cNvPr id="3" name="Group 5"/>
            <p:cNvGrpSpPr/>
            <p:nvPr/>
          </p:nvGrpSpPr>
          <p:grpSpPr bwMode="auto">
            <a:xfrm>
              <a:off x="3421" y="1302"/>
              <a:ext cx="1661" cy="1413"/>
              <a:chOff x="1098" y="1361"/>
              <a:chExt cx="2116" cy="2027"/>
            </a:xfrm>
          </p:grpSpPr>
          <p:sp>
            <p:nvSpPr>
              <p:cNvPr id="13356" name="Line 6"/>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3357" name="Line 7"/>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13354" name="Text Box 8"/>
            <p:cNvSpPr txBox="1">
              <a:spLocks noChangeArrowheads="1"/>
            </p:cNvSpPr>
            <p:nvPr/>
          </p:nvSpPr>
          <p:spPr bwMode="auto">
            <a:xfrm>
              <a:off x="3226" y="1041"/>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13355" name="Text Box 9"/>
            <p:cNvSpPr txBox="1">
              <a:spLocks noChangeArrowheads="1"/>
            </p:cNvSpPr>
            <p:nvPr/>
          </p:nvSpPr>
          <p:spPr bwMode="auto">
            <a:xfrm>
              <a:off x="4985" y="2565"/>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grpSp>
        <p:nvGrpSpPr>
          <p:cNvPr id="4" name="Group 10"/>
          <p:cNvGrpSpPr/>
          <p:nvPr/>
        </p:nvGrpSpPr>
        <p:grpSpPr bwMode="auto">
          <a:xfrm>
            <a:off x="1355725" y="3314700"/>
            <a:ext cx="2633663" cy="1722438"/>
            <a:chOff x="3643" y="1410"/>
            <a:chExt cx="1659" cy="1085"/>
          </a:xfrm>
        </p:grpSpPr>
        <p:sp>
          <p:nvSpPr>
            <p:cNvPr id="13351" name="Line 11"/>
            <p:cNvSpPr>
              <a:spLocks noChangeShapeType="1"/>
            </p:cNvSpPr>
            <p:nvPr/>
          </p:nvSpPr>
          <p:spPr bwMode="auto">
            <a:xfrm>
              <a:off x="3643" y="1410"/>
              <a:ext cx="1379" cy="919"/>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13352" name="Text Box 12"/>
            <p:cNvSpPr txBox="1">
              <a:spLocks noChangeArrowheads="1"/>
            </p:cNvSpPr>
            <p:nvPr/>
          </p:nvSpPr>
          <p:spPr bwMode="auto">
            <a:xfrm>
              <a:off x="4915" y="2207"/>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p>
          </p:txBody>
        </p:sp>
      </p:grpSp>
      <p:grpSp>
        <p:nvGrpSpPr>
          <p:cNvPr id="5" name="Group 13"/>
          <p:cNvGrpSpPr/>
          <p:nvPr/>
        </p:nvGrpSpPr>
        <p:grpSpPr bwMode="auto">
          <a:xfrm>
            <a:off x="127000" y="3325813"/>
            <a:ext cx="2251075" cy="2509837"/>
            <a:chOff x="139" y="2152"/>
            <a:chExt cx="1418" cy="1581"/>
          </a:xfrm>
        </p:grpSpPr>
        <p:grpSp>
          <p:nvGrpSpPr>
            <p:cNvPr id="6" name="Group 14"/>
            <p:cNvGrpSpPr/>
            <p:nvPr/>
          </p:nvGrpSpPr>
          <p:grpSpPr bwMode="auto">
            <a:xfrm>
              <a:off x="139" y="2293"/>
              <a:ext cx="1403" cy="1440"/>
              <a:chOff x="139" y="2293"/>
              <a:chExt cx="1403" cy="1440"/>
            </a:xfrm>
          </p:grpSpPr>
          <p:sp>
            <p:nvSpPr>
              <p:cNvPr id="13346" name="Text Box 15"/>
              <p:cNvSpPr txBox="1">
                <a:spLocks noChangeArrowheads="1"/>
              </p:cNvSpPr>
              <p:nvPr/>
            </p:nvSpPr>
            <p:spPr bwMode="auto">
              <a:xfrm>
                <a:off x="139" y="2293"/>
                <a:ext cx="556" cy="288"/>
              </a:xfrm>
              <a:prstGeom prst="rect">
                <a:avLst/>
              </a:prstGeom>
              <a:noFill/>
              <a:ln w="9525">
                <a:noFill/>
                <a:miter lim="800000"/>
              </a:ln>
            </p:spPr>
            <p:txBody>
              <a:bodyPr>
                <a:spAutoFit/>
              </a:bodyPr>
              <a:lstStyle/>
              <a:p>
                <a:pPr algn="r">
                  <a:spcBef>
                    <a:spcPct val="50000"/>
                  </a:spcBef>
                </a:pPr>
                <a:r>
                  <a:rPr lang="en-US" sz="2400" smtClean="0">
                    <a:latin typeface="Arial" panose="020B0604020202020204"/>
                    <a:cs typeface="Arial" panose="020B0604020202020204"/>
                  </a:rPr>
                  <a:t>250</a:t>
                </a:r>
                <a:endParaRPr lang="en-US" sz="2400" baseline="-25000">
                  <a:latin typeface="Arial" panose="020B0604020202020204"/>
                  <a:cs typeface="Arial" panose="020B0604020202020204"/>
                </a:endParaRPr>
              </a:p>
            </p:txBody>
          </p:sp>
          <p:sp>
            <p:nvSpPr>
              <p:cNvPr id="13347" name="Text Box 16"/>
              <p:cNvSpPr txBox="1">
                <a:spLocks noChangeArrowheads="1"/>
              </p:cNvSpPr>
              <p:nvPr/>
            </p:nvSpPr>
            <p:spPr bwMode="auto">
              <a:xfrm>
                <a:off x="1172" y="3445"/>
                <a:ext cx="370"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8</a:t>
                </a:r>
                <a:endParaRPr lang="en-US" sz="2400" baseline="-25000">
                  <a:latin typeface="Arial" panose="020B0604020202020204"/>
                  <a:cs typeface="Arial" panose="020B0604020202020204"/>
                </a:endParaRPr>
              </a:p>
            </p:txBody>
          </p:sp>
          <p:grpSp>
            <p:nvGrpSpPr>
              <p:cNvPr id="7" name="Group 17"/>
              <p:cNvGrpSpPr/>
              <p:nvPr/>
            </p:nvGrpSpPr>
            <p:grpSpPr bwMode="auto">
              <a:xfrm>
                <a:off x="692" y="2444"/>
                <a:ext cx="668" cy="1006"/>
                <a:chOff x="357" y="2450"/>
                <a:chExt cx="795" cy="646"/>
              </a:xfrm>
            </p:grpSpPr>
            <p:sp>
              <p:nvSpPr>
                <p:cNvPr id="13349" name="Line 18"/>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13350" name="Line 19"/>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grpSp>
          <p:nvGrpSpPr>
            <p:cNvPr id="8" name="Group 20"/>
            <p:cNvGrpSpPr/>
            <p:nvPr/>
          </p:nvGrpSpPr>
          <p:grpSpPr bwMode="auto">
            <a:xfrm>
              <a:off x="1315" y="2152"/>
              <a:ext cx="242" cy="333"/>
              <a:chOff x="1315" y="2152"/>
              <a:chExt cx="242" cy="333"/>
            </a:xfrm>
          </p:grpSpPr>
          <p:sp>
            <p:nvSpPr>
              <p:cNvPr id="13344" name="Text Box 21"/>
              <p:cNvSpPr txBox="1">
                <a:spLocks noChangeArrowheads="1"/>
              </p:cNvSpPr>
              <p:nvPr/>
            </p:nvSpPr>
            <p:spPr bwMode="auto">
              <a:xfrm>
                <a:off x="1319" y="2152"/>
                <a:ext cx="238"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B</a:t>
                </a:r>
              </a:p>
            </p:txBody>
          </p:sp>
          <p:sp>
            <p:nvSpPr>
              <p:cNvPr id="13345" name="Oval 22"/>
              <p:cNvSpPr>
                <a:spLocks noChangeArrowheads="1"/>
              </p:cNvSpPr>
              <p:nvPr/>
            </p:nvSpPr>
            <p:spPr bwMode="auto">
              <a:xfrm>
                <a:off x="1315" y="2398"/>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grpSp>
        <p:nvGrpSpPr>
          <p:cNvPr id="9" name="Group 23"/>
          <p:cNvGrpSpPr/>
          <p:nvPr/>
        </p:nvGrpSpPr>
        <p:grpSpPr bwMode="auto">
          <a:xfrm>
            <a:off x="95250" y="3883025"/>
            <a:ext cx="3141663" cy="1955800"/>
            <a:chOff x="119" y="2503"/>
            <a:chExt cx="1979" cy="1232"/>
          </a:xfrm>
        </p:grpSpPr>
        <p:grpSp>
          <p:nvGrpSpPr>
            <p:cNvPr id="10" name="Group 24"/>
            <p:cNvGrpSpPr/>
            <p:nvPr/>
          </p:nvGrpSpPr>
          <p:grpSpPr bwMode="auto">
            <a:xfrm>
              <a:off x="119" y="2620"/>
              <a:ext cx="1893" cy="1115"/>
              <a:chOff x="119" y="2620"/>
              <a:chExt cx="1893" cy="1115"/>
            </a:xfrm>
          </p:grpSpPr>
          <p:sp>
            <p:nvSpPr>
              <p:cNvPr id="13337" name="Text Box 25"/>
              <p:cNvSpPr txBox="1">
                <a:spLocks noChangeArrowheads="1"/>
              </p:cNvSpPr>
              <p:nvPr/>
            </p:nvSpPr>
            <p:spPr bwMode="auto">
              <a:xfrm>
                <a:off x="119" y="2620"/>
                <a:ext cx="576" cy="288"/>
              </a:xfrm>
              <a:prstGeom prst="rect">
                <a:avLst/>
              </a:prstGeom>
              <a:noFill/>
              <a:ln w="9525">
                <a:noFill/>
                <a:miter lim="800000"/>
              </a:ln>
            </p:spPr>
            <p:txBody>
              <a:bodyPr>
                <a:spAutoFit/>
              </a:bodyPr>
              <a:lstStyle/>
              <a:p>
                <a:pPr algn="r">
                  <a:spcBef>
                    <a:spcPct val="50000"/>
                  </a:spcBef>
                </a:pPr>
                <a:r>
                  <a:rPr lang="en-US" sz="2400" smtClean="0">
                    <a:latin typeface="Arial" panose="020B0604020202020204"/>
                    <a:cs typeface="Arial" panose="020B0604020202020204"/>
                  </a:rPr>
                  <a:t>200</a:t>
                </a:r>
                <a:endParaRPr lang="en-US" sz="2400" baseline="-25000">
                  <a:latin typeface="Arial" panose="020B0604020202020204"/>
                  <a:cs typeface="Arial" panose="020B0604020202020204"/>
                </a:endParaRPr>
              </a:p>
            </p:txBody>
          </p:sp>
          <p:sp>
            <p:nvSpPr>
              <p:cNvPr id="13338" name="Text Box 26"/>
              <p:cNvSpPr txBox="1">
                <a:spLocks noChangeArrowheads="1"/>
              </p:cNvSpPr>
              <p:nvPr/>
            </p:nvSpPr>
            <p:spPr bwMode="auto">
              <a:xfrm>
                <a:off x="1667" y="3447"/>
                <a:ext cx="345"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12</a:t>
                </a:r>
                <a:endParaRPr lang="en-US" sz="2400" baseline="-25000">
                  <a:latin typeface="Arial" panose="020B0604020202020204"/>
                  <a:cs typeface="Arial" panose="020B0604020202020204"/>
                </a:endParaRPr>
              </a:p>
            </p:txBody>
          </p:sp>
          <p:grpSp>
            <p:nvGrpSpPr>
              <p:cNvPr id="11" name="Group 27"/>
              <p:cNvGrpSpPr/>
              <p:nvPr/>
            </p:nvGrpSpPr>
            <p:grpSpPr bwMode="auto">
              <a:xfrm>
                <a:off x="693" y="2767"/>
                <a:ext cx="1152" cy="680"/>
                <a:chOff x="357" y="2450"/>
                <a:chExt cx="795" cy="646"/>
              </a:xfrm>
            </p:grpSpPr>
            <p:sp>
              <p:nvSpPr>
                <p:cNvPr id="13340" name="Line 28"/>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13341" name="Line 29"/>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grpSp>
          <p:nvGrpSpPr>
            <p:cNvPr id="12" name="Group 30"/>
            <p:cNvGrpSpPr/>
            <p:nvPr/>
          </p:nvGrpSpPr>
          <p:grpSpPr bwMode="auto">
            <a:xfrm>
              <a:off x="1798" y="2503"/>
              <a:ext cx="300" cy="303"/>
              <a:chOff x="1798" y="2503"/>
              <a:chExt cx="300" cy="303"/>
            </a:xfrm>
          </p:grpSpPr>
          <p:sp>
            <p:nvSpPr>
              <p:cNvPr id="13335" name="Text Box 31"/>
              <p:cNvSpPr txBox="1">
                <a:spLocks noChangeArrowheads="1"/>
              </p:cNvSpPr>
              <p:nvPr/>
            </p:nvSpPr>
            <p:spPr bwMode="auto">
              <a:xfrm>
                <a:off x="1851" y="2503"/>
                <a:ext cx="247"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A</a:t>
                </a:r>
              </a:p>
            </p:txBody>
          </p:sp>
          <p:sp>
            <p:nvSpPr>
              <p:cNvPr id="13336" name="Oval 32"/>
              <p:cNvSpPr>
                <a:spLocks noChangeArrowheads="1"/>
              </p:cNvSpPr>
              <p:nvPr/>
            </p:nvSpPr>
            <p:spPr bwMode="auto">
              <a:xfrm>
                <a:off x="1798" y="271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sp>
        <p:nvSpPr>
          <p:cNvPr id="13322" name="Text Box 33"/>
          <p:cNvSpPr txBox="1">
            <a:spLocks noChangeArrowheads="1"/>
          </p:cNvSpPr>
          <p:nvPr/>
        </p:nvSpPr>
        <p:spPr bwMode="auto">
          <a:xfrm>
            <a:off x="338282" y="2166505"/>
            <a:ext cx="2605087" cy="892552"/>
          </a:xfrm>
          <a:prstGeom prst="rect">
            <a:avLst/>
          </a:prstGeom>
          <a:solidFill>
            <a:srgbClr val="FFFFCC"/>
          </a:solidFill>
          <a:ln w="9525">
            <a:noFill/>
            <a:miter lim="800000"/>
          </a:ln>
        </p:spPr>
        <p:txBody>
          <a:bodyPr wrap="square">
            <a:spAutoFit/>
          </a:bodyPr>
          <a:lstStyle/>
          <a:p>
            <a:pPr algn="ctr">
              <a:spcBef>
                <a:spcPct val="50000"/>
              </a:spcBef>
            </a:pPr>
            <a:r>
              <a:rPr lang="zh-CN" altLang="en-US" sz="2600" dirty="0">
                <a:latin typeface="Arial" panose="020B0604020202020204"/>
                <a:cs typeface="Arial" panose="020B0604020202020204"/>
              </a:rPr>
              <a:t>对你</a:t>
            </a:r>
            <a:r>
              <a:rPr lang="zh-CN" altLang="en-US" sz="2600">
                <a:latin typeface="Arial" panose="020B0604020202020204"/>
                <a:cs typeface="Arial" panose="020B0604020202020204"/>
              </a:rPr>
              <a:t>的</a:t>
            </a:r>
            <a:r>
              <a:rPr lang="zh-CN" altLang="en-US" sz="2600" smtClean="0">
                <a:latin typeface="Arial" panose="020B0604020202020204"/>
                <a:cs typeface="Arial" panose="020B0604020202020204"/>
              </a:rPr>
              <a:t>网站设计需求</a:t>
            </a:r>
            <a:endParaRPr lang="en-US" sz="2600" dirty="0">
              <a:latin typeface="Arial" panose="020B0604020202020204"/>
              <a:cs typeface="Arial" panose="020B0604020202020204"/>
            </a:endParaRPr>
          </a:p>
        </p:txBody>
      </p:sp>
      <p:sp>
        <p:nvSpPr>
          <p:cNvPr id="72738" name="Rectangle 34"/>
          <p:cNvSpPr>
            <a:spLocks noChangeArrowheads="1"/>
          </p:cNvSpPr>
          <p:nvPr/>
        </p:nvSpPr>
        <p:spPr bwMode="auto">
          <a:xfrm>
            <a:off x="3806826" y="1933287"/>
            <a:ext cx="5118965" cy="518967"/>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Arial" panose="020B0604020202020204"/>
                <a:cs typeface="Arial" panose="020B0604020202020204"/>
              </a:rPr>
              <a:t>计算百分比（</a:t>
            </a:r>
            <a:r>
              <a:rPr lang="en-US" altLang="zh-CN" sz="2600">
                <a:latin typeface="Arial" panose="020B0604020202020204"/>
                <a:cs typeface="Arial" panose="020B0604020202020204"/>
              </a:rPr>
              <a:t>%</a:t>
            </a:r>
            <a:r>
              <a:rPr lang="zh-CN" altLang="en-US" sz="2600" smtClean="0">
                <a:latin typeface="Arial" panose="020B0604020202020204"/>
                <a:cs typeface="Arial" panose="020B0604020202020204"/>
              </a:rPr>
              <a:t>）</a:t>
            </a:r>
            <a:r>
              <a:rPr lang="zh-CN" altLang="en-US" sz="2600">
                <a:latin typeface="Arial" panose="020B0604020202020204"/>
                <a:cs typeface="Arial" panose="020B0604020202020204"/>
              </a:rPr>
              <a:t>变动</a:t>
            </a:r>
            <a:r>
              <a:rPr lang="zh-CN" altLang="en-US" sz="2600" smtClean="0">
                <a:latin typeface="Arial" panose="020B0604020202020204"/>
                <a:cs typeface="Arial" panose="020B0604020202020204"/>
              </a:rPr>
              <a:t>的</a:t>
            </a:r>
            <a:r>
              <a:rPr lang="zh-CN" altLang="en-US" sz="2600" dirty="0">
                <a:latin typeface="Arial" panose="020B0604020202020204"/>
                <a:cs typeface="Arial" panose="020B0604020202020204"/>
              </a:rPr>
              <a:t>标准方法：</a:t>
            </a:r>
            <a:endParaRPr lang="en-US" sz="2600" dirty="0">
              <a:latin typeface="Arial" panose="020B0604020202020204"/>
              <a:cs typeface="Arial" panose="020B0604020202020204"/>
            </a:endParaRPr>
          </a:p>
        </p:txBody>
      </p:sp>
      <p:grpSp>
        <p:nvGrpSpPr>
          <p:cNvPr id="13" name="Group 35"/>
          <p:cNvGrpSpPr/>
          <p:nvPr/>
        </p:nvGrpSpPr>
        <p:grpSpPr bwMode="auto">
          <a:xfrm>
            <a:off x="3811588" y="2563813"/>
            <a:ext cx="5006975" cy="976312"/>
            <a:chOff x="2387" y="1832"/>
            <a:chExt cx="3154" cy="615"/>
          </a:xfrm>
        </p:grpSpPr>
        <p:sp>
          <p:nvSpPr>
            <p:cNvPr id="13327" name="Rectangle 36"/>
            <p:cNvSpPr>
              <a:spLocks noChangeArrowheads="1"/>
            </p:cNvSpPr>
            <p:nvPr/>
          </p:nvSpPr>
          <p:spPr bwMode="auto">
            <a:xfrm>
              <a:off x="2456" y="1832"/>
              <a:ext cx="3056" cy="608"/>
            </a:xfrm>
            <a:prstGeom prst="rect">
              <a:avLst/>
            </a:prstGeom>
            <a:solidFill>
              <a:schemeClr val="accent1">
                <a:alpha val="50195"/>
              </a:schemeClr>
            </a:solidFill>
            <a:ln w="9525">
              <a:noFill/>
              <a:miter lim="800000"/>
            </a:ln>
          </p:spPr>
          <p:txBody>
            <a:bodyPr wrap="none" anchor="ctr"/>
            <a:lstStyle/>
            <a:p>
              <a:endParaRPr lang="en-US">
                <a:latin typeface="Arial" panose="020B0604020202020204"/>
                <a:cs typeface="Arial" panose="020B0604020202020204"/>
              </a:endParaRPr>
            </a:p>
          </p:txBody>
        </p:sp>
        <p:grpSp>
          <p:nvGrpSpPr>
            <p:cNvPr id="14" name="Group 37"/>
            <p:cNvGrpSpPr/>
            <p:nvPr/>
          </p:nvGrpSpPr>
          <p:grpSpPr bwMode="auto">
            <a:xfrm>
              <a:off x="2387" y="1841"/>
              <a:ext cx="3154" cy="606"/>
              <a:chOff x="2436" y="1904"/>
              <a:chExt cx="3154" cy="606"/>
            </a:xfrm>
          </p:grpSpPr>
          <p:sp>
            <p:nvSpPr>
              <p:cNvPr id="13329" name="Text Box 38"/>
              <p:cNvSpPr txBox="1">
                <a:spLocks noChangeArrowheads="1"/>
              </p:cNvSpPr>
              <p:nvPr/>
            </p:nvSpPr>
            <p:spPr bwMode="auto">
              <a:xfrm>
                <a:off x="2436" y="1904"/>
                <a:ext cx="2432" cy="308"/>
              </a:xfrm>
              <a:prstGeom prst="rect">
                <a:avLst/>
              </a:prstGeom>
              <a:noFill/>
              <a:ln w="9525">
                <a:noFill/>
                <a:miter lim="800000"/>
              </a:ln>
            </p:spPr>
            <p:txBody>
              <a:bodyPr>
                <a:spAutoFit/>
              </a:bodyPr>
              <a:lstStyle/>
              <a:p>
                <a:pPr algn="ctr">
                  <a:spcBef>
                    <a:spcPct val="50000"/>
                  </a:spcBef>
                </a:pPr>
                <a:r>
                  <a:rPr lang="zh-CN" altLang="en-US" sz="2600" dirty="0">
                    <a:latin typeface="Arial" panose="020B0604020202020204"/>
                    <a:cs typeface="Arial" panose="020B0604020202020204"/>
                  </a:rPr>
                  <a:t>终值</a:t>
                </a:r>
                <a:r>
                  <a:rPr lang="en-US" altLang="zh-CN" sz="2600" dirty="0">
                    <a:latin typeface="Arial" panose="020B0604020202020204"/>
                    <a:cs typeface="Arial" panose="020B0604020202020204"/>
                  </a:rPr>
                  <a:t>-</a:t>
                </a:r>
                <a:r>
                  <a:rPr lang="zh-CN" altLang="en-US" sz="2600" dirty="0">
                    <a:latin typeface="Arial" panose="020B0604020202020204"/>
                    <a:cs typeface="Arial" panose="020B0604020202020204"/>
                  </a:rPr>
                  <a:t>初始值</a:t>
                </a:r>
                <a:endParaRPr lang="en-US" sz="2600" dirty="0">
                  <a:latin typeface="Arial" panose="020B0604020202020204"/>
                  <a:cs typeface="Arial" panose="020B0604020202020204"/>
                </a:endParaRPr>
              </a:p>
            </p:txBody>
          </p:sp>
          <p:sp>
            <p:nvSpPr>
              <p:cNvPr id="13330" name="Text Box 39"/>
              <p:cNvSpPr txBox="1">
                <a:spLocks noChangeArrowheads="1"/>
              </p:cNvSpPr>
              <p:nvPr/>
            </p:nvSpPr>
            <p:spPr bwMode="auto">
              <a:xfrm>
                <a:off x="3065" y="2202"/>
                <a:ext cx="1203" cy="308"/>
              </a:xfrm>
              <a:prstGeom prst="rect">
                <a:avLst/>
              </a:prstGeom>
              <a:noFill/>
              <a:ln w="9525">
                <a:noFill/>
                <a:miter lim="800000"/>
              </a:ln>
            </p:spPr>
            <p:txBody>
              <a:bodyPr>
                <a:spAutoFit/>
              </a:bodyPr>
              <a:lstStyle/>
              <a:p>
                <a:pPr algn="ctr">
                  <a:spcBef>
                    <a:spcPct val="50000"/>
                  </a:spcBef>
                </a:pPr>
                <a:r>
                  <a:rPr lang="zh-CN" altLang="en-US" sz="2600" dirty="0">
                    <a:latin typeface="Arial" panose="020B0604020202020204"/>
                    <a:cs typeface="Arial" panose="020B0604020202020204"/>
                  </a:rPr>
                  <a:t>初始值</a:t>
                </a:r>
                <a:endParaRPr lang="en-US" sz="2600" dirty="0">
                  <a:latin typeface="Arial" panose="020B0604020202020204"/>
                  <a:cs typeface="Arial" panose="020B0604020202020204"/>
                </a:endParaRPr>
              </a:p>
            </p:txBody>
          </p:sp>
          <p:sp>
            <p:nvSpPr>
              <p:cNvPr id="13331" name="Text Box 40"/>
              <p:cNvSpPr txBox="1">
                <a:spLocks noChangeArrowheads="1"/>
              </p:cNvSpPr>
              <p:nvPr/>
            </p:nvSpPr>
            <p:spPr bwMode="auto">
              <a:xfrm>
                <a:off x="4726" y="2031"/>
                <a:ext cx="864" cy="308"/>
              </a:xfrm>
              <a:prstGeom prst="rect">
                <a:avLst/>
              </a:prstGeom>
              <a:noFill/>
              <a:ln w="9525">
                <a:noFill/>
                <a:miter lim="800000"/>
              </a:ln>
            </p:spPr>
            <p:txBody>
              <a:bodyPr>
                <a:spAutoFit/>
              </a:bodyPr>
              <a:lstStyle/>
              <a:p>
                <a:pPr algn="ctr">
                  <a:spcBef>
                    <a:spcPct val="50000"/>
                  </a:spcBef>
                </a:pPr>
                <a:r>
                  <a:rPr lang="en-US" sz="2600">
                    <a:latin typeface="Arial" panose="020B0604020202020204"/>
                    <a:cs typeface="Arial" panose="020B0604020202020204"/>
                  </a:rPr>
                  <a:t>x 100%</a:t>
                </a:r>
              </a:p>
            </p:txBody>
          </p:sp>
          <p:sp>
            <p:nvSpPr>
              <p:cNvPr id="13332" name="Line 41"/>
              <p:cNvSpPr>
                <a:spLocks noChangeShapeType="1"/>
              </p:cNvSpPr>
              <p:nvPr/>
            </p:nvSpPr>
            <p:spPr bwMode="auto">
              <a:xfrm>
                <a:off x="2566" y="2223"/>
                <a:ext cx="2175"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grpSp>
      <p:sp>
        <p:nvSpPr>
          <p:cNvPr id="72746" name="Rectangle 42"/>
          <p:cNvSpPr>
            <a:spLocks noChangeArrowheads="1"/>
          </p:cNvSpPr>
          <p:nvPr/>
        </p:nvSpPr>
        <p:spPr bwMode="auto">
          <a:xfrm>
            <a:off x="3921126" y="3783013"/>
            <a:ext cx="4516437" cy="987425"/>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latin typeface="Arial" panose="020B0604020202020204"/>
                <a:cs typeface="Arial" panose="020B0604020202020204"/>
              </a:rPr>
              <a:t>从</a:t>
            </a:r>
            <a:r>
              <a:rPr lang="en-US" altLang="zh-CN" sz="2600" dirty="0">
                <a:latin typeface="Arial" panose="020B0604020202020204"/>
                <a:cs typeface="Arial" panose="020B0604020202020204"/>
              </a:rPr>
              <a:t>A</a:t>
            </a:r>
            <a:r>
              <a:rPr lang="zh-CN" altLang="en-US" sz="2600" dirty="0">
                <a:latin typeface="Arial" panose="020B0604020202020204"/>
                <a:cs typeface="Arial" panose="020B0604020202020204"/>
              </a:rPr>
              <a:t>到</a:t>
            </a:r>
            <a:r>
              <a:rPr lang="en-US" altLang="zh-CN" sz="2600" dirty="0">
                <a:latin typeface="Arial" panose="020B0604020202020204"/>
                <a:cs typeface="Arial" panose="020B0604020202020204"/>
              </a:rPr>
              <a:t>B</a:t>
            </a:r>
            <a:r>
              <a:rPr lang="zh-CN" altLang="en-US" sz="2600" dirty="0">
                <a:latin typeface="Arial" panose="020B0604020202020204"/>
                <a:cs typeface="Arial" panose="020B0604020202020204"/>
              </a:rPr>
              <a:t>价格变化百分比等于：</a:t>
            </a:r>
            <a:endParaRPr lang="en-US" sz="2600" dirty="0">
              <a:latin typeface="Arial" panose="020B0604020202020204"/>
              <a:cs typeface="Arial" panose="020B0604020202020204"/>
            </a:endParaRPr>
          </a:p>
        </p:txBody>
      </p:sp>
      <p:sp>
        <p:nvSpPr>
          <p:cNvPr id="72747" name="Text Box 43"/>
          <p:cNvSpPr txBox="1">
            <a:spLocks noChangeArrowheads="1"/>
          </p:cNvSpPr>
          <p:nvPr/>
        </p:nvSpPr>
        <p:spPr bwMode="auto">
          <a:xfrm>
            <a:off x="4039899" y="4386841"/>
            <a:ext cx="4111625" cy="488950"/>
          </a:xfrm>
          <a:prstGeom prst="rect">
            <a:avLst/>
          </a:prstGeom>
          <a:noFill/>
          <a:ln w="9525">
            <a:noFill/>
            <a:miter lim="800000"/>
          </a:ln>
        </p:spPr>
        <p:txBody>
          <a:bodyPr>
            <a:spAutoFit/>
          </a:bodyPr>
          <a:lstStyle/>
          <a:p>
            <a:pPr algn="ctr">
              <a:spcBef>
                <a:spcPct val="50000"/>
              </a:spcBef>
            </a:pPr>
            <a:r>
              <a:rPr lang="en-US" sz="2600" smtClean="0">
                <a:latin typeface="Arial" panose="020B0604020202020204"/>
                <a:cs typeface="Arial" panose="020B0604020202020204"/>
              </a:rPr>
              <a:t>(250–200)/200 </a:t>
            </a:r>
            <a:r>
              <a:rPr lang="en-US" sz="2600">
                <a:latin typeface="Arial" panose="020B0604020202020204"/>
                <a:cs typeface="Arial" panose="020B0604020202020204"/>
              </a:rPr>
              <a:t>= 25%</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38"/>
                                        </p:tgtEl>
                                        <p:attrNameLst>
                                          <p:attrName>style.visibility</p:attrName>
                                        </p:attrNameLst>
                                      </p:cBhvr>
                                      <p:to>
                                        <p:strVal val="visible"/>
                                      </p:to>
                                    </p:set>
                                    <p:animEffect transition="in" filter="wipe(left)">
                                      <p:cBhvr>
                                        <p:cTn id="7" dur="500"/>
                                        <p:tgtEl>
                                          <p:spTgt spid="727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2746"/>
                                        </p:tgtEl>
                                        <p:attrNameLst>
                                          <p:attrName>style.visibility</p:attrName>
                                        </p:attrNameLst>
                                      </p:cBhvr>
                                      <p:to>
                                        <p:strVal val="visible"/>
                                      </p:to>
                                    </p:set>
                                    <p:animEffect transition="in" filter="wipe(left)">
                                      <p:cBhvr>
                                        <p:cTn id="16" dur="500"/>
                                        <p:tgtEl>
                                          <p:spTgt spid="7274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2747"/>
                                        </p:tgtEl>
                                        <p:attrNameLst>
                                          <p:attrName>style.visibility</p:attrName>
                                        </p:attrNameLst>
                                      </p:cBhvr>
                                      <p:to>
                                        <p:strVal val="visible"/>
                                      </p:to>
                                    </p:set>
                                    <p:animEffect transition="in" filter="fade">
                                      <p:cBhvr>
                                        <p:cTn id="20" dur="500"/>
                                        <p:tgtEl>
                                          <p:spTgt spid="72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8" grpId="0"/>
      <p:bldP spid="72746" grpId="0"/>
      <p:bldP spid="72747"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grpSp>
        <p:nvGrpSpPr>
          <p:cNvPr id="2" name="Group 4"/>
          <p:cNvGrpSpPr/>
          <p:nvPr/>
        </p:nvGrpSpPr>
        <p:grpSpPr bwMode="auto">
          <a:xfrm>
            <a:off x="693738" y="2728913"/>
            <a:ext cx="3406775" cy="2876550"/>
            <a:chOff x="3226" y="1041"/>
            <a:chExt cx="2146" cy="1812"/>
          </a:xfrm>
        </p:grpSpPr>
        <p:grpSp>
          <p:nvGrpSpPr>
            <p:cNvPr id="3" name="Group 5"/>
            <p:cNvGrpSpPr/>
            <p:nvPr/>
          </p:nvGrpSpPr>
          <p:grpSpPr bwMode="auto">
            <a:xfrm>
              <a:off x="3421" y="1302"/>
              <a:ext cx="1661" cy="1413"/>
              <a:chOff x="1098" y="1361"/>
              <a:chExt cx="2116" cy="2027"/>
            </a:xfrm>
          </p:grpSpPr>
          <p:sp>
            <p:nvSpPr>
              <p:cNvPr id="14372" name="Line 6"/>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4373" name="Line 7"/>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14370" name="Text Box 8"/>
            <p:cNvSpPr txBox="1">
              <a:spLocks noChangeArrowheads="1"/>
            </p:cNvSpPr>
            <p:nvPr/>
          </p:nvSpPr>
          <p:spPr bwMode="auto">
            <a:xfrm>
              <a:off x="3226" y="1041"/>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p>
          </p:txBody>
        </p:sp>
        <p:sp>
          <p:nvSpPr>
            <p:cNvPr id="14371" name="Text Box 9"/>
            <p:cNvSpPr txBox="1">
              <a:spLocks noChangeArrowheads="1"/>
            </p:cNvSpPr>
            <p:nvPr/>
          </p:nvSpPr>
          <p:spPr bwMode="auto">
            <a:xfrm>
              <a:off x="4985" y="2565"/>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p>
          </p:txBody>
        </p:sp>
      </p:grpSp>
      <p:grpSp>
        <p:nvGrpSpPr>
          <p:cNvPr id="4" name="Group 10"/>
          <p:cNvGrpSpPr/>
          <p:nvPr/>
        </p:nvGrpSpPr>
        <p:grpSpPr bwMode="auto">
          <a:xfrm>
            <a:off x="1355725" y="3314700"/>
            <a:ext cx="2633663" cy="1722438"/>
            <a:chOff x="3643" y="1410"/>
            <a:chExt cx="1659" cy="1085"/>
          </a:xfrm>
        </p:grpSpPr>
        <p:sp>
          <p:nvSpPr>
            <p:cNvPr id="14367" name="Line 11"/>
            <p:cNvSpPr>
              <a:spLocks noChangeShapeType="1"/>
            </p:cNvSpPr>
            <p:nvPr/>
          </p:nvSpPr>
          <p:spPr bwMode="auto">
            <a:xfrm>
              <a:off x="3643" y="1410"/>
              <a:ext cx="1379" cy="919"/>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14368" name="Text Box 12"/>
            <p:cNvSpPr txBox="1">
              <a:spLocks noChangeArrowheads="1"/>
            </p:cNvSpPr>
            <p:nvPr/>
          </p:nvSpPr>
          <p:spPr bwMode="auto">
            <a:xfrm>
              <a:off x="4915" y="2207"/>
              <a:ext cx="38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p>
          </p:txBody>
        </p:sp>
      </p:grpSp>
      <p:grpSp>
        <p:nvGrpSpPr>
          <p:cNvPr id="5" name="Group 13"/>
          <p:cNvGrpSpPr/>
          <p:nvPr/>
        </p:nvGrpSpPr>
        <p:grpSpPr bwMode="auto">
          <a:xfrm>
            <a:off x="127000" y="3325813"/>
            <a:ext cx="2251075" cy="2509837"/>
            <a:chOff x="139" y="2152"/>
            <a:chExt cx="1418" cy="1581"/>
          </a:xfrm>
        </p:grpSpPr>
        <p:grpSp>
          <p:nvGrpSpPr>
            <p:cNvPr id="6" name="Group 14"/>
            <p:cNvGrpSpPr/>
            <p:nvPr/>
          </p:nvGrpSpPr>
          <p:grpSpPr bwMode="auto">
            <a:xfrm>
              <a:off x="139" y="2293"/>
              <a:ext cx="1403" cy="1440"/>
              <a:chOff x="139" y="2293"/>
              <a:chExt cx="1403" cy="1440"/>
            </a:xfrm>
          </p:grpSpPr>
          <p:sp>
            <p:nvSpPr>
              <p:cNvPr id="14362" name="Text Box 15"/>
              <p:cNvSpPr txBox="1">
                <a:spLocks noChangeArrowheads="1"/>
              </p:cNvSpPr>
              <p:nvPr/>
            </p:nvSpPr>
            <p:spPr bwMode="auto">
              <a:xfrm>
                <a:off x="139" y="2293"/>
                <a:ext cx="556" cy="288"/>
              </a:xfrm>
              <a:prstGeom prst="rect">
                <a:avLst/>
              </a:prstGeom>
              <a:noFill/>
              <a:ln w="9525">
                <a:noFill/>
                <a:miter lim="800000"/>
              </a:ln>
            </p:spPr>
            <p:txBody>
              <a:bodyPr>
                <a:spAutoFit/>
              </a:bodyPr>
              <a:lstStyle/>
              <a:p>
                <a:pPr algn="r">
                  <a:spcBef>
                    <a:spcPct val="50000"/>
                  </a:spcBef>
                </a:pPr>
                <a:r>
                  <a:rPr lang="en-US" sz="2400" smtClean="0">
                    <a:latin typeface="Arial" panose="020B0604020202020204"/>
                    <a:cs typeface="Arial" panose="020B0604020202020204"/>
                  </a:rPr>
                  <a:t>250</a:t>
                </a:r>
                <a:endParaRPr lang="en-US" sz="2400" baseline="-25000">
                  <a:latin typeface="Arial" panose="020B0604020202020204"/>
                  <a:cs typeface="Arial" panose="020B0604020202020204"/>
                </a:endParaRPr>
              </a:p>
            </p:txBody>
          </p:sp>
          <p:sp>
            <p:nvSpPr>
              <p:cNvPr id="14363" name="Text Box 16"/>
              <p:cNvSpPr txBox="1">
                <a:spLocks noChangeArrowheads="1"/>
              </p:cNvSpPr>
              <p:nvPr/>
            </p:nvSpPr>
            <p:spPr bwMode="auto">
              <a:xfrm>
                <a:off x="1172" y="3445"/>
                <a:ext cx="370"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8</a:t>
                </a:r>
                <a:endParaRPr lang="en-US" sz="2400" baseline="-25000">
                  <a:latin typeface="Arial" panose="020B0604020202020204"/>
                  <a:cs typeface="Arial" panose="020B0604020202020204"/>
                </a:endParaRPr>
              </a:p>
            </p:txBody>
          </p:sp>
          <p:grpSp>
            <p:nvGrpSpPr>
              <p:cNvPr id="7" name="Group 17"/>
              <p:cNvGrpSpPr/>
              <p:nvPr/>
            </p:nvGrpSpPr>
            <p:grpSpPr bwMode="auto">
              <a:xfrm>
                <a:off x="692" y="2444"/>
                <a:ext cx="668" cy="1006"/>
                <a:chOff x="357" y="2450"/>
                <a:chExt cx="795" cy="646"/>
              </a:xfrm>
            </p:grpSpPr>
            <p:sp>
              <p:nvSpPr>
                <p:cNvPr id="14365" name="Line 18"/>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14366" name="Line 19"/>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grpSp>
          <p:nvGrpSpPr>
            <p:cNvPr id="8" name="Group 20"/>
            <p:cNvGrpSpPr/>
            <p:nvPr/>
          </p:nvGrpSpPr>
          <p:grpSpPr bwMode="auto">
            <a:xfrm>
              <a:off x="1315" y="2152"/>
              <a:ext cx="242" cy="333"/>
              <a:chOff x="1315" y="2152"/>
              <a:chExt cx="242" cy="333"/>
            </a:xfrm>
          </p:grpSpPr>
          <p:sp>
            <p:nvSpPr>
              <p:cNvPr id="14360" name="Text Box 21"/>
              <p:cNvSpPr txBox="1">
                <a:spLocks noChangeArrowheads="1"/>
              </p:cNvSpPr>
              <p:nvPr/>
            </p:nvSpPr>
            <p:spPr bwMode="auto">
              <a:xfrm>
                <a:off x="1319" y="2152"/>
                <a:ext cx="238"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B</a:t>
                </a:r>
              </a:p>
            </p:txBody>
          </p:sp>
          <p:sp>
            <p:nvSpPr>
              <p:cNvPr id="14361" name="Oval 22"/>
              <p:cNvSpPr>
                <a:spLocks noChangeArrowheads="1"/>
              </p:cNvSpPr>
              <p:nvPr/>
            </p:nvSpPr>
            <p:spPr bwMode="auto">
              <a:xfrm>
                <a:off x="1315" y="2398"/>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grpSp>
        <p:nvGrpSpPr>
          <p:cNvPr id="9" name="Group 23"/>
          <p:cNvGrpSpPr/>
          <p:nvPr/>
        </p:nvGrpSpPr>
        <p:grpSpPr bwMode="auto">
          <a:xfrm>
            <a:off x="95250" y="3883025"/>
            <a:ext cx="3141663" cy="1955800"/>
            <a:chOff x="119" y="2503"/>
            <a:chExt cx="1979" cy="1232"/>
          </a:xfrm>
        </p:grpSpPr>
        <p:grpSp>
          <p:nvGrpSpPr>
            <p:cNvPr id="10" name="Group 24"/>
            <p:cNvGrpSpPr/>
            <p:nvPr/>
          </p:nvGrpSpPr>
          <p:grpSpPr bwMode="auto">
            <a:xfrm>
              <a:off x="119" y="2620"/>
              <a:ext cx="1893" cy="1115"/>
              <a:chOff x="119" y="2620"/>
              <a:chExt cx="1893" cy="1115"/>
            </a:xfrm>
          </p:grpSpPr>
          <p:sp>
            <p:nvSpPr>
              <p:cNvPr id="14353" name="Text Box 25"/>
              <p:cNvSpPr txBox="1">
                <a:spLocks noChangeArrowheads="1"/>
              </p:cNvSpPr>
              <p:nvPr/>
            </p:nvSpPr>
            <p:spPr bwMode="auto">
              <a:xfrm>
                <a:off x="119" y="2620"/>
                <a:ext cx="576" cy="288"/>
              </a:xfrm>
              <a:prstGeom prst="rect">
                <a:avLst/>
              </a:prstGeom>
              <a:noFill/>
              <a:ln w="9525">
                <a:noFill/>
                <a:miter lim="800000"/>
              </a:ln>
            </p:spPr>
            <p:txBody>
              <a:bodyPr>
                <a:spAutoFit/>
              </a:bodyPr>
              <a:lstStyle/>
              <a:p>
                <a:pPr algn="r">
                  <a:spcBef>
                    <a:spcPct val="50000"/>
                  </a:spcBef>
                </a:pPr>
                <a:r>
                  <a:rPr lang="en-US" sz="2400" smtClean="0">
                    <a:latin typeface="Arial" panose="020B0604020202020204"/>
                    <a:cs typeface="Arial" panose="020B0604020202020204"/>
                  </a:rPr>
                  <a:t>200</a:t>
                </a:r>
                <a:endParaRPr lang="en-US" sz="2400" baseline="-25000">
                  <a:latin typeface="Arial" panose="020B0604020202020204"/>
                  <a:cs typeface="Arial" panose="020B0604020202020204"/>
                </a:endParaRPr>
              </a:p>
            </p:txBody>
          </p:sp>
          <p:sp>
            <p:nvSpPr>
              <p:cNvPr id="14354" name="Text Box 26"/>
              <p:cNvSpPr txBox="1">
                <a:spLocks noChangeArrowheads="1"/>
              </p:cNvSpPr>
              <p:nvPr/>
            </p:nvSpPr>
            <p:spPr bwMode="auto">
              <a:xfrm>
                <a:off x="1667" y="3447"/>
                <a:ext cx="345"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12</a:t>
                </a:r>
                <a:endParaRPr lang="en-US" sz="2400" baseline="-25000">
                  <a:latin typeface="Arial" panose="020B0604020202020204"/>
                  <a:cs typeface="Arial" panose="020B0604020202020204"/>
                </a:endParaRPr>
              </a:p>
            </p:txBody>
          </p:sp>
          <p:grpSp>
            <p:nvGrpSpPr>
              <p:cNvPr id="11" name="Group 27"/>
              <p:cNvGrpSpPr/>
              <p:nvPr/>
            </p:nvGrpSpPr>
            <p:grpSpPr bwMode="auto">
              <a:xfrm>
                <a:off x="693" y="2767"/>
                <a:ext cx="1152" cy="680"/>
                <a:chOff x="357" y="2450"/>
                <a:chExt cx="795" cy="646"/>
              </a:xfrm>
            </p:grpSpPr>
            <p:sp>
              <p:nvSpPr>
                <p:cNvPr id="14356" name="Line 28"/>
                <p:cNvSpPr>
                  <a:spLocks noChangeShapeType="1"/>
                </p:cNvSpPr>
                <p:nvPr/>
              </p:nvSpPr>
              <p:spPr bwMode="auto">
                <a:xfrm>
                  <a:off x="357" y="2450"/>
                  <a:ext cx="795" cy="0"/>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sp>
              <p:nvSpPr>
                <p:cNvPr id="14357" name="Line 29"/>
                <p:cNvSpPr>
                  <a:spLocks noChangeShapeType="1"/>
                </p:cNvSpPr>
                <p:nvPr/>
              </p:nvSpPr>
              <p:spPr bwMode="auto">
                <a:xfrm>
                  <a:off x="1152" y="2451"/>
                  <a:ext cx="0" cy="645"/>
                </a:xfrm>
                <a:prstGeom prst="line">
                  <a:avLst/>
                </a:prstGeom>
                <a:noFill/>
                <a:ln w="9525">
                  <a:solidFill>
                    <a:srgbClr val="777777"/>
                  </a:solidFill>
                  <a:prstDash val="lgDash"/>
                  <a:round/>
                </a:ln>
              </p:spPr>
              <p:txBody>
                <a:bodyPr/>
                <a:lstStyle/>
                <a:p>
                  <a:endParaRPr lang="en-US">
                    <a:latin typeface="Arial" panose="020B0604020202020204"/>
                    <a:cs typeface="Arial" panose="020B0604020202020204"/>
                  </a:endParaRPr>
                </a:p>
              </p:txBody>
            </p:sp>
          </p:grpSp>
        </p:grpSp>
        <p:grpSp>
          <p:nvGrpSpPr>
            <p:cNvPr id="12" name="Group 30"/>
            <p:cNvGrpSpPr/>
            <p:nvPr/>
          </p:nvGrpSpPr>
          <p:grpSpPr bwMode="auto">
            <a:xfrm>
              <a:off x="1798" y="2503"/>
              <a:ext cx="300" cy="303"/>
              <a:chOff x="1798" y="2503"/>
              <a:chExt cx="300" cy="303"/>
            </a:xfrm>
          </p:grpSpPr>
          <p:sp>
            <p:nvSpPr>
              <p:cNvPr id="14351" name="Text Box 31"/>
              <p:cNvSpPr txBox="1">
                <a:spLocks noChangeArrowheads="1"/>
              </p:cNvSpPr>
              <p:nvPr/>
            </p:nvSpPr>
            <p:spPr bwMode="auto">
              <a:xfrm>
                <a:off x="1851" y="2503"/>
                <a:ext cx="247" cy="288"/>
              </a:xfrm>
              <a:prstGeom prst="rect">
                <a:avLst/>
              </a:prstGeom>
              <a:noFill/>
              <a:ln w="9525">
                <a:noFill/>
                <a:miter lim="800000"/>
              </a:ln>
            </p:spPr>
            <p:txBody>
              <a:bodyPr>
                <a:spAutoFit/>
              </a:bodyPr>
              <a:lstStyle/>
              <a:p>
                <a:pPr algn="ctr">
                  <a:spcBef>
                    <a:spcPct val="50000"/>
                  </a:spcBef>
                </a:pPr>
                <a:r>
                  <a:rPr lang="en-US" sz="2400">
                    <a:latin typeface="Arial" panose="020B0604020202020204"/>
                    <a:cs typeface="Arial" panose="020B0604020202020204"/>
                  </a:rPr>
                  <a:t>A</a:t>
                </a:r>
              </a:p>
            </p:txBody>
          </p:sp>
          <p:sp>
            <p:nvSpPr>
              <p:cNvPr id="14352" name="Oval 32"/>
              <p:cNvSpPr>
                <a:spLocks noChangeArrowheads="1"/>
              </p:cNvSpPr>
              <p:nvPr/>
            </p:nvSpPr>
            <p:spPr bwMode="auto">
              <a:xfrm>
                <a:off x="1798" y="271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sp>
        <p:nvSpPr>
          <p:cNvPr id="73762" name="Rectangle 34"/>
          <p:cNvSpPr>
            <a:spLocks noChangeArrowheads="1"/>
          </p:cNvSpPr>
          <p:nvPr/>
        </p:nvSpPr>
        <p:spPr bwMode="auto">
          <a:xfrm>
            <a:off x="4225925" y="1405249"/>
            <a:ext cx="4591050" cy="1543048"/>
          </a:xfrm>
          <a:prstGeom prst="rect">
            <a:avLst/>
          </a:prstGeom>
          <a:noFill/>
          <a:ln w="9525">
            <a:noFill/>
            <a:miter lim="800000"/>
          </a:ln>
        </p:spPr>
        <p:txBody>
          <a:bodyPr/>
          <a:lstStyle/>
          <a:p>
            <a:pPr>
              <a:lnSpc>
                <a:spcPct val="105000"/>
              </a:lnSpc>
              <a:spcBef>
                <a:spcPct val="10000"/>
              </a:spcBef>
              <a:buClr>
                <a:srgbClr val="00B85C"/>
              </a:buClr>
              <a:buSzPct val="120000"/>
              <a:buFont typeface="Wingdings" panose="05000000000000000000" pitchFamily="2" charset="2"/>
              <a:buNone/>
            </a:pPr>
            <a:r>
              <a:rPr lang="zh-CN" altLang="en-US" sz="2400" i="1" dirty="0">
                <a:solidFill>
                  <a:srgbClr val="FF0000"/>
                </a:solidFill>
                <a:latin typeface="微软雅黑" panose="020B0503020204020204" pitchFamily="34" charset="-122"/>
                <a:ea typeface="微软雅黑" panose="020B0503020204020204" pitchFamily="34" charset="-122"/>
                <a:cs typeface="Arial" panose="020B0604020202020204"/>
              </a:rPr>
              <a:t>问题</a:t>
            </a:r>
            <a:r>
              <a:rPr lang="en-US" sz="2400" i="1" dirty="0">
                <a:latin typeface="微软雅黑" panose="020B0503020204020204" pitchFamily="34" charset="-122"/>
                <a:ea typeface="微软雅黑" panose="020B0503020204020204" pitchFamily="34" charset="-122"/>
                <a:cs typeface="Arial" panose="020B0604020202020204"/>
              </a:rPr>
              <a:t>:</a:t>
            </a:r>
            <a:r>
              <a:rPr lang="en-US" sz="2400" dirty="0">
                <a:latin typeface="微软雅黑" panose="020B0503020204020204" pitchFamily="34" charset="-122"/>
                <a:ea typeface="微软雅黑" panose="020B0503020204020204" pitchFamily="34" charset="-122"/>
                <a:cs typeface="Arial" panose="020B0604020202020204"/>
              </a:rPr>
              <a:t>  </a:t>
            </a:r>
          </a:p>
          <a:p>
            <a:pPr>
              <a:lnSpc>
                <a:spcPct val="105000"/>
              </a:lnSpc>
              <a:spcBef>
                <a:spcPct val="10000"/>
              </a:spcBef>
              <a:buClr>
                <a:srgbClr val="00B85C"/>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如果你的初始值不同，标准方法计算出来的结果也就不同</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73763" name="Rectangle 35"/>
          <p:cNvSpPr>
            <a:spLocks noChangeArrowheads="1"/>
          </p:cNvSpPr>
          <p:nvPr/>
        </p:nvSpPr>
        <p:spPr bwMode="auto">
          <a:xfrm>
            <a:off x="4130675" y="2886075"/>
            <a:ext cx="4545013" cy="2917825"/>
          </a:xfrm>
          <a:prstGeom prst="rect">
            <a:avLst/>
          </a:prstGeom>
          <a:noFill/>
          <a:ln w="9525">
            <a:noFill/>
            <a:miter lim="800000"/>
          </a:ln>
        </p:spPr>
        <p:txBody>
          <a:bodyPr/>
          <a:lstStyle/>
          <a:p>
            <a:pPr marL="292100" indent="-292100">
              <a:lnSpc>
                <a:spcPct val="110000"/>
              </a:lnSpc>
              <a:spcBef>
                <a:spcPct val="45000"/>
              </a:spcBef>
              <a:buClr>
                <a:srgbClr val="00B85C"/>
              </a:buClr>
              <a:buSzPct val="120000"/>
              <a:buFont typeface="Wingdings" panose="05000000000000000000" pitchFamily="2" charset="2"/>
              <a:buNone/>
            </a:pPr>
            <a:r>
              <a:rPr lang="zh-CN" altLang="en-US" sz="2600" dirty="0">
                <a:latin typeface="Arial" panose="020B0604020202020204"/>
                <a:cs typeface="Arial" panose="020B0604020202020204"/>
              </a:rPr>
              <a:t>从</a:t>
            </a:r>
            <a:r>
              <a:rPr lang="en-US" sz="2600" dirty="0">
                <a:latin typeface="Arial" panose="020B0604020202020204"/>
                <a:cs typeface="Arial" panose="020B0604020202020204"/>
              </a:rPr>
              <a:t>A</a:t>
            </a:r>
            <a:r>
              <a:rPr lang="zh-CN" altLang="en-US" sz="2600" dirty="0">
                <a:latin typeface="Arial" panose="020B0604020202020204"/>
                <a:cs typeface="Arial" panose="020B0604020202020204"/>
              </a:rPr>
              <a:t>到</a:t>
            </a:r>
            <a:r>
              <a:rPr lang="en-US" sz="2600" dirty="0">
                <a:latin typeface="Arial" panose="020B0604020202020204"/>
                <a:cs typeface="Arial" panose="020B0604020202020204"/>
              </a:rPr>
              <a:t>B, </a:t>
            </a:r>
            <a:br>
              <a:rPr lang="en-US" sz="2600" dirty="0">
                <a:latin typeface="Arial" panose="020B0604020202020204"/>
                <a:cs typeface="Arial" panose="020B0604020202020204"/>
              </a:rPr>
            </a:br>
            <a:r>
              <a:rPr lang="en-US" sz="2600" b="1" i="1" dirty="0">
                <a:latin typeface="Arial" panose="020B0604020202020204"/>
                <a:cs typeface="Arial" panose="020B0604020202020204"/>
              </a:rPr>
              <a:t>P</a:t>
            </a:r>
            <a:r>
              <a:rPr lang="en-US" sz="2600" dirty="0">
                <a:latin typeface="Arial" panose="020B0604020202020204"/>
                <a:cs typeface="Arial" panose="020B0604020202020204"/>
              </a:rPr>
              <a:t> </a:t>
            </a:r>
            <a:r>
              <a:rPr lang="zh-CN" altLang="en-US" sz="2600" dirty="0">
                <a:latin typeface="Arial" panose="020B0604020202020204"/>
                <a:cs typeface="Arial" panose="020B0604020202020204"/>
              </a:rPr>
              <a:t>上升</a:t>
            </a:r>
            <a:r>
              <a:rPr lang="en-US" sz="2600" dirty="0">
                <a:latin typeface="Arial" panose="020B0604020202020204"/>
                <a:cs typeface="Arial" panose="020B0604020202020204"/>
              </a:rPr>
              <a:t> 25%, </a:t>
            </a:r>
            <a:r>
              <a:rPr lang="en-US" sz="2600" b="1" i="1" dirty="0">
                <a:latin typeface="Arial" panose="020B0604020202020204"/>
                <a:cs typeface="Arial" panose="020B0604020202020204"/>
              </a:rPr>
              <a:t>Q</a:t>
            </a:r>
            <a:r>
              <a:rPr lang="en-US" sz="2600" dirty="0">
                <a:latin typeface="Arial" panose="020B0604020202020204"/>
                <a:cs typeface="Arial" panose="020B0604020202020204"/>
              </a:rPr>
              <a:t> </a:t>
            </a:r>
            <a:r>
              <a:rPr lang="zh-CN" altLang="en-US" sz="2600" dirty="0">
                <a:latin typeface="Arial" panose="020B0604020202020204"/>
                <a:cs typeface="Arial" panose="020B0604020202020204"/>
              </a:rPr>
              <a:t>下降</a:t>
            </a:r>
            <a:r>
              <a:rPr lang="en-US" sz="2600" dirty="0">
                <a:latin typeface="Arial" panose="020B0604020202020204"/>
                <a:cs typeface="Arial" panose="020B0604020202020204"/>
              </a:rPr>
              <a:t> 33%,</a:t>
            </a:r>
            <a:br>
              <a:rPr lang="en-US" sz="2600" dirty="0">
                <a:latin typeface="Arial" panose="020B0604020202020204"/>
                <a:cs typeface="Arial" panose="020B0604020202020204"/>
              </a:rPr>
            </a:br>
            <a:r>
              <a:rPr lang="zh-CN" altLang="en-US" sz="2600" dirty="0">
                <a:latin typeface="Arial" panose="020B0604020202020204"/>
                <a:cs typeface="Arial" panose="020B0604020202020204"/>
              </a:rPr>
              <a:t>弹性</a:t>
            </a:r>
            <a:r>
              <a:rPr lang="en-US" sz="2600" dirty="0">
                <a:latin typeface="Arial" panose="020B0604020202020204"/>
                <a:cs typeface="Arial" panose="020B0604020202020204"/>
              </a:rPr>
              <a:t> = 33/25 = 1.33</a:t>
            </a:r>
          </a:p>
          <a:p>
            <a:pPr marL="292100" indent="-292100">
              <a:lnSpc>
                <a:spcPct val="110000"/>
              </a:lnSpc>
              <a:spcBef>
                <a:spcPct val="45000"/>
              </a:spcBef>
              <a:buClr>
                <a:srgbClr val="00B85C"/>
              </a:buClr>
              <a:buSzPct val="120000"/>
              <a:buFont typeface="Wingdings" panose="05000000000000000000" pitchFamily="2" charset="2"/>
              <a:buNone/>
            </a:pPr>
            <a:r>
              <a:rPr lang="zh-CN" altLang="en-US" sz="2600" dirty="0">
                <a:latin typeface="Arial" panose="020B0604020202020204"/>
                <a:cs typeface="Arial" panose="020B0604020202020204"/>
              </a:rPr>
              <a:t>从</a:t>
            </a:r>
            <a:r>
              <a:rPr lang="en-US" sz="2600" dirty="0">
                <a:latin typeface="Arial" panose="020B0604020202020204"/>
                <a:cs typeface="Arial" panose="020B0604020202020204"/>
              </a:rPr>
              <a:t>B</a:t>
            </a:r>
            <a:r>
              <a:rPr lang="zh-CN" altLang="en-US" sz="2600" dirty="0">
                <a:latin typeface="Arial" panose="020B0604020202020204"/>
                <a:cs typeface="Arial" panose="020B0604020202020204"/>
              </a:rPr>
              <a:t>到</a:t>
            </a:r>
            <a:r>
              <a:rPr lang="en-US" sz="2600" dirty="0">
                <a:latin typeface="Arial" panose="020B0604020202020204"/>
                <a:cs typeface="Arial" panose="020B0604020202020204"/>
              </a:rPr>
              <a:t>A, </a:t>
            </a:r>
            <a:br>
              <a:rPr lang="en-US" sz="2600" dirty="0">
                <a:latin typeface="Arial" panose="020B0604020202020204"/>
                <a:cs typeface="Arial" panose="020B0604020202020204"/>
              </a:rPr>
            </a:br>
            <a:r>
              <a:rPr lang="en-US" sz="2600" b="1" i="1" dirty="0">
                <a:latin typeface="Arial" panose="020B0604020202020204"/>
                <a:cs typeface="Arial" panose="020B0604020202020204"/>
              </a:rPr>
              <a:t>P</a:t>
            </a:r>
            <a:r>
              <a:rPr lang="en-US" sz="2600" dirty="0">
                <a:latin typeface="Arial" panose="020B0604020202020204"/>
                <a:cs typeface="Arial" panose="020B0604020202020204"/>
              </a:rPr>
              <a:t> </a:t>
            </a:r>
            <a:r>
              <a:rPr lang="zh-CN" altLang="en-US" sz="2600" dirty="0">
                <a:latin typeface="Arial" panose="020B0604020202020204"/>
                <a:cs typeface="Arial" panose="020B0604020202020204"/>
              </a:rPr>
              <a:t>下降</a:t>
            </a:r>
            <a:r>
              <a:rPr lang="en-US" sz="2600" dirty="0">
                <a:latin typeface="Arial" panose="020B0604020202020204"/>
                <a:cs typeface="Arial" panose="020B0604020202020204"/>
              </a:rPr>
              <a:t>20%, </a:t>
            </a:r>
            <a:r>
              <a:rPr lang="en-US" sz="2600" b="1" i="1" dirty="0">
                <a:latin typeface="Arial" panose="020B0604020202020204"/>
                <a:cs typeface="Arial" panose="020B0604020202020204"/>
              </a:rPr>
              <a:t>Q</a:t>
            </a:r>
            <a:r>
              <a:rPr lang="en-US" sz="2600" dirty="0">
                <a:latin typeface="Arial" panose="020B0604020202020204"/>
                <a:cs typeface="Arial" panose="020B0604020202020204"/>
              </a:rPr>
              <a:t> </a:t>
            </a:r>
            <a:r>
              <a:rPr lang="zh-CN" altLang="en-US" sz="2600" dirty="0">
                <a:latin typeface="Arial" panose="020B0604020202020204"/>
                <a:cs typeface="Arial" panose="020B0604020202020204"/>
              </a:rPr>
              <a:t>上升</a:t>
            </a:r>
            <a:r>
              <a:rPr lang="en-US" sz="2600" dirty="0">
                <a:latin typeface="Arial" panose="020B0604020202020204"/>
                <a:cs typeface="Arial" panose="020B0604020202020204"/>
              </a:rPr>
              <a:t>50%, </a:t>
            </a:r>
          </a:p>
          <a:p>
            <a:pPr marL="292100" indent="-292100">
              <a:lnSpc>
                <a:spcPct val="110000"/>
              </a:lnSpc>
              <a:spcBef>
                <a:spcPct val="45000"/>
              </a:spcBef>
              <a:buClr>
                <a:srgbClr val="00B85C"/>
              </a:buClr>
              <a:buSzPct val="120000"/>
              <a:buFont typeface="Wingdings" panose="05000000000000000000" pitchFamily="2" charset="2"/>
              <a:buNone/>
            </a:pPr>
            <a:r>
              <a:rPr lang="en-US" altLang="zh-CN" sz="2600" dirty="0">
                <a:latin typeface="Arial" panose="020B0604020202020204"/>
                <a:cs typeface="Arial" panose="020B0604020202020204"/>
              </a:rPr>
              <a:t>    </a:t>
            </a:r>
            <a:r>
              <a:rPr lang="zh-CN" altLang="en-US" sz="2600" dirty="0">
                <a:latin typeface="Arial" panose="020B0604020202020204"/>
                <a:cs typeface="Arial" panose="020B0604020202020204"/>
              </a:rPr>
              <a:t>弹性</a:t>
            </a:r>
            <a:r>
              <a:rPr lang="en-US" sz="2600" dirty="0">
                <a:latin typeface="Arial" panose="020B0604020202020204"/>
                <a:cs typeface="Arial" panose="020B0604020202020204"/>
              </a:rPr>
              <a:t> = 50/20 = 2.50  </a:t>
            </a:r>
          </a:p>
        </p:txBody>
      </p:sp>
      <p:sp>
        <p:nvSpPr>
          <p:cNvPr id="36" name="Rectangle 2"/>
          <p:cNvSpPr txBox="1">
            <a:spLocks noChangeArrowheads="1"/>
          </p:cNvSpPr>
          <p:nvPr/>
        </p:nvSpPr>
        <p:spPr>
          <a:xfrm>
            <a:off x="516295" y="641405"/>
            <a:ext cx="3345733" cy="6029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zh-CN" altLang="en-US" sz="3200" smtClean="0">
                <a:solidFill>
                  <a:schemeClr val="tx2">
                    <a:lumMod val="50000"/>
                  </a:schemeClr>
                </a:solidFill>
                <a:latin typeface="微软雅黑" panose="020B0503020204020204" pitchFamily="34" charset="-122"/>
                <a:ea typeface="华光中雅_CNKI" panose="02000500000000000000"/>
              </a:rPr>
              <a:t>计算百分比</a:t>
            </a:r>
            <a:r>
              <a:rPr lang="zh-CN" altLang="en-US" sz="3200">
                <a:solidFill>
                  <a:schemeClr val="tx2">
                    <a:lumMod val="50000"/>
                  </a:schemeClr>
                </a:solidFill>
                <a:latin typeface="微软雅黑" panose="020B0503020204020204" pitchFamily="34" charset="-122"/>
                <a:ea typeface="华光中雅_CNKI" panose="02000500000000000000"/>
              </a:rPr>
              <a:t>变动</a:t>
            </a:r>
            <a:endParaRPr lang="en-US" sz="3200" dirty="0">
              <a:solidFill>
                <a:schemeClr val="tx2">
                  <a:lumMod val="50000"/>
                </a:schemeClr>
              </a:solidFill>
              <a:latin typeface="微软雅黑" panose="020B0503020204020204" pitchFamily="34" charset="-122"/>
              <a:ea typeface="华光中雅_CNKI" panose="02000500000000000000"/>
            </a:endParaRPr>
          </a:p>
        </p:txBody>
      </p:sp>
      <p:sp>
        <p:nvSpPr>
          <p:cNvPr id="37" name="Text Box 33"/>
          <p:cNvSpPr txBox="1">
            <a:spLocks noChangeArrowheads="1"/>
          </p:cNvSpPr>
          <p:nvPr/>
        </p:nvSpPr>
        <p:spPr bwMode="auto">
          <a:xfrm>
            <a:off x="1452402" y="2300326"/>
            <a:ext cx="2605087" cy="892552"/>
          </a:xfrm>
          <a:prstGeom prst="rect">
            <a:avLst/>
          </a:prstGeom>
          <a:solidFill>
            <a:srgbClr val="FFFFCC"/>
          </a:solidFill>
          <a:ln w="9525">
            <a:noFill/>
            <a:miter lim="800000"/>
          </a:ln>
        </p:spPr>
        <p:txBody>
          <a:bodyPr wrap="square">
            <a:spAutoFit/>
          </a:bodyPr>
          <a:lstStyle/>
          <a:p>
            <a:pPr algn="ctr">
              <a:spcBef>
                <a:spcPct val="50000"/>
              </a:spcBef>
            </a:pPr>
            <a:r>
              <a:rPr lang="zh-CN" altLang="en-US" sz="2600" dirty="0">
                <a:latin typeface="Arial" panose="020B0604020202020204"/>
                <a:cs typeface="Arial" panose="020B0604020202020204"/>
              </a:rPr>
              <a:t>对你</a:t>
            </a:r>
            <a:r>
              <a:rPr lang="zh-CN" altLang="en-US" sz="2600">
                <a:latin typeface="Arial" panose="020B0604020202020204"/>
                <a:cs typeface="Arial" panose="020B0604020202020204"/>
              </a:rPr>
              <a:t>的</a:t>
            </a:r>
            <a:r>
              <a:rPr lang="zh-CN" altLang="en-US" sz="2600" smtClean="0">
                <a:latin typeface="Arial" panose="020B0604020202020204"/>
                <a:cs typeface="Arial" panose="020B0604020202020204"/>
              </a:rPr>
              <a:t>网站设计需求</a:t>
            </a:r>
            <a:endParaRPr lang="en-US" sz="2600" dirty="0">
              <a:latin typeface="Arial" panose="020B0604020202020204"/>
              <a:cs typeface="Arial" panose="020B0604020202020204"/>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62"/>
                                        </p:tgtEl>
                                        <p:attrNameLst>
                                          <p:attrName>style.visibility</p:attrName>
                                        </p:attrNameLst>
                                      </p:cBhvr>
                                      <p:to>
                                        <p:strVal val="visible"/>
                                      </p:to>
                                    </p:set>
                                    <p:animEffect transition="in" filter="wipe(left)">
                                      <p:cBhvr>
                                        <p:cTn id="7" dur="500"/>
                                        <p:tgtEl>
                                          <p:spTgt spid="737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63">
                                            <p:txEl>
                                              <p:pRg st="0" end="0"/>
                                            </p:txEl>
                                          </p:spTgt>
                                        </p:tgtEl>
                                        <p:attrNameLst>
                                          <p:attrName>style.visibility</p:attrName>
                                        </p:attrNameLst>
                                      </p:cBhvr>
                                      <p:to>
                                        <p:strVal val="visible"/>
                                      </p:to>
                                    </p:set>
                                    <p:animEffect transition="in" filter="wipe(left)">
                                      <p:cBhvr>
                                        <p:cTn id="12" dur="500"/>
                                        <p:tgtEl>
                                          <p:spTgt spid="737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63">
                                            <p:txEl>
                                              <p:pRg st="1" end="1"/>
                                            </p:txEl>
                                          </p:spTgt>
                                        </p:tgtEl>
                                        <p:attrNameLst>
                                          <p:attrName>style.visibility</p:attrName>
                                        </p:attrNameLst>
                                      </p:cBhvr>
                                      <p:to>
                                        <p:strVal val="visible"/>
                                      </p:to>
                                    </p:set>
                                    <p:animEffect transition="in" filter="wipe(left)">
                                      <p:cBhvr>
                                        <p:cTn id="17" dur="500"/>
                                        <p:tgtEl>
                                          <p:spTgt spid="737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63">
                                            <p:txEl>
                                              <p:pRg st="2" end="2"/>
                                            </p:txEl>
                                          </p:spTgt>
                                        </p:tgtEl>
                                        <p:attrNameLst>
                                          <p:attrName>style.visibility</p:attrName>
                                        </p:attrNameLst>
                                      </p:cBhvr>
                                      <p:to>
                                        <p:strVal val="visible"/>
                                      </p:to>
                                    </p:set>
                                    <p:animEffect transition="in" filter="wipe(left)">
                                      <p:cBhvr>
                                        <p:cTn id="22" dur="500"/>
                                        <p:tgtEl>
                                          <p:spTgt spid="73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2" grpId="0"/>
      <p:bldP spid="7376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5d06f435-e952-4eca-b88e-0ff769593510"/>
  <p:tag name="COMMONDATA" val="eyJoZGlkIjoiNGEyYTQ3YzBjNDdiNmY2MWY1ZjA1Njc3MjE3YzgwODUifQ=="/>
</p:tagLst>
</file>

<file path=ppt/tags/tag2.xml><?xml version="1.0" encoding="utf-8"?>
<p:tagLst xmlns:a="http://schemas.openxmlformats.org/drawingml/2006/main" xmlns:r="http://schemas.openxmlformats.org/officeDocument/2006/relationships" xmlns:p="http://schemas.openxmlformats.org/presentationml/2006/main">
  <p:tag name="VALUES" val=" "/>
  <p:tag name="TITLE" val=""/>
  <p:tag name="CHARTLABELS" val=""/>
</p:tagLst>
</file>

<file path=ppt/tags/tag3.xml><?xml version="1.0" encoding="utf-8"?>
<p:tagLst xmlns:a="http://schemas.openxmlformats.org/drawingml/2006/main" xmlns:r="http://schemas.openxmlformats.org/officeDocument/2006/relationships" xmlns:p="http://schemas.openxmlformats.org/presentationml/2006/main">
  <p:tag name="VALUES" val=" "/>
  <p:tag name="TITLE" val=""/>
  <p:tag name="CHARTLABELS" val=""/>
</p:tagLst>
</file>

<file path=ppt/tags/tag4.xml><?xml version="1.0" encoding="utf-8"?>
<p:tagLst xmlns:a="http://schemas.openxmlformats.org/drawingml/2006/main" xmlns:r="http://schemas.openxmlformats.org/officeDocument/2006/relationships" xmlns:p="http://schemas.openxmlformats.org/presentationml/2006/main">
  <p:tag name="VALUES" val=" "/>
  <p:tag name="TITLE" val=""/>
  <p:tag name="CHARTLABELS" val=""/>
</p:tagLst>
</file>

<file path=ppt/tags/tag5.xml><?xml version="1.0" encoding="utf-8"?>
<p:tagLst xmlns:a="http://schemas.openxmlformats.org/drawingml/2006/main" xmlns:r="http://schemas.openxmlformats.org/officeDocument/2006/relationships" xmlns:p="http://schemas.openxmlformats.org/presentationml/2006/main">
  <p:tag name="VALUES" val=" "/>
  <p:tag name="TITLE" val=""/>
  <p:tag name="CHARTLABELS" val=""/>
</p:tagLst>
</file>

<file path=ppt/tags/tag6.xml><?xml version="1.0" encoding="utf-8"?>
<p:tagLst xmlns:a="http://schemas.openxmlformats.org/drawingml/2006/main" xmlns:r="http://schemas.openxmlformats.org/officeDocument/2006/relationships" xmlns:p="http://schemas.openxmlformats.org/presentationml/2006/main">
  <p:tag name="VALUES" val=" "/>
  <p:tag name="TITLE" val=""/>
  <p:tag name="CHARTLABELS" val=""/>
</p:tagLst>
</file>

<file path=ppt/theme/theme1.xml><?xml version="1.0" encoding="utf-8"?>
<a:theme xmlns:a="http://schemas.openxmlformats.org/drawingml/2006/main" name="主题1">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6440AC73-4B17-46E8-8A33-9D1BD3479D2C}" vid="{75E86FA1-1D31-46A3-9769-34530F813673}"/>
    </a:ext>
  </a:extLst>
</a:theme>
</file>

<file path=ppt/theme/theme2.xml><?xml version="1.0" encoding="utf-8"?>
<a:theme xmlns:a="http://schemas.openxmlformats.org/drawingml/2006/main" name="1_主题1">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6440AC73-4B17-46E8-8A33-9D1BD3479D2C}" vid="{75E86FA1-1D31-46A3-9769-34530F81367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5373</TotalTime>
  <Words>3229</Words>
  <Application>Microsoft Office PowerPoint</Application>
  <PresentationFormat>全屏显示(4:3)</PresentationFormat>
  <Paragraphs>788</Paragraphs>
  <Slides>55</Slides>
  <Notes>55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55</vt:i4>
      </vt:variant>
    </vt:vector>
  </HeadingPairs>
  <TitlesOfParts>
    <vt:vector size="70" baseType="lpstr">
      <vt:lpstr>等线</vt:lpstr>
      <vt:lpstr>华光中雅_CNKI</vt:lpstr>
      <vt:lpstr>思源黑体 CN Bold</vt:lpstr>
      <vt:lpstr>思源黑体 CN Light</vt:lpstr>
      <vt:lpstr>思源黑体 CN Regular</vt:lpstr>
      <vt:lpstr>宋体</vt:lpstr>
      <vt:lpstr>微软雅黑</vt:lpstr>
      <vt:lpstr>Arial</vt:lpstr>
      <vt:lpstr>Calibri</vt:lpstr>
      <vt:lpstr>Tahoma</vt:lpstr>
      <vt:lpstr>Times New Roman</vt:lpstr>
      <vt:lpstr>Verdana</vt:lpstr>
      <vt:lpstr>Wingdings</vt:lpstr>
      <vt:lpstr>主题1</vt:lpstr>
      <vt:lpstr>1_主题1</vt:lpstr>
      <vt:lpstr>PowerPoint 演示文稿</vt:lpstr>
      <vt:lpstr>本章回答如下4个问题</vt:lpstr>
      <vt:lpstr>一个故事……</vt:lpstr>
      <vt:lpstr>弹性</vt:lpstr>
      <vt:lpstr>需求价格弹性</vt:lpstr>
      <vt:lpstr>PowerPoint 演示文稿</vt:lpstr>
      <vt:lpstr>PowerPoint 演示文稿</vt:lpstr>
      <vt:lpstr>计算百分比变动</vt:lpstr>
      <vt:lpstr>PowerPoint 演示文稿</vt:lpstr>
      <vt:lpstr>PowerPoint 演示文稿</vt:lpstr>
      <vt:lpstr>PowerPoint 演示文稿</vt:lpstr>
      <vt:lpstr>习题：计算弹性</vt:lpstr>
      <vt:lpstr>PowerPoint 演示文稿</vt:lpstr>
      <vt:lpstr>价格弹性由什么决定？</vt:lpstr>
      <vt:lpstr>例 1：早餐肉包与防晒霜</vt:lpstr>
      <vt:lpstr>   例 2：“蓝色牛仔裤”与“衣服”</vt:lpstr>
      <vt:lpstr>例 3：胰岛素与加勒比游轮</vt:lpstr>
      <vt:lpstr>例 4：短期的汽油与长期的汽油</vt:lpstr>
      <vt:lpstr>需求价格弹性的决定因素</vt:lpstr>
      <vt:lpstr>各种需求曲线</vt:lpstr>
      <vt:lpstr>“完全无弹性的需求”  (极端情况)</vt:lpstr>
      <vt:lpstr>PowerPoint 演示文稿</vt:lpstr>
      <vt:lpstr>PowerPoint 演示文稿</vt:lpstr>
      <vt:lpstr>PowerPoint 演示文稿</vt:lpstr>
      <vt:lpstr>PowerPoint 演示文稿</vt:lpstr>
      <vt:lpstr>线性需求曲线的弹性</vt:lpstr>
      <vt:lpstr>总收益与需求价格弹性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应用：禁毒增加还是减少了与毒品相关的犯罪</vt:lpstr>
      <vt:lpstr>政策 1:  禁毒</vt:lpstr>
      <vt:lpstr>政策 2:  教育</vt:lpstr>
      <vt:lpstr>供给价格弹性</vt:lpstr>
      <vt:lpstr>PowerPoint 演示文稿</vt:lpstr>
      <vt:lpstr>各种供给曲线</vt:lpstr>
      <vt:lpstr>“完全无弹性的供给” (极端)</vt:lpstr>
      <vt:lpstr>PowerPoint 演示文稿</vt:lpstr>
      <vt:lpstr>PowerPoint 演示文稿</vt:lpstr>
      <vt:lpstr>PowerPoint 演示文稿</vt:lpstr>
      <vt:lpstr>PowerPoint 演示文稿</vt:lpstr>
      <vt:lpstr>供给价格弹性的决定因素</vt:lpstr>
      <vt:lpstr>PowerPoint 演示文稿</vt:lpstr>
      <vt:lpstr>PowerPoint 演示文稿</vt:lpstr>
      <vt:lpstr>PowerPoint 演示文稿</vt:lpstr>
      <vt:lpstr>供给价格弹性如何变动</vt:lpstr>
      <vt:lpstr>PowerPoint 演示文稿</vt:lpstr>
      <vt:lpstr>其他弹性</vt:lpstr>
      <vt:lpstr>PowerPoint 演示文稿</vt:lpstr>
      <vt:lpstr>PowerPoint 演示文稿</vt:lpstr>
      <vt:lpstr>PowerPoint 演示文稿</vt:lpstr>
    </vt:vector>
  </TitlesOfParts>
  <Company>Carthage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c:title>
  <dc:creator>Ron</dc:creator>
  <cp:lastModifiedBy>Windows 用户</cp:lastModifiedBy>
  <cp:revision>322</cp:revision>
  <dcterms:created xsi:type="dcterms:W3CDTF">2010-12-25T14:19:00Z</dcterms:created>
  <dcterms:modified xsi:type="dcterms:W3CDTF">2024-08-27T13:17:35Z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522DA0508C824640898C4F0245EB35D7</vt:lpwstr>
  </property>
  <property fmtid="{D5CDD505-2E9C-101B-9397-08002B2CF9AE}" pid="3" name="KSOProductBuildVer">
    <vt:lpwstr>2052-11.1.0.12970</vt:lpwstr>
  </property>
</Properties>
</file>